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E82"/>
    <a:srgbClr val="F9FDFC"/>
    <a:srgbClr val="4173C5"/>
    <a:srgbClr val="39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4AA62-AD2C-417B-91CC-B8B49FA111DF}" v="806" dt="2020-05-24T15:45:30.955"/>
    <p1510:client id="{D7B4D332-C2EB-49A9-8650-F11971D926BC}" v="4033" dt="2020-05-24T18:22:29.620"/>
    <p1510:client id="{EA246123-14B2-4286-9736-59D6423DCD60}" v="4381" dt="2020-05-24T17:41:35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10DA0-E667-4557-9269-0CBCE1B400FF}" type="doc">
      <dgm:prSet loTypeId="urn:microsoft.com/office/officeart/2005/8/layout/hProcess3" loCatId="process" qsTypeId="urn:microsoft.com/office/officeart/2005/8/quickstyle/simple1" qsCatId="simple" csTypeId="urn:microsoft.com/office/officeart/2005/8/colors/colorful1" csCatId="colorful" phldr="1"/>
      <dgm:spPr/>
    </dgm:pt>
    <dgm:pt modelId="{E2DEA5A0-5EAE-48A9-8AC3-67106ED8A4ED}">
      <dgm:prSet phldrT="[Text]" phldr="0"/>
      <dgm:spPr/>
      <dgm:t>
        <a:bodyPr/>
        <a:lstStyle/>
        <a:p>
          <a:pPr rtl="0"/>
          <a:endParaRPr lang="en-US" b="0" i="0" u="none" strike="noStrike" cap="none" baseline="0" noProof="0" dirty="0">
            <a:latin typeface="Calibri Light"/>
            <a:cs typeface="Calibri Light"/>
          </a:endParaRPr>
        </a:p>
      </dgm:t>
    </dgm:pt>
    <dgm:pt modelId="{A7D199A4-0781-497A-8D07-AFF1D4FC5671}" type="parTrans" cxnId="{0657CFF4-262F-4EE3-822E-9BC7AF1B9A83}">
      <dgm:prSet/>
      <dgm:spPr/>
    </dgm:pt>
    <dgm:pt modelId="{8B6E73D2-C184-4245-9953-CFA07F5F950F}" type="sibTrans" cxnId="{0657CFF4-262F-4EE3-822E-9BC7AF1B9A83}">
      <dgm:prSet/>
      <dgm:spPr/>
    </dgm:pt>
    <dgm:pt modelId="{E0A0195B-FE2D-44C7-BAAB-C69564FB4D68}" type="pres">
      <dgm:prSet presAssocID="{E2E10DA0-E667-4557-9269-0CBCE1B400FF}" presName="Name0" presStyleCnt="0">
        <dgm:presLayoutVars>
          <dgm:dir/>
          <dgm:animLvl val="lvl"/>
          <dgm:resizeHandles val="exact"/>
        </dgm:presLayoutVars>
      </dgm:prSet>
      <dgm:spPr/>
    </dgm:pt>
    <dgm:pt modelId="{CA816440-3B65-4A23-8A6B-D2168423BE49}" type="pres">
      <dgm:prSet presAssocID="{E2E10DA0-E667-4557-9269-0CBCE1B400FF}" presName="dummy" presStyleCnt="0"/>
      <dgm:spPr/>
    </dgm:pt>
    <dgm:pt modelId="{BBFF8A17-854B-493C-97BA-9747876D3173}" type="pres">
      <dgm:prSet presAssocID="{E2E10DA0-E667-4557-9269-0CBCE1B400FF}" presName="linH" presStyleCnt="0"/>
      <dgm:spPr/>
    </dgm:pt>
    <dgm:pt modelId="{AACDFCEB-26F1-4DBA-B037-C7F42F28E8E0}" type="pres">
      <dgm:prSet presAssocID="{E2E10DA0-E667-4557-9269-0CBCE1B400FF}" presName="padding1" presStyleCnt="0"/>
      <dgm:spPr/>
    </dgm:pt>
    <dgm:pt modelId="{33EE8165-F41C-442B-9EEC-472BAB610D92}" type="pres">
      <dgm:prSet presAssocID="{E2DEA5A0-5EAE-48A9-8AC3-67106ED8A4ED}" presName="linV" presStyleCnt="0"/>
      <dgm:spPr/>
    </dgm:pt>
    <dgm:pt modelId="{114FD11F-A74C-4D7C-9529-013C63EB8EA3}" type="pres">
      <dgm:prSet presAssocID="{E2DEA5A0-5EAE-48A9-8AC3-67106ED8A4ED}" presName="spVertical1" presStyleCnt="0"/>
      <dgm:spPr/>
    </dgm:pt>
    <dgm:pt modelId="{98732DDC-25AB-4C1F-A218-34395A6FA11B}" type="pres">
      <dgm:prSet presAssocID="{E2DEA5A0-5EAE-48A9-8AC3-67106ED8A4ED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2A5C487-2D6A-4FB1-BD40-C33AE8027EE5}" type="pres">
      <dgm:prSet presAssocID="{E2DEA5A0-5EAE-48A9-8AC3-67106ED8A4ED}" presName="spVertical2" presStyleCnt="0"/>
      <dgm:spPr/>
    </dgm:pt>
    <dgm:pt modelId="{74D4859E-D50B-44DD-8FBB-C62E79C76ECE}" type="pres">
      <dgm:prSet presAssocID="{E2DEA5A0-5EAE-48A9-8AC3-67106ED8A4ED}" presName="spVertical3" presStyleCnt="0"/>
      <dgm:spPr/>
    </dgm:pt>
    <dgm:pt modelId="{EEC51A80-B37D-40BF-8650-2827E5F2D757}" type="pres">
      <dgm:prSet presAssocID="{E2E10DA0-E667-4557-9269-0CBCE1B400FF}" presName="padding2" presStyleCnt="0"/>
      <dgm:spPr/>
    </dgm:pt>
    <dgm:pt modelId="{8E867F82-8454-4213-B839-C195A098B601}" type="pres">
      <dgm:prSet presAssocID="{E2E10DA0-E667-4557-9269-0CBCE1B400FF}" presName="negArrow" presStyleCnt="0"/>
      <dgm:spPr/>
    </dgm:pt>
    <dgm:pt modelId="{844E8B16-E6BC-4A43-A163-64ADCA0E20B8}" type="pres">
      <dgm:prSet presAssocID="{E2E10DA0-E667-4557-9269-0CBCE1B400FF}" presName="backgroundArrow" presStyleLbl="node1" presStyleIdx="0" presStyleCnt="1"/>
      <dgm:spPr/>
    </dgm:pt>
  </dgm:ptLst>
  <dgm:cxnLst>
    <dgm:cxn modelId="{37BB320C-BDD7-4B4E-926F-B6B7171FCE34}" type="presOf" srcId="{E2E10DA0-E667-4557-9269-0CBCE1B400FF}" destId="{E0A0195B-FE2D-44C7-BAAB-C69564FB4D68}" srcOrd="0" destOrd="0" presId="urn:microsoft.com/office/officeart/2005/8/layout/hProcess3"/>
    <dgm:cxn modelId="{E0709F8D-44C6-4289-9E81-04BD3A814940}" type="presOf" srcId="{E2DEA5A0-5EAE-48A9-8AC3-67106ED8A4ED}" destId="{98732DDC-25AB-4C1F-A218-34395A6FA11B}" srcOrd="0" destOrd="0" presId="urn:microsoft.com/office/officeart/2005/8/layout/hProcess3"/>
    <dgm:cxn modelId="{0657CFF4-262F-4EE3-822E-9BC7AF1B9A83}" srcId="{E2E10DA0-E667-4557-9269-0CBCE1B400FF}" destId="{E2DEA5A0-5EAE-48A9-8AC3-67106ED8A4ED}" srcOrd="0" destOrd="0" parTransId="{A7D199A4-0781-497A-8D07-AFF1D4FC5671}" sibTransId="{8B6E73D2-C184-4245-9953-CFA07F5F950F}"/>
    <dgm:cxn modelId="{2C1C2E49-A87C-49BE-8350-9F6090F0779F}" type="presParOf" srcId="{E0A0195B-FE2D-44C7-BAAB-C69564FB4D68}" destId="{CA816440-3B65-4A23-8A6B-D2168423BE49}" srcOrd="0" destOrd="0" presId="urn:microsoft.com/office/officeart/2005/8/layout/hProcess3"/>
    <dgm:cxn modelId="{0906B29C-72B0-45DB-A7C1-85C5F77A06BA}" type="presParOf" srcId="{E0A0195B-FE2D-44C7-BAAB-C69564FB4D68}" destId="{BBFF8A17-854B-493C-97BA-9747876D3173}" srcOrd="1" destOrd="0" presId="urn:microsoft.com/office/officeart/2005/8/layout/hProcess3"/>
    <dgm:cxn modelId="{FF7087F4-9F5A-44E0-B80D-E17BC695D072}" type="presParOf" srcId="{BBFF8A17-854B-493C-97BA-9747876D3173}" destId="{AACDFCEB-26F1-4DBA-B037-C7F42F28E8E0}" srcOrd="0" destOrd="0" presId="urn:microsoft.com/office/officeart/2005/8/layout/hProcess3"/>
    <dgm:cxn modelId="{F21FABE2-9B56-44E0-B6BD-C9C1A76CE3C4}" type="presParOf" srcId="{BBFF8A17-854B-493C-97BA-9747876D3173}" destId="{33EE8165-F41C-442B-9EEC-472BAB610D92}" srcOrd="1" destOrd="0" presId="urn:microsoft.com/office/officeart/2005/8/layout/hProcess3"/>
    <dgm:cxn modelId="{B7E1BF2A-E3F8-4373-B025-C4036E45F6F2}" type="presParOf" srcId="{33EE8165-F41C-442B-9EEC-472BAB610D92}" destId="{114FD11F-A74C-4D7C-9529-013C63EB8EA3}" srcOrd="0" destOrd="0" presId="urn:microsoft.com/office/officeart/2005/8/layout/hProcess3"/>
    <dgm:cxn modelId="{1C16E4B5-CFD3-49FC-9372-DE155DD29877}" type="presParOf" srcId="{33EE8165-F41C-442B-9EEC-472BAB610D92}" destId="{98732DDC-25AB-4C1F-A218-34395A6FA11B}" srcOrd="1" destOrd="0" presId="urn:microsoft.com/office/officeart/2005/8/layout/hProcess3"/>
    <dgm:cxn modelId="{8F74F423-5053-4A1C-8A03-989376F2BBF0}" type="presParOf" srcId="{33EE8165-F41C-442B-9EEC-472BAB610D92}" destId="{22A5C487-2D6A-4FB1-BD40-C33AE8027EE5}" srcOrd="2" destOrd="0" presId="urn:microsoft.com/office/officeart/2005/8/layout/hProcess3"/>
    <dgm:cxn modelId="{1AC0C254-97E1-4B84-ADA9-DF81D3124B88}" type="presParOf" srcId="{33EE8165-F41C-442B-9EEC-472BAB610D92}" destId="{74D4859E-D50B-44DD-8FBB-C62E79C76ECE}" srcOrd="3" destOrd="0" presId="urn:microsoft.com/office/officeart/2005/8/layout/hProcess3"/>
    <dgm:cxn modelId="{8DAE9538-C182-4105-A9FD-5BB9FFDB083B}" type="presParOf" srcId="{BBFF8A17-854B-493C-97BA-9747876D3173}" destId="{EEC51A80-B37D-40BF-8650-2827E5F2D757}" srcOrd="2" destOrd="0" presId="urn:microsoft.com/office/officeart/2005/8/layout/hProcess3"/>
    <dgm:cxn modelId="{84DF916F-39AB-47AE-9A72-76E82D6FCC76}" type="presParOf" srcId="{BBFF8A17-854B-493C-97BA-9747876D3173}" destId="{8E867F82-8454-4213-B839-C195A098B601}" srcOrd="3" destOrd="0" presId="urn:microsoft.com/office/officeart/2005/8/layout/hProcess3"/>
    <dgm:cxn modelId="{842210CB-8538-483E-BFC9-7B36670106AB}" type="presParOf" srcId="{BBFF8A17-854B-493C-97BA-9747876D3173}" destId="{844E8B16-E6BC-4A43-A163-64ADCA0E20B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E8B16-E6BC-4A43-A163-64ADCA0E20B8}">
      <dsp:nvSpPr>
        <dsp:cNvPr id="0" name=""/>
        <dsp:cNvSpPr/>
      </dsp:nvSpPr>
      <dsp:spPr>
        <a:xfrm>
          <a:off x="0" y="2594"/>
          <a:ext cx="960784" cy="360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2DDC-25AB-4C1F-A218-34395A6FA11B}">
      <dsp:nvSpPr>
        <dsp:cNvPr id="0" name=""/>
        <dsp:cNvSpPr/>
      </dsp:nvSpPr>
      <dsp:spPr>
        <a:xfrm>
          <a:off x="77590" y="92594"/>
          <a:ext cx="791896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i="0" u="none" strike="noStrike" kern="1200" cap="none" baseline="0" noProof="0" dirty="0">
            <a:latin typeface="Calibri Light"/>
            <a:cs typeface="Calibri Light"/>
          </a:endParaRPr>
        </a:p>
      </dsp:txBody>
      <dsp:txXfrm>
        <a:off x="77590" y="92594"/>
        <a:ext cx="791896" cy="1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2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image" Target="../media/image14.jpeg"/><Relationship Id="rId10" Type="http://schemas.microsoft.com/office/2007/relationships/diagramDrawing" Target="../diagrams/drawing1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ZbaxJYum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971119" y="418761"/>
            <a:ext cx="6220879" cy="64248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418761"/>
            <a:ext cx="5971119" cy="64248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17" name="Picture 8" descr="The LeanMan - Kanban Simulation">
            <a:extLst>
              <a:ext uri="{FF2B5EF4-FFF2-40B4-BE49-F238E27FC236}">
                <a16:creationId xmlns:a16="http://schemas.microsoft.com/office/drawing/2014/main" id="{AEC02A90-68DE-4A6A-B8D0-0C90677D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55" y="485377"/>
            <a:ext cx="3211663" cy="37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-1" y="-42904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Problem 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-2849" y="412366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What is OOS?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971118" y="425021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IN" dirty="0"/>
              <a:t>Why do we solve it?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4FBBD6-D69F-4B37-B34E-DE52F53B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78" y="6424908"/>
            <a:ext cx="1051720" cy="532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FD3D32-50FF-454B-9DD9-2A508F81C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84" y="4261110"/>
            <a:ext cx="3192465" cy="2475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EC494-91DA-47B8-B50B-1141B597F8E6}"/>
              </a:ext>
            </a:extLst>
          </p:cNvPr>
          <p:cNvSpPr txBox="1"/>
          <p:nvPr/>
        </p:nvSpPr>
        <p:spPr>
          <a:xfrm>
            <a:off x="6043519" y="3017375"/>
            <a:ext cx="370979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OOS has been found one of the </a:t>
            </a:r>
            <a:r>
              <a:rPr lang="en-US" sz="1400" b="1" dirty="0"/>
              <a:t>top influencing factors</a:t>
            </a:r>
            <a:r>
              <a:rPr lang="en-US" sz="1400" dirty="0"/>
              <a:t> regarding customer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three-strikes-and-you’re-out</a:t>
            </a:r>
            <a:r>
              <a:rPr lang="en-US" sz="1400" dirty="0"/>
              <a:t> 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But it is not only money that is lost due to OOS situations.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Customer </a:t>
            </a:r>
            <a:r>
              <a:rPr lang="en-US" sz="1400" b="1" dirty="0"/>
              <a:t>loyalty</a:t>
            </a:r>
            <a:r>
              <a:rPr lang="en-US" sz="1400" dirty="0"/>
              <a:t> towards a brand or a store can be severely damaged.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Carefully planned promotions </a:t>
            </a:r>
            <a:r>
              <a:rPr lang="en-US" sz="1400" b="1" dirty="0"/>
              <a:t>lose impact</a:t>
            </a:r>
            <a:r>
              <a:rPr lang="en-US" sz="1400" dirty="0"/>
              <a:t> when the product isn’t available for purchase.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Extra </a:t>
            </a:r>
            <a:r>
              <a:rPr lang="en-US" sz="1400" b="1" dirty="0"/>
              <a:t>time</a:t>
            </a:r>
            <a:r>
              <a:rPr lang="en-US" sz="1400" dirty="0"/>
              <a:t> and </a:t>
            </a:r>
            <a:r>
              <a:rPr lang="en-US" sz="1400" b="1" dirty="0"/>
              <a:t>resources</a:t>
            </a:r>
            <a:r>
              <a:rPr lang="en-US" sz="1400" dirty="0"/>
              <a:t> become necessary for additional ordering and intensified auditing.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4" descr="Out-of-Stock Detection | Panasonic Global">
            <a:extLst>
              <a:ext uri="{FF2B5EF4-FFF2-40B4-BE49-F238E27FC236}">
                <a16:creationId xmlns:a16="http://schemas.microsoft.com/office/drawing/2014/main" id="{B1D17BA3-BF90-48B1-868E-CCD785A3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82" y="831047"/>
            <a:ext cx="5712120" cy="218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AFB33A3-9AFA-41E4-9BE7-36CE55890C4D}"/>
              </a:ext>
            </a:extLst>
          </p:cNvPr>
          <p:cNvGrpSpPr/>
          <p:nvPr/>
        </p:nvGrpSpPr>
        <p:grpSpPr>
          <a:xfrm>
            <a:off x="10030576" y="3998428"/>
            <a:ext cx="2001605" cy="1864092"/>
            <a:chOff x="9655812" y="3214382"/>
            <a:chExt cx="2429360" cy="24183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95346C-DE79-408A-84DC-BFFFCC68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5812" y="3214382"/>
              <a:ext cx="2429360" cy="229973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C39DD9-E8EB-4988-ABE7-C42A97E5ED5A}"/>
                </a:ext>
              </a:extLst>
            </p:cNvPr>
            <p:cNvSpPr/>
            <p:nvPr/>
          </p:nvSpPr>
          <p:spPr>
            <a:xfrm>
              <a:off x="9655812" y="5100505"/>
              <a:ext cx="2429360" cy="532273"/>
            </a:xfrm>
            <a:prstGeom prst="rect">
              <a:avLst/>
            </a:prstGeom>
            <a:solidFill>
              <a:srgbClr val="F9F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91% customers don’t come back if continuously 3 times they did not find the product they want in a store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C8BEE1-57D5-4B5E-837C-B5CA390DA832}"/>
              </a:ext>
            </a:extLst>
          </p:cNvPr>
          <p:cNvSpPr txBox="1"/>
          <p:nvPr/>
        </p:nvSpPr>
        <p:spPr>
          <a:xfrm>
            <a:off x="18109" y="999677"/>
            <a:ext cx="2784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Defined as the unavailability of specific items or products on the shelf at the point of purchase when the customer is ready to buy.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7 Major causes of OOS</a:t>
            </a:r>
            <a:endParaRPr lang="en-US" sz="1400" dirty="0"/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Inaccurate data/Human error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GB" sz="1400" dirty="0"/>
              <a:t>Failure to re-order in a timely manner</a:t>
            </a:r>
            <a:endParaRPr lang="en-US" sz="1400" dirty="0"/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GB" sz="1400" dirty="0"/>
              <a:t>Poor management of people, processes, and technology</a:t>
            </a:r>
            <a:endParaRPr lang="en-US" sz="1400" dirty="0"/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GB" sz="1400" dirty="0"/>
              <a:t>Poor communication or relationships with your suppliers</a:t>
            </a:r>
            <a:endParaRPr lang="en-US" sz="1400" dirty="0"/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GB" sz="1400" dirty="0"/>
              <a:t>Not enough working capital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GB" sz="1400" b="1" dirty="0"/>
              <a:t>Unexcepted surges in customer demand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GB" sz="1400" b="1" dirty="0"/>
              <a:t>Inadequate forecasting and reporting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280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0" y="403505"/>
            <a:ext cx="6951776" cy="6454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6355430" y="403506"/>
            <a:ext cx="5836570" cy="34346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5623133" y="3838138"/>
            <a:ext cx="6555817" cy="3019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-28591" y="-17255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How we are solving the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11214" y="418689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Computer 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6961382" y="403505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Predictive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5617270" y="3848435"/>
            <a:ext cx="112804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Integration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EF670C-B970-4842-AE93-765C51C61ACF}"/>
              </a:ext>
            </a:extLst>
          </p:cNvPr>
          <p:cNvSpPr txBox="1"/>
          <p:nvPr/>
        </p:nvSpPr>
        <p:spPr>
          <a:xfrm rot="16200000">
            <a:off x="5312773" y="4598347"/>
            <a:ext cx="1095595" cy="230832"/>
          </a:xfrm>
          <a:prstGeom prst="rect">
            <a:avLst/>
          </a:prstGeom>
          <a:solidFill>
            <a:srgbClr val="C72E8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sz="900" dirty="0"/>
              <a:t>Computer  vision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5F84C-217A-41E8-A979-0B3B13FDB796}"/>
              </a:ext>
            </a:extLst>
          </p:cNvPr>
          <p:cNvSpPr txBox="1"/>
          <p:nvPr/>
        </p:nvSpPr>
        <p:spPr>
          <a:xfrm rot="16200000">
            <a:off x="5308322" y="5906749"/>
            <a:ext cx="1095595" cy="230832"/>
          </a:xfrm>
          <a:prstGeom prst="rect">
            <a:avLst/>
          </a:prstGeom>
          <a:solidFill>
            <a:srgbClr val="C72E8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sz="900" dirty="0"/>
              <a:t>Predictive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50CBC3-DA63-40A1-B536-0741450063A5}"/>
              </a:ext>
            </a:extLst>
          </p:cNvPr>
          <p:cNvGrpSpPr/>
          <p:nvPr/>
        </p:nvGrpSpPr>
        <p:grpSpPr>
          <a:xfrm>
            <a:off x="6134167" y="4362701"/>
            <a:ext cx="5963515" cy="2092046"/>
            <a:chOff x="373271" y="4602851"/>
            <a:chExt cx="7768449" cy="186559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B67409-8040-4E8E-8543-1183E3E720E8}"/>
                </a:ext>
              </a:extLst>
            </p:cNvPr>
            <p:cNvSpPr/>
            <p:nvPr/>
          </p:nvSpPr>
          <p:spPr>
            <a:xfrm>
              <a:off x="373271" y="5796136"/>
              <a:ext cx="840273" cy="625185"/>
            </a:xfrm>
            <a:prstGeom prst="roundRect">
              <a:avLst/>
            </a:prstGeom>
            <a:solidFill>
              <a:srgbClr val="417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Historical analysis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E68842-E303-42BA-A0A7-0101BCF21A2D}"/>
                </a:ext>
              </a:extLst>
            </p:cNvPr>
            <p:cNvSpPr/>
            <p:nvPr/>
          </p:nvSpPr>
          <p:spPr>
            <a:xfrm>
              <a:off x="1499267" y="5753543"/>
              <a:ext cx="895103" cy="714898"/>
            </a:xfrm>
            <a:prstGeom prst="rect">
              <a:avLst/>
            </a:prstGeom>
            <a:solidFill>
              <a:srgbClr val="417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Transaction data reading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B86588-8D89-436A-999E-20B1D8952F91}"/>
                </a:ext>
              </a:extLst>
            </p:cNvPr>
            <p:cNvSpPr/>
            <p:nvPr/>
          </p:nvSpPr>
          <p:spPr>
            <a:xfrm>
              <a:off x="2704492" y="5751280"/>
              <a:ext cx="760577" cy="714898"/>
            </a:xfrm>
            <a:prstGeom prst="rect">
              <a:avLst/>
            </a:prstGeom>
            <a:solidFill>
              <a:srgbClr val="417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Identify fast moving objects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5A7046-28CC-4FE6-B890-863B3E99C999}"/>
                </a:ext>
              </a:extLst>
            </p:cNvPr>
            <p:cNvSpPr/>
            <p:nvPr/>
          </p:nvSpPr>
          <p:spPr>
            <a:xfrm>
              <a:off x="3794674" y="5748303"/>
              <a:ext cx="939737" cy="714898"/>
            </a:xfrm>
            <a:prstGeom prst="rect">
              <a:avLst/>
            </a:prstGeom>
            <a:solidFill>
              <a:srgbClr val="417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Calculating metrics for fast moving products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0B3BD0-043A-42E5-AF66-C2AF51CF3335}"/>
                </a:ext>
              </a:extLst>
            </p:cNvPr>
            <p:cNvSpPr/>
            <p:nvPr/>
          </p:nvSpPr>
          <p:spPr>
            <a:xfrm>
              <a:off x="5018197" y="5748103"/>
              <a:ext cx="1020410" cy="714898"/>
            </a:xfrm>
            <a:prstGeom prst="rect">
              <a:avLst/>
            </a:prstGeom>
            <a:solidFill>
              <a:srgbClr val="417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Calculate run rate matrix for 12*7(hour, day combination)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10ABE03-1F5A-4FE7-9688-760F31DA59E0}"/>
                </a:ext>
              </a:extLst>
            </p:cNvPr>
            <p:cNvSpPr/>
            <p:nvPr/>
          </p:nvSpPr>
          <p:spPr>
            <a:xfrm>
              <a:off x="426568" y="4606838"/>
              <a:ext cx="840273" cy="625185"/>
            </a:xfrm>
            <a:prstGeom prst="round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Realtime analysis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EECA80-AD51-4509-A626-08078C7A1B05}"/>
                </a:ext>
              </a:extLst>
            </p:cNvPr>
            <p:cNvSpPr/>
            <p:nvPr/>
          </p:nvSpPr>
          <p:spPr>
            <a:xfrm>
              <a:off x="1510712" y="4606838"/>
              <a:ext cx="760576" cy="625185"/>
            </a:xfrm>
            <a:prstGeom prst="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Read video from camera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D0695A-9149-49C4-A1B5-1A4822292C9D}"/>
                </a:ext>
              </a:extLst>
            </p:cNvPr>
            <p:cNvSpPr/>
            <p:nvPr/>
          </p:nvSpPr>
          <p:spPr>
            <a:xfrm>
              <a:off x="2492499" y="4606838"/>
              <a:ext cx="922639" cy="625185"/>
            </a:xfrm>
            <a:prstGeom prst="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Apply Deeplearning model YOLO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B6FB34-2EAA-48F9-9BD0-6CA36D119A96}"/>
                </a:ext>
              </a:extLst>
            </p:cNvPr>
            <p:cNvSpPr/>
            <p:nvPr/>
          </p:nvSpPr>
          <p:spPr>
            <a:xfrm>
              <a:off x="3651589" y="4602851"/>
              <a:ext cx="760576" cy="625185"/>
            </a:xfrm>
            <a:prstGeom prst="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Identify Void in shelf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53B5BC-29C6-4EEA-9B4C-7594AF40A8E5}"/>
                </a:ext>
              </a:extLst>
            </p:cNvPr>
            <p:cNvSpPr/>
            <p:nvPr/>
          </p:nvSpPr>
          <p:spPr>
            <a:xfrm>
              <a:off x="4646533" y="4602851"/>
              <a:ext cx="997910" cy="625185"/>
            </a:xfrm>
            <a:prstGeom prst="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Available product calculation based on void detected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F82E8D-B06F-432D-98CC-D89422C01F11}"/>
                </a:ext>
              </a:extLst>
            </p:cNvPr>
            <p:cNvSpPr/>
            <p:nvPr/>
          </p:nvSpPr>
          <p:spPr>
            <a:xfrm>
              <a:off x="5853231" y="4602851"/>
              <a:ext cx="997910" cy="625185"/>
            </a:xfrm>
            <a:prstGeom prst="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Available product calculation based on void detected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66F995-6A52-45B9-B5DF-E7358FC2DF0E}"/>
                </a:ext>
              </a:extLst>
            </p:cNvPr>
            <p:cNvSpPr/>
            <p:nvPr/>
          </p:nvSpPr>
          <p:spPr>
            <a:xfrm>
              <a:off x="7143810" y="5392240"/>
              <a:ext cx="997910" cy="509048"/>
            </a:xfrm>
            <a:prstGeom prst="rect">
              <a:avLst/>
            </a:prstGeom>
            <a:solidFill>
              <a:srgbClr val="39B2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/>
                <a:t>Trigger OOS to store management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55EEC-FB45-4322-B8DE-94290B3F84FA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1266841" y="4919431"/>
              <a:ext cx="243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AFC610D-74F1-4154-B1FF-2F2C6FBC0C5A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271288" y="4919431"/>
              <a:ext cx="2212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370B52-2DCA-498A-8EA2-D61679BD455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3415138" y="4915444"/>
              <a:ext cx="236451" cy="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50DAC06-0F6D-49CC-AFB1-CB8A68DA7044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4412165" y="4915444"/>
              <a:ext cx="234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8AD55E-649D-4A6A-AC76-B5336E329D4E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5644443" y="4915444"/>
              <a:ext cx="20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232B57-0F21-4453-AB82-A6914230316F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1213545" y="6108729"/>
              <a:ext cx="285722" cy="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6FFE987-1C1B-483E-BC53-C821F8F87C91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 flipV="1">
              <a:off x="2394369" y="6108729"/>
              <a:ext cx="310122" cy="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A3A32B-A36B-4CF4-B415-14682A5BC021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3465068" y="6105752"/>
              <a:ext cx="329606" cy="2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95DCE1F-8608-415E-B51A-1253B484517F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4734411" y="6105552"/>
              <a:ext cx="283785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E125509-6017-495B-BD12-48EA207FC3B0}"/>
                </a:ext>
              </a:extLst>
            </p:cNvPr>
            <p:cNvCxnSpPr>
              <a:cxnSpLocks/>
              <a:stCxn id="32" idx="2"/>
              <a:endCxn id="36" idx="1"/>
            </p:cNvCxnSpPr>
            <p:nvPr/>
          </p:nvCxnSpPr>
          <p:spPr>
            <a:xfrm rot="16200000" flipH="1">
              <a:off x="6538634" y="5041588"/>
              <a:ext cx="418728" cy="7916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994E303D-C73A-4A03-A529-8DF25327088E}"/>
                </a:ext>
              </a:extLst>
            </p:cNvPr>
            <p:cNvCxnSpPr>
              <a:cxnSpLocks/>
              <a:stCxn id="26" idx="3"/>
              <a:endCxn id="36" idx="1"/>
            </p:cNvCxnSpPr>
            <p:nvPr/>
          </p:nvCxnSpPr>
          <p:spPr>
            <a:xfrm flipV="1">
              <a:off x="6038606" y="5646765"/>
              <a:ext cx="1105204" cy="458787"/>
            </a:xfrm>
            <a:prstGeom prst="bentConnector3">
              <a:avLst>
                <a:gd name="adj1" fmla="val 282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6AFF1533-2445-47AD-89CA-5084B3C36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78" y="6421321"/>
            <a:ext cx="1051720" cy="53227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AB9D630-A75F-4C29-8168-E9015E160831}"/>
              </a:ext>
            </a:extLst>
          </p:cNvPr>
          <p:cNvSpPr txBox="1"/>
          <p:nvPr/>
        </p:nvSpPr>
        <p:spPr>
          <a:xfrm>
            <a:off x="11493" y="812347"/>
            <a:ext cx="633625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Tracking empty Voids in the shelf using Deep Learning and Computer Vision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Estimating the % heath of each row in the shelf  based on continuously changing empty void areas.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Triggering a Replenish notification as soon as the shelf inventory level reaches the hourly selling/run rate.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7D32AE-A7F3-4D33-8F0A-B3A84DE64FB7}"/>
              </a:ext>
            </a:extLst>
          </p:cNvPr>
          <p:cNvGrpSpPr/>
          <p:nvPr/>
        </p:nvGrpSpPr>
        <p:grpSpPr>
          <a:xfrm>
            <a:off x="12032" y="2374084"/>
            <a:ext cx="5841670" cy="4356543"/>
            <a:chOff x="5214529" y="2465586"/>
            <a:chExt cx="5841670" cy="4125165"/>
          </a:xfrm>
        </p:grpSpPr>
        <p:pic>
          <p:nvPicPr>
            <p:cNvPr id="77" name="Picture 7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627BDB0-613D-4654-90F6-125E2BF18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00" r="-228" b="183"/>
            <a:stretch/>
          </p:blipFill>
          <p:spPr>
            <a:xfrm>
              <a:off x="5214529" y="2588041"/>
              <a:ext cx="4417608" cy="40027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A192B2-F8DB-4212-BD7F-0C6CCF65BED4}"/>
                </a:ext>
              </a:extLst>
            </p:cNvPr>
            <p:cNvSpPr/>
            <p:nvPr/>
          </p:nvSpPr>
          <p:spPr>
            <a:xfrm>
              <a:off x="9632226" y="2586854"/>
              <a:ext cx="1069301" cy="4002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1DE6D6A-C486-4485-B0C2-15E9541ED3EC}"/>
                </a:ext>
              </a:extLst>
            </p:cNvPr>
            <p:cNvGrpSpPr/>
            <p:nvPr/>
          </p:nvGrpSpPr>
          <p:grpSpPr>
            <a:xfrm>
              <a:off x="8204282" y="2465586"/>
              <a:ext cx="2442590" cy="1562886"/>
              <a:chOff x="8116684" y="2416148"/>
              <a:chExt cx="1958213" cy="124486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428F398-A7D0-4929-9F1F-E7C8D0707EE2}"/>
                  </a:ext>
                </a:extLst>
              </p:cNvPr>
              <p:cNvSpPr/>
              <p:nvPr/>
            </p:nvSpPr>
            <p:spPr>
              <a:xfrm>
                <a:off x="8247699" y="2544465"/>
                <a:ext cx="1827198" cy="11165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  <a:cs typeface="Calibri"/>
                </a:endParaRPr>
              </a:p>
            </p:txBody>
          </p:sp>
          <p:pic>
            <p:nvPicPr>
              <p:cNvPr id="85" name="Picture 84" descr="A picture containing drawing&#10;&#10;Description generated with very high confidence">
                <a:extLst>
                  <a:ext uri="{FF2B5EF4-FFF2-40B4-BE49-F238E27FC236}">
                    <a16:creationId xmlns:a16="http://schemas.microsoft.com/office/drawing/2014/main" id="{C5288288-EB09-4D7E-8619-D92DE7623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8759" y="2419112"/>
                <a:ext cx="609602" cy="680878"/>
              </a:xfrm>
              <a:prstGeom prst="rect">
                <a:avLst/>
              </a:prstGeom>
            </p:spPr>
          </p:pic>
          <p:pic>
            <p:nvPicPr>
              <p:cNvPr id="86" name="Picture 85" descr="A picture containing light, drawing&#10;&#10;Description generated with very high confidence">
                <a:extLst>
                  <a:ext uri="{FF2B5EF4-FFF2-40B4-BE49-F238E27FC236}">
                    <a16:creationId xmlns:a16="http://schemas.microsoft.com/office/drawing/2014/main" id="{119B668B-FCB6-4C4E-BE1A-3A81A1ED3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3544" y="3027497"/>
                <a:ext cx="1266095" cy="630483"/>
              </a:xfrm>
              <a:prstGeom prst="rect">
                <a:avLst/>
              </a:prstGeom>
            </p:spPr>
          </p:pic>
          <p:pic>
            <p:nvPicPr>
              <p:cNvPr id="87" name="Picture 86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6CCFA57F-AFC0-4CA7-86F9-2F9EC5CF3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6684" y="2416148"/>
                <a:ext cx="1051652" cy="628156"/>
              </a:xfrm>
              <a:prstGeom prst="rect">
                <a:avLst/>
              </a:prstGeom>
            </p:spPr>
          </p:pic>
        </p:grpSp>
        <p:sp>
          <p:nvSpPr>
            <p:cNvPr id="81" name="Arrow: Bent 80">
              <a:extLst>
                <a:ext uri="{FF2B5EF4-FFF2-40B4-BE49-F238E27FC236}">
                  <a16:creationId xmlns:a16="http://schemas.microsoft.com/office/drawing/2014/main" id="{21DDFF16-A750-47C7-980D-3462093B5080}"/>
                </a:ext>
              </a:extLst>
            </p:cNvPr>
            <p:cNvSpPr/>
            <p:nvPr/>
          </p:nvSpPr>
          <p:spPr>
            <a:xfrm rot="10800000">
              <a:off x="9619880" y="4219796"/>
              <a:ext cx="795131" cy="155713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C2AC6146-863A-4AA0-A5E3-F460AFC44F30}"/>
                </a:ext>
              </a:extLst>
            </p:cNvPr>
            <p:cNvSpPr txBox="1"/>
            <p:nvPr/>
          </p:nvSpPr>
          <p:spPr>
            <a:xfrm>
              <a:off x="8266302" y="3997533"/>
              <a:ext cx="2550534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cs typeface="Calibri"/>
                </a:rPr>
                <a:t>Deep Learning And Computer Vision</a:t>
              </a:r>
              <a:endParaRPr lang="en-US" sz="1200" dirty="0">
                <a:ea typeface="+mn-lt"/>
                <a:cs typeface="+mn-lt"/>
              </a:endParaRPr>
            </a:p>
            <a:p>
              <a:endParaRPr lang="en-US" sz="1200" dirty="0">
                <a:ea typeface="+mn-lt"/>
                <a:cs typeface="+mn-lt"/>
              </a:endParaRPr>
            </a:p>
            <a:p>
              <a:pPr algn="l"/>
              <a:endParaRPr lang="en-US" sz="1200" dirty="0">
                <a:cs typeface="Calibri"/>
              </a:endParaRPr>
            </a:p>
          </p:txBody>
        </p:sp>
        <p:sp>
          <p:nvSpPr>
            <p:cNvPr id="83" name="TextBox 1">
              <a:extLst>
                <a:ext uri="{FF2B5EF4-FFF2-40B4-BE49-F238E27FC236}">
                  <a16:creationId xmlns:a16="http://schemas.microsoft.com/office/drawing/2014/main" id="{526F2090-8A61-4B0E-9425-D4EBFA92F3A5}"/>
                </a:ext>
              </a:extLst>
            </p:cNvPr>
            <p:cNvSpPr txBox="1"/>
            <p:nvPr/>
          </p:nvSpPr>
          <p:spPr>
            <a:xfrm>
              <a:off x="9708045" y="5800862"/>
              <a:ext cx="1348154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cs typeface="Calibri"/>
                </a:rPr>
                <a:t>Triggered before </a:t>
              </a:r>
              <a:r>
                <a:rPr lang="en-US" sz="1200" b="1" dirty="0">
                  <a:ea typeface="+mn-lt"/>
                  <a:cs typeface="+mn-lt"/>
                </a:rPr>
                <a:t>OOS </a:t>
              </a:r>
              <a:endParaRPr lang="en-US" sz="1200" b="1" dirty="0">
                <a:cs typeface="Calibri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02B0336-155E-4BE9-A078-FC2A15AF2BE5}"/>
              </a:ext>
            </a:extLst>
          </p:cNvPr>
          <p:cNvSpPr/>
          <p:nvPr/>
        </p:nvSpPr>
        <p:spPr>
          <a:xfrm>
            <a:off x="2922103" y="4220743"/>
            <a:ext cx="1490871" cy="393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D7DFE13-840B-44A6-94C3-FDE208C52112}"/>
              </a:ext>
            </a:extLst>
          </p:cNvPr>
          <p:cNvSpPr/>
          <p:nvPr/>
        </p:nvSpPr>
        <p:spPr>
          <a:xfrm>
            <a:off x="795527" y="4617778"/>
            <a:ext cx="2895182" cy="420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>
                <a:solidFill>
                  <a:schemeClr val="tx1"/>
                </a:solidFill>
              </a:rPr>
              <a:t>Replenish Notification &amp; dashboard </a:t>
            </a:r>
            <a:endParaRPr lang="en-IN" sz="1050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5" descr="A close up of a toy&#10;&#10;Description generated with high confidence">
            <a:extLst>
              <a:ext uri="{FF2B5EF4-FFF2-40B4-BE49-F238E27FC236}">
                <a16:creationId xmlns:a16="http://schemas.microsoft.com/office/drawing/2014/main" id="{483AC755-D41C-4D6E-9341-AFE196AB5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704" y="811696"/>
            <a:ext cx="2654852" cy="173382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8D5599F7-7803-4CAB-B54C-438400D80944}"/>
              </a:ext>
            </a:extLst>
          </p:cNvPr>
          <p:cNvSpPr/>
          <p:nvPr/>
        </p:nvSpPr>
        <p:spPr>
          <a:xfrm rot="16140000" flipH="1">
            <a:off x="6437677" y="2299749"/>
            <a:ext cx="530087" cy="2153476"/>
          </a:xfrm>
          <a:prstGeom prst="bentUp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E5CB72-7839-4979-ADFE-15AC7AA3400F}"/>
              </a:ext>
            </a:extLst>
          </p:cNvPr>
          <p:cNvSpPr/>
          <p:nvPr/>
        </p:nvSpPr>
        <p:spPr>
          <a:xfrm>
            <a:off x="6841159" y="2440333"/>
            <a:ext cx="2043041" cy="651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Product - wise Hourly Sell Rate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D855ED-25CA-4ED3-9B1A-CC7A806BD800}"/>
              </a:ext>
            </a:extLst>
          </p:cNvPr>
          <p:cNvSpPr txBox="1"/>
          <p:nvPr/>
        </p:nvSpPr>
        <p:spPr>
          <a:xfrm>
            <a:off x="9240419" y="401781"/>
            <a:ext cx="28930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Historic transaction data of a store is needed to calculate hourly product sell rate.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As products can have different sell rate so variable thresholds are needed to trigger out of stock to store management.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Additional metrics are calculated over transaction data and thresholds are calculated by running a univariate analysis over them. </a:t>
            </a:r>
          </a:p>
        </p:txBody>
      </p:sp>
    </p:spTree>
    <p:extLst>
      <p:ext uri="{BB962C8B-B14F-4D97-AF65-F5344CB8AC3E}">
        <p14:creationId xmlns:p14="http://schemas.microsoft.com/office/powerpoint/2010/main" val="104769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FC17BD-7852-4888-B4D2-358A795CDC52}"/>
              </a:ext>
            </a:extLst>
          </p:cNvPr>
          <p:cNvSpPr/>
          <p:nvPr/>
        </p:nvSpPr>
        <p:spPr>
          <a:xfrm>
            <a:off x="5807000" y="630582"/>
            <a:ext cx="6380584" cy="62274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BECC7-B20F-4F51-AF99-45A077E3A305}"/>
              </a:ext>
            </a:extLst>
          </p:cNvPr>
          <p:cNvSpPr/>
          <p:nvPr/>
        </p:nvSpPr>
        <p:spPr>
          <a:xfrm>
            <a:off x="6629" y="630582"/>
            <a:ext cx="5797825" cy="62274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62228" y="41965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Model Training and Computer Vision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2622D-07DA-4122-B666-D34F788AD61C}"/>
              </a:ext>
            </a:extLst>
          </p:cNvPr>
          <p:cNvSpPr txBox="1"/>
          <p:nvPr/>
        </p:nvSpPr>
        <p:spPr>
          <a:xfrm>
            <a:off x="5398053" y="6160051"/>
            <a:ext cx="287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54DEB-22DD-43B5-BDCA-D42C6308265C}"/>
              </a:ext>
            </a:extLst>
          </p:cNvPr>
          <p:cNvSpPr txBox="1"/>
          <p:nvPr/>
        </p:nvSpPr>
        <p:spPr>
          <a:xfrm>
            <a:off x="39274" y="1037474"/>
            <a:ext cx="5702850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Our approach is focused on detecting empty voids in the shelf,  for which we manually labeled empty voids in various shelf images and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 trained a deep convolutional neural network (YOLO) to detect voids.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The network was trained on GPU till 4000 iterations till and took more than 4 hours in training</a:t>
            </a:r>
            <a:r>
              <a:rPr lang="en-US" sz="1600" dirty="0">
                <a:latin typeface="Calibri"/>
                <a:cs typeface="Calibri"/>
              </a:rPr>
              <a:t>.</a:t>
            </a:r>
          </a:p>
          <a:p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9BD60-F035-495B-AA71-486F98C93079}"/>
              </a:ext>
            </a:extLst>
          </p:cNvPr>
          <p:cNvSpPr txBox="1"/>
          <p:nvPr/>
        </p:nvSpPr>
        <p:spPr>
          <a:xfrm>
            <a:off x="5892802" y="855246"/>
            <a:ext cx="631024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Using OpenCV we built a Virtual shelf structure with product mappings for each row.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We predict the voids and calculate the total empty area in terms of percentage and estimate Row Health.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Based on the selling rate of the products at that particular hour we trigger a notification to the staff for replenishment of inventories.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CCE67-94EC-4192-B825-FD0A82E7B5D7}"/>
              </a:ext>
            </a:extLst>
          </p:cNvPr>
          <p:cNvSpPr txBox="1"/>
          <p:nvPr/>
        </p:nvSpPr>
        <p:spPr>
          <a:xfrm>
            <a:off x="1610139" y="627268"/>
            <a:ext cx="2511286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"/>
              </a:rPr>
              <a:t>Empty Void Detection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26E0-99A4-449D-96FE-D4CFFA839245}"/>
              </a:ext>
            </a:extLst>
          </p:cNvPr>
          <p:cNvSpPr txBox="1"/>
          <p:nvPr/>
        </p:nvSpPr>
        <p:spPr>
          <a:xfrm>
            <a:off x="7968974" y="636102"/>
            <a:ext cx="2599634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"/>
              </a:rPr>
              <a:t>Shelf Health Monitoring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E2CF46-E6CC-4D87-9C0E-FE6FE297D452}"/>
              </a:ext>
            </a:extLst>
          </p:cNvPr>
          <p:cNvGrpSpPr/>
          <p:nvPr/>
        </p:nvGrpSpPr>
        <p:grpSpPr>
          <a:xfrm>
            <a:off x="64563" y="3043624"/>
            <a:ext cx="12138481" cy="3482443"/>
            <a:chOff x="55726" y="3208964"/>
            <a:chExt cx="12138481" cy="3285704"/>
          </a:xfrm>
        </p:grpSpPr>
        <p:pic>
          <p:nvPicPr>
            <p:cNvPr id="8" name="Picture 8" descr="A picture containing indoor, scene, filled, shelf&#10;&#10;Description generated with very high confidence">
              <a:extLst>
                <a:ext uri="{FF2B5EF4-FFF2-40B4-BE49-F238E27FC236}">
                  <a16:creationId xmlns:a16="http://schemas.microsoft.com/office/drawing/2014/main" id="{7C82AB86-4FA7-4B48-ACEC-FAEE7606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5309" y="3208964"/>
              <a:ext cx="3279402" cy="2832426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</p:pic>
        <p:pic>
          <p:nvPicPr>
            <p:cNvPr id="7" name="Picture 7" descr="A group of people in a store&#10;&#10;Description generated with high confidence">
              <a:extLst>
                <a:ext uri="{FF2B5EF4-FFF2-40B4-BE49-F238E27FC236}">
                  <a16:creationId xmlns:a16="http://schemas.microsoft.com/office/drawing/2014/main" id="{7C599E50-B1F8-4892-B6DB-E5126CE4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26" y="3275227"/>
              <a:ext cx="3296736" cy="284975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</p:pic>
        <p:pic>
          <p:nvPicPr>
            <p:cNvPr id="9" name="Picture 9" descr="A picture containing clock&#10;&#10;Description generated with very high confidence">
              <a:extLst>
                <a:ext uri="{FF2B5EF4-FFF2-40B4-BE49-F238E27FC236}">
                  <a16:creationId xmlns:a16="http://schemas.microsoft.com/office/drawing/2014/main" id="{CBC3E45B-41E2-4389-A8BF-BF429C2D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4654" y="4326898"/>
              <a:ext cx="1743171" cy="1070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32A120-125E-4A90-9419-79277FF060C1}"/>
                </a:ext>
              </a:extLst>
            </p:cNvPr>
            <p:cNvSpPr txBox="1"/>
            <p:nvPr/>
          </p:nvSpPr>
          <p:spPr>
            <a:xfrm>
              <a:off x="3355007" y="5453269"/>
              <a:ext cx="84372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cs typeface="Calibri"/>
                </a:rPr>
                <a:t>YOLO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272F60-F93F-40EF-9EC6-B956571D2B27}"/>
                </a:ext>
              </a:extLst>
            </p:cNvPr>
            <p:cNvSpPr/>
            <p:nvPr/>
          </p:nvSpPr>
          <p:spPr>
            <a:xfrm>
              <a:off x="658192" y="5975625"/>
              <a:ext cx="1523998" cy="37547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a typeface="+mn-lt"/>
                  <a:cs typeface="+mn-lt"/>
                </a:rPr>
                <a:t>Input</a:t>
              </a:r>
              <a:r>
                <a:rPr lang="en-US" b="1" dirty="0">
                  <a:solidFill>
                    <a:schemeClr val="tx1"/>
                  </a:solidFill>
                  <a:ea typeface="+mn-lt"/>
                  <a:cs typeface="+mn-lt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ea typeface="+mn-lt"/>
                  <a:cs typeface="+mn-lt"/>
                </a:rPr>
                <a:t>Frame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BD6ED4B-CF74-4349-9A18-14ADFC4CE2A3}"/>
                </a:ext>
              </a:extLst>
            </p:cNvPr>
            <p:cNvSpPr/>
            <p:nvPr/>
          </p:nvSpPr>
          <p:spPr>
            <a:xfrm>
              <a:off x="4302539" y="5975624"/>
              <a:ext cx="3158430" cy="4969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ea typeface="+mn-lt"/>
                  <a:cs typeface="+mn-lt"/>
                </a:rPr>
                <a:t>Output Frame with Detected voids</a:t>
              </a:r>
              <a:endParaRPr lang="en-US" sz="1600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  <p:pic>
          <p:nvPicPr>
            <p:cNvPr id="19" name="Picture 19" descr="A picture containing indoor, shelf, book, library&#10;&#10;Description generated with very high confidence">
              <a:extLst>
                <a:ext uri="{FF2B5EF4-FFF2-40B4-BE49-F238E27FC236}">
                  <a16:creationId xmlns:a16="http://schemas.microsoft.com/office/drawing/2014/main" id="{A50D27E4-2C31-4EA7-A740-DDAD81AF2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1705" y="3211005"/>
              <a:ext cx="3582502" cy="309746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</p:pic>
        <p:graphicFrame>
          <p:nvGraphicFramePr>
            <p:cNvPr id="25" name="Diagram 9">
              <a:extLst>
                <a:ext uri="{FF2B5EF4-FFF2-40B4-BE49-F238E27FC236}">
                  <a16:creationId xmlns:a16="http://schemas.microsoft.com/office/drawing/2014/main" id="{ECA47211-099A-4785-9D0E-A3C096F0C3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3820884"/>
                </p:ext>
              </p:extLst>
            </p:nvPr>
          </p:nvGraphicFramePr>
          <p:xfrm>
            <a:off x="7531651" y="4449418"/>
            <a:ext cx="960784" cy="3445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1D5DFE-E0F3-4E6D-A53B-87E55F3A009D}"/>
                </a:ext>
              </a:extLst>
            </p:cNvPr>
            <p:cNvSpPr txBox="1"/>
            <p:nvPr/>
          </p:nvSpPr>
          <p:spPr>
            <a:xfrm>
              <a:off x="7529441" y="4867963"/>
              <a:ext cx="1141895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cs typeface="Calibri"/>
                </a:rPr>
                <a:t>Computer Vision</a:t>
              </a:r>
            </a:p>
            <a:p>
              <a:r>
                <a:rPr lang="en-US" sz="1400" b="1" dirty="0">
                  <a:cs typeface="Calibri"/>
                </a:rPr>
                <a:t>      +</a:t>
              </a:r>
            </a:p>
            <a:p>
              <a:r>
                <a:rPr lang="en-US" sz="1400" b="1" dirty="0">
                  <a:cs typeface="Calibri"/>
                </a:rPr>
                <a:t>Custom Algorithms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2159077-738B-4908-9C38-B52EF8074D61}"/>
                </a:ext>
              </a:extLst>
            </p:cNvPr>
            <p:cNvSpPr/>
            <p:nvPr/>
          </p:nvSpPr>
          <p:spPr>
            <a:xfrm>
              <a:off x="9139583" y="6119190"/>
              <a:ext cx="1523998" cy="37547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ea typeface="+mn-lt"/>
                  <a:cs typeface="+mn-lt"/>
                </a:rPr>
                <a:t>Shelf Tracking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0400CA7-953E-4E80-BB36-F5C33C74E7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24" y="6322009"/>
            <a:ext cx="1051720" cy="5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944D9B-5916-4CD3-A8D2-9812ADEACF56}"/>
              </a:ext>
            </a:extLst>
          </p:cNvPr>
          <p:cNvSpPr/>
          <p:nvPr/>
        </p:nvSpPr>
        <p:spPr>
          <a:xfrm>
            <a:off x="-17598" y="389489"/>
            <a:ext cx="12192001" cy="6455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-17598" y="-82819"/>
            <a:ext cx="121920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Solution Impacts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0ED4D1-0829-4B85-93DE-66C098AE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80" y="6230450"/>
            <a:ext cx="1051720" cy="532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B2317-7FBA-417C-A825-3204A81391B5}"/>
              </a:ext>
            </a:extLst>
          </p:cNvPr>
          <p:cNvSpPr txBox="1"/>
          <p:nvPr/>
        </p:nvSpPr>
        <p:spPr>
          <a:xfrm>
            <a:off x="0" y="389489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BD8D0-3664-4350-BA4C-C22A9998E313}"/>
              </a:ext>
            </a:extLst>
          </p:cNvPr>
          <p:cNvSpPr txBox="1"/>
          <p:nvPr/>
        </p:nvSpPr>
        <p:spPr>
          <a:xfrm>
            <a:off x="420833" y="813796"/>
            <a:ext cx="69480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High availability of products increases the customer satisfaction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B0378-A4AA-490A-956D-D5ACCF09A93B}"/>
              </a:ext>
            </a:extLst>
          </p:cNvPr>
          <p:cNvSpPr txBox="1"/>
          <p:nvPr/>
        </p:nvSpPr>
        <p:spPr>
          <a:xfrm>
            <a:off x="1220493" y="1412165"/>
            <a:ext cx="694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Improves the efficiency of retail store employees</a:t>
            </a:r>
            <a:endParaRPr lang="en-US" sz="1400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16B41-F9F7-4C9D-9722-48F94F5D943F}"/>
              </a:ext>
            </a:extLst>
          </p:cNvPr>
          <p:cNvSpPr txBox="1"/>
          <p:nvPr/>
        </p:nvSpPr>
        <p:spPr>
          <a:xfrm>
            <a:off x="1220493" y="2646700"/>
            <a:ext cx="694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Helps to boost sales and prevents lost sales 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54483-07EB-4C8D-A8D8-0B1F3633B256}"/>
              </a:ext>
            </a:extLst>
          </p:cNvPr>
          <p:cNvSpPr txBox="1"/>
          <p:nvPr/>
        </p:nvSpPr>
        <p:spPr>
          <a:xfrm>
            <a:off x="420833" y="3231270"/>
            <a:ext cx="69480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With variable run rate &amp; auto triggering solution manages staff efficiently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F2922-87D3-46A2-AD6B-36A96E37EA62}"/>
              </a:ext>
            </a:extLst>
          </p:cNvPr>
          <p:cNvSpPr txBox="1"/>
          <p:nvPr/>
        </p:nvSpPr>
        <p:spPr>
          <a:xfrm>
            <a:off x="420833" y="5546654"/>
            <a:ext cx="69480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Halts customer complaints due to out-of-stock items by keeping the shelves filled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B5496-80D2-4471-8D63-309B92BA86DD}"/>
              </a:ext>
            </a:extLst>
          </p:cNvPr>
          <p:cNvSpPr txBox="1"/>
          <p:nvPr/>
        </p:nvSpPr>
        <p:spPr>
          <a:xfrm>
            <a:off x="1220493" y="3835510"/>
            <a:ext cx="694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Eliminates the need to check shelves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6744C-AA3F-424F-A746-7B1BF6FA8EBD}"/>
              </a:ext>
            </a:extLst>
          </p:cNvPr>
          <p:cNvSpPr txBox="1"/>
          <p:nvPr/>
        </p:nvSpPr>
        <p:spPr>
          <a:xfrm>
            <a:off x="1220493" y="4995550"/>
            <a:ext cx="694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Customer satisfaction attracts more customers and avoid customer fallback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3C653-BE88-404C-A878-5244F403E19B}"/>
              </a:ext>
            </a:extLst>
          </p:cNvPr>
          <p:cNvSpPr txBox="1"/>
          <p:nvPr/>
        </p:nvSpPr>
        <p:spPr>
          <a:xfrm>
            <a:off x="420833" y="4445901"/>
            <a:ext cx="69480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Predictive model will help us in better stock and inventory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2325-6974-40E3-857A-8618366AFE2A}"/>
              </a:ext>
            </a:extLst>
          </p:cNvPr>
          <p:cNvSpPr txBox="1"/>
          <p:nvPr/>
        </p:nvSpPr>
        <p:spPr>
          <a:xfrm>
            <a:off x="1220493" y="6066637"/>
            <a:ext cx="694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Can be used a good real time recommendation engine by tracking the customer basket 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39095-D34E-4C6C-B6EB-A82A6A16D404}"/>
              </a:ext>
            </a:extLst>
          </p:cNvPr>
          <p:cNvSpPr txBox="1"/>
          <p:nvPr/>
        </p:nvSpPr>
        <p:spPr>
          <a:xfrm>
            <a:off x="420833" y="2072670"/>
            <a:ext cx="69480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Helps in identifying better product assortment in a store.</a:t>
            </a:r>
          </a:p>
        </p:txBody>
      </p:sp>
    </p:spTree>
    <p:extLst>
      <p:ext uri="{BB962C8B-B14F-4D97-AF65-F5344CB8AC3E}">
        <p14:creationId xmlns:p14="http://schemas.microsoft.com/office/powerpoint/2010/main" val="346541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4558749" y="1952445"/>
            <a:ext cx="3085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AFA95-14F0-4523-879B-50D41F1EF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80" y="6434356"/>
            <a:ext cx="1051720" cy="532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846CEF-F023-4216-9AAB-39917DC7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49" y="2670225"/>
            <a:ext cx="3310124" cy="11887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155747-DE48-4D77-B15D-38ACBF5EC074}"/>
              </a:ext>
            </a:extLst>
          </p:cNvPr>
          <p:cNvSpPr/>
          <p:nvPr/>
        </p:nvSpPr>
        <p:spPr>
          <a:xfrm>
            <a:off x="3649272" y="4880187"/>
            <a:ext cx="489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https://www.youtube.com/watch?v=rsZbaxJYumU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BD178-7BD0-4CE0-BD0E-49D5E6186841}"/>
              </a:ext>
            </a:extLst>
          </p:cNvPr>
          <p:cNvSpPr/>
          <p:nvPr/>
        </p:nvSpPr>
        <p:spPr>
          <a:xfrm>
            <a:off x="5506735" y="4628301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Demo Link</a:t>
            </a:r>
          </a:p>
        </p:txBody>
      </p:sp>
    </p:spTree>
    <p:extLst>
      <p:ext uri="{BB962C8B-B14F-4D97-AF65-F5344CB8AC3E}">
        <p14:creationId xmlns:p14="http://schemas.microsoft.com/office/powerpoint/2010/main" val="14172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639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 Namdeo</dc:creator>
  <cp:lastModifiedBy>Ankit Kumar Namdeo</cp:lastModifiedBy>
  <cp:revision>1249</cp:revision>
  <dcterms:created xsi:type="dcterms:W3CDTF">2020-05-24T13:54:37Z</dcterms:created>
  <dcterms:modified xsi:type="dcterms:W3CDTF">2020-05-30T02:36:23Z</dcterms:modified>
</cp:coreProperties>
</file>