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2"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2E82"/>
    <a:srgbClr val="F9FDFC"/>
    <a:srgbClr val="4173C5"/>
    <a:srgbClr val="39B2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D4AA62-AD2C-417B-91CC-B8B49FA111DF}" v="806" dt="2020-05-24T15:45:30.955"/>
    <p1510:client id="{D7B4D332-C2EB-49A9-8650-F11971D926BC}" v="4033" dt="2020-05-24T18:22:29.620"/>
    <p1510:client id="{EA246123-14B2-4286-9736-59D6423DCD60}" v="4381" dt="2020-05-24T17:41:35.8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2" d="100"/>
          <a:sy n="112" d="100"/>
        </p:scale>
        <p:origin x="26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A9194FB-080E-49A8-B86A-E119BEB097F8}"/>
              </a:ext>
            </a:extLst>
          </p:cNvPr>
          <p:cNvSpPr/>
          <p:nvPr/>
        </p:nvSpPr>
        <p:spPr>
          <a:xfrm>
            <a:off x="5971119" y="418761"/>
            <a:ext cx="6220879" cy="642481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cs typeface="Calibri"/>
            </a:endParaRPr>
          </a:p>
        </p:txBody>
      </p:sp>
      <p:sp>
        <p:nvSpPr>
          <p:cNvPr id="13" name="Rectangle 12">
            <a:extLst>
              <a:ext uri="{FF2B5EF4-FFF2-40B4-BE49-F238E27FC236}">
                <a16:creationId xmlns:a16="http://schemas.microsoft.com/office/drawing/2014/main" id="{6EE8EAB0-A004-4562-BCDE-61259D3F7B0B}"/>
              </a:ext>
            </a:extLst>
          </p:cNvPr>
          <p:cNvSpPr/>
          <p:nvPr/>
        </p:nvSpPr>
        <p:spPr>
          <a:xfrm>
            <a:off x="1" y="418761"/>
            <a:ext cx="5971119" cy="642481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pic>
        <p:nvPicPr>
          <p:cNvPr id="17" name="Picture 8" descr="The LeanMan - Kanban Simulation">
            <a:extLst>
              <a:ext uri="{FF2B5EF4-FFF2-40B4-BE49-F238E27FC236}">
                <a16:creationId xmlns:a16="http://schemas.microsoft.com/office/drawing/2014/main" id="{AEC02A90-68DE-4A6A-B8D0-0C90677D2B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043" y="485378"/>
            <a:ext cx="3037875" cy="27157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D6CA0AB-CFD2-47EB-8F8A-A6E7478526BA}"/>
              </a:ext>
            </a:extLst>
          </p:cNvPr>
          <p:cNvSpPr txBox="1"/>
          <p:nvPr/>
        </p:nvSpPr>
        <p:spPr>
          <a:xfrm>
            <a:off x="-1" y="-42904"/>
            <a:ext cx="113460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2">
                    <a:lumMod val="25000"/>
                  </a:schemeClr>
                </a:solidFill>
                <a:latin typeface="Arial"/>
                <a:cs typeface="Calibri"/>
              </a:rPr>
              <a:t>Problem Description</a:t>
            </a:r>
          </a:p>
        </p:txBody>
      </p:sp>
      <p:sp>
        <p:nvSpPr>
          <p:cNvPr id="19" name="TextBox 18">
            <a:extLst>
              <a:ext uri="{FF2B5EF4-FFF2-40B4-BE49-F238E27FC236}">
                <a16:creationId xmlns:a16="http://schemas.microsoft.com/office/drawing/2014/main" id="{18354CA9-B03A-4457-8613-C09393F901C0}"/>
              </a:ext>
            </a:extLst>
          </p:cNvPr>
          <p:cNvSpPr txBox="1"/>
          <p:nvPr/>
        </p:nvSpPr>
        <p:spPr>
          <a:xfrm>
            <a:off x="-2849" y="412366"/>
            <a:ext cx="1495514"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chemeClr val="bg1"/>
                </a:solidFill>
                <a:cs typeface="Calibri"/>
              </a:rPr>
              <a:t>What is OOS</a:t>
            </a:r>
          </a:p>
        </p:txBody>
      </p:sp>
      <p:sp>
        <p:nvSpPr>
          <p:cNvPr id="22" name="TextBox 21">
            <a:extLst>
              <a:ext uri="{FF2B5EF4-FFF2-40B4-BE49-F238E27FC236}">
                <a16:creationId xmlns:a16="http://schemas.microsoft.com/office/drawing/2014/main" id="{C6B7420E-EDDB-47D4-B605-AEA41F2ADBD9}"/>
              </a:ext>
            </a:extLst>
          </p:cNvPr>
          <p:cNvSpPr txBox="1"/>
          <p:nvPr/>
        </p:nvSpPr>
        <p:spPr>
          <a:xfrm>
            <a:off x="5971118" y="425021"/>
            <a:ext cx="1812349"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b="1">
                <a:solidFill>
                  <a:schemeClr val="bg1"/>
                </a:solidFill>
                <a:cs typeface="Calibri"/>
              </a:defRPr>
            </a:lvl1pPr>
          </a:lstStyle>
          <a:p>
            <a:r>
              <a:rPr lang="en-IN" dirty="0"/>
              <a:t>Why do we solve it?</a:t>
            </a:r>
          </a:p>
        </p:txBody>
      </p:sp>
      <p:pic>
        <p:nvPicPr>
          <p:cNvPr id="1028" name="Picture 4" descr="Out-of-Stock Detection | Panasonic Global">
            <a:extLst>
              <a:ext uri="{FF2B5EF4-FFF2-40B4-BE49-F238E27FC236}">
                <a16:creationId xmlns:a16="http://schemas.microsoft.com/office/drawing/2014/main" id="{D4040064-C01C-4351-ABBC-24933D388FB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78013" y="412366"/>
            <a:ext cx="3499406" cy="143089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554FBBD6-D69F-4B37-B34E-DE52F53B17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93478" y="6424908"/>
            <a:ext cx="1051720" cy="532273"/>
          </a:xfrm>
          <a:prstGeom prst="rect">
            <a:avLst/>
          </a:prstGeom>
        </p:spPr>
      </p:pic>
    </p:spTree>
    <p:extLst>
      <p:ext uri="{BB962C8B-B14F-4D97-AF65-F5344CB8AC3E}">
        <p14:creationId xmlns:p14="http://schemas.microsoft.com/office/powerpoint/2010/main" val="1028063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EE8EAB0-A004-4562-BCDE-61259D3F7B0B}"/>
              </a:ext>
            </a:extLst>
          </p:cNvPr>
          <p:cNvSpPr/>
          <p:nvPr/>
        </p:nvSpPr>
        <p:spPr>
          <a:xfrm>
            <a:off x="-1" y="403505"/>
            <a:ext cx="6951776" cy="641694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15" name="Rectangle 14">
            <a:extLst>
              <a:ext uri="{FF2B5EF4-FFF2-40B4-BE49-F238E27FC236}">
                <a16:creationId xmlns:a16="http://schemas.microsoft.com/office/drawing/2014/main" id="{6A9194FB-080E-49A8-B86A-E119BEB097F8}"/>
              </a:ext>
            </a:extLst>
          </p:cNvPr>
          <p:cNvSpPr/>
          <p:nvPr/>
        </p:nvSpPr>
        <p:spPr>
          <a:xfrm>
            <a:off x="6951777" y="403507"/>
            <a:ext cx="5240222" cy="343463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16" name="Rectangle 15">
            <a:extLst>
              <a:ext uri="{FF2B5EF4-FFF2-40B4-BE49-F238E27FC236}">
                <a16:creationId xmlns:a16="http://schemas.microsoft.com/office/drawing/2014/main" id="{88642AEB-5A89-401F-90C1-38D80264A834}"/>
              </a:ext>
            </a:extLst>
          </p:cNvPr>
          <p:cNvSpPr/>
          <p:nvPr/>
        </p:nvSpPr>
        <p:spPr>
          <a:xfrm>
            <a:off x="5623133" y="3838138"/>
            <a:ext cx="6568865" cy="29823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3" name="TextBox 2">
            <a:extLst>
              <a:ext uri="{FF2B5EF4-FFF2-40B4-BE49-F238E27FC236}">
                <a16:creationId xmlns:a16="http://schemas.microsoft.com/office/drawing/2014/main" id="{DD6CA0AB-CFD2-47EB-8F8A-A6E7478526BA}"/>
              </a:ext>
            </a:extLst>
          </p:cNvPr>
          <p:cNvSpPr txBox="1"/>
          <p:nvPr/>
        </p:nvSpPr>
        <p:spPr>
          <a:xfrm>
            <a:off x="-28591" y="-17255"/>
            <a:ext cx="113460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2">
                    <a:lumMod val="25000"/>
                  </a:schemeClr>
                </a:solidFill>
                <a:latin typeface="Arial"/>
                <a:cs typeface="Calibri"/>
              </a:rPr>
              <a:t>How we are solving the problem</a:t>
            </a:r>
          </a:p>
        </p:txBody>
      </p:sp>
      <p:sp>
        <p:nvSpPr>
          <p:cNvPr id="19" name="TextBox 18">
            <a:extLst>
              <a:ext uri="{FF2B5EF4-FFF2-40B4-BE49-F238E27FC236}">
                <a16:creationId xmlns:a16="http://schemas.microsoft.com/office/drawing/2014/main" id="{18354CA9-B03A-4457-8613-C09393F901C0}"/>
              </a:ext>
            </a:extLst>
          </p:cNvPr>
          <p:cNvSpPr txBox="1"/>
          <p:nvPr/>
        </p:nvSpPr>
        <p:spPr>
          <a:xfrm>
            <a:off x="11214" y="418689"/>
            <a:ext cx="1495514"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chemeClr val="bg1"/>
                </a:solidFill>
                <a:cs typeface="Calibri"/>
              </a:rPr>
              <a:t>Computer vision</a:t>
            </a:r>
          </a:p>
        </p:txBody>
      </p:sp>
      <p:sp>
        <p:nvSpPr>
          <p:cNvPr id="22" name="TextBox 21">
            <a:extLst>
              <a:ext uri="{FF2B5EF4-FFF2-40B4-BE49-F238E27FC236}">
                <a16:creationId xmlns:a16="http://schemas.microsoft.com/office/drawing/2014/main" id="{C6B7420E-EDDB-47D4-B605-AEA41F2ADBD9}"/>
              </a:ext>
            </a:extLst>
          </p:cNvPr>
          <p:cNvSpPr txBox="1"/>
          <p:nvPr/>
        </p:nvSpPr>
        <p:spPr>
          <a:xfrm>
            <a:off x="6961382" y="403505"/>
            <a:ext cx="1812349"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b="1">
                <a:solidFill>
                  <a:schemeClr val="bg1"/>
                </a:solidFill>
                <a:cs typeface="Calibri"/>
              </a:defRPr>
            </a:lvl1pPr>
          </a:lstStyle>
          <a:p>
            <a:r>
              <a:rPr lang="en-US" dirty="0"/>
              <a:t>Predictive Analytics</a:t>
            </a:r>
          </a:p>
        </p:txBody>
      </p:sp>
      <p:sp>
        <p:nvSpPr>
          <p:cNvPr id="23" name="TextBox 22">
            <a:extLst>
              <a:ext uri="{FF2B5EF4-FFF2-40B4-BE49-F238E27FC236}">
                <a16:creationId xmlns:a16="http://schemas.microsoft.com/office/drawing/2014/main" id="{52EFF2C4-E4CA-4BD3-B035-B6A6AB55AC4B}"/>
              </a:ext>
            </a:extLst>
          </p:cNvPr>
          <p:cNvSpPr txBox="1"/>
          <p:nvPr/>
        </p:nvSpPr>
        <p:spPr>
          <a:xfrm>
            <a:off x="5617270" y="3848435"/>
            <a:ext cx="1128044"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b="1">
                <a:solidFill>
                  <a:schemeClr val="bg1"/>
                </a:solidFill>
                <a:cs typeface="Calibri"/>
              </a:defRPr>
            </a:lvl1pPr>
          </a:lstStyle>
          <a:p>
            <a:r>
              <a:rPr lang="en-US" dirty="0"/>
              <a:t>Integration</a:t>
            </a:r>
          </a:p>
        </p:txBody>
      </p:sp>
      <p:sp>
        <p:nvSpPr>
          <p:cNvPr id="34" name="TextBox 33">
            <a:extLst>
              <a:ext uri="{FF2B5EF4-FFF2-40B4-BE49-F238E27FC236}">
                <a16:creationId xmlns:a16="http://schemas.microsoft.com/office/drawing/2014/main" id="{04EF670C-B970-4842-AE93-765C51C61ACF}"/>
              </a:ext>
            </a:extLst>
          </p:cNvPr>
          <p:cNvSpPr txBox="1"/>
          <p:nvPr/>
        </p:nvSpPr>
        <p:spPr>
          <a:xfrm rot="16200000">
            <a:off x="5191295" y="4598347"/>
            <a:ext cx="1095595" cy="230832"/>
          </a:xfrm>
          <a:prstGeom prst="rect">
            <a:avLst/>
          </a:prstGeom>
          <a:solidFill>
            <a:srgbClr val="C72E8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b="1">
                <a:solidFill>
                  <a:schemeClr val="bg1"/>
                </a:solidFill>
                <a:cs typeface="Calibri"/>
              </a:defRPr>
            </a:lvl1pPr>
          </a:lstStyle>
          <a:p>
            <a:r>
              <a:rPr lang="en-US" sz="900" dirty="0"/>
              <a:t>Computer  vision</a:t>
            </a:r>
          </a:p>
        </p:txBody>
      </p:sp>
      <p:sp>
        <p:nvSpPr>
          <p:cNvPr id="35" name="TextBox 34">
            <a:extLst>
              <a:ext uri="{FF2B5EF4-FFF2-40B4-BE49-F238E27FC236}">
                <a16:creationId xmlns:a16="http://schemas.microsoft.com/office/drawing/2014/main" id="{82B5F84C-217A-41E8-A979-0B3B13FDB796}"/>
              </a:ext>
            </a:extLst>
          </p:cNvPr>
          <p:cNvSpPr txBox="1"/>
          <p:nvPr/>
        </p:nvSpPr>
        <p:spPr>
          <a:xfrm rot="16200000">
            <a:off x="5208931" y="5906749"/>
            <a:ext cx="1095595" cy="230832"/>
          </a:xfrm>
          <a:prstGeom prst="rect">
            <a:avLst/>
          </a:prstGeom>
          <a:solidFill>
            <a:srgbClr val="C72E8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b="1">
                <a:solidFill>
                  <a:schemeClr val="bg1"/>
                </a:solidFill>
                <a:cs typeface="Calibri"/>
              </a:defRPr>
            </a:lvl1pPr>
          </a:lstStyle>
          <a:p>
            <a:r>
              <a:rPr lang="en-US" sz="900" dirty="0"/>
              <a:t>Predictive Analysis</a:t>
            </a:r>
          </a:p>
        </p:txBody>
      </p:sp>
      <p:grpSp>
        <p:nvGrpSpPr>
          <p:cNvPr id="4" name="Group 3">
            <a:extLst>
              <a:ext uri="{FF2B5EF4-FFF2-40B4-BE49-F238E27FC236}">
                <a16:creationId xmlns:a16="http://schemas.microsoft.com/office/drawing/2014/main" id="{2550CBC3-DA63-40A1-B536-0741450063A5}"/>
              </a:ext>
            </a:extLst>
          </p:cNvPr>
          <p:cNvGrpSpPr/>
          <p:nvPr/>
        </p:nvGrpSpPr>
        <p:grpSpPr>
          <a:xfrm>
            <a:off x="5990602" y="4395831"/>
            <a:ext cx="5963515" cy="2092046"/>
            <a:chOff x="373271" y="4602851"/>
            <a:chExt cx="7768449" cy="1865590"/>
          </a:xfrm>
        </p:grpSpPr>
        <p:sp>
          <p:nvSpPr>
            <p:cNvPr id="12" name="Rectangle: Rounded Corners 11">
              <a:extLst>
                <a:ext uri="{FF2B5EF4-FFF2-40B4-BE49-F238E27FC236}">
                  <a16:creationId xmlns:a16="http://schemas.microsoft.com/office/drawing/2014/main" id="{D4B67409-8040-4E8E-8543-1183E3E720E8}"/>
                </a:ext>
              </a:extLst>
            </p:cNvPr>
            <p:cNvSpPr/>
            <p:nvPr/>
          </p:nvSpPr>
          <p:spPr>
            <a:xfrm>
              <a:off x="373271" y="5796136"/>
              <a:ext cx="840273" cy="625185"/>
            </a:xfrm>
            <a:prstGeom prst="roundRect">
              <a:avLst/>
            </a:prstGeom>
            <a:solidFill>
              <a:srgbClr val="4173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Historical analysis</a:t>
              </a:r>
            </a:p>
          </p:txBody>
        </p:sp>
        <p:sp>
          <p:nvSpPr>
            <p:cNvPr id="14" name="Rectangle 13">
              <a:extLst>
                <a:ext uri="{FF2B5EF4-FFF2-40B4-BE49-F238E27FC236}">
                  <a16:creationId xmlns:a16="http://schemas.microsoft.com/office/drawing/2014/main" id="{FAE68842-E303-42BA-A0A7-0101BCF21A2D}"/>
                </a:ext>
              </a:extLst>
            </p:cNvPr>
            <p:cNvSpPr/>
            <p:nvPr/>
          </p:nvSpPr>
          <p:spPr>
            <a:xfrm>
              <a:off x="1499267" y="5753543"/>
              <a:ext cx="760576" cy="714898"/>
            </a:xfrm>
            <a:prstGeom prst="rect">
              <a:avLst/>
            </a:prstGeom>
            <a:solidFill>
              <a:srgbClr val="4173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Transaction data reading</a:t>
              </a:r>
            </a:p>
          </p:txBody>
        </p:sp>
        <p:sp>
          <p:nvSpPr>
            <p:cNvPr id="24" name="Rectangle 23">
              <a:extLst>
                <a:ext uri="{FF2B5EF4-FFF2-40B4-BE49-F238E27FC236}">
                  <a16:creationId xmlns:a16="http://schemas.microsoft.com/office/drawing/2014/main" id="{95B86588-8D89-436A-999E-20B1D8952F91}"/>
                </a:ext>
              </a:extLst>
            </p:cNvPr>
            <p:cNvSpPr/>
            <p:nvPr/>
          </p:nvSpPr>
          <p:spPr>
            <a:xfrm>
              <a:off x="2573530" y="5751280"/>
              <a:ext cx="760576" cy="714898"/>
            </a:xfrm>
            <a:prstGeom prst="rect">
              <a:avLst/>
            </a:prstGeom>
            <a:solidFill>
              <a:srgbClr val="4173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Identify fast moving objects</a:t>
              </a:r>
            </a:p>
          </p:txBody>
        </p:sp>
        <p:sp>
          <p:nvSpPr>
            <p:cNvPr id="25" name="Rectangle 24">
              <a:extLst>
                <a:ext uri="{FF2B5EF4-FFF2-40B4-BE49-F238E27FC236}">
                  <a16:creationId xmlns:a16="http://schemas.microsoft.com/office/drawing/2014/main" id="{8D5A7046-28CC-4FE6-B890-863B3E99C999}"/>
                </a:ext>
              </a:extLst>
            </p:cNvPr>
            <p:cNvSpPr/>
            <p:nvPr/>
          </p:nvSpPr>
          <p:spPr>
            <a:xfrm>
              <a:off x="3651588" y="5739597"/>
              <a:ext cx="939737" cy="714898"/>
            </a:xfrm>
            <a:prstGeom prst="rect">
              <a:avLst/>
            </a:prstGeom>
            <a:solidFill>
              <a:srgbClr val="4173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Calculating metrics for fast moving products</a:t>
              </a:r>
            </a:p>
          </p:txBody>
        </p:sp>
        <p:sp>
          <p:nvSpPr>
            <p:cNvPr id="26" name="Rectangle 25">
              <a:extLst>
                <a:ext uri="{FF2B5EF4-FFF2-40B4-BE49-F238E27FC236}">
                  <a16:creationId xmlns:a16="http://schemas.microsoft.com/office/drawing/2014/main" id="{510B3BD0-043A-42E5-AF66-C2AF51CF3335}"/>
                </a:ext>
              </a:extLst>
            </p:cNvPr>
            <p:cNvSpPr/>
            <p:nvPr/>
          </p:nvSpPr>
          <p:spPr>
            <a:xfrm>
              <a:off x="4996340" y="5748103"/>
              <a:ext cx="1020409" cy="714898"/>
            </a:xfrm>
            <a:prstGeom prst="rect">
              <a:avLst/>
            </a:prstGeom>
            <a:solidFill>
              <a:srgbClr val="4173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Calculate run rate matrix for 12*7(hour, day combination)</a:t>
              </a:r>
            </a:p>
          </p:txBody>
        </p:sp>
        <p:sp>
          <p:nvSpPr>
            <p:cNvPr id="27" name="Rectangle: Rounded Corners 26">
              <a:extLst>
                <a:ext uri="{FF2B5EF4-FFF2-40B4-BE49-F238E27FC236}">
                  <a16:creationId xmlns:a16="http://schemas.microsoft.com/office/drawing/2014/main" id="{E10ABE03-1F5A-4FE7-9688-760F31DA59E0}"/>
                </a:ext>
              </a:extLst>
            </p:cNvPr>
            <p:cNvSpPr/>
            <p:nvPr/>
          </p:nvSpPr>
          <p:spPr>
            <a:xfrm>
              <a:off x="426568" y="4606838"/>
              <a:ext cx="840273" cy="625185"/>
            </a:xfrm>
            <a:prstGeom prst="round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Realtime analysis</a:t>
              </a:r>
            </a:p>
          </p:txBody>
        </p:sp>
        <p:sp>
          <p:nvSpPr>
            <p:cNvPr id="28" name="Rectangle 27">
              <a:extLst>
                <a:ext uri="{FF2B5EF4-FFF2-40B4-BE49-F238E27FC236}">
                  <a16:creationId xmlns:a16="http://schemas.microsoft.com/office/drawing/2014/main" id="{C2EECA80-AD51-4509-A626-08078C7A1B05}"/>
                </a:ext>
              </a:extLst>
            </p:cNvPr>
            <p:cNvSpPr/>
            <p:nvPr/>
          </p:nvSpPr>
          <p:spPr>
            <a:xfrm>
              <a:off x="1510712" y="4606838"/>
              <a:ext cx="760576" cy="625185"/>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Read video from camera</a:t>
              </a:r>
            </a:p>
          </p:txBody>
        </p:sp>
        <p:sp>
          <p:nvSpPr>
            <p:cNvPr id="29" name="Rectangle 28">
              <a:extLst>
                <a:ext uri="{FF2B5EF4-FFF2-40B4-BE49-F238E27FC236}">
                  <a16:creationId xmlns:a16="http://schemas.microsoft.com/office/drawing/2014/main" id="{00D0695A-9149-49C4-A1B5-1A4822292C9D}"/>
                </a:ext>
              </a:extLst>
            </p:cNvPr>
            <p:cNvSpPr/>
            <p:nvPr/>
          </p:nvSpPr>
          <p:spPr>
            <a:xfrm>
              <a:off x="2492499" y="4606838"/>
              <a:ext cx="922639" cy="625185"/>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Apply Deeplearning model YOLO</a:t>
              </a:r>
            </a:p>
          </p:txBody>
        </p:sp>
        <p:sp>
          <p:nvSpPr>
            <p:cNvPr id="30" name="Rectangle 29">
              <a:extLst>
                <a:ext uri="{FF2B5EF4-FFF2-40B4-BE49-F238E27FC236}">
                  <a16:creationId xmlns:a16="http://schemas.microsoft.com/office/drawing/2014/main" id="{AAB6FB34-2EAA-48F9-9BD0-6CA36D119A96}"/>
                </a:ext>
              </a:extLst>
            </p:cNvPr>
            <p:cNvSpPr/>
            <p:nvPr/>
          </p:nvSpPr>
          <p:spPr>
            <a:xfrm>
              <a:off x="3651589" y="4602851"/>
              <a:ext cx="760576" cy="625185"/>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Identify Void in shelf</a:t>
              </a:r>
            </a:p>
          </p:txBody>
        </p:sp>
        <p:sp>
          <p:nvSpPr>
            <p:cNvPr id="31" name="Rectangle 30">
              <a:extLst>
                <a:ext uri="{FF2B5EF4-FFF2-40B4-BE49-F238E27FC236}">
                  <a16:creationId xmlns:a16="http://schemas.microsoft.com/office/drawing/2014/main" id="{BC53B5BC-29C6-4EEA-9B4C-7594AF40A8E5}"/>
                </a:ext>
              </a:extLst>
            </p:cNvPr>
            <p:cNvSpPr/>
            <p:nvPr/>
          </p:nvSpPr>
          <p:spPr>
            <a:xfrm>
              <a:off x="4646533" y="4602851"/>
              <a:ext cx="997910" cy="625185"/>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Available product calculation based on void detected </a:t>
              </a:r>
            </a:p>
          </p:txBody>
        </p:sp>
        <p:sp>
          <p:nvSpPr>
            <p:cNvPr id="32" name="Rectangle 31">
              <a:extLst>
                <a:ext uri="{FF2B5EF4-FFF2-40B4-BE49-F238E27FC236}">
                  <a16:creationId xmlns:a16="http://schemas.microsoft.com/office/drawing/2014/main" id="{9BF82E8D-B06F-432D-98CC-D89422C01F11}"/>
                </a:ext>
              </a:extLst>
            </p:cNvPr>
            <p:cNvSpPr/>
            <p:nvPr/>
          </p:nvSpPr>
          <p:spPr>
            <a:xfrm>
              <a:off x="5853231" y="4602851"/>
              <a:ext cx="997910" cy="625185"/>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Available product calculation based on void detected </a:t>
              </a:r>
            </a:p>
          </p:txBody>
        </p:sp>
        <p:sp>
          <p:nvSpPr>
            <p:cNvPr id="36" name="Rectangle 35">
              <a:extLst>
                <a:ext uri="{FF2B5EF4-FFF2-40B4-BE49-F238E27FC236}">
                  <a16:creationId xmlns:a16="http://schemas.microsoft.com/office/drawing/2014/main" id="{7866F995-6A52-45B9-B5DF-E7358FC2DF0E}"/>
                </a:ext>
              </a:extLst>
            </p:cNvPr>
            <p:cNvSpPr/>
            <p:nvPr/>
          </p:nvSpPr>
          <p:spPr>
            <a:xfrm>
              <a:off x="7143810" y="5392240"/>
              <a:ext cx="997910" cy="509048"/>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Trigger OOS to store management</a:t>
              </a:r>
            </a:p>
          </p:txBody>
        </p:sp>
        <p:cxnSp>
          <p:nvCxnSpPr>
            <p:cNvPr id="21" name="Straight Arrow Connector 20">
              <a:extLst>
                <a:ext uri="{FF2B5EF4-FFF2-40B4-BE49-F238E27FC236}">
                  <a16:creationId xmlns:a16="http://schemas.microsoft.com/office/drawing/2014/main" id="{94F55EEC-FB45-4322-B8DE-94290B3F84FA}"/>
                </a:ext>
              </a:extLst>
            </p:cNvPr>
            <p:cNvCxnSpPr>
              <a:cxnSpLocks/>
              <a:stCxn id="27" idx="3"/>
              <a:endCxn id="28" idx="1"/>
            </p:cNvCxnSpPr>
            <p:nvPr/>
          </p:nvCxnSpPr>
          <p:spPr>
            <a:xfrm>
              <a:off x="1266841" y="4919431"/>
              <a:ext cx="2438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AFC610D-74F1-4154-B1FF-2F2C6FBC0C5A}"/>
                </a:ext>
              </a:extLst>
            </p:cNvPr>
            <p:cNvCxnSpPr>
              <a:cxnSpLocks/>
              <a:stCxn id="28" idx="3"/>
              <a:endCxn id="29" idx="1"/>
            </p:cNvCxnSpPr>
            <p:nvPr/>
          </p:nvCxnSpPr>
          <p:spPr>
            <a:xfrm>
              <a:off x="2271288" y="4919431"/>
              <a:ext cx="2212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2370B52-2DCA-498A-8EA2-D61679BD455E}"/>
                </a:ext>
              </a:extLst>
            </p:cNvPr>
            <p:cNvCxnSpPr>
              <a:cxnSpLocks/>
              <a:stCxn id="29" idx="3"/>
              <a:endCxn id="30" idx="1"/>
            </p:cNvCxnSpPr>
            <p:nvPr/>
          </p:nvCxnSpPr>
          <p:spPr>
            <a:xfrm flipV="1">
              <a:off x="3415138" y="4915444"/>
              <a:ext cx="236451" cy="3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50DAC06-0F6D-49CC-AFB1-CB8A68DA7044}"/>
                </a:ext>
              </a:extLst>
            </p:cNvPr>
            <p:cNvCxnSpPr>
              <a:cxnSpLocks/>
              <a:stCxn id="30" idx="3"/>
              <a:endCxn id="31" idx="1"/>
            </p:cNvCxnSpPr>
            <p:nvPr/>
          </p:nvCxnSpPr>
          <p:spPr>
            <a:xfrm>
              <a:off x="4412165" y="4915444"/>
              <a:ext cx="2343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B8AD55E-649D-4A6A-AC76-B5336E329D4E}"/>
                </a:ext>
              </a:extLst>
            </p:cNvPr>
            <p:cNvCxnSpPr>
              <a:cxnSpLocks/>
              <a:stCxn id="31" idx="3"/>
              <a:endCxn id="32" idx="1"/>
            </p:cNvCxnSpPr>
            <p:nvPr/>
          </p:nvCxnSpPr>
          <p:spPr>
            <a:xfrm>
              <a:off x="5644443" y="4915444"/>
              <a:ext cx="208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8232B57-0F21-4453-AB82-A6914230316F}"/>
                </a:ext>
              </a:extLst>
            </p:cNvPr>
            <p:cNvCxnSpPr>
              <a:cxnSpLocks/>
              <a:stCxn id="12" idx="3"/>
              <a:endCxn id="14" idx="1"/>
            </p:cNvCxnSpPr>
            <p:nvPr/>
          </p:nvCxnSpPr>
          <p:spPr>
            <a:xfrm>
              <a:off x="1213544" y="6108729"/>
              <a:ext cx="285723" cy="2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6FFE987-1C1B-483E-BC53-C821F8F87C91}"/>
                </a:ext>
              </a:extLst>
            </p:cNvPr>
            <p:cNvCxnSpPr>
              <a:cxnSpLocks/>
              <a:stCxn id="14" idx="3"/>
              <a:endCxn id="24" idx="1"/>
            </p:cNvCxnSpPr>
            <p:nvPr/>
          </p:nvCxnSpPr>
          <p:spPr>
            <a:xfrm flipV="1">
              <a:off x="2259843" y="6108729"/>
              <a:ext cx="313687" cy="2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1A3A32B-A36B-4CF4-B415-14682A5BC021}"/>
                </a:ext>
              </a:extLst>
            </p:cNvPr>
            <p:cNvCxnSpPr>
              <a:cxnSpLocks/>
              <a:stCxn id="24" idx="3"/>
              <a:endCxn id="25" idx="1"/>
            </p:cNvCxnSpPr>
            <p:nvPr/>
          </p:nvCxnSpPr>
          <p:spPr>
            <a:xfrm flipV="1">
              <a:off x="3334106" y="6097046"/>
              <a:ext cx="317482" cy="11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095DCE1F-8608-415E-B51A-1253B484517F}"/>
                </a:ext>
              </a:extLst>
            </p:cNvPr>
            <p:cNvCxnSpPr>
              <a:cxnSpLocks/>
              <a:stCxn id="25" idx="3"/>
              <a:endCxn id="26" idx="1"/>
            </p:cNvCxnSpPr>
            <p:nvPr/>
          </p:nvCxnSpPr>
          <p:spPr>
            <a:xfrm>
              <a:off x="4591326" y="6097046"/>
              <a:ext cx="405014" cy="8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7E125509-6017-495B-BD12-48EA207FC3B0}"/>
                </a:ext>
              </a:extLst>
            </p:cNvPr>
            <p:cNvCxnSpPr>
              <a:cxnSpLocks/>
              <a:stCxn id="32" idx="2"/>
              <a:endCxn id="36" idx="1"/>
            </p:cNvCxnSpPr>
            <p:nvPr/>
          </p:nvCxnSpPr>
          <p:spPr>
            <a:xfrm rot="16200000" flipH="1">
              <a:off x="6538634" y="5041588"/>
              <a:ext cx="418728" cy="7916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994E303D-C73A-4A03-A529-8DF25327088E}"/>
                </a:ext>
              </a:extLst>
            </p:cNvPr>
            <p:cNvCxnSpPr>
              <a:cxnSpLocks/>
              <a:stCxn id="26" idx="3"/>
              <a:endCxn id="36" idx="1"/>
            </p:cNvCxnSpPr>
            <p:nvPr/>
          </p:nvCxnSpPr>
          <p:spPr>
            <a:xfrm flipV="1">
              <a:off x="6016749" y="5646765"/>
              <a:ext cx="1127061" cy="458787"/>
            </a:xfrm>
            <a:prstGeom prst="bentConnector3">
              <a:avLst>
                <a:gd name="adj1" fmla="val 29240"/>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80" name="Picture 79">
            <a:extLst>
              <a:ext uri="{FF2B5EF4-FFF2-40B4-BE49-F238E27FC236}">
                <a16:creationId xmlns:a16="http://schemas.microsoft.com/office/drawing/2014/main" id="{6AFF1533-2445-47AD-89CA-5084B3C367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3478" y="6421321"/>
            <a:ext cx="1051720" cy="532273"/>
          </a:xfrm>
          <a:prstGeom prst="rect">
            <a:avLst/>
          </a:prstGeom>
        </p:spPr>
      </p:pic>
      <p:grpSp>
        <p:nvGrpSpPr>
          <p:cNvPr id="52" name="Group 51">
            <a:extLst>
              <a:ext uri="{FF2B5EF4-FFF2-40B4-BE49-F238E27FC236}">
                <a16:creationId xmlns:a16="http://schemas.microsoft.com/office/drawing/2014/main" id="{07D029E1-981D-4D41-8795-4AC41876DC2A}"/>
              </a:ext>
            </a:extLst>
          </p:cNvPr>
          <p:cNvGrpSpPr/>
          <p:nvPr/>
        </p:nvGrpSpPr>
        <p:grpSpPr>
          <a:xfrm>
            <a:off x="-62731" y="1578108"/>
            <a:ext cx="5020737" cy="5109349"/>
            <a:chOff x="-114457" y="694041"/>
            <a:chExt cx="4643961" cy="3054468"/>
          </a:xfrm>
        </p:grpSpPr>
        <p:sp>
          <p:nvSpPr>
            <p:cNvPr id="53" name="TextBox 52">
              <a:extLst>
                <a:ext uri="{FF2B5EF4-FFF2-40B4-BE49-F238E27FC236}">
                  <a16:creationId xmlns:a16="http://schemas.microsoft.com/office/drawing/2014/main" id="{FC34B2A1-8143-4F26-AAF3-56545AE9BF05}"/>
                </a:ext>
              </a:extLst>
            </p:cNvPr>
            <p:cNvSpPr txBox="1"/>
            <p:nvPr/>
          </p:nvSpPr>
          <p:spPr>
            <a:xfrm>
              <a:off x="123914" y="1781896"/>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cs typeface="Calibri"/>
                </a:rPr>
                <a:t>Input Frame</a:t>
              </a:r>
            </a:p>
          </p:txBody>
        </p:sp>
        <p:grpSp>
          <p:nvGrpSpPr>
            <p:cNvPr id="54" name="Group 53">
              <a:extLst>
                <a:ext uri="{FF2B5EF4-FFF2-40B4-BE49-F238E27FC236}">
                  <a16:creationId xmlns:a16="http://schemas.microsoft.com/office/drawing/2014/main" id="{7DDF22A9-F19E-4F87-B017-5A8C69D18F16}"/>
                </a:ext>
              </a:extLst>
            </p:cNvPr>
            <p:cNvGrpSpPr/>
            <p:nvPr/>
          </p:nvGrpSpPr>
          <p:grpSpPr>
            <a:xfrm>
              <a:off x="7042" y="723734"/>
              <a:ext cx="4356887" cy="3024775"/>
              <a:chOff x="8271811" y="4006195"/>
              <a:chExt cx="3829349" cy="2755145"/>
            </a:xfrm>
          </p:grpSpPr>
          <p:pic>
            <p:nvPicPr>
              <p:cNvPr id="68" name="Picture 67">
                <a:extLst>
                  <a:ext uri="{FF2B5EF4-FFF2-40B4-BE49-F238E27FC236}">
                    <a16:creationId xmlns:a16="http://schemas.microsoft.com/office/drawing/2014/main" id="{993DBE19-494A-480C-B50F-1AEEA44286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1811" y="4008231"/>
                <a:ext cx="2762636" cy="2753109"/>
              </a:xfrm>
              <a:prstGeom prst="rect">
                <a:avLst/>
              </a:prstGeom>
            </p:spPr>
          </p:pic>
          <p:sp>
            <p:nvSpPr>
              <p:cNvPr id="70" name="Rectangle 69">
                <a:extLst>
                  <a:ext uri="{FF2B5EF4-FFF2-40B4-BE49-F238E27FC236}">
                    <a16:creationId xmlns:a16="http://schemas.microsoft.com/office/drawing/2014/main" id="{4FF20CEB-D464-4E1C-B6C3-D3E5CBD26BE3}"/>
                  </a:ext>
                </a:extLst>
              </p:cNvPr>
              <p:cNvSpPr/>
              <p:nvPr/>
            </p:nvSpPr>
            <p:spPr>
              <a:xfrm>
                <a:off x="10973116" y="4006195"/>
                <a:ext cx="1128044" cy="27531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70">
                <a:extLst>
                  <a:ext uri="{FF2B5EF4-FFF2-40B4-BE49-F238E27FC236}">
                    <a16:creationId xmlns:a16="http://schemas.microsoft.com/office/drawing/2014/main" id="{42FDC94A-8097-4D85-A70B-81CEB71807C6}"/>
                  </a:ext>
                </a:extLst>
              </p:cNvPr>
              <p:cNvSpPr/>
              <p:nvPr/>
            </p:nvSpPr>
            <p:spPr>
              <a:xfrm>
                <a:off x="8643522" y="5506312"/>
                <a:ext cx="1979801" cy="21784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Replenish Notification &amp; dashboard </a:t>
                </a:r>
              </a:p>
            </p:txBody>
          </p:sp>
        </p:grpSp>
        <p:grpSp>
          <p:nvGrpSpPr>
            <p:cNvPr id="55" name="Group 54">
              <a:extLst>
                <a:ext uri="{FF2B5EF4-FFF2-40B4-BE49-F238E27FC236}">
                  <a16:creationId xmlns:a16="http://schemas.microsoft.com/office/drawing/2014/main" id="{B860486C-11EF-4BCC-A358-80B3D4516A69}"/>
                </a:ext>
              </a:extLst>
            </p:cNvPr>
            <p:cNvGrpSpPr/>
            <p:nvPr/>
          </p:nvGrpSpPr>
          <p:grpSpPr>
            <a:xfrm>
              <a:off x="2133599" y="694041"/>
              <a:ext cx="2171432" cy="1426555"/>
              <a:chOff x="2649414" y="2487672"/>
              <a:chExt cx="2171432" cy="1426555"/>
            </a:xfrm>
          </p:grpSpPr>
          <p:sp>
            <p:nvSpPr>
              <p:cNvPr id="63" name="Rectangle 62">
                <a:extLst>
                  <a:ext uri="{FF2B5EF4-FFF2-40B4-BE49-F238E27FC236}">
                    <a16:creationId xmlns:a16="http://schemas.microsoft.com/office/drawing/2014/main" id="{B51BEC60-51C0-4910-851F-83111A88F283}"/>
                  </a:ext>
                </a:extLst>
              </p:cNvPr>
              <p:cNvSpPr/>
              <p:nvPr/>
            </p:nvSpPr>
            <p:spPr>
              <a:xfrm>
                <a:off x="3022588" y="2598397"/>
                <a:ext cx="1798258" cy="127488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cs typeface="Calibri"/>
                </a:endParaRPr>
              </a:p>
            </p:txBody>
          </p:sp>
          <p:pic>
            <p:nvPicPr>
              <p:cNvPr id="64" name="Picture 23" descr="A picture containing drawing&#10;&#10;Description generated with very high confidence">
                <a:extLst>
                  <a:ext uri="{FF2B5EF4-FFF2-40B4-BE49-F238E27FC236}">
                    <a16:creationId xmlns:a16="http://schemas.microsoft.com/office/drawing/2014/main" id="{C960F7C2-EE06-4451-9823-4F8C79CAABFA}"/>
                  </a:ext>
                </a:extLst>
              </p:cNvPr>
              <p:cNvPicPr>
                <a:picLocks noChangeAspect="1"/>
              </p:cNvPicPr>
              <p:nvPr/>
            </p:nvPicPr>
            <p:blipFill>
              <a:blip r:embed="rId4"/>
              <a:stretch>
                <a:fillRect/>
              </a:stretch>
            </p:blipFill>
            <p:spPr>
              <a:xfrm>
                <a:off x="4114801" y="2596192"/>
                <a:ext cx="609602" cy="680878"/>
              </a:xfrm>
              <a:prstGeom prst="rect">
                <a:avLst/>
              </a:prstGeom>
            </p:spPr>
          </p:pic>
          <p:pic>
            <p:nvPicPr>
              <p:cNvPr id="65" name="Picture 24" descr="A picture containing light, drawing&#10;&#10;Description generated with very high confidence">
                <a:extLst>
                  <a:ext uri="{FF2B5EF4-FFF2-40B4-BE49-F238E27FC236}">
                    <a16:creationId xmlns:a16="http://schemas.microsoft.com/office/drawing/2014/main" id="{7CC3D299-EF1E-4630-A553-B1E8D550F149}"/>
                  </a:ext>
                </a:extLst>
              </p:cNvPr>
              <p:cNvPicPr>
                <a:picLocks noChangeAspect="1"/>
              </p:cNvPicPr>
              <p:nvPr/>
            </p:nvPicPr>
            <p:blipFill>
              <a:blip r:embed="rId5"/>
              <a:stretch>
                <a:fillRect/>
              </a:stretch>
            </p:blipFill>
            <p:spPr>
              <a:xfrm>
                <a:off x="3247293" y="3283744"/>
                <a:ext cx="1266095" cy="630483"/>
              </a:xfrm>
              <a:prstGeom prst="rect">
                <a:avLst/>
              </a:prstGeom>
            </p:spPr>
          </p:pic>
          <p:pic>
            <p:nvPicPr>
              <p:cNvPr id="67" name="Picture 26" descr="A close up of a sign&#10;&#10;Description generated with high confidence">
                <a:extLst>
                  <a:ext uri="{FF2B5EF4-FFF2-40B4-BE49-F238E27FC236}">
                    <a16:creationId xmlns:a16="http://schemas.microsoft.com/office/drawing/2014/main" id="{8D605187-687F-429D-AB9C-EC1D541C689A}"/>
                  </a:ext>
                </a:extLst>
              </p:cNvPr>
              <p:cNvPicPr>
                <a:picLocks noChangeAspect="1"/>
              </p:cNvPicPr>
              <p:nvPr/>
            </p:nvPicPr>
            <p:blipFill>
              <a:blip r:embed="rId6"/>
              <a:stretch>
                <a:fillRect/>
              </a:stretch>
            </p:blipFill>
            <p:spPr>
              <a:xfrm>
                <a:off x="2649414" y="2487672"/>
                <a:ext cx="1547448" cy="909638"/>
              </a:xfrm>
              <a:prstGeom prst="rect">
                <a:avLst/>
              </a:prstGeom>
            </p:spPr>
          </p:pic>
        </p:grpSp>
        <p:sp>
          <p:nvSpPr>
            <p:cNvPr id="56" name="Rectangle 55">
              <a:extLst>
                <a:ext uri="{FF2B5EF4-FFF2-40B4-BE49-F238E27FC236}">
                  <a16:creationId xmlns:a16="http://schemas.microsoft.com/office/drawing/2014/main" id="{7B0A375F-C770-4742-AEB2-AD5343505FC3}"/>
                </a:ext>
              </a:extLst>
            </p:cNvPr>
            <p:cNvSpPr/>
            <p:nvPr/>
          </p:nvSpPr>
          <p:spPr>
            <a:xfrm>
              <a:off x="-114457" y="1013115"/>
              <a:ext cx="1158156" cy="217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solidFill>
                    <a:schemeClr val="tx1"/>
                  </a:solidFill>
                </a:rPr>
                <a:t>shelf</a:t>
              </a:r>
              <a:endParaRPr lang="en-IN" sz="900" b="1" dirty="0">
                <a:solidFill>
                  <a:schemeClr val="tx1"/>
                </a:solidFill>
                <a:cs typeface="Calibri"/>
              </a:endParaRPr>
            </a:p>
          </p:txBody>
        </p:sp>
        <p:sp>
          <p:nvSpPr>
            <p:cNvPr id="57" name="Rectangle 56">
              <a:extLst>
                <a:ext uri="{FF2B5EF4-FFF2-40B4-BE49-F238E27FC236}">
                  <a16:creationId xmlns:a16="http://schemas.microsoft.com/office/drawing/2014/main" id="{328DDC5A-45AE-4828-81B3-EFF71F0F6126}"/>
                </a:ext>
              </a:extLst>
            </p:cNvPr>
            <p:cNvSpPr/>
            <p:nvPr/>
          </p:nvSpPr>
          <p:spPr>
            <a:xfrm>
              <a:off x="1121033" y="1917240"/>
              <a:ext cx="1158156" cy="217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solidFill>
                    <a:schemeClr val="tx1"/>
                  </a:solidFill>
                </a:rPr>
                <a:t>Monitoring cameras</a:t>
              </a:r>
              <a:endParaRPr lang="en-IN" sz="900" b="1" dirty="0">
                <a:solidFill>
                  <a:schemeClr val="tx1"/>
                </a:solidFill>
                <a:cs typeface="Calibri"/>
              </a:endParaRPr>
            </a:p>
          </p:txBody>
        </p:sp>
        <p:sp>
          <p:nvSpPr>
            <p:cNvPr id="59" name="TextBox 1">
              <a:extLst>
                <a:ext uri="{FF2B5EF4-FFF2-40B4-BE49-F238E27FC236}">
                  <a16:creationId xmlns:a16="http://schemas.microsoft.com/office/drawing/2014/main" id="{24D7016C-1CF0-49D8-8B8F-A9ED1FD7F720}"/>
                </a:ext>
              </a:extLst>
            </p:cNvPr>
            <p:cNvSpPr txBox="1"/>
            <p:nvPr/>
          </p:nvSpPr>
          <p:spPr>
            <a:xfrm>
              <a:off x="2368061" y="2028091"/>
              <a:ext cx="2086708"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cs typeface="Calibri"/>
                </a:rPr>
                <a:t>Deep Learning And Computer Vision</a:t>
              </a:r>
              <a:endParaRPr lang="en-US" sz="1200" dirty="0">
                <a:ea typeface="+mn-lt"/>
                <a:cs typeface="+mn-lt"/>
              </a:endParaRPr>
            </a:p>
            <a:p>
              <a:endParaRPr lang="en-US" sz="1200" dirty="0">
                <a:ea typeface="+mn-lt"/>
                <a:cs typeface="+mn-lt"/>
              </a:endParaRPr>
            </a:p>
            <a:p>
              <a:pPr algn="l"/>
              <a:endParaRPr lang="en-US" sz="1200" dirty="0">
                <a:cs typeface="Calibri"/>
              </a:endParaRPr>
            </a:p>
          </p:txBody>
        </p:sp>
        <p:sp>
          <p:nvSpPr>
            <p:cNvPr id="60" name="TextBox 59">
              <a:extLst>
                <a:ext uri="{FF2B5EF4-FFF2-40B4-BE49-F238E27FC236}">
                  <a16:creationId xmlns:a16="http://schemas.microsoft.com/office/drawing/2014/main" id="{42B50F10-E40F-4F2D-BAE1-EFF7C7D08869}"/>
                </a:ext>
              </a:extLst>
            </p:cNvPr>
            <p:cNvSpPr txBox="1"/>
            <p:nvPr/>
          </p:nvSpPr>
          <p:spPr>
            <a:xfrm>
              <a:off x="3181350" y="3028950"/>
              <a:ext cx="134815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cs typeface="Calibri"/>
                </a:rPr>
                <a:t>Triggered before </a:t>
              </a:r>
              <a:r>
                <a:rPr lang="en-US" sz="1200" b="1" dirty="0">
                  <a:ea typeface="+mn-lt"/>
                  <a:cs typeface="+mn-lt"/>
                </a:rPr>
                <a:t>OOS </a:t>
              </a:r>
              <a:endParaRPr lang="en-US" sz="1200" b="1" dirty="0">
                <a:cs typeface="Calibri"/>
              </a:endParaRPr>
            </a:p>
          </p:txBody>
        </p:sp>
        <p:sp>
          <p:nvSpPr>
            <p:cNvPr id="61" name="Arrow: Bent-Up 60">
              <a:extLst>
                <a:ext uri="{FF2B5EF4-FFF2-40B4-BE49-F238E27FC236}">
                  <a16:creationId xmlns:a16="http://schemas.microsoft.com/office/drawing/2014/main" id="{5D0EC1A9-6291-4061-95FB-11071D8C7C61}"/>
                </a:ext>
              </a:extLst>
            </p:cNvPr>
            <p:cNvSpPr/>
            <p:nvPr/>
          </p:nvSpPr>
          <p:spPr>
            <a:xfrm rot="16260000" flipH="1">
              <a:off x="3253680" y="2308816"/>
              <a:ext cx="609600" cy="100818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49409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0944D9B-5916-4CD3-A8D2-9812ADEACF56}"/>
              </a:ext>
            </a:extLst>
          </p:cNvPr>
          <p:cNvSpPr/>
          <p:nvPr/>
        </p:nvSpPr>
        <p:spPr>
          <a:xfrm>
            <a:off x="11434" y="389489"/>
            <a:ext cx="12156806" cy="645599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3" name="TextBox 2">
            <a:extLst>
              <a:ext uri="{FF2B5EF4-FFF2-40B4-BE49-F238E27FC236}">
                <a16:creationId xmlns:a16="http://schemas.microsoft.com/office/drawing/2014/main" id="{DD6CA0AB-CFD2-47EB-8F8A-A6E7478526BA}"/>
              </a:ext>
            </a:extLst>
          </p:cNvPr>
          <p:cNvSpPr txBox="1"/>
          <p:nvPr/>
        </p:nvSpPr>
        <p:spPr>
          <a:xfrm>
            <a:off x="-65848" y="-72176"/>
            <a:ext cx="1219200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2">
                    <a:lumMod val="25000"/>
                  </a:schemeClr>
                </a:solidFill>
                <a:latin typeface="Arial"/>
                <a:cs typeface="Calibri"/>
              </a:rPr>
              <a:t>Impact Analysis</a:t>
            </a:r>
          </a:p>
        </p:txBody>
      </p:sp>
      <p:sp>
        <p:nvSpPr>
          <p:cNvPr id="8" name="TextBox 7">
            <a:extLst>
              <a:ext uri="{FF2B5EF4-FFF2-40B4-BE49-F238E27FC236}">
                <a16:creationId xmlns:a16="http://schemas.microsoft.com/office/drawing/2014/main" id="{D6AA5210-A040-4E76-9CE6-E5D9B1846FBA}"/>
              </a:ext>
            </a:extLst>
          </p:cNvPr>
          <p:cNvSpPr txBox="1"/>
          <p:nvPr/>
        </p:nvSpPr>
        <p:spPr>
          <a:xfrm>
            <a:off x="409058" y="911738"/>
            <a:ext cx="10731222"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cs typeface="Calibri"/>
              </a:rPr>
              <a:t>High availability of products increases the customer satisfaction</a:t>
            </a:r>
          </a:p>
          <a:p>
            <a:pPr marL="285750" indent="-285750">
              <a:buFont typeface="Arial"/>
              <a:buChar char="•"/>
            </a:pPr>
            <a:endParaRPr lang="en-US" sz="1600" dirty="0">
              <a:cs typeface="Calibri"/>
            </a:endParaRPr>
          </a:p>
          <a:p>
            <a:pPr marL="285750" indent="-285750">
              <a:buFont typeface="Arial"/>
              <a:buChar char="•"/>
            </a:pPr>
            <a:r>
              <a:rPr lang="en-US" sz="1600" dirty="0">
                <a:cs typeface="Calibri"/>
              </a:rPr>
              <a:t>Improves the efficiency of retail store employees and helps to boost sales</a:t>
            </a:r>
          </a:p>
          <a:p>
            <a:pPr marL="285750" indent="-285750">
              <a:buFont typeface="Arial"/>
              <a:buChar char="•"/>
            </a:pPr>
            <a:endParaRPr lang="en-US" sz="1600" dirty="0">
              <a:cs typeface="Calibri"/>
            </a:endParaRPr>
          </a:p>
          <a:p>
            <a:pPr marL="285750" indent="-285750">
              <a:buFont typeface="Arial"/>
              <a:buChar char="•"/>
            </a:pPr>
            <a:r>
              <a:rPr lang="en-US" sz="1600" dirty="0">
                <a:cs typeface="Calibri"/>
              </a:rPr>
              <a:t>With variable run rate and auto triggering the solution manages the staff members efficiently and eliminates the need to check shelves.</a:t>
            </a:r>
          </a:p>
          <a:p>
            <a:pPr marL="285750" indent="-285750">
              <a:buFont typeface="Arial"/>
              <a:buChar char="•"/>
            </a:pPr>
            <a:endParaRPr lang="en-US" sz="1600" dirty="0">
              <a:cs typeface="Calibri"/>
            </a:endParaRPr>
          </a:p>
          <a:p>
            <a:pPr marL="285750" indent="-285750">
              <a:buFont typeface="Arial"/>
              <a:buChar char="•"/>
            </a:pPr>
            <a:r>
              <a:rPr lang="en-US" sz="1600" dirty="0">
                <a:cs typeface="Calibri"/>
              </a:rPr>
              <a:t>Prevents lost sales opportunities.</a:t>
            </a:r>
          </a:p>
          <a:p>
            <a:pPr marL="285750" indent="-285750">
              <a:buFont typeface="Arial"/>
              <a:buChar char="•"/>
            </a:pPr>
            <a:endParaRPr lang="en-US" sz="1600" dirty="0">
              <a:cs typeface="Calibri"/>
            </a:endParaRPr>
          </a:p>
          <a:p>
            <a:pPr marL="285750" indent="-285750">
              <a:buFont typeface="Arial"/>
              <a:buChar char="•"/>
            </a:pPr>
            <a:r>
              <a:rPr lang="en-US" sz="1600" dirty="0">
                <a:cs typeface="Calibri"/>
              </a:rPr>
              <a:t>Halts customer complaints due to out-of-stock items by keeping the shelves filled.</a:t>
            </a:r>
          </a:p>
          <a:p>
            <a:endParaRPr lang="en-US" sz="1600" dirty="0">
              <a:cs typeface="Calibri"/>
            </a:endParaRPr>
          </a:p>
          <a:p>
            <a:pPr marL="285750" indent="-285750">
              <a:buFont typeface="Arial"/>
              <a:buChar char="•"/>
            </a:pPr>
            <a:r>
              <a:rPr lang="en-US" sz="1600" dirty="0">
                <a:latin typeface="Calibri"/>
                <a:cs typeface="Calibri"/>
              </a:rPr>
              <a:t>Store always assort the products for better experience and if we capture the customer density count on the aisle and check the buy rate of the product which will help us in better product assortment in store increasing the customer experience on longer run.</a:t>
            </a:r>
          </a:p>
          <a:p>
            <a:pPr marL="285750" indent="-285750">
              <a:buFont typeface="Arial"/>
              <a:buChar char="•"/>
            </a:pPr>
            <a:endParaRPr lang="en-US" sz="1600" dirty="0">
              <a:latin typeface="Calibri"/>
              <a:cs typeface="Calibri"/>
            </a:endParaRPr>
          </a:p>
          <a:p>
            <a:pPr marL="285750" indent="-285750">
              <a:buFont typeface="Arial"/>
              <a:buChar char="•"/>
            </a:pPr>
            <a:r>
              <a:rPr lang="en-US" sz="1600" dirty="0">
                <a:latin typeface="Calibri"/>
                <a:cs typeface="Calibri"/>
              </a:rPr>
              <a:t>If we can add a device to track the customer items at the checkout counter we can make a good real-time recommendation engine suggesting customer what items he can purchase along with the basket items.</a:t>
            </a:r>
          </a:p>
          <a:p>
            <a:endParaRPr lang="en-US" sz="1600" dirty="0">
              <a:latin typeface="Calibri"/>
              <a:cs typeface="Calibri"/>
            </a:endParaRPr>
          </a:p>
          <a:p>
            <a:pPr marL="285750" indent="-285750">
              <a:buFont typeface="Arial"/>
              <a:buChar char="•"/>
            </a:pPr>
            <a:r>
              <a:rPr lang="en-US" sz="1600" dirty="0">
                <a:latin typeface="Calibri"/>
                <a:cs typeface="Calibri"/>
              </a:rPr>
              <a:t>Predictive model will help us in better stock and inventory management.</a:t>
            </a:r>
          </a:p>
          <a:p>
            <a:pPr marL="285750" indent="-285750">
              <a:buFont typeface="Arial"/>
              <a:buChar char="•"/>
            </a:pPr>
            <a:endParaRPr lang="en-US" sz="1600" dirty="0">
              <a:latin typeface="Calibri"/>
              <a:cs typeface="Calibri"/>
            </a:endParaRPr>
          </a:p>
          <a:p>
            <a:pPr marL="285750" indent="-285750">
              <a:buFont typeface="Arial"/>
              <a:buChar char="•"/>
            </a:pPr>
            <a:endParaRPr lang="en-US" sz="1600" dirty="0">
              <a:latin typeface="Calibri"/>
              <a:cs typeface="Calibri"/>
            </a:endParaRPr>
          </a:p>
        </p:txBody>
      </p:sp>
      <p:pic>
        <p:nvPicPr>
          <p:cNvPr id="12" name="Picture 11">
            <a:extLst>
              <a:ext uri="{FF2B5EF4-FFF2-40B4-BE49-F238E27FC236}">
                <a16:creationId xmlns:a16="http://schemas.microsoft.com/office/drawing/2014/main" id="{FE0ED4D1-0829-4B85-93DE-66C098AEE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0280" y="6405550"/>
            <a:ext cx="1051720" cy="532273"/>
          </a:xfrm>
          <a:prstGeom prst="rect">
            <a:avLst/>
          </a:prstGeom>
        </p:spPr>
      </p:pic>
      <p:sp>
        <p:nvSpPr>
          <p:cNvPr id="7" name="TextBox 6">
            <a:extLst>
              <a:ext uri="{FF2B5EF4-FFF2-40B4-BE49-F238E27FC236}">
                <a16:creationId xmlns:a16="http://schemas.microsoft.com/office/drawing/2014/main" id="{1F8B2317-7FBA-417C-A825-3204A81391B5}"/>
              </a:ext>
            </a:extLst>
          </p:cNvPr>
          <p:cNvSpPr txBox="1"/>
          <p:nvPr/>
        </p:nvSpPr>
        <p:spPr>
          <a:xfrm>
            <a:off x="0" y="389489"/>
            <a:ext cx="1495514"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chemeClr val="bg1"/>
                </a:solidFill>
                <a:cs typeface="Calibri"/>
              </a:rPr>
              <a:t>Benefits</a:t>
            </a:r>
          </a:p>
        </p:txBody>
      </p:sp>
    </p:spTree>
    <p:extLst>
      <p:ext uri="{BB962C8B-B14F-4D97-AF65-F5344CB8AC3E}">
        <p14:creationId xmlns:p14="http://schemas.microsoft.com/office/powerpoint/2010/main" val="3465415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6CA0AB-CFD2-47EB-8F8A-A6E7478526BA}"/>
              </a:ext>
            </a:extLst>
          </p:cNvPr>
          <p:cNvSpPr txBox="1"/>
          <p:nvPr/>
        </p:nvSpPr>
        <p:spPr>
          <a:xfrm>
            <a:off x="4558749" y="1952445"/>
            <a:ext cx="308554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chemeClr val="bg2">
                    <a:lumMod val="25000"/>
                  </a:schemeClr>
                </a:solidFill>
                <a:latin typeface="Arial"/>
                <a:cs typeface="Calibri"/>
              </a:rPr>
              <a:t>THANK YOU</a:t>
            </a:r>
          </a:p>
        </p:txBody>
      </p:sp>
      <p:pic>
        <p:nvPicPr>
          <p:cNvPr id="7" name="Picture 2" descr="A picture containing drawing&#10;&#10;Description generated with very high confidence">
            <a:extLst>
              <a:ext uri="{FF2B5EF4-FFF2-40B4-BE49-F238E27FC236}">
                <a16:creationId xmlns:a16="http://schemas.microsoft.com/office/drawing/2014/main" id="{528D81A6-65F5-4CC8-97FD-1E029E9ADDCA}"/>
              </a:ext>
            </a:extLst>
          </p:cNvPr>
          <p:cNvPicPr>
            <a:picLocks noChangeAspect="1"/>
          </p:cNvPicPr>
          <p:nvPr/>
        </p:nvPicPr>
        <p:blipFill>
          <a:blip r:embed="rId2"/>
          <a:stretch>
            <a:fillRect/>
          </a:stretch>
        </p:blipFill>
        <p:spPr>
          <a:xfrm>
            <a:off x="4558884" y="2704779"/>
            <a:ext cx="2952751" cy="1492526"/>
          </a:xfrm>
          <a:prstGeom prst="rect">
            <a:avLst/>
          </a:prstGeom>
        </p:spPr>
      </p:pic>
      <p:pic>
        <p:nvPicPr>
          <p:cNvPr id="6" name="Picture 5">
            <a:extLst>
              <a:ext uri="{FF2B5EF4-FFF2-40B4-BE49-F238E27FC236}">
                <a16:creationId xmlns:a16="http://schemas.microsoft.com/office/drawing/2014/main" id="{C10AFA95-14F0-4523-879B-50D41F1EF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0280" y="6434356"/>
            <a:ext cx="1051720" cy="532273"/>
          </a:xfrm>
          <a:prstGeom prst="rect">
            <a:avLst/>
          </a:prstGeom>
        </p:spPr>
      </p:pic>
    </p:spTree>
    <p:extLst>
      <p:ext uri="{BB962C8B-B14F-4D97-AF65-F5344CB8AC3E}">
        <p14:creationId xmlns:p14="http://schemas.microsoft.com/office/powerpoint/2010/main" val="14172121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265</TotalTime>
  <Words>261</Words>
  <Application>Microsoft Office PowerPoint</Application>
  <PresentationFormat>Widescreen</PresentationFormat>
  <Paragraphs>45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Kumar Namdeo</dc:creator>
  <cp:lastModifiedBy>Ankit Kumar Namdeo</cp:lastModifiedBy>
  <cp:revision>1184</cp:revision>
  <dcterms:created xsi:type="dcterms:W3CDTF">2020-05-24T13:54:37Z</dcterms:created>
  <dcterms:modified xsi:type="dcterms:W3CDTF">2020-05-30T00:12:05Z</dcterms:modified>
</cp:coreProperties>
</file>