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3" d="100"/>
          <a:sy n="83" d="100"/>
        </p:scale>
        <p:origin x="38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A9194FB-080E-49A8-B86A-E119BEB097F8}"/>
              </a:ext>
            </a:extLst>
          </p:cNvPr>
          <p:cNvSpPr/>
          <p:nvPr/>
        </p:nvSpPr>
        <p:spPr>
          <a:xfrm>
            <a:off x="5961883" y="418761"/>
            <a:ext cx="622087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r>
              <a:rPr lang="en-US" dirty="0">
                <a:solidFill>
                  <a:schemeClr val="tx1">
                    <a:lumMod val="95000"/>
                    <a:lumOff val="5000"/>
                  </a:schemeClr>
                </a:solidFill>
              </a:rPr>
              <a:t>Reconciling disparities in item counts</a:t>
            </a:r>
          </a:p>
          <a:p>
            <a:pPr marL="742950" lvl="1" indent="-285750">
              <a:buFont typeface="Wingdings" panose="05000000000000000000" pitchFamily="2" charset="2"/>
              <a:buChar char="v"/>
            </a:pPr>
            <a:r>
              <a:rPr lang="en-US" dirty="0">
                <a:solidFill>
                  <a:schemeClr val="tx1">
                    <a:lumMod val="95000"/>
                    <a:lumOff val="5000"/>
                  </a:schemeClr>
                </a:solidFill>
              </a:rPr>
              <a:t>if a specific product is selling much faster at one store than another, retailers can quickly see this trend and move stock from their warehouse or another retail location to meet that demand.</a:t>
            </a:r>
          </a:p>
          <a:p>
            <a:pPr marL="285750" indent="-285750">
              <a:buFont typeface="Arial" panose="020B0604020202020204" pitchFamily="34" charset="0"/>
              <a:buChar char="•"/>
            </a:pPr>
            <a:r>
              <a:rPr lang="en-US" dirty="0">
                <a:solidFill>
                  <a:schemeClr val="tx1">
                    <a:lumMod val="95000"/>
                    <a:lumOff val="5000"/>
                  </a:schemeClr>
                </a:solidFill>
              </a:rPr>
              <a:t>Forecasting demand more accurately</a:t>
            </a:r>
          </a:p>
          <a:p>
            <a:pPr marL="742950" lvl="1" indent="-285750">
              <a:buFont typeface="Wingdings" panose="05000000000000000000" pitchFamily="2" charset="2"/>
              <a:buChar char="v"/>
            </a:pPr>
            <a:r>
              <a:rPr lang="en-US" b="1" dirty="0">
                <a:solidFill>
                  <a:schemeClr val="tx1">
                    <a:lumMod val="95000"/>
                    <a:lumOff val="5000"/>
                  </a:schemeClr>
                </a:solidFill>
              </a:rPr>
              <a:t>safety stock volume = (Maximum daily sales * maximum lead time in days) - (average lead time in days * average daily sales)  </a:t>
            </a:r>
            <a:endParaRPr lang="en-US" dirty="0">
              <a:solidFill>
                <a:schemeClr val="tx1">
                  <a:lumMod val="95000"/>
                  <a:lumOff val="5000"/>
                </a:schemeClr>
              </a:solidFill>
            </a:endParaRPr>
          </a:p>
          <a:p>
            <a:pPr marL="285750" indent="-285750">
              <a:buFont typeface="Arial" panose="020B0604020202020204" pitchFamily="34" charset="0"/>
              <a:buChar char="•"/>
            </a:pPr>
            <a:r>
              <a:rPr lang="en-US" dirty="0">
                <a:solidFill>
                  <a:schemeClr val="tx1">
                    <a:lumMod val="95000"/>
                    <a:lumOff val="5000"/>
                  </a:schemeClr>
                </a:solidFill>
              </a:rPr>
              <a:t>Managing logistical challenges</a:t>
            </a:r>
          </a:p>
          <a:p>
            <a:pPr marL="742950" lvl="1" indent="-285750">
              <a:buFont typeface="Wingdings" panose="05000000000000000000" pitchFamily="2" charset="2"/>
              <a:buChar char="v"/>
            </a:pPr>
            <a:r>
              <a:rPr lang="en-IN" dirty="0">
                <a:solidFill>
                  <a:schemeClr val="tx1">
                    <a:lumMod val="95000"/>
                    <a:lumOff val="5000"/>
                  </a:schemeClr>
                </a:solidFill>
              </a:rPr>
              <a:t>D</a:t>
            </a:r>
            <a:r>
              <a:rPr lang="en-US" dirty="0" err="1">
                <a:solidFill>
                  <a:schemeClr val="tx1">
                    <a:lumMod val="95000"/>
                    <a:lumOff val="5000"/>
                  </a:schemeClr>
                </a:solidFill>
              </a:rPr>
              <a:t>epends</a:t>
            </a:r>
            <a:r>
              <a:rPr lang="en-US" dirty="0">
                <a:solidFill>
                  <a:schemeClr val="tx1">
                    <a:lumMod val="95000"/>
                    <a:lumOff val="5000"/>
                  </a:schemeClr>
                </a:solidFill>
              </a:rPr>
              <a:t> on technology or handled manually</a:t>
            </a:r>
          </a:p>
          <a:p>
            <a:pPr marL="742950" lvl="1" indent="-285750">
              <a:buFont typeface="Wingdings" panose="05000000000000000000" pitchFamily="2" charset="2"/>
              <a:buChar char="v"/>
            </a:pPr>
            <a:r>
              <a:rPr lang="en-IN" dirty="0">
                <a:solidFill>
                  <a:schemeClr val="tx1">
                    <a:lumMod val="95000"/>
                    <a:lumOff val="5000"/>
                  </a:schemeClr>
                </a:solidFill>
              </a:rPr>
              <a:t>L</a:t>
            </a:r>
            <a:r>
              <a:rPr lang="en-US" dirty="0" err="1">
                <a:solidFill>
                  <a:schemeClr val="tx1">
                    <a:lumMod val="95000"/>
                    <a:lumOff val="5000"/>
                  </a:schemeClr>
                </a:solidFill>
              </a:rPr>
              <a:t>ess</a:t>
            </a:r>
            <a:r>
              <a:rPr lang="en-US" dirty="0">
                <a:solidFill>
                  <a:schemeClr val="tx1">
                    <a:lumMod val="95000"/>
                    <a:lumOff val="5000"/>
                  </a:schemeClr>
                </a:solidFill>
              </a:rPr>
              <a:t>-than-truckload shipping offer smaller, more frequent deliveries.</a:t>
            </a:r>
          </a:p>
          <a:p>
            <a:pPr marL="742950" lvl="1" indent="-285750">
              <a:buFont typeface="Wingdings" panose="05000000000000000000" pitchFamily="2" charset="2"/>
              <a:buChar char="v"/>
            </a:pPr>
            <a:r>
              <a:rPr lang="en-IN" dirty="0">
                <a:solidFill>
                  <a:schemeClr val="tx1">
                    <a:lumMod val="95000"/>
                    <a:lumOff val="5000"/>
                  </a:schemeClr>
                </a:solidFill>
              </a:rPr>
              <a:t>S</a:t>
            </a:r>
            <a:r>
              <a:rPr lang="en-US" dirty="0">
                <a:solidFill>
                  <a:schemeClr val="tx1">
                    <a:lumMod val="95000"/>
                    <a:lumOff val="5000"/>
                  </a:schemeClr>
                </a:solidFill>
              </a:rPr>
              <a:t>hipped to customer directly from manufacturer.</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solidFill>
                <a:schemeClr val="tx1"/>
              </a:solidFill>
              <a:cs typeface="Calibri"/>
            </a:endParaRPr>
          </a:p>
        </p:txBody>
      </p:sp>
      <p:sp>
        <p:nvSpPr>
          <p:cNvPr id="13" name="Rectangle 12">
            <a:extLst>
              <a:ext uri="{FF2B5EF4-FFF2-40B4-BE49-F238E27FC236}">
                <a16:creationId xmlns:a16="http://schemas.microsoft.com/office/drawing/2014/main" id="{6EE8EAB0-A004-4562-BCDE-61259D3F7B0B}"/>
              </a:ext>
            </a:extLst>
          </p:cNvPr>
          <p:cNvSpPr/>
          <p:nvPr/>
        </p:nvSpPr>
        <p:spPr>
          <a:xfrm>
            <a:off x="1" y="418761"/>
            <a:ext cx="5971119" cy="64248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IN" dirty="0">
              <a:solidFill>
                <a:schemeClr val="tx1">
                  <a:lumMod val="95000"/>
                  <a:lumOff val="5000"/>
                </a:schemeClr>
              </a:solidFill>
            </a:endParaRPr>
          </a:p>
          <a:p>
            <a:pPr marL="285750" indent="-285750">
              <a:buFont typeface="Arial" panose="020B0604020202020204" pitchFamily="34" charset="0"/>
              <a:buChar char="•"/>
            </a:pPr>
            <a:endParaRPr lang="en-US" dirty="0">
              <a:solidFill>
                <a:schemeClr val="tx1">
                  <a:lumMod val="95000"/>
                  <a:lumOff val="5000"/>
                </a:schemeClr>
              </a:solidFill>
            </a:endParaRPr>
          </a:p>
          <a:p>
            <a:pPr marL="285750" indent="-285750">
              <a:buFont typeface="Arial" panose="020B0604020202020204" pitchFamily="34" charset="0"/>
              <a:buChar char="•"/>
            </a:pPr>
            <a:r>
              <a:rPr lang="en-US" dirty="0">
                <a:solidFill>
                  <a:schemeClr val="tx1">
                    <a:lumMod val="95000"/>
                    <a:lumOff val="5000"/>
                  </a:schemeClr>
                </a:solidFill>
              </a:rPr>
              <a:t>Defined as the unavailability of specific items or products at the point of purchase when the customer is ready to buy.</a:t>
            </a:r>
          </a:p>
          <a:p>
            <a:pPr marL="285750" indent="-285750">
              <a:buFont typeface="Arial" panose="020B0604020202020204" pitchFamily="34" charset="0"/>
              <a:buChar char="•"/>
            </a:pPr>
            <a:r>
              <a:rPr lang="en-US" dirty="0">
                <a:solidFill>
                  <a:schemeClr val="tx1">
                    <a:lumMod val="95000"/>
                    <a:lumOff val="5000"/>
                  </a:schemeClr>
                </a:solidFill>
              </a:rPr>
              <a:t>There are four main reasons why there may be discrepancies between item counts:</a:t>
            </a:r>
          </a:p>
          <a:p>
            <a:pPr marL="742950" lvl="1" indent="-285750">
              <a:buFont typeface="Wingdings" panose="05000000000000000000" pitchFamily="2" charset="2"/>
              <a:buChar char="v"/>
            </a:pPr>
            <a:r>
              <a:rPr lang="en-US" dirty="0">
                <a:solidFill>
                  <a:schemeClr val="tx1">
                    <a:lumMod val="95000"/>
                    <a:lumOff val="5000"/>
                  </a:schemeClr>
                </a:solidFill>
              </a:rPr>
              <a:t>Human error</a:t>
            </a:r>
          </a:p>
          <a:p>
            <a:pPr marL="742950" lvl="1" indent="-285750">
              <a:buFont typeface="Wingdings" panose="05000000000000000000" pitchFamily="2" charset="2"/>
              <a:buChar char="v"/>
            </a:pPr>
            <a:r>
              <a:rPr lang="en-US" dirty="0">
                <a:solidFill>
                  <a:schemeClr val="tx1">
                    <a:lumMod val="95000"/>
                    <a:lumOff val="5000"/>
                  </a:schemeClr>
                </a:solidFill>
              </a:rPr>
              <a:t>Technical issues</a:t>
            </a:r>
          </a:p>
          <a:p>
            <a:pPr marL="742950" lvl="1" indent="-285750">
              <a:buFont typeface="Wingdings" panose="05000000000000000000" pitchFamily="2" charset="2"/>
              <a:buChar char="v"/>
            </a:pPr>
            <a:r>
              <a:rPr lang="en-US" dirty="0">
                <a:solidFill>
                  <a:schemeClr val="tx1">
                    <a:lumMod val="95000"/>
                    <a:lumOff val="5000"/>
                  </a:schemeClr>
                </a:solidFill>
              </a:rPr>
              <a:t>Shrinkage, or the loss of goods due to damage or theft</a:t>
            </a:r>
          </a:p>
          <a:p>
            <a:pPr marL="742950" lvl="1" indent="-285750">
              <a:buFont typeface="Wingdings" panose="05000000000000000000" pitchFamily="2" charset="2"/>
              <a:buChar char="v"/>
            </a:pPr>
            <a:r>
              <a:rPr lang="en-US" dirty="0">
                <a:solidFill>
                  <a:schemeClr val="tx1">
                    <a:lumMod val="95000"/>
                    <a:lumOff val="5000"/>
                  </a:schemeClr>
                </a:solidFill>
              </a:rPr>
              <a:t>A combination of the above</a:t>
            </a:r>
          </a:p>
          <a:p>
            <a:br>
              <a:rPr lang="en-US" dirty="0">
                <a:solidFill>
                  <a:schemeClr val="tx1">
                    <a:lumMod val="95000"/>
                    <a:lumOff val="5000"/>
                  </a:schemeClr>
                </a:solidFill>
              </a:rPr>
            </a:br>
            <a:endParaRPr lang="en-US" dirty="0">
              <a:solidFill>
                <a:schemeClr val="tx1">
                  <a:lumMod val="95000"/>
                  <a:lumOff val="5000"/>
                </a:schemeClr>
              </a:solidFill>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664" y="485378"/>
            <a:ext cx="3037875" cy="27157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8013" y="412366"/>
            <a:ext cx="3499406" cy="14308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0"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47288" y="2033898"/>
            <a:ext cx="5458096" cy="4684871"/>
            <a:chOff x="-114457" y="694041"/>
            <a:chExt cx="4550786" cy="3052233"/>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20294" y="722657"/>
              <a:ext cx="4384223" cy="3023617"/>
              <a:chOff x="8247785" y="4005214"/>
              <a:chExt cx="3853375" cy="2754090"/>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785" y="4005214"/>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4"/>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5"/>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6"/>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49621" y="2071988"/>
              <a:ext cx="2086708" cy="391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cs typeface="Calibri"/>
                </a:rPr>
                <a:t>Deep Learning And Computer Vision</a:t>
              </a:r>
              <a:endParaRPr lang="en-US" sz="9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058290" y="3089856"/>
              <a:ext cx="1348154" cy="160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Triggered before </a:t>
              </a:r>
              <a:r>
                <a:rPr lang="en-US" sz="1000" b="1" dirty="0">
                  <a:ea typeface="+mn-lt"/>
                  <a:cs typeface="+mn-lt"/>
                </a:rPr>
                <a:t>OOS </a:t>
              </a:r>
              <a:endParaRPr lang="en-US" sz="10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DAB9D630-A75F-4C29-8168-E9015E160831}"/>
              </a:ext>
            </a:extLst>
          </p:cNvPr>
          <p:cNvSpPr txBox="1"/>
          <p:nvPr/>
        </p:nvSpPr>
        <p:spPr>
          <a:xfrm>
            <a:off x="409058" y="911738"/>
            <a:ext cx="6336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p:txBody>
      </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408</Words>
  <Application>Microsoft Office PowerPoint</Application>
  <PresentationFormat>Widescreen</PresentationFormat>
  <Paragraphs>82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Rahul Gupta (CRAI)</cp:lastModifiedBy>
  <cp:revision>1193</cp:revision>
  <dcterms:created xsi:type="dcterms:W3CDTF">2020-05-24T13:54:37Z</dcterms:created>
  <dcterms:modified xsi:type="dcterms:W3CDTF">2020-05-30T00:53:34Z</dcterms:modified>
</cp:coreProperties>
</file>