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4AA62-AD2C-417B-91CC-B8B49FA111DF}" v="806" dt="2020-05-24T15:45:30.955"/>
    <p1510:client id="{D7B4D332-C2EB-49A9-8650-F11971D926BC}" v="3192" dt="2020-05-24T18:12:30.162"/>
    <p1510:client id="{EA246123-14B2-4286-9736-59D6423DCD60}" v="4381" dt="2020-05-24T17:41:35.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E10DA0-E667-4557-9269-0CBCE1B400FF}" type="doc">
      <dgm:prSet loTypeId="urn:microsoft.com/office/officeart/2005/8/layout/hProcess3" loCatId="process" qsTypeId="urn:microsoft.com/office/officeart/2005/8/quickstyle/simple1" qsCatId="simple" csTypeId="urn:microsoft.com/office/officeart/2005/8/colors/colorful1" csCatId="colorful" phldr="1"/>
      <dgm:spPr/>
    </dgm:pt>
    <dgm:pt modelId="{E2DEA5A0-5EAE-48A9-8AC3-67106ED8A4ED}">
      <dgm:prSet phldrT="[Text]" phldr="0"/>
      <dgm:spPr/>
      <dgm:t>
        <a:bodyPr/>
        <a:lstStyle/>
        <a:p>
          <a:pPr rtl="0"/>
          <a:endParaRPr lang="en-US" b="0" i="0" u="none" strike="noStrike" cap="none" baseline="0" noProof="0" dirty="0">
            <a:latin typeface="Calibri Light"/>
            <a:cs typeface="Calibri Light"/>
          </a:endParaRPr>
        </a:p>
      </dgm:t>
    </dgm:pt>
    <dgm:pt modelId="{A7D199A4-0781-497A-8D07-AFF1D4FC5671}" type="parTrans" cxnId="{0657CFF4-262F-4EE3-822E-9BC7AF1B9A83}">
      <dgm:prSet/>
      <dgm:spPr/>
    </dgm:pt>
    <dgm:pt modelId="{8B6E73D2-C184-4245-9953-CFA07F5F950F}" type="sibTrans" cxnId="{0657CFF4-262F-4EE3-822E-9BC7AF1B9A83}">
      <dgm:prSet/>
      <dgm:spPr/>
    </dgm:pt>
    <dgm:pt modelId="{E0A0195B-FE2D-44C7-BAAB-C69564FB4D68}" type="pres">
      <dgm:prSet presAssocID="{E2E10DA0-E667-4557-9269-0CBCE1B400FF}" presName="Name0" presStyleCnt="0">
        <dgm:presLayoutVars>
          <dgm:dir/>
          <dgm:animLvl val="lvl"/>
          <dgm:resizeHandles val="exact"/>
        </dgm:presLayoutVars>
      </dgm:prSet>
      <dgm:spPr/>
    </dgm:pt>
    <dgm:pt modelId="{CA816440-3B65-4A23-8A6B-D2168423BE49}" type="pres">
      <dgm:prSet presAssocID="{E2E10DA0-E667-4557-9269-0CBCE1B400FF}" presName="dummy" presStyleCnt="0"/>
      <dgm:spPr/>
    </dgm:pt>
    <dgm:pt modelId="{BBFF8A17-854B-493C-97BA-9747876D3173}" type="pres">
      <dgm:prSet presAssocID="{E2E10DA0-E667-4557-9269-0CBCE1B400FF}" presName="linH" presStyleCnt="0"/>
      <dgm:spPr/>
    </dgm:pt>
    <dgm:pt modelId="{AACDFCEB-26F1-4DBA-B037-C7F42F28E8E0}" type="pres">
      <dgm:prSet presAssocID="{E2E10DA0-E667-4557-9269-0CBCE1B400FF}" presName="padding1" presStyleCnt="0"/>
      <dgm:spPr/>
    </dgm:pt>
    <dgm:pt modelId="{33EE8165-F41C-442B-9EEC-472BAB610D92}" type="pres">
      <dgm:prSet presAssocID="{E2DEA5A0-5EAE-48A9-8AC3-67106ED8A4ED}" presName="linV" presStyleCnt="0"/>
      <dgm:spPr/>
    </dgm:pt>
    <dgm:pt modelId="{114FD11F-A74C-4D7C-9529-013C63EB8EA3}" type="pres">
      <dgm:prSet presAssocID="{E2DEA5A0-5EAE-48A9-8AC3-67106ED8A4ED}" presName="spVertical1" presStyleCnt="0"/>
      <dgm:spPr/>
    </dgm:pt>
    <dgm:pt modelId="{98732DDC-25AB-4C1F-A218-34395A6FA11B}" type="pres">
      <dgm:prSet presAssocID="{E2DEA5A0-5EAE-48A9-8AC3-67106ED8A4ED}" presName="parTx" presStyleLbl="revTx" presStyleIdx="0" presStyleCnt="1">
        <dgm:presLayoutVars>
          <dgm:chMax val="0"/>
          <dgm:chPref val="0"/>
          <dgm:bulletEnabled val="1"/>
        </dgm:presLayoutVars>
      </dgm:prSet>
      <dgm:spPr/>
    </dgm:pt>
    <dgm:pt modelId="{22A5C487-2D6A-4FB1-BD40-C33AE8027EE5}" type="pres">
      <dgm:prSet presAssocID="{E2DEA5A0-5EAE-48A9-8AC3-67106ED8A4ED}" presName="spVertical2" presStyleCnt="0"/>
      <dgm:spPr/>
    </dgm:pt>
    <dgm:pt modelId="{74D4859E-D50B-44DD-8FBB-C62E79C76ECE}" type="pres">
      <dgm:prSet presAssocID="{E2DEA5A0-5EAE-48A9-8AC3-67106ED8A4ED}" presName="spVertical3" presStyleCnt="0"/>
      <dgm:spPr/>
    </dgm:pt>
    <dgm:pt modelId="{EEC51A80-B37D-40BF-8650-2827E5F2D757}" type="pres">
      <dgm:prSet presAssocID="{E2E10DA0-E667-4557-9269-0CBCE1B400FF}" presName="padding2" presStyleCnt="0"/>
      <dgm:spPr/>
    </dgm:pt>
    <dgm:pt modelId="{8E867F82-8454-4213-B839-C195A098B601}" type="pres">
      <dgm:prSet presAssocID="{E2E10DA0-E667-4557-9269-0CBCE1B400FF}" presName="negArrow" presStyleCnt="0"/>
      <dgm:spPr/>
    </dgm:pt>
    <dgm:pt modelId="{844E8B16-E6BC-4A43-A163-64ADCA0E20B8}" type="pres">
      <dgm:prSet presAssocID="{E2E10DA0-E667-4557-9269-0CBCE1B400FF}" presName="backgroundArrow" presStyleLbl="node1" presStyleIdx="0" presStyleCnt="1"/>
      <dgm:spPr/>
    </dgm:pt>
  </dgm:ptLst>
  <dgm:cxnLst>
    <dgm:cxn modelId="{37BB320C-BDD7-4B4E-926F-B6B7171FCE34}" type="presOf" srcId="{E2E10DA0-E667-4557-9269-0CBCE1B400FF}" destId="{E0A0195B-FE2D-44C7-BAAB-C69564FB4D68}" srcOrd="0" destOrd="0" presId="urn:microsoft.com/office/officeart/2005/8/layout/hProcess3"/>
    <dgm:cxn modelId="{E0709F8D-44C6-4289-9E81-04BD3A814940}" type="presOf" srcId="{E2DEA5A0-5EAE-48A9-8AC3-67106ED8A4ED}" destId="{98732DDC-25AB-4C1F-A218-34395A6FA11B}" srcOrd="0" destOrd="0" presId="urn:microsoft.com/office/officeart/2005/8/layout/hProcess3"/>
    <dgm:cxn modelId="{0657CFF4-262F-4EE3-822E-9BC7AF1B9A83}" srcId="{E2E10DA0-E667-4557-9269-0CBCE1B400FF}" destId="{E2DEA5A0-5EAE-48A9-8AC3-67106ED8A4ED}" srcOrd="0" destOrd="0" parTransId="{A7D199A4-0781-497A-8D07-AFF1D4FC5671}" sibTransId="{8B6E73D2-C184-4245-9953-CFA07F5F950F}"/>
    <dgm:cxn modelId="{2C1C2E49-A87C-49BE-8350-9F6090F0779F}" type="presParOf" srcId="{E0A0195B-FE2D-44C7-BAAB-C69564FB4D68}" destId="{CA816440-3B65-4A23-8A6B-D2168423BE49}" srcOrd="0" destOrd="0" presId="urn:microsoft.com/office/officeart/2005/8/layout/hProcess3"/>
    <dgm:cxn modelId="{0906B29C-72B0-45DB-A7C1-85C5F77A06BA}" type="presParOf" srcId="{E0A0195B-FE2D-44C7-BAAB-C69564FB4D68}" destId="{BBFF8A17-854B-493C-97BA-9747876D3173}" srcOrd="1" destOrd="0" presId="urn:microsoft.com/office/officeart/2005/8/layout/hProcess3"/>
    <dgm:cxn modelId="{FF7087F4-9F5A-44E0-B80D-E17BC695D072}" type="presParOf" srcId="{BBFF8A17-854B-493C-97BA-9747876D3173}" destId="{AACDFCEB-26F1-4DBA-B037-C7F42F28E8E0}" srcOrd="0" destOrd="0" presId="urn:microsoft.com/office/officeart/2005/8/layout/hProcess3"/>
    <dgm:cxn modelId="{F21FABE2-9B56-44E0-B6BD-C9C1A76CE3C4}" type="presParOf" srcId="{BBFF8A17-854B-493C-97BA-9747876D3173}" destId="{33EE8165-F41C-442B-9EEC-472BAB610D92}" srcOrd="1" destOrd="0" presId="urn:microsoft.com/office/officeart/2005/8/layout/hProcess3"/>
    <dgm:cxn modelId="{B7E1BF2A-E3F8-4373-B025-C4036E45F6F2}" type="presParOf" srcId="{33EE8165-F41C-442B-9EEC-472BAB610D92}" destId="{114FD11F-A74C-4D7C-9529-013C63EB8EA3}" srcOrd="0" destOrd="0" presId="urn:microsoft.com/office/officeart/2005/8/layout/hProcess3"/>
    <dgm:cxn modelId="{1C16E4B5-CFD3-49FC-9372-DE155DD29877}" type="presParOf" srcId="{33EE8165-F41C-442B-9EEC-472BAB610D92}" destId="{98732DDC-25AB-4C1F-A218-34395A6FA11B}" srcOrd="1" destOrd="0" presId="urn:microsoft.com/office/officeart/2005/8/layout/hProcess3"/>
    <dgm:cxn modelId="{8F74F423-5053-4A1C-8A03-989376F2BBF0}" type="presParOf" srcId="{33EE8165-F41C-442B-9EEC-472BAB610D92}" destId="{22A5C487-2D6A-4FB1-BD40-C33AE8027EE5}" srcOrd="2" destOrd="0" presId="urn:microsoft.com/office/officeart/2005/8/layout/hProcess3"/>
    <dgm:cxn modelId="{1AC0C254-97E1-4B84-ADA9-DF81D3124B88}" type="presParOf" srcId="{33EE8165-F41C-442B-9EEC-472BAB610D92}" destId="{74D4859E-D50B-44DD-8FBB-C62E79C76ECE}" srcOrd="3" destOrd="0" presId="urn:microsoft.com/office/officeart/2005/8/layout/hProcess3"/>
    <dgm:cxn modelId="{8DAE9538-C182-4105-A9FD-5BB9FFDB083B}" type="presParOf" srcId="{BBFF8A17-854B-493C-97BA-9747876D3173}" destId="{EEC51A80-B37D-40BF-8650-2827E5F2D757}" srcOrd="2" destOrd="0" presId="urn:microsoft.com/office/officeart/2005/8/layout/hProcess3"/>
    <dgm:cxn modelId="{84DF916F-39AB-47AE-9A72-76E82D6FCC76}" type="presParOf" srcId="{BBFF8A17-854B-493C-97BA-9747876D3173}" destId="{8E867F82-8454-4213-B839-C195A098B601}" srcOrd="3" destOrd="0" presId="urn:microsoft.com/office/officeart/2005/8/layout/hProcess3"/>
    <dgm:cxn modelId="{842210CB-8538-483E-BFC9-7B36670106AB}" type="presParOf" srcId="{BBFF8A17-854B-493C-97BA-9747876D3173}" destId="{844E8B16-E6BC-4A43-A163-64ADCA0E20B8}" srcOrd="4" destOrd="0" presId="urn:microsoft.com/office/officeart/2005/8/layout/h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E8B16-E6BC-4A43-A163-64ADCA0E20B8}">
      <dsp:nvSpPr>
        <dsp:cNvPr id="0" name=""/>
        <dsp:cNvSpPr/>
      </dsp:nvSpPr>
      <dsp:spPr>
        <a:xfrm>
          <a:off x="0" y="34930"/>
          <a:ext cx="2363305" cy="1368000"/>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732DDC-25AB-4C1F-A218-34395A6FA11B}">
      <dsp:nvSpPr>
        <dsp:cNvPr id="0" name=""/>
        <dsp:cNvSpPr/>
      </dsp:nvSpPr>
      <dsp:spPr>
        <a:xfrm>
          <a:off x="190633" y="376930"/>
          <a:ext cx="1936340" cy="68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3040" rIns="0" bIns="193040" numCol="1" spcCol="1270" anchor="ctr" anchorCtr="0">
          <a:noAutofit/>
        </a:bodyPr>
        <a:lstStyle/>
        <a:p>
          <a:pPr marL="0" lvl="0" indent="0" algn="ctr" defTabSz="844550" rtl="0">
            <a:lnSpc>
              <a:spcPct val="90000"/>
            </a:lnSpc>
            <a:spcBef>
              <a:spcPct val="0"/>
            </a:spcBef>
            <a:spcAft>
              <a:spcPct val="35000"/>
            </a:spcAft>
            <a:buNone/>
          </a:pPr>
          <a:endParaRPr lang="en-US" sz="1900" b="0" i="0" u="none" strike="noStrike" kern="1200" cap="none" baseline="0" noProof="0" dirty="0">
            <a:latin typeface="Calibri Light"/>
            <a:cs typeface="Calibri Light"/>
          </a:endParaRPr>
        </a:p>
      </dsp:txBody>
      <dsp:txXfrm>
        <a:off x="190633" y="376930"/>
        <a:ext cx="1936340" cy="684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jpe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66B5552-F982-43B4-8DEB-2ED86B2AAFC9}"/>
              </a:ext>
            </a:extLst>
          </p:cNvPr>
          <p:cNvSpPr/>
          <p:nvPr/>
        </p:nvSpPr>
        <p:spPr>
          <a:xfrm>
            <a:off x="5903847" y="1315279"/>
            <a:ext cx="6095995" cy="53892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96E884-72C9-4737-9768-6B0EDD960297}"/>
              </a:ext>
            </a:extLst>
          </p:cNvPr>
          <p:cNvSpPr/>
          <p:nvPr/>
        </p:nvSpPr>
        <p:spPr>
          <a:xfrm>
            <a:off x="94977" y="1315279"/>
            <a:ext cx="5731561" cy="538921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Calibri"/>
            </a:endParaRPr>
          </a:p>
        </p:txBody>
      </p:sp>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886799" y="6249781"/>
            <a:ext cx="1307271" cy="609047"/>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152401" y="97182"/>
            <a:ext cx="125056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Real-Time Out of Stock Prediction in Stores and On-Shelves Inventory Tracking</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5AE8D1-FA57-4D47-A01F-F2D579B3D78F}"/>
              </a:ext>
            </a:extLst>
          </p:cNvPr>
          <p:cNvSpPr txBox="1"/>
          <p:nvPr/>
        </p:nvSpPr>
        <p:spPr>
          <a:xfrm>
            <a:off x="196574" y="671442"/>
            <a:ext cx="119424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Calibri"/>
                <a:ea typeface="+mn-lt"/>
                <a:cs typeface="+mn-lt"/>
              </a:rPr>
              <a:t>The Solution objective is to minimize OOS (out of stock) at stores and improve overall customer experience and satisfaction by ensuring the products are always available on the shelves as well as in stock with the stores.</a:t>
            </a:r>
          </a:p>
          <a:p>
            <a:endParaRPr lang="en-US" sz="1600" dirty="0">
              <a:latin typeface="Calibri"/>
              <a:cs typeface="Calibri"/>
            </a:endParaRPr>
          </a:p>
        </p:txBody>
      </p:sp>
      <p:sp>
        <p:nvSpPr>
          <p:cNvPr id="9" name="TextBox 8">
            <a:extLst>
              <a:ext uri="{FF2B5EF4-FFF2-40B4-BE49-F238E27FC236}">
                <a16:creationId xmlns:a16="http://schemas.microsoft.com/office/drawing/2014/main" id="{378E24D4-A833-4D86-A2D6-5CE872FBAA6E}"/>
              </a:ext>
            </a:extLst>
          </p:cNvPr>
          <p:cNvSpPr txBox="1"/>
          <p:nvPr/>
        </p:nvSpPr>
        <p:spPr>
          <a:xfrm>
            <a:off x="4823791" y="1311964"/>
            <a:ext cx="2003287" cy="36933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cs typeface="Calibri"/>
              </a:rPr>
              <a:t>Solution Overview</a:t>
            </a:r>
            <a:endParaRPr lang="en-US" b="1" dirty="0">
              <a:solidFill>
                <a:schemeClr val="bg1"/>
              </a:solidFill>
              <a:cs typeface="Calibri"/>
            </a:endParaRPr>
          </a:p>
        </p:txBody>
      </p:sp>
      <p:sp>
        <p:nvSpPr>
          <p:cNvPr id="10" name="TextBox 9">
            <a:extLst>
              <a:ext uri="{FF2B5EF4-FFF2-40B4-BE49-F238E27FC236}">
                <a16:creationId xmlns:a16="http://schemas.microsoft.com/office/drawing/2014/main" id="{E569263D-12E3-4BD0-9A94-AA1FB4C9F45F}"/>
              </a:ext>
            </a:extLst>
          </p:cNvPr>
          <p:cNvSpPr txBox="1"/>
          <p:nvPr/>
        </p:nvSpPr>
        <p:spPr>
          <a:xfrm>
            <a:off x="704574" y="1311965"/>
            <a:ext cx="3703982" cy="646331"/>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Ensuring on shelf availability using </a:t>
            </a:r>
            <a:r>
              <a:rPr lang="en-US" b="1" dirty="0">
                <a:cs typeface="Calibri"/>
              </a:rPr>
              <a:t>Deep Learning and Computer Vision</a:t>
            </a:r>
          </a:p>
        </p:txBody>
      </p:sp>
      <p:sp>
        <p:nvSpPr>
          <p:cNvPr id="11" name="TextBox 10">
            <a:extLst>
              <a:ext uri="{FF2B5EF4-FFF2-40B4-BE49-F238E27FC236}">
                <a16:creationId xmlns:a16="http://schemas.microsoft.com/office/drawing/2014/main" id="{F3ACB173-F257-4A7F-998B-D3398B3D3558}"/>
              </a:ext>
            </a:extLst>
          </p:cNvPr>
          <p:cNvSpPr txBox="1"/>
          <p:nvPr/>
        </p:nvSpPr>
        <p:spPr>
          <a:xfrm>
            <a:off x="7805531" y="1311964"/>
            <a:ext cx="3284328" cy="646331"/>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Ensuring In Store Availability </a:t>
            </a:r>
            <a:r>
              <a:rPr lang="en-US" b="1">
                <a:cs typeface="Calibri"/>
              </a:rPr>
              <a:t>of Stock Using </a:t>
            </a:r>
            <a:r>
              <a:rPr lang="en-US" b="1" dirty="0">
                <a:cs typeface="Calibri"/>
              </a:rPr>
              <a:t>Predictive analytics</a:t>
            </a:r>
          </a:p>
        </p:txBody>
      </p:sp>
      <p:sp>
        <p:nvSpPr>
          <p:cNvPr id="14" name="TextBox 13">
            <a:extLst>
              <a:ext uri="{FF2B5EF4-FFF2-40B4-BE49-F238E27FC236}">
                <a16:creationId xmlns:a16="http://schemas.microsoft.com/office/drawing/2014/main" id="{AE4C5E6E-5623-4F2A-B15B-2B919436B6EA}"/>
              </a:ext>
            </a:extLst>
          </p:cNvPr>
          <p:cNvSpPr txBox="1"/>
          <p:nvPr/>
        </p:nvSpPr>
        <p:spPr>
          <a:xfrm>
            <a:off x="262145" y="1951796"/>
            <a:ext cx="5239025"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latin typeface="Calibri"/>
                <a:cs typeface="Calibri"/>
              </a:rPr>
              <a:t>Ensuring</a:t>
            </a:r>
            <a:r>
              <a:rPr lang="en-US" sz="1600" dirty="0">
                <a:latin typeface="Calibri"/>
                <a:cs typeface="Calibri"/>
              </a:rPr>
              <a:t> </a:t>
            </a:r>
            <a:r>
              <a:rPr lang="en-US" sz="1600">
                <a:latin typeface="Calibri"/>
                <a:cs typeface="Calibri"/>
              </a:rPr>
              <a:t>proper availability of items on the shelves is very important to boost sales and customer satisfaction as well as retention.</a:t>
            </a:r>
            <a:endParaRPr lang="en-US" sz="1600" dirty="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a:latin typeface="Calibri"/>
                <a:cs typeface="Calibri"/>
              </a:rPr>
              <a:t>Even though stock is available at stores but not at the shelves due to inefficient management of shelf inventories by the </a:t>
            </a:r>
            <a:r>
              <a:rPr lang="en-US" sz="1600" dirty="0">
                <a:latin typeface="Calibri"/>
                <a:cs typeface="Calibri"/>
              </a:rPr>
              <a:t>staff.</a:t>
            </a:r>
          </a:p>
          <a:p>
            <a:pPr marL="285750" indent="-285750">
              <a:buFont typeface="Arial"/>
              <a:buChar char="•"/>
            </a:pPr>
            <a:endParaRPr lang="en-US" sz="1600" dirty="0">
              <a:latin typeface="Calibri"/>
              <a:cs typeface="Calibri"/>
            </a:endParaRPr>
          </a:p>
          <a:p>
            <a:pPr marL="285750" indent="-285750">
              <a:buFont typeface="Arial"/>
              <a:buChar char="•"/>
            </a:pPr>
            <a:r>
              <a:rPr lang="en-US" sz="1600">
                <a:latin typeface="Calibri"/>
                <a:cs typeface="Calibri"/>
              </a:rPr>
              <a:t>We Created an AI driven solution to track the </a:t>
            </a:r>
            <a:r>
              <a:rPr lang="en-US" sz="1600" b="1">
                <a:latin typeface="Calibri"/>
                <a:cs typeface="Calibri"/>
              </a:rPr>
              <a:t>shelves health</a:t>
            </a:r>
            <a:r>
              <a:rPr lang="en-US" sz="1600">
                <a:latin typeface="Calibri"/>
                <a:cs typeface="Calibri"/>
              </a:rPr>
              <a:t> and automatically notify the staff when and where to replenish stock before it get out of stock</a:t>
            </a:r>
            <a:endParaRPr lang="en-US" sz="1600" dirty="0">
              <a:latin typeface="Calibri"/>
              <a:cs typeface="Calibri"/>
            </a:endParaRPr>
          </a:p>
          <a:p>
            <a:pPr marL="285750" indent="-285750">
              <a:buFont typeface="Arial"/>
              <a:buChar char="•"/>
            </a:pPr>
            <a:endParaRPr lang="en-US" sz="1600">
              <a:latin typeface="Calibri"/>
              <a:cs typeface="Calibri"/>
            </a:endParaRPr>
          </a:p>
          <a:p>
            <a:pPr marL="285750" indent="-285750">
              <a:buFont typeface="Arial"/>
              <a:buChar char="•"/>
            </a:pPr>
            <a:r>
              <a:rPr lang="en-US" sz="1600">
                <a:latin typeface="Calibri"/>
                <a:cs typeface="Calibri"/>
              </a:rPr>
              <a:t>We Trained a </a:t>
            </a:r>
            <a:r>
              <a:rPr lang="en-US" sz="1600" b="1">
                <a:latin typeface="Calibri"/>
                <a:cs typeface="Calibri"/>
              </a:rPr>
              <a:t>Deep Learning Convolution Neural Network </a:t>
            </a:r>
            <a:r>
              <a:rPr lang="en-US" sz="1600">
                <a:latin typeface="Calibri"/>
                <a:cs typeface="Calibri"/>
              </a:rPr>
              <a:t>using state-of-the-art </a:t>
            </a:r>
            <a:r>
              <a:rPr lang="en-US" sz="1600" b="1">
                <a:latin typeface="Calibri"/>
                <a:cs typeface="Calibri"/>
              </a:rPr>
              <a:t>YOLO </a:t>
            </a:r>
            <a:r>
              <a:rPr lang="en-US" sz="1600">
                <a:latin typeface="Calibri"/>
                <a:cs typeface="Calibri"/>
              </a:rPr>
              <a:t>object detection model to detect </a:t>
            </a:r>
            <a:r>
              <a:rPr lang="en-US" sz="1600" b="1">
                <a:latin typeface="Calibri"/>
                <a:cs typeface="Calibri"/>
              </a:rPr>
              <a:t>empty voids</a:t>
            </a:r>
            <a:r>
              <a:rPr lang="en-US" sz="1600" dirty="0">
                <a:latin typeface="Calibri"/>
                <a:cs typeface="Calibri"/>
              </a:rPr>
              <a:t> in the shelves.</a:t>
            </a:r>
          </a:p>
          <a:p>
            <a:pPr marL="285750" indent="-285750">
              <a:buFont typeface="Arial"/>
              <a:buChar char="•"/>
            </a:pPr>
            <a:endParaRPr lang="en-US" sz="1600" dirty="0">
              <a:latin typeface="Calibri"/>
              <a:cs typeface="Calibri"/>
            </a:endParaRPr>
          </a:p>
          <a:p>
            <a:pPr marL="285750" indent="-285750">
              <a:buFont typeface="Arial"/>
              <a:buChar char="•"/>
            </a:pPr>
            <a:r>
              <a:rPr lang="en-US" sz="1600">
                <a:latin typeface="Calibri"/>
                <a:cs typeface="Calibri"/>
              </a:rPr>
              <a:t>It triggers a replenish request as soon as the</a:t>
            </a:r>
            <a:r>
              <a:rPr lang="en-US" sz="1600" dirty="0">
                <a:latin typeface="Calibri"/>
                <a:cs typeface="Calibri"/>
              </a:rPr>
              <a:t> </a:t>
            </a:r>
            <a:r>
              <a:rPr lang="en-US" sz="1600">
                <a:latin typeface="Calibri"/>
                <a:cs typeface="Calibri"/>
              </a:rPr>
              <a:t>Shelve inventory health goes below the threshold</a:t>
            </a:r>
            <a:r>
              <a:rPr lang="en-US" sz="1600" dirty="0">
                <a:latin typeface="Calibri"/>
                <a:cs typeface="Calibri"/>
              </a:rPr>
              <a:t> </a:t>
            </a:r>
            <a:r>
              <a:rPr lang="en-US" sz="1600">
                <a:latin typeface="Calibri"/>
                <a:cs typeface="Calibri"/>
              </a:rPr>
              <a:t>value based on the hourly selling rate of the product.</a:t>
            </a:r>
            <a:endParaRPr lang="en-US" sz="1600" dirty="0">
              <a:latin typeface="Calibri"/>
              <a:cs typeface="Calibri"/>
            </a:endParaRPr>
          </a:p>
        </p:txBody>
      </p:sp>
      <p:sp>
        <p:nvSpPr>
          <p:cNvPr id="15" name="TextBox 14">
            <a:extLst>
              <a:ext uri="{FF2B5EF4-FFF2-40B4-BE49-F238E27FC236}">
                <a16:creationId xmlns:a16="http://schemas.microsoft.com/office/drawing/2014/main" id="{C2419EC4-EF38-4E1D-A49C-B9F740D8B65F}"/>
              </a:ext>
            </a:extLst>
          </p:cNvPr>
          <p:cNvSpPr txBox="1"/>
          <p:nvPr/>
        </p:nvSpPr>
        <p:spPr>
          <a:xfrm>
            <a:off x="6026840" y="2272057"/>
            <a:ext cx="597893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Calibri"/>
                <a:cs typeface="Calibri"/>
              </a:rPr>
              <a:t>Extract transaction of last 6 months for a store and calculate hourly demand of the products available in that store.</a:t>
            </a:r>
            <a:endParaRPr lang="en-US" dirty="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Remove non preforming or low performing products based on analysis of hourly trend per weekday of the product.</a:t>
            </a:r>
            <a:endParaRPr lang="en-US" dirty="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Select top 100 best fast moving products and set the diamond line for these product watch their trend.</a:t>
            </a:r>
            <a:endParaRPr lang="en-US" dirty="0">
              <a:latin typeface="Calibri"/>
              <a:cs typeface="Calibri"/>
            </a:endParaRP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Calculate hourly/weekly and monthly run rate as KPI for these fast moving product.</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Estimate OOS time at store and predict re-order quantity.</a:t>
            </a:r>
          </a:p>
          <a:p>
            <a:pPr marL="285750" indent="-285750">
              <a:buFont typeface="Arial"/>
              <a:buChar char="•"/>
            </a:pPr>
            <a:endParaRPr lang="en-US" sz="1600" dirty="0">
              <a:latin typeface="Calibri"/>
              <a:cs typeface="Calibri"/>
            </a:endParaRPr>
          </a:p>
          <a:p>
            <a:pPr marL="285750" indent="-285750">
              <a:buFont typeface="Arial"/>
              <a:buChar char="•"/>
            </a:pPr>
            <a:r>
              <a:rPr lang="en-US" sz="1600" dirty="0">
                <a:latin typeface="Calibri"/>
                <a:cs typeface="Calibri"/>
              </a:rPr>
              <a:t>Train the model using linear regression and predict the hourly run rate for these diamond line products. </a:t>
            </a:r>
            <a:endParaRPr lang="en-US">
              <a:latin typeface="Calibri"/>
              <a:cs typeface="Calibri"/>
            </a:endParaRPr>
          </a:p>
          <a:p>
            <a:endParaRPr lang="en-US" sz="1600" dirty="0">
              <a:latin typeface="Calibri"/>
              <a:cs typeface="Calibri"/>
            </a:endParaRPr>
          </a:p>
        </p:txBody>
      </p:sp>
    </p:spTree>
    <p:extLst>
      <p:ext uri="{BB962C8B-B14F-4D97-AF65-F5344CB8AC3E}">
        <p14:creationId xmlns:p14="http://schemas.microsoft.com/office/powerpoint/2010/main" val="17157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5B7F26C-EA7C-4BD2-B666-7CF582218A01}"/>
              </a:ext>
            </a:extLst>
          </p:cNvPr>
          <p:cNvSpPr/>
          <p:nvPr/>
        </p:nvSpPr>
        <p:spPr>
          <a:xfrm>
            <a:off x="194367" y="1160669"/>
            <a:ext cx="11860694" cy="56007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942014" y="6271866"/>
            <a:ext cx="1252056" cy="586962"/>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1091097" y="97182"/>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Shelf Health Tracking with Deep learning and Computer Vision</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362BCE3-AB1C-4D5B-A725-95AF4207F8A9}"/>
              </a:ext>
            </a:extLst>
          </p:cNvPr>
          <p:cNvSpPr txBox="1"/>
          <p:nvPr/>
        </p:nvSpPr>
        <p:spPr>
          <a:xfrm>
            <a:off x="196574" y="565934"/>
            <a:ext cx="117767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Arial"/>
                <a:cs typeface="Calibri"/>
              </a:rPr>
              <a:t>Taking live feed from a fixed point camera and running our custom trained YOLO model to identify empty voids in each row of the shelf and monitoring the shelf health in real time.</a:t>
            </a:r>
          </a:p>
        </p:txBody>
      </p:sp>
      <p:sp>
        <p:nvSpPr>
          <p:cNvPr id="6" name="TextBox 5">
            <a:extLst>
              <a:ext uri="{FF2B5EF4-FFF2-40B4-BE49-F238E27FC236}">
                <a16:creationId xmlns:a16="http://schemas.microsoft.com/office/drawing/2014/main" id="{D3802D4A-65B7-4466-AFA2-0FE407F0135E}"/>
              </a:ext>
            </a:extLst>
          </p:cNvPr>
          <p:cNvSpPr txBox="1"/>
          <p:nvPr/>
        </p:nvSpPr>
        <p:spPr>
          <a:xfrm>
            <a:off x="4404139" y="1157356"/>
            <a:ext cx="2179983" cy="369332"/>
          </a:xfrm>
          <a:prstGeom prst="rect">
            <a:avLst/>
          </a:prstGeom>
          <a:solidFill>
            <a:schemeClr val="accent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Solution Flow Chart</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A picture containing indoor, scene, filled, shelf&#10;&#10;Description generated with very high confidence">
            <a:extLst>
              <a:ext uri="{FF2B5EF4-FFF2-40B4-BE49-F238E27FC236}">
                <a16:creationId xmlns:a16="http://schemas.microsoft.com/office/drawing/2014/main" id="{7C82AB86-4FA7-4B48-ACEC-FAEE7606DD1B}"/>
              </a:ext>
            </a:extLst>
          </p:cNvPr>
          <p:cNvPicPr>
            <a:picLocks noChangeAspect="1"/>
          </p:cNvPicPr>
          <p:nvPr/>
        </p:nvPicPr>
        <p:blipFill>
          <a:blip r:embed="rId2"/>
          <a:stretch>
            <a:fillRect/>
          </a:stretch>
        </p:blipFill>
        <p:spPr>
          <a:xfrm>
            <a:off x="8253046" y="3208965"/>
            <a:ext cx="3610707" cy="3141643"/>
          </a:xfrm>
          <a:prstGeom prst="rect">
            <a:avLst/>
          </a:prstGeom>
        </p:spPr>
      </p:pic>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3"/>
          <a:stretch>
            <a:fillRect/>
          </a:stretch>
        </p:blipFill>
        <p:spPr>
          <a:xfrm>
            <a:off x="10765320" y="6194562"/>
            <a:ext cx="1428750" cy="664266"/>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2">
                    <a:lumMod val="25000"/>
                  </a:schemeClr>
                </a:solidFill>
                <a:latin typeface="Arial"/>
                <a:cs typeface="Calibri"/>
              </a:rPr>
              <a:t>Model Training and Results</a:t>
            </a:r>
            <a:endParaRPr lang="en-US" sz="2400" b="1" dirty="0">
              <a:solidFill>
                <a:schemeClr val="bg2">
                  <a:lumMod val="25000"/>
                </a:schemeClr>
              </a:solidFill>
              <a:latin typeface="Arial"/>
              <a:cs typeface="Calibri"/>
            </a:endParaRP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7" descr="A group of people in a store&#10;&#10;Description generated with high confidence">
            <a:extLst>
              <a:ext uri="{FF2B5EF4-FFF2-40B4-BE49-F238E27FC236}">
                <a16:creationId xmlns:a16="http://schemas.microsoft.com/office/drawing/2014/main" id="{7C599E50-B1F8-4892-B6DB-E5126CE42F17}"/>
              </a:ext>
            </a:extLst>
          </p:cNvPr>
          <p:cNvPicPr>
            <a:picLocks noChangeAspect="1"/>
          </p:cNvPicPr>
          <p:nvPr/>
        </p:nvPicPr>
        <p:blipFill>
          <a:blip r:embed="rId4"/>
          <a:stretch>
            <a:fillRect/>
          </a:stretch>
        </p:blipFill>
        <p:spPr>
          <a:xfrm>
            <a:off x="287639" y="3286270"/>
            <a:ext cx="3528647" cy="3059582"/>
          </a:xfrm>
          <a:prstGeom prst="rect">
            <a:avLst/>
          </a:prstGeom>
        </p:spPr>
      </p:pic>
      <p:pic>
        <p:nvPicPr>
          <p:cNvPr id="9" name="Picture 9" descr="A picture containing clock&#10;&#10;Description generated with very high confidence">
            <a:extLst>
              <a:ext uri="{FF2B5EF4-FFF2-40B4-BE49-F238E27FC236}">
                <a16:creationId xmlns:a16="http://schemas.microsoft.com/office/drawing/2014/main" id="{CBC3E45B-41E2-4389-A8BF-BF429C2DFD79}"/>
              </a:ext>
            </a:extLst>
          </p:cNvPr>
          <p:cNvPicPr>
            <a:picLocks noChangeAspect="1"/>
          </p:cNvPicPr>
          <p:nvPr/>
        </p:nvPicPr>
        <p:blipFill>
          <a:blip r:embed="rId5"/>
          <a:stretch>
            <a:fillRect/>
          </a:stretch>
        </p:blipFill>
        <p:spPr>
          <a:xfrm>
            <a:off x="3970045" y="3829942"/>
            <a:ext cx="4161692" cy="1678139"/>
          </a:xfrm>
          <a:prstGeom prst="rect">
            <a:avLst/>
          </a:prstGeom>
        </p:spPr>
      </p:pic>
      <p:sp>
        <p:nvSpPr>
          <p:cNvPr id="10" name="TextBox 9">
            <a:extLst>
              <a:ext uri="{FF2B5EF4-FFF2-40B4-BE49-F238E27FC236}">
                <a16:creationId xmlns:a16="http://schemas.microsoft.com/office/drawing/2014/main" id="{54A29259-1029-4F8F-BC98-0D7BF2FC3C21}"/>
              </a:ext>
            </a:extLst>
          </p:cNvPr>
          <p:cNvSpPr txBox="1"/>
          <p:nvPr/>
        </p:nvSpPr>
        <p:spPr>
          <a:xfrm>
            <a:off x="947530" y="6347790"/>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Input Frame</a:t>
            </a:r>
          </a:p>
        </p:txBody>
      </p:sp>
      <p:sp>
        <p:nvSpPr>
          <p:cNvPr id="12" name="TextBox 11">
            <a:extLst>
              <a:ext uri="{FF2B5EF4-FFF2-40B4-BE49-F238E27FC236}">
                <a16:creationId xmlns:a16="http://schemas.microsoft.com/office/drawing/2014/main" id="{FE22622D-07DA-4122-B666-D34F788AD61C}"/>
              </a:ext>
            </a:extLst>
          </p:cNvPr>
          <p:cNvSpPr txBox="1"/>
          <p:nvPr/>
        </p:nvSpPr>
        <p:spPr>
          <a:xfrm>
            <a:off x="8136835" y="6292573"/>
            <a:ext cx="287572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Output Frame with Detected voids</a:t>
            </a:r>
          </a:p>
        </p:txBody>
      </p:sp>
      <p:sp>
        <p:nvSpPr>
          <p:cNvPr id="14" name="TextBox 13">
            <a:extLst>
              <a:ext uri="{FF2B5EF4-FFF2-40B4-BE49-F238E27FC236}">
                <a16:creationId xmlns:a16="http://schemas.microsoft.com/office/drawing/2014/main" id="{4632A120-125E-4A90-9419-79277FF060C1}"/>
              </a:ext>
            </a:extLst>
          </p:cNvPr>
          <p:cNvSpPr txBox="1"/>
          <p:nvPr/>
        </p:nvSpPr>
        <p:spPr>
          <a:xfrm>
            <a:off x="5276572" y="5718311"/>
            <a:ext cx="113085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Calibri"/>
              </a:rPr>
              <a:t>YOLO</a:t>
            </a:r>
          </a:p>
        </p:txBody>
      </p:sp>
      <p:sp>
        <p:nvSpPr>
          <p:cNvPr id="17" name="TextBox 16">
            <a:extLst>
              <a:ext uri="{FF2B5EF4-FFF2-40B4-BE49-F238E27FC236}">
                <a16:creationId xmlns:a16="http://schemas.microsoft.com/office/drawing/2014/main" id="{DBE54DEB-22DD-43B5-BDCA-D42C6308265C}"/>
              </a:ext>
            </a:extLst>
          </p:cNvPr>
          <p:cNvSpPr txBox="1"/>
          <p:nvPr/>
        </p:nvSpPr>
        <p:spPr>
          <a:xfrm>
            <a:off x="96493" y="781187"/>
            <a:ext cx="113791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a:cs typeface="Calibri"/>
              </a:rPr>
              <a:t>For Training YOLO object detector model , we couldn’t find much available sources for a single shelf  getting empty over time.</a:t>
            </a:r>
          </a:p>
          <a:p>
            <a:pPr marL="285750" indent="-285750">
              <a:buFont typeface="Arial"/>
              <a:buChar char="•"/>
            </a:pPr>
            <a:r>
              <a:rPr lang="en-US" dirty="0">
                <a:latin typeface="Calibri"/>
                <a:cs typeface="Calibri"/>
              </a:rPr>
              <a:t>We used a time lapse video of  grocery shelf available on YouTube and extracted relevant frames to generate training data. </a:t>
            </a:r>
          </a:p>
          <a:p>
            <a:pPr marL="285750" indent="-285750">
              <a:buFont typeface="Arial"/>
              <a:buChar char="•"/>
            </a:pPr>
            <a:r>
              <a:rPr lang="en-US" dirty="0">
                <a:latin typeface="Calibri"/>
                <a:cs typeface="Calibri"/>
              </a:rPr>
              <a:t>We labeled the data using </a:t>
            </a:r>
            <a:r>
              <a:rPr lang="en-US" dirty="0" err="1">
                <a:latin typeface="Calibri"/>
                <a:cs typeface="Calibri"/>
              </a:rPr>
              <a:t>LableImg</a:t>
            </a:r>
            <a:r>
              <a:rPr lang="en-US" dirty="0">
                <a:latin typeface="Calibri"/>
                <a:cs typeface="Calibri"/>
              </a:rPr>
              <a:t> tool  and trained the YOLO layers to detect empty voids till 4000 Iterations on GPU.</a:t>
            </a:r>
          </a:p>
          <a:p>
            <a:pPr marL="285750" indent="-285750">
              <a:buFont typeface="Arial"/>
              <a:buChar char="•"/>
            </a:pPr>
            <a:r>
              <a:rPr lang="en-US" dirty="0">
                <a:latin typeface="Calibri"/>
                <a:cs typeface="Calibri"/>
              </a:rPr>
              <a:t>If more </a:t>
            </a:r>
            <a:r>
              <a:rPr lang="en-US" dirty="0" err="1">
                <a:latin typeface="Calibri"/>
                <a:cs typeface="Calibri"/>
              </a:rPr>
              <a:t>customised</a:t>
            </a:r>
            <a:r>
              <a:rPr lang="en-US" dirty="0">
                <a:latin typeface="Calibri"/>
                <a:cs typeface="Calibri"/>
              </a:rPr>
              <a:t>  and quality data is available the model could perform even better.</a:t>
            </a:r>
          </a:p>
          <a:p>
            <a:pPr marL="285750" indent="-285750">
              <a:buFont typeface="Arial"/>
              <a:buChar char="•"/>
            </a:pPr>
            <a:endParaRPr lang="en-US" dirty="0">
              <a:latin typeface="Calibri"/>
              <a:cs typeface="Calibri"/>
            </a:endParaRPr>
          </a:p>
        </p:txBody>
      </p:sp>
    </p:spTree>
    <p:extLst>
      <p:ext uri="{BB962C8B-B14F-4D97-AF65-F5344CB8AC3E}">
        <p14:creationId xmlns:p14="http://schemas.microsoft.com/office/powerpoint/2010/main" val="1028063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icture containing indoor, shelf, sitting, library&#10;&#10;Description generated with very high confidence">
            <a:extLst>
              <a:ext uri="{FF2B5EF4-FFF2-40B4-BE49-F238E27FC236}">
                <a16:creationId xmlns:a16="http://schemas.microsoft.com/office/drawing/2014/main" id="{064C4CCB-20F2-4144-8EA7-3097B2A8BAAA}"/>
              </a:ext>
            </a:extLst>
          </p:cNvPr>
          <p:cNvPicPr>
            <a:picLocks noChangeAspect="1"/>
          </p:cNvPicPr>
          <p:nvPr/>
        </p:nvPicPr>
        <p:blipFill>
          <a:blip r:embed="rId2"/>
          <a:stretch>
            <a:fillRect/>
          </a:stretch>
        </p:blipFill>
        <p:spPr>
          <a:xfrm>
            <a:off x="7639879" y="2978655"/>
            <a:ext cx="4366590" cy="3771995"/>
          </a:xfrm>
          <a:prstGeom prst="rect">
            <a:avLst/>
          </a:prstGeom>
        </p:spPr>
      </p:pic>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3"/>
          <a:stretch>
            <a:fillRect/>
          </a:stretch>
        </p:blipFill>
        <p:spPr>
          <a:xfrm>
            <a:off x="10820537" y="6216649"/>
            <a:ext cx="1373533" cy="642179"/>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373271" y="108226"/>
            <a:ext cx="113460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2">
                    <a:lumMod val="25000"/>
                  </a:schemeClr>
                </a:solidFill>
                <a:latin typeface="Arial"/>
                <a:cs typeface="Calibri"/>
              </a:rPr>
              <a:t>Shelf Health Monitoring Pipeline</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indoor, library, scene, shelf&#10;&#10;Description generated with very high confidence">
            <a:extLst>
              <a:ext uri="{FF2B5EF4-FFF2-40B4-BE49-F238E27FC236}">
                <a16:creationId xmlns:a16="http://schemas.microsoft.com/office/drawing/2014/main" id="{2C22EEC7-A563-45C2-829D-6082B1B2B314}"/>
              </a:ext>
            </a:extLst>
          </p:cNvPr>
          <p:cNvPicPr>
            <a:picLocks noChangeAspect="1"/>
          </p:cNvPicPr>
          <p:nvPr/>
        </p:nvPicPr>
        <p:blipFill>
          <a:blip r:embed="rId4"/>
          <a:stretch>
            <a:fillRect/>
          </a:stretch>
        </p:blipFill>
        <p:spPr>
          <a:xfrm>
            <a:off x="240747" y="3065928"/>
            <a:ext cx="4090504" cy="3553274"/>
          </a:xfrm>
          <a:prstGeom prst="rect">
            <a:avLst/>
          </a:prstGeom>
        </p:spPr>
      </p:pic>
      <p:sp>
        <p:nvSpPr>
          <p:cNvPr id="8" name="TextBox 7">
            <a:extLst>
              <a:ext uri="{FF2B5EF4-FFF2-40B4-BE49-F238E27FC236}">
                <a16:creationId xmlns:a16="http://schemas.microsoft.com/office/drawing/2014/main" id="{D6AA5210-A040-4E76-9CE6-E5D9B1846FBA}"/>
              </a:ext>
            </a:extLst>
          </p:cNvPr>
          <p:cNvSpPr txBox="1"/>
          <p:nvPr/>
        </p:nvSpPr>
        <p:spPr>
          <a:xfrm>
            <a:off x="74406" y="670752"/>
            <a:ext cx="1204180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latin typeface="Calibri"/>
                <a:cs typeface="Calibri"/>
              </a:rPr>
              <a:t>Using Open CV we created a Shelf health monitoring system to keep track of each row's health in real time.</a:t>
            </a:r>
          </a:p>
          <a:p>
            <a:pPr marL="285750" indent="-285750">
              <a:buFont typeface="Arial"/>
              <a:buChar char="•"/>
            </a:pPr>
            <a:r>
              <a:rPr lang="en-US" sz="1600" dirty="0">
                <a:latin typeface="Calibri"/>
                <a:cs typeface="Calibri"/>
              </a:rPr>
              <a:t>We estimated the area of the rows for each product and keep subtracting the empty void area to estimate the product availability and health of the row.</a:t>
            </a:r>
          </a:p>
          <a:p>
            <a:pPr marL="285750" indent="-285750">
              <a:buFont typeface="Arial"/>
              <a:buChar char="•"/>
            </a:pPr>
            <a:r>
              <a:rPr lang="en-US" sz="1600" dirty="0">
                <a:latin typeface="Calibri"/>
                <a:cs typeface="Calibri"/>
              </a:rPr>
              <a:t>We continuously monitor and track the Percentage of area covered with products and display in real time and maintains a database of change in area at the backend.</a:t>
            </a:r>
          </a:p>
          <a:p>
            <a:pPr marL="285750" indent="-285750">
              <a:buFont typeface="Arial"/>
              <a:buChar char="•"/>
            </a:pPr>
            <a:r>
              <a:rPr lang="en-US" sz="1600" dirty="0">
                <a:latin typeface="Calibri"/>
                <a:cs typeface="Calibri"/>
              </a:rPr>
              <a:t>As soon as the area drops below a certain estimated threshold value, It triggers a notification to the staff that a specific product is going to of Out of stock soon and replenishment of inventory is </a:t>
            </a:r>
            <a:r>
              <a:rPr lang="en-US" sz="1600" dirty="0" err="1">
                <a:latin typeface="Calibri"/>
                <a:cs typeface="Calibri"/>
              </a:rPr>
              <a:t>requiired</a:t>
            </a:r>
            <a:r>
              <a:rPr lang="en-US" sz="1600" dirty="0">
                <a:latin typeface="Calibri"/>
                <a:cs typeface="Calibri"/>
              </a:rPr>
              <a:t>.</a:t>
            </a:r>
          </a:p>
          <a:p>
            <a:pPr marL="285750" indent="-285750">
              <a:buFont typeface="Arial"/>
              <a:buChar char="•"/>
            </a:pPr>
            <a:r>
              <a:rPr lang="en-US" sz="1600" dirty="0">
                <a:latin typeface="Calibri"/>
                <a:cs typeface="Calibri"/>
              </a:rPr>
              <a:t>The solution also notifies the location of shelf , row and the product information about to be Out of stock along with the estimated time of out of stock.</a:t>
            </a:r>
          </a:p>
          <a:p>
            <a:pPr marL="285750" indent="-285750">
              <a:buFont typeface="Arial"/>
              <a:buChar char="•"/>
            </a:pPr>
            <a:endParaRPr lang="en-US" sz="1600" dirty="0">
              <a:latin typeface="Calibri"/>
              <a:cs typeface="Calibri"/>
            </a:endParaRPr>
          </a:p>
        </p:txBody>
      </p:sp>
      <p:graphicFrame>
        <p:nvGraphicFramePr>
          <p:cNvPr id="9" name="Diagram 9">
            <a:extLst>
              <a:ext uri="{FF2B5EF4-FFF2-40B4-BE49-F238E27FC236}">
                <a16:creationId xmlns:a16="http://schemas.microsoft.com/office/drawing/2014/main" id="{B26F19FB-C649-404B-BEA3-D7A26F5D5C24}"/>
              </a:ext>
            </a:extLst>
          </p:cNvPr>
          <p:cNvGraphicFramePr/>
          <p:nvPr>
            <p:extLst>
              <p:ext uri="{D42A27DB-BD31-4B8C-83A1-F6EECF244321}">
                <p14:modId xmlns:p14="http://schemas.microsoft.com/office/powerpoint/2010/main" val="1900044685"/>
              </p:ext>
            </p:extLst>
          </p:nvPr>
        </p:nvGraphicFramePr>
        <p:xfrm>
          <a:off x="4627217" y="3930374"/>
          <a:ext cx="2363305" cy="143786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32" name="TextBox 131">
            <a:extLst>
              <a:ext uri="{FF2B5EF4-FFF2-40B4-BE49-F238E27FC236}">
                <a16:creationId xmlns:a16="http://schemas.microsoft.com/office/drawing/2014/main" id="{87429CEF-B9B0-4FC8-8BD6-AF2D1862E478}"/>
              </a:ext>
            </a:extLst>
          </p:cNvPr>
          <p:cNvSpPr txBox="1"/>
          <p:nvPr/>
        </p:nvSpPr>
        <p:spPr>
          <a:xfrm>
            <a:off x="4492485" y="5530571"/>
            <a:ext cx="32843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Calibri"/>
              </a:rPr>
              <a:t>Computer Vision and OpenCV</a:t>
            </a:r>
          </a:p>
        </p:txBody>
      </p:sp>
    </p:spTree>
    <p:extLst>
      <p:ext uri="{BB962C8B-B14F-4D97-AF65-F5344CB8AC3E}">
        <p14:creationId xmlns:p14="http://schemas.microsoft.com/office/powerpoint/2010/main" val="346541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rawing&#10;&#10;Description generated with very high confidence">
            <a:extLst>
              <a:ext uri="{FF2B5EF4-FFF2-40B4-BE49-F238E27FC236}">
                <a16:creationId xmlns:a16="http://schemas.microsoft.com/office/drawing/2014/main" id="{C93E87B6-FC87-4665-B258-CAF8D4E5E83E}"/>
              </a:ext>
            </a:extLst>
          </p:cNvPr>
          <p:cNvPicPr>
            <a:picLocks noChangeAspect="1"/>
          </p:cNvPicPr>
          <p:nvPr/>
        </p:nvPicPr>
        <p:blipFill>
          <a:blip r:embed="rId2"/>
          <a:stretch>
            <a:fillRect/>
          </a:stretch>
        </p:blipFill>
        <p:spPr>
          <a:xfrm>
            <a:off x="10986188" y="6227692"/>
            <a:ext cx="1252056" cy="631135"/>
          </a:xfrm>
          <a:prstGeom prst="rect">
            <a:avLst/>
          </a:prstGeom>
        </p:spPr>
      </p:pic>
      <p:sp>
        <p:nvSpPr>
          <p:cNvPr id="3" name="TextBox 2">
            <a:extLst>
              <a:ext uri="{FF2B5EF4-FFF2-40B4-BE49-F238E27FC236}">
                <a16:creationId xmlns:a16="http://schemas.microsoft.com/office/drawing/2014/main" id="{DD6CA0AB-CFD2-47EB-8F8A-A6E7478526BA}"/>
              </a:ext>
            </a:extLst>
          </p:cNvPr>
          <p:cNvSpPr txBox="1"/>
          <p:nvPr/>
        </p:nvSpPr>
        <p:spPr>
          <a:xfrm>
            <a:off x="4558749" y="2118139"/>
            <a:ext cx="308554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chemeClr val="bg2">
                    <a:lumMod val="25000"/>
                  </a:schemeClr>
                </a:solidFill>
                <a:latin typeface="Arial"/>
                <a:cs typeface="Calibri"/>
              </a:rPr>
              <a:t>THANK YOU</a:t>
            </a:r>
          </a:p>
        </p:txBody>
      </p:sp>
      <p:cxnSp>
        <p:nvCxnSpPr>
          <p:cNvPr id="4" name="Straight Arrow Connector 3">
            <a:extLst>
              <a:ext uri="{FF2B5EF4-FFF2-40B4-BE49-F238E27FC236}">
                <a16:creationId xmlns:a16="http://schemas.microsoft.com/office/drawing/2014/main" id="{F270D943-2A8D-45DB-852A-EE284A3C29B8}"/>
              </a:ext>
            </a:extLst>
          </p:cNvPr>
          <p:cNvCxnSpPr/>
          <p:nvPr/>
        </p:nvCxnSpPr>
        <p:spPr>
          <a:xfrm flipV="1">
            <a:off x="193676" y="563631"/>
            <a:ext cx="11672954" cy="1"/>
          </a:xfrm>
          <a:prstGeom prst="straightConnector1">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2" descr="A picture containing drawing&#10;&#10;Description generated with very high confidence">
            <a:extLst>
              <a:ext uri="{FF2B5EF4-FFF2-40B4-BE49-F238E27FC236}">
                <a16:creationId xmlns:a16="http://schemas.microsoft.com/office/drawing/2014/main" id="{528D81A6-65F5-4CC8-97FD-1E029E9ADDCA}"/>
              </a:ext>
            </a:extLst>
          </p:cNvPr>
          <p:cNvPicPr>
            <a:picLocks noChangeAspect="1"/>
          </p:cNvPicPr>
          <p:nvPr/>
        </p:nvPicPr>
        <p:blipFill>
          <a:blip r:embed="rId2"/>
          <a:stretch>
            <a:fillRect/>
          </a:stretch>
        </p:blipFill>
        <p:spPr>
          <a:xfrm>
            <a:off x="4492623" y="3477865"/>
            <a:ext cx="2952751" cy="1492526"/>
          </a:xfrm>
          <a:prstGeom prst="rect">
            <a:avLst/>
          </a:prstGeom>
        </p:spPr>
      </p:pic>
    </p:spTree>
    <p:extLst>
      <p:ext uri="{BB962C8B-B14F-4D97-AF65-F5344CB8AC3E}">
        <p14:creationId xmlns:p14="http://schemas.microsoft.com/office/powerpoint/2010/main" val="1417212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1049</cp:revision>
  <dcterms:created xsi:type="dcterms:W3CDTF">2020-05-24T13:54:37Z</dcterms:created>
  <dcterms:modified xsi:type="dcterms:W3CDTF">2020-05-24T18:12:44Z</dcterms:modified>
</cp:coreProperties>
</file>