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2E82"/>
    <a:srgbClr val="F9FDFC"/>
    <a:srgbClr val="4173C5"/>
    <a:srgbClr val="39B2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4033" dt="2020-05-24T18:22:29.620"/>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3" d="100"/>
          <a:sy n="73" d="100"/>
        </p:scale>
        <p:origin x="8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hyperlink" Target="https://streetspotr.com/2017/08/14/out-of-stock/"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E8EAB0-A004-4562-BCDE-61259D3F7B0B}"/>
              </a:ext>
            </a:extLst>
          </p:cNvPr>
          <p:cNvSpPr/>
          <p:nvPr/>
        </p:nvSpPr>
        <p:spPr>
          <a:xfrm>
            <a:off x="39970" y="408977"/>
            <a:ext cx="5931150" cy="643459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endParaRPr lang="en-IN" sz="1600" dirty="0">
              <a:solidFill>
                <a:schemeClr val="tx1"/>
              </a:solidFill>
            </a:endParaRPr>
          </a:p>
          <a:p>
            <a:endParaRPr lang="en-IN" sz="1600" dirty="0">
              <a:solidFill>
                <a:schemeClr val="tx1"/>
              </a:solidFill>
            </a:endParaRPr>
          </a:p>
          <a:p>
            <a:endParaRPr lang="en-IN" sz="1600" dirty="0">
              <a:solidFill>
                <a:schemeClr val="tx1"/>
              </a:solidFill>
            </a:endParaRPr>
          </a:p>
          <a:p>
            <a:endParaRPr lang="en-IN" sz="1600" dirty="0">
              <a:solidFill>
                <a:schemeClr val="tx1"/>
              </a:solidFill>
            </a:endParaRPr>
          </a:p>
          <a:p>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Defined as the unavailability of specific items or products at the point of purchase when the customer is ready to buy.</a:t>
            </a:r>
          </a:p>
          <a:p>
            <a:pPr marL="285750" indent="-285750">
              <a:buFont typeface="Arial" panose="020B0604020202020204" pitchFamily="34" charset="0"/>
              <a:buChar char="•"/>
            </a:pPr>
            <a:r>
              <a:rPr lang="en-US" sz="1600" dirty="0">
                <a:solidFill>
                  <a:schemeClr val="tx1"/>
                </a:solidFill>
              </a:rPr>
              <a:t>Previous studies show that the average Out of Stock rate is about </a:t>
            </a:r>
            <a:r>
              <a:rPr lang="en-US" sz="1600" b="1" dirty="0">
                <a:solidFill>
                  <a:schemeClr val="tx1"/>
                </a:solidFill>
              </a:rPr>
              <a:t>8%</a:t>
            </a:r>
            <a:r>
              <a:rPr lang="en-US" sz="1600" dirty="0">
                <a:solidFill>
                  <a:schemeClr val="tx1"/>
                </a:solidFill>
              </a:rPr>
              <a:t>. That means that </a:t>
            </a:r>
            <a:r>
              <a:rPr lang="en-US" sz="1600" b="1" dirty="0">
                <a:solidFill>
                  <a:schemeClr val="tx1"/>
                </a:solidFill>
              </a:rPr>
              <a:t>one out of 13 products</a:t>
            </a:r>
            <a:r>
              <a:rPr lang="en-US" sz="1600" dirty="0">
                <a:solidFill>
                  <a:schemeClr val="tx1"/>
                </a:solidFill>
              </a:rPr>
              <a:t> is not purchasable in the exact moment.</a:t>
            </a:r>
          </a:p>
          <a:p>
            <a:pPr marL="285750" indent="-285750">
              <a:buFont typeface="Arial" panose="020B0604020202020204" pitchFamily="34" charset="0"/>
              <a:buChar char="•"/>
            </a:pPr>
            <a:r>
              <a:rPr lang="en-IN" sz="1600" dirty="0">
                <a:solidFill>
                  <a:schemeClr val="tx1"/>
                </a:solidFill>
              </a:rPr>
              <a:t>There are 7 Major causes of OOS</a:t>
            </a:r>
            <a:endParaRPr lang="en-US" sz="1600" dirty="0">
              <a:solidFill>
                <a:schemeClr val="tx1"/>
              </a:solidFill>
            </a:endParaRPr>
          </a:p>
          <a:p>
            <a:pPr marL="742950" lvl="1" indent="-285750" fontAlgn="base">
              <a:buFont typeface="Wingdings" panose="05000000000000000000" pitchFamily="2" charset="2"/>
              <a:buChar char="v"/>
            </a:pPr>
            <a:r>
              <a:rPr lang="en-US" sz="1600" dirty="0">
                <a:solidFill>
                  <a:schemeClr val="tx1"/>
                </a:solidFill>
              </a:rPr>
              <a:t>Inaccurate data/Human error</a:t>
            </a:r>
          </a:p>
          <a:p>
            <a:pPr marL="742950" lvl="1" indent="-285750" fontAlgn="base">
              <a:buFont typeface="Wingdings" panose="05000000000000000000" pitchFamily="2" charset="2"/>
              <a:buChar char="v"/>
            </a:pPr>
            <a:r>
              <a:rPr lang="en-GB" sz="1600" b="1" dirty="0">
                <a:solidFill>
                  <a:schemeClr val="tx1"/>
                </a:solidFill>
              </a:rPr>
              <a:t>Failure to re-order in a timely manner</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Poor management of people, processes, and technology</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Poor communication or relationships with your suppliers</a:t>
            </a:r>
            <a:endParaRPr lang="en-US" sz="1600" dirty="0">
              <a:solidFill>
                <a:schemeClr val="tx1"/>
              </a:solidFill>
            </a:endParaRPr>
          </a:p>
          <a:p>
            <a:pPr marL="742950" lvl="1" indent="-285750" fontAlgn="base">
              <a:buFont typeface="Wingdings" panose="05000000000000000000" pitchFamily="2" charset="2"/>
              <a:buChar char="v"/>
            </a:pPr>
            <a:r>
              <a:rPr lang="en-GB" sz="1600" dirty="0">
                <a:solidFill>
                  <a:schemeClr val="tx1"/>
                </a:solidFill>
              </a:rPr>
              <a:t>Not enough working capital</a:t>
            </a:r>
          </a:p>
          <a:p>
            <a:pPr marL="742950" lvl="1" indent="-285750" fontAlgn="base">
              <a:buFont typeface="Wingdings" panose="05000000000000000000" pitchFamily="2" charset="2"/>
              <a:buChar char="v"/>
            </a:pPr>
            <a:r>
              <a:rPr lang="en-GB" sz="1600" dirty="0">
                <a:solidFill>
                  <a:schemeClr val="tx1"/>
                </a:solidFill>
              </a:rPr>
              <a:t>Unexcepted surges in customer demand</a:t>
            </a:r>
          </a:p>
          <a:p>
            <a:pPr marL="742950" lvl="1" indent="-285750" fontAlgn="base">
              <a:buFont typeface="Wingdings" panose="05000000000000000000" pitchFamily="2" charset="2"/>
              <a:buChar char="v"/>
            </a:pPr>
            <a:r>
              <a:rPr lang="en-GB" sz="1600" dirty="0">
                <a:solidFill>
                  <a:schemeClr val="tx1"/>
                </a:solidFill>
              </a:rPr>
              <a:t>Inadequate forecasting and reporting</a:t>
            </a:r>
            <a:endParaRPr lang="en-US" sz="1600" dirty="0">
              <a:solidFill>
                <a:schemeClr val="tx1"/>
              </a:solidFill>
            </a:endParaRPr>
          </a:p>
          <a:p>
            <a:pPr marL="742950" lvl="1" indent="-285750">
              <a:buFont typeface="Wingdings" panose="05000000000000000000" pitchFamily="2" charset="2"/>
              <a:buChar char="v"/>
            </a:pPr>
            <a:endParaRPr lang="en-US" sz="1600" dirty="0">
              <a:solidFill>
                <a:schemeClr val="tx1"/>
              </a:solidFill>
            </a:endParaRPr>
          </a:p>
          <a:p>
            <a:endParaRPr lang="en-US" sz="1600" dirty="0">
              <a:solidFill>
                <a:schemeClr val="tx1"/>
              </a:solidFill>
              <a:cs typeface="Calibri"/>
            </a:endParaRPr>
          </a:p>
        </p:txBody>
      </p:sp>
      <p:pic>
        <p:nvPicPr>
          <p:cNvPr id="17" name="Picture 8" descr="The LeanMan - Kanban Simulation">
            <a:extLst>
              <a:ext uri="{FF2B5EF4-FFF2-40B4-BE49-F238E27FC236}">
                <a16:creationId xmlns:a16="http://schemas.microsoft.com/office/drawing/2014/main" id="{AEC02A90-68DE-4A6A-B8D0-0C90677D2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47" y="474880"/>
            <a:ext cx="3543229" cy="31675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D6CA0AB-CFD2-47EB-8F8A-A6E7478526BA}"/>
              </a:ext>
            </a:extLst>
          </p:cNvPr>
          <p:cNvSpPr txBox="1"/>
          <p:nvPr/>
        </p:nvSpPr>
        <p:spPr>
          <a:xfrm>
            <a:off x="-1" y="-42904"/>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Problem Description</a:t>
            </a:r>
          </a:p>
        </p:txBody>
      </p:sp>
      <p:sp>
        <p:nvSpPr>
          <p:cNvPr id="19" name="TextBox 18">
            <a:extLst>
              <a:ext uri="{FF2B5EF4-FFF2-40B4-BE49-F238E27FC236}">
                <a16:creationId xmlns:a16="http://schemas.microsoft.com/office/drawing/2014/main" id="{18354CA9-B03A-4457-8613-C09393F901C0}"/>
              </a:ext>
            </a:extLst>
          </p:cNvPr>
          <p:cNvSpPr txBox="1"/>
          <p:nvPr/>
        </p:nvSpPr>
        <p:spPr>
          <a:xfrm>
            <a:off x="-2849" y="412366"/>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What is OOS</a:t>
            </a:r>
          </a:p>
        </p:txBody>
      </p:sp>
      <p:sp>
        <p:nvSpPr>
          <p:cNvPr id="22" name="TextBox 21">
            <a:extLst>
              <a:ext uri="{FF2B5EF4-FFF2-40B4-BE49-F238E27FC236}">
                <a16:creationId xmlns:a16="http://schemas.microsoft.com/office/drawing/2014/main" id="{C6B7420E-EDDB-47D4-B605-AEA41F2ADBD9}"/>
              </a:ext>
            </a:extLst>
          </p:cNvPr>
          <p:cNvSpPr txBox="1"/>
          <p:nvPr/>
        </p:nvSpPr>
        <p:spPr>
          <a:xfrm>
            <a:off x="5971118" y="425021"/>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IN" dirty="0"/>
              <a:t>Why do we solve it?</a:t>
            </a:r>
          </a:p>
        </p:txBody>
      </p:sp>
      <p:pic>
        <p:nvPicPr>
          <p:cNvPr id="1028" name="Picture 4" descr="Out-of-Stock Detection | Panasonic Global">
            <a:extLst>
              <a:ext uri="{FF2B5EF4-FFF2-40B4-BE49-F238E27FC236}">
                <a16:creationId xmlns:a16="http://schemas.microsoft.com/office/drawing/2014/main" id="{D4040064-C01C-4351-ABBC-24933D388F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440" y="901447"/>
            <a:ext cx="5346898" cy="21863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54FBBD6-D69F-4B37-B34E-DE52F53B1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3478" y="6424908"/>
            <a:ext cx="1051720" cy="532273"/>
          </a:xfrm>
          <a:prstGeom prst="rect">
            <a:avLst/>
          </a:prstGeom>
        </p:spPr>
      </p:pic>
      <p:sp>
        <p:nvSpPr>
          <p:cNvPr id="4" name="AutoShape 4" descr="data:image/png;base64,iVBORw0KGgoAAAANSUhEUgAAASAAAAEgCAYAAAAUg66AAAAgAElEQVR4Xu2dCZxbZdX/f+dmplMoBSZJWwSUV3EBoYAiYl8XQFRA2Zqbjmz6uqGIsogsuZmCo3Ryw6IvggKivryCskxzUwRkcQNF/mwKyPriAgKltJ3cTPfpzCT3/D9PZoqTm5uZJJPJZDn38+mHD51nOed7n/n1uc9yDkEeITAFAv7lvT0gn0OEDDGPMHiIgEGQthlwNsGhDdTmrMv4fOlZ63z2ms+et3kK3UnVJiNATeaPuFNDAkp8SNO+BSADIDv2XweAAzCPmkIEZgKRxkAHjZZLE3gViF5yGK8Q8ytE+FeW2l+ck/H9c2XXOYM1dEO6mkECIkAzCL/Rux4nQFNxZRPUjGlUmNpB2AmMFAEvAPQE2HnOcfBM+9b2p2T2NBXM9VlXBKg+30tDWFUlAZrI1xEAm6BGKdOOAL8O4BEG/4mBxwb8w4/gsB41+5KnQQmIADXoi6sHs2sgQN5uEjaAocSpk4C/MuHXBP5TNqM9MNAVWV8PbMSG0giIAJXGSUp5EJgxASq0ZRjgTQDtRMzPMuF2cuh3qSXG/fLi6puACFB9v5+6ty6QiJlEmO0wb09EcwBtDsA7gDEXhB2YMEdj7MDA9gBmg5EF8QhAPgAd0+Sg2mnbAtD2RPxbZtzWRkN3rQn1rJ2m/qTZCgmIAFUITqpVRmCnO81O3xZ+E/loVwLtycwHQMNezLQHgRfkRApQO2hKoKr1rOXRz7WnwHyDM0u7beDYyCvValzaqZyACFDl7KTmNBDY9Y6e7UeGOt7FwMFMWMRE+xHzWwFsB1AW4O2m2O16AjoYeB7AT9poKCEzoykSnUJ1EaApwJOqtSOwS19s3nAbHQiHDifiwwHaC8xtILRXbgWn1boRQH9k4mvSIWN55W1JzUoIiABVQk3q1AUBf1/s3aTRYiIcxcD+AGaN/anEvgEQ2hhYzk7b9wfC5z1VSSNSpzwCIkDl8ZLSdUygM9m7r8a+Exn8KQIWgtWVEMwp22TGIINe0MCXpsLGzWXXlwolExABKhmVFGwoAvf1tAXXzz6Ks84XADocQNvoOlI5D60DHAdE13S0t1+x6phzU+XUlrKTExABmpyRlGgCAsG+2CHso7MAfIyZO4hIfa6V+mxR4kXEyxm+Hjt0gVrAlqcKBESAqgBRmmgsAv5E7xGkaeeAcSgYVOZCtjr0+CCyTsTuWvpoY3lef9aKANXfOxGLakggmIif6hB/jYC9Rw9Hcmnnjyh30PERhtOdDkUfqqHJTdWVCFBTvU5xplIC82+5eM9su+8sEJ0ChgZgp5LaYqhT1w8Sst2p8NI/l1RHCr1BQARIBoMQcBEIJswTmdANwlvBuSskkzy5A5JDYNxNGY6mToj+bbIa8vNRAiJAMhKEQBEC/mRsETF6Afrw2C7aZKwGAbW4zdc4WVoqN/MnwyUCNDkhKdHyBBZY5tsyjEtBCJX2jzavA6gNxN12KHplywOcAIDMgGR0CIESCajrICM+7RIQfyZXhXNniyZ61qjws45G3xxYHLm7xG5aqpgIUEu9bnG2GgRyN/qHyCTwqQCGSjjgOECgezmbOdfuWvpaNWxoljZEgJrlTYofNScw/5e9C5wsXcygz+e28FXw/eKPDWAHaDjXXmz8oObG1mmHIkAA5vX1HuD4tOsA7O+wc9BAuFsuItbpgK1Hs4LJ2Dvh0BVMOHTy2RCpoGgvasyn94eNJ+rRn1ra1PICFEjGIwBfnDsRC/gIeCKlG++t5UuQvpqDwDwr/hEHfC2APTAaAbLYo7KAqKsgF9q6YTaH95V50bIC1Jno3Y807SpivB3AruPwrSdGJBU21ECSRwiUTSBgmaeDYaqQtEDuUKP3w1gNwqtOW9uXBo5rzfAfLSlAgUTsTBB9H4DKoFB44pWxlch5W0rvVmlg5BEC5RPo65kVaOv4KRhdk8QoGgTRbMA5uxW37FtKgMa2Ua8G8J8Aj5/15A8wdc/H4ZPtcPS28kee1BAC/yYQSMQOBtH1AHYHMLfoZIgoRew80UbDp7RSiNiWEaBgMnY0mK7n0QycKvi516OS3PnAFLXDkbj8IgmBahHotOLna2A1ptQYKxZGdisIgwT+bCoUvbNafddzOy0hQH7L/BYB5+a2QYs/AwD+RpR7+XKXp55HbYPapnbLHNBPiHkfgPwTuLEZhCvskLG0QV0t2eymFqC5N/UEZ82evZyZ9yUgOCEVBxF7iXFJyeSkoBCokIA/ET+LiK+YsDrBBujp4a1tSzae1LyRGJtWgMa2RJcTsBMXT4A3wODX2KedNHB85OkKx5NUEwJlE+i8Lb5Qy+JWgP+j6Nkhhvok26CBlvTrkT+W3UkDVGhKAQomYqcy0TUTJrdjbCbCtSndUJ9m8giBGSHgt8wfEeOzoFxCxiIPZQl8eko31GHZpnqaToAClhkn4Is80ScXYQM5dEoqHLmjqd6mONOQBIKJ+DFMzk0ATbRGuQmMPjtsfLEhnSwmrU3jjMqCkO74OQOLALzF0y8VvY7wHME5Ts74NM2bbwpH5v3q0l2coeydYBUatsgpasIWYjyW8g99DIf1qN20hn+aYgbU2Rd/i+ZzlgO0GwD1x+vZDNANth45veHfmjjQtAQCCfMaEFS4j2L5zBxivJidRYc3Q377hheggGUexASLOLfLVSzvk0Ogz6T0yE1NO3LFsaYhELTiJzHzjaAJrnEA6tjIEbZuPNbIjje0AHUu7z1K0zRrgl0EB4Q1pOGY1GLjL438osT21iIQ7DMP5DasAOfuKRbL1DHiOM5xA0u6GzbYWcMKUDAZPyH3r8RoxkuvR904fiqrDR25bnHPutYavuJtMxDo7IvvpPn4N2AcMEHuMvVJdkqjppBuSAFS2+zqMikX++RibGaN70iHoic2w0AUH1qbQMAyfwngyAkutQ4T8ddToeiPG41UwwlQ7iY76JIJzk2ohHHfs/XIhY32MsReIVCMQMAyrwLwlYnvkfEFjXajvqEEKGiZ32TGt0FFdwiGCTijGQ9sya+mEAgmer/B5LusaPZWxiARLkzpxncbhVbDCFAwYZ7H4KUg2rEYXGaE02FDLUrLIwSakkAgeUkI7EwwxnkLMfWkwsZljQCgIQQoN/NR4gPa2QsqA2rm8ylbN37bCNDFRiEwFQKBFZccDse5t/juGG8h0EWNMBOqewEai17YA6DT+6XxFiZ8LB2KPjSVlyp1hUAjEfBbl3wAcP5Ao7GlCx/GIDSO1PuaUF0L0NilUjWVLAybOop8I8E5NKV3P95Ig0dsFQLVIDAvYb7HAR6YYE10KxGfWc+7Y3UrQMGEeSIDPy4Kl7HBgfNhSaFTjaEsbTQqgc6++ELNxw9M8I/0MDE+V6/nhOpSgMZOON8+wSHDjQ47HxLxadRfG7G7mgTGROjB4jGnKes4OGZgSf2lh647AVJ3u8D4I4g6AI9Mk7k4Ps5H5LOrmkNY2mp0ArnPMYISoWL3IbcC+Ei93R2rKwHqvD3+Fm3EeRhMO3p9ejF4GIRDZcG50X9dxP7pIKAWpgmO+hzzvJ5EjLXZWXRQPd2irx8BUvF87FmPMdGbAQSKvKCPy1b7dAxdabNZCIxt0Rc/jsL8nB0Y3r9e4gnVjQAFrJiK56OCiXnF88kw4wQ5ZNgsvybix3QSGDuseGuRmZBKS3WfrRsfn04bSm27LgRIhVEFcMJYTu0829UhQ02uV5T6PqWcEMgRmLe89wxH09QRlo4CJGod1Ue3pBZHvjTTuGZcgEbP+uBigLySBQ6B6b/tcMSYaVDSvxBoNAL+ZOwyYvpakYXpTaThm6nFMxvofkYFaCx1zu+KTBXVgvPddsg4vtFevNgrBOqFQDAZv5WZjwW8sm5QVgM+OpMpf2ZMgFTSwPaOWY9roO08Mlg4YH7cDkcPqpcXKXYIgUYlELDMhwA6EGCvlNBrh4eG9tl4Uk9qJvybMQEKJOO3EWM/Br/Vw/HXs9rQuyWS4UwMCemz2QjkIiu28dNgqB3m/EclP9ToYTsUOWwm/J4RARrN1c6fB2gPD6cd0vB+ieE8E8NB+mxWArkY0xoe9Q50z2kGrk7r0ZoH8au5AAWTsaPZoV+A4BXXZzOBvizZK5r110D8mkkCuWwbYJVd1SvlzxYi/nQqFL2zljbWVIB2uSs2L7OVnuPRFDruqeBmkOTtquXLl75aj8BY3rHPeiY/JAy0YWivNaGetbUiU1MBCibid7HGHwB7xvZ5zNaN99fKcelHCLQqgUDS/DMYB3r4vxXgB2w9+olasamZAI0GFtO+BbC/wDmVq52dvSRdcq1eu/TTygRyaaC3Zv7ulYueiVLkOBfb4eiVtWBUEwHqTPTup5H2V0+H1KlM0ImpcOSOWjgsfQgBIQAEE/FjGNxXLLuMw87+tQh3UxMBCljmowD2KzwWzusI9NOUbpwrg0IICIHaEvBb5o8IuTz07hAegyB62g5FDp5ui6ZdgALJeATgM8ZSzOb5w8Czad3Yd7qdlPaFgBDwJhCw4s8BvLfHT1er5J92KKLuaU7bM60CNG9F7wEOa4+BveOTOD7ab+D4yNPT5p00LASEwIQEOm+LL9Sy/FSRQlkt67yvv6v7yenCOK0C5E+YfyCCUtd5LgfWs0PL0ksil0+XY9KuEBACpRHwJ+JnETkXAeTeIBoE8FdbN1SYnGl5pk2AAgnz6yCcD3gc/wYesXXjA9PikTQqBIRA2QT8SfOPxFC/k+77Yv1gfMcOGz8ou9ESKkyLAAX6lu0GX9vfAfaKT8tEvFcqFP1bCfZJESEgBGpAIJiMvZOZ/g+AlyZsRTb7drtr6WvVNmV6BMgyrwdweOHsh9LM6E2HI9+rtiPSnhAQAlMj0GnFz9dyGYgx19XSWoB/Y+vRU6bWQ2HtqgtQ5/L4UaTxjeQR15mBv6Z144BqOyHtCQEhUB0CAct8Dsit2+Y9DEqzkz1lYEn33dXpabSVqgtQwDKfAbCnOwASAUPMfIgdjj5STQekLSEgBKpHIJCIHQyiP6Iw5bNK6/MPWzcWVq+3KgtQIBk7E0wRAG9yGbmJwb9I69HTqmm8tCUEhED1CQSS5o1gnARAc7W+EsyXVfOaRtVmQLmgRz5eCWAHDyQDdnZoF3T1DFcfl7QoBIRAVQn09cwKaB39RULmbOTt5uye/uSZG6rRZ9UEyJ80L1U5qAvP/PA6gL5h68b/VsNgaUMICIHpJxCwzNMBqKwa2+f1RljFwC/SIUMdsZnyUxUBCt4SeyfPome9Tjwz85PpcPQ9U7ZUGhACQqCmBIotSAPIauzbuz98/t+nalBVBChgxf8HxEcU3PcibNSYjp7JqPtTBST1hUCrEhjLWnNPwWVV5g1EdHdKN1Quvyk9UxagYGLZ+5h8v/c4O7ARjF/bYSM8JQulshAQAjNGIJgw72KNjgSzWyu2kIaPTDV2+9QFyDJvYeCDAHZ3fStmCLyPnHiesbEjHQuBKRPInZCG9/IKgN/buqEOHFf8TEmA/MnYImL6FVAQYnUrgX+R0qMznvq1YjJSUQgIgRyBYDJ2HTOpU9AFcYM4y4enu6IPVYpqSgIUTJp9PHqBLT/fEMPxtTu7rj2ue02lhkk9ISAE6oPA/F/2LshmtFUe54IA5vvscPSjlVpasQAF+pa9Hz7tXoB2dnU+AsZP7bDx1UqNknpCQAjUFwG/Fb+WiL9YsNPN2AzCYbZuPFaJxZUL0OhpyUML1n6ATKYD89cfbQxUYpDUEQJCoP4I7NjX429v61jjcdRmCxh3V7rZVJEABZKX7A12/uyRW8gh4p+mQtEv1x9CsUgICIGpEMgdt8llNC54BkHagXbogufLbb8yAbLMqwDoHne+uD3LC1Z3RfvLNUTKCwEhUN8EdumLzRvxkVrXdevG6wAsWzfOKNeDsgVo7h2XB2cNjygj3BfVQBrflFocPblcI6S8EBACjUEgkDAToNzkw/04w0NDCzae1JMqx5OyBShgxaMAn+0R5znTBrxrjW68WI4BUlYICIHGIbDAMt+WAV4A8hNNEOglBn5i65FYOd6ULUBBy1zDwPzCTvg+W698O64co6WsEBACM0cgYMV+D9BhHhassnVjt3IsK0uAggnzRCZcWrDzxdjKDn90KgeSyjFaygoBITBzBHIHkEG/BbtuygMvE8NIhY2bS7WuLAEKWOb9AN5bcO+L8YIdNvYqtVMpJwSEQGMTGIt8uo/LiwEw/mqHDa/ZkafDJQvQzsn4/j7wfeCCaxeDGmlf6w9doALRyyMEhEALEBj7GroGwE557hKtc5zsIaXmlS9ZgPyWebnGHGKit+Z1yNhgh418I1rgBYiLQqDVCQSSZtpjQrKSgVvTunFuKXzKEaA0FV46zYLoWjsU+XopnUkZISAEmodAwIpdCWinA+zL94rX2Xq0sxRPSxIgf9JcQpxbfP4PV6PDbcDesvVeCmopIwSai8D8Wy7eM9veptL4zMr/DMOrDHwzHTKWT+ZxSQIUsOIrAFb5oRe4GvyLrRvvm6wT+bkQEALNScBvmU8SsL/Lu36AHrT1yOLJvJ5UgBYkL5uf4YxKydrmamwTMb5czpbbZMbIz4WAEGgsAsFE/FQG/xBUkFM+00ZDu60J9aydyKNJBSiQ6P0aiM4DaI/xDRGwNaUbXrnfG4ugWCsEhMCUCAQsc8gjkaEKWH+FrRtXT02ArPhDAB8EwLXQhBW2boSmZLlUFgJCoOEJBJLmvWB8ovAzjJ+z9agK2VP0mXAGtLO1bA8ffOqKff5Mh6CSki22Q4YKRi+PEBACLUzAn+g9AqDbiSh/MRrY5LTTPgPHRl4phmdCAcqlWnZoKQjz8hugtK1HAi3MXFwXAkJgHIGAZapJyVwXlL+B+Id2KHplZQJkxR8E+D9dlYcIzo0pvftUeQNCQAgIAUUgYJlJ9VXknqiA+amJrmYUnQGp3a8RzrxK7j1+YEADHS/JBmXgCQEhsI1AsC92CPvobvdyDQPD7TT05mK7YUUFKGCZKs/7twoOHxIG7JDhF/RCQAgIgfEEPD/DCP8C49u2bvyvF62iAhRMxG5lIpV0zLXWwzfZukQ9lKEnBIRAPoGAFVsB0PEuLhtB9Bs7FPGKolgQ2/WNugHL3Ahgh7zGCAPk0H+lwpE7BL4QEAJCYDyB4G3xYzjDN4Mwx0Vmi60b7r/LFfGcAQVXmIeywzcAlJ9wEMja/qHZOKwnI+iFgBAQAnkE7utpC6Q71KFEd7x4mxyEU0sMFU/MNafxYBiw4hcTcDKD80JvMPCntG58WLALASEgBLwI+BPmU0RY6PrZeoCvsvXohSUKkPkwgINdhTczU3c6HPm+oBcCQkAIeBEIWGYcwAUFQkP8ZCoUfc+kAtTZF99J87FKrZF/+ZSwwYHzwYFQ9zOCXggIASHgRaAz2buv5miPF1xOJWScDAUHuiLrx9crWAMKJmNHM5O6QJa3/kOgVEqPuE5Ey0sQAkJACOQTCFjxTQC7F51fJeLTU6HonRMKUMCKXQJoXwLYfdZHZT4MC2whIASEwEQEApbXEg6/CqKb7JARmXgGZJl/ZuDA/A54C4G+kdKN6wS9EBACQmAiAkHLvJCB7+SXoREwP2aHjQ8WF6Bi22iMzezw+9NdURV+UR4hIASEQFEC/r7Yu8mnPQlwe14hZscODHeMP8aTtwbUacU+qIF+WXD6mbHZDhv5hxLlBQgBISAEihAIWOYggNmuH690wCcM6NEHt/19ngD5rdjZgNZN4KCr4sO2bqiY0PIIASEgBCYl4BUrmoEX1XmgtB69wlOAAknzRjBOLjwhTTFbj3RP2qsUEAJCQAgA8Cfj3yXmc8bDYEKKgHvskPEZTwEKWvF/MHhPF8FBJoTSIeMeISsEhIAQKIWAP2keSQ5WgFyfYYy/22HjnQUCtODey+ZkNmXWeWS/GG7P8u6ru6L9pXQsZYSAEBACu/TF5o34aKVHsPpM2w5tO6854rzNitIba0D+ZGwRMVkA3pSHT+L/yGgSAkKgAgIBy1QTmvy07YzVrHEoHYo+lCdAwWQuv8+F4PwT0AA/YuvRD1TQv1QRAkKghQn4k/EniPmAPASM1aTRRalQ5Md5AhRImleA+b8A2jmfGV1l65EzW5ijuC4EhEAFBAKW+TMAn3VVHQDjBjtsnJ0vQJb5OwAfdRUeJtDnU3rkpgr6lypCQAi0MIFgwjyNCdcUIqB7bT1ypFuAXgewi6vwJo3xkf6w8UQLcxTXhYAQqIDAvIT5HofwWGFSU37N1qO7vyFAu97Rs/3QcIfK6+POfprtmDW046pjerZU0L9UEQJCoIUJjOmKCu3sjpCY2S7bsePKrnMGc7tgnbfFF2oO/wGMTvf3mq1LBowWHkPiuhCYEoGAZart9u3zGiFa5WRw5EBX5OmcAAWWx4+Dj68vFCB63NYjrpvxU7JHKgsBIdBCBPxW/EVyhXYG6O8E59yUHr19VIBUCmamywHk314l3GCHjP9qIV7iqhAQAlUkEEia94FxqGsG9ALgXK1SNo9+glmxKzXQGXmFGFsZZKbDEVdcjypaJ00JASHQ1AQCCfMaEE5zOfkvBqy0bpybE6DgcvNO1vApVyEVu/XsYhkNm5qaOCcEhEBVCASt+FcYfK2rsQFi/k0qHP30qAAlYk8wUf6JRdA6gJfYuvHbqlgijQgBIdByBAKW+TEAKg50x3jnCXgwpRsfGl0DsuKvAbxr/ncaNnCGF0kUxJYbM+KwEKgagdHoiOosEOXthDHolbQe2WNMgAqjlxEwNNKBN60/2hiomjXSkBAQAi1FYKc7zc62rVhTkKYHNGjrke1JheEY2ZRJEzDLRSZr60Z+brCWQifOCgEhUA0CAcvMug8jMjDcvkObn3a2lu3hg++vBdfmgfW2brguplbDHGlDCAiBViLgeRiReUOWnP1o3opLD3Cc7K8B5CcdZLxih409WgmU+CoEhED1CQQtcy0X6ku/5vN9goIrzEPZwc3ui6gMPJXWjf2rb460KASEQCsR8FvmSwT8h8vnVaThZApasWMZ2o8AzrsJz8CDad34UCuBEl+FgBCoPgG/Zao7X/u6Wn6FwGdQMGmezIz/dn+CMXBPWjeOqr450qIQEAKtRCBgmSr8qiuqKr9MDnVTLhQrO5cWRkLkhK1Hl7QSKPFVCAiB6hMIWLFfA/Tx8S0z4V8aKEZjF1HNwivz/DM7FP1c9c2RFoWAEGglAoFEzAJRKM9nxivQ+LvqE+w8ZsQLggaxc60d7v5qK4ESX4WAEKg+gUAidgOI3khGONbDSmJcSQErHgVY3XjPi4ZIjP9OhY28zIbVN01aFAJCoNkJBKzY1QC5JzOvA/QD8ifjFxGzUZBIXoNpLzaizQ5H/BMCQmB6CQST8cuY+VxXL/3M9AMKWmYPA2qmMzdvkQjOxWm9+6LpNU1aFwJCoNkJdCbMZRqh2+XnAAFXbhMglfcrLx60w07vQLh7abPDEf+EgBCYXgKBhLkMhQK0kYDvkT8Rv4iIv+4+B0REl6dCkfOm1zRpXQgIgWYnUOQTbCsTmdsWoZUA5eeEB19j69HTmx2O+CcEhMD0EiiyCJ0F6CIKJszzmKA+wXKJwt54mG+0w1F3WtXptVRaFwJCoOkIFNmGd4gRGT2I6NA3QXiLS4CSdjiqNx0NcUgICIGaEvA8iAhsAbGRu4rhgKPE7tuq/Btbj36ippZKZ0JACDQdAa+rGACvI9LOp+By82TWuBcgd+yfh23dWNR0NMQhISAEakrA+zIq+onwjbFwHHQVkP8JxsAzad1YWFNLpTMhIASajoB3OA5aTXC+si0g2S8A5GXFYOBfad14a9PREIeEgBCoKQHvgGS0mjQ+cTQkazb7a1B+SFYC+lO6Mb+mlkpnQkAINB0Bz5CsQL+m+T4xGpSefU+BsKPL8y22bsxpOhrikBAQAjUl4BmUHlifRXb/idLyOLZu5N2Qr6nV0pkQEAJNQWDCtDzKw4AV3wLwdnneMkYys7FAEhM2xRgQJ4TAjBAonpgQW23d2C6XGdVvxV8mcP5BRPAWzuIgSc08I+9NOhUCTUGgWGpmgFbZemS3nAAFLfNPDHzQ5fEQgKNt3fhtU5AQJ4SAEKg5gYBlfgzAnQA6xndOzE+mwtH3jApQInYrUy5odF5IDgKdltIjP6q51dKhEBACTUEgaMW/wuBr3c6Qg1+llhhHj32CmZcToO595ScPY1xrhw2JC90UQ0GcEAK1JxBImNeAcJq7Zwd81YAePTMnQLkLqdBOB/O78goS7rdDxmG1N1t6FAJCoBkIBJLmfWAc6vJlBMTn2qHolWNrQLnsqJcD/I7xBRn0UlqPvK0ZQIgPQkAI1J6A34q/SOD8GxWEAWLtcyn9gttzAtTZF1+oteEeMOddxwAghxFr/86kRyHQNAQ8DyESBpwMHTLQFVEpm4Hd+7633aBvaAOANpfnTsesobmrjunZ0jRExBEhIARqQmDXO3q2Hxru2FiQcxDIdswa2lHpSk6AcutAVmwlQLu5LMtqjIP6w8YTNbFYOhECQqBpCMxLmO9xCI+5cw4CWG3rRi4E9DgBit8D8BFu74nx1VTYKNhGaxpK4ogQEALTQiCYME9jwjUejf/e1o3D8wUoYV4BgooBnXcWCMANtm7817RYKI0KASHQtAQCVvxnALviyvM6EP3MDhln5wmQCs3KDn8HhF3GE2GiJ9OhyHualpI4JgSEwLQQ8CfjTxDzAXmNE14l0MWpUOTHeQLkT8YWEZNVmJ4H623d2HlaLJRGhYAQaFoCActcB2Anl4OvM7GeDkUfyhOgBfdeNiezKaMquHfChtuzvPvqrmh/05ISx4SAEKgqgV36YvNGfLQSwCxXw5m2Hdp2XnPEeZvzBEj9T8AyXwDwzvwKNMjEoXTIuKeqFkpjQkAINC0Bf9I8khysAGH2eCcJ9M+UHnn7tr97YxcsJ0BJ80YwVCqevFCszHR5Oixpmpt2tIuW8gQAABqsSURBVIhjQqDKBPzJ+HeJ+RxXswzCL+yQ8RlPAfJbsbMJpC6fumZBeMLWjfdW2UZpTggIgSYl4LfMJwnYf7x7DKQA7k3r0Ss8BajTin1QY7qpIEsqaNDWI9s3KStxSwgIgSoTCFjmIJD/+QXAdsDHDejRBz0FCPf1tAXsWUMg0vLsYYywwwdIdMQqvyVpTgg0IYHRKIjakwC3u9xzbP9QBw7ryXgLkFoHSphKnQ4CIb8yY6kdNnqbkJe4JASEQBUJBC3zQga+426SwI+n9OiB4/8+bxFa/SCQNOPM+DS5gpMR8GBKNz5URTulKSEgBJqQQMAyHwZwcL5rtA5wrrP16AUTClAwGTuamX4AwJ0rfpOtG3ObkJe4JASEQBUJBKz4JoDdOQVfI+LTUqGoig/9xlMwA+rsi++k+TjldSDRIefAgVD3M1W0VZoSAkKgiQh0Jnv31Rzt8YIlHCDjZCk40BVZP6EAqR8GE+bjTPC4/0UxW490NxEvcUUICIEqEghYZhxA3mdWrnniR+1Q1PVZNi4cx3gbAlbsYkD7OsB5d8AY+GtaN/Ivl1XReGlKCAiBxibgT5hPEWGhy4tXAfqZrUcudHtX8AmWmwEtNw9lDQm1Ju2qULCN1ti4xHohIASqRkAd40l3qHyC+cd4gFWk4eTUYuP+kgRIFfKM5crYTG10Yur4yB1VM1oaEgJCoCkIBG+LH8MZvhmE/AVoxmY7bOzg5aTnDCgnQMm4BWaVrNC188W32Xp0cVMQEyeEgBCoGoGAFVsB0PH5DfI6Yvw6FY5+ujwBsszPgfAtsCtZIbDR1o0dq2a1NCQEhEBTEAhYpkps4T6q8wqAb9m68b9lCdCCZM/8Ee54lQrjeQxSlo9KdUX/0BTUxAkhIASmTCDYFzuEfXQ3gO3GN8bAcDu1vXlN6Ly1ZQlQ7jMsYd4Hov0A9rsqr7B1IzRlq6UBISAEmoJAwDKTAAqXZggP2SHjP4s5WXQNaHQdKHYmmL7mEZ5DPsOaYtiIE0KgOgSKfH71g3iZSsFckQB13h5/izbCzwLIW8Fm5mGAj02Hu++tjvnSihAQAo1KwJ/oPQKg24nIHX51MIvs3uv0pS9XJEC5WZAVux+gdwOYl9cI4dd2yCjII9aoEMVuISAEKiMQSJr3jkVSHd9AFqDHbD2yaKJWJ/wEGxUg83QAKofPO1wNDdu60VGZyVJLCAiBZiEQsEx1+NA1++GXwXyZHe7+4ZQESO2GZbjjtYLLqYwRAn0tFR7N7yOPEBACrUcgmIifyuAfel0+baO23Yrtfm0jNekMaHQWFF8B8Afdn2FyN6z1Bpx4LATGE/CK/QxgDUAP2Xpk0gPLJQmQP2kuIeC7YLzZ/RnmG8m8e+0JF/5TXosQEAKtRWD+LRfvmW1ve84j99e/mHB+OmQsn4xISQI0OguKDQDkypBKWcC52tajZ07WkfxcCAiB5iIQsGJXAtrpAPvGe8bAQFo33GcHPZ0vWYD8lnk5Aeo+x+55LREG7FBpnTUXfvFGCLQ2gUDSTIPROZ4CMb/kECXTunFuKXRKFqDORO9+mub7Azg/RhCA9cT4aips3FxKh1JGCAiBxicQTJgnMuGagtzvhIEs6LB1ochfS/GyZAHKfYblrmbkko3lqR6AZ23d2LeUDqWMEBACjU8gYJkqNPM+Lk82Anjc1o1DS/WwLAEaUz2zIGA9YQuDP5YORR8qtWMpJwSEQGMS8Cdjiwj0WzDcyUpXEuP8cr6GyhKg3CzIMtWZoF0L0fF9th79aGMiFauFgBAolUDAiv0eoMPc5QlYm9KNBaW2o8pVIEDxKAFfYvBbXR1l2oB3rdGNF8sxQMoKASHQOAQWWObbMsALHllz+gG6wtYjsXK8KVuA5t7UE5zV0bHGI+4rwLDssBEuxwApKwSEQOMQCCTMBAi6h8XO8Kz2BRuPOVel9Cr5KVuAxj7DrgJyRrzJ1RO3Z3nB6q5of8kWSEEhIAQagsAufbF5Iz5Skw+3brwOwLJ144xyHalMgJKX7A12/uKOfjbaOV1v65EvlGuIlBcCQqC+CQSs+P8A/HkPK7eAtPfZoQueL9eDigQoNwsanYodBbhWwgmZzCzMX3+0MVCuMVJeCAiB+iSwY1+Pv72tYw0YbS4LV4Jwvx0yPlOJ5ZULkGUeBIY6F5SfgoOQYaafpvXIaZUYJHWEgBCoPwJ+K34tEX+xUIB4HbLOEXbX0kcrsbpiARqdBcV+DyrcjgPg+NqcXdce162+F+URAkKggQnM/2XvgmxGW+Wx8fQqER5OhYyuSt2bkgD5+2KLyEe/81gLGiTin6dC0S9XapjUEwJCoD4IBJOx65jpFI/f8wEm/tRUDiBPSYBysyDLVAJUeACRkCHwPqlQ9G/1gVGsEAJCoFwCwWTsnQx61mvth4AHU7pxQrltji8/ZQEKrjAPZAd/LFyMJiaH70mFjU9OxUCpKwSEwMwRCCbMu1ijI8Hs1oqNxNmPpsJL/zwV66YsQKrzoGXewsxHgcidMXVQAx3Zr0eUQMkjBIRAAxGYZ8U/4oDvKfj0IqwC073VOG5TFQGal7j0HQ5l1RmAvMBEY6yft3VDZdWQRwgIgQYiELBMFe1w7wKT1fLKMO+TOmHqyytVESBloD9pXkrAyeCCi6pbAJxn68bVDcReTBUCLU1gLBvOZQVLK0A/E/43HTLOrwag6gnQXVfuSIObV3okp1d3xDbYztA8dPUMV8NoaUMICIFpJNDXMyugdfSD4F5SUZ1ucrK0+0BXZH01LKiaACljAonYmSA6ryBsK+CAcFOlpyWr4ai0IQSEQGkEAknzRjBO8jj38zqI4xOlWi6th3+XqqoA5UTIMp8G8HYAs13GDIP5I3Y4+ki5Rkp5ISAEakMgkIgdDCK1aeROs7wVwD+rHfm06gLUubz3KNJ8PyewV1R8WZCuzTiSXoRARQSKLTwzYLNDnxlYErm7ooaLVKq6AI3OgmI/B+jjAOa7+t3ogJYN6JFLq+mEtCUEhMDUCXRa8fM18FKPddxXAfzO1g2vm/BT6nh6BKhv2W7w+f7h8RmmjGUi3ktOSE/pvUllIVBVArkTz0z/5x0llQaRzbzD7lqqwjFX9ZkWAcrNghLm10G4yJ3OGcAIEx5Oh4yPVNUTaUwICIGKCfiT5h+J8QEA7a5GXgXjUjts/KDixieoOG0CNPYp9v8AUul65ubbwGlm7TvpcOT70+GUtCkEhEDpBPyJ+FlEzkUAuddt+5nxfDpsHFJ6a+WVnFYBmtfXe4DTpj3mcZEtZ6Xjo/0Gjo+oXTN5hIAQmAECnbfFF2pZfsqza0JGI+eg/sXdT06XadMqQLlZUDIeATunA/TmQifoeVuPyDWN6Xq70q4QmIRAwIo/B7DXdYtVAF1lhyLx6YQ47QKkjA8mzT8x4x0eu2KDDNyY1o2vTKeT0rYQEAKFBPyW+SMCVCjV7Vw/HQLwlK0b759ubjURoFxeedK8c0UzthKoKxWO3DHdzkr7QkAIjBIIJuLHMLgPVHBgOPdzh539B8Ld3p9mVYRYEwHKfYoVv6ahduY3abPb3tH/qfNXV9E3aUoICAEPAkGr900M+htAO3gsi6TBzrftcPTKWsCrmQCNilDcAvHBAHYrcI7wFztkvK8WTksfQqCVCQSS5p/BONDjd3CAHHo4FY7ULIhgTQVIJTbL+OhZBuZ5DIAtYNxgh42vtvLgEN+FwHQSCCTMa0D4rEeYDRAh1Tab3736k7VLLFpTAcp9eyZjRzPTTZ5hO4DNBPpySo+on8sjBIRAFQkErfhJDL4OcKXSUn0wNpDGJ6dC0Tur2OWkTdVcgJRFfsv8FgFf8zglrUA45OD9qS5DZV6VRwgIgSoQCPaZB7KGR0HQCpvjlxl0fVo3vl2FrspqYkYESFkYSJr3gbEIQIfHt+irToYWVivoUVlEpLAQaDICnX3xnbQ2fhqMgrN4BHqJCU/ZocjxM+H2jAnQ3Jt6grM6Op71OBukOGQBPF6LcwgzAV36FAK1JBCwzIcAOhDgvHteBKQc8ODI0PB7N57Uk6qlTdv6mjEBUgaMRd3/vWcwe8YICHfbunHcTICRPoVAMxAIJuO3MvOxRSJTZDTQ4TOZtWZGBUi94GAidiprdAkYnR4vXMWQvs7WjTOaYTCID0KglgT8ydhlxKTWWt0nndWq8xpiXJgKR39cS5vcfc24AOXWgyxT3Tf5gueiNDBC7FyQCnf/90yCkr6FQCMRmLe89wxH01RWi8I1VuBlALfYuhGZaZ/qQoByMyGV3BD4BOA1E6IsiLrs0AXJmQYm/QuBeicQSF4SAju3AmjzsPU1gB+y9eiSevCjbgQI9/W0BdIdDwNY6BEQe5SVpn3MXnyBykUvjxAQAh4EAisuORyO89sicPqJ+bVUYPggHNaTqQeA9SNAaurTF3+L1sYPeSQ33MYqy9A+lNYvUEIljxAQAuMI+K1LPkBwHigy8xkAMOi006KBYyOv1Au4uhIgBSVgmQcBUGlB3Gl9cswYGPYxPtAfNp6oF4hihxCYaQLzEuZ7HMKD3gvO6tcGKq3OIbZuPDbTto7vv+4ESBmnUvtomqbCc3jlmlcqtNlxaNFAl0RTrKfBJLbMDIHOvvhCzcdKfFyhj9+wJ+M4zrEDS7qrmlKnGt7WpQApx4LJ+Algvp6LzIQArHey9GERoWoMA2mjUQmMiY/67NrJ0wfmDQQ6LRU2bq5HH+tWgHIipM4Iga4sFjQJwEaNcYh8jtXj0BKbpptA7rMLeADkcbl0NL9OP5i7Z/qsz0Qc6lqAcmtCo4HMlk0wvRxkaB+VhenpHu7Sfj0RUAvOgPMHKkyhvM3M1WA2axVYrFI2dS9AuZmQZX6TwVGPtCHb/M5A046ULfpKh4HUayQCY1vt9xZdIwXWEnBpSje+W+9+NYQAjX6Omecx4dwil1dHOZOmy2HFeh9yYt9UCIwdMrSKt8FpYoqnwoY6BV33T8MI0L9nQjkR2qUI2YzmOOf0L+m+qu7Ji4FCoEwCwUTvN5h8lwHsvTsMbCTg240w89nmekMJ0LY1ISJaWiSsqyoyxMRXpUPR88p8v1JcCNQtgYBlqn9UVfoqd+rkUZtZnfPhC+p9zccNuOEEaPRzTO2O4XIQ7VhkxAwS0R2pUOTTdTuixDAhUCKBgGX+EsCRxa4okTpkyHxmPe92FXO1IQVoVITME5lww9hCnJcf6uTnk06WjpTIiiWOdClWVwRykQx9/BswDgAVmfkAWSI6JRWK3FJXxpdoTMMKkPJv7MS0WpBTYuMRT4hGQLyaMlgsMaZLHBFSrC4I5GI4t2HF2L3IYms+Wx3HCdXjCedSITa0AOXWhEbvjt029m3sle5nNNA90Wck20apw0LKzSSBXPYK5hu9A8jnLBsGIQXG8fV2t6tcbg0vQLmZ0O3xt/iGnV8ykRKgwqSHo1Q2g3Gj5B0rd4hI+VoSGMvbpfK1zynSr7rV/qKTpdBAV/3caq+UUVMIUM75XDyhWTcDpGZEexQBsgWE57UO39GSBrrSISP1poPAvF9duoszlL0TjL29kgaO9dlPwO9T/qFT6iWez1RZNI8AjZEYDe/KnwNoQXE4vIlYOykVjqgb9/IIgRklEEzEj2FybvLO1T5mGmEAnIuPPuNhVKsJq+kESMHJbdMTXU3AOgaCnsAYW9UuWlo31NkKeYTAjBDwW+aPiPHZCS5cK7uyxPzVRtxmnwxqUwqQclql/MnC+bkGLcPgtxYBMQjQvxwfPj1wvMQWmmywyM+rR6DztvhCLYtbAf6PIkHEVGdDKuyMBloyk6lzqud1YUtNK0DK1Vzyw9mzfwJ2DgCo2LpQjgqzc3Y63P396YQtbQsBRcCfiJ9FxFdMQqMfhGeHtw4tmamkgbV4W00tQNsA5nLRM84BodjJaSVBaSZ6VgN/KRWK/q0W8KWP1iIQTMbe6YB+Qsz7TBDZQUHZyMB3ZyJXe63fSEsIkIIaTMaOBkhFWPQVSYKoio2ogN4OKDKgRy6t9cuQ/pqXQKcVP18Dq/x3KhuF930u4LVcfB/iL6RC0Tubl8a/PWsZAVIu73JXbF5mi/YzJhwMsH+CF7wRwEowf94ORx9phYEgPk4PgUAidjCIrgew+wRB9VTnK8H0aLvjnLa6K9o/PdbUX6stJUDb8I9FWVTrPWqRzytz5Lai6sRpn50Z+iK6elSaaHmEQGkE+npmBdo6fgpGV9E8d6Mtrc3FuGI+q9FuspcGYuJSLSlACklnonc/jbSfgLDbBHnIVFEHjE0gGLZuXF0N6NJGcxMIWObpYJgg7KDSaRb3ll8l0CtZdk4fCHc/1dxUvL1rWQF6YzaUjEcAvhgMdcTd+y7ZaOEtAF7WQKc165ZoK/4CVNNndfTDAV87dhJ/+wna3gjCdgBdaIcial2oZZ+WFyD15uet6D0gm9W+TwR1XujNk4yGQWLcD43Plt2ylv29yXNc7W7BoSuYcOgEZ3q21ekH+B9alk/v7+p+stUJigCNGwGBhPl1EF0KcGpCISJigLMEvl7z8YVrj+te0+oDqRX9n//L3gVOli5m0OcB8oF5ot8ntdazIxjn2WHjB63Iy8tnESAXlUDfst3g8y1j4BgavZHsmSJ6rNqgWsRm0I+zHWysP9pQn3HyNDmBne40O31DZBL41LGNjO0mcHkrg7YQnLuRdS6wu5a+1uR4ynJPBKgIrs7l8aM0jVVmAbVd/6YJqVLubAfAdGN71rmglbZRyxptDV54l77YvBGfdgmIVbgMFWeqbRKXVgJY5zjO+Y0cNGw6X5sI0CR0A8nYmWDqBaBmOxMtUm9ricFIthHOX6MbL07ny5O2a0NggWW+LcO4FITQaMLRSR7CKjDmgnlpK26tT4Zn/M8nh1lOa01aVsXmpTbuJuAbuXMbjF1LcDUD8ANM6E6Hog+VUF6K1BkBfzK2iBi9AH1YnZCf1DzmDSCaw4TvYfacZelPnrlh0jotXkAEqIwBELwl9k5u19S2fVjdUh473TpxC4QtYLykBnIqbNxcRndSdIYIjCU86IbaFWVMtJ0+3sItBNxB7LuwP3z+32fI9IbrVgSoglcWTCx7H8h3LgOfALCphK171ct6kDrUyD/3jWS/v/aEC/9ZQddSZZoIzL/l4j2z7b6zQHQKOHd4cKcSu1Kf5g+RhvNTi42/lFhHio0REAGawlBQU3QN9A1m/jhASojUfZ9JHsqqLXwGnteYfpgKR348WQ35+fQRCCbipzrEXyOoUKjkmyDraN5sB2qlD/woO+hOd8kndqVvSASoUnLj6gX6lr0fbb4zwLlFSvVpNvGu2ba6jBEQGIT72XG+lw5331sFc6SJSQj4E71HkKadA8ahOfrFc265W3odwM5g3AXCJY2ekaIeBooIUBXfQiB5yd5g53QA6o9d4q5ZzgJmHiYidTn2t5Tl76e6on+oomkt31SwL3YI++gsAB9j5g4imlUqFAK9xGAV0O5qkHa1Hbrg+VLrSrmJCYgATcMImXvH5cFZw5kvE/gsVjmcRtcT5pbRlVpXULtovyOf9j+pnbbe3SxZEMpgMLWi9/W0BdfPPoqzzhcAOnxsF2uiA4Pu/tShUrWL1Q7QD4eHtl7XzJEJpwa78toiQJWzK6nm2I7KV0DYjxxex0TF4lN7t8fYrC4uMuNZItzlkPPzgVD3MyV13mKFOpO9+2rsO5HBnyJgIRiDoKL5tYrRWQmiHeDwkwRcJzuX0zuIRICml+8bre+cjO+vce4E7RdodJ1I/Ws8QeqgIobl1o1oGOBnCPiVk2Ur3RV9rkZu1FU3/r7Yu0mjxUQ4ioH9x+LulPxpNc4ZFX95K5jnMuinzM4NrRoeo9YvWASo1sTV3Y6kuYSYTgL4aIBfA0jtnhXL/z2JhTQytqv2Aoh+B/BvZmX4L812HURdgxhuowPh0OFEfDhAe4G5rYwFZDdHFXVwHaAiINCdTHxTOmQsn4Hh0NJdigDN4OtfkLxsfsYZXgLynQKw+hdcbeWXct2juNWMrWM5xQeZSB2AfIqYHyLgkfaOoRdWHdOj4hrV7bPrHT3bjwx1vIuBg5loEatPV86lVVLxc9QRhnLWcVx+Unos0sGuAP8FoL42GkqsCfWom+ryzAABEaAZgO7V5c7Wsj18pB0H0AnMOJCA1QDvCNDOVTIxO3aPSd3OXkPEL8PB/xHRkwz+J2d5VXZ7en26b/TnbpJv4TeRj3Yl0J7MfAA07MVMexBYfZKq6ANc+YywgJYK/mUzY1di/D9ovMJp024bOLbx86pXaVzMaDMiQDOK37vz3MyIM58k5qMY9ClQbs1ICchkwdIq9WZIfcaBqR2U+xTcSsBmB9isZmWUm5nxRjBUsH61KL6JSNvMDqtjAyCNOpidOeBcCNI5ILXjR3MZuf/fQQPm8LbQJowsiEdGD/1NGI+7Ul+URety/qhZE9E9YL6jjYbukpnOFJBOU1URoGkCW81mgyvMQ9mhw0HOJ8D0XgBrAJoDcLVmR9U0t7ZtMUaYculs1FjejYCnGfwrcuh3qSXG/bU1Rnorl4AIULnEZri8upnva3M+zIwPkzpUBzoAwACDmMCBksJFzLAPU+xerdesA6tPNd4doIeh4QEC/ymb0R4Y6Iqo2aI8DUJABKhBXlRRM+/raetMzzqYgIOI6EBiWjR2aldtLWfU1nIV15FqTWsAjKHcdZXRxfkXQXiUmf/CwGMD/uFH5IBmrV9JdfsTAaouz7pobcG9l80Z2TyynwZtXwbvA8ZCAO/O/RJT7nSvWuZV6zPFMnTWyg912ng91BUUdQNdHRpkng/wGkB7Bsz/Rxo968B5pn1O+1NrjjhPrUnJ00QERICa6GVO5ora4h4cnL2nRngbfM4eDuPtPofeBuLdmDT1i+9nQKPR6I/qCkl2dGmF1S1xdSVBHfLbtkul0lirPyoc7bY/WTAc1uBQLkA7qcpt4JzQdTBhNoFUJIB+DfwqmF9ziF4l4leI8a9sVntpDmb9Y2XXOap/eVqAgAhQC7zkclxUs6ehTUPBdm1WJyO7MxzeEUTqM257hrMdOdTBRO3MaNOIc0n3HCaHCBliHmGNhwjaILK8BRpvhEYbCL51I87wQMcOHSmZxZTzNpq/7P8Hn0k+J6UZ00oAAAAASUVORK5CYII=">
            <a:extLst>
              <a:ext uri="{FF2B5EF4-FFF2-40B4-BE49-F238E27FC236}">
                <a16:creationId xmlns:a16="http://schemas.microsoft.com/office/drawing/2014/main" id="{87E0C67E-DA97-4E48-808B-6F1AA2AAE5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A35CD89-A75A-4916-BA2D-16519AEE94C3}"/>
              </a:ext>
            </a:extLst>
          </p:cNvPr>
          <p:cNvPicPr>
            <a:picLocks noChangeAspect="1"/>
          </p:cNvPicPr>
          <p:nvPr/>
        </p:nvPicPr>
        <p:blipFill>
          <a:blip r:embed="rId5"/>
          <a:stretch>
            <a:fillRect/>
          </a:stretch>
        </p:blipFill>
        <p:spPr>
          <a:xfrm>
            <a:off x="9655812" y="3276600"/>
            <a:ext cx="1760333" cy="1666402"/>
          </a:xfrm>
          <a:prstGeom prst="rect">
            <a:avLst/>
          </a:prstGeom>
        </p:spPr>
      </p:pic>
      <p:sp>
        <p:nvSpPr>
          <p:cNvPr id="8" name="TextBox 7">
            <a:extLst>
              <a:ext uri="{FF2B5EF4-FFF2-40B4-BE49-F238E27FC236}">
                <a16:creationId xmlns:a16="http://schemas.microsoft.com/office/drawing/2014/main" id="{7FAAAC1B-248D-40A5-9918-06A69C74CE8B}"/>
              </a:ext>
            </a:extLst>
          </p:cNvPr>
          <p:cNvSpPr txBox="1"/>
          <p:nvPr/>
        </p:nvSpPr>
        <p:spPr>
          <a:xfrm>
            <a:off x="6096000" y="3276600"/>
            <a:ext cx="3389745" cy="3754874"/>
          </a:xfrm>
          <a:prstGeom prst="rect">
            <a:avLst/>
          </a:prstGeom>
          <a:noFill/>
        </p:spPr>
        <p:txBody>
          <a:bodyPr wrap="square" rtlCol="0">
            <a:spAutoFit/>
          </a:bodyPr>
          <a:lstStyle/>
          <a:p>
            <a:pPr marL="285750" indent="-285750">
              <a:buFont typeface="Arial" panose="020B0604020202020204" pitchFamily="34" charset="0"/>
              <a:buChar char="•"/>
            </a:pPr>
            <a:r>
              <a:rPr lang="en-US" sz="1400" dirty="0"/>
              <a:t>OOS has been found one of the </a:t>
            </a:r>
            <a:r>
              <a:rPr lang="en-US" sz="1400" b="1" dirty="0"/>
              <a:t>top influencing factors</a:t>
            </a:r>
            <a:r>
              <a:rPr lang="en-US" sz="1400" dirty="0"/>
              <a:t> regarding customer (dis)satisfaction.</a:t>
            </a:r>
          </a:p>
          <a:p>
            <a:pPr marL="285750" indent="-285750">
              <a:buFont typeface="Arial" panose="020B0604020202020204" pitchFamily="34" charset="0"/>
              <a:buChar char="•"/>
            </a:pPr>
            <a:r>
              <a:rPr lang="en-US" sz="1400" b="1" i="1" dirty="0"/>
              <a:t>three-strikes-and-you’re-out</a:t>
            </a:r>
            <a:r>
              <a:rPr lang="en-US" sz="1400" dirty="0"/>
              <a:t> pattern.</a:t>
            </a:r>
          </a:p>
          <a:p>
            <a:pPr marL="285750" indent="-285750" fontAlgn="base">
              <a:buFont typeface="Arial" panose="020B0604020202020204" pitchFamily="34" charset="0"/>
              <a:buChar char="•"/>
            </a:pPr>
            <a:r>
              <a:rPr lang="en-US" sz="1400" dirty="0"/>
              <a:t>But it is not only money that is lost due to OOS situations.</a:t>
            </a:r>
          </a:p>
          <a:p>
            <a:pPr marL="742950" lvl="1" indent="-285750" fontAlgn="base">
              <a:buFont typeface="Wingdings" panose="05000000000000000000" pitchFamily="2" charset="2"/>
              <a:buChar char="v"/>
            </a:pPr>
            <a:r>
              <a:rPr lang="en-US" sz="1400" dirty="0"/>
              <a:t>Customer </a:t>
            </a:r>
            <a:r>
              <a:rPr lang="en-US" sz="1400" b="1" dirty="0"/>
              <a:t>loyalty</a:t>
            </a:r>
            <a:r>
              <a:rPr lang="en-US" sz="1400" dirty="0"/>
              <a:t> towards a brand or a store can be severely damaged.</a:t>
            </a:r>
          </a:p>
          <a:p>
            <a:pPr marL="742950" lvl="1" indent="-285750" fontAlgn="base">
              <a:buFont typeface="Wingdings" panose="05000000000000000000" pitchFamily="2" charset="2"/>
              <a:buChar char="v"/>
            </a:pPr>
            <a:r>
              <a:rPr lang="en-US" sz="1400" dirty="0"/>
              <a:t>Carefully planned promotions </a:t>
            </a:r>
            <a:r>
              <a:rPr lang="en-US" sz="1400" b="1" dirty="0"/>
              <a:t>lose impact</a:t>
            </a:r>
            <a:r>
              <a:rPr lang="en-US" sz="1400" dirty="0"/>
              <a:t> when the product isn’t available for purchase.</a:t>
            </a:r>
          </a:p>
          <a:p>
            <a:pPr marL="742950" lvl="1" indent="-285750" fontAlgn="base">
              <a:buFont typeface="Wingdings" panose="05000000000000000000" pitchFamily="2" charset="2"/>
              <a:buChar char="v"/>
            </a:pPr>
            <a:r>
              <a:rPr lang="en-US" sz="1400" dirty="0"/>
              <a:t>Extra </a:t>
            </a:r>
            <a:r>
              <a:rPr lang="en-US" sz="1400" b="1" dirty="0"/>
              <a:t>time</a:t>
            </a:r>
            <a:r>
              <a:rPr lang="en-US" sz="1400" dirty="0"/>
              <a:t> and </a:t>
            </a:r>
            <a:r>
              <a:rPr lang="en-US" sz="1400" b="1" dirty="0"/>
              <a:t>resources</a:t>
            </a:r>
            <a:r>
              <a:rPr lang="en-US" sz="1400" dirty="0"/>
              <a:t> become necessary for additional ordering and intensified auditing.</a:t>
            </a:r>
          </a:p>
          <a:p>
            <a:pPr marL="742950" lvl="1" indent="-285750">
              <a:buFont typeface="Wingdings" panose="05000000000000000000" pitchFamily="2" charset="2"/>
              <a:buChar char="v"/>
            </a:pPr>
            <a:endParaRPr lang="en-US" sz="1400" dirty="0">
              <a:solidFill>
                <a:schemeClr val="tx1">
                  <a:lumMod val="95000"/>
                  <a:lumOff val="5000"/>
                </a:schemeClr>
              </a:solidFill>
            </a:endParaRPr>
          </a:p>
        </p:txBody>
      </p:sp>
      <p:pic>
        <p:nvPicPr>
          <p:cNvPr id="1040" name="Picture 16" descr="Retailers out of stock">
            <a:extLst>
              <a:ext uri="{FF2B5EF4-FFF2-40B4-BE49-F238E27FC236}">
                <a16:creationId xmlns:a16="http://schemas.microsoft.com/office/drawing/2014/main" id="{7ABB0730-F0AD-4124-BE6B-CFC1C3AE1D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604" y="3642054"/>
            <a:ext cx="3510738" cy="263580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 simple example of the inventory routing problem.">
            <a:extLst>
              <a:ext uri="{FF2B5EF4-FFF2-40B4-BE49-F238E27FC236}">
                <a16:creationId xmlns:a16="http://schemas.microsoft.com/office/drawing/2014/main" id="{6A575C50-4FFF-4EB2-B2FC-54CB71980B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8267" y="3303788"/>
            <a:ext cx="4974355" cy="331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06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EE8EAB0-A004-4562-BCDE-61259D3F7B0B}"/>
              </a:ext>
            </a:extLst>
          </p:cNvPr>
          <p:cNvSpPr/>
          <p:nvPr/>
        </p:nvSpPr>
        <p:spPr>
          <a:xfrm>
            <a:off x="0" y="403505"/>
            <a:ext cx="6951776" cy="641694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5" name="Rectangle 14">
            <a:extLst>
              <a:ext uri="{FF2B5EF4-FFF2-40B4-BE49-F238E27FC236}">
                <a16:creationId xmlns:a16="http://schemas.microsoft.com/office/drawing/2014/main" id="{6A9194FB-080E-49A8-B86A-E119BEB097F8}"/>
              </a:ext>
            </a:extLst>
          </p:cNvPr>
          <p:cNvSpPr/>
          <p:nvPr/>
        </p:nvSpPr>
        <p:spPr>
          <a:xfrm>
            <a:off x="6951777" y="403507"/>
            <a:ext cx="5240222" cy="34346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solidFill>
                  <a:schemeClr val="tx1">
                    <a:lumMod val="95000"/>
                    <a:lumOff val="5000"/>
                  </a:schemeClr>
                </a:solidFill>
              </a:rPr>
              <a:t>Reconciling disparities in item counts</a:t>
            </a:r>
          </a:p>
          <a:p>
            <a:pPr marL="742950" lvl="1" indent="-285750">
              <a:buFont typeface="Wingdings" panose="05000000000000000000" pitchFamily="2" charset="2"/>
              <a:buChar char="v"/>
            </a:pPr>
            <a:r>
              <a:rPr lang="en-US" sz="1200" dirty="0">
                <a:solidFill>
                  <a:schemeClr val="tx1">
                    <a:lumMod val="95000"/>
                    <a:lumOff val="5000"/>
                  </a:schemeClr>
                </a:solidFill>
              </a:rPr>
              <a:t>if a specific product is selling much faster at one store than another, retailers can quickly see this trend and move stock from their warehouse or another retail location to meet that demand.</a:t>
            </a:r>
          </a:p>
          <a:p>
            <a:pPr marL="285750" indent="-285750">
              <a:buFont typeface="Arial" panose="020B0604020202020204" pitchFamily="34" charset="0"/>
              <a:buChar char="•"/>
            </a:pPr>
            <a:r>
              <a:rPr lang="en-US" sz="1200" dirty="0">
                <a:solidFill>
                  <a:schemeClr val="tx1">
                    <a:lumMod val="95000"/>
                    <a:lumOff val="5000"/>
                  </a:schemeClr>
                </a:solidFill>
              </a:rPr>
              <a:t>Forecasting demand more accurately</a:t>
            </a:r>
          </a:p>
          <a:p>
            <a:pPr marL="742950" lvl="1" indent="-285750">
              <a:buFont typeface="Wingdings" panose="05000000000000000000" pitchFamily="2" charset="2"/>
              <a:buChar char="v"/>
            </a:pPr>
            <a:r>
              <a:rPr lang="en-US" sz="1200" b="1" dirty="0">
                <a:solidFill>
                  <a:schemeClr val="tx1">
                    <a:lumMod val="95000"/>
                    <a:lumOff val="5000"/>
                  </a:schemeClr>
                </a:solidFill>
              </a:rPr>
              <a:t>safety stock volume = (Maximum daily sales * maximum lead time in days) - (average lead time in days * average daily sales)  </a:t>
            </a:r>
            <a:endParaRPr lang="en-US" sz="1200" dirty="0">
              <a:solidFill>
                <a:schemeClr val="tx1">
                  <a:lumMod val="95000"/>
                  <a:lumOff val="5000"/>
                </a:schemeClr>
              </a:solidFill>
            </a:endParaRPr>
          </a:p>
          <a:p>
            <a:pPr marL="285750" indent="-285750">
              <a:buFont typeface="Arial" panose="020B0604020202020204" pitchFamily="34" charset="0"/>
              <a:buChar char="•"/>
            </a:pPr>
            <a:r>
              <a:rPr lang="en-US" sz="1200" dirty="0">
                <a:solidFill>
                  <a:schemeClr val="tx1">
                    <a:lumMod val="95000"/>
                    <a:lumOff val="5000"/>
                  </a:schemeClr>
                </a:solidFill>
              </a:rPr>
              <a:t>Managing logistical challenges</a:t>
            </a:r>
          </a:p>
          <a:p>
            <a:pPr marL="742950" lvl="1" indent="-285750">
              <a:buFont typeface="Wingdings" panose="05000000000000000000" pitchFamily="2" charset="2"/>
              <a:buChar char="v"/>
            </a:pPr>
            <a:r>
              <a:rPr lang="en-IN" sz="1200" dirty="0">
                <a:solidFill>
                  <a:schemeClr val="tx1">
                    <a:lumMod val="95000"/>
                    <a:lumOff val="5000"/>
                  </a:schemeClr>
                </a:solidFill>
              </a:rPr>
              <a:t>D</a:t>
            </a:r>
            <a:r>
              <a:rPr lang="en-US" sz="1200" dirty="0" err="1">
                <a:solidFill>
                  <a:schemeClr val="tx1">
                    <a:lumMod val="95000"/>
                    <a:lumOff val="5000"/>
                  </a:schemeClr>
                </a:solidFill>
              </a:rPr>
              <a:t>epends</a:t>
            </a:r>
            <a:r>
              <a:rPr lang="en-US" sz="1200" dirty="0">
                <a:solidFill>
                  <a:schemeClr val="tx1">
                    <a:lumMod val="95000"/>
                    <a:lumOff val="5000"/>
                  </a:schemeClr>
                </a:solidFill>
              </a:rPr>
              <a:t> on technology or handled manually</a:t>
            </a:r>
          </a:p>
          <a:p>
            <a:pPr marL="742950" lvl="1" indent="-285750">
              <a:buFont typeface="Wingdings" panose="05000000000000000000" pitchFamily="2" charset="2"/>
              <a:buChar char="v"/>
            </a:pPr>
            <a:r>
              <a:rPr lang="en-IN" sz="1200" dirty="0">
                <a:solidFill>
                  <a:schemeClr val="tx1">
                    <a:lumMod val="95000"/>
                    <a:lumOff val="5000"/>
                  </a:schemeClr>
                </a:solidFill>
              </a:rPr>
              <a:t>L</a:t>
            </a:r>
            <a:r>
              <a:rPr lang="en-US" sz="1200" dirty="0" err="1">
                <a:solidFill>
                  <a:schemeClr val="tx1">
                    <a:lumMod val="95000"/>
                    <a:lumOff val="5000"/>
                  </a:schemeClr>
                </a:solidFill>
              </a:rPr>
              <a:t>ess</a:t>
            </a:r>
            <a:r>
              <a:rPr lang="en-US" sz="1200" dirty="0">
                <a:solidFill>
                  <a:schemeClr val="tx1">
                    <a:lumMod val="95000"/>
                    <a:lumOff val="5000"/>
                  </a:schemeClr>
                </a:solidFill>
              </a:rPr>
              <a:t>-than-truckload shipping offer smaller, more frequent deliveries.</a:t>
            </a:r>
          </a:p>
          <a:p>
            <a:pPr marL="742950" lvl="1" indent="-285750">
              <a:buFont typeface="Wingdings" panose="05000000000000000000" pitchFamily="2" charset="2"/>
              <a:buChar char="v"/>
            </a:pPr>
            <a:r>
              <a:rPr lang="en-IN" sz="1200" dirty="0">
                <a:solidFill>
                  <a:schemeClr val="tx1">
                    <a:lumMod val="95000"/>
                    <a:lumOff val="5000"/>
                  </a:schemeClr>
                </a:solidFill>
              </a:rPr>
              <a:t>S</a:t>
            </a:r>
            <a:r>
              <a:rPr lang="en-US" sz="1200" dirty="0">
                <a:solidFill>
                  <a:schemeClr val="tx1">
                    <a:lumMod val="95000"/>
                    <a:lumOff val="5000"/>
                  </a:schemeClr>
                </a:solidFill>
              </a:rPr>
              <a:t>hipped to customer directly from manufacturer.</a:t>
            </a:r>
          </a:p>
          <a:p>
            <a:pPr marL="742950" lvl="1" indent="-285750">
              <a:buFont typeface="Wingdings" panose="05000000000000000000" pitchFamily="2" charset="2"/>
              <a:buChar char="v"/>
            </a:pPr>
            <a:r>
              <a:rPr lang="en-US" sz="1200" dirty="0">
                <a:hlinkClick r:id="rId2"/>
              </a:rPr>
              <a:t>https://streetspotr.com/2017/08/14/out-of-stock/</a:t>
            </a:r>
            <a:endParaRPr lang="en-US" sz="1200" dirty="0">
              <a:solidFill>
                <a:schemeClr val="tx1">
                  <a:lumMod val="95000"/>
                  <a:lumOff val="5000"/>
                </a:schemeClr>
              </a:solidFill>
            </a:endParaRPr>
          </a:p>
          <a:p>
            <a:pPr algn="ctr"/>
            <a:endParaRPr lang="en-US" dirty="0">
              <a:cs typeface="Calibri"/>
            </a:endParaRPr>
          </a:p>
        </p:txBody>
      </p:sp>
      <p:sp>
        <p:nvSpPr>
          <p:cNvPr id="16" name="Rectangle 15">
            <a:extLst>
              <a:ext uri="{FF2B5EF4-FFF2-40B4-BE49-F238E27FC236}">
                <a16:creationId xmlns:a16="http://schemas.microsoft.com/office/drawing/2014/main" id="{88642AEB-5A89-401F-90C1-38D80264A834}"/>
              </a:ext>
            </a:extLst>
          </p:cNvPr>
          <p:cNvSpPr/>
          <p:nvPr/>
        </p:nvSpPr>
        <p:spPr>
          <a:xfrm>
            <a:off x="5623133" y="3838138"/>
            <a:ext cx="6568865" cy="298230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28591" y="-17255"/>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How we are solving the problem</a:t>
            </a:r>
          </a:p>
        </p:txBody>
      </p:sp>
      <p:sp>
        <p:nvSpPr>
          <p:cNvPr id="19" name="TextBox 18">
            <a:extLst>
              <a:ext uri="{FF2B5EF4-FFF2-40B4-BE49-F238E27FC236}">
                <a16:creationId xmlns:a16="http://schemas.microsoft.com/office/drawing/2014/main" id="{18354CA9-B03A-4457-8613-C09393F901C0}"/>
              </a:ext>
            </a:extLst>
          </p:cNvPr>
          <p:cNvSpPr txBox="1"/>
          <p:nvPr/>
        </p:nvSpPr>
        <p:spPr>
          <a:xfrm>
            <a:off x="11214" y="4186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Computer vision</a:t>
            </a:r>
          </a:p>
        </p:txBody>
      </p:sp>
      <p:sp>
        <p:nvSpPr>
          <p:cNvPr id="22" name="TextBox 21">
            <a:extLst>
              <a:ext uri="{FF2B5EF4-FFF2-40B4-BE49-F238E27FC236}">
                <a16:creationId xmlns:a16="http://schemas.microsoft.com/office/drawing/2014/main" id="{C6B7420E-EDDB-47D4-B605-AEA41F2ADBD9}"/>
              </a:ext>
            </a:extLst>
          </p:cNvPr>
          <p:cNvSpPr txBox="1"/>
          <p:nvPr/>
        </p:nvSpPr>
        <p:spPr>
          <a:xfrm>
            <a:off x="6961382" y="403505"/>
            <a:ext cx="1812349"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Predictive Analytics</a:t>
            </a:r>
          </a:p>
        </p:txBody>
      </p:sp>
      <p:sp>
        <p:nvSpPr>
          <p:cNvPr id="23" name="TextBox 22">
            <a:extLst>
              <a:ext uri="{FF2B5EF4-FFF2-40B4-BE49-F238E27FC236}">
                <a16:creationId xmlns:a16="http://schemas.microsoft.com/office/drawing/2014/main" id="{52EFF2C4-E4CA-4BD3-B035-B6A6AB55AC4B}"/>
              </a:ext>
            </a:extLst>
          </p:cNvPr>
          <p:cNvSpPr txBox="1"/>
          <p:nvPr/>
        </p:nvSpPr>
        <p:spPr>
          <a:xfrm>
            <a:off x="5617270" y="3848435"/>
            <a:ext cx="112804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dirty="0"/>
              <a:t>Integration</a:t>
            </a:r>
          </a:p>
        </p:txBody>
      </p:sp>
      <p:sp>
        <p:nvSpPr>
          <p:cNvPr id="34" name="TextBox 33">
            <a:extLst>
              <a:ext uri="{FF2B5EF4-FFF2-40B4-BE49-F238E27FC236}">
                <a16:creationId xmlns:a16="http://schemas.microsoft.com/office/drawing/2014/main" id="{04EF670C-B970-4842-AE93-765C51C61ACF}"/>
              </a:ext>
            </a:extLst>
          </p:cNvPr>
          <p:cNvSpPr txBox="1"/>
          <p:nvPr/>
        </p:nvSpPr>
        <p:spPr>
          <a:xfrm rot="16200000">
            <a:off x="5191295" y="4598347"/>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Computer  vision</a:t>
            </a:r>
          </a:p>
        </p:txBody>
      </p:sp>
      <p:sp>
        <p:nvSpPr>
          <p:cNvPr id="35" name="TextBox 34">
            <a:extLst>
              <a:ext uri="{FF2B5EF4-FFF2-40B4-BE49-F238E27FC236}">
                <a16:creationId xmlns:a16="http://schemas.microsoft.com/office/drawing/2014/main" id="{82B5F84C-217A-41E8-A979-0B3B13FDB796}"/>
              </a:ext>
            </a:extLst>
          </p:cNvPr>
          <p:cNvSpPr txBox="1"/>
          <p:nvPr/>
        </p:nvSpPr>
        <p:spPr>
          <a:xfrm rot="16200000">
            <a:off x="5208931" y="5906749"/>
            <a:ext cx="1095595" cy="230832"/>
          </a:xfrm>
          <a:prstGeom prst="rect">
            <a:avLst/>
          </a:prstGeom>
          <a:solidFill>
            <a:srgbClr val="C72E8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b="1">
                <a:solidFill>
                  <a:schemeClr val="bg1"/>
                </a:solidFill>
                <a:cs typeface="Calibri"/>
              </a:defRPr>
            </a:lvl1pPr>
          </a:lstStyle>
          <a:p>
            <a:r>
              <a:rPr lang="en-US" sz="900" dirty="0"/>
              <a:t>Predictive Analysis</a:t>
            </a:r>
          </a:p>
        </p:txBody>
      </p:sp>
      <p:grpSp>
        <p:nvGrpSpPr>
          <p:cNvPr id="4" name="Group 3">
            <a:extLst>
              <a:ext uri="{FF2B5EF4-FFF2-40B4-BE49-F238E27FC236}">
                <a16:creationId xmlns:a16="http://schemas.microsoft.com/office/drawing/2014/main" id="{2550CBC3-DA63-40A1-B536-0741450063A5}"/>
              </a:ext>
            </a:extLst>
          </p:cNvPr>
          <p:cNvGrpSpPr/>
          <p:nvPr/>
        </p:nvGrpSpPr>
        <p:grpSpPr>
          <a:xfrm>
            <a:off x="5990602" y="4395831"/>
            <a:ext cx="5963515" cy="2092046"/>
            <a:chOff x="373271" y="4602851"/>
            <a:chExt cx="7768449" cy="1865590"/>
          </a:xfrm>
        </p:grpSpPr>
        <p:sp>
          <p:nvSpPr>
            <p:cNvPr id="12" name="Rectangle: Rounded Corners 11">
              <a:extLst>
                <a:ext uri="{FF2B5EF4-FFF2-40B4-BE49-F238E27FC236}">
                  <a16:creationId xmlns:a16="http://schemas.microsoft.com/office/drawing/2014/main" id="{D4B67409-8040-4E8E-8543-1183E3E720E8}"/>
                </a:ext>
              </a:extLst>
            </p:cNvPr>
            <p:cNvSpPr/>
            <p:nvPr/>
          </p:nvSpPr>
          <p:spPr>
            <a:xfrm>
              <a:off x="373271" y="5796136"/>
              <a:ext cx="840273" cy="625185"/>
            </a:xfrm>
            <a:prstGeom prst="round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Historical analysis</a:t>
              </a:r>
            </a:p>
          </p:txBody>
        </p:sp>
        <p:sp>
          <p:nvSpPr>
            <p:cNvPr id="14" name="Rectangle 13">
              <a:extLst>
                <a:ext uri="{FF2B5EF4-FFF2-40B4-BE49-F238E27FC236}">
                  <a16:creationId xmlns:a16="http://schemas.microsoft.com/office/drawing/2014/main" id="{FAE68842-E303-42BA-A0A7-0101BCF21A2D}"/>
                </a:ext>
              </a:extLst>
            </p:cNvPr>
            <p:cNvSpPr/>
            <p:nvPr/>
          </p:nvSpPr>
          <p:spPr>
            <a:xfrm>
              <a:off x="1499267" y="5753543"/>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Transaction data reading</a:t>
              </a:r>
            </a:p>
          </p:txBody>
        </p:sp>
        <p:sp>
          <p:nvSpPr>
            <p:cNvPr id="24" name="Rectangle 23">
              <a:extLst>
                <a:ext uri="{FF2B5EF4-FFF2-40B4-BE49-F238E27FC236}">
                  <a16:creationId xmlns:a16="http://schemas.microsoft.com/office/drawing/2014/main" id="{95B86588-8D89-436A-999E-20B1D8952F91}"/>
                </a:ext>
              </a:extLst>
            </p:cNvPr>
            <p:cNvSpPr/>
            <p:nvPr/>
          </p:nvSpPr>
          <p:spPr>
            <a:xfrm>
              <a:off x="2573530" y="5751280"/>
              <a:ext cx="760576"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fast moving objects</a:t>
              </a:r>
            </a:p>
          </p:txBody>
        </p:sp>
        <p:sp>
          <p:nvSpPr>
            <p:cNvPr id="25" name="Rectangle 24">
              <a:extLst>
                <a:ext uri="{FF2B5EF4-FFF2-40B4-BE49-F238E27FC236}">
                  <a16:creationId xmlns:a16="http://schemas.microsoft.com/office/drawing/2014/main" id="{8D5A7046-28CC-4FE6-B890-863B3E99C999}"/>
                </a:ext>
              </a:extLst>
            </p:cNvPr>
            <p:cNvSpPr/>
            <p:nvPr/>
          </p:nvSpPr>
          <p:spPr>
            <a:xfrm>
              <a:off x="3651588" y="5739597"/>
              <a:ext cx="939737"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Calculating metrics for fast moving products</a:t>
              </a:r>
            </a:p>
          </p:txBody>
        </p:sp>
        <p:sp>
          <p:nvSpPr>
            <p:cNvPr id="26" name="Rectangle 25">
              <a:extLst>
                <a:ext uri="{FF2B5EF4-FFF2-40B4-BE49-F238E27FC236}">
                  <a16:creationId xmlns:a16="http://schemas.microsoft.com/office/drawing/2014/main" id="{510B3BD0-043A-42E5-AF66-C2AF51CF3335}"/>
                </a:ext>
              </a:extLst>
            </p:cNvPr>
            <p:cNvSpPr/>
            <p:nvPr/>
          </p:nvSpPr>
          <p:spPr>
            <a:xfrm>
              <a:off x="4996340" y="5748103"/>
              <a:ext cx="1020409" cy="714898"/>
            </a:xfrm>
            <a:prstGeom prst="rect">
              <a:avLst/>
            </a:prstGeom>
            <a:solidFill>
              <a:srgbClr val="4173C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Calculate run rate matrix for 12*7(hour, day combination)</a:t>
              </a:r>
            </a:p>
          </p:txBody>
        </p:sp>
        <p:sp>
          <p:nvSpPr>
            <p:cNvPr id="27" name="Rectangle: Rounded Corners 26">
              <a:extLst>
                <a:ext uri="{FF2B5EF4-FFF2-40B4-BE49-F238E27FC236}">
                  <a16:creationId xmlns:a16="http://schemas.microsoft.com/office/drawing/2014/main" id="{E10ABE03-1F5A-4FE7-9688-760F31DA59E0}"/>
                </a:ext>
              </a:extLst>
            </p:cNvPr>
            <p:cNvSpPr/>
            <p:nvPr/>
          </p:nvSpPr>
          <p:spPr>
            <a:xfrm>
              <a:off x="426568" y="4606838"/>
              <a:ext cx="840273" cy="625185"/>
            </a:xfrm>
            <a:prstGeom prst="round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Realtime analysis</a:t>
              </a:r>
            </a:p>
          </p:txBody>
        </p:sp>
        <p:sp>
          <p:nvSpPr>
            <p:cNvPr id="28" name="Rectangle 27">
              <a:extLst>
                <a:ext uri="{FF2B5EF4-FFF2-40B4-BE49-F238E27FC236}">
                  <a16:creationId xmlns:a16="http://schemas.microsoft.com/office/drawing/2014/main" id="{C2EECA80-AD51-4509-A626-08078C7A1B05}"/>
                </a:ext>
              </a:extLst>
            </p:cNvPr>
            <p:cNvSpPr/>
            <p:nvPr/>
          </p:nvSpPr>
          <p:spPr>
            <a:xfrm>
              <a:off x="1510712" y="4606838"/>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Read video from camera</a:t>
              </a:r>
            </a:p>
          </p:txBody>
        </p:sp>
        <p:sp>
          <p:nvSpPr>
            <p:cNvPr id="29" name="Rectangle 28">
              <a:extLst>
                <a:ext uri="{FF2B5EF4-FFF2-40B4-BE49-F238E27FC236}">
                  <a16:creationId xmlns:a16="http://schemas.microsoft.com/office/drawing/2014/main" id="{00D0695A-9149-49C4-A1B5-1A4822292C9D}"/>
                </a:ext>
              </a:extLst>
            </p:cNvPr>
            <p:cNvSpPr/>
            <p:nvPr/>
          </p:nvSpPr>
          <p:spPr>
            <a:xfrm>
              <a:off x="2492499" y="4606838"/>
              <a:ext cx="922639"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Apply Deeplearning model YOLO</a:t>
              </a:r>
            </a:p>
          </p:txBody>
        </p:sp>
        <p:sp>
          <p:nvSpPr>
            <p:cNvPr id="30" name="Rectangle 29">
              <a:extLst>
                <a:ext uri="{FF2B5EF4-FFF2-40B4-BE49-F238E27FC236}">
                  <a16:creationId xmlns:a16="http://schemas.microsoft.com/office/drawing/2014/main" id="{AAB6FB34-2EAA-48F9-9BD0-6CA36D119A96}"/>
                </a:ext>
              </a:extLst>
            </p:cNvPr>
            <p:cNvSpPr/>
            <p:nvPr/>
          </p:nvSpPr>
          <p:spPr>
            <a:xfrm>
              <a:off x="3651589" y="4602851"/>
              <a:ext cx="760576"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Identify Void in shelf</a:t>
              </a:r>
            </a:p>
          </p:txBody>
        </p:sp>
        <p:sp>
          <p:nvSpPr>
            <p:cNvPr id="31" name="Rectangle 30">
              <a:extLst>
                <a:ext uri="{FF2B5EF4-FFF2-40B4-BE49-F238E27FC236}">
                  <a16:creationId xmlns:a16="http://schemas.microsoft.com/office/drawing/2014/main" id="{BC53B5BC-29C6-4EEA-9B4C-7594AF40A8E5}"/>
                </a:ext>
              </a:extLst>
            </p:cNvPr>
            <p:cNvSpPr/>
            <p:nvPr/>
          </p:nvSpPr>
          <p:spPr>
            <a:xfrm>
              <a:off x="4646533"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2" name="Rectangle 31">
              <a:extLst>
                <a:ext uri="{FF2B5EF4-FFF2-40B4-BE49-F238E27FC236}">
                  <a16:creationId xmlns:a16="http://schemas.microsoft.com/office/drawing/2014/main" id="{9BF82E8D-B06F-432D-98CC-D89422C01F11}"/>
                </a:ext>
              </a:extLst>
            </p:cNvPr>
            <p:cNvSpPr/>
            <p:nvPr/>
          </p:nvSpPr>
          <p:spPr>
            <a:xfrm>
              <a:off x="5853231" y="4602851"/>
              <a:ext cx="997910" cy="625185"/>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Available product calculation based on void detected </a:t>
              </a:r>
            </a:p>
          </p:txBody>
        </p:sp>
        <p:sp>
          <p:nvSpPr>
            <p:cNvPr id="36" name="Rectangle 35">
              <a:extLst>
                <a:ext uri="{FF2B5EF4-FFF2-40B4-BE49-F238E27FC236}">
                  <a16:creationId xmlns:a16="http://schemas.microsoft.com/office/drawing/2014/main" id="{7866F995-6A52-45B9-B5DF-E7358FC2DF0E}"/>
                </a:ext>
              </a:extLst>
            </p:cNvPr>
            <p:cNvSpPr/>
            <p:nvPr/>
          </p:nvSpPr>
          <p:spPr>
            <a:xfrm>
              <a:off x="7143810" y="5392240"/>
              <a:ext cx="997910" cy="509048"/>
            </a:xfrm>
            <a:prstGeom prst="rect">
              <a:avLst/>
            </a:prstGeom>
            <a:solidFill>
              <a:srgbClr val="39B2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Trigger OOS to store management</a:t>
              </a:r>
            </a:p>
          </p:txBody>
        </p:sp>
        <p:cxnSp>
          <p:nvCxnSpPr>
            <p:cNvPr id="21" name="Straight Arrow Connector 20">
              <a:extLst>
                <a:ext uri="{FF2B5EF4-FFF2-40B4-BE49-F238E27FC236}">
                  <a16:creationId xmlns:a16="http://schemas.microsoft.com/office/drawing/2014/main" id="{94F55EEC-FB45-4322-B8DE-94290B3F84FA}"/>
                </a:ext>
              </a:extLst>
            </p:cNvPr>
            <p:cNvCxnSpPr>
              <a:cxnSpLocks/>
              <a:stCxn id="27" idx="3"/>
              <a:endCxn id="28" idx="1"/>
            </p:cNvCxnSpPr>
            <p:nvPr/>
          </p:nvCxnSpPr>
          <p:spPr>
            <a:xfrm>
              <a:off x="1266841" y="4919431"/>
              <a:ext cx="243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AFC610D-74F1-4154-B1FF-2F2C6FBC0C5A}"/>
                </a:ext>
              </a:extLst>
            </p:cNvPr>
            <p:cNvCxnSpPr>
              <a:cxnSpLocks/>
              <a:stCxn id="28" idx="3"/>
              <a:endCxn id="29" idx="1"/>
            </p:cNvCxnSpPr>
            <p:nvPr/>
          </p:nvCxnSpPr>
          <p:spPr>
            <a:xfrm>
              <a:off x="2271288" y="4919431"/>
              <a:ext cx="2212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370B52-2DCA-498A-8EA2-D61679BD455E}"/>
                </a:ext>
              </a:extLst>
            </p:cNvPr>
            <p:cNvCxnSpPr>
              <a:cxnSpLocks/>
              <a:stCxn id="29" idx="3"/>
              <a:endCxn id="30" idx="1"/>
            </p:cNvCxnSpPr>
            <p:nvPr/>
          </p:nvCxnSpPr>
          <p:spPr>
            <a:xfrm flipV="1">
              <a:off x="3415138" y="4915444"/>
              <a:ext cx="236451" cy="3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50DAC06-0F6D-49CC-AFB1-CB8A68DA7044}"/>
                </a:ext>
              </a:extLst>
            </p:cNvPr>
            <p:cNvCxnSpPr>
              <a:cxnSpLocks/>
              <a:stCxn id="30" idx="3"/>
              <a:endCxn id="31" idx="1"/>
            </p:cNvCxnSpPr>
            <p:nvPr/>
          </p:nvCxnSpPr>
          <p:spPr>
            <a:xfrm>
              <a:off x="4412165" y="4915444"/>
              <a:ext cx="234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B8AD55E-649D-4A6A-AC76-B5336E329D4E}"/>
                </a:ext>
              </a:extLst>
            </p:cNvPr>
            <p:cNvCxnSpPr>
              <a:cxnSpLocks/>
              <a:stCxn id="31" idx="3"/>
              <a:endCxn id="32" idx="1"/>
            </p:cNvCxnSpPr>
            <p:nvPr/>
          </p:nvCxnSpPr>
          <p:spPr>
            <a:xfrm>
              <a:off x="5644443" y="4915444"/>
              <a:ext cx="208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8232B57-0F21-4453-AB82-A6914230316F}"/>
                </a:ext>
              </a:extLst>
            </p:cNvPr>
            <p:cNvCxnSpPr>
              <a:cxnSpLocks/>
              <a:stCxn id="12" idx="3"/>
              <a:endCxn id="14" idx="1"/>
            </p:cNvCxnSpPr>
            <p:nvPr/>
          </p:nvCxnSpPr>
          <p:spPr>
            <a:xfrm>
              <a:off x="1213544" y="6108729"/>
              <a:ext cx="285723"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6FFE987-1C1B-483E-BC53-C821F8F87C91}"/>
                </a:ext>
              </a:extLst>
            </p:cNvPr>
            <p:cNvCxnSpPr>
              <a:cxnSpLocks/>
              <a:stCxn id="14" idx="3"/>
              <a:endCxn id="24" idx="1"/>
            </p:cNvCxnSpPr>
            <p:nvPr/>
          </p:nvCxnSpPr>
          <p:spPr>
            <a:xfrm flipV="1">
              <a:off x="2259843" y="6108729"/>
              <a:ext cx="313687" cy="2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1A3A32B-A36B-4CF4-B415-14682A5BC021}"/>
                </a:ext>
              </a:extLst>
            </p:cNvPr>
            <p:cNvCxnSpPr>
              <a:cxnSpLocks/>
              <a:stCxn id="24" idx="3"/>
              <a:endCxn id="25" idx="1"/>
            </p:cNvCxnSpPr>
            <p:nvPr/>
          </p:nvCxnSpPr>
          <p:spPr>
            <a:xfrm flipV="1">
              <a:off x="3334106" y="6097046"/>
              <a:ext cx="317482" cy="1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95DCE1F-8608-415E-B51A-1253B484517F}"/>
                </a:ext>
              </a:extLst>
            </p:cNvPr>
            <p:cNvCxnSpPr>
              <a:cxnSpLocks/>
              <a:stCxn id="25" idx="3"/>
              <a:endCxn id="26" idx="1"/>
            </p:cNvCxnSpPr>
            <p:nvPr/>
          </p:nvCxnSpPr>
          <p:spPr>
            <a:xfrm>
              <a:off x="4591326" y="6097046"/>
              <a:ext cx="405014" cy="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7E125509-6017-495B-BD12-48EA207FC3B0}"/>
                </a:ext>
              </a:extLst>
            </p:cNvPr>
            <p:cNvCxnSpPr>
              <a:cxnSpLocks/>
              <a:stCxn id="32" idx="2"/>
              <a:endCxn id="36" idx="1"/>
            </p:cNvCxnSpPr>
            <p:nvPr/>
          </p:nvCxnSpPr>
          <p:spPr>
            <a:xfrm rot="16200000" flipH="1">
              <a:off x="6538634" y="5041588"/>
              <a:ext cx="418728" cy="7916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994E303D-C73A-4A03-A529-8DF25327088E}"/>
                </a:ext>
              </a:extLst>
            </p:cNvPr>
            <p:cNvCxnSpPr>
              <a:cxnSpLocks/>
              <a:stCxn id="26" idx="3"/>
              <a:endCxn id="36" idx="1"/>
            </p:cNvCxnSpPr>
            <p:nvPr/>
          </p:nvCxnSpPr>
          <p:spPr>
            <a:xfrm flipV="1">
              <a:off x="6016749" y="5646765"/>
              <a:ext cx="1127061" cy="458787"/>
            </a:xfrm>
            <a:prstGeom prst="bentConnector3">
              <a:avLst>
                <a:gd name="adj1" fmla="val 29240"/>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80" name="Picture 79">
            <a:extLst>
              <a:ext uri="{FF2B5EF4-FFF2-40B4-BE49-F238E27FC236}">
                <a16:creationId xmlns:a16="http://schemas.microsoft.com/office/drawing/2014/main" id="{6AFF1533-2445-47AD-89CA-5084B3C36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3478" y="6421321"/>
            <a:ext cx="1051720" cy="532273"/>
          </a:xfrm>
          <a:prstGeom prst="rect">
            <a:avLst/>
          </a:prstGeom>
        </p:spPr>
      </p:pic>
      <p:grpSp>
        <p:nvGrpSpPr>
          <p:cNvPr id="52" name="Group 51">
            <a:extLst>
              <a:ext uri="{FF2B5EF4-FFF2-40B4-BE49-F238E27FC236}">
                <a16:creationId xmlns:a16="http://schemas.microsoft.com/office/drawing/2014/main" id="{07D029E1-981D-4D41-8795-4AC41876DC2A}"/>
              </a:ext>
            </a:extLst>
          </p:cNvPr>
          <p:cNvGrpSpPr/>
          <p:nvPr/>
        </p:nvGrpSpPr>
        <p:grpSpPr>
          <a:xfrm>
            <a:off x="-47288" y="2033898"/>
            <a:ext cx="5458096" cy="4684871"/>
            <a:chOff x="-114457" y="694041"/>
            <a:chExt cx="4550786" cy="3052233"/>
          </a:xfrm>
        </p:grpSpPr>
        <p:sp>
          <p:nvSpPr>
            <p:cNvPr id="53" name="TextBox 52">
              <a:extLst>
                <a:ext uri="{FF2B5EF4-FFF2-40B4-BE49-F238E27FC236}">
                  <a16:creationId xmlns:a16="http://schemas.microsoft.com/office/drawing/2014/main" id="{FC34B2A1-8143-4F26-AAF3-56545AE9BF05}"/>
                </a:ext>
              </a:extLst>
            </p:cNvPr>
            <p:cNvSpPr txBox="1"/>
            <p:nvPr/>
          </p:nvSpPr>
          <p:spPr>
            <a:xfrm>
              <a:off x="123914" y="1781896"/>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grpSp>
          <p:nvGrpSpPr>
            <p:cNvPr id="54" name="Group 53">
              <a:extLst>
                <a:ext uri="{FF2B5EF4-FFF2-40B4-BE49-F238E27FC236}">
                  <a16:creationId xmlns:a16="http://schemas.microsoft.com/office/drawing/2014/main" id="{7DDF22A9-F19E-4F87-B017-5A8C69D18F16}"/>
                </a:ext>
              </a:extLst>
            </p:cNvPr>
            <p:cNvGrpSpPr/>
            <p:nvPr/>
          </p:nvGrpSpPr>
          <p:grpSpPr>
            <a:xfrm>
              <a:off x="-20294" y="722657"/>
              <a:ext cx="4384223" cy="3023617"/>
              <a:chOff x="8247785" y="4005214"/>
              <a:chExt cx="3853375" cy="2754090"/>
            </a:xfrm>
          </p:grpSpPr>
          <p:pic>
            <p:nvPicPr>
              <p:cNvPr id="68" name="Picture 67">
                <a:extLst>
                  <a:ext uri="{FF2B5EF4-FFF2-40B4-BE49-F238E27FC236}">
                    <a16:creationId xmlns:a16="http://schemas.microsoft.com/office/drawing/2014/main" id="{993DBE19-494A-480C-B50F-1AEEA44286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7785" y="4005214"/>
                <a:ext cx="2762636" cy="2753109"/>
              </a:xfrm>
              <a:prstGeom prst="rect">
                <a:avLst/>
              </a:prstGeom>
            </p:spPr>
          </p:pic>
          <p:sp>
            <p:nvSpPr>
              <p:cNvPr id="70" name="Rectangle 69">
                <a:extLst>
                  <a:ext uri="{FF2B5EF4-FFF2-40B4-BE49-F238E27FC236}">
                    <a16:creationId xmlns:a16="http://schemas.microsoft.com/office/drawing/2014/main" id="{4FF20CEB-D464-4E1C-B6C3-D3E5CBD26BE3}"/>
                  </a:ext>
                </a:extLst>
              </p:cNvPr>
              <p:cNvSpPr/>
              <p:nvPr/>
            </p:nvSpPr>
            <p:spPr>
              <a:xfrm>
                <a:off x="10973116" y="4006195"/>
                <a:ext cx="1128044" cy="27531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2FDC94A-8097-4D85-A70B-81CEB71807C6}"/>
                  </a:ext>
                </a:extLst>
              </p:cNvPr>
              <p:cNvSpPr/>
              <p:nvPr/>
            </p:nvSpPr>
            <p:spPr>
              <a:xfrm>
                <a:off x="8643522" y="5506312"/>
                <a:ext cx="1979801" cy="21784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Replenish Notification &amp; Dashboard </a:t>
                </a:r>
              </a:p>
            </p:txBody>
          </p:sp>
        </p:grpSp>
        <p:grpSp>
          <p:nvGrpSpPr>
            <p:cNvPr id="55" name="Group 54">
              <a:extLst>
                <a:ext uri="{FF2B5EF4-FFF2-40B4-BE49-F238E27FC236}">
                  <a16:creationId xmlns:a16="http://schemas.microsoft.com/office/drawing/2014/main" id="{B860486C-11EF-4BCC-A358-80B3D4516A69}"/>
                </a:ext>
              </a:extLst>
            </p:cNvPr>
            <p:cNvGrpSpPr/>
            <p:nvPr/>
          </p:nvGrpSpPr>
          <p:grpSpPr>
            <a:xfrm>
              <a:off x="2133599" y="694041"/>
              <a:ext cx="2171432" cy="1426555"/>
              <a:chOff x="2649414" y="2487672"/>
              <a:chExt cx="2171432" cy="1426555"/>
            </a:xfrm>
          </p:grpSpPr>
          <p:sp>
            <p:nvSpPr>
              <p:cNvPr id="63" name="Rectangle 62">
                <a:extLst>
                  <a:ext uri="{FF2B5EF4-FFF2-40B4-BE49-F238E27FC236}">
                    <a16:creationId xmlns:a16="http://schemas.microsoft.com/office/drawing/2014/main" id="{B51BEC60-51C0-4910-851F-83111A88F283}"/>
                  </a:ext>
                </a:extLst>
              </p:cNvPr>
              <p:cNvSpPr/>
              <p:nvPr/>
            </p:nvSpPr>
            <p:spPr>
              <a:xfrm>
                <a:off x="3022588" y="2598397"/>
                <a:ext cx="1798258" cy="127488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cs typeface="Calibri"/>
                </a:endParaRPr>
              </a:p>
            </p:txBody>
          </p:sp>
          <p:pic>
            <p:nvPicPr>
              <p:cNvPr id="64" name="Picture 23" descr="A picture containing drawing&#10;&#10;Description generated with very high confidence">
                <a:extLst>
                  <a:ext uri="{FF2B5EF4-FFF2-40B4-BE49-F238E27FC236}">
                    <a16:creationId xmlns:a16="http://schemas.microsoft.com/office/drawing/2014/main" id="{C960F7C2-EE06-4451-9823-4F8C79CAABFA}"/>
                  </a:ext>
                </a:extLst>
              </p:cNvPr>
              <p:cNvPicPr>
                <a:picLocks noChangeAspect="1"/>
              </p:cNvPicPr>
              <p:nvPr/>
            </p:nvPicPr>
            <p:blipFill>
              <a:blip r:embed="rId5"/>
              <a:stretch>
                <a:fillRect/>
              </a:stretch>
            </p:blipFill>
            <p:spPr>
              <a:xfrm>
                <a:off x="4114801" y="2596192"/>
                <a:ext cx="609602" cy="680878"/>
              </a:xfrm>
              <a:prstGeom prst="rect">
                <a:avLst/>
              </a:prstGeom>
            </p:spPr>
          </p:pic>
          <p:pic>
            <p:nvPicPr>
              <p:cNvPr id="65" name="Picture 24" descr="A picture containing light, drawing&#10;&#10;Description generated with very high confidence">
                <a:extLst>
                  <a:ext uri="{FF2B5EF4-FFF2-40B4-BE49-F238E27FC236}">
                    <a16:creationId xmlns:a16="http://schemas.microsoft.com/office/drawing/2014/main" id="{7CC3D299-EF1E-4630-A553-B1E8D550F149}"/>
                  </a:ext>
                </a:extLst>
              </p:cNvPr>
              <p:cNvPicPr>
                <a:picLocks noChangeAspect="1"/>
              </p:cNvPicPr>
              <p:nvPr/>
            </p:nvPicPr>
            <p:blipFill>
              <a:blip r:embed="rId6"/>
              <a:stretch>
                <a:fillRect/>
              </a:stretch>
            </p:blipFill>
            <p:spPr>
              <a:xfrm>
                <a:off x="3247293" y="3283744"/>
                <a:ext cx="1266095" cy="630483"/>
              </a:xfrm>
              <a:prstGeom prst="rect">
                <a:avLst/>
              </a:prstGeom>
            </p:spPr>
          </p:pic>
          <p:pic>
            <p:nvPicPr>
              <p:cNvPr id="67" name="Picture 26" descr="A close up of a sign&#10;&#10;Description generated with high confidence">
                <a:extLst>
                  <a:ext uri="{FF2B5EF4-FFF2-40B4-BE49-F238E27FC236}">
                    <a16:creationId xmlns:a16="http://schemas.microsoft.com/office/drawing/2014/main" id="{8D605187-687F-429D-AB9C-EC1D541C689A}"/>
                  </a:ext>
                </a:extLst>
              </p:cNvPr>
              <p:cNvPicPr>
                <a:picLocks noChangeAspect="1"/>
              </p:cNvPicPr>
              <p:nvPr/>
            </p:nvPicPr>
            <p:blipFill>
              <a:blip r:embed="rId7"/>
              <a:stretch>
                <a:fillRect/>
              </a:stretch>
            </p:blipFill>
            <p:spPr>
              <a:xfrm>
                <a:off x="2649414" y="2487672"/>
                <a:ext cx="1547448" cy="909638"/>
              </a:xfrm>
              <a:prstGeom prst="rect">
                <a:avLst/>
              </a:prstGeom>
            </p:spPr>
          </p:pic>
        </p:grpSp>
        <p:sp>
          <p:nvSpPr>
            <p:cNvPr id="56" name="Rectangle 55">
              <a:extLst>
                <a:ext uri="{FF2B5EF4-FFF2-40B4-BE49-F238E27FC236}">
                  <a16:creationId xmlns:a16="http://schemas.microsoft.com/office/drawing/2014/main" id="{7B0A375F-C770-4742-AEB2-AD5343505FC3}"/>
                </a:ext>
              </a:extLst>
            </p:cNvPr>
            <p:cNvSpPr/>
            <p:nvPr/>
          </p:nvSpPr>
          <p:spPr>
            <a:xfrm>
              <a:off x="-114457" y="1013115"/>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shelf</a:t>
              </a:r>
              <a:endParaRPr lang="en-IN" sz="900" b="1" dirty="0">
                <a:solidFill>
                  <a:schemeClr val="tx1"/>
                </a:solidFill>
                <a:cs typeface="Calibri"/>
              </a:endParaRPr>
            </a:p>
          </p:txBody>
        </p:sp>
        <p:sp>
          <p:nvSpPr>
            <p:cNvPr id="57" name="Rectangle 56">
              <a:extLst>
                <a:ext uri="{FF2B5EF4-FFF2-40B4-BE49-F238E27FC236}">
                  <a16:creationId xmlns:a16="http://schemas.microsoft.com/office/drawing/2014/main" id="{328DDC5A-45AE-4828-81B3-EFF71F0F6126}"/>
                </a:ext>
              </a:extLst>
            </p:cNvPr>
            <p:cNvSpPr/>
            <p:nvPr/>
          </p:nvSpPr>
          <p:spPr>
            <a:xfrm>
              <a:off x="1121033" y="1917240"/>
              <a:ext cx="1158156" cy="21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Monitoring cameras</a:t>
              </a:r>
              <a:endParaRPr lang="en-IN" sz="900" b="1" dirty="0">
                <a:solidFill>
                  <a:schemeClr val="tx1"/>
                </a:solidFill>
                <a:cs typeface="Calibri"/>
              </a:endParaRPr>
            </a:p>
          </p:txBody>
        </p:sp>
        <p:sp>
          <p:nvSpPr>
            <p:cNvPr id="59" name="TextBox 1">
              <a:extLst>
                <a:ext uri="{FF2B5EF4-FFF2-40B4-BE49-F238E27FC236}">
                  <a16:creationId xmlns:a16="http://schemas.microsoft.com/office/drawing/2014/main" id="{24D7016C-1CF0-49D8-8B8F-A9ED1FD7F720}"/>
                </a:ext>
              </a:extLst>
            </p:cNvPr>
            <p:cNvSpPr txBox="1"/>
            <p:nvPr/>
          </p:nvSpPr>
          <p:spPr>
            <a:xfrm>
              <a:off x="2349621" y="2071988"/>
              <a:ext cx="2086708" cy="39101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b="1" dirty="0">
                  <a:cs typeface="Calibri"/>
                </a:rPr>
                <a:t>Deep Learning And Computer Vision</a:t>
              </a:r>
              <a:endParaRPr lang="en-US" sz="900" dirty="0">
                <a:ea typeface="+mn-lt"/>
                <a:cs typeface="+mn-lt"/>
              </a:endParaRPr>
            </a:p>
            <a:p>
              <a:endParaRPr lang="en-US" sz="1200" dirty="0">
                <a:ea typeface="+mn-lt"/>
                <a:cs typeface="+mn-lt"/>
              </a:endParaRPr>
            </a:p>
            <a:p>
              <a:pPr algn="l"/>
              <a:endParaRPr lang="en-US" sz="1200" dirty="0">
                <a:cs typeface="Calibri"/>
              </a:endParaRPr>
            </a:p>
          </p:txBody>
        </p:sp>
        <p:sp>
          <p:nvSpPr>
            <p:cNvPr id="60" name="TextBox 59">
              <a:extLst>
                <a:ext uri="{FF2B5EF4-FFF2-40B4-BE49-F238E27FC236}">
                  <a16:creationId xmlns:a16="http://schemas.microsoft.com/office/drawing/2014/main" id="{42B50F10-E40F-4F2D-BAE1-EFF7C7D08869}"/>
                </a:ext>
              </a:extLst>
            </p:cNvPr>
            <p:cNvSpPr txBox="1"/>
            <p:nvPr/>
          </p:nvSpPr>
          <p:spPr>
            <a:xfrm>
              <a:off x="3058290" y="3089856"/>
              <a:ext cx="1348154" cy="160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cs typeface="Calibri"/>
                </a:rPr>
                <a:t>Triggered before </a:t>
              </a:r>
              <a:r>
                <a:rPr lang="en-US" sz="1000" b="1" dirty="0">
                  <a:ea typeface="+mn-lt"/>
                  <a:cs typeface="+mn-lt"/>
                </a:rPr>
                <a:t>OOS </a:t>
              </a:r>
              <a:endParaRPr lang="en-US" sz="1000" b="1" dirty="0">
                <a:cs typeface="Calibri"/>
              </a:endParaRPr>
            </a:p>
          </p:txBody>
        </p:sp>
        <p:sp>
          <p:nvSpPr>
            <p:cNvPr id="61" name="Arrow: Bent-Up 60">
              <a:extLst>
                <a:ext uri="{FF2B5EF4-FFF2-40B4-BE49-F238E27FC236}">
                  <a16:creationId xmlns:a16="http://schemas.microsoft.com/office/drawing/2014/main" id="{5D0EC1A9-6291-4061-95FB-11071D8C7C61}"/>
                </a:ext>
              </a:extLst>
            </p:cNvPr>
            <p:cNvSpPr/>
            <p:nvPr/>
          </p:nvSpPr>
          <p:spPr>
            <a:xfrm rot="16260000" flipH="1">
              <a:off x="3253680" y="2308816"/>
              <a:ext cx="609600" cy="100818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a:extLst>
              <a:ext uri="{FF2B5EF4-FFF2-40B4-BE49-F238E27FC236}">
                <a16:creationId xmlns:a16="http://schemas.microsoft.com/office/drawing/2014/main" id="{DAB9D630-A75F-4C29-8168-E9015E160831}"/>
              </a:ext>
            </a:extLst>
          </p:cNvPr>
          <p:cNvSpPr txBox="1"/>
          <p:nvPr/>
        </p:nvSpPr>
        <p:spPr>
          <a:xfrm>
            <a:off x="409058" y="911738"/>
            <a:ext cx="633625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p:txBody>
      </p:sp>
    </p:spTree>
    <p:extLst>
      <p:ext uri="{BB962C8B-B14F-4D97-AF65-F5344CB8AC3E}">
        <p14:creationId xmlns:p14="http://schemas.microsoft.com/office/powerpoint/2010/main" val="204940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944D9B-5916-4CD3-A8D2-9812ADEACF56}"/>
              </a:ext>
            </a:extLst>
          </p:cNvPr>
          <p:cNvSpPr/>
          <p:nvPr/>
        </p:nvSpPr>
        <p:spPr>
          <a:xfrm>
            <a:off x="11434" y="389489"/>
            <a:ext cx="12156806" cy="645599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3" name="TextBox 2">
            <a:extLst>
              <a:ext uri="{FF2B5EF4-FFF2-40B4-BE49-F238E27FC236}">
                <a16:creationId xmlns:a16="http://schemas.microsoft.com/office/drawing/2014/main" id="{DD6CA0AB-CFD2-47EB-8F8A-A6E7478526BA}"/>
              </a:ext>
            </a:extLst>
          </p:cNvPr>
          <p:cNvSpPr txBox="1"/>
          <p:nvPr/>
        </p:nvSpPr>
        <p:spPr>
          <a:xfrm>
            <a:off x="-65848" y="-72176"/>
            <a:ext cx="121920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Impact Analysis</a:t>
            </a:r>
          </a:p>
        </p:txBody>
      </p:sp>
      <p:sp>
        <p:nvSpPr>
          <p:cNvPr id="8" name="TextBox 7">
            <a:extLst>
              <a:ext uri="{FF2B5EF4-FFF2-40B4-BE49-F238E27FC236}">
                <a16:creationId xmlns:a16="http://schemas.microsoft.com/office/drawing/2014/main" id="{D6AA5210-A040-4E76-9CE6-E5D9B1846FBA}"/>
              </a:ext>
            </a:extLst>
          </p:cNvPr>
          <p:cNvSpPr txBox="1"/>
          <p:nvPr/>
        </p:nvSpPr>
        <p:spPr>
          <a:xfrm>
            <a:off x="409058" y="911738"/>
            <a:ext cx="107312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cs typeface="Calibri"/>
              </a:rPr>
              <a:t>High availability of products increases the customer satisfaction</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Improves the efficiency of retail store employees and helps to boost sales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With variable run rate and auto triggering the solution manages the staff members efficiently and eliminates the need to check shelves.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Prevents lost sales opportunities.</a:t>
            </a:r>
          </a:p>
          <a:p>
            <a:pPr marL="285750" indent="-285750">
              <a:buFont typeface="Arial"/>
              <a:buChar char="•"/>
            </a:pPr>
            <a:endParaRPr lang="en-US" sz="1600" dirty="0">
              <a:cs typeface="Calibri"/>
            </a:endParaRPr>
          </a:p>
          <a:p>
            <a:pPr marL="285750" indent="-285750">
              <a:buFont typeface="Arial"/>
              <a:buChar char="•"/>
            </a:pPr>
            <a:r>
              <a:rPr lang="en-US" sz="1600" dirty="0">
                <a:cs typeface="Calibri"/>
              </a:rPr>
              <a:t>Halts customer complaints due to out-of-stock items by keeping the shelves filled.</a:t>
            </a:r>
          </a:p>
          <a:p>
            <a:endParaRPr lang="en-US" sz="1600" dirty="0">
              <a:cs typeface="Calibri"/>
            </a:endParaRPr>
          </a:p>
          <a:p>
            <a:pPr marL="285750" indent="-285750">
              <a:buFont typeface="Arial"/>
              <a:buChar char="•"/>
            </a:pPr>
            <a:r>
              <a:rPr lang="en-US" sz="1600" dirty="0">
                <a:latin typeface="Calibri"/>
                <a:cs typeface="Calibri"/>
              </a:rPr>
              <a:t>Store always assort the products for better experience and if we capture the customer density count on the aisle and check the buy rate of the product which will help us in better product assortment in store increasing the customer experience on longer run.</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If we can add a device to track the customer items at the checkout counter we can make a good real-time recommendation engine suggesting customer what items he can purchase along with the basket items.</a:t>
            </a:r>
          </a:p>
          <a:p>
            <a:endParaRPr lang="en-US" sz="1600" dirty="0">
              <a:latin typeface="Calibri"/>
              <a:cs typeface="Calibri"/>
            </a:endParaRPr>
          </a:p>
          <a:p>
            <a:pPr marL="285750" indent="-285750">
              <a:buFont typeface="Arial"/>
              <a:buChar char="•"/>
            </a:pPr>
            <a:r>
              <a:rPr lang="en-US" sz="1600" dirty="0">
                <a:latin typeface="Calibri"/>
                <a:cs typeface="Calibri"/>
              </a:rPr>
              <a:t>Predictive model will help us in better stock and inventory management.</a:t>
            </a:r>
          </a:p>
          <a:p>
            <a:pPr marL="285750" indent="-285750">
              <a:buFont typeface="Arial"/>
              <a:buChar char="•"/>
            </a:pPr>
            <a:endParaRPr lang="en-US" sz="1600" dirty="0">
              <a:latin typeface="Calibri"/>
              <a:cs typeface="Calibri"/>
            </a:endParaRPr>
          </a:p>
          <a:p>
            <a:pPr marL="285750" indent="-285750">
              <a:buFont typeface="Arial"/>
              <a:buChar char="•"/>
            </a:pPr>
            <a:endParaRPr lang="en-US" sz="1600" dirty="0">
              <a:latin typeface="Calibri"/>
              <a:cs typeface="Calibri"/>
            </a:endParaRPr>
          </a:p>
        </p:txBody>
      </p:sp>
      <p:pic>
        <p:nvPicPr>
          <p:cNvPr id="12" name="Picture 11">
            <a:extLst>
              <a:ext uri="{FF2B5EF4-FFF2-40B4-BE49-F238E27FC236}">
                <a16:creationId xmlns:a16="http://schemas.microsoft.com/office/drawing/2014/main" id="{FE0ED4D1-0829-4B85-93DE-66C098AEE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0280" y="6405550"/>
            <a:ext cx="1051720" cy="532273"/>
          </a:xfrm>
          <a:prstGeom prst="rect">
            <a:avLst/>
          </a:prstGeom>
        </p:spPr>
      </p:pic>
      <p:sp>
        <p:nvSpPr>
          <p:cNvPr id="7" name="TextBox 6">
            <a:extLst>
              <a:ext uri="{FF2B5EF4-FFF2-40B4-BE49-F238E27FC236}">
                <a16:creationId xmlns:a16="http://schemas.microsoft.com/office/drawing/2014/main" id="{1F8B2317-7FBA-417C-A825-3204A81391B5}"/>
              </a:ext>
            </a:extLst>
          </p:cNvPr>
          <p:cNvSpPr txBox="1"/>
          <p:nvPr/>
        </p:nvSpPr>
        <p:spPr>
          <a:xfrm>
            <a:off x="0" y="389489"/>
            <a:ext cx="1495514" cy="30777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chemeClr val="bg1"/>
                </a:solidFill>
                <a:cs typeface="Calibri"/>
              </a:rPr>
              <a:t>Benefits</a:t>
            </a:r>
          </a:p>
        </p:txBody>
      </p:sp>
    </p:spTree>
    <p:extLst>
      <p:ext uri="{BB962C8B-B14F-4D97-AF65-F5344CB8AC3E}">
        <p14:creationId xmlns:p14="http://schemas.microsoft.com/office/powerpoint/2010/main" val="3465415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CA0AB-CFD2-47EB-8F8A-A6E7478526BA}"/>
              </a:ext>
            </a:extLst>
          </p:cNvPr>
          <p:cNvSpPr txBox="1"/>
          <p:nvPr/>
        </p:nvSpPr>
        <p:spPr>
          <a:xfrm>
            <a:off x="4558749" y="1952445"/>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2">
                    <a:lumMod val="25000"/>
                  </a:schemeClr>
                </a:solidFill>
                <a:latin typeface="Arial"/>
                <a:cs typeface="Calibri"/>
              </a:rPr>
              <a:t>THANK YOU</a:t>
            </a:r>
          </a:p>
        </p:txBody>
      </p: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558884" y="2704779"/>
            <a:ext cx="2952751" cy="1492526"/>
          </a:xfrm>
          <a:prstGeom prst="rect">
            <a:avLst/>
          </a:prstGeom>
        </p:spPr>
      </p:pic>
      <p:pic>
        <p:nvPicPr>
          <p:cNvPr id="6" name="Picture 5">
            <a:extLst>
              <a:ext uri="{FF2B5EF4-FFF2-40B4-BE49-F238E27FC236}">
                <a16:creationId xmlns:a16="http://schemas.microsoft.com/office/drawing/2014/main" id="{C10AFA95-14F0-4523-879B-50D41F1EF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0280" y="6434356"/>
            <a:ext cx="1051720" cy="532273"/>
          </a:xfrm>
          <a:prstGeom prst="rect">
            <a:avLst/>
          </a:prstGeom>
        </p:spPr>
      </p:pic>
      <p:pic>
        <p:nvPicPr>
          <p:cNvPr id="2050" name="Picture 2" descr="Visual overview of our simheuristic approach.">
            <a:extLst>
              <a:ext uri="{FF2B5EF4-FFF2-40B4-BE49-F238E27FC236}">
                <a16:creationId xmlns:a16="http://schemas.microsoft.com/office/drawing/2014/main" id="{78BABC8F-08B9-4B62-B09E-B8E89370C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5101" y="1485578"/>
            <a:ext cx="3162985" cy="41532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3.bp.blogspot.com/-8vRui0zI6j4/XHnDzBc449I/AAAAAAAAp7s/DqMPV2tBtHQ9SPvAeeaoG0z567926oq4ACLcBGAs/s320/OOS-what-to-do.JPG">
            <a:extLst>
              <a:ext uri="{FF2B5EF4-FFF2-40B4-BE49-F238E27FC236}">
                <a16:creationId xmlns:a16="http://schemas.microsoft.com/office/drawing/2014/main" id="{60AF5B97-7D31-43AD-B355-0BB6FA9E54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283" y="1617279"/>
            <a:ext cx="30480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TotalTime>
  <Words>392</Words>
  <Application>Microsoft Office PowerPoint</Application>
  <PresentationFormat>Widescreen</PresentationFormat>
  <Paragraphs>88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Namdeo</dc:creator>
  <cp:lastModifiedBy>Rahul Gupta (CRAI)</cp:lastModifiedBy>
  <cp:revision>1203</cp:revision>
  <dcterms:created xsi:type="dcterms:W3CDTF">2020-05-24T13:54:37Z</dcterms:created>
  <dcterms:modified xsi:type="dcterms:W3CDTF">2020-05-30T02:07:53Z</dcterms:modified>
</cp:coreProperties>
</file>