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8" r:id="rId3"/>
    <p:sldId id="259" r:id="rId4"/>
    <p:sldId id="260" r:id="rId5"/>
    <p:sldId id="295" r:id="rId6"/>
    <p:sldId id="261" r:id="rId7"/>
    <p:sldId id="294" r:id="rId8"/>
    <p:sldId id="262" r:id="rId9"/>
    <p:sldId id="266" r:id="rId10"/>
    <p:sldId id="269" r:id="rId11"/>
    <p:sldId id="29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555" autoAdjust="0"/>
  </p:normalViewPr>
  <p:slideViewPr>
    <p:cSldViewPr>
      <p:cViewPr varScale="1">
        <p:scale>
          <a:sx n="76" d="100"/>
          <a:sy n="76" d="100"/>
        </p:scale>
        <p:origin x="-104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CB993-8D60-4E71-A2B6-DDAA5FC2E5FD}" type="datetimeFigureOut">
              <a:rPr lang="en-US" smtClean="0"/>
              <a:pPr/>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6A47F-01B4-4A9D-ADAF-0689128C2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3400" y="1295400"/>
            <a:ext cx="8229600" cy="1143000"/>
          </a:xfrm>
        </p:spPr>
        <p:txBody>
          <a:bodyPr/>
          <a:lstStyle>
            <a:lvl1pPr algn="r">
              <a:defRPr sz="36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r>
              <a:rPr lang="en-US" smtClean="0"/>
              <a:t>Click to edit Master subtitle style</a:t>
            </a:r>
            <a:endParaRPr lang="en-US"/>
          </a:p>
        </p:txBody>
      </p:sp>
      <p:sp>
        <p:nvSpPr>
          <p:cNvPr id="5124" name="Rectangle 4"/>
          <p:cNvSpPr>
            <a:spLocks noGrp="1" noChangeArrowheads="1"/>
          </p:cNvSpPr>
          <p:nvPr>
            <p:ph type="dt" sz="half" idx="2"/>
          </p:nvPr>
        </p:nvSpPr>
        <p:spPr>
          <a:xfrm>
            <a:off x="304800" y="6400800"/>
            <a:ext cx="1905000" cy="457200"/>
          </a:xfrm>
        </p:spPr>
        <p:txBody>
          <a:bodyPr/>
          <a:lstStyle>
            <a:lvl1pPr>
              <a:defRPr/>
            </a:lvl1pPr>
          </a:lstStyle>
          <a:p>
            <a:fld id="{71827044-6C93-4351-A77E-14BDD3E83E2E}" type="datetime1">
              <a:rPr lang="en-US" smtClean="0"/>
              <a:t>4/15/2014</a:t>
            </a:fld>
            <a:endParaRPr lang="en-US"/>
          </a:p>
        </p:txBody>
      </p:sp>
      <p:sp>
        <p:nvSpPr>
          <p:cNvPr id="5125" name="Rectangle 5"/>
          <p:cNvSpPr>
            <a:spLocks noGrp="1" noChangeArrowheads="1"/>
          </p:cNvSpPr>
          <p:nvPr>
            <p:ph type="ftr" sz="quarter" idx="3"/>
          </p:nvPr>
        </p:nvSpPr>
        <p:spPr>
          <a:xfrm>
            <a:off x="3505200" y="6400800"/>
            <a:ext cx="2895600" cy="457200"/>
          </a:xfrm>
        </p:spPr>
        <p:txBody>
          <a:bodyPr/>
          <a:lstStyle>
            <a:lvl1pPr>
              <a:defRPr/>
            </a:lvl1pPr>
          </a:lstStyle>
          <a:p>
            <a:r>
              <a:rPr lang="en-US" smtClean="0"/>
              <a:t>Modelling of FlipKart</a:t>
            </a:r>
            <a:endParaRPr lang="en-US"/>
          </a:p>
        </p:txBody>
      </p:sp>
      <p:sp>
        <p:nvSpPr>
          <p:cNvPr id="5126" name="Rectangle 6"/>
          <p:cNvSpPr>
            <a:spLocks noGrp="1" noChangeArrowheads="1"/>
          </p:cNvSpPr>
          <p:nvPr>
            <p:ph type="sldNum" sz="quarter" idx="4"/>
          </p:nvPr>
        </p:nvSpPr>
        <p:spPr>
          <a:xfrm>
            <a:off x="6934200" y="6400800"/>
            <a:ext cx="1905000" cy="457200"/>
          </a:xfrm>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57F9DEA-0BE3-4A5B-8D51-F06A64A71A9E}" type="datetime1">
              <a:rPr lang="en-US" smtClean="0"/>
              <a:t>4/15/2014</a:t>
            </a:fld>
            <a:endParaRPr lang="en-US"/>
          </a:p>
        </p:txBody>
      </p:sp>
      <p:sp>
        <p:nvSpPr>
          <p:cNvPr id="5" name="Footer Placeholder 4"/>
          <p:cNvSpPr>
            <a:spLocks noGrp="1"/>
          </p:cNvSpPr>
          <p:nvPr>
            <p:ph type="ftr" sz="quarter" idx="11"/>
          </p:nvPr>
        </p:nvSpPr>
        <p:spPr/>
        <p:txBody>
          <a:bodyPr/>
          <a:lstStyle>
            <a:lvl1pPr>
              <a:defRPr/>
            </a:lvl1pPr>
          </a:lstStyle>
          <a:p>
            <a:r>
              <a:rPr lang="en-US" smtClean="0"/>
              <a:t>Modelling of FlipKart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773AE7C-02B8-4E52-B120-5E15508976D2}" type="datetime1">
              <a:rPr lang="en-US" smtClean="0"/>
              <a:t>4/15/2014</a:t>
            </a:fld>
            <a:endParaRPr lang="en-US"/>
          </a:p>
        </p:txBody>
      </p:sp>
      <p:sp>
        <p:nvSpPr>
          <p:cNvPr id="5" name="Footer Placeholder 4"/>
          <p:cNvSpPr>
            <a:spLocks noGrp="1"/>
          </p:cNvSpPr>
          <p:nvPr>
            <p:ph type="ftr" sz="quarter" idx="11"/>
          </p:nvPr>
        </p:nvSpPr>
        <p:spPr/>
        <p:txBody>
          <a:bodyPr/>
          <a:lstStyle>
            <a:lvl1pPr>
              <a:defRPr/>
            </a:lvl1pPr>
          </a:lstStyle>
          <a:p>
            <a:r>
              <a:rPr lang="en-US" smtClean="0"/>
              <a:t>Modelling of FlipKart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52600" y="304800"/>
            <a:ext cx="7010400" cy="5662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905000" y="6400800"/>
            <a:ext cx="1371600" cy="457200"/>
          </a:xfrm>
        </p:spPr>
        <p:txBody>
          <a:bodyPr/>
          <a:lstStyle>
            <a:lvl1pPr>
              <a:defRPr/>
            </a:lvl1pPr>
          </a:lstStyle>
          <a:p>
            <a:fld id="{31A2B385-A897-44C7-80D3-41F29B8F1C39}" type="datetime1">
              <a:rPr lang="en-US" smtClean="0"/>
              <a:t>4/15/2014</a:t>
            </a:fld>
            <a:endParaRPr lang="en-US"/>
          </a:p>
        </p:txBody>
      </p:sp>
      <p:sp>
        <p:nvSpPr>
          <p:cNvPr id="4" name="Footer Placeholder 3"/>
          <p:cNvSpPr>
            <a:spLocks noGrp="1"/>
          </p:cNvSpPr>
          <p:nvPr>
            <p:ph type="ftr" sz="quarter" idx="11"/>
          </p:nvPr>
        </p:nvSpPr>
        <p:spPr>
          <a:xfrm>
            <a:off x="4316413" y="6400800"/>
            <a:ext cx="2084387" cy="457200"/>
          </a:xfrm>
        </p:spPr>
        <p:txBody>
          <a:bodyPr/>
          <a:lstStyle>
            <a:lvl1pPr>
              <a:defRPr/>
            </a:lvl1pPr>
          </a:lstStyle>
          <a:p>
            <a:r>
              <a:rPr lang="en-US" smtClean="0"/>
              <a:t>Modelling of FlipKart</a:t>
            </a:r>
            <a:endParaRPr lang="en-US"/>
          </a:p>
        </p:txBody>
      </p:sp>
      <p:sp>
        <p:nvSpPr>
          <p:cNvPr id="5" name="Slide Number Placeholder 4"/>
          <p:cNvSpPr>
            <a:spLocks noGrp="1"/>
          </p:cNvSpPr>
          <p:nvPr>
            <p:ph type="sldNum" sz="quarter" idx="12"/>
          </p:nvPr>
        </p:nvSpPr>
        <p:spPr>
          <a:xfrm>
            <a:off x="7391400" y="6400800"/>
            <a:ext cx="1371600" cy="457200"/>
          </a:xfrm>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10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52600" y="1395413"/>
            <a:ext cx="7010400" cy="45720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1905000" y="6400800"/>
            <a:ext cx="1371600" cy="457200"/>
          </a:xfrm>
        </p:spPr>
        <p:txBody>
          <a:bodyPr/>
          <a:lstStyle>
            <a:lvl1pPr>
              <a:defRPr/>
            </a:lvl1pPr>
          </a:lstStyle>
          <a:p>
            <a:fld id="{004C2F14-37ED-45DA-A507-A0840FE2C169}" type="datetime1">
              <a:rPr lang="en-US" smtClean="0"/>
              <a:t>4/15/2014</a:t>
            </a:fld>
            <a:endParaRPr lang="en-US"/>
          </a:p>
        </p:txBody>
      </p:sp>
      <p:sp>
        <p:nvSpPr>
          <p:cNvPr id="5" name="Footer Placeholder 4"/>
          <p:cNvSpPr>
            <a:spLocks noGrp="1"/>
          </p:cNvSpPr>
          <p:nvPr>
            <p:ph type="ftr" sz="quarter" idx="11"/>
          </p:nvPr>
        </p:nvSpPr>
        <p:spPr>
          <a:xfrm>
            <a:off x="4316413" y="6400800"/>
            <a:ext cx="2084387" cy="457200"/>
          </a:xfrm>
        </p:spPr>
        <p:txBody>
          <a:bodyPr/>
          <a:lstStyle>
            <a:lvl1pPr>
              <a:defRPr/>
            </a:lvl1pPr>
          </a:lstStyle>
          <a:p>
            <a:r>
              <a:rPr lang="en-US" smtClean="0"/>
              <a:t>Modelling of FlipKart</a:t>
            </a:r>
            <a:endParaRPr lang="en-US"/>
          </a:p>
        </p:txBody>
      </p:sp>
      <p:sp>
        <p:nvSpPr>
          <p:cNvPr id="6" name="Slide Number Placeholder 5"/>
          <p:cNvSpPr>
            <a:spLocks noGrp="1"/>
          </p:cNvSpPr>
          <p:nvPr>
            <p:ph type="sldNum" sz="quarter" idx="12"/>
          </p:nvPr>
        </p:nvSpPr>
        <p:spPr>
          <a:xfrm>
            <a:off x="7391400" y="6400800"/>
            <a:ext cx="1371600" cy="457200"/>
          </a:xfrm>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7B2EAD-E485-4292-B1F6-91697215127E}" type="datetime1">
              <a:rPr lang="en-US" smtClean="0"/>
              <a:t>4/15/2014</a:t>
            </a:fld>
            <a:endParaRPr lang="en-US"/>
          </a:p>
        </p:txBody>
      </p:sp>
      <p:sp>
        <p:nvSpPr>
          <p:cNvPr id="5" name="Footer Placeholder 4"/>
          <p:cNvSpPr>
            <a:spLocks noGrp="1"/>
          </p:cNvSpPr>
          <p:nvPr>
            <p:ph type="ftr" sz="quarter" idx="11"/>
          </p:nvPr>
        </p:nvSpPr>
        <p:spPr/>
        <p:txBody>
          <a:bodyPr/>
          <a:lstStyle>
            <a:lvl1pPr>
              <a:defRPr/>
            </a:lvl1pPr>
          </a:lstStyle>
          <a:p>
            <a:r>
              <a:rPr lang="en-US" smtClean="0"/>
              <a:t>Modelling of FlipKart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EA20ED4-B5E6-48E7-8ACA-7731E3E6C9DF}" type="datetime1">
              <a:rPr lang="en-US" smtClean="0"/>
              <a:t>4/15/2014</a:t>
            </a:fld>
            <a:endParaRPr lang="en-US"/>
          </a:p>
        </p:txBody>
      </p:sp>
      <p:sp>
        <p:nvSpPr>
          <p:cNvPr id="5" name="Footer Placeholder 4"/>
          <p:cNvSpPr>
            <a:spLocks noGrp="1"/>
          </p:cNvSpPr>
          <p:nvPr>
            <p:ph type="ftr" sz="quarter" idx="11"/>
          </p:nvPr>
        </p:nvSpPr>
        <p:spPr/>
        <p:txBody>
          <a:bodyPr/>
          <a:lstStyle>
            <a:lvl1pPr>
              <a:defRPr/>
            </a:lvl1pPr>
          </a:lstStyle>
          <a:p>
            <a:r>
              <a:rPr lang="en-US" smtClean="0"/>
              <a:t>Modelling of FlipKart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400E7F2-A396-43D5-942B-D97008AC033E}" type="datetime1">
              <a:rPr lang="en-US" smtClean="0"/>
              <a:t>4/15/2014</a:t>
            </a:fld>
            <a:endParaRPr lang="en-US"/>
          </a:p>
        </p:txBody>
      </p:sp>
      <p:sp>
        <p:nvSpPr>
          <p:cNvPr id="6" name="Footer Placeholder 5"/>
          <p:cNvSpPr>
            <a:spLocks noGrp="1"/>
          </p:cNvSpPr>
          <p:nvPr>
            <p:ph type="ftr" sz="quarter" idx="11"/>
          </p:nvPr>
        </p:nvSpPr>
        <p:spPr/>
        <p:txBody>
          <a:bodyPr/>
          <a:lstStyle>
            <a:lvl1pPr>
              <a:defRPr/>
            </a:lvl1pPr>
          </a:lstStyle>
          <a:p>
            <a:r>
              <a:rPr lang="en-US" smtClean="0"/>
              <a:t>Modelling of FlipKart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207D3CD-BDE3-4D56-A339-1A1937ED8BF2}" type="datetime1">
              <a:rPr lang="en-US" smtClean="0"/>
              <a:t>4/15/2014</a:t>
            </a:fld>
            <a:endParaRPr lang="en-US"/>
          </a:p>
        </p:txBody>
      </p:sp>
      <p:sp>
        <p:nvSpPr>
          <p:cNvPr id="8" name="Footer Placeholder 7"/>
          <p:cNvSpPr>
            <a:spLocks noGrp="1"/>
          </p:cNvSpPr>
          <p:nvPr>
            <p:ph type="ftr" sz="quarter" idx="11"/>
          </p:nvPr>
        </p:nvSpPr>
        <p:spPr/>
        <p:txBody>
          <a:bodyPr/>
          <a:lstStyle>
            <a:lvl1pPr>
              <a:defRPr/>
            </a:lvl1pPr>
          </a:lstStyle>
          <a:p>
            <a:r>
              <a:rPr lang="en-US" smtClean="0"/>
              <a:t>Modelling of FlipKart</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B4D9E5C-E179-4B71-BD9F-EACA64747D52}" type="datetime1">
              <a:rPr lang="en-US" smtClean="0"/>
              <a:t>4/15/2014</a:t>
            </a:fld>
            <a:endParaRPr lang="en-US"/>
          </a:p>
        </p:txBody>
      </p:sp>
      <p:sp>
        <p:nvSpPr>
          <p:cNvPr id="4" name="Footer Placeholder 3"/>
          <p:cNvSpPr>
            <a:spLocks noGrp="1"/>
          </p:cNvSpPr>
          <p:nvPr>
            <p:ph type="ftr" sz="quarter" idx="11"/>
          </p:nvPr>
        </p:nvSpPr>
        <p:spPr/>
        <p:txBody>
          <a:bodyPr/>
          <a:lstStyle>
            <a:lvl1pPr>
              <a:defRPr/>
            </a:lvl1pPr>
          </a:lstStyle>
          <a:p>
            <a:r>
              <a:rPr lang="en-US" smtClean="0"/>
              <a:t>Modelling of FlipKart</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FE257E1-4145-4D01-A6A3-216D4AAE9CA2}" type="datetime1">
              <a:rPr lang="en-US" smtClean="0"/>
              <a:t>4/15/2014</a:t>
            </a:fld>
            <a:endParaRPr lang="en-US"/>
          </a:p>
        </p:txBody>
      </p:sp>
      <p:sp>
        <p:nvSpPr>
          <p:cNvPr id="3" name="Footer Placeholder 2"/>
          <p:cNvSpPr>
            <a:spLocks noGrp="1"/>
          </p:cNvSpPr>
          <p:nvPr>
            <p:ph type="ftr" sz="quarter" idx="11"/>
          </p:nvPr>
        </p:nvSpPr>
        <p:spPr/>
        <p:txBody>
          <a:bodyPr/>
          <a:lstStyle>
            <a:lvl1pPr>
              <a:defRPr/>
            </a:lvl1pPr>
          </a:lstStyle>
          <a:p>
            <a:r>
              <a:rPr lang="en-US" smtClean="0"/>
              <a:t>Modelling of FlipKart</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47CCC7B-9559-49CC-8BC4-7B71DD1B6B96}" type="datetime1">
              <a:rPr lang="en-US" smtClean="0"/>
              <a:t>4/15/2014</a:t>
            </a:fld>
            <a:endParaRPr lang="en-US"/>
          </a:p>
        </p:txBody>
      </p:sp>
      <p:sp>
        <p:nvSpPr>
          <p:cNvPr id="6" name="Footer Placeholder 5"/>
          <p:cNvSpPr>
            <a:spLocks noGrp="1"/>
          </p:cNvSpPr>
          <p:nvPr>
            <p:ph type="ftr" sz="quarter" idx="11"/>
          </p:nvPr>
        </p:nvSpPr>
        <p:spPr/>
        <p:txBody>
          <a:bodyPr/>
          <a:lstStyle>
            <a:lvl1pPr>
              <a:defRPr/>
            </a:lvl1pPr>
          </a:lstStyle>
          <a:p>
            <a:r>
              <a:rPr lang="en-US" smtClean="0"/>
              <a:t>Modelling of FlipKart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7D1F7F8-7273-45A4-BE28-EA943A0BCFEE}" type="datetime1">
              <a:rPr lang="en-US" smtClean="0"/>
              <a:t>4/15/2014</a:t>
            </a:fld>
            <a:endParaRPr lang="en-US"/>
          </a:p>
        </p:txBody>
      </p:sp>
      <p:sp>
        <p:nvSpPr>
          <p:cNvPr id="6" name="Footer Placeholder 5"/>
          <p:cNvSpPr>
            <a:spLocks noGrp="1"/>
          </p:cNvSpPr>
          <p:nvPr>
            <p:ph type="ftr" sz="quarter" idx="11"/>
          </p:nvPr>
        </p:nvSpPr>
        <p:spPr/>
        <p:txBody>
          <a:bodyPr/>
          <a:lstStyle>
            <a:lvl1pPr>
              <a:defRPr/>
            </a:lvl1pPr>
          </a:lstStyle>
          <a:p>
            <a:r>
              <a:rPr lang="en-US" smtClean="0"/>
              <a:t>Modelling of FlipKart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752600" y="304800"/>
            <a:ext cx="7010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752600" y="1395413"/>
            <a:ext cx="7010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 Second level</a:t>
            </a:r>
          </a:p>
        </p:txBody>
      </p:sp>
      <p:sp>
        <p:nvSpPr>
          <p:cNvPr id="4100" name="Rectangle 4"/>
          <p:cNvSpPr>
            <a:spLocks noGrp="1" noChangeArrowheads="1"/>
          </p:cNvSpPr>
          <p:nvPr>
            <p:ph type="dt" sz="half" idx="2"/>
          </p:nvPr>
        </p:nvSpPr>
        <p:spPr bwMode="auto">
          <a:xfrm>
            <a:off x="1905000" y="6400800"/>
            <a:ext cx="137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a:lvl1pPr>
          </a:lstStyle>
          <a:p>
            <a:fld id="{C8A1B23A-DEBC-4BF2-8DE5-C7639287770C}" type="datetime1">
              <a:rPr lang="en-US" smtClean="0"/>
              <a:t>4/15/2014</a:t>
            </a:fld>
            <a:endParaRPr lang="en-US"/>
          </a:p>
        </p:txBody>
      </p:sp>
      <p:sp>
        <p:nvSpPr>
          <p:cNvPr id="4101" name="Rectangle 5"/>
          <p:cNvSpPr>
            <a:spLocks noGrp="1" noChangeArrowheads="1"/>
          </p:cNvSpPr>
          <p:nvPr>
            <p:ph type="ftr" sz="quarter" idx="3"/>
          </p:nvPr>
        </p:nvSpPr>
        <p:spPr bwMode="auto">
          <a:xfrm>
            <a:off x="4316413" y="6400800"/>
            <a:ext cx="20843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lvl1pPr>
          </a:lstStyle>
          <a:p>
            <a:r>
              <a:rPr lang="en-US" smtClean="0"/>
              <a:t>Modelling of FlipKart</a:t>
            </a:r>
            <a:endParaRPr lang="en-US"/>
          </a:p>
        </p:txBody>
      </p:sp>
      <p:sp>
        <p:nvSpPr>
          <p:cNvPr id="4102" name="Rectangle 6"/>
          <p:cNvSpPr>
            <a:spLocks noGrp="1" noChangeArrowheads="1"/>
          </p:cNvSpPr>
          <p:nvPr>
            <p:ph type="sldNum" sz="quarter" idx="4"/>
          </p:nvPr>
        </p:nvSpPr>
        <p:spPr bwMode="auto">
          <a:xfrm>
            <a:off x="7391400" y="6400800"/>
            <a:ext cx="137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rgbClr val="006666"/>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ve-Oak/FlipKartOOAD" TargetMode="External"/><Relationship Id="rId2" Type="http://schemas.openxmlformats.org/officeDocument/2006/relationships/hyperlink" Target="https://github.com/ParasMittal/SE_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2743200"/>
          </a:xfrm>
        </p:spPr>
        <p:txBody>
          <a:bodyPr/>
          <a:lstStyle/>
          <a:p>
            <a:pPr algn="ctr">
              <a:defRPr/>
            </a:pPr>
            <a:r>
              <a:rPr lang="en-US" sz="6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MODELLING OF FLIPKART</a:t>
            </a:r>
            <a:endParaRPr lang="en-US" sz="6000" dirty="0">
              <a:latin typeface="Arial" pitchFamily="34" charset="0"/>
              <a:cs typeface="Arial" pitchFamily="34" charset="0"/>
            </a:endParaRPr>
          </a:p>
        </p:txBody>
      </p:sp>
      <p:sp>
        <p:nvSpPr>
          <p:cNvPr id="4" name="Rectangle 7"/>
          <p:cNvSpPr>
            <a:spLocks noChangeArrowheads="1"/>
          </p:cNvSpPr>
          <p:nvPr/>
        </p:nvSpPr>
        <p:spPr bwMode="auto">
          <a:xfrm>
            <a:off x="1143000" y="5181600"/>
            <a:ext cx="6477000" cy="923330"/>
          </a:xfrm>
          <a:prstGeom prst="rect">
            <a:avLst/>
          </a:prstGeom>
          <a:noFill/>
          <a:ln w="9525">
            <a:noFill/>
            <a:miter lim="800000"/>
            <a:headEnd/>
            <a:tailEnd/>
          </a:ln>
        </p:spPr>
        <p:txBody>
          <a:bodyPr lIns="0" tIns="0" rIns="0" bIns="0" anchor="ctr">
            <a:spAutoFit/>
          </a:bodyPr>
          <a:lstStyle/>
          <a:p>
            <a:pPr algn="ctr" eaLnBrk="0" hangingPunct="0">
              <a:tabLst>
                <a:tab pos="2209800" algn="l"/>
              </a:tabLst>
            </a:pPr>
            <a:r>
              <a:rPr lang="en-US" sz="2000" b="1" dirty="0">
                <a:cs typeface="Times New Roman" pitchFamily="18" charset="0"/>
              </a:rPr>
              <a:t>        SESSION   </a:t>
            </a:r>
            <a:r>
              <a:rPr lang="en-US" sz="2000" b="1" dirty="0" smtClean="0">
                <a:cs typeface="Times New Roman" pitchFamily="18" charset="0"/>
              </a:rPr>
              <a:t>2013 - 2014</a:t>
            </a:r>
            <a:endParaRPr lang="en-US" sz="2000" dirty="0">
              <a:cs typeface="Times New Roman" pitchFamily="18" charset="0"/>
            </a:endParaRPr>
          </a:p>
          <a:p>
            <a:pPr algn="ctr" eaLnBrk="0" hangingPunct="0">
              <a:tabLst>
                <a:tab pos="2209800" algn="l"/>
              </a:tabLst>
            </a:pPr>
            <a:r>
              <a:rPr lang="en-US" sz="2000" b="1" dirty="0" smtClean="0">
                <a:cs typeface="Times New Roman" pitchFamily="18" charset="0"/>
              </a:rPr>
              <a:t>INTERNATIONAL INSTITUTE OF INFORMATION TECHNOLOGY , BANGALORE (IIIT-B)</a:t>
            </a:r>
            <a:endParaRPr lang="en-US" sz="2000" b="1" dirty="0" smtClean="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752600" y="152400"/>
            <a:ext cx="7010400" cy="12192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dirty="0" smtClean="0">
                <a:latin typeface="Algerian" pitchFamily="82" charset="0"/>
              </a:rPr>
              <a:t>	</a:t>
            </a:r>
            <a:r>
              <a:rPr lang="en-US" b="0" dirty="0" smtClean="0">
                <a:latin typeface="+mn-lt"/>
              </a:rPr>
              <a:t>Software engineering processes / tools / methods used</a:t>
            </a:r>
          </a:p>
        </p:txBody>
      </p:sp>
      <p:sp>
        <p:nvSpPr>
          <p:cNvPr id="29699" name="Content Placeholder 4"/>
          <p:cNvSpPr>
            <a:spLocks noGrp="1"/>
          </p:cNvSpPr>
          <p:nvPr>
            <p:ph idx="1"/>
          </p:nvPr>
        </p:nvSpPr>
        <p:spPr>
          <a:xfrm>
            <a:off x="1752600" y="1828800"/>
            <a:ext cx="7010400" cy="4419600"/>
          </a:xfrm>
        </p:spPr>
        <p:txBody>
          <a:bodyPr/>
          <a:lstStyle/>
          <a:p>
            <a:pPr eaLnBrk="1" hangingPunct="1">
              <a:buFontTx/>
              <a:buNone/>
              <a:defRPr/>
            </a:pPr>
            <a:r>
              <a:rPr lang="en-US" dirty="0" smtClean="0"/>
              <a:t>	</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36881" name="Footer Placeholder 27"/>
          <p:cNvSpPr>
            <a:spLocks noGrp="1"/>
          </p:cNvSpPr>
          <p:nvPr>
            <p:ph type="ftr" sz="quarter" idx="11"/>
          </p:nvPr>
        </p:nvSpPr>
        <p:spPr>
          <a:noFill/>
        </p:spPr>
        <p:txBody>
          <a:bodyPr/>
          <a:lstStyle/>
          <a:p>
            <a:r>
              <a:rPr lang="en-US" smtClean="0"/>
              <a:t>Modelling of FlipKart</a:t>
            </a:r>
            <a:endParaRPr lang="en-US" smtClean="0"/>
          </a:p>
        </p:txBody>
      </p:sp>
      <p:cxnSp>
        <p:nvCxnSpPr>
          <p:cNvPr id="36870" name="Straight Connector 13"/>
          <p:cNvCxnSpPr>
            <a:cxnSpLocks noChangeShapeType="1"/>
            <a:endCxn id="36883" idx="0"/>
          </p:cNvCxnSpPr>
          <p:nvPr/>
        </p:nvCxnSpPr>
        <p:spPr bwMode="auto">
          <a:xfrm rot="16200000" flipH="1">
            <a:off x="2604294" y="2185194"/>
            <a:ext cx="850900" cy="112712"/>
          </a:xfrm>
          <a:prstGeom prst="line">
            <a:avLst/>
          </a:prstGeom>
          <a:noFill/>
          <a:ln w="28575" algn="ctr">
            <a:noFill/>
            <a:round/>
            <a:headEnd/>
            <a:tailEnd/>
          </a:ln>
        </p:spPr>
      </p:cxnSp>
      <p:cxnSp>
        <p:nvCxnSpPr>
          <p:cNvPr id="36871" name="Straight Arrow Connector 17"/>
          <p:cNvCxnSpPr>
            <a:cxnSpLocks noChangeShapeType="1"/>
            <a:stCxn id="36883" idx="0"/>
            <a:endCxn id="36883" idx="0"/>
          </p:cNvCxnSpPr>
          <p:nvPr/>
        </p:nvCxnSpPr>
        <p:spPr bwMode="auto">
          <a:xfrm rot="5400000" flipH="1" flipV="1">
            <a:off x="3086100" y="2667000"/>
            <a:ext cx="1588" cy="1588"/>
          </a:xfrm>
          <a:prstGeom prst="straightConnector1">
            <a:avLst/>
          </a:prstGeom>
          <a:noFill/>
          <a:ln w="28575" algn="ctr">
            <a:noFill/>
            <a:round/>
            <a:headEnd/>
            <a:tailEnd type="arrow" w="med" len="med"/>
          </a:ln>
        </p:spPr>
      </p:cxnSp>
      <p:cxnSp>
        <p:nvCxnSpPr>
          <p:cNvPr id="36872" name="Straight Connector 20"/>
          <p:cNvCxnSpPr>
            <a:cxnSpLocks noChangeShapeType="1"/>
            <a:endCxn id="36883" idx="0"/>
          </p:cNvCxnSpPr>
          <p:nvPr/>
        </p:nvCxnSpPr>
        <p:spPr bwMode="auto">
          <a:xfrm rot="16200000" flipH="1">
            <a:off x="2566194" y="2147094"/>
            <a:ext cx="927100" cy="112712"/>
          </a:xfrm>
          <a:prstGeom prst="line">
            <a:avLst/>
          </a:prstGeom>
          <a:noFill/>
          <a:ln w="28575" algn="ctr">
            <a:noFill/>
            <a:round/>
            <a:headEnd/>
            <a:tailEnd/>
          </a:ln>
        </p:spPr>
      </p:cxnSp>
      <p:cxnSp>
        <p:nvCxnSpPr>
          <p:cNvPr id="36873" name="Straight Connector 35"/>
          <p:cNvCxnSpPr>
            <a:cxnSpLocks noChangeShapeType="1"/>
          </p:cNvCxnSpPr>
          <p:nvPr/>
        </p:nvCxnSpPr>
        <p:spPr bwMode="auto">
          <a:xfrm rot="10800000">
            <a:off x="3429000" y="2133600"/>
            <a:ext cx="1588" cy="1588"/>
          </a:xfrm>
          <a:prstGeom prst="line">
            <a:avLst/>
          </a:prstGeom>
          <a:noFill/>
          <a:ln w="28575" algn="ctr">
            <a:noFill/>
            <a:round/>
            <a:headEnd/>
            <a:tailEnd/>
          </a:ln>
        </p:spPr>
      </p:cxnSp>
      <p:cxnSp>
        <p:nvCxnSpPr>
          <p:cNvPr id="36874" name="Straight Arrow Connector 69"/>
          <p:cNvCxnSpPr>
            <a:cxnSpLocks noChangeShapeType="1"/>
          </p:cNvCxnSpPr>
          <p:nvPr/>
        </p:nvCxnSpPr>
        <p:spPr bwMode="auto">
          <a:xfrm>
            <a:off x="6705600" y="3124200"/>
            <a:ext cx="914400" cy="914400"/>
          </a:xfrm>
          <a:prstGeom prst="straightConnector1">
            <a:avLst/>
          </a:prstGeom>
          <a:noFill/>
          <a:ln w="28575" algn="ctr">
            <a:noFill/>
            <a:round/>
            <a:headEnd/>
            <a:tailEnd type="arrow" w="med" len="med"/>
          </a:ln>
        </p:spPr>
      </p:cxnSp>
      <p:cxnSp>
        <p:nvCxnSpPr>
          <p:cNvPr id="36875" name="Straight Arrow Connector 72"/>
          <p:cNvCxnSpPr>
            <a:cxnSpLocks noChangeShapeType="1"/>
          </p:cNvCxnSpPr>
          <p:nvPr/>
        </p:nvCxnSpPr>
        <p:spPr bwMode="auto">
          <a:xfrm flipV="1">
            <a:off x="5867400" y="4038600"/>
            <a:ext cx="2819400" cy="762000"/>
          </a:xfrm>
          <a:prstGeom prst="straightConnector1">
            <a:avLst/>
          </a:prstGeom>
          <a:noFill/>
          <a:ln w="28575" algn="ctr">
            <a:noFill/>
            <a:round/>
            <a:headEnd/>
            <a:tailEnd type="arrow" w="med" len="med"/>
          </a:ln>
        </p:spPr>
      </p:cxnSp>
      <p:cxnSp>
        <p:nvCxnSpPr>
          <p:cNvPr id="36876" name="Straight Arrow Connector 74"/>
          <p:cNvCxnSpPr>
            <a:cxnSpLocks noChangeShapeType="1"/>
          </p:cNvCxnSpPr>
          <p:nvPr/>
        </p:nvCxnSpPr>
        <p:spPr bwMode="auto">
          <a:xfrm>
            <a:off x="6858000" y="3352800"/>
            <a:ext cx="914400" cy="914400"/>
          </a:xfrm>
          <a:prstGeom prst="straightConnector1">
            <a:avLst/>
          </a:prstGeom>
          <a:noFill/>
          <a:ln w="28575" algn="ctr">
            <a:noFill/>
            <a:round/>
            <a:headEnd/>
            <a:tailEnd type="arrow" w="med" len="med"/>
          </a:ln>
        </p:spPr>
      </p:cxnSp>
      <p:cxnSp>
        <p:nvCxnSpPr>
          <p:cNvPr id="36877" name="Straight Arrow Connector 78"/>
          <p:cNvCxnSpPr>
            <a:cxnSpLocks noChangeShapeType="1"/>
          </p:cNvCxnSpPr>
          <p:nvPr/>
        </p:nvCxnSpPr>
        <p:spPr bwMode="auto">
          <a:xfrm>
            <a:off x="7010400" y="3505200"/>
            <a:ext cx="914400" cy="914400"/>
          </a:xfrm>
          <a:prstGeom prst="straightConnector1">
            <a:avLst/>
          </a:prstGeom>
          <a:noFill/>
          <a:ln w="28575" algn="ctr">
            <a:noFill/>
            <a:round/>
            <a:headEnd/>
            <a:tailEnd type="arrow" w="med" len="med"/>
          </a:ln>
        </p:spPr>
      </p:cxnSp>
      <p:sp>
        <p:nvSpPr>
          <p:cNvPr id="25" name="Content Placeholder 2"/>
          <p:cNvSpPr txBox="1">
            <a:spLocks/>
          </p:cNvSpPr>
          <p:nvPr/>
        </p:nvSpPr>
        <p:spPr bwMode="auto">
          <a:xfrm>
            <a:off x="1905000" y="1524000"/>
            <a:ext cx="7010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50000"/>
              </a:spcBef>
              <a:spcAft>
                <a:spcPct val="0"/>
              </a:spcAft>
              <a:buClrTx/>
              <a:buSzTx/>
              <a:buFont typeface="+mj-lt"/>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Version Control and Integration</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b="0" i="1" u="none" strike="noStrike" kern="0" cap="none" spc="0" normalizeH="0" baseline="0" noProof="0" dirty="0" err="1" smtClean="0">
                <a:ln>
                  <a:noFill/>
                </a:ln>
                <a:solidFill>
                  <a:schemeClr val="tx1"/>
                </a:solidFill>
                <a:effectLst/>
                <a:uLnTx/>
                <a:uFillTx/>
                <a:latin typeface="+mn-lt"/>
              </a:rPr>
              <a:t>Git</a:t>
            </a:r>
            <a:r>
              <a:rPr kumimoji="0" lang="en-US" b="0" i="1" u="none" strike="noStrike" kern="0" cap="none" spc="0" normalizeH="0" baseline="0" noProof="0" dirty="0" smtClean="0">
                <a:ln>
                  <a:noFill/>
                </a:ln>
                <a:solidFill>
                  <a:schemeClr val="tx1"/>
                </a:solidFill>
                <a:effectLst/>
                <a:uLnTx/>
                <a:uFillTx/>
                <a:latin typeface="+mn-lt"/>
              </a:rPr>
              <a:t> Hub is</a:t>
            </a:r>
            <a:r>
              <a:rPr kumimoji="0" lang="en-US" b="0" i="1" u="none" strike="noStrike" kern="0" cap="none" spc="0" normalizeH="0" noProof="0" dirty="0" smtClean="0">
                <a:ln>
                  <a:noFill/>
                </a:ln>
                <a:solidFill>
                  <a:schemeClr val="tx1"/>
                </a:solidFill>
                <a:effectLst/>
                <a:uLnTx/>
                <a:uFillTx/>
                <a:latin typeface="+mn-lt"/>
              </a:rPr>
              <a:t> being used</a:t>
            </a:r>
            <a:r>
              <a:rPr kumimoji="0" lang="en-US" b="0" i="1" u="none" strike="noStrike" kern="0" cap="none" spc="0" normalizeH="0" baseline="0" noProof="0" dirty="0" smtClean="0">
                <a:ln>
                  <a:noFill/>
                </a:ln>
                <a:solidFill>
                  <a:schemeClr val="tx1"/>
                </a:solidFill>
                <a:effectLst/>
                <a:uLnTx/>
                <a:uFillTx/>
                <a:latin typeface="+mn-lt"/>
              </a:rPr>
              <a:t> for the version control as well as</a:t>
            </a:r>
            <a:r>
              <a:rPr kumimoji="0" lang="en-US" b="0" i="1" u="none" strike="noStrike" kern="0" cap="none" spc="0" normalizeH="0" noProof="0" dirty="0" smtClean="0">
                <a:ln>
                  <a:noFill/>
                </a:ln>
                <a:solidFill>
                  <a:schemeClr val="tx1"/>
                </a:solidFill>
                <a:effectLst/>
                <a:uLnTx/>
                <a:uFillTx/>
                <a:latin typeface="+mn-lt"/>
              </a:rPr>
              <a:t> for the integration of </a:t>
            </a:r>
            <a:r>
              <a:rPr kumimoji="0" lang="en-US" b="0" i="1" u="none" strike="noStrike" kern="0" cap="none" spc="0" normalizeH="0" baseline="0" noProof="0" dirty="0" smtClean="0">
                <a:ln>
                  <a:noFill/>
                </a:ln>
                <a:solidFill>
                  <a:schemeClr val="tx1"/>
                </a:solidFill>
                <a:effectLst/>
                <a:uLnTx/>
                <a:uFillTx/>
                <a:latin typeface="+mn-lt"/>
              </a:rPr>
              <a:t>our project.</a:t>
            </a:r>
            <a:r>
              <a:rPr kumimoji="0" lang="en-US" b="0" i="1" u="none" strike="noStrike" kern="0" cap="none" spc="0" normalizeH="0" noProof="0" dirty="0" smtClean="0">
                <a:ln>
                  <a:noFill/>
                </a:ln>
                <a:solidFill>
                  <a:schemeClr val="tx1"/>
                </a:solidFill>
                <a:effectLst/>
                <a:uLnTx/>
                <a:uFillTx/>
                <a:latin typeface="+mn-lt"/>
              </a:rPr>
              <a:t> </a:t>
            </a:r>
            <a:endParaRPr kumimoji="0" lang="en-US" b="0" i="1" u="none" strike="noStrike" kern="0" cap="none" spc="0" normalizeH="0" baseline="0" noProof="0" dirty="0" smtClean="0">
              <a:ln>
                <a:noFill/>
              </a:ln>
              <a:solidFill>
                <a:schemeClr val="tx1"/>
              </a:solidFill>
              <a:effectLst/>
              <a:uLnTx/>
              <a:uFillTx/>
              <a:latin typeface="+mn-lt"/>
            </a:endParaRPr>
          </a:p>
          <a:p>
            <a:pPr marL="742950" lvl="1" indent="-285750" fontAlgn="base">
              <a:spcBef>
                <a:spcPct val="20000"/>
              </a:spcBef>
              <a:spcAft>
                <a:spcPct val="0"/>
              </a:spcAft>
              <a:buFont typeface="Arial" pitchFamily="34" charset="0"/>
              <a:buChar char="•"/>
              <a:defRPr/>
            </a:pPr>
            <a:r>
              <a:rPr lang="en-US" i="1" kern="0" dirty="0" smtClean="0"/>
              <a:t>Link: </a:t>
            </a:r>
            <a:r>
              <a:rPr lang="en-US" i="1" kern="0" dirty="0" smtClean="0">
                <a:hlinkClick r:id="rId2"/>
              </a:rPr>
              <a:t>https</a:t>
            </a:r>
            <a:r>
              <a:rPr lang="en-US" i="1" kern="0" smtClean="0">
                <a:hlinkClick r:id="rId2"/>
              </a:rPr>
              <a:t>://</a:t>
            </a:r>
            <a:r>
              <a:rPr lang="en-US" i="1" kern="0" smtClean="0">
                <a:hlinkClick r:id="rId2"/>
              </a:rPr>
              <a:t>github.com/ParasMittal/SE_Project</a:t>
            </a:r>
            <a:endParaRPr lang="en-US" i="1" kern="0" smtClean="0"/>
          </a:p>
          <a:p>
            <a:pPr marL="742950" lvl="1" indent="-285750" fontAlgn="base">
              <a:spcBef>
                <a:spcPct val="20000"/>
              </a:spcBef>
              <a:spcAft>
                <a:spcPct val="0"/>
              </a:spcAft>
              <a:buFont typeface="Arial" pitchFamily="34" charset="0"/>
              <a:buChar char="•"/>
              <a:defRPr/>
            </a:pPr>
            <a:r>
              <a:rPr kumimoji="0" lang="en-US" b="0" i="1" u="none" strike="noStrike" kern="0" cap="none" spc="0" normalizeH="0" baseline="0" noProof="0" smtClean="0">
                <a:ln>
                  <a:noFill/>
                </a:ln>
                <a:solidFill>
                  <a:schemeClr val="tx1"/>
                </a:solidFill>
                <a:effectLst/>
                <a:uLnTx/>
                <a:uFillTx/>
                <a:latin typeface="+mn-lt"/>
              </a:rPr>
              <a:t>Link</a:t>
            </a:r>
            <a:r>
              <a:rPr kumimoji="0" lang="en-US" b="0" i="1" u="none" strike="noStrike" kern="0" cap="none" spc="0" normalizeH="0" baseline="0" noProof="0" dirty="0" smtClean="0">
                <a:ln>
                  <a:noFill/>
                </a:ln>
                <a:solidFill>
                  <a:schemeClr val="tx1"/>
                </a:solidFill>
                <a:effectLst/>
                <a:uLnTx/>
                <a:uFillTx/>
                <a:latin typeface="+mn-lt"/>
              </a:rPr>
              <a:t>:</a:t>
            </a:r>
            <a:r>
              <a:rPr kumimoji="0" lang="en-US" b="0" i="1" u="none" strike="noStrike" kern="0" cap="none" spc="0" normalizeH="0" noProof="0" dirty="0" smtClean="0">
                <a:ln>
                  <a:noFill/>
                </a:ln>
                <a:solidFill>
                  <a:schemeClr val="tx1"/>
                </a:solidFill>
                <a:effectLst/>
                <a:uLnTx/>
                <a:uFillTx/>
                <a:latin typeface="+mn-lt"/>
              </a:rPr>
              <a:t> </a:t>
            </a:r>
            <a:r>
              <a:rPr lang="en-US" i="1" kern="0" dirty="0" smtClean="0">
                <a:hlinkClick r:id="rId3"/>
              </a:rPr>
              <a:t>https://github.com/Live-Oak/FlipKartOOAD</a:t>
            </a:r>
            <a:endParaRPr kumimoji="0" lang="en-US" b="0" i="1" u="none" strike="noStrike" kern="0" cap="none" spc="0" normalizeH="0" baseline="0" noProof="0" dirty="0" smtClean="0">
              <a:ln>
                <a:noFill/>
              </a:ln>
              <a:solidFill>
                <a:schemeClr val="tx1"/>
              </a:solidFill>
              <a:effectLst/>
              <a:uLnTx/>
              <a:uFillTx/>
              <a:latin typeface="+mn-lt"/>
            </a:endParaRPr>
          </a:p>
          <a:p>
            <a:pPr marL="457200" marR="0" lvl="0" indent="-457200" algn="l" defTabSz="914400" rtl="0" eaLnBrk="1" fontAlgn="base" latinLnBrk="0" hangingPunct="1">
              <a:lnSpc>
                <a:spcPct val="100000"/>
              </a:lnSpc>
              <a:spcBef>
                <a:spcPct val="50000"/>
              </a:spcBef>
              <a:spcAft>
                <a:spcPct val="0"/>
              </a:spcAft>
              <a:buClrTx/>
              <a:buSzTx/>
              <a:buFont typeface="+mj-lt"/>
              <a:buAutoNum type="arabicPeriod"/>
              <a:tabLst/>
              <a:defRPr/>
            </a:pPr>
            <a:r>
              <a:rPr lang="en-US" sz="2000" kern="0" dirty="0" smtClean="0"/>
              <a:t>Revision Control</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857250" marR="0" lvl="2" indent="-457200" algn="l" defTabSz="914400" rtl="0" eaLnBrk="1" fontAlgn="base" latinLnBrk="0" hangingPunct="1">
              <a:lnSpc>
                <a:spcPct val="100000"/>
              </a:lnSpc>
              <a:spcBef>
                <a:spcPct val="50000"/>
              </a:spcBef>
              <a:spcAft>
                <a:spcPct val="0"/>
              </a:spcAft>
              <a:buClrTx/>
              <a:buSzTx/>
              <a:buFont typeface="Arial" pitchFamily="34" charset="0"/>
              <a:buChar char="•"/>
              <a:tabLst/>
              <a:defRPr/>
            </a:pPr>
            <a:r>
              <a:rPr lang="en-US" i="1" kern="0" dirty="0" smtClean="0"/>
              <a:t>Project Management Report is being made bi-weekly for the revision control on project.</a:t>
            </a:r>
          </a:p>
          <a:p>
            <a:pPr marL="857250" lvl="2" indent="-457200" fontAlgn="base">
              <a:spcBef>
                <a:spcPct val="50000"/>
              </a:spcBef>
              <a:spcAft>
                <a:spcPct val="0"/>
              </a:spcAft>
              <a:buFont typeface="Arial" pitchFamily="34" charset="0"/>
              <a:buChar char="•"/>
            </a:pPr>
            <a:r>
              <a:rPr kumimoji="0" lang="en-US" b="0" i="1" u="none" strike="noStrike" kern="0" cap="none" spc="0" normalizeH="0" baseline="0" noProof="0" dirty="0" smtClean="0">
                <a:ln>
                  <a:noFill/>
                </a:ln>
                <a:solidFill>
                  <a:schemeClr val="tx1"/>
                </a:solidFill>
                <a:effectLst/>
                <a:uLnTx/>
                <a:uFillTx/>
                <a:latin typeface="+mn-lt"/>
              </a:rPr>
              <a:t>Also , </a:t>
            </a:r>
            <a:r>
              <a:rPr lang="en-US" i="1" kern="0" dirty="0" smtClean="0"/>
              <a:t>Minutes of Meeting, Timesheet entry is being maintained continuously on timely basis</a:t>
            </a:r>
            <a:r>
              <a:rPr lang="en-US" sz="2000" kern="0" dirty="0" smtClean="0"/>
              <a:t>.</a:t>
            </a:r>
            <a:endParaRPr kumimoji="0" lang="en-US" sz="2000" b="0" i="0" u="none" strike="noStrike" kern="0" cap="none" spc="0" normalizeH="0" baseline="0" noProof="0" dirty="0" smtClean="0">
              <a:ln>
                <a:noFill/>
              </a:ln>
              <a:solidFill>
                <a:schemeClr val="tx1"/>
              </a:solidFill>
              <a:effectLst/>
              <a:uLnTx/>
              <a:uFillTx/>
              <a:latin typeface="+mn-lt"/>
            </a:endParaRPr>
          </a:p>
          <a:p>
            <a:pPr marL="457200" marR="0" lvl="0" indent="-457200" algn="l" defTabSz="914400" rtl="0" eaLnBrk="1" fontAlgn="base" latinLnBrk="0" hangingPunct="1">
              <a:lnSpc>
                <a:spcPct val="100000"/>
              </a:lnSpc>
              <a:spcBef>
                <a:spcPct val="50000"/>
              </a:spcBef>
              <a:spcAft>
                <a:spcPct val="0"/>
              </a:spcAft>
              <a:buClrTx/>
              <a:buSzTx/>
              <a:buFont typeface="+mj-lt"/>
              <a:buAutoNum type="arabicPeriod"/>
              <a:tabLst/>
              <a:defRPr/>
            </a:pPr>
            <a:r>
              <a:rPr lang="en-US" sz="2000" kern="0" dirty="0" smtClean="0"/>
              <a:t>Testing Strategies</a:t>
            </a:r>
          </a:p>
          <a:p>
            <a:pPr marL="914400" lvl="1" indent="-457200" fontAlgn="base">
              <a:spcBef>
                <a:spcPct val="50000"/>
              </a:spcBef>
              <a:spcAft>
                <a:spcPct val="0"/>
              </a:spcAft>
              <a:buFont typeface="Arial" pitchFamily="34" charset="0"/>
              <a:buChar char="•"/>
            </a:pPr>
            <a:r>
              <a:rPr lang="en-US" i="1" kern="0" dirty="0" smtClean="0"/>
              <a:t>Preparation of test cases , testing modules has been divided among the group members and will be started once the implementation is over</a:t>
            </a:r>
            <a:r>
              <a:rPr lang="en-US" sz="2000" kern="0" dirty="0" smtClean="0"/>
              <a:t>.</a:t>
            </a:r>
          </a:p>
          <a:p>
            <a:pPr marL="457200" marR="0" lvl="0" indent="-457200" algn="l" defTabSz="914400" rtl="0" eaLnBrk="1" fontAlgn="base" latinLnBrk="0" hangingPunct="1">
              <a:lnSpc>
                <a:spcPct val="100000"/>
              </a:lnSpc>
              <a:spcBef>
                <a:spcPct val="50000"/>
              </a:spcBef>
              <a:spcAft>
                <a:spcPct val="0"/>
              </a:spcAft>
              <a:buClrTx/>
              <a:buSzTx/>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67000"/>
            <a:ext cx="7010400" cy="8382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sz="6000" b="0" dirty="0" smtClean="0">
                <a:latin typeface="+mn-lt"/>
              </a:rPr>
              <a:t>THANK YOU</a:t>
            </a:r>
            <a:endParaRPr lang="en-US" sz="6000" b="0" dirty="0">
              <a:latin typeface="+mn-lt"/>
            </a:endParaRPr>
          </a:p>
        </p:txBody>
      </p:sp>
      <p:sp>
        <p:nvSpPr>
          <p:cNvPr id="41990" name="Footer Placeholder 3"/>
          <p:cNvSpPr>
            <a:spLocks noGrp="1"/>
          </p:cNvSpPr>
          <p:nvPr>
            <p:ph type="ftr" sz="quarter" idx="11"/>
          </p:nvPr>
        </p:nvSpPr>
        <p:spPr>
          <a:noFill/>
        </p:spPr>
        <p:txBody>
          <a:bodyPr/>
          <a:lstStyle/>
          <a:p>
            <a:r>
              <a:rPr lang="en-US" smtClean="0"/>
              <a:t>Modelling of FlipKart</a:t>
            </a:r>
            <a:endParaRPr lang="en-US" smtClean="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idx="1"/>
          </p:nvPr>
        </p:nvSpPr>
        <p:spPr>
          <a:xfrm>
            <a:off x="2133600" y="838200"/>
            <a:ext cx="6400800" cy="4093428"/>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spAutoFit/>
          </a:bodyPr>
          <a:lstStyle/>
          <a:p>
            <a:pPr algn="ctr" eaLnBrk="1" hangingPunct="1">
              <a:buFontTx/>
              <a:buNone/>
              <a:tabLst>
                <a:tab pos="457200" algn="r"/>
                <a:tab pos="2971800" algn="ctr"/>
                <a:tab pos="3771900" algn="l"/>
                <a:tab pos="5943600" algn="r"/>
              </a:tabLst>
              <a:defRPr/>
            </a:pPr>
            <a:r>
              <a:rPr lang="en-US" sz="2000" b="1" dirty="0" smtClean="0">
                <a:latin typeface="Arial Unicode MS" pitchFamily="34" charset="-128"/>
                <a:ea typeface="Arial Unicode MS" pitchFamily="34" charset="-128"/>
                <a:cs typeface="Arial Unicode MS" pitchFamily="34" charset="-128"/>
              </a:rPr>
              <a:t>    </a:t>
            </a:r>
            <a:endParaRPr lang="en-US" sz="2000" dirty="0" smtClean="0">
              <a:solidFill>
                <a:schemeClr val="accent1">
                  <a:lumMod val="50000"/>
                </a:schemeClr>
              </a:solidFill>
              <a:latin typeface="Algerian" pitchFamily="82" charset="0"/>
              <a:ea typeface="Arial Unicode MS" pitchFamily="34" charset="-128"/>
              <a:cs typeface="Arial Unicode MS" pitchFamily="34" charset="-128"/>
            </a:endParaRPr>
          </a:p>
          <a:p>
            <a:pPr eaLnBrk="1" hangingPunct="1">
              <a:buFontTx/>
              <a:buNone/>
              <a:tabLst>
                <a:tab pos="457200" algn="r"/>
                <a:tab pos="2971800" algn="ctr"/>
                <a:tab pos="3771900" algn="l"/>
                <a:tab pos="5943600" algn="r"/>
              </a:tabLst>
              <a:defRPr/>
            </a:pPr>
            <a:endParaRPr lang="en-US" sz="2000" dirty="0" smtClean="0">
              <a:latin typeface="Algerian" pitchFamily="82" charset="0"/>
            </a:endParaRPr>
          </a:p>
          <a:p>
            <a:pPr eaLnBrk="1" hangingPunct="1">
              <a:buClr>
                <a:schemeClr val="accent1">
                  <a:lumMod val="50000"/>
                </a:schemeClr>
              </a:buClr>
              <a:buFont typeface="Arial" pitchFamily="34" charset="0"/>
              <a:buChar char="•"/>
              <a:tabLst>
                <a:tab pos="457200" algn="r"/>
                <a:tab pos="2971800" algn="ctr"/>
                <a:tab pos="3771900" algn="l"/>
                <a:tab pos="5943600" algn="r"/>
              </a:tabLst>
              <a:defRPr/>
            </a:pPr>
            <a:r>
              <a:rPr lang="en-US" sz="2000" dirty="0" smtClean="0">
                <a:latin typeface="Arial Unicode MS" pitchFamily="34" charset="-128"/>
                <a:ea typeface="Arial Unicode MS" pitchFamily="34" charset="-128"/>
                <a:cs typeface="Arial Unicode MS" pitchFamily="34" charset="-128"/>
              </a:rPr>
              <a:t>	</a:t>
            </a:r>
            <a:r>
              <a:rPr lang="en-US" sz="2000" i="1" u="sng" dirty="0" smtClean="0">
                <a:latin typeface="Arial" pitchFamily="34" charset="0"/>
                <a:ea typeface="Arial Unicode MS" pitchFamily="34" charset="-128"/>
                <a:cs typeface="Arial" pitchFamily="34" charset="0"/>
              </a:rPr>
              <a:t>GUIDED BY</a:t>
            </a:r>
            <a:r>
              <a:rPr lang="en-US" sz="2000" dirty="0" smtClean="0">
                <a:latin typeface="Arial" pitchFamily="34" charset="0"/>
                <a:ea typeface="Arial Unicode MS" pitchFamily="34" charset="-128"/>
                <a:cs typeface="Arial" pitchFamily="34" charset="0"/>
              </a:rPr>
              <a:t>:</a:t>
            </a:r>
          </a:p>
          <a:p>
            <a:pPr eaLnBrk="1" hangingPunct="1">
              <a:buFontTx/>
              <a:buNone/>
              <a:tabLst>
                <a:tab pos="457200" algn="r"/>
                <a:tab pos="2971800" algn="ctr"/>
                <a:tab pos="3771900" algn="l"/>
                <a:tab pos="5943600" algn="r"/>
              </a:tabLst>
              <a:defRPr/>
            </a:pPr>
            <a:r>
              <a:rPr lang="en-US" sz="2000" dirty="0" smtClean="0">
                <a:latin typeface="Algerian" pitchFamily="82" charset="0"/>
              </a:rPr>
              <a:t>                        </a:t>
            </a:r>
            <a:r>
              <a:rPr lang="en-US" sz="2000" dirty="0" smtClean="0">
                <a:latin typeface="Arial" pitchFamily="34" charset="0"/>
                <a:cs typeface="Arial" pitchFamily="34" charset="0"/>
              </a:rPr>
              <a:t>Prof</a:t>
            </a:r>
            <a:r>
              <a:rPr lang="en-US" sz="2000" dirty="0" smtClean="0">
                <a:latin typeface="Arial" pitchFamily="34" charset="0"/>
                <a:cs typeface="Arial" pitchFamily="34" charset="0"/>
              </a:rPr>
              <a:t>.  K.V. </a:t>
            </a:r>
            <a:r>
              <a:rPr lang="en-US" sz="2000" dirty="0" err="1" smtClean="0">
                <a:latin typeface="Arial" pitchFamily="34" charset="0"/>
                <a:cs typeface="Arial" pitchFamily="34" charset="0"/>
              </a:rPr>
              <a:t>Dinesha</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pPr eaLnBrk="1" hangingPunct="1">
              <a:buFontTx/>
              <a:buNone/>
              <a:tabLst>
                <a:tab pos="457200" algn="r"/>
                <a:tab pos="2971800" algn="ctr"/>
                <a:tab pos="3771900" algn="l"/>
                <a:tab pos="5943600" algn="r"/>
              </a:tabLst>
              <a:defRPr/>
            </a:pPr>
            <a:endParaRPr lang="en-US" sz="2000" i="1" u="sng" dirty="0" smtClean="0">
              <a:latin typeface="Algerian" pitchFamily="82" charset="0"/>
              <a:cs typeface="Times New Roman" pitchFamily="18" charset="0"/>
            </a:endParaRPr>
          </a:p>
          <a:p>
            <a:pPr eaLnBrk="1" hangingPunct="1">
              <a:buClr>
                <a:schemeClr val="accent1">
                  <a:lumMod val="50000"/>
                </a:schemeClr>
              </a:buClr>
              <a:buFont typeface="Arial" pitchFamily="34" charset="0"/>
              <a:buChar char="•"/>
              <a:tabLst>
                <a:tab pos="457200" algn="r"/>
                <a:tab pos="2971800" algn="ctr"/>
                <a:tab pos="3771900" algn="l"/>
                <a:tab pos="5943600" algn="r"/>
              </a:tabLst>
              <a:defRPr/>
            </a:pPr>
            <a:r>
              <a:rPr lang="en-US" sz="2000" i="1" u="sng" dirty="0" smtClean="0">
                <a:latin typeface="Arial" pitchFamily="34" charset="0"/>
                <a:ea typeface="Arial Unicode MS" pitchFamily="34" charset="-128"/>
                <a:cs typeface="Arial" pitchFamily="34" charset="0"/>
              </a:rPr>
              <a:t>PREPARED BY</a:t>
            </a:r>
            <a:r>
              <a:rPr lang="en-US" sz="2000" dirty="0" smtClean="0">
                <a:latin typeface="Arial Unicode MS" pitchFamily="34" charset="-128"/>
                <a:ea typeface="Arial Unicode MS" pitchFamily="34" charset="-128"/>
                <a:cs typeface="Arial Unicode MS" pitchFamily="34" charset="-128"/>
              </a:rPr>
              <a:t>:                   </a:t>
            </a:r>
            <a:endParaRPr lang="en-US" sz="2000" dirty="0" smtClean="0">
              <a:latin typeface="Algerian" pitchFamily="82" charset="0"/>
              <a:cs typeface="Times New Roman" pitchFamily="18" charset="0"/>
            </a:endParaRPr>
          </a:p>
          <a:p>
            <a:pPr eaLnBrk="1" hangingPunct="1">
              <a:buFontTx/>
              <a:buNone/>
              <a:tabLst>
                <a:tab pos="457200" algn="r"/>
                <a:tab pos="2971800" algn="ctr"/>
                <a:tab pos="3771900" algn="l"/>
                <a:tab pos="5943600" algn="r"/>
              </a:tabLst>
              <a:defRPr/>
            </a:pPr>
            <a:r>
              <a:rPr lang="en-US" sz="2000" dirty="0" smtClean="0">
                <a:latin typeface="Algerian" pitchFamily="82" charset="0"/>
                <a:cs typeface="Times New Roman" pitchFamily="18" charset="0"/>
              </a:rPr>
              <a:t> 		                   </a:t>
            </a:r>
            <a:r>
              <a:rPr lang="en-US" sz="2000" dirty="0" err="1" smtClean="0">
                <a:cs typeface="Times New Roman" pitchFamily="18" charset="0"/>
              </a:rPr>
              <a:t>Ankit</a:t>
            </a:r>
            <a:r>
              <a:rPr lang="en-US" sz="2000" dirty="0" smtClean="0">
                <a:cs typeface="Times New Roman" pitchFamily="18" charset="0"/>
              </a:rPr>
              <a:t>  </a:t>
            </a:r>
            <a:r>
              <a:rPr lang="en-US" sz="2000" dirty="0" err="1" smtClean="0">
                <a:cs typeface="Times New Roman" pitchFamily="18" charset="0"/>
              </a:rPr>
              <a:t>Narang</a:t>
            </a:r>
            <a:r>
              <a:rPr lang="en-US" sz="2000" dirty="0" smtClean="0">
                <a:cs typeface="Times New Roman" pitchFamily="18" charset="0"/>
              </a:rPr>
              <a:t>  (MT2013014)</a:t>
            </a:r>
            <a:endParaRPr lang="en-US" sz="2000" dirty="0" smtClean="0"/>
          </a:p>
          <a:p>
            <a:pPr eaLnBrk="1" hangingPunct="1">
              <a:buFontTx/>
              <a:buNone/>
              <a:tabLst>
                <a:tab pos="457200" algn="r"/>
                <a:tab pos="2971800" algn="ctr"/>
                <a:tab pos="3771900" algn="l"/>
                <a:tab pos="5943600" algn="r"/>
              </a:tabLst>
              <a:defRPr/>
            </a:pPr>
            <a:r>
              <a:rPr lang="en-US" sz="2000" dirty="0" smtClean="0">
                <a:cs typeface="Times New Roman" pitchFamily="18" charset="0"/>
              </a:rPr>
              <a:t>                      Nikhil </a:t>
            </a:r>
            <a:r>
              <a:rPr lang="en-US" sz="2000" dirty="0" err="1" smtClean="0">
                <a:cs typeface="Times New Roman" pitchFamily="18" charset="0"/>
              </a:rPr>
              <a:t>Agrawal</a:t>
            </a:r>
            <a:r>
              <a:rPr lang="en-US" sz="2000" dirty="0" smtClean="0">
                <a:cs typeface="Times New Roman" pitchFamily="18" charset="0"/>
              </a:rPr>
              <a:t> (MT2013090)</a:t>
            </a:r>
            <a:endParaRPr lang="en-US" sz="2000" dirty="0" smtClean="0"/>
          </a:p>
          <a:p>
            <a:pPr eaLnBrk="1" hangingPunct="1">
              <a:buFontTx/>
              <a:buNone/>
              <a:tabLst>
                <a:tab pos="457200" algn="r"/>
                <a:tab pos="2971800" algn="ctr"/>
                <a:tab pos="3771900" algn="l"/>
                <a:tab pos="5943600" algn="r"/>
              </a:tabLst>
              <a:defRPr/>
            </a:pPr>
            <a:r>
              <a:rPr lang="en-US" sz="2000" dirty="0" smtClean="0">
                <a:cs typeface="Times New Roman" pitchFamily="18" charset="0"/>
              </a:rPr>
              <a:t>                      </a:t>
            </a:r>
            <a:r>
              <a:rPr lang="en-US" sz="2000" dirty="0" err="1" smtClean="0">
                <a:cs typeface="Times New Roman" pitchFamily="18" charset="0"/>
              </a:rPr>
              <a:t>Paras</a:t>
            </a:r>
            <a:r>
              <a:rPr lang="en-US" sz="2000" dirty="0" smtClean="0">
                <a:cs typeface="Times New Roman" pitchFamily="18" charset="0"/>
              </a:rPr>
              <a:t> </a:t>
            </a:r>
            <a:r>
              <a:rPr lang="en-US" sz="2000" dirty="0" err="1" smtClean="0">
                <a:cs typeface="Times New Roman" pitchFamily="18" charset="0"/>
              </a:rPr>
              <a:t>Mittal</a:t>
            </a:r>
            <a:r>
              <a:rPr lang="en-US" sz="2000" dirty="0" smtClean="0">
                <a:cs typeface="Times New Roman" pitchFamily="18" charset="0"/>
              </a:rPr>
              <a:t> (MT2013097)</a:t>
            </a:r>
            <a:endParaRPr lang="en-US" sz="2000" dirty="0" smtClean="0"/>
          </a:p>
        </p:txBody>
      </p:sp>
      <p:sp>
        <p:nvSpPr>
          <p:cNvPr id="25607" name="Footer Placeholder 4"/>
          <p:cNvSpPr>
            <a:spLocks noGrp="1"/>
          </p:cNvSpPr>
          <p:nvPr>
            <p:ph type="ftr" sz="quarter" idx="11"/>
          </p:nvPr>
        </p:nvSpPr>
        <p:spPr>
          <a:noFill/>
        </p:spPr>
        <p:txBody>
          <a:bodyPr/>
          <a:lstStyle/>
          <a:p>
            <a:r>
              <a:rPr lang="en-US" smtClean="0"/>
              <a:t>Modelling of FlipKart</a:t>
            </a:r>
            <a:endParaRPr lang="en-US" dirty="0"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47800" y="152400"/>
            <a:ext cx="7315200" cy="9906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b="0" dirty="0" smtClean="0">
                <a:latin typeface="+mn-lt"/>
              </a:rPr>
              <a:t>Objective Of The Project</a:t>
            </a:r>
          </a:p>
        </p:txBody>
      </p:sp>
      <p:sp>
        <p:nvSpPr>
          <p:cNvPr id="27653" name="Content Placeholder 2"/>
          <p:cNvSpPr>
            <a:spLocks noGrp="1"/>
          </p:cNvSpPr>
          <p:nvPr>
            <p:ph idx="1"/>
          </p:nvPr>
        </p:nvSpPr>
        <p:spPr>
          <a:xfrm>
            <a:off x="1905000" y="1524000"/>
            <a:ext cx="6934200" cy="4267200"/>
          </a:xfrm>
        </p:spPr>
        <p:txBody>
          <a:bodyPr/>
          <a:lstStyle/>
          <a:p>
            <a:pPr>
              <a:buNone/>
            </a:pPr>
            <a:r>
              <a:rPr lang="en-US" sz="2000" dirty="0" smtClean="0"/>
              <a:t>	Objective of our project is to implement some of the vital features of Flipkart so as to model the functioning of this site to some extent and to incorporate the use of certain </a:t>
            </a:r>
            <a:r>
              <a:rPr lang="en-US" sz="2000" dirty="0" err="1" smtClean="0"/>
              <a:t>RESTful</a:t>
            </a:r>
            <a:r>
              <a:rPr lang="en-US" sz="2000" dirty="0" smtClean="0"/>
              <a:t> web services. Major features are:</a:t>
            </a:r>
          </a:p>
          <a:p>
            <a:pPr lvl="1">
              <a:buFont typeface="Arial" pitchFamily="34" charset="0"/>
              <a:buChar char="•"/>
            </a:pPr>
            <a:r>
              <a:rPr lang="en-US" sz="2000" dirty="0" smtClean="0"/>
              <a:t>Login / Signup ,Feedback ,Place Order , Notification , Stock Management , Deal of the day</a:t>
            </a:r>
          </a:p>
          <a:p>
            <a:pPr lvl="1">
              <a:buNone/>
            </a:pPr>
            <a:endParaRPr lang="en-US" sz="2000" dirty="0" smtClean="0"/>
          </a:p>
          <a:p>
            <a:pPr>
              <a:buNone/>
            </a:pPr>
            <a:r>
              <a:rPr lang="en-US" sz="2000" dirty="0" smtClean="0"/>
              <a:t>	Similarly , other such services will be used such as login into this site using </a:t>
            </a:r>
            <a:r>
              <a:rPr lang="en-US" sz="2000" dirty="0" err="1" smtClean="0"/>
              <a:t>Facebook</a:t>
            </a:r>
            <a:r>
              <a:rPr lang="en-US" sz="2000" dirty="0" smtClean="0"/>
              <a:t> login and other additional services using </a:t>
            </a:r>
            <a:r>
              <a:rPr lang="en-US" sz="2000" dirty="0" err="1" smtClean="0"/>
              <a:t>RESTful</a:t>
            </a:r>
            <a:r>
              <a:rPr lang="en-US" sz="2000" dirty="0" smtClean="0"/>
              <a:t> services. Also, our modeled system will be deployed using Google App Engine.</a:t>
            </a:r>
          </a:p>
        </p:txBody>
      </p:sp>
      <p:sp>
        <p:nvSpPr>
          <p:cNvPr id="27656" name="Footer Placeholder 9"/>
          <p:cNvSpPr>
            <a:spLocks noGrp="1"/>
          </p:cNvSpPr>
          <p:nvPr>
            <p:ph type="ftr" sz="quarter" idx="11"/>
          </p:nvPr>
        </p:nvSpPr>
        <p:spPr>
          <a:noFill/>
        </p:spPr>
        <p:txBody>
          <a:bodyPr/>
          <a:lstStyle/>
          <a:p>
            <a:r>
              <a:rPr lang="en-US" smtClean="0"/>
              <a:t>Modelling of FlipKart</a:t>
            </a:r>
            <a:endParaRPr lang="en-US" dirty="0"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05000" y="152400"/>
            <a:ext cx="6629400" cy="8382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b="0" dirty="0" smtClean="0">
                <a:latin typeface="+mn-lt"/>
              </a:rPr>
              <a:t>Functionality</a:t>
            </a:r>
          </a:p>
        </p:txBody>
      </p:sp>
      <p:sp>
        <p:nvSpPr>
          <p:cNvPr id="28677" name="Content Placeholder 2"/>
          <p:cNvSpPr>
            <a:spLocks noGrp="1"/>
          </p:cNvSpPr>
          <p:nvPr>
            <p:ph idx="1"/>
          </p:nvPr>
        </p:nvSpPr>
        <p:spPr>
          <a:xfrm>
            <a:off x="1905000" y="1295400"/>
            <a:ext cx="7010400" cy="4876800"/>
          </a:xfrm>
        </p:spPr>
        <p:txBody>
          <a:bodyPr/>
          <a:lstStyle/>
          <a:p>
            <a:pPr>
              <a:buNone/>
            </a:pPr>
            <a:r>
              <a:rPr lang="en-US" sz="2000" dirty="0" smtClean="0"/>
              <a:t>	Flipkart is a website that facilitates online shopping. The customers may shop with the help of their registered Flipkart account or without it by using their email ID. Some of the main features that highlight Flipkart are Cart, Place Order, Account Management, Wallet, Return Order, Browse through the products as an analogous user- until login/asked for email for purchasing items, etc. another vital feature of the site is its ability to use some of the most recent technologies- </a:t>
            </a:r>
            <a:r>
              <a:rPr lang="en-US" sz="2000" dirty="0" err="1" smtClean="0"/>
              <a:t>RESTful</a:t>
            </a:r>
            <a:r>
              <a:rPr lang="en-US" sz="2000" dirty="0" smtClean="0"/>
              <a:t> Web Services.</a:t>
            </a:r>
          </a:p>
          <a:p>
            <a:pPr>
              <a:buNone/>
            </a:pPr>
            <a:r>
              <a:rPr lang="en-US" sz="2000" dirty="0" smtClean="0"/>
              <a:t>			REST uses concept of uniform interface and HTTP protocol is being used as a communication protocol in </a:t>
            </a:r>
            <a:r>
              <a:rPr lang="en-US" sz="2000" dirty="0" err="1" smtClean="0"/>
              <a:t>RESTful</a:t>
            </a:r>
            <a:r>
              <a:rPr lang="en-US" sz="2000" dirty="0" smtClean="0"/>
              <a:t> web services. It uses 4 main HTTP methods :</a:t>
            </a:r>
          </a:p>
          <a:p>
            <a:pPr>
              <a:buNone/>
            </a:pPr>
            <a:r>
              <a:rPr lang="en-US" sz="2000" dirty="0" smtClean="0"/>
              <a:t>		GET , POST , PUT , DELETE</a:t>
            </a:r>
          </a:p>
        </p:txBody>
      </p:sp>
      <p:sp>
        <p:nvSpPr>
          <p:cNvPr id="28680" name="Footer Placeholder 10"/>
          <p:cNvSpPr>
            <a:spLocks noGrp="1"/>
          </p:cNvSpPr>
          <p:nvPr>
            <p:ph type="ftr" sz="quarter" idx="11"/>
          </p:nvPr>
        </p:nvSpPr>
        <p:spPr>
          <a:noFill/>
        </p:spPr>
        <p:txBody>
          <a:bodyPr/>
          <a:lstStyle/>
          <a:p>
            <a:r>
              <a:rPr lang="en-US" smtClean="0"/>
              <a:t>Modelling of FlipKart</a:t>
            </a:r>
            <a:endParaRPr lang="en-US" dirty="0" smtClean="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Modelling of FlipKart</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438400" y="1709738"/>
            <a:ext cx="5638800" cy="3943350"/>
          </a:xfrm>
          <a:prstGeom prst="rect">
            <a:avLst/>
          </a:prstGeom>
          <a:noFill/>
          <a:ln w="9525">
            <a:noFill/>
            <a:miter lim="800000"/>
            <a:headEnd/>
            <a:tailEnd/>
          </a:ln>
          <a:effectLst/>
        </p:spPr>
      </p:pic>
      <p:sp>
        <p:nvSpPr>
          <p:cNvPr id="9" name="Title 1"/>
          <p:cNvSpPr>
            <a:spLocks noGrp="1"/>
          </p:cNvSpPr>
          <p:nvPr>
            <p:ph type="title"/>
          </p:nvPr>
        </p:nvSpPr>
        <p:spPr>
          <a:xfrm>
            <a:off x="1905000" y="304800"/>
            <a:ext cx="6629400" cy="8382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b="0" dirty="0" smtClean="0">
                <a:latin typeface="+mn-lt"/>
              </a:rPr>
              <a:t>Functionality(</a:t>
            </a:r>
            <a:r>
              <a:rPr lang="en-US" b="0" dirty="0" err="1" smtClean="0">
                <a:latin typeface="+mn-lt"/>
              </a:rPr>
              <a:t>Contd</a:t>
            </a:r>
            <a:r>
              <a:rPr lang="en-US" b="0" dirty="0" smtClean="0">
                <a:latin typeface="+mn-lt"/>
              </a:rPr>
              <a:t>…)</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228600"/>
            <a:ext cx="6781800" cy="9906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defRPr/>
            </a:pPr>
            <a:r>
              <a:rPr lang="en-US" b="0" dirty="0" smtClean="0">
                <a:latin typeface="+mn-lt"/>
              </a:rPr>
              <a:t>Technology / Architecture :</a:t>
            </a:r>
          </a:p>
        </p:txBody>
      </p:sp>
      <p:sp>
        <p:nvSpPr>
          <p:cNvPr id="28675" name="Content Placeholder 2"/>
          <p:cNvSpPr>
            <a:spLocks noGrp="1"/>
          </p:cNvSpPr>
          <p:nvPr>
            <p:ph idx="1"/>
          </p:nvPr>
        </p:nvSpPr>
        <p:spPr>
          <a:xfrm>
            <a:off x="2362200" y="1981200"/>
            <a:ext cx="6096000" cy="4114800"/>
          </a:xfrm>
        </p:spPr>
        <p:txBody>
          <a:bodyPr/>
          <a:lstStyle/>
          <a:p>
            <a:pPr>
              <a:buNone/>
            </a:pPr>
            <a:r>
              <a:rPr lang="en-US" sz="2000" b="1" dirty="0" smtClean="0"/>
              <a:t>Technologies used :-</a:t>
            </a:r>
          </a:p>
          <a:p>
            <a:pPr lvl="1">
              <a:buFont typeface="Arial" pitchFamily="34" charset="0"/>
              <a:buChar char="•"/>
            </a:pPr>
            <a:r>
              <a:rPr lang="en-US" sz="1800" dirty="0" smtClean="0"/>
              <a:t>Eclipse - </a:t>
            </a:r>
            <a:r>
              <a:rPr lang="en-US" sz="1800" dirty="0" err="1" smtClean="0"/>
              <a:t>Kepler</a:t>
            </a:r>
            <a:r>
              <a:rPr lang="en-US" sz="1800" dirty="0" smtClean="0"/>
              <a:t> Service Release 2</a:t>
            </a:r>
          </a:p>
          <a:p>
            <a:pPr lvl="1">
              <a:buFont typeface="Arial" pitchFamily="34" charset="0"/>
              <a:buChar char="•"/>
            </a:pPr>
            <a:r>
              <a:rPr lang="en-US" sz="1800" dirty="0" err="1" smtClean="0"/>
              <a:t>MySql</a:t>
            </a:r>
            <a:r>
              <a:rPr lang="en-US" sz="1800" dirty="0" smtClean="0"/>
              <a:t> Database v 5.2.38</a:t>
            </a:r>
          </a:p>
          <a:p>
            <a:pPr lvl="1">
              <a:buFont typeface="Arial" pitchFamily="34" charset="0"/>
              <a:buChar char="•"/>
            </a:pPr>
            <a:r>
              <a:rPr lang="en-US" sz="1800" dirty="0" smtClean="0"/>
              <a:t>Apache Tomcat 7.0.50</a:t>
            </a:r>
          </a:p>
          <a:p>
            <a:pPr lvl="1">
              <a:buFont typeface="Arial" pitchFamily="34" charset="0"/>
              <a:buChar char="•"/>
            </a:pPr>
            <a:r>
              <a:rPr lang="en-US" sz="1800" dirty="0" smtClean="0"/>
              <a:t>REST Web services</a:t>
            </a:r>
          </a:p>
          <a:p>
            <a:pPr lvl="1">
              <a:buFont typeface="Arial" pitchFamily="34" charset="0"/>
              <a:buChar char="•"/>
            </a:pPr>
            <a:r>
              <a:rPr lang="en-US" sz="1800" dirty="0" smtClean="0"/>
              <a:t>Deployment using Google App Engine</a:t>
            </a:r>
          </a:p>
          <a:p>
            <a:pPr>
              <a:buNone/>
            </a:pPr>
            <a:r>
              <a:rPr lang="en-US" sz="2000" b="1" dirty="0" smtClean="0"/>
              <a:t>Architecture:-</a:t>
            </a:r>
          </a:p>
          <a:p>
            <a:pPr lvl="1">
              <a:buFont typeface="Arial" pitchFamily="34" charset="0"/>
              <a:buChar char="•"/>
            </a:pPr>
            <a:r>
              <a:rPr lang="en-US" sz="1800" dirty="0" smtClean="0"/>
              <a:t>REST architecture and Struts 2 Framework</a:t>
            </a:r>
          </a:p>
        </p:txBody>
      </p:sp>
      <p:sp>
        <p:nvSpPr>
          <p:cNvPr id="29704" name="Footer Placeholder 8"/>
          <p:cNvSpPr>
            <a:spLocks noGrp="1"/>
          </p:cNvSpPr>
          <p:nvPr>
            <p:ph type="ftr" sz="quarter" idx="11"/>
          </p:nvPr>
        </p:nvSpPr>
        <p:spPr>
          <a:noFill/>
        </p:spPr>
        <p:txBody>
          <a:bodyPr/>
          <a:lstStyle/>
          <a:p>
            <a:r>
              <a:rPr lang="en-US" smtClean="0"/>
              <a:t>Modelling of FlipKart</a:t>
            </a:r>
            <a:endParaRPr lang="en-US" dirty="0" smtClean="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676400"/>
            <a:ext cx="7010400" cy="4852987"/>
          </a:xfrm>
        </p:spPr>
        <p:txBody>
          <a:bodyPr/>
          <a:lstStyle/>
          <a:p>
            <a:pPr lvl="1">
              <a:buNone/>
            </a:pPr>
            <a:endParaRPr lang="en-US" sz="2000" dirty="0" smtClean="0"/>
          </a:p>
          <a:p>
            <a:pPr lvl="1">
              <a:buNone/>
            </a:pPr>
            <a:r>
              <a:rPr lang="en-US" sz="2000" i="0" dirty="0" smtClean="0"/>
              <a:t>All the Standard Software engineering principles are being followed and maintained:</a:t>
            </a:r>
          </a:p>
          <a:p>
            <a:pPr lvl="1">
              <a:buNone/>
            </a:pPr>
            <a:endParaRPr lang="en-US" sz="2000" i="0" dirty="0" smtClean="0"/>
          </a:p>
          <a:p>
            <a:pPr lvl="2">
              <a:buFont typeface="Arial" pitchFamily="34" charset="0"/>
              <a:buChar char="•"/>
            </a:pPr>
            <a:r>
              <a:rPr lang="en-US" sz="1800" i="1" dirty="0" smtClean="0"/>
              <a:t>Version Control , revision Control is being maintained on timely basis.</a:t>
            </a:r>
          </a:p>
          <a:p>
            <a:pPr lvl="2">
              <a:buFont typeface="Arial" pitchFamily="34" charset="0"/>
              <a:buChar char="•"/>
            </a:pPr>
            <a:r>
              <a:rPr lang="en-US" sz="1800" i="1" dirty="0" smtClean="0"/>
              <a:t>Timesheets on regular basis</a:t>
            </a:r>
          </a:p>
          <a:p>
            <a:pPr lvl="2">
              <a:buFont typeface="Arial" pitchFamily="34" charset="0"/>
              <a:buChar char="•"/>
            </a:pPr>
            <a:r>
              <a:rPr lang="en-US" sz="1800" i="1" dirty="0" smtClean="0"/>
              <a:t>Minutes of Meeting of Weekly Meeting</a:t>
            </a:r>
          </a:p>
          <a:p>
            <a:pPr lvl="2">
              <a:buFont typeface="Arial" pitchFamily="34" charset="0"/>
              <a:buChar char="•"/>
            </a:pPr>
            <a:r>
              <a:rPr lang="en-US" sz="1800" i="1" dirty="0" smtClean="0"/>
              <a:t>Weekly Status Report</a:t>
            </a:r>
          </a:p>
          <a:p>
            <a:pPr lvl="2">
              <a:buFont typeface="Arial" pitchFamily="34" charset="0"/>
              <a:buChar char="•"/>
            </a:pPr>
            <a:r>
              <a:rPr lang="en-US" sz="1800" i="1" dirty="0" smtClean="0"/>
              <a:t>All Standard rules are followed during implementation, coding, and testing.</a:t>
            </a:r>
          </a:p>
        </p:txBody>
      </p:sp>
      <p:sp>
        <p:nvSpPr>
          <p:cNvPr id="5" name="Footer Placeholder 4"/>
          <p:cNvSpPr>
            <a:spLocks noGrp="1"/>
          </p:cNvSpPr>
          <p:nvPr>
            <p:ph type="ftr" sz="quarter" idx="11"/>
          </p:nvPr>
        </p:nvSpPr>
        <p:spPr/>
        <p:txBody>
          <a:bodyPr/>
          <a:lstStyle/>
          <a:p>
            <a:r>
              <a:rPr lang="en-US" smtClean="0"/>
              <a:t>Modelling of FlipKart</a:t>
            </a:r>
            <a:endParaRPr lang="en-US" dirty="0" smtClean="0"/>
          </a:p>
        </p:txBody>
      </p:sp>
      <p:sp>
        <p:nvSpPr>
          <p:cNvPr id="8" name="Title 1"/>
          <p:cNvSpPr txBox="1">
            <a:spLocks/>
          </p:cNvSpPr>
          <p:nvPr/>
        </p:nvSpPr>
        <p:spPr bwMode="auto">
          <a:xfrm>
            <a:off x="1447800" y="304800"/>
            <a:ext cx="7467600" cy="106680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kern="0" dirty="0" smtClean="0">
                <a:solidFill>
                  <a:srgbClr val="006666"/>
                </a:solidFill>
                <a:ea typeface="+mj-ea"/>
                <a:cs typeface="+mj-cs"/>
              </a:rPr>
              <a:t>S</a:t>
            </a:r>
            <a:r>
              <a:rPr kumimoji="0" lang="en-US" sz="3200" b="0" i="0" u="none" strike="noStrike" kern="0" cap="none" spc="0" normalizeH="0" baseline="0" noProof="0" dirty="0" err="1" smtClean="0">
                <a:ln>
                  <a:noFill/>
                </a:ln>
                <a:solidFill>
                  <a:srgbClr val="006666"/>
                </a:solidFill>
                <a:effectLst/>
                <a:uLnTx/>
                <a:uFillTx/>
                <a:latin typeface="+mn-lt"/>
                <a:ea typeface="+mj-ea"/>
                <a:cs typeface="+mj-cs"/>
              </a:rPr>
              <a:t>tandard</a:t>
            </a:r>
            <a:r>
              <a:rPr lang="en-US" sz="3200" kern="0" dirty="0" smtClean="0">
                <a:solidFill>
                  <a:srgbClr val="006666"/>
                </a:solidFill>
                <a:ea typeface="+mj-ea"/>
                <a:cs typeface="+mj-cs"/>
              </a:rPr>
              <a:t> </a:t>
            </a:r>
            <a:r>
              <a:rPr kumimoji="0" lang="en-US" sz="3200" b="0" i="0" u="none" strike="noStrike" kern="0" cap="none" spc="0" normalizeH="0" noProof="0" dirty="0" smtClean="0">
                <a:ln>
                  <a:noFill/>
                </a:ln>
                <a:solidFill>
                  <a:srgbClr val="006666"/>
                </a:solidFill>
                <a:effectLst/>
                <a:uLnTx/>
                <a:uFillTx/>
                <a:latin typeface="+mn-lt"/>
                <a:ea typeface="+mj-ea"/>
                <a:cs typeface="+mj-cs"/>
              </a:rPr>
              <a:t>to be followed throughout Project</a:t>
            </a:r>
            <a:endParaRPr kumimoji="0" lang="en-US" sz="3200" b="0" i="0" u="none" strike="noStrike" kern="0" cap="none" spc="0" normalizeH="0" baseline="0" noProof="0" dirty="0" smtClean="0">
              <a:ln>
                <a:noFill/>
              </a:ln>
              <a:solidFill>
                <a:srgbClr val="006666"/>
              </a:solidFill>
              <a:effectLst/>
              <a:uLnTx/>
              <a:uFillTx/>
              <a:latin typeface="+mn-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47800" y="228600"/>
            <a:ext cx="7467600" cy="7620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b="0" dirty="0" smtClean="0">
                <a:latin typeface="+mn-lt"/>
              </a:rPr>
              <a:t>Brief summary of work done</a:t>
            </a:r>
          </a:p>
        </p:txBody>
      </p:sp>
      <p:sp>
        <p:nvSpPr>
          <p:cNvPr id="28677" name="Content Placeholder 2"/>
          <p:cNvSpPr>
            <a:spLocks noGrp="1"/>
          </p:cNvSpPr>
          <p:nvPr>
            <p:ph idx="1"/>
          </p:nvPr>
        </p:nvSpPr>
        <p:spPr>
          <a:xfrm>
            <a:off x="1905000" y="1295400"/>
            <a:ext cx="7010400" cy="4343400"/>
          </a:xfrm>
        </p:spPr>
        <p:txBody>
          <a:bodyPr/>
          <a:lstStyle/>
          <a:p>
            <a:pPr marL="457200" indent="-457200">
              <a:buFont typeface="+mj-lt"/>
              <a:buAutoNum type="arabicPeriod"/>
            </a:pPr>
            <a:r>
              <a:rPr lang="en-US" sz="2000" dirty="0" smtClean="0"/>
              <a:t>Formulation of the problem</a:t>
            </a:r>
          </a:p>
          <a:p>
            <a:pPr lvl="1">
              <a:buFont typeface="Arial" pitchFamily="34" charset="0"/>
              <a:buChar char="•"/>
            </a:pPr>
            <a:r>
              <a:rPr lang="en-US" sz="1800" dirty="0" smtClean="0"/>
              <a:t>Reading relevant background information, understanding and documenting the requirements</a:t>
            </a:r>
          </a:p>
          <a:p>
            <a:pPr marL="457200" indent="-457200">
              <a:buFont typeface="+mj-lt"/>
              <a:buAutoNum type="arabicPeriod"/>
            </a:pPr>
            <a:r>
              <a:rPr lang="en-US" sz="2000" dirty="0" smtClean="0"/>
              <a:t>Designing a solution, documentation</a:t>
            </a:r>
          </a:p>
          <a:p>
            <a:pPr lvl="1">
              <a:buFont typeface="Arial" pitchFamily="34" charset="0"/>
              <a:buChar char="•"/>
            </a:pPr>
            <a:r>
              <a:rPr lang="en-US" sz="1800" dirty="0" smtClean="0"/>
              <a:t>Dividing the selected uses cases among group members</a:t>
            </a:r>
          </a:p>
          <a:p>
            <a:pPr lvl="1">
              <a:buFont typeface="Arial" pitchFamily="34" charset="0"/>
              <a:buChar char="•"/>
            </a:pPr>
            <a:r>
              <a:rPr lang="en-US" sz="1800" dirty="0" smtClean="0"/>
              <a:t>Documentation on </a:t>
            </a:r>
            <a:r>
              <a:rPr lang="en-US" sz="1800" dirty="0" err="1" smtClean="0"/>
              <a:t>FlipKart</a:t>
            </a:r>
            <a:r>
              <a:rPr lang="en-US" sz="1800" dirty="0" smtClean="0"/>
              <a:t> with all use </a:t>
            </a:r>
            <a:r>
              <a:rPr lang="en-US" sz="1800" dirty="0" err="1" smtClean="0"/>
              <a:t>cases,their</a:t>
            </a:r>
            <a:r>
              <a:rPr lang="en-US" sz="1800" dirty="0" smtClean="0"/>
              <a:t> design </a:t>
            </a:r>
            <a:r>
              <a:rPr lang="en-US" sz="1800" dirty="0" err="1" smtClean="0"/>
              <a:t>diagrams,Flow</a:t>
            </a:r>
            <a:r>
              <a:rPr lang="en-US" sz="1800" dirty="0" smtClean="0"/>
              <a:t> of </a:t>
            </a:r>
            <a:r>
              <a:rPr lang="en-US" sz="1800" dirty="0" err="1" smtClean="0"/>
              <a:t>events,Implementation</a:t>
            </a:r>
            <a:r>
              <a:rPr lang="en-US" sz="1800" dirty="0" smtClean="0"/>
              <a:t> Strategy etc.</a:t>
            </a:r>
          </a:p>
          <a:p>
            <a:pPr marL="457200" indent="-457200">
              <a:buFont typeface="+mj-lt"/>
              <a:buAutoNum type="arabicPeriod"/>
            </a:pPr>
            <a:r>
              <a:rPr lang="en-US" sz="2000" dirty="0" smtClean="0"/>
              <a:t>Relevant Learning</a:t>
            </a:r>
          </a:p>
          <a:p>
            <a:pPr marL="857250" lvl="2" indent="-457200">
              <a:spcBef>
                <a:spcPct val="50000"/>
              </a:spcBef>
              <a:buFont typeface="Arial" pitchFamily="34" charset="0"/>
              <a:buChar char="•"/>
            </a:pPr>
            <a:r>
              <a:rPr lang="en-US" sz="1800" i="1" dirty="0" smtClean="0"/>
              <a:t>Struts 2 framework + JSP implementation</a:t>
            </a:r>
          </a:p>
          <a:p>
            <a:pPr marL="457200" indent="-457200">
              <a:buFont typeface="+mj-lt"/>
              <a:buAutoNum type="arabicPeriod"/>
            </a:pPr>
            <a:r>
              <a:rPr lang="en-US" sz="2000" dirty="0" smtClean="0"/>
              <a:t>Implementation of </a:t>
            </a:r>
            <a:r>
              <a:rPr lang="en-US" sz="2000" b="1" dirty="0" smtClean="0"/>
              <a:t>Student Information System</a:t>
            </a:r>
            <a:r>
              <a:rPr lang="en-US" sz="2000" dirty="0" smtClean="0"/>
              <a:t>(mini project)</a:t>
            </a:r>
            <a:r>
              <a:rPr lang="en-US" sz="2000" b="1" dirty="0" smtClean="0"/>
              <a:t> and </a:t>
            </a:r>
            <a:r>
              <a:rPr lang="en-US" sz="2000" b="1" dirty="0" err="1" smtClean="0"/>
              <a:t>FlipKart</a:t>
            </a:r>
            <a:r>
              <a:rPr lang="en-US" sz="2000" b="1" dirty="0" smtClean="0"/>
              <a:t> using Struts2</a:t>
            </a:r>
            <a:endParaRPr lang="en-US" sz="2000" dirty="0" smtClean="0"/>
          </a:p>
        </p:txBody>
      </p:sp>
      <p:sp>
        <p:nvSpPr>
          <p:cNvPr id="28680" name="Footer Placeholder 10"/>
          <p:cNvSpPr>
            <a:spLocks noGrp="1"/>
          </p:cNvSpPr>
          <p:nvPr>
            <p:ph type="ftr" sz="quarter" idx="11"/>
          </p:nvPr>
        </p:nvSpPr>
        <p:spPr>
          <a:noFill/>
        </p:spPr>
        <p:txBody>
          <a:bodyPr/>
          <a:lstStyle/>
          <a:p>
            <a:r>
              <a:rPr lang="en-US" smtClean="0"/>
              <a:t>Modelling of FlipKart</a:t>
            </a:r>
            <a:endParaRPr lang="en-US" dirty="0" smtClean="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514600" y="152400"/>
            <a:ext cx="5638800" cy="914400"/>
          </a:xfrm>
          <a:noFill/>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eaLnBrk="1" hangingPunct="1">
              <a:defRPr/>
            </a:pPr>
            <a:r>
              <a:rPr lang="en-US" b="0" dirty="0" smtClean="0">
                <a:latin typeface="+mn-lt"/>
              </a:rPr>
              <a:t>Plan for remaining work</a:t>
            </a:r>
          </a:p>
        </p:txBody>
      </p:sp>
      <p:sp>
        <p:nvSpPr>
          <p:cNvPr id="31752" name="Footer Placeholder 5"/>
          <p:cNvSpPr>
            <a:spLocks noGrp="1"/>
          </p:cNvSpPr>
          <p:nvPr>
            <p:ph type="ftr" sz="quarter" idx="11"/>
          </p:nvPr>
        </p:nvSpPr>
        <p:spPr>
          <a:noFill/>
        </p:spPr>
        <p:txBody>
          <a:bodyPr/>
          <a:lstStyle/>
          <a:p>
            <a:r>
              <a:rPr lang="en-US" smtClean="0"/>
              <a:t>Modelling of FlipKart</a:t>
            </a:r>
            <a:endParaRPr lang="en-US" smtClean="0"/>
          </a:p>
        </p:txBody>
      </p:sp>
      <p:sp>
        <p:nvSpPr>
          <p:cNvPr id="7" name="Content Placeholder 2"/>
          <p:cNvSpPr>
            <a:spLocks noGrp="1"/>
          </p:cNvSpPr>
          <p:nvPr>
            <p:ph idx="1"/>
          </p:nvPr>
        </p:nvSpPr>
        <p:spPr>
          <a:xfrm>
            <a:off x="2057400" y="1600200"/>
            <a:ext cx="6781800" cy="4572000"/>
          </a:xfrm>
        </p:spPr>
        <p:txBody>
          <a:bodyPr/>
          <a:lstStyle/>
          <a:p>
            <a:pPr marL="457200" indent="-457200">
              <a:buFont typeface="+mj-lt"/>
              <a:buAutoNum type="arabicPeriod"/>
            </a:pPr>
            <a:r>
              <a:rPr lang="en-US" sz="2000" dirty="0" smtClean="0"/>
              <a:t>Relevant Learning</a:t>
            </a:r>
          </a:p>
          <a:p>
            <a:pPr lvl="1">
              <a:buFont typeface="Arial" pitchFamily="34" charset="0"/>
              <a:buChar char="•"/>
            </a:pPr>
            <a:r>
              <a:rPr lang="en-US" sz="1800" dirty="0" smtClean="0"/>
              <a:t>Reading relevant background information on </a:t>
            </a:r>
            <a:r>
              <a:rPr lang="en-US" sz="1800" dirty="0" err="1" smtClean="0"/>
              <a:t>RESTful</a:t>
            </a:r>
            <a:r>
              <a:rPr lang="en-US" sz="1800" dirty="0" smtClean="0"/>
              <a:t> architecture , web services </a:t>
            </a:r>
          </a:p>
          <a:p>
            <a:pPr lvl="1">
              <a:buFont typeface="Arial" pitchFamily="34" charset="0"/>
              <a:buChar char="•"/>
            </a:pPr>
            <a:r>
              <a:rPr lang="en-US" sz="1800" dirty="0" smtClean="0"/>
              <a:t>Getting acquainted with Google App Engine</a:t>
            </a:r>
            <a:r>
              <a:rPr lang="en-US" sz="2000" dirty="0" smtClean="0"/>
              <a:t>.</a:t>
            </a:r>
          </a:p>
          <a:p>
            <a:pPr marL="457200" indent="-457200">
              <a:buFont typeface="+mj-lt"/>
              <a:buAutoNum type="arabicPeriod"/>
            </a:pPr>
            <a:r>
              <a:rPr lang="en-US" sz="2000" dirty="0" smtClean="0"/>
              <a:t>Coding and Testing</a:t>
            </a:r>
          </a:p>
          <a:p>
            <a:pPr lvl="1">
              <a:buFont typeface="Arial" pitchFamily="34" charset="0"/>
              <a:buChar char="•"/>
            </a:pPr>
            <a:r>
              <a:rPr lang="en-US" sz="1800" dirty="0" smtClean="0"/>
              <a:t>Implementation of 4 </a:t>
            </a:r>
            <a:r>
              <a:rPr lang="en-US" sz="1800" dirty="0" err="1" smtClean="0"/>
              <a:t>RESTful</a:t>
            </a:r>
            <a:r>
              <a:rPr lang="en-US" sz="1800" dirty="0" smtClean="0"/>
              <a:t> web services that will be used by our </a:t>
            </a:r>
            <a:r>
              <a:rPr lang="en-US" sz="1800" dirty="0" err="1" smtClean="0"/>
              <a:t>FlipKart</a:t>
            </a:r>
            <a:r>
              <a:rPr lang="en-US" sz="1800" dirty="0" smtClean="0"/>
              <a:t> and Integration with other group’s </a:t>
            </a:r>
            <a:r>
              <a:rPr lang="en-US" sz="1800" dirty="0" err="1" smtClean="0"/>
              <a:t>FlipKart</a:t>
            </a:r>
            <a:endParaRPr lang="en-US" sz="1800" dirty="0" smtClean="0"/>
          </a:p>
          <a:p>
            <a:pPr marL="457200" indent="-457200">
              <a:buFont typeface="+mj-lt"/>
              <a:buAutoNum type="arabicPeriod"/>
            </a:pPr>
            <a:r>
              <a:rPr lang="en-US" sz="2000" dirty="0" smtClean="0"/>
              <a:t>Integration Testing and System Testing</a:t>
            </a:r>
          </a:p>
          <a:p>
            <a:pPr marL="457200" indent="-457200">
              <a:buFont typeface="+mj-lt"/>
              <a:buAutoNum type="arabicPeriod"/>
            </a:pPr>
            <a:r>
              <a:rPr lang="en-US" sz="2000" dirty="0" smtClean="0"/>
              <a:t>Re-work and debugging after receiving final reviews from the Mentor</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heme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525974</TotalTime>
  <Words>366</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MODELLING OF FLIPKART</vt:lpstr>
      <vt:lpstr>Slide 2</vt:lpstr>
      <vt:lpstr>Objective Of The Project</vt:lpstr>
      <vt:lpstr>Functionality</vt:lpstr>
      <vt:lpstr>Functionality(Contd…)</vt:lpstr>
      <vt:lpstr>Technology / Architecture :</vt:lpstr>
      <vt:lpstr>Slide 7</vt:lpstr>
      <vt:lpstr>Brief summary of work done</vt:lpstr>
      <vt:lpstr>Plan for remaining work</vt:lpstr>
      <vt:lpstr> Software engineering processes / tools / methods used</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Ankit</cp:lastModifiedBy>
  <cp:revision>66</cp:revision>
  <dcterms:created xsi:type="dcterms:W3CDTF">2006-08-16T00:00:00Z</dcterms:created>
  <dcterms:modified xsi:type="dcterms:W3CDTF">2014-04-15T12:31:46Z</dcterms:modified>
</cp:coreProperties>
</file>