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0DA6D85-A961-4681-8502-A2F030A704A0}">
          <p14:sldIdLst>
            <p14:sldId id="256"/>
            <p14:sldId id="257"/>
            <p14:sldId id="258"/>
            <p14:sldId id="259"/>
            <p14:sldId id="260"/>
            <p14:sldId id="261"/>
            <p14:sldId id="266"/>
          </p14:sldIdLst>
        </p14:section>
        <p14:section name="Appendix" id="{30A0104E-BE19-4ADA-9701-FB3F3106BC5B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kit.narang2430#!/vizhome/KPMGMarketTargeting/KPMGMarketTarget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Ankit Narang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103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In this analysis, we have used both machine learning and visualization to find out the new customers who can be targeted basis different reasoning and findings.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4973" y="2326858"/>
            <a:ext cx="8565652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have used customer’s demographics, Addresses and transaction data is used to build a machine learning model which predicts the price of goods they might purchases and based on that we have found a list of 100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of new customers is visualized and explored to create a dashboard to show which region of Australia to target and other variables that can be kept in mind while targeting the right market.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3149" y="766645"/>
            <a:ext cx="8565600" cy="196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400" dirty="0" smtClean="0"/>
              <a:t>Data Exploration has been done taking variables like Gender, wealth segment and Industry customer works in and the result are as follows.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Female customers are more valuable to the business based on the past 3 years sales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Mass customer should be targeted as the amount of goods they purchased is quite high.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top 3 industries in which customers works include:</a:t>
            </a:r>
          </a:p>
          <a:p>
            <a:pPr marL="342900" lvl="8" indent="-342900">
              <a:buFont typeface="+mj-lt"/>
              <a:buAutoNum type="romanLcPeriod"/>
            </a:pPr>
            <a:r>
              <a:rPr lang="en-IN" sz="900" dirty="0" smtClean="0"/>
              <a:t>Manufacturing</a:t>
            </a:r>
          </a:p>
          <a:p>
            <a:pPr marL="342900" lvl="7" indent="-342900">
              <a:buFont typeface="+mj-lt"/>
              <a:buAutoNum type="romanLcPeriod"/>
            </a:pPr>
            <a:r>
              <a:rPr lang="en-IN" sz="900" dirty="0" smtClean="0"/>
              <a:t>Financial Services</a:t>
            </a:r>
          </a:p>
          <a:p>
            <a:pPr marL="342900" lvl="7" indent="-342900">
              <a:buFont typeface="+mj-lt"/>
              <a:buAutoNum type="romanLcPeriod"/>
            </a:pPr>
            <a:r>
              <a:rPr lang="en-IN" sz="900" dirty="0" smtClean="0"/>
              <a:t>Health</a:t>
            </a:r>
          </a:p>
          <a:p>
            <a:pPr marL="342900" lvl="1" indent="-342900">
              <a:buFont typeface="+mj-lt"/>
              <a:buAutoNum type="romanLcPeriod"/>
            </a:pPr>
            <a:endParaRPr sz="8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1172"/>
            <a:ext cx="3380264" cy="2382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56" y="2708824"/>
            <a:ext cx="3320344" cy="2434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923" y="2708824"/>
            <a:ext cx="2725102" cy="24346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76949"/>
            <a:ext cx="8565600" cy="315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The features/variables used to make a price prediction model are: 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gender,past_3_years_bike_related_purchases,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job_industry_category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wealth_segment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owns_car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tenure,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property_valuation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Age,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online_order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product_class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list_price,and</a:t>
            </a:r>
            <a:r>
              <a:rPr lang="en-US" altLang="en-US" dirty="0" smtClean="0">
                <a:latin typeface="Arial Unicode MS" panose="020B0604020202020204" pitchFamily="50" charset="-128"/>
                <a:ea typeface="Courier New" panose="02070309020205020404" pitchFamily="49" charset="0"/>
              </a:rPr>
              <a:t> states.</a:t>
            </a:r>
          </a:p>
          <a:p>
            <a:pPr>
              <a:lnSpc>
                <a:spcPct val="115000"/>
              </a:lnSpc>
            </a:pPr>
            <a:endParaRPr lang="en-US" b="1" dirty="0">
              <a:latin typeface="Arial Unicode MS" panose="020B0604020202020204" pitchFamily="50" charset="-128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 Unicode MS" panose="020B0604020202020204" pitchFamily="50" charset="-128"/>
                <a:ea typeface="Open Sans"/>
                <a:cs typeface="Open Sans"/>
              </a:rPr>
              <a:t>We used Random Forest classifier and other algorithm as well but the best accuracy we could achieve was 72.08 % which makes complete sense for a market targeting model.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Arial Unicode MS" panose="020B0604020202020204" pitchFamily="50" charset="-128"/>
                <a:ea typeface="Open Sans"/>
                <a:cs typeface="Open Sans"/>
              </a:rPr>
              <a:t>It means that out of 100 times the price that model predicts would be accurate 72 times which is a decent accuracy.</a:t>
            </a:r>
          </a:p>
          <a:p>
            <a:pPr>
              <a:lnSpc>
                <a:spcPct val="115000"/>
              </a:lnSpc>
            </a:pPr>
            <a:endParaRPr lang="en-IN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r>
              <a:rPr lang="en-IN" dirty="0">
                <a:latin typeface="Open Sans"/>
                <a:ea typeface="Open Sans"/>
                <a:cs typeface="Open Sans"/>
              </a:rPr>
              <a:t>We used this model to predict the amount of purchases a new customer might make with the company and came up with the list 100 customers. Please find the csv file containing the customer details below.</a:t>
            </a:r>
          </a:p>
          <a:p>
            <a:pPr>
              <a:lnSpc>
                <a:spcPct val="115000"/>
              </a:lnSpc>
            </a:pPr>
            <a:endParaRPr lang="en-IN" b="1" dirty="0" smtClean="0">
              <a:latin typeface="Open Sans"/>
              <a:ea typeface="Open Sans"/>
              <a:cs typeface="Open Sans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12665"/>
              </p:ext>
            </p:extLst>
          </p:nvPr>
        </p:nvGraphicFramePr>
        <p:xfrm>
          <a:off x="7856225" y="414587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3" imgW="914400" imgH="792360" progId="Excel.Sheet.8">
                  <p:embed/>
                </p:oleObj>
              </mc:Choice>
              <mc:Fallback>
                <p:oleObj name="Worksheet" showAsIcon="1" r:id="rId3" imgW="914400" imgH="792360" progId="Excel.Sheet.8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6225" y="414587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92278" y="3776546"/>
            <a:ext cx="12422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Final list of customers to target.</a:t>
            </a:r>
            <a:endParaRPr kumimoji="0" lang="en-IN" sz="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525"/>
            <a:ext cx="8565600" cy="4219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 smtClean="0">
                <a:latin typeface="Open Sans"/>
                <a:ea typeface="Open Sans"/>
                <a:cs typeface="Open Sans"/>
              </a:rPr>
              <a:t>Based on our analysis of the customers data, we can interpret our finding as follows: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Female customers tend to purchase more as compared to male customers.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Mass customers should be targeted as they make a big chunk of customers of the company and tend to purchase more.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The customers from New South Wales are more valuable to the company.</a:t>
            </a:r>
            <a:endParaRPr lang="en-IN" b="1" dirty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/>
                <a:ea typeface="Open Sans"/>
                <a:cs typeface="Open Sans"/>
              </a:rPr>
              <a:t>Among all the customers 50 % Mass customer owns a </a:t>
            </a:r>
            <a:r>
              <a:rPr lang="en-IN" b="1" dirty="0" smtClean="0">
                <a:latin typeface="Open Sans"/>
                <a:ea typeface="Open Sans"/>
                <a:cs typeface="Open Sans"/>
              </a:rPr>
              <a:t>car.</a:t>
            </a:r>
            <a:endParaRPr lang="en-IN" b="1" dirty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/>
                <a:ea typeface="Open Sans"/>
                <a:cs typeface="Open Sans"/>
              </a:rPr>
              <a:t>As far as job industry </a:t>
            </a:r>
            <a:r>
              <a:rPr lang="en-IN" b="1" dirty="0" smtClean="0">
                <a:latin typeface="Open Sans"/>
                <a:ea typeface="Open Sans"/>
                <a:cs typeface="Open Sans"/>
              </a:rPr>
              <a:t>of the new customer is </a:t>
            </a:r>
            <a:r>
              <a:rPr lang="en-IN" b="1" dirty="0">
                <a:latin typeface="Open Sans"/>
                <a:ea typeface="Open Sans"/>
                <a:cs typeface="Open Sans"/>
              </a:rPr>
              <a:t>concerned, the top 3 of them are as </a:t>
            </a:r>
            <a:r>
              <a:rPr lang="en-IN" b="1" dirty="0" smtClean="0">
                <a:latin typeface="Open Sans"/>
                <a:ea typeface="Open Sans"/>
                <a:cs typeface="Open Sans"/>
              </a:rPr>
              <a:t>follows:</a:t>
            </a:r>
          </a:p>
          <a:p>
            <a:pPr marL="342900" lvl="4" indent="-342900">
              <a:lnSpc>
                <a:spcPct val="115000"/>
              </a:lnSpc>
              <a:buFont typeface="+mj-lt"/>
              <a:buAutoNum type="arabicPeriod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Retail</a:t>
            </a:r>
          </a:p>
          <a:p>
            <a:pPr marL="342900" lvl="4" indent="-342900">
              <a:lnSpc>
                <a:spcPct val="115000"/>
              </a:lnSpc>
              <a:buFont typeface="+mj-lt"/>
              <a:buAutoNum type="arabicPeriod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Entertainment</a:t>
            </a:r>
          </a:p>
          <a:p>
            <a:pPr marL="342900" lvl="4" indent="-342900">
              <a:lnSpc>
                <a:spcPct val="115000"/>
              </a:lnSpc>
              <a:buFont typeface="+mj-lt"/>
              <a:buAutoNum type="arabicPeriod"/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IT</a:t>
            </a:r>
            <a:endParaRPr lang="en-IN" b="1" dirty="0">
              <a:latin typeface="Open Sans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latin typeface="Open Sans"/>
                <a:ea typeface="Open Sans"/>
                <a:cs typeface="Open Sans"/>
              </a:rPr>
              <a:t> </a:t>
            </a:r>
            <a:r>
              <a:rPr lang="en-IN" b="1" dirty="0" smtClean="0">
                <a:latin typeface="Open Sans"/>
                <a:ea typeface="Open Sans"/>
                <a:cs typeface="Open Sans"/>
              </a:rPr>
              <a:t>    The </a:t>
            </a:r>
            <a:r>
              <a:rPr lang="en-IN" b="1" dirty="0">
                <a:latin typeface="Open Sans"/>
                <a:ea typeface="Open Sans"/>
                <a:cs typeface="Open Sans"/>
              </a:rPr>
              <a:t>customers working in these industry are more valuable to our business.</a:t>
            </a:r>
            <a:endParaRPr lang="en-IN" b="1" dirty="0" smtClean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b="1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endParaRPr lang="en-IN" b="1" dirty="0">
              <a:latin typeface="Open Sans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r>
              <a:rPr lang="en-IN" b="1" dirty="0" smtClean="0">
                <a:latin typeface="Open Sans"/>
                <a:ea typeface="Open Sans"/>
                <a:cs typeface="Open Sans"/>
              </a:rPr>
              <a:t>Apart from the top 100 customers to be targeted predicted by the model, I also tried exploring and analysing the data of new customers using a visualization tool called Tableau and we were able to gain some important and interesting insights. The dashboard is on the next page.</a:t>
            </a:r>
            <a:endParaRPr lang="en-IN" b="1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slide2" descr="KPMG Market Targeting">
            <a:extLst>
              <a:ext uri="{FF2B5EF4-FFF2-40B4-BE49-F238E27FC236}">
                <a16:creationId xmlns:a16="http://schemas.microsoft.com/office/drawing/2014/main" id="{FF74B9A1-26B9-4B0B-BB19-38A7B7BA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2" y="1306044"/>
            <a:ext cx="9150202" cy="38374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025" y="833650"/>
            <a:ext cx="2784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Tableau Dashboard: </a:t>
            </a:r>
            <a:r>
              <a:rPr kumimoji="0" lang="en-IN" sz="8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3"/>
              </a:rPr>
              <a:t>LINK</a:t>
            </a:r>
            <a:endParaRPr kumimoji="0" lang="en-IN" sz="1400" b="1" i="0" u="none" strike="noStrike" cap="none" spc="0" normalizeH="0" baseline="0" dirty="0" smtClean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255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800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Open Sans</vt:lpstr>
      <vt:lpstr>Open Sans Extrabold</vt:lpstr>
      <vt:lpstr>Open Sans Light</vt:lpstr>
      <vt:lpstr>Arial</vt:lpstr>
      <vt:lpstr>Calibri</vt:lpstr>
      <vt:lpstr>Courier New</vt:lpstr>
      <vt:lpstr>Simple Light</vt:lpstr>
      <vt:lpstr>Microsoft Excel 97-2003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Narang</dc:creator>
  <cp:lastModifiedBy>Ankit Narang</cp:lastModifiedBy>
  <cp:revision>6</cp:revision>
  <dcterms:modified xsi:type="dcterms:W3CDTF">2020-10-05T08:45:41Z</dcterms:modified>
</cp:coreProperties>
</file>