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2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87" d="100"/>
          <a:sy n="87" d="100"/>
        </p:scale>
        <p:origin x="52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276C9-88C0-4427-B817-2B19B4DE7681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EC59C-FA89-40E7-B881-996D865C1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1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21CDB6-F8E5-49C1-B560-9059626C677B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14A9-21B9-42C8-AD2C-94E64C085692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CEE5-B373-48F2-8EEE-A89A75172F95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3A24-9090-4EA5-AEA8-695295DAE6F2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132F-0ADA-4F97-93D7-A2B705D55BAD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EDCC-0860-4B74-BA39-D96C52E055C0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AEE-6805-4777-8EFC-A9756ADAA5BA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E2600DC-B017-4B58-ADB7-7DF23A1E7B41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75247E-B406-49BA-A670-ABED3BE9D9F1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B92A-8D59-498B-9966-23F556EFD278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DD7A-D2CA-4D2A-8070-90E0B21112A5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CEB3-5162-4085-9C4C-4B548B4CBFB5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3755-8746-4D2F-9345-3C8FE9BD042B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8437-3B3D-4174-98D3-F2B64422C848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6F64-366C-4790-9A1C-425F29C6A8A6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11D6-CFE0-430F-A502-A43C503C82A7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A74F-C809-4D6D-BAC7-425EC71614AF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8C01E4-A1FC-428F-84E6-351039C37E50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@ankitojha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ED71-7C1D-3CF9-1C1D-80D8AC35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56" y="673228"/>
            <a:ext cx="8825658" cy="861420"/>
          </a:xfrm>
        </p:spPr>
        <p:txBody>
          <a:bodyPr/>
          <a:lstStyle/>
          <a:p>
            <a:r>
              <a:rPr lang="en-US" b="1" u="sng" dirty="0">
                <a:highlight>
                  <a:srgbClr val="000000"/>
                </a:highlight>
                <a:latin typeface="Algerian" panose="04020705040A02060702" pitchFamily="82" charset="0"/>
              </a:rPr>
              <a:t>Virtual Shopping cart</a:t>
            </a:r>
            <a:endParaRPr lang="en-IN" b="1" u="sng" dirty="0"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B3FF9C-4FFC-8B73-D94F-2333F7D0DB57}"/>
              </a:ext>
            </a:extLst>
          </p:cNvPr>
          <p:cNvSpPr txBox="1"/>
          <p:nvPr/>
        </p:nvSpPr>
        <p:spPr>
          <a:xfrm>
            <a:off x="1004247" y="1623905"/>
            <a:ext cx="882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>
                <a:highlight>
                  <a:srgbClr val="FFFF00"/>
                </a:highlight>
                <a:latin typeface="Franklin Gothic Demi" panose="020B0703020102020204" pitchFamily="34" charset="0"/>
              </a:rPr>
              <a:t>Overview of the Shopping Cart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C27-B347-FD6B-9E27-A67BCBF23157}"/>
              </a:ext>
            </a:extLst>
          </p:cNvPr>
          <p:cNvSpPr txBox="1"/>
          <p:nvPr/>
        </p:nvSpPr>
        <p:spPr>
          <a:xfrm>
            <a:off x="7322242" y="2828783"/>
            <a:ext cx="3251200" cy="111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This is Ankit Ojha.</a:t>
            </a:r>
          </a:p>
          <a:p>
            <a:r>
              <a:rPr lang="en-US" sz="2400" b="1" dirty="0" err="1">
                <a:latin typeface="Aptos Display" panose="020B0004020202020204" pitchFamily="34" charset="0"/>
              </a:rPr>
              <a:t>B.Tech</a:t>
            </a:r>
            <a:r>
              <a:rPr lang="en-US" sz="2400" b="1" dirty="0">
                <a:latin typeface="Aptos Display" panose="020B0004020202020204" pitchFamily="34" charset="0"/>
              </a:rPr>
              <a:t> (IT) 3</a:t>
            </a:r>
            <a:r>
              <a:rPr lang="en-US" sz="2400" b="1" baseline="30000" dirty="0">
                <a:latin typeface="Aptos Display" panose="020B0004020202020204" pitchFamily="34" charset="0"/>
              </a:rPr>
              <a:t>rd</a:t>
            </a:r>
            <a:r>
              <a:rPr lang="en-US" sz="2400" b="1" dirty="0">
                <a:latin typeface="Aptos Display" panose="020B0004020202020204" pitchFamily="34" charset="0"/>
              </a:rPr>
              <a:t> year</a:t>
            </a:r>
          </a:p>
          <a:p>
            <a:endParaRPr lang="en-US" sz="2800" b="1" baseline="30000" dirty="0">
              <a:latin typeface="Aptos Display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68372-1EEE-1CC8-9808-A2EBA24E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3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927-E2F4-ACE3-A168-2642637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ptos" panose="020B0004020202020204" pitchFamily="34" charset="0"/>
              </a:rPr>
            </a:br>
            <a:r>
              <a:rPr lang="en-IN" dirty="0"/>
              <a:t> </a:t>
            </a:r>
            <a:r>
              <a:rPr lang="en-US" dirty="0" err="1">
                <a:highlight>
                  <a:srgbClr val="FF0000"/>
                </a:highlight>
                <a:latin typeface="Aptos" panose="020B0004020202020204" pitchFamily="34" charset="0"/>
              </a:rPr>
              <a:t>removeItemFromCart</a:t>
            </a:r>
            <a:r>
              <a:rPr lang="en-US" dirty="0">
                <a:highlight>
                  <a:srgbClr val="FF0000"/>
                </a:highlight>
                <a:latin typeface="Aptos" panose="020B0004020202020204" pitchFamily="34" charset="0"/>
              </a:rPr>
              <a:t> ()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76B6-4957-9949-EFB0-BD8346B61B99}"/>
              </a:ext>
            </a:extLst>
          </p:cNvPr>
          <p:cNvSpPr txBox="1"/>
          <p:nvPr/>
        </p:nvSpPr>
        <p:spPr>
          <a:xfrm>
            <a:off x="55729" y="2483222"/>
            <a:ext cx="4885765" cy="356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ptos" panose="020B0004020202020204" pitchFamily="34" charset="0"/>
              </a:rPr>
              <a:t>This function works:</a:t>
            </a: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ptos" panose="020B0004020202020204" pitchFamily="34" charset="0"/>
              </a:rPr>
              <a:t>Purpose: </a:t>
            </a:r>
            <a:r>
              <a:rPr lang="en-US" dirty="0">
                <a:latin typeface="Aptos" panose="020B0004020202020204" pitchFamily="34" charset="0"/>
              </a:rPr>
              <a:t>Allows users to remove an item from the cart.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It first prints the current cart items.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user enters the selected item ID to remove the item.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If the item ID is valid, it removes the item from the cart.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F70FD-7584-D398-A8B8-4013097B7EC4}"/>
              </a:ext>
            </a:extLst>
          </p:cNvPr>
          <p:cNvCxnSpPr/>
          <p:nvPr/>
        </p:nvCxnSpPr>
        <p:spPr>
          <a:xfrm>
            <a:off x="6239435" y="30031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1F554-6090-CA8F-4761-6C312B55BC57}"/>
              </a:ext>
            </a:extLst>
          </p:cNvPr>
          <p:cNvCxnSpPr>
            <a:cxnSpLocks/>
          </p:cNvCxnSpPr>
          <p:nvPr/>
        </p:nvCxnSpPr>
        <p:spPr>
          <a:xfrm>
            <a:off x="5629836" y="2483222"/>
            <a:ext cx="0" cy="3299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5DBC60-B38C-15DE-FCBA-12D594428155}"/>
              </a:ext>
            </a:extLst>
          </p:cNvPr>
          <p:cNvSpPr/>
          <p:nvPr/>
        </p:nvSpPr>
        <p:spPr>
          <a:xfrm>
            <a:off x="5764310" y="3944471"/>
            <a:ext cx="645452" cy="394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DAF4A3-43F6-70F4-EFEA-52AC78E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77774" y="2474409"/>
            <a:ext cx="5658497" cy="31754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752C-162F-7129-3DA3-D5242C12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7C55A-C120-B335-C251-A7468F68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927-E2F4-ACE3-A168-2642637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ptos" panose="020B0004020202020204" pitchFamily="34" charset="0"/>
              </a:rPr>
            </a:br>
            <a:r>
              <a:rPr lang="en-IN" dirty="0"/>
              <a:t> </a:t>
            </a:r>
            <a:r>
              <a:rPr lang="en-US" sz="3600" b="1" u="sng" dirty="0">
                <a:highlight>
                  <a:srgbClr val="FF0000"/>
                </a:highlight>
                <a:latin typeface="Aptos" panose="020B0004020202020204" pitchFamily="34" charset="0"/>
              </a:rPr>
              <a:t>Main </a:t>
            </a:r>
            <a:r>
              <a:rPr lang="en-US" dirty="0">
                <a:highlight>
                  <a:srgbClr val="FF0000"/>
                </a:highlight>
                <a:latin typeface="Aptos" panose="020B0004020202020204" pitchFamily="34" charset="0"/>
              </a:rPr>
              <a:t> ()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76B6-4957-9949-EFB0-BD8346B61B99}"/>
              </a:ext>
            </a:extLst>
          </p:cNvPr>
          <p:cNvSpPr txBox="1"/>
          <p:nvPr/>
        </p:nvSpPr>
        <p:spPr>
          <a:xfrm>
            <a:off x="55729" y="2384611"/>
            <a:ext cx="5498295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ptos" panose="020B0004020202020204" pitchFamily="34" charset="0"/>
              </a:rPr>
              <a:t>This function works:</a:t>
            </a:r>
            <a:endParaRPr lang="en-US" b="1" u="sng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Aptos" panose="020B0004020202020204" pitchFamily="34" charset="0"/>
              </a:rPr>
              <a:t>Entry point:</a:t>
            </a:r>
            <a:endParaRPr lang="en-US" sz="1600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Initializes the available shop items.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Calls the necessary functions to add items and optionally remove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Uses </a:t>
            </a:r>
            <a:r>
              <a:rPr lang="en-US" sz="1600" dirty="0" err="1">
                <a:latin typeface="Aptos" panose="020B0004020202020204" pitchFamily="34" charset="0"/>
              </a:rPr>
              <a:t>PrettyTable</a:t>
            </a:r>
            <a:r>
              <a:rPr lang="en-US" sz="1600" dirty="0">
                <a:latin typeface="Aptos" panose="020B0004020202020204" pitchFamily="34" charset="0"/>
              </a:rPr>
              <a:t> to display available and selected items.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Aptos" panose="020B0004020202020204" pitchFamily="34" charset="0"/>
              </a:rPr>
              <a:t>This function calls to another function: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printShopItem</a:t>
            </a:r>
            <a:r>
              <a:rPr lang="en-US" sz="1400" dirty="0">
                <a:latin typeface="Aptos" panose="020B00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addItemInCart</a:t>
            </a:r>
            <a:r>
              <a:rPr lang="en-US" sz="1400" dirty="0">
                <a:latin typeface="Aptos" panose="020B00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checkForRemove</a:t>
            </a:r>
            <a:r>
              <a:rPr lang="en-US" sz="1400" dirty="0">
                <a:latin typeface="Aptos" panose="020B00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ptos" panose="020B0004020202020204" pitchFamily="34" charset="0"/>
              </a:rPr>
              <a:t>printCartItems</a:t>
            </a:r>
            <a:r>
              <a:rPr lang="en-US" sz="1400" dirty="0">
                <a:latin typeface="Aptos" panose="020B00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u="sng" dirty="0">
              <a:latin typeface="Aptos" panose="020B00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F70FD-7584-D398-A8B8-4013097B7EC4}"/>
              </a:ext>
            </a:extLst>
          </p:cNvPr>
          <p:cNvCxnSpPr/>
          <p:nvPr/>
        </p:nvCxnSpPr>
        <p:spPr>
          <a:xfrm>
            <a:off x="6239435" y="30031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5DBC60-B38C-15DE-FCBA-12D594428155}"/>
              </a:ext>
            </a:extLst>
          </p:cNvPr>
          <p:cNvSpPr/>
          <p:nvPr/>
        </p:nvSpPr>
        <p:spPr>
          <a:xfrm>
            <a:off x="5773274" y="3034553"/>
            <a:ext cx="645452" cy="394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DAF4A3-43F6-70F4-EFEA-52AC78E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62164" y="2531174"/>
            <a:ext cx="5031249" cy="33531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166420-034A-FDD0-DAFB-0ADAC72674D0}"/>
              </a:ext>
            </a:extLst>
          </p:cNvPr>
          <p:cNvCxnSpPr>
            <a:cxnSpLocks/>
          </p:cNvCxnSpPr>
          <p:nvPr/>
        </p:nvCxnSpPr>
        <p:spPr>
          <a:xfrm>
            <a:off x="5554024" y="2384611"/>
            <a:ext cx="75811" cy="4294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04ECD0-F2EE-906A-A8E7-3210CBB4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9448C1-5D7B-820D-9E13-A97D0259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9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CA28F-32D9-709A-1A0A-0CBC0EB2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75" y="140674"/>
            <a:ext cx="8449937" cy="2382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7EB37B-F0F0-1578-EC28-46B268C8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8" y="2812603"/>
            <a:ext cx="9597682" cy="35013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3E0F-BFCF-375E-FBDD-AD37F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0662FA-AC56-004D-4740-4AB47C5F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3C00-62B7-056F-59C5-64C37B37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520" y="2230596"/>
            <a:ext cx="8825658" cy="86142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 !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1F739-2B94-5EEA-3E35-8126581A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D6E9-8650-6D0C-F25C-9B21B12A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5520-0349-9EC6-34E8-943BA6B0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477" y="955196"/>
            <a:ext cx="3925046" cy="706964"/>
          </a:xfrm>
        </p:spPr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Introduction: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7B01E-8CE5-57C6-1014-571962572119}"/>
              </a:ext>
            </a:extLst>
          </p:cNvPr>
          <p:cNvSpPr txBox="1"/>
          <p:nvPr/>
        </p:nvSpPr>
        <p:spPr>
          <a:xfrm>
            <a:off x="807773" y="2248671"/>
            <a:ext cx="5196787" cy="392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This program simulates a shopping cart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Allows users to add, update, and remove items from the cart.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Displays the total cost of items.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ptos" panose="020B0004020202020204" pitchFamily="34" charset="0"/>
              </a:rPr>
              <a:t>Uses the </a:t>
            </a:r>
            <a:r>
              <a:rPr lang="en-US" sz="2000" dirty="0" err="1">
                <a:latin typeface="Aptos" panose="020B0004020202020204" pitchFamily="34" charset="0"/>
              </a:rPr>
              <a:t>PrettyTable</a:t>
            </a:r>
            <a:r>
              <a:rPr lang="en-US" sz="2000" dirty="0">
                <a:latin typeface="Aptos" panose="020B0004020202020204" pitchFamily="34" charset="0"/>
              </a:rPr>
              <a:t> library for displaying tabular data.</a:t>
            </a:r>
            <a:endParaRPr lang="en-IN" sz="2000" dirty="0">
              <a:latin typeface="Aptos" panose="020B00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04F5F-611B-F88A-C197-8B4D496C26A4}"/>
              </a:ext>
            </a:extLst>
          </p:cNvPr>
          <p:cNvCxnSpPr/>
          <p:nvPr/>
        </p:nvCxnSpPr>
        <p:spPr>
          <a:xfrm>
            <a:off x="5862320" y="2692400"/>
            <a:ext cx="0" cy="32105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828736B3-55A8-50A7-3776-F8F37F61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2" y="2417667"/>
            <a:ext cx="5811518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function names used in the given 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totalCost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printCartItems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addItemInCart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itemName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itemPrice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selector_id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getValidSelectedItem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selector_id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getQuantity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updateCart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selected_id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item_name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price, quantity)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addToDatabase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selected_id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item_name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price, quantity)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removeItemFromCart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checkForRemove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printShopItems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(items)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EAEEB9-5ED5-9350-7074-0332CED6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17C1C4-DAFF-FA6A-4940-4C1311C6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54C26CE-9F9D-BCDB-9F67-38313753360F}"/>
              </a:ext>
            </a:extLst>
          </p:cNvPr>
          <p:cNvSpPr/>
          <p:nvPr/>
        </p:nvSpPr>
        <p:spPr>
          <a:xfrm>
            <a:off x="1466280" y="580017"/>
            <a:ext cx="1120369" cy="40475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start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903636E-EAF3-904D-9130-3682A8B244F1}"/>
              </a:ext>
            </a:extLst>
          </p:cNvPr>
          <p:cNvSpPr/>
          <p:nvPr/>
        </p:nvSpPr>
        <p:spPr>
          <a:xfrm>
            <a:off x="1950039" y="984773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82D2E1D-46DE-3F78-91BF-2A09A4EB8471}"/>
              </a:ext>
            </a:extLst>
          </p:cNvPr>
          <p:cNvSpPr/>
          <p:nvPr/>
        </p:nvSpPr>
        <p:spPr>
          <a:xfrm>
            <a:off x="974527" y="1298538"/>
            <a:ext cx="2103873" cy="525332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ptos" panose="020B0004020202020204" pitchFamily="34" charset="0"/>
              </a:rPr>
              <a:t>Define global Database:</a:t>
            </a:r>
          </a:p>
          <a:p>
            <a:pPr algn="ctr"/>
            <a:r>
              <a:rPr lang="en-US" sz="1200" b="1" dirty="0" err="1">
                <a:solidFill>
                  <a:srgbClr val="FFFF00"/>
                </a:solidFill>
                <a:latin typeface="Aptos" panose="020B0004020202020204" pitchFamily="34" charset="0"/>
              </a:rPr>
              <a:t>ItemInCart</a:t>
            </a:r>
            <a:r>
              <a:rPr lang="en-US" sz="1200" b="1" dirty="0">
                <a:solidFill>
                  <a:srgbClr val="FFFF00"/>
                </a:solidFill>
                <a:latin typeface="Aptos" panose="020B0004020202020204" pitchFamily="34" charset="0"/>
              </a:rPr>
              <a:t>[ 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0B2B419-9F7C-8688-D27F-10F7BCA0C902}"/>
              </a:ext>
            </a:extLst>
          </p:cNvPr>
          <p:cNvSpPr/>
          <p:nvPr/>
        </p:nvSpPr>
        <p:spPr>
          <a:xfrm>
            <a:off x="1950039" y="1823870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539E17-BCB3-0372-8934-D608944185CB}"/>
              </a:ext>
            </a:extLst>
          </p:cNvPr>
          <p:cNvSpPr/>
          <p:nvPr/>
        </p:nvSpPr>
        <p:spPr>
          <a:xfrm>
            <a:off x="1262669" y="2137635"/>
            <a:ext cx="1588107" cy="525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Main()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CE596E7-3D51-8C2A-06AE-3210BFC7A362}"/>
              </a:ext>
            </a:extLst>
          </p:cNvPr>
          <p:cNvSpPr/>
          <p:nvPr/>
        </p:nvSpPr>
        <p:spPr>
          <a:xfrm>
            <a:off x="1980296" y="2662967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E3D97B2-0FF9-403D-4D15-3F868FAFACA8}"/>
              </a:ext>
            </a:extLst>
          </p:cNvPr>
          <p:cNvSpPr/>
          <p:nvPr/>
        </p:nvSpPr>
        <p:spPr>
          <a:xfrm>
            <a:off x="801663" y="2976732"/>
            <a:ext cx="2510118" cy="525332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ptos" panose="020B0004020202020204" pitchFamily="34" charset="0"/>
              </a:rPr>
              <a:t>Define Shop Items:</a:t>
            </a:r>
          </a:p>
          <a:p>
            <a:pPr algn="ctr"/>
            <a:r>
              <a:rPr lang="en-IN" sz="900" b="1" dirty="0" err="1"/>
              <a:t>Dictonary</a:t>
            </a:r>
            <a:r>
              <a:rPr lang="en-IN" sz="900" b="1" dirty="0"/>
              <a:t> of –</a:t>
            </a:r>
            <a:r>
              <a:rPr lang="en-IN" sz="900" b="1" dirty="0" err="1">
                <a:latin typeface="Aptos" panose="020B0004020202020204" pitchFamily="34" charset="0"/>
              </a:rPr>
              <a:t>Itemname</a:t>
            </a:r>
            <a:r>
              <a:rPr lang="en-IN" sz="900" b="1" dirty="0">
                <a:latin typeface="Aptos" panose="020B0004020202020204" pitchFamily="34" charset="0"/>
              </a:rPr>
              <a:t> ,</a:t>
            </a:r>
            <a:r>
              <a:rPr lang="en-IN" sz="900" b="1" dirty="0" err="1">
                <a:latin typeface="Aptos" panose="020B0004020202020204" pitchFamily="34" charset="0"/>
              </a:rPr>
              <a:t>ItemPrice</a:t>
            </a:r>
            <a:endParaRPr lang="en-IN" sz="900" b="1" dirty="0">
              <a:latin typeface="Aptos" panose="020B00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8620DF-54CA-EA9C-9C89-A2E43FE87791}"/>
              </a:ext>
            </a:extLst>
          </p:cNvPr>
          <p:cNvSpPr/>
          <p:nvPr/>
        </p:nvSpPr>
        <p:spPr>
          <a:xfrm>
            <a:off x="803904" y="3815829"/>
            <a:ext cx="2507877" cy="9623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printshopItems</a:t>
            </a:r>
            <a:r>
              <a:rPr lang="en-US" sz="1000" b="1" dirty="0">
                <a:latin typeface="Aptos" panose="020B0004020202020204" pitchFamily="34" charset="0"/>
              </a:rPr>
              <a:t>(</a:t>
            </a:r>
            <a:r>
              <a:rPr lang="en-US" sz="1000" b="1" dirty="0" err="1">
                <a:latin typeface="Aptos" panose="020B0004020202020204" pitchFamily="34" charset="0"/>
              </a:rPr>
              <a:t>ShopItem</a:t>
            </a:r>
            <a:r>
              <a:rPr lang="en-US" sz="1000" b="1" dirty="0">
                <a:latin typeface="Aptos" panose="020B0004020202020204" pitchFamily="34" charset="0"/>
              </a:rPr>
              <a:t>):</a:t>
            </a:r>
          </a:p>
          <a:p>
            <a:pPr algn="ctr"/>
            <a:endParaRPr lang="en-US" sz="1000" b="1" dirty="0">
              <a:latin typeface="Aptos" panose="020B0004020202020204" pitchFamily="34" charset="0"/>
            </a:endParaRPr>
          </a:p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prettyTable</a:t>
            </a:r>
            <a:r>
              <a:rPr lang="en-US" sz="1000" b="1" dirty="0">
                <a:latin typeface="Aptos" panose="020B0004020202020204" pitchFamily="34" charset="0"/>
              </a:rPr>
              <a:t> prints shop items</a:t>
            </a:r>
          </a:p>
          <a:p>
            <a:pPr algn="ctr"/>
            <a:endParaRPr lang="en-US" sz="1000" b="1" dirty="0">
              <a:latin typeface="Aptos" panose="020B0004020202020204" pitchFamily="34" charset="0"/>
            </a:endParaRP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(so. , Item _</a:t>
            </a:r>
            <a:r>
              <a:rPr lang="en-US" sz="1000" b="1" dirty="0" err="1">
                <a:latin typeface="Aptos" panose="020B0004020202020204" pitchFamily="34" charset="0"/>
              </a:rPr>
              <a:t>Name,Price</a:t>
            </a:r>
            <a:r>
              <a:rPr lang="en-US" sz="1000" b="1" dirty="0">
                <a:latin typeface="Aptos" panose="020B0004020202020204" pitchFamily="34" charset="0"/>
              </a:rPr>
              <a:t> , </a:t>
            </a:r>
            <a:r>
              <a:rPr lang="en-US" sz="1000" b="1" dirty="0" err="1">
                <a:latin typeface="Aptos" panose="020B0004020202020204" pitchFamily="34" charset="0"/>
              </a:rPr>
              <a:t>selector_Id</a:t>
            </a:r>
            <a:r>
              <a:rPr lang="en-US" sz="1000" b="1" dirty="0">
                <a:latin typeface="Aptos" panose="020B0004020202020204" pitchFamily="34" charset="0"/>
              </a:rPr>
              <a:t>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4BE720A-455C-4E4E-05EF-7FE78CDBCD7F}"/>
              </a:ext>
            </a:extLst>
          </p:cNvPr>
          <p:cNvSpPr/>
          <p:nvPr/>
        </p:nvSpPr>
        <p:spPr>
          <a:xfrm>
            <a:off x="1985446" y="3502064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967986-9F7C-AB08-4FBE-0ABB779A307B}"/>
              </a:ext>
            </a:extLst>
          </p:cNvPr>
          <p:cNvSpPr/>
          <p:nvPr/>
        </p:nvSpPr>
        <p:spPr>
          <a:xfrm>
            <a:off x="980990" y="5100917"/>
            <a:ext cx="2243802" cy="9529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addItemIncart</a:t>
            </a:r>
            <a:r>
              <a:rPr lang="en-US" sz="1000" b="1" dirty="0"/>
              <a:t> ():</a:t>
            </a:r>
          </a:p>
          <a:p>
            <a:pPr algn="ctr"/>
            <a:r>
              <a:rPr lang="en-US" sz="1000" b="1" dirty="0"/>
              <a:t>Loop: select item by ‘ID’ and</a:t>
            </a:r>
          </a:p>
          <a:p>
            <a:pPr algn="ctr"/>
            <a:r>
              <a:rPr lang="en-US" sz="1000" b="1" dirty="0"/>
              <a:t>Add items to cart.</a:t>
            </a:r>
            <a:endParaRPr lang="en-IN" sz="1000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DF29BA1-2ADE-65A3-880A-CC6E96D6E1DF}"/>
              </a:ext>
            </a:extLst>
          </p:cNvPr>
          <p:cNvSpPr/>
          <p:nvPr/>
        </p:nvSpPr>
        <p:spPr>
          <a:xfrm>
            <a:off x="1980296" y="4782670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83693986-021D-1291-D61B-C592FB4B0924}"/>
              </a:ext>
            </a:extLst>
          </p:cNvPr>
          <p:cNvSpPr/>
          <p:nvPr/>
        </p:nvSpPr>
        <p:spPr>
          <a:xfrm>
            <a:off x="555622" y="5605632"/>
            <a:ext cx="346998" cy="962359"/>
          </a:xfrm>
          <a:prstGeom prst="bentArrow">
            <a:avLst>
              <a:gd name="adj1" fmla="val 10714"/>
              <a:gd name="adj2" fmla="val 321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7A887DF8-335D-36BA-5C65-4160FECDC051}"/>
              </a:ext>
            </a:extLst>
          </p:cNvPr>
          <p:cNvSpPr/>
          <p:nvPr/>
        </p:nvSpPr>
        <p:spPr>
          <a:xfrm>
            <a:off x="498448" y="6469004"/>
            <a:ext cx="606429" cy="18312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A59E87-07B3-4B5F-0D0A-48BF9FB48355}"/>
              </a:ext>
            </a:extLst>
          </p:cNvPr>
          <p:cNvSpPr/>
          <p:nvPr/>
        </p:nvSpPr>
        <p:spPr>
          <a:xfrm>
            <a:off x="4187027" y="247874"/>
            <a:ext cx="2243801" cy="66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getValidSelectedItem</a:t>
            </a:r>
            <a:r>
              <a:rPr lang="en-US" sz="1000" b="1" dirty="0">
                <a:latin typeface="Aptos" panose="020B0004020202020204" pitchFamily="34" charset="0"/>
              </a:rPr>
              <a:t>(</a:t>
            </a:r>
            <a:r>
              <a:rPr lang="en-US" sz="1000" b="1" dirty="0" err="1">
                <a:latin typeface="Aptos" panose="020B0004020202020204" pitchFamily="34" charset="0"/>
              </a:rPr>
              <a:t>Selector_id</a:t>
            </a:r>
            <a:r>
              <a:rPr lang="en-US" sz="1000" b="1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: Validate Item Id and return </a:t>
            </a:r>
            <a:r>
              <a:rPr lang="en-US" sz="1000" b="1" dirty="0" err="1">
                <a:latin typeface="Aptos" panose="020B0004020202020204" pitchFamily="34" charset="0"/>
              </a:rPr>
              <a:t>valide</a:t>
            </a:r>
            <a:r>
              <a:rPr lang="en-US" sz="1000" b="1" dirty="0">
                <a:latin typeface="Aptos" panose="020B0004020202020204" pitchFamily="34" charset="0"/>
              </a:rPr>
              <a:t> selection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ECC47B8-5258-7383-7990-869714820887}"/>
              </a:ext>
            </a:extLst>
          </p:cNvPr>
          <p:cNvSpPr/>
          <p:nvPr/>
        </p:nvSpPr>
        <p:spPr>
          <a:xfrm>
            <a:off x="892335" y="6277983"/>
            <a:ext cx="2175921" cy="5800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ptos" panose="020B0004020202020204" pitchFamily="34" charset="0"/>
              </a:rPr>
              <a:t>Select(-1)</a:t>
            </a:r>
            <a:endParaRPr lang="en-IN" sz="1400" b="1" dirty="0">
              <a:latin typeface="Aptos" panose="020B00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20E83E-8E4C-B755-B30C-7D6D27853AE7}"/>
              </a:ext>
            </a:extLst>
          </p:cNvPr>
          <p:cNvCxnSpPr>
            <a:cxnSpLocks/>
          </p:cNvCxnSpPr>
          <p:nvPr/>
        </p:nvCxnSpPr>
        <p:spPr>
          <a:xfrm>
            <a:off x="3476661" y="595257"/>
            <a:ext cx="34846" cy="4982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inus Sign 40">
            <a:extLst>
              <a:ext uri="{FF2B5EF4-FFF2-40B4-BE49-F238E27FC236}">
                <a16:creationId xmlns:a16="http://schemas.microsoft.com/office/drawing/2014/main" id="{4537D857-F326-A5CB-DFD5-C78060C5B29D}"/>
              </a:ext>
            </a:extLst>
          </p:cNvPr>
          <p:cNvSpPr/>
          <p:nvPr/>
        </p:nvSpPr>
        <p:spPr>
          <a:xfrm>
            <a:off x="3224792" y="5528608"/>
            <a:ext cx="286715" cy="10204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2899CA7A-9150-7A67-7784-1D579030F211}"/>
              </a:ext>
            </a:extLst>
          </p:cNvPr>
          <p:cNvSpPr/>
          <p:nvPr/>
        </p:nvSpPr>
        <p:spPr>
          <a:xfrm>
            <a:off x="3476661" y="458545"/>
            <a:ext cx="682846" cy="2429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A0DC727-28C9-B809-6794-DF1510B6AB4A}"/>
              </a:ext>
            </a:extLst>
          </p:cNvPr>
          <p:cNvSpPr/>
          <p:nvPr/>
        </p:nvSpPr>
        <p:spPr>
          <a:xfrm>
            <a:off x="5084378" y="917689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60C9E0A-59A9-5C3A-0642-3B0056686B9C}"/>
              </a:ext>
            </a:extLst>
          </p:cNvPr>
          <p:cNvSpPr/>
          <p:nvPr/>
        </p:nvSpPr>
        <p:spPr>
          <a:xfrm>
            <a:off x="4193662" y="1233548"/>
            <a:ext cx="2243801" cy="66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getQuantity</a:t>
            </a:r>
            <a:r>
              <a:rPr lang="en-US" sz="1000" b="1" dirty="0">
                <a:latin typeface="Aptos" panose="020B0004020202020204" pitchFamily="34" charset="0"/>
              </a:rPr>
              <a:t>( ):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Loop: Ask user for a Valid Quantity Validate </a:t>
            </a:r>
            <a:r>
              <a:rPr lang="en-US" sz="1000" b="1" dirty="0" err="1">
                <a:latin typeface="Aptos" panose="020B0004020202020204" pitchFamily="34" charset="0"/>
              </a:rPr>
              <a:t>Postive</a:t>
            </a:r>
            <a:r>
              <a:rPr lang="en-US" sz="1000" b="1" dirty="0">
                <a:latin typeface="Aptos" panose="020B0004020202020204" pitchFamily="34" charset="0"/>
              </a:rPr>
              <a:t>  Number Input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D7E9E8-ED01-FAA3-188F-4FCC1623725D}"/>
              </a:ext>
            </a:extLst>
          </p:cNvPr>
          <p:cNvSpPr/>
          <p:nvPr/>
        </p:nvSpPr>
        <p:spPr>
          <a:xfrm>
            <a:off x="4164827" y="2226846"/>
            <a:ext cx="2266001" cy="1439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UpdateCart</a:t>
            </a:r>
            <a:r>
              <a:rPr lang="en-US" sz="1000" b="1" dirty="0">
                <a:latin typeface="Aptos" panose="020B0004020202020204" pitchFamily="34" charset="0"/>
              </a:rPr>
              <a:t>(</a:t>
            </a:r>
            <a:r>
              <a:rPr lang="en-US" sz="1000" b="1" dirty="0" err="1">
                <a:latin typeface="Aptos" panose="020B0004020202020204" pitchFamily="34" charset="0"/>
              </a:rPr>
              <a:t>selected_id</a:t>
            </a:r>
            <a:r>
              <a:rPr lang="en-US" sz="1000" b="1" dirty="0">
                <a:latin typeface="Aptos" panose="020B0004020202020204" pitchFamily="34" charset="0"/>
              </a:rPr>
              <a:t>,</a:t>
            </a:r>
          </a:p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Item_name,price</a:t>
            </a:r>
            <a:r>
              <a:rPr lang="en-US" sz="1000" b="1" dirty="0">
                <a:latin typeface="Aptos" panose="020B0004020202020204" pitchFamily="34" charset="0"/>
              </a:rPr>
              <a:t>, qty):</a:t>
            </a:r>
          </a:p>
          <a:p>
            <a:pPr algn="ctr"/>
            <a:endParaRPr lang="en-US" sz="1000" b="1" dirty="0">
              <a:latin typeface="Aptos" panose="020B0004020202020204" pitchFamily="34" charset="0"/>
            </a:endParaRP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If item exists in cart: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Update Quantity and total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Else: Add new Item to the cart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 </a:t>
            </a:r>
          </a:p>
          <a:p>
            <a:pPr algn="ctr"/>
            <a:endParaRPr lang="en-US" sz="1000" b="1" dirty="0">
              <a:latin typeface="Aptos" panose="020B0004020202020204" pitchFamily="34" charset="0"/>
            </a:endParaRPr>
          </a:p>
          <a:p>
            <a:pPr algn="ctr"/>
            <a:endParaRPr lang="en-US" sz="1000" b="1" dirty="0">
              <a:latin typeface="Aptos" panose="020B0004020202020204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AE98CE4B-9093-8D47-950A-02ECD5077595}"/>
              </a:ext>
            </a:extLst>
          </p:cNvPr>
          <p:cNvSpPr/>
          <p:nvPr/>
        </p:nvSpPr>
        <p:spPr>
          <a:xfrm>
            <a:off x="5125958" y="1905457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BFB20C51-481D-4C8F-95F7-81E3974246DB}"/>
              </a:ext>
            </a:extLst>
          </p:cNvPr>
          <p:cNvSpPr/>
          <p:nvPr/>
        </p:nvSpPr>
        <p:spPr>
          <a:xfrm>
            <a:off x="1945174" y="6010835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9CCA4A06-B406-373A-F10C-01F651B8407C}"/>
              </a:ext>
            </a:extLst>
          </p:cNvPr>
          <p:cNvSpPr/>
          <p:nvPr/>
        </p:nvSpPr>
        <p:spPr>
          <a:xfrm>
            <a:off x="738572" y="6159611"/>
            <a:ext cx="494845" cy="29805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ptos" panose="020B0004020202020204" pitchFamily="34" charset="0"/>
              </a:rPr>
              <a:t>false</a:t>
            </a:r>
            <a:endParaRPr lang="en-IN" sz="900" b="1" dirty="0">
              <a:latin typeface="Aptos" panose="020B0004020202020204" pitchFamily="34" charset="0"/>
            </a:endParaRP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0DF2E8B6-A803-C71D-367A-AA841E91FECB}"/>
              </a:ext>
            </a:extLst>
          </p:cNvPr>
          <p:cNvSpPr/>
          <p:nvPr/>
        </p:nvSpPr>
        <p:spPr>
          <a:xfrm>
            <a:off x="2809783" y="6119951"/>
            <a:ext cx="494845" cy="29805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ptos" panose="020B0004020202020204" pitchFamily="34" charset="0"/>
              </a:rPr>
              <a:t>true</a:t>
            </a:r>
            <a:endParaRPr lang="en-IN" sz="1000" b="1" dirty="0">
              <a:latin typeface="Aptos" panose="020B0004020202020204" pitchFamily="34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F1B98B7-8B69-AB05-DC57-F7FC7C96290C}"/>
              </a:ext>
            </a:extLst>
          </p:cNvPr>
          <p:cNvSpPr/>
          <p:nvPr/>
        </p:nvSpPr>
        <p:spPr>
          <a:xfrm>
            <a:off x="3078400" y="6479191"/>
            <a:ext cx="1115262" cy="149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06E3E3D-8A30-FA12-35A6-E8CC0FCB7D11}"/>
              </a:ext>
            </a:extLst>
          </p:cNvPr>
          <p:cNvSpPr/>
          <p:nvPr/>
        </p:nvSpPr>
        <p:spPr>
          <a:xfrm>
            <a:off x="4204876" y="5730351"/>
            <a:ext cx="1916263" cy="1095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latin typeface="Aptos" panose="020B0004020202020204" pitchFamily="34" charset="0"/>
              </a:rPr>
              <a:t>printCartItem</a:t>
            </a:r>
            <a:r>
              <a:rPr lang="en-US" sz="1100" b="1" dirty="0">
                <a:latin typeface="Aptos" panose="020B0004020202020204" pitchFamily="34" charset="0"/>
              </a:rPr>
              <a:t>():</a:t>
            </a:r>
          </a:p>
          <a:p>
            <a:pPr algn="ctr"/>
            <a:r>
              <a:rPr lang="en-IN" sz="1100" b="1" dirty="0" err="1">
                <a:latin typeface="Aptos" panose="020B0004020202020204" pitchFamily="34" charset="0"/>
              </a:rPr>
              <a:t>PrattyTable</a:t>
            </a:r>
            <a:r>
              <a:rPr lang="en-IN" sz="1100" b="1" dirty="0">
                <a:latin typeface="Aptos" panose="020B0004020202020204" pitchFamily="34" charset="0"/>
              </a:rPr>
              <a:t> Shows selected items in cart and </a:t>
            </a:r>
            <a:r>
              <a:rPr lang="en-IN" sz="1100" b="1" dirty="0" err="1">
                <a:latin typeface="Aptos" panose="020B0004020202020204" pitchFamily="34" charset="0"/>
              </a:rPr>
              <a:t>totalcost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54" name="Arrow: Up-Down 53">
            <a:extLst>
              <a:ext uri="{FF2B5EF4-FFF2-40B4-BE49-F238E27FC236}">
                <a16:creationId xmlns:a16="http://schemas.microsoft.com/office/drawing/2014/main" id="{26F8EA9C-7369-FAD5-4887-29B1E7EB8FA4}"/>
              </a:ext>
            </a:extLst>
          </p:cNvPr>
          <p:cNvSpPr/>
          <p:nvPr/>
        </p:nvSpPr>
        <p:spPr>
          <a:xfrm>
            <a:off x="5044592" y="5176106"/>
            <a:ext cx="162732" cy="52438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917A0C8-A936-04D8-B2E8-97EABAEEBE55}"/>
              </a:ext>
            </a:extLst>
          </p:cNvPr>
          <p:cNvSpPr/>
          <p:nvPr/>
        </p:nvSpPr>
        <p:spPr>
          <a:xfrm>
            <a:off x="4151206" y="4446045"/>
            <a:ext cx="2243801" cy="66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totalCost</a:t>
            </a:r>
            <a:r>
              <a:rPr lang="en-US" sz="1000" b="1" dirty="0">
                <a:latin typeface="Aptos" panose="020B0004020202020204" pitchFamily="34" charset="0"/>
              </a:rPr>
              <a:t>( ):</a:t>
            </a:r>
          </a:p>
          <a:p>
            <a:pPr algn="ctr"/>
            <a:endParaRPr lang="en-US" sz="1000" b="1" dirty="0">
              <a:latin typeface="Aptos" panose="020B0004020202020204" pitchFamily="34" charset="0"/>
            </a:endParaRP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Return total cost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2A9527-217B-965A-00D7-43E937B2DD00}"/>
              </a:ext>
            </a:extLst>
          </p:cNvPr>
          <p:cNvCxnSpPr>
            <a:cxnSpLocks/>
          </p:cNvCxnSpPr>
          <p:nvPr/>
        </p:nvCxnSpPr>
        <p:spPr>
          <a:xfrm>
            <a:off x="6821775" y="595257"/>
            <a:ext cx="33319" cy="55855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Minus Sign 58">
            <a:extLst>
              <a:ext uri="{FF2B5EF4-FFF2-40B4-BE49-F238E27FC236}">
                <a16:creationId xmlns:a16="http://schemas.microsoft.com/office/drawing/2014/main" id="{4B6A0B55-FE07-4C42-D544-CD09906FFE70}"/>
              </a:ext>
            </a:extLst>
          </p:cNvPr>
          <p:cNvSpPr/>
          <p:nvPr/>
        </p:nvSpPr>
        <p:spPr>
          <a:xfrm>
            <a:off x="5951701" y="6187140"/>
            <a:ext cx="1069686" cy="7037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FF2FC70-3C25-868F-0D22-2B21E206ED54}"/>
              </a:ext>
            </a:extLst>
          </p:cNvPr>
          <p:cNvSpPr/>
          <p:nvPr/>
        </p:nvSpPr>
        <p:spPr>
          <a:xfrm>
            <a:off x="7472869" y="281718"/>
            <a:ext cx="1587341" cy="440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checkForremove</a:t>
            </a:r>
            <a:r>
              <a:rPr lang="en-US" sz="1000" b="1" dirty="0">
                <a:latin typeface="Aptos" panose="020B0004020202020204" pitchFamily="34" charset="0"/>
              </a:rPr>
              <a:t>():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Ask From the user </a:t>
            </a:r>
          </a:p>
          <a:p>
            <a:pPr algn="ctr"/>
            <a:endParaRPr lang="en-US" sz="1000" b="1" dirty="0">
              <a:latin typeface="Aptos" panose="020B0004020202020204" pitchFamily="34" charset="0"/>
            </a:endParaRPr>
          </a:p>
        </p:txBody>
      </p:sp>
      <p:sp>
        <p:nvSpPr>
          <p:cNvPr id="62" name="Arrow: Bent 61">
            <a:extLst>
              <a:ext uri="{FF2B5EF4-FFF2-40B4-BE49-F238E27FC236}">
                <a16:creationId xmlns:a16="http://schemas.microsoft.com/office/drawing/2014/main" id="{C2C76893-BEE3-2523-B888-49A83BDB901D}"/>
              </a:ext>
            </a:extLst>
          </p:cNvPr>
          <p:cNvSpPr/>
          <p:nvPr/>
        </p:nvSpPr>
        <p:spPr>
          <a:xfrm>
            <a:off x="6792819" y="440840"/>
            <a:ext cx="682846" cy="2429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D07C69A-6A88-380F-798A-A03F7D984ED6}"/>
              </a:ext>
            </a:extLst>
          </p:cNvPr>
          <p:cNvSpPr/>
          <p:nvPr/>
        </p:nvSpPr>
        <p:spPr>
          <a:xfrm>
            <a:off x="8316693" y="736386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3606401F-BA22-D995-E94B-DFB5CA20C06D}"/>
              </a:ext>
            </a:extLst>
          </p:cNvPr>
          <p:cNvSpPr/>
          <p:nvPr/>
        </p:nvSpPr>
        <p:spPr>
          <a:xfrm>
            <a:off x="7041994" y="1074571"/>
            <a:ext cx="2725687" cy="129270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ptos" panose="020B0004020202020204" pitchFamily="34" charset="0"/>
              </a:rPr>
              <a:t>If they want to remove Item form the cart</a:t>
            </a:r>
            <a:endParaRPr lang="en-IN" sz="1400" b="1" dirty="0">
              <a:latin typeface="Aptos" panose="020B0004020202020204" pitchFamily="34" charset="0"/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16591402-2EFC-DA88-48B9-07B25DABE2D4}"/>
              </a:ext>
            </a:extLst>
          </p:cNvPr>
          <p:cNvSpPr/>
          <p:nvPr/>
        </p:nvSpPr>
        <p:spPr>
          <a:xfrm rot="5400000">
            <a:off x="10130814" y="1295501"/>
            <a:ext cx="748367" cy="1527803"/>
          </a:xfrm>
          <a:prstGeom prst="bentArrow">
            <a:avLst>
              <a:gd name="adj1" fmla="val 7775"/>
              <a:gd name="adj2" fmla="val 15476"/>
              <a:gd name="adj3" fmla="val 50000"/>
              <a:gd name="adj4" fmla="val 401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820E6C9-AB65-61A9-B79B-CC5158A5889F}"/>
              </a:ext>
            </a:extLst>
          </p:cNvPr>
          <p:cNvSpPr/>
          <p:nvPr/>
        </p:nvSpPr>
        <p:spPr>
          <a:xfrm>
            <a:off x="9948199" y="2487706"/>
            <a:ext cx="2243801" cy="66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RemoveItemFromCart</a:t>
            </a:r>
            <a:r>
              <a:rPr lang="en-US" sz="1000" b="1" dirty="0">
                <a:latin typeface="Aptos" panose="020B0004020202020204" pitchFamily="34" charset="0"/>
              </a:rPr>
              <a:t>( ):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Show current card and remove selected id: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C13B8F4-4CE7-0D57-5586-252DEED54145}"/>
              </a:ext>
            </a:extLst>
          </p:cNvPr>
          <p:cNvSpPr/>
          <p:nvPr/>
        </p:nvSpPr>
        <p:spPr>
          <a:xfrm>
            <a:off x="9957668" y="3546142"/>
            <a:ext cx="2243801" cy="664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atin typeface="Aptos" panose="020B0004020202020204" pitchFamily="34" charset="0"/>
              </a:rPr>
              <a:t>printCartItem</a:t>
            </a:r>
            <a:r>
              <a:rPr lang="en-US" sz="1000" b="1" dirty="0">
                <a:latin typeface="Aptos" panose="020B0004020202020204" pitchFamily="34" charset="0"/>
              </a:rPr>
              <a:t>( ):</a:t>
            </a:r>
          </a:p>
          <a:p>
            <a:pPr algn="ctr"/>
            <a:r>
              <a:rPr lang="en-US" sz="1000" b="1" dirty="0">
                <a:latin typeface="Aptos" panose="020B0004020202020204" pitchFamily="34" charset="0"/>
              </a:rPr>
              <a:t>Final cart displayed with </a:t>
            </a:r>
            <a:r>
              <a:rPr lang="en-US" sz="1000" b="1" dirty="0" err="1">
                <a:latin typeface="Aptos" panose="020B0004020202020204" pitchFamily="34" charset="0"/>
              </a:rPr>
              <a:t>totalcost</a:t>
            </a:r>
            <a:endParaRPr lang="en-US" sz="1000" b="1" dirty="0">
              <a:latin typeface="Aptos" panose="020B0004020202020204" pitchFamily="34" charset="0"/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3ED95E05-ACE7-1EE7-16D4-D4DCD47C1DF5}"/>
              </a:ext>
            </a:extLst>
          </p:cNvPr>
          <p:cNvSpPr/>
          <p:nvPr/>
        </p:nvSpPr>
        <p:spPr>
          <a:xfrm>
            <a:off x="11070099" y="3188299"/>
            <a:ext cx="152852" cy="3137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Terminator 71">
            <a:extLst>
              <a:ext uri="{FF2B5EF4-FFF2-40B4-BE49-F238E27FC236}">
                <a16:creationId xmlns:a16="http://schemas.microsoft.com/office/drawing/2014/main" id="{31EF97B3-1418-28A8-3B51-84AD074C5B9B}"/>
              </a:ext>
            </a:extLst>
          </p:cNvPr>
          <p:cNvSpPr/>
          <p:nvPr/>
        </p:nvSpPr>
        <p:spPr>
          <a:xfrm>
            <a:off x="7771036" y="5110330"/>
            <a:ext cx="2177163" cy="74836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Stop</a:t>
            </a:r>
            <a:endParaRPr lang="en-IN" sz="2000" b="1" dirty="0">
              <a:latin typeface="Aptos" panose="020B0004020202020204" pitchFamily="34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D4768D9-64DC-2F04-7734-BB665180D4BB}"/>
              </a:ext>
            </a:extLst>
          </p:cNvPr>
          <p:cNvCxnSpPr/>
          <p:nvPr/>
        </p:nvCxnSpPr>
        <p:spPr>
          <a:xfrm rot="5400000">
            <a:off x="9981360" y="4439868"/>
            <a:ext cx="1318181" cy="859299"/>
          </a:xfrm>
          <a:prstGeom prst="bentConnector3">
            <a:avLst>
              <a:gd name="adj1" fmla="val 5077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236F24-E5E8-BCB5-3ADF-30586D1E8987}"/>
              </a:ext>
            </a:extLst>
          </p:cNvPr>
          <p:cNvCxnSpPr>
            <a:cxnSpLocks/>
          </p:cNvCxnSpPr>
          <p:nvPr/>
        </p:nvCxnSpPr>
        <p:spPr>
          <a:xfrm>
            <a:off x="7041994" y="1720925"/>
            <a:ext cx="20330" cy="3807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Arrow: Left 80">
            <a:extLst>
              <a:ext uri="{FF2B5EF4-FFF2-40B4-BE49-F238E27FC236}">
                <a16:creationId xmlns:a16="http://schemas.microsoft.com/office/drawing/2014/main" id="{063B6979-ED55-2315-CDFD-FF296BEBF057}"/>
              </a:ext>
            </a:extLst>
          </p:cNvPr>
          <p:cNvSpPr/>
          <p:nvPr/>
        </p:nvSpPr>
        <p:spPr>
          <a:xfrm>
            <a:off x="9980905" y="5411116"/>
            <a:ext cx="229896" cy="21909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C10652E7-31EF-6335-65A0-C15A8ABA988D}"/>
              </a:ext>
            </a:extLst>
          </p:cNvPr>
          <p:cNvSpPr/>
          <p:nvPr/>
        </p:nvSpPr>
        <p:spPr>
          <a:xfrm>
            <a:off x="7087903" y="5387224"/>
            <a:ext cx="701410" cy="282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BF5ACD5C-83B0-FBC2-7D53-CA6450A2C57C}"/>
              </a:ext>
            </a:extLst>
          </p:cNvPr>
          <p:cNvSpPr/>
          <p:nvPr/>
        </p:nvSpPr>
        <p:spPr>
          <a:xfrm>
            <a:off x="9202773" y="903179"/>
            <a:ext cx="962589" cy="439189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Yes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86" name="Speech Bubble: Rectangle with Corners Rounded 85">
            <a:extLst>
              <a:ext uri="{FF2B5EF4-FFF2-40B4-BE49-F238E27FC236}">
                <a16:creationId xmlns:a16="http://schemas.microsoft.com/office/drawing/2014/main" id="{29049A1E-D09C-E17A-9BEC-0E6D2150F3C4}"/>
              </a:ext>
            </a:extLst>
          </p:cNvPr>
          <p:cNvSpPr/>
          <p:nvPr/>
        </p:nvSpPr>
        <p:spPr>
          <a:xfrm>
            <a:off x="7011370" y="982294"/>
            <a:ext cx="775401" cy="360074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No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F82D0881-DC60-5F8D-3E74-5292D9C5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8" name="Footer Placeholder 87">
            <a:extLst>
              <a:ext uri="{FF2B5EF4-FFF2-40B4-BE49-F238E27FC236}">
                <a16:creationId xmlns:a16="http://schemas.microsoft.com/office/drawing/2014/main" id="{0679894D-4717-8C87-611D-CB07D474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5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F9F67-701D-DEDA-E931-B30FC869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highlight>
                  <a:srgbClr val="FF0000"/>
                </a:highlight>
                <a:latin typeface="Aptos" panose="020B0004020202020204" pitchFamily="34" charset="0"/>
              </a:rPr>
              <a:t>Global Database &amp; </a:t>
            </a:r>
            <a:r>
              <a:rPr lang="en-IN" sz="3200" dirty="0" err="1">
                <a:highlight>
                  <a:srgbClr val="FF0000"/>
                </a:highlight>
                <a:latin typeface="Aptos" panose="020B0004020202020204" pitchFamily="34" charset="0"/>
              </a:rPr>
              <a:t>totalCost</a:t>
            </a:r>
            <a:r>
              <a:rPr lang="en-IN" sz="3200" dirty="0">
                <a:highlight>
                  <a:srgbClr val="FF0000"/>
                </a:highlight>
                <a:latin typeface="Aptos" panose="020B0004020202020204" pitchFamily="34" charset="0"/>
              </a:rPr>
              <a:t> Function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81C82C1-A056-432A-40AC-CEBE5639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428999"/>
            <a:ext cx="3112655" cy="227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FF998-C57F-CE6E-329A-6235BF14621E}"/>
              </a:ext>
            </a:extLst>
          </p:cNvPr>
          <p:cNvSpPr txBox="1"/>
          <p:nvPr/>
        </p:nvSpPr>
        <p:spPr>
          <a:xfrm>
            <a:off x="310079" y="2188907"/>
            <a:ext cx="470519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ptos" panose="020B0004020202020204" pitchFamily="34" charset="0"/>
              </a:rPr>
              <a:t>Global Database:</a:t>
            </a:r>
            <a:r>
              <a:rPr lang="en-US" b="1" dirty="0"/>
              <a:t>            </a:t>
            </a:r>
            <a:r>
              <a:rPr lang="en-US" dirty="0" err="1">
                <a:latin typeface="Aptos" panose="020B0004020202020204" pitchFamily="34" charset="0"/>
              </a:rPr>
              <a:t>ItemsInCart</a:t>
            </a:r>
            <a:r>
              <a:rPr lang="en-US" dirty="0">
                <a:latin typeface="Aptos" panose="020B0004020202020204" pitchFamily="34" charset="0"/>
              </a:rPr>
              <a:t>: A global list to store the items added by the user.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 err="1"/>
              <a:t>totalCost</a:t>
            </a:r>
            <a:r>
              <a:rPr lang="en-US" sz="2400" b="1" u="sng" dirty="0"/>
              <a:t> () Function: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	Sums up the total cost of all items in the cart.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Displays the total cost in a simple table format.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87D38-EA2A-4910-332E-1863886B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31" y="2439046"/>
            <a:ext cx="4874164" cy="12454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89DA5F-6F98-3C2B-3695-216D6331592E}"/>
              </a:ext>
            </a:extLst>
          </p:cNvPr>
          <p:cNvCxnSpPr>
            <a:cxnSpLocks/>
          </p:cNvCxnSpPr>
          <p:nvPr/>
        </p:nvCxnSpPr>
        <p:spPr>
          <a:xfrm flipV="1">
            <a:off x="26894" y="3792071"/>
            <a:ext cx="12165106" cy="896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25EE3C4-28AC-ABD8-4359-368A3ADC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40" y="4047566"/>
            <a:ext cx="5541766" cy="196736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9AC64D-5CF2-F533-6232-051CCD811F4F}"/>
              </a:ext>
            </a:extLst>
          </p:cNvPr>
          <p:cNvSpPr/>
          <p:nvPr/>
        </p:nvSpPr>
        <p:spPr>
          <a:xfrm>
            <a:off x="5501970" y="27745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3B748A-C79C-5B2F-80EA-32E8EBA31EDD}"/>
              </a:ext>
            </a:extLst>
          </p:cNvPr>
          <p:cNvSpPr/>
          <p:nvPr/>
        </p:nvSpPr>
        <p:spPr>
          <a:xfrm>
            <a:off x="5711221" y="4780725"/>
            <a:ext cx="769157" cy="501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02B48C-0F4D-780D-2699-7673B485B95D}"/>
              </a:ext>
            </a:extLst>
          </p:cNvPr>
          <p:cNvCxnSpPr>
            <a:cxnSpLocks/>
          </p:cNvCxnSpPr>
          <p:nvPr/>
        </p:nvCxnSpPr>
        <p:spPr>
          <a:xfrm>
            <a:off x="5298141" y="2528693"/>
            <a:ext cx="0" cy="1048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E138DC-354A-97C4-9FFD-EECD2337E6D1}"/>
              </a:ext>
            </a:extLst>
          </p:cNvPr>
          <p:cNvCxnSpPr/>
          <p:nvPr/>
        </p:nvCxnSpPr>
        <p:spPr>
          <a:xfrm>
            <a:off x="5298141" y="4312024"/>
            <a:ext cx="62753" cy="18556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F19F2B1-501D-C82F-8D8C-78B2EC3C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07094CA-8BAF-A02A-64D4-AE34AA4E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EB5B-EB40-7CCE-BA50-CF9EBD90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>
                <a:highlight>
                  <a:srgbClr val="FF0000"/>
                </a:highlight>
                <a:latin typeface="Aptos" panose="020B0004020202020204" pitchFamily="34" charset="0"/>
              </a:rPr>
              <a:t>printCartItems</a:t>
            </a:r>
            <a:r>
              <a:rPr lang="en-IN" dirty="0">
                <a:highlight>
                  <a:srgbClr val="FF0000"/>
                </a:highlight>
                <a:latin typeface="Aptos" panose="020B0004020202020204" pitchFamily="34" charset="0"/>
              </a:rPr>
              <a:t> ()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460A4-7896-9D1E-77CC-29A36292ED58}"/>
              </a:ext>
            </a:extLst>
          </p:cNvPr>
          <p:cNvSpPr txBox="1"/>
          <p:nvPr/>
        </p:nvSpPr>
        <p:spPr>
          <a:xfrm>
            <a:off x="96191" y="2462601"/>
            <a:ext cx="5280211" cy="309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ptos" panose="020B0004020202020204" pitchFamily="34" charset="0"/>
              </a:rPr>
              <a:t>printCartItems</a:t>
            </a:r>
            <a:r>
              <a:rPr lang="en-IN" sz="2400" dirty="0">
                <a:latin typeface="Aptos" panose="020B0004020202020204" pitchFamily="34" charset="0"/>
              </a:rPr>
              <a:t> () </a:t>
            </a:r>
            <a:r>
              <a:rPr lang="en-US" sz="2400" u="sng" dirty="0">
                <a:latin typeface="Aptos" panose="020B00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Uses </a:t>
            </a:r>
            <a:r>
              <a:rPr lang="en-US" dirty="0" err="1">
                <a:latin typeface="Aptos" panose="020B0004020202020204" pitchFamily="34" charset="0"/>
              </a:rPr>
              <a:t>PrettyTable</a:t>
            </a:r>
            <a:r>
              <a:rPr lang="en-US" dirty="0">
                <a:latin typeface="Aptos" panose="020B0004020202020204" pitchFamily="34" charset="0"/>
              </a:rPr>
              <a:t> to format and print all items in the cart.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Displays item ID, name, price, quantity, and total price.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Calls the </a:t>
            </a:r>
            <a:r>
              <a:rPr lang="en-US" dirty="0" err="1">
                <a:latin typeface="Aptos" panose="020B0004020202020204" pitchFamily="34" charset="0"/>
              </a:rPr>
              <a:t>totalCost</a:t>
            </a:r>
            <a:r>
              <a:rPr lang="en-US" dirty="0">
                <a:latin typeface="Aptos" panose="020B0004020202020204" pitchFamily="34" charset="0"/>
              </a:rPr>
              <a:t>() function to show the final amount.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B1038-859B-5435-06F0-6B6B3BA7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98240"/>
            <a:ext cx="6049962" cy="13154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E99237D-8B14-16F6-C0A2-E127FB49CB41}"/>
              </a:ext>
            </a:extLst>
          </p:cNvPr>
          <p:cNvSpPr/>
          <p:nvPr/>
        </p:nvSpPr>
        <p:spPr>
          <a:xfrm>
            <a:off x="5376421" y="3667046"/>
            <a:ext cx="719579" cy="4600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A75293-8675-FFEB-5A91-4DB75B890038}"/>
              </a:ext>
            </a:extLst>
          </p:cNvPr>
          <p:cNvCxnSpPr/>
          <p:nvPr/>
        </p:nvCxnSpPr>
        <p:spPr>
          <a:xfrm>
            <a:off x="5302264" y="2507518"/>
            <a:ext cx="0" cy="2779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1B15A-1DA3-A257-3C04-70AB4967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241220A-1F3F-ADE4-4352-256DAFF9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0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927-E2F4-ACE3-A168-2642637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highlight>
                  <a:srgbClr val="FF0000"/>
                </a:highlight>
              </a:rPr>
              <a:t>addItemInCart</a:t>
            </a:r>
            <a:r>
              <a:rPr lang="en-IN" dirty="0">
                <a:highlight>
                  <a:srgbClr val="FF0000"/>
                </a:highlight>
              </a:rPr>
              <a:t> ()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76B6-4957-9949-EFB0-BD8346B61B99}"/>
              </a:ext>
            </a:extLst>
          </p:cNvPr>
          <p:cNvSpPr txBox="1"/>
          <p:nvPr/>
        </p:nvSpPr>
        <p:spPr>
          <a:xfrm>
            <a:off x="475134" y="2106704"/>
            <a:ext cx="4885765" cy="430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ptos" panose="020B0004020202020204" pitchFamily="34" charset="0"/>
              </a:rPr>
              <a:t>This function allows users 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Add items to the cart based on the item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Enter the quantity of the selected item.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If the item is already in the cart, it updates the quantity.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Loops until the user chooses to stop by entering -1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Aptos" panose="020B0004020202020204" pitchFamily="34" charset="0"/>
              </a:rPr>
              <a:t>This function calls to another Function: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 err="1">
                <a:latin typeface="Aptos" panose="020B0004020202020204" pitchFamily="34" charset="0"/>
              </a:rPr>
              <a:t>getValidSelectedItem</a:t>
            </a:r>
            <a:r>
              <a:rPr lang="en-US" sz="1600" u="sng" dirty="0">
                <a:latin typeface="Aptos" panose="020B0004020202020204" pitchFamily="34" charset="0"/>
              </a:rPr>
              <a:t>(</a:t>
            </a:r>
            <a:r>
              <a:rPr lang="en-US" sz="1600" u="sng" dirty="0" err="1">
                <a:latin typeface="Aptos" panose="020B0004020202020204" pitchFamily="34" charset="0"/>
              </a:rPr>
              <a:t>selector_id</a:t>
            </a:r>
            <a:r>
              <a:rPr lang="en-US" sz="1600" u="sng" dirty="0">
                <a:latin typeface="Aptos" panose="020B00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 err="1">
                <a:latin typeface="Aptos" panose="020B0004020202020204" pitchFamily="34" charset="0"/>
              </a:rPr>
              <a:t>getQuantity</a:t>
            </a:r>
            <a:r>
              <a:rPr lang="en-US" sz="1600" u="sng" dirty="0">
                <a:latin typeface="Aptos" panose="020B00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Aptos" panose="020B0004020202020204" pitchFamily="34" charset="0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F70FD-7584-D398-A8B8-4013097B7EC4}"/>
              </a:ext>
            </a:extLst>
          </p:cNvPr>
          <p:cNvCxnSpPr/>
          <p:nvPr/>
        </p:nvCxnSpPr>
        <p:spPr>
          <a:xfrm>
            <a:off x="6239435" y="30031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1F554-6090-CA8F-4761-6C312B55BC57}"/>
              </a:ext>
            </a:extLst>
          </p:cNvPr>
          <p:cNvCxnSpPr>
            <a:cxnSpLocks/>
          </p:cNvCxnSpPr>
          <p:nvPr/>
        </p:nvCxnSpPr>
        <p:spPr>
          <a:xfrm>
            <a:off x="5692589" y="2743199"/>
            <a:ext cx="0" cy="3299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5DBC60-B38C-15DE-FCBA-12D594428155}"/>
              </a:ext>
            </a:extLst>
          </p:cNvPr>
          <p:cNvSpPr/>
          <p:nvPr/>
        </p:nvSpPr>
        <p:spPr>
          <a:xfrm>
            <a:off x="5764310" y="3944471"/>
            <a:ext cx="645452" cy="394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DAF4A3-43F6-70F4-EFEA-52AC78E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2" y="3249219"/>
            <a:ext cx="5586909" cy="173515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6CB1EB3-FAA4-A3F1-0000-1084939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8D5918B-D600-8C7B-E01E-23ABFD8F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927-E2F4-ACE3-A168-2642637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highlight>
                  <a:srgbClr val="FF0000"/>
                </a:highlight>
              </a:rPr>
              <a:t>getValidSelectedItem</a:t>
            </a:r>
            <a:r>
              <a:rPr lang="en-IN" dirty="0">
                <a:highlight>
                  <a:srgbClr val="FF0000"/>
                </a:highlight>
              </a:rPr>
              <a:t> ()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76B6-4957-9949-EFB0-BD8346B61B99}"/>
              </a:ext>
            </a:extLst>
          </p:cNvPr>
          <p:cNvSpPr txBox="1"/>
          <p:nvPr/>
        </p:nvSpPr>
        <p:spPr>
          <a:xfrm>
            <a:off x="475134" y="2520513"/>
            <a:ext cx="4885765" cy="324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ptos" panose="020B0004020202020204" pitchFamily="34" charset="0"/>
              </a:rPr>
              <a:t>This function allows users 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ptos" panose="020B0004020202020204" pitchFamily="34" charset="0"/>
              </a:rPr>
              <a:t>Purpose: To validate user input for selecting an item.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latin typeface="Aptos" panose="020B0004020202020204" pitchFamily="34" charset="0"/>
              </a:rPr>
              <a:t>How it works: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ptos" panose="020B0004020202020204" pitchFamily="34" charset="0"/>
              </a:rPr>
              <a:t>Prompts the user to enter an item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ptos" panose="020B0004020202020204" pitchFamily="34" charset="0"/>
              </a:rPr>
              <a:t>Checks if the selected ID is valid or if the user wants to exit (by entering -1).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ptos" panose="020B0004020202020204" pitchFamily="34" charset="0"/>
              </a:rPr>
              <a:t>Returns the selected item ID if valid.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F70FD-7584-D398-A8B8-4013097B7EC4}"/>
              </a:ext>
            </a:extLst>
          </p:cNvPr>
          <p:cNvCxnSpPr/>
          <p:nvPr/>
        </p:nvCxnSpPr>
        <p:spPr>
          <a:xfrm>
            <a:off x="6239435" y="30031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1F554-6090-CA8F-4761-6C312B55BC57}"/>
              </a:ext>
            </a:extLst>
          </p:cNvPr>
          <p:cNvCxnSpPr>
            <a:cxnSpLocks/>
          </p:cNvCxnSpPr>
          <p:nvPr/>
        </p:nvCxnSpPr>
        <p:spPr>
          <a:xfrm>
            <a:off x="5692589" y="2743199"/>
            <a:ext cx="0" cy="3299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5DBC60-B38C-15DE-FCBA-12D594428155}"/>
              </a:ext>
            </a:extLst>
          </p:cNvPr>
          <p:cNvSpPr/>
          <p:nvPr/>
        </p:nvSpPr>
        <p:spPr>
          <a:xfrm>
            <a:off x="5764310" y="3944471"/>
            <a:ext cx="645452" cy="394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DAF4A3-43F6-70F4-EFEA-52AC78E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99412" y="3270386"/>
            <a:ext cx="5562663" cy="20786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B00E-480C-1A16-801B-839690BE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F2B3-6B01-39E4-0046-EBFC2065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0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927-E2F4-ACE3-A168-2642637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ptos" panose="020B0004020202020204" pitchFamily="34" charset="0"/>
              </a:rPr>
            </a:br>
            <a:r>
              <a:rPr lang="en-IN" dirty="0"/>
              <a:t> </a:t>
            </a:r>
            <a:r>
              <a:rPr lang="en-US" dirty="0" err="1">
                <a:highlight>
                  <a:srgbClr val="FF0000"/>
                </a:highlight>
                <a:latin typeface="Aptos" panose="020B0004020202020204" pitchFamily="34" charset="0"/>
              </a:rPr>
              <a:t>getQuantity</a:t>
            </a:r>
            <a:r>
              <a:rPr lang="en-US" dirty="0">
                <a:highlight>
                  <a:srgbClr val="FF0000"/>
                </a:highlight>
                <a:latin typeface="Aptos" panose="020B0004020202020204" pitchFamily="34" charset="0"/>
              </a:rPr>
              <a:t> ()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76B6-4957-9949-EFB0-BD8346B61B99}"/>
              </a:ext>
            </a:extLst>
          </p:cNvPr>
          <p:cNvSpPr txBox="1"/>
          <p:nvPr/>
        </p:nvSpPr>
        <p:spPr>
          <a:xfrm>
            <a:off x="443757" y="2483222"/>
            <a:ext cx="4885765" cy="22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ptos" panose="020B0004020202020204" pitchFamily="34" charset="0"/>
              </a:rPr>
              <a:t>This function works: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Ensures the user enters a valid, positive quantity.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Loops until the user inputs a valid number.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Returns the entered quantity for further use.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F70FD-7584-D398-A8B8-4013097B7EC4}"/>
              </a:ext>
            </a:extLst>
          </p:cNvPr>
          <p:cNvCxnSpPr/>
          <p:nvPr/>
        </p:nvCxnSpPr>
        <p:spPr>
          <a:xfrm>
            <a:off x="6239435" y="30031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1F554-6090-CA8F-4761-6C312B55BC57}"/>
              </a:ext>
            </a:extLst>
          </p:cNvPr>
          <p:cNvCxnSpPr>
            <a:cxnSpLocks/>
          </p:cNvCxnSpPr>
          <p:nvPr/>
        </p:nvCxnSpPr>
        <p:spPr>
          <a:xfrm>
            <a:off x="5629836" y="2483222"/>
            <a:ext cx="0" cy="3299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5DBC60-B38C-15DE-FCBA-12D594428155}"/>
              </a:ext>
            </a:extLst>
          </p:cNvPr>
          <p:cNvSpPr/>
          <p:nvPr/>
        </p:nvSpPr>
        <p:spPr>
          <a:xfrm>
            <a:off x="5764310" y="3944471"/>
            <a:ext cx="645452" cy="394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DAF4A3-43F6-70F4-EFEA-52AC78E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44235" y="3062223"/>
            <a:ext cx="5592036" cy="25533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50CA7-FE82-33E0-31CB-4714D57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6EA0A-8498-3267-73E6-598B4226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1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927-E2F4-ACE3-A168-2642637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ptos" panose="020B0004020202020204" pitchFamily="34" charset="0"/>
              </a:rPr>
            </a:br>
            <a:r>
              <a:rPr lang="en-IN" dirty="0"/>
              <a:t> </a:t>
            </a:r>
            <a:r>
              <a:rPr lang="en-US" dirty="0" err="1">
                <a:highlight>
                  <a:srgbClr val="FF0000"/>
                </a:highlight>
                <a:latin typeface="Aptos" panose="020B0004020202020204" pitchFamily="34" charset="0"/>
              </a:rPr>
              <a:t>updateCart</a:t>
            </a:r>
            <a:r>
              <a:rPr lang="en-US" dirty="0">
                <a:highlight>
                  <a:srgbClr val="FF0000"/>
                </a:highlight>
                <a:latin typeface="Aptos" panose="020B0004020202020204" pitchFamily="34" charset="0"/>
              </a:rPr>
              <a:t> ()Function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676B6-4957-9949-EFB0-BD8346B61B99}"/>
              </a:ext>
            </a:extLst>
          </p:cNvPr>
          <p:cNvSpPr txBox="1"/>
          <p:nvPr/>
        </p:nvSpPr>
        <p:spPr>
          <a:xfrm>
            <a:off x="55729" y="2483222"/>
            <a:ext cx="4885765" cy="356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ptos" panose="020B0004020202020204" pitchFamily="34" charset="0"/>
              </a:rPr>
              <a:t>This function works:</a:t>
            </a:r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2000" b="1" u="sng" dirty="0">
                <a:latin typeface="Aptos" panose="020B0004020202020204" pitchFamily="34" charset="0"/>
              </a:rPr>
              <a:t>Purpose: </a:t>
            </a:r>
            <a:r>
              <a:rPr lang="en-US" dirty="0">
                <a:latin typeface="Aptos" panose="020B0004020202020204" pitchFamily="34" charset="0"/>
              </a:rPr>
              <a:t>To either update the quantity of an existing item in the cart or add a new one.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If the item already exists in the cart: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Updates the quantity and recalculates the total price.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Otherwise, it calls </a:t>
            </a:r>
            <a:r>
              <a:rPr lang="en-US" b="1" u="sng" dirty="0" err="1">
                <a:latin typeface="Aptos" panose="020B0004020202020204" pitchFamily="34" charset="0"/>
              </a:rPr>
              <a:t>addToDatabase</a:t>
            </a:r>
            <a:r>
              <a:rPr lang="en-US" b="1" u="sng" dirty="0">
                <a:latin typeface="Aptos" panose="020B0004020202020204" pitchFamily="34" charset="0"/>
              </a:rPr>
              <a:t>() </a:t>
            </a:r>
            <a:r>
              <a:rPr lang="en-US" dirty="0">
                <a:latin typeface="Aptos" panose="020B0004020202020204" pitchFamily="34" charset="0"/>
              </a:rPr>
              <a:t>to add the new item to the cart.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F70FD-7584-D398-A8B8-4013097B7EC4}"/>
              </a:ext>
            </a:extLst>
          </p:cNvPr>
          <p:cNvCxnSpPr/>
          <p:nvPr/>
        </p:nvCxnSpPr>
        <p:spPr>
          <a:xfrm>
            <a:off x="6239435" y="30031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C1F554-6090-CA8F-4761-6C312B55BC57}"/>
              </a:ext>
            </a:extLst>
          </p:cNvPr>
          <p:cNvCxnSpPr>
            <a:cxnSpLocks/>
          </p:cNvCxnSpPr>
          <p:nvPr/>
        </p:nvCxnSpPr>
        <p:spPr>
          <a:xfrm>
            <a:off x="5629836" y="2483222"/>
            <a:ext cx="0" cy="3299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5DBC60-B38C-15DE-FCBA-12D594428155}"/>
              </a:ext>
            </a:extLst>
          </p:cNvPr>
          <p:cNvSpPr/>
          <p:nvPr/>
        </p:nvSpPr>
        <p:spPr>
          <a:xfrm>
            <a:off x="5773274" y="3231776"/>
            <a:ext cx="645452" cy="394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DAF4A3-43F6-70F4-EFEA-52AC78E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62163" y="2483222"/>
            <a:ext cx="4808669" cy="2077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9508E-A542-1077-4F4A-A5662DFD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3" y="5363425"/>
            <a:ext cx="5118847" cy="81800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DEA62E3-43DE-C1F0-8EA9-6D947B90D9C2}"/>
              </a:ext>
            </a:extLst>
          </p:cNvPr>
          <p:cNvSpPr/>
          <p:nvPr/>
        </p:nvSpPr>
        <p:spPr>
          <a:xfrm>
            <a:off x="8715504" y="4679576"/>
            <a:ext cx="250993" cy="4303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72BD1-9FD2-F09D-1EB1-80DA791E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5DC768-F872-7993-D1C9-F1AFFD48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@ankitojha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6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313</TotalTime>
  <Words>788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Aptos</vt:lpstr>
      <vt:lpstr>Aptos Display</vt:lpstr>
      <vt:lpstr>Arial</vt:lpstr>
      <vt:lpstr>Calibri</vt:lpstr>
      <vt:lpstr>Century Gothic</vt:lpstr>
      <vt:lpstr>Franklin Gothic Demi</vt:lpstr>
      <vt:lpstr>Wingdings</vt:lpstr>
      <vt:lpstr>Wingdings 3</vt:lpstr>
      <vt:lpstr>Ion Boardroom</vt:lpstr>
      <vt:lpstr>Virtual Shopping cart</vt:lpstr>
      <vt:lpstr>Introduction:</vt:lpstr>
      <vt:lpstr>PowerPoint Presentation</vt:lpstr>
      <vt:lpstr>Global Database &amp; totalCost Function</vt:lpstr>
      <vt:lpstr> printCartItems () Function</vt:lpstr>
      <vt:lpstr>addItemInCart () Function</vt:lpstr>
      <vt:lpstr>getValidSelectedItem () Function</vt:lpstr>
      <vt:lpstr>  getQuantity () Function </vt:lpstr>
      <vt:lpstr>  updateCart ()Function </vt:lpstr>
      <vt:lpstr>  removeItemFromCart () Function </vt:lpstr>
      <vt:lpstr>  Main  () Function </vt:lpstr>
      <vt:lpstr>PowerPoint Presentation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aojha8019@gmail.com</dc:creator>
  <cp:lastModifiedBy>aojha8019@gmail.com</cp:lastModifiedBy>
  <cp:revision>3</cp:revision>
  <dcterms:created xsi:type="dcterms:W3CDTF">2024-09-29T06:21:33Z</dcterms:created>
  <dcterms:modified xsi:type="dcterms:W3CDTF">2024-09-29T13:06:35Z</dcterms:modified>
</cp:coreProperties>
</file>