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oj\Downloads\Task_2_ppt_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[Book1]CustomerDemographic!PivotTable6</c:name>
    <c:fmtId val="11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CustomerDemographic!$H$1:$H$2</c:f>
              <c:strCache>
                <c:ptCount val="1"/>
                <c:pt idx="0">
                  <c:v>20-29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CustomerDemographic!$H$3</c:f>
              <c:numCache>
                <c:formatCode>General</c:formatCode>
                <c:ptCount val="1"/>
                <c:pt idx="0">
                  <c:v>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D-4ACB-958E-D55ACB537D0D}"/>
            </c:ext>
          </c:extLst>
        </c:ser>
        <c:ser>
          <c:idx val="1"/>
          <c:order val="1"/>
          <c:tx>
            <c:strRef>
              <c:f>CustomerDemographic!$I$1:$I$2</c:f>
              <c:strCache>
                <c:ptCount val="1"/>
                <c:pt idx="0">
                  <c:v>30-39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CustomerDemographic!$I$3</c:f>
              <c:numCache>
                <c:formatCode>General</c:formatCode>
                <c:ptCount val="1"/>
                <c:pt idx="0">
                  <c:v>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9D-4ACB-958E-D55ACB537D0D}"/>
            </c:ext>
          </c:extLst>
        </c:ser>
        <c:ser>
          <c:idx val="2"/>
          <c:order val="2"/>
          <c:tx>
            <c:strRef>
              <c:f>CustomerDemographic!$J$1:$J$2</c:f>
              <c:strCache>
                <c:ptCount val="1"/>
                <c:pt idx="0">
                  <c:v>40-49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CustomerDemographic!$J$3</c:f>
              <c:numCache>
                <c:formatCode>General</c:formatCode>
                <c:ptCount val="1"/>
                <c:pt idx="0">
                  <c:v>1240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9D-4ACB-958E-D55ACB537D0D}"/>
            </c:ext>
          </c:extLst>
        </c:ser>
        <c:ser>
          <c:idx val="3"/>
          <c:order val="3"/>
          <c:tx>
            <c:strRef>
              <c:f>CustomerDemographic!$K$1:$K$2</c:f>
              <c:strCache>
                <c:ptCount val="1"/>
                <c:pt idx="0">
                  <c:v>50-59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CustomerDemographic!$K$3</c:f>
              <c:numCache>
                <c:formatCode>General</c:formatCode>
                <c:ptCount val="1"/>
                <c:pt idx="0">
                  <c:v>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9D-4ACB-958E-D55ACB537D0D}"/>
            </c:ext>
          </c:extLst>
        </c:ser>
        <c:ser>
          <c:idx val="4"/>
          <c:order val="4"/>
          <c:tx>
            <c:strRef>
              <c:f>CustomerDemographic!$L$1:$L$2</c:f>
              <c:strCache>
                <c:ptCount val="1"/>
                <c:pt idx="0">
                  <c:v>60-69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CustomerDemographic!$L$3</c:f>
              <c:numCache>
                <c:formatCode>General</c:formatCode>
                <c:ptCount val="1"/>
                <c:pt idx="0">
                  <c:v>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9D-4ACB-958E-D55ACB537D0D}"/>
            </c:ext>
          </c:extLst>
        </c:ser>
        <c:ser>
          <c:idx val="5"/>
          <c:order val="5"/>
          <c:tx>
            <c:strRef>
              <c:f>CustomerDemographic!$M$1:$M$2</c:f>
              <c:strCache>
                <c:ptCount val="1"/>
                <c:pt idx="0">
                  <c:v>70-79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8000"/>
                    <a:satMod val="130000"/>
                    <a:lumMod val="92000"/>
                  </a:schemeClr>
                </a:gs>
                <a:gs pos="100000">
                  <a:schemeClr val="accent6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CustomerDemographic!$M$3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9D-4ACB-958E-D55ACB537D0D}"/>
            </c:ext>
          </c:extLst>
        </c:ser>
        <c:ser>
          <c:idx val="6"/>
          <c:order val="6"/>
          <c:tx>
            <c:strRef>
              <c:f>CustomerDemographic!$N$1:$N$2</c:f>
              <c:strCache>
                <c:ptCount val="1"/>
                <c:pt idx="0">
                  <c:v>80-89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CustomerDemographic!$N$3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9D-4ACB-958E-D55ACB537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48107199"/>
        <c:axId val="1048086399"/>
      </c:barChart>
      <c:catAx>
        <c:axId val="104810719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48086399"/>
        <c:crosses val="autoZero"/>
        <c:auto val="1"/>
        <c:lblAlgn val="ctr"/>
        <c:lblOffset val="100"/>
        <c:noMultiLvlLbl val="0"/>
      </c:catAx>
      <c:valAx>
        <c:axId val="1048086399"/>
        <c:scaling>
          <c:orientation val="minMax"/>
          <c:max val="1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Of 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107199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[Book1]CustomerDemographic!PivotTable8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CustomerDemographic!$R$1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CustomerDemographic!$Q$2:$Q$19</c:f>
              <c:multiLvlStrCache>
                <c:ptCount val="15"/>
                <c:lvl>
                  <c:pt idx="0">
                    <c:v>20-29</c:v>
                  </c:pt>
                  <c:pt idx="1">
                    <c:v>30-39</c:v>
                  </c:pt>
                  <c:pt idx="2">
                    <c:v>40-49</c:v>
                  </c:pt>
                  <c:pt idx="3">
                    <c:v>50-59</c:v>
                  </c:pt>
                  <c:pt idx="4">
                    <c:v>60-69</c:v>
                  </c:pt>
                  <c:pt idx="5">
                    <c:v>70-79</c:v>
                  </c:pt>
                  <c:pt idx="6">
                    <c:v>80-89</c:v>
                  </c:pt>
                  <c:pt idx="7">
                    <c:v>20-29</c:v>
                  </c:pt>
                  <c:pt idx="8">
                    <c:v>30-39</c:v>
                  </c:pt>
                  <c:pt idx="9">
                    <c:v>40-49</c:v>
                  </c:pt>
                  <c:pt idx="10">
                    <c:v>50-59</c:v>
                  </c:pt>
                  <c:pt idx="11">
                    <c:v>60-69</c:v>
                  </c:pt>
                  <c:pt idx="12">
                    <c:v>70-79</c:v>
                  </c:pt>
                  <c:pt idx="13">
                    <c:v>80-89</c:v>
                  </c:pt>
                  <c:pt idx="14">
                    <c:v>90-99</c:v>
                  </c:pt>
                </c:lvl>
                <c:lvl>
                  <c:pt idx="0">
                    <c:v>Female</c:v>
                  </c:pt>
                  <c:pt idx="7">
                    <c:v>Male</c:v>
                  </c:pt>
                </c:lvl>
              </c:multiLvlStrCache>
            </c:multiLvlStrRef>
          </c:cat>
          <c:val>
            <c:numRef>
              <c:f>CustomerDemographic!$R$2:$R$19</c:f>
              <c:numCache>
                <c:formatCode>General</c:formatCode>
                <c:ptCount val="15"/>
                <c:pt idx="0">
                  <c:v>273</c:v>
                </c:pt>
                <c:pt idx="1">
                  <c:v>357</c:v>
                </c:pt>
                <c:pt idx="2">
                  <c:v>650</c:v>
                </c:pt>
                <c:pt idx="3">
                  <c:v>409</c:v>
                </c:pt>
                <c:pt idx="4">
                  <c:v>334</c:v>
                </c:pt>
                <c:pt idx="5">
                  <c:v>14</c:v>
                </c:pt>
                <c:pt idx="6">
                  <c:v>2</c:v>
                </c:pt>
                <c:pt idx="7">
                  <c:v>259</c:v>
                </c:pt>
                <c:pt idx="8">
                  <c:v>344</c:v>
                </c:pt>
                <c:pt idx="9">
                  <c:v>590</c:v>
                </c:pt>
                <c:pt idx="10">
                  <c:v>351</c:v>
                </c:pt>
                <c:pt idx="11">
                  <c:v>321</c:v>
                </c:pt>
                <c:pt idx="12">
                  <c:v>6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E1-46DE-AD20-A33A071F8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2264127"/>
        <c:axId val="1202259967"/>
      </c:barChart>
      <c:catAx>
        <c:axId val="120226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Gender Classification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259967"/>
        <c:crosses val="autoZero"/>
        <c:auto val="1"/>
        <c:lblAlgn val="ctr"/>
        <c:lblOffset val="100"/>
        <c:noMultiLvlLbl val="0"/>
      </c:catAx>
      <c:valAx>
        <c:axId val="120225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26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[Book1]CustomerDemographic!PivotTable10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Past 3 Years Purchase : Job Industry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CustomerDemographic!$AB$1:$AB$2</c:f>
              <c:strCache>
                <c:ptCount val="1"/>
                <c:pt idx="0">
                  <c:v>Argiculture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CustomerDemographic!$AB$3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6-491F-98B5-DAA4815DCE8B}"/>
            </c:ext>
          </c:extLst>
        </c:ser>
        <c:ser>
          <c:idx val="1"/>
          <c:order val="1"/>
          <c:tx>
            <c:strRef>
              <c:f>CustomerDemographic!$AC$1:$AC$2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CustomerDemographic!$AC$3</c:f>
              <c:numCache>
                <c:formatCode>General</c:formatCode>
                <c:ptCount val="1"/>
                <c:pt idx="0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6-491F-98B5-DAA4815DCE8B}"/>
            </c:ext>
          </c:extLst>
        </c:ser>
        <c:ser>
          <c:idx val="2"/>
          <c:order val="2"/>
          <c:tx>
            <c:strRef>
              <c:f>CustomerDemographic!$AD$1:$AD$2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CustomerDemographic!$AD$3</c:f>
              <c:numCache>
                <c:formatCode>General</c:formatCode>
                <c:ptCount val="1"/>
                <c:pt idx="0">
                  <c:v>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76-491F-98B5-DAA4815DCE8B}"/>
            </c:ext>
          </c:extLst>
        </c:ser>
        <c:ser>
          <c:idx val="3"/>
          <c:order val="3"/>
          <c:tx>
            <c:strRef>
              <c:f>CustomerDemographic!$AE$1:$AE$2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CustomerDemographic!$AE$3</c:f>
              <c:numCache>
                <c:formatCode>General</c:formatCode>
                <c:ptCount val="1"/>
                <c:pt idx="0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76-491F-98B5-DAA4815DCE8B}"/>
            </c:ext>
          </c:extLst>
        </c:ser>
        <c:ser>
          <c:idx val="4"/>
          <c:order val="4"/>
          <c:tx>
            <c:strRef>
              <c:f>CustomerDemographic!$AF$1:$AF$2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CustomerDemographic!$AF$3</c:f>
              <c:numCache>
                <c:formatCode>General</c:formatCode>
                <c:ptCount val="1"/>
                <c:pt idx="0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76-491F-98B5-DAA4815DCE8B}"/>
            </c:ext>
          </c:extLst>
        </c:ser>
        <c:ser>
          <c:idx val="5"/>
          <c:order val="5"/>
          <c:tx>
            <c:strRef>
              <c:f>CustomerDemographic!$AG$1:$AG$2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CustomerDemographic!$AG$3</c:f>
              <c:numCache>
                <c:formatCode>General</c:formatCode>
                <c:ptCount val="1"/>
                <c:pt idx="0">
                  <c:v>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76-491F-98B5-DAA4815DCE8B}"/>
            </c:ext>
          </c:extLst>
        </c:ser>
        <c:ser>
          <c:idx val="6"/>
          <c:order val="6"/>
          <c:tx>
            <c:strRef>
              <c:f>CustomerDemographic!$AH$1:$AH$2</c:f>
              <c:strCache>
                <c:ptCount val="1"/>
                <c:pt idx="0">
                  <c:v>Property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CustomerDemographic!$AH$3</c:f>
              <c:numCache>
                <c:formatCode>General</c:formatCode>
                <c:ptCount val="1"/>
                <c:pt idx="0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76-491F-98B5-DAA4815DCE8B}"/>
            </c:ext>
          </c:extLst>
        </c:ser>
        <c:ser>
          <c:idx val="7"/>
          <c:order val="7"/>
          <c:tx>
            <c:strRef>
              <c:f>CustomerDemographic!$AI$1:$AI$2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CustomerDemographic!$AI$3</c:f>
              <c:numCache>
                <c:formatCode>General</c:formatCode>
                <c:ptCount val="1"/>
                <c:pt idx="0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F76-491F-98B5-DAA4815DCE8B}"/>
            </c:ext>
          </c:extLst>
        </c:ser>
        <c:ser>
          <c:idx val="8"/>
          <c:order val="8"/>
          <c:tx>
            <c:strRef>
              <c:f>CustomerDemographic!$AJ$1:$AJ$2</c:f>
              <c:strCache>
                <c:ptCount val="1"/>
                <c:pt idx="0">
                  <c:v>Telecommunications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CustomerDemographic!$AJ$3</c:f>
              <c:numCache>
                <c:formatCode>General</c:formatCode>
                <c:ptCount val="1"/>
                <c:pt idx="0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76-491F-98B5-DAA4815DC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152327663"/>
        <c:axId val="1152320175"/>
      </c:barChart>
      <c:catAx>
        <c:axId val="115232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320175"/>
        <c:crosses val="autoZero"/>
        <c:auto val="1"/>
        <c:lblAlgn val="ctr"/>
        <c:lblOffset val="100"/>
        <c:noMultiLvlLbl val="0"/>
      </c:catAx>
      <c:valAx>
        <c:axId val="115232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32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[Book1]NewCustomerList!PivotTable12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Customers : Job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NewCustomerList!$I$1:$I$2</c:f>
              <c:strCache>
                <c:ptCount val="1"/>
                <c:pt idx="0">
                  <c:v>Argiculture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NewCustomerList!$I$3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B9-435E-B1FB-C4F132C337E5}"/>
            </c:ext>
          </c:extLst>
        </c:ser>
        <c:ser>
          <c:idx val="1"/>
          <c:order val="1"/>
          <c:tx>
            <c:strRef>
              <c:f>NewCustomerList!$J$1:$J$2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NewCustomerList!$J$3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B9-435E-B1FB-C4F132C337E5}"/>
            </c:ext>
          </c:extLst>
        </c:ser>
        <c:ser>
          <c:idx val="2"/>
          <c:order val="2"/>
          <c:tx>
            <c:strRef>
              <c:f>NewCustomerList!$K$1:$K$2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NewCustomerList!$K$3</c:f>
              <c:numCache>
                <c:formatCode>General</c:formatCode>
                <c:ptCount val="1"/>
                <c:pt idx="0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AB9-435E-B1FB-C4F132C337E5}"/>
            </c:ext>
          </c:extLst>
        </c:ser>
        <c:ser>
          <c:idx val="3"/>
          <c:order val="3"/>
          <c:tx>
            <c:strRef>
              <c:f>NewCustomerList!$L$1:$L$2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NewCustomerList!$L$3</c:f>
              <c:numCache>
                <c:formatCode>General</c:formatCode>
                <c:ptCount val="1"/>
                <c:pt idx="0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AB9-435E-B1FB-C4F132C337E5}"/>
            </c:ext>
          </c:extLst>
        </c:ser>
        <c:ser>
          <c:idx val="4"/>
          <c:order val="4"/>
          <c:tx>
            <c:strRef>
              <c:f>NewCustomerList!$M$1:$M$2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NewCustomerList!$M$3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AB9-435E-B1FB-C4F132C337E5}"/>
            </c:ext>
          </c:extLst>
        </c:ser>
        <c:ser>
          <c:idx val="5"/>
          <c:order val="5"/>
          <c:tx>
            <c:strRef>
              <c:f>NewCustomerList!$N$1:$N$2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NewCustomerList!$N$3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AB9-435E-B1FB-C4F132C337E5}"/>
            </c:ext>
          </c:extLst>
        </c:ser>
        <c:ser>
          <c:idx val="6"/>
          <c:order val="6"/>
          <c:tx>
            <c:strRef>
              <c:f>NewCustomerList!$O$1:$O$2</c:f>
              <c:strCache>
                <c:ptCount val="1"/>
                <c:pt idx="0">
                  <c:v>Property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NewCustomerList!$O$3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AB9-435E-B1FB-C4F132C337E5}"/>
            </c:ext>
          </c:extLst>
        </c:ser>
        <c:ser>
          <c:idx val="7"/>
          <c:order val="7"/>
          <c:tx>
            <c:strRef>
              <c:f>NewCustomerList!$P$1:$P$2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NewCustomerList!$P$3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AB9-435E-B1FB-C4F132C337E5}"/>
            </c:ext>
          </c:extLst>
        </c:ser>
        <c:ser>
          <c:idx val="8"/>
          <c:order val="8"/>
          <c:tx>
            <c:strRef>
              <c:f>NewCustomerList!$Q$1:$Q$2</c:f>
              <c:strCache>
                <c:ptCount val="1"/>
                <c:pt idx="0">
                  <c:v>Telecommunications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NewCustomerList!$Q$3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AB9-435E-B1FB-C4F132C33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48061855"/>
        <c:axId val="1048081823"/>
      </c:barChart>
      <c:catAx>
        <c:axId val="104806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081823"/>
        <c:crosses val="autoZero"/>
        <c:auto val="1"/>
        <c:lblAlgn val="ctr"/>
        <c:lblOffset val="100"/>
        <c:noMultiLvlLbl val="0"/>
      </c:catAx>
      <c:valAx>
        <c:axId val="104808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06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[Book1]CustomerAddress!PivotTable15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Car Owned Or Not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CustomerAddress!$H$1:$H$2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CustomerAddress!$G$3:$G$6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CustomerAddress!$H$3:$H$6</c:f>
              <c:numCache>
                <c:formatCode>General</c:formatCode>
                <c:ptCount val="3"/>
                <c:pt idx="0">
                  <c:v>1039</c:v>
                </c:pt>
                <c:pt idx="1">
                  <c:v>418</c:v>
                </c:pt>
                <c:pt idx="2">
                  <c:v>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A-46E1-BD6B-9C2A4388A212}"/>
            </c:ext>
          </c:extLst>
        </c:ser>
        <c:ser>
          <c:idx val="1"/>
          <c:order val="1"/>
          <c:tx>
            <c:strRef>
              <c:f>CustomerAddress!$I$1:$I$2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CustomerAddress!$G$3:$G$6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CustomerAddress!$I$3:$I$6</c:f>
              <c:numCache>
                <c:formatCode>General</c:formatCode>
                <c:ptCount val="3"/>
                <c:pt idx="0">
                  <c:v>1101</c:v>
                </c:pt>
                <c:pt idx="1">
                  <c:v>420</c:v>
                </c:pt>
                <c:pt idx="2">
                  <c:v>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6A-46E1-BD6B-9C2A4388A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2644655"/>
        <c:axId val="1162640079"/>
      </c:barChart>
      <c:catAx>
        <c:axId val="1162644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640079"/>
        <c:crosses val="autoZero"/>
        <c:auto val="1"/>
        <c:lblAlgn val="ctr"/>
        <c:lblOffset val="100"/>
        <c:noMultiLvlLbl val="0"/>
      </c:catAx>
      <c:valAx>
        <c:axId val="116264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Of Cars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64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Wealth</a:t>
            </a:r>
            <a:r>
              <a:rPr lang="en-US" sz="2000" b="1" baseline="0" dirty="0"/>
              <a:t> Segment Classification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Transactions!$L$1</c:f>
              <c:strCache>
                <c:ptCount val="1"/>
                <c:pt idx="0">
                  <c:v>Customers'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lumMod val="5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-3.379073769426829E-2"/>
                  <c:y val="8.962841056821690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="1" dirty="0">
                        <a:solidFill>
                          <a:srgbClr val="7030A0"/>
                        </a:solidFill>
                      </a:rPr>
                      <a:t>R² = 0.85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Transactions!$K$2:$K$4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Transactions!$L$2:$L$4</c:f>
              <c:numCache>
                <c:formatCode>General</c:formatCode>
                <c:ptCount val="3"/>
                <c:pt idx="0">
                  <c:v>8415129</c:v>
                </c:pt>
                <c:pt idx="1">
                  <c:v>8799070</c:v>
                </c:pt>
                <c:pt idx="2">
                  <c:v>17535620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D9-40AC-8DE9-29CBE67A5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9931391"/>
        <c:axId val="1725886495"/>
      </c:barChart>
      <c:catAx>
        <c:axId val="1729931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Wealth Segment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86495"/>
        <c:crosses val="autoZero"/>
        <c:auto val="1"/>
        <c:lblAlgn val="ctr"/>
        <c:lblOffset val="100"/>
        <c:noMultiLvlLbl val="0"/>
      </c:catAx>
      <c:valAx>
        <c:axId val="1725886495"/>
        <c:scaling>
          <c:orientation val="minMax"/>
          <c:max val="18000000"/>
        </c:scaling>
        <c:delete val="1"/>
        <c:axPos val="l"/>
        <c:numFmt formatCode="General" sourceLinked="1"/>
        <c:majorTickMark val="none"/>
        <c:minorTickMark val="none"/>
        <c:tickLblPos val="nextTo"/>
        <c:crossAx val="17299313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accent3">
                <a:lumMod val="75000"/>
              </a:schemeClr>
            </a:solidFill>
            <a:prstDash val="sysDash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19050">
          <a:solidFill>
            <a:schemeClr val="accent3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accent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6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5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5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0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33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3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C7ED-B7CB-4A3A-91A7-A6A36CC7217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A7A5F1-A82F-4429-A73D-169E55CD3B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5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F5C174-DA38-CB97-B7C4-490D52AE4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Analytics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14584-0F82-AE3A-D672-F6DBB5C5C4E2}"/>
              </a:ext>
            </a:extLst>
          </p:cNvPr>
          <p:cNvSpPr txBox="1"/>
          <p:nvPr/>
        </p:nvSpPr>
        <p:spPr>
          <a:xfrm>
            <a:off x="885809" y="846233"/>
            <a:ext cx="521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Analytics Team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C593AA-2022-56DD-95D1-94585EE50DFC}"/>
              </a:ext>
            </a:extLst>
          </p:cNvPr>
          <p:cNvGrpSpPr/>
          <p:nvPr/>
        </p:nvGrpSpPr>
        <p:grpSpPr>
          <a:xfrm>
            <a:off x="2351315" y="1656010"/>
            <a:ext cx="9633052" cy="2152650"/>
            <a:chOff x="2351315" y="1656010"/>
            <a:chExt cx="9633052" cy="2152650"/>
          </a:xfrm>
        </p:grpSpPr>
        <p:pic>
          <p:nvPicPr>
            <p:cNvPr id="1028" name="Picture 4" descr="KPMG - Virtual Experience Program">
              <a:extLst>
                <a:ext uri="{FF2B5EF4-FFF2-40B4-BE49-F238E27FC236}">
                  <a16:creationId xmlns:a16="http://schemas.microsoft.com/office/drawing/2014/main" id="{FD70CF5F-4DA6-6F02-2226-186F7656D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315" y="1656010"/>
              <a:ext cx="6267450" cy="215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E7657F-E9D3-B710-8DF5-2B7FE838F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2733" y="2522293"/>
              <a:ext cx="9071634" cy="1286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227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55DE-F88B-4C75-D5F2-D940C8D0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2E59-DE26-737B-F85F-D72D0271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Data Exploration</a:t>
            </a:r>
          </a:p>
          <a:p>
            <a:r>
              <a:rPr lang="en-US" sz="3200" dirty="0"/>
              <a:t>Model Development</a:t>
            </a:r>
          </a:p>
          <a:p>
            <a:r>
              <a:rPr lang="en-US" sz="3200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8247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E7F7-581C-B680-19F9-62F79EBB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3 datasets (Customer demographic, customer address and transactions) as a labelled dataset, recommended which of these 1000 new customers should be targeted to drive the most value for the organisation. </a:t>
            </a:r>
          </a:p>
          <a:p>
            <a:r>
              <a:rPr lang="en-US" dirty="0"/>
              <a:t>3 phase approach is as follows: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Data Exploration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Model Development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Interpretation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8A433D-D0F5-3CA7-CA05-3C6FC218C401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380800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9E6B-B9F7-D258-72C2-29AFF570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94899" cy="4002513"/>
          </a:xfrm>
        </p:spPr>
        <p:txBody>
          <a:bodyPr/>
          <a:lstStyle/>
          <a:p>
            <a:r>
              <a:rPr lang="en-US" dirty="0"/>
              <a:t>As per CustomerDemographic, customers are more between the age </a:t>
            </a:r>
            <a:r>
              <a:rPr lang="en-US" dirty="0">
                <a:solidFill>
                  <a:srgbClr val="00B050"/>
                </a:solidFill>
              </a:rPr>
              <a:t>40-49</a:t>
            </a:r>
            <a:r>
              <a:rPr lang="en-US" dirty="0"/>
              <a:t>, followed by 30-39 and 50-69.</a:t>
            </a:r>
          </a:p>
          <a:p>
            <a:r>
              <a:rPr lang="en-US" dirty="0"/>
              <a:t>Less count of customers from age below </a:t>
            </a:r>
            <a:r>
              <a:rPr lang="en-US" dirty="0">
                <a:solidFill>
                  <a:srgbClr val="00B050"/>
                </a:solidFill>
              </a:rPr>
              <a:t>20</a:t>
            </a:r>
            <a:r>
              <a:rPr lang="en-US" dirty="0"/>
              <a:t> and     between </a:t>
            </a:r>
            <a:r>
              <a:rPr lang="en-US" dirty="0">
                <a:solidFill>
                  <a:srgbClr val="00B050"/>
                </a:solidFill>
              </a:rPr>
              <a:t>70-89</a:t>
            </a:r>
            <a:r>
              <a:rPr lang="en-US" dirty="0"/>
              <a:t>.</a:t>
            </a:r>
          </a:p>
          <a:p>
            <a:r>
              <a:rPr lang="en-US" dirty="0"/>
              <a:t>In case of Gender classification, count of customers more from between age group of     </a:t>
            </a:r>
            <a:r>
              <a:rPr lang="en-US" dirty="0">
                <a:solidFill>
                  <a:srgbClr val="00B050"/>
                </a:solidFill>
              </a:rPr>
              <a:t>40-49</a:t>
            </a:r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F65915-7494-EFD0-A979-462519B2C4D0}"/>
              </a:ext>
            </a:extLst>
          </p:cNvPr>
          <p:cNvSpPr txBox="1">
            <a:spLocks/>
          </p:cNvSpPr>
          <p:nvPr/>
        </p:nvSpPr>
        <p:spPr>
          <a:xfrm>
            <a:off x="1603979" y="96649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Data Exploration :  Age group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7FFA68B-C3C7-67B0-A6C8-2E5EF0D4A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456830"/>
              </p:ext>
            </p:extLst>
          </p:nvPr>
        </p:nvGraphicFramePr>
        <p:xfrm>
          <a:off x="7641771" y="1917441"/>
          <a:ext cx="4170785" cy="260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BD9235-B278-B54D-EF76-CE45F67BB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082625"/>
              </p:ext>
            </p:extLst>
          </p:nvPr>
        </p:nvGraphicFramePr>
        <p:xfrm>
          <a:off x="7842379" y="4697963"/>
          <a:ext cx="3769568" cy="197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42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DD160-6DFA-35DA-10AA-24B0E7F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72" y="4724400"/>
            <a:ext cx="6545424" cy="127187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Financial Services and Manufacturing</a:t>
            </a:r>
            <a:r>
              <a:rPr lang="en-US" dirty="0"/>
              <a:t> job categories are high in number for both Old and New Customers followed by </a:t>
            </a:r>
            <a:r>
              <a:rPr lang="en-US" dirty="0">
                <a:solidFill>
                  <a:srgbClr val="00B050"/>
                </a:solidFill>
              </a:rPr>
              <a:t>Health</a:t>
            </a:r>
            <a:r>
              <a:rPr lang="en-US" dirty="0"/>
              <a:t> industry.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3822B8-FBD1-F70F-54F7-7FB7211E5358}"/>
              </a:ext>
            </a:extLst>
          </p:cNvPr>
          <p:cNvSpPr txBox="1">
            <a:spLocks/>
          </p:cNvSpPr>
          <p:nvPr/>
        </p:nvSpPr>
        <p:spPr>
          <a:xfrm>
            <a:off x="1603979" y="96649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Data Exploration :  job Category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BED66E9-C65A-C1D9-1FC1-916235116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450637"/>
              </p:ext>
            </p:extLst>
          </p:nvPr>
        </p:nvGraphicFramePr>
        <p:xfrm>
          <a:off x="7668013" y="1984419"/>
          <a:ext cx="4409687" cy="353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75D5893-4441-A6A1-FBB3-617004114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777468"/>
              </p:ext>
            </p:extLst>
          </p:nvPr>
        </p:nvGraphicFramePr>
        <p:xfrm>
          <a:off x="1046972" y="2041744"/>
          <a:ext cx="5620528" cy="2463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981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6265-86E0-295B-960F-406BDF1E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911246" cy="3756418"/>
          </a:xfrm>
        </p:spPr>
        <p:txBody>
          <a:bodyPr/>
          <a:lstStyle/>
          <a:p>
            <a:r>
              <a:rPr lang="en-US" dirty="0"/>
              <a:t>Out of the three states, </a:t>
            </a:r>
            <a:r>
              <a:rPr lang="en-US" dirty="0">
                <a:solidFill>
                  <a:srgbClr val="00B050"/>
                </a:solidFill>
              </a:rPr>
              <a:t>New South Wales </a:t>
            </a:r>
            <a:r>
              <a:rPr lang="en-US" dirty="0"/>
              <a:t>could be the target market.</a:t>
            </a:r>
          </a:p>
          <a:p>
            <a:r>
              <a:rPr lang="en-US" dirty="0"/>
              <a:t>In New South Wales, the number of people who owns car is nearly equal to the number of people who don’t own vehicle. Hence, there is a good marketing opportunity for the company.</a:t>
            </a:r>
          </a:p>
          <a:p>
            <a:r>
              <a:rPr lang="en-US" dirty="0"/>
              <a:t>In QLD and VIC, the scenario is same as in NSW but the market is less as compared to NSW.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10E933-75EF-6544-A836-315263230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20204"/>
              </p:ext>
            </p:extLst>
          </p:nvPr>
        </p:nvGraphicFramePr>
        <p:xfrm>
          <a:off x="7494269" y="2099068"/>
          <a:ext cx="4402455" cy="3756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F6FA3DF-F99B-0047-9355-329466CB8A6B}"/>
              </a:ext>
            </a:extLst>
          </p:cNvPr>
          <p:cNvSpPr txBox="1">
            <a:spLocks/>
          </p:cNvSpPr>
          <p:nvPr/>
        </p:nvSpPr>
        <p:spPr>
          <a:xfrm>
            <a:off x="1603979" y="96649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Exploration :  No. of cars owned</a:t>
            </a:r>
          </a:p>
        </p:txBody>
      </p:sp>
    </p:spTree>
    <p:extLst>
      <p:ext uri="{BB962C8B-B14F-4D97-AF65-F5344CB8AC3E}">
        <p14:creationId xmlns:p14="http://schemas.microsoft.com/office/powerpoint/2010/main" val="94000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6F84-BD30-6A74-1DC2-5E7AD808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4644420" cy="3746893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dirty="0"/>
              <a:t>Out of the three wealth segments, </a:t>
            </a:r>
            <a:r>
              <a:rPr lang="en-US" sz="2400" dirty="0">
                <a:solidFill>
                  <a:srgbClr val="00B050"/>
                </a:solidFill>
              </a:rPr>
              <a:t>Mass Customer</a:t>
            </a:r>
            <a:r>
              <a:rPr lang="en-US" sz="2400" dirty="0"/>
              <a:t> are most targeting people than the Affluent Customer &amp; High Net Worth Customers.</a:t>
            </a:r>
          </a:p>
          <a:p>
            <a:pPr lvl="1"/>
            <a:r>
              <a:rPr lang="en-US" sz="2400" dirty="0"/>
              <a:t>Mass Customer’s trend same for the Gender, Job Categories and State as mentioned in the above analysis.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35F2B-F690-BCEB-A789-93E66989A2DC}"/>
              </a:ext>
            </a:extLst>
          </p:cNvPr>
          <p:cNvSpPr txBox="1">
            <a:spLocks/>
          </p:cNvSpPr>
          <p:nvPr/>
        </p:nvSpPr>
        <p:spPr>
          <a:xfrm>
            <a:off x="1603979" y="96649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Model development :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D39C42E-F797-5B1E-69E8-1D3C1368A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326111"/>
              </p:ext>
            </p:extLst>
          </p:nvPr>
        </p:nvGraphicFramePr>
        <p:xfrm>
          <a:off x="6635254" y="2015732"/>
          <a:ext cx="5279938" cy="397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406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9528-DB88-7C97-0389-DC0115EB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5606446" cy="39945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Targeting Customers : </a:t>
            </a:r>
            <a:endParaRPr lang="en-US" sz="2400" b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b="1" u="sng" dirty="0">
              <a:solidFill>
                <a:srgbClr val="00B050"/>
              </a:solidFill>
            </a:endParaRPr>
          </a:p>
          <a:p>
            <a:r>
              <a:rPr lang="en-US" sz="2200" b="1" dirty="0"/>
              <a:t>Age</a:t>
            </a:r>
            <a:r>
              <a:rPr lang="en-US" sz="2200" dirty="0"/>
              <a:t> :  People aged between 35-55.</a:t>
            </a:r>
          </a:p>
          <a:p>
            <a:r>
              <a:rPr lang="en-US" sz="2200" b="1" dirty="0"/>
              <a:t>Gender</a:t>
            </a:r>
            <a:r>
              <a:rPr lang="en-US" sz="2200" dirty="0"/>
              <a:t> :  Female are a slight high in number than male.</a:t>
            </a:r>
          </a:p>
          <a:p>
            <a:r>
              <a:rPr lang="en-US" sz="2200" b="1" dirty="0"/>
              <a:t>Job Category</a:t>
            </a:r>
            <a:r>
              <a:rPr lang="en-US" sz="2200" dirty="0"/>
              <a:t> : Peoples working in Financial Services, Manufacturing and Health.</a:t>
            </a:r>
          </a:p>
          <a:p>
            <a:r>
              <a:rPr lang="en-US" sz="2200" b="1" dirty="0"/>
              <a:t>Location</a:t>
            </a:r>
            <a:r>
              <a:rPr lang="en-US" sz="2200" dirty="0"/>
              <a:t> : People who lived in New South Wales.</a:t>
            </a:r>
          </a:p>
          <a:p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87E635-23E6-6CBD-82AA-5377DF4C4B8E}"/>
              </a:ext>
            </a:extLst>
          </p:cNvPr>
          <p:cNvSpPr txBox="1">
            <a:spLocks/>
          </p:cNvSpPr>
          <p:nvPr/>
        </p:nvSpPr>
        <p:spPr>
          <a:xfrm>
            <a:off x="1603979" y="96649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Interpretation 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BE719-2DCE-F912-D3B2-AF843FBAF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40155"/>
              </p:ext>
            </p:extLst>
          </p:nvPr>
        </p:nvGraphicFramePr>
        <p:xfrm>
          <a:off x="7239000" y="2752724"/>
          <a:ext cx="4752976" cy="2166410"/>
        </p:xfrm>
        <a:graphic>
          <a:graphicData uri="http://schemas.openxmlformats.org/drawingml/2006/table">
            <a:tbl>
              <a:tblPr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87997">
                  <a:extLst>
                    <a:ext uri="{9D8B030D-6E8A-4147-A177-3AD203B41FA5}">
                      <a16:colId xmlns:a16="http://schemas.microsoft.com/office/drawing/2014/main" val="4211262312"/>
                    </a:ext>
                  </a:extLst>
                </a:gridCol>
                <a:gridCol w="982370">
                  <a:extLst>
                    <a:ext uri="{9D8B030D-6E8A-4147-A177-3AD203B41FA5}">
                      <a16:colId xmlns:a16="http://schemas.microsoft.com/office/drawing/2014/main" val="494480678"/>
                    </a:ext>
                  </a:extLst>
                </a:gridCol>
                <a:gridCol w="2165864">
                  <a:extLst>
                    <a:ext uri="{9D8B030D-6E8A-4147-A177-3AD203B41FA5}">
                      <a16:colId xmlns:a16="http://schemas.microsoft.com/office/drawing/2014/main" val="2448955780"/>
                    </a:ext>
                  </a:extLst>
                </a:gridCol>
                <a:gridCol w="1016745">
                  <a:extLst>
                    <a:ext uri="{9D8B030D-6E8A-4147-A177-3AD203B41FA5}">
                      <a16:colId xmlns:a16="http://schemas.microsoft.com/office/drawing/2014/main" val="1395445609"/>
                    </a:ext>
                  </a:extLst>
                </a:gridCol>
              </a:tblGrid>
              <a:tr h="942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Gender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Job 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Location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1379"/>
                  </a:ext>
                </a:extLst>
              </a:tr>
              <a:tr h="122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35-55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Female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Financial Services, Manufacturing &amp; Health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New South Wales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8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04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6234-4BD6-9245-C979-4016D1E4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41E3-1B40-0CCB-9340-F885D15F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379" y="2650928"/>
            <a:ext cx="7597171" cy="1556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6199222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10714</TotalTime>
  <Words>373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</dc:title>
  <dc:creator>Ashish Kanojia</dc:creator>
  <cp:lastModifiedBy>Ashish Kanojia</cp:lastModifiedBy>
  <cp:revision>3</cp:revision>
  <dcterms:created xsi:type="dcterms:W3CDTF">2023-03-06T15:44:51Z</dcterms:created>
  <dcterms:modified xsi:type="dcterms:W3CDTF">2023-04-02T14:33:29Z</dcterms:modified>
</cp:coreProperties>
</file>