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6957" autoAdjust="0"/>
  </p:normalViewPr>
  <p:slideViewPr>
    <p:cSldViewPr>
      <p:cViewPr varScale="1">
        <p:scale>
          <a:sx n="89" d="100"/>
          <a:sy n="89" d="100"/>
        </p:scale>
        <p:origin x="-143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50AA4887-2F08-4B25-BBF7-627CF6946CA9}" type="datetimeFigureOut">
              <a:rPr lang="en-US" smtClean="0"/>
              <a:pPr/>
              <a:t>4/2/2025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AA4887-2F08-4B25-BBF7-627CF6946CA9}" type="datetimeFigureOut">
              <a:rPr lang="en-US" smtClean="0"/>
              <a:pPr/>
              <a:t>4/2/2025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AA4887-2F08-4B25-BBF7-627CF6946CA9}" type="datetimeFigureOut">
              <a:rPr lang="en-US" smtClean="0"/>
              <a:pPr/>
              <a:t>4/2/2025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50AA4887-2F08-4B25-BBF7-627CF6946CA9}" type="datetimeFigureOut">
              <a:rPr lang="en-US" smtClean="0"/>
              <a:pPr/>
              <a:t>4/2/2025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AA4887-2F08-4B25-BBF7-627CF6946CA9}" type="datetimeFigureOut">
              <a:rPr lang="en-US" smtClean="0"/>
              <a:pPr/>
              <a:t>4/2/2025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50AA4887-2F08-4B25-BBF7-627CF6946CA9}" type="datetimeFigureOut">
              <a:rPr lang="en-US" smtClean="0"/>
              <a:pPr/>
              <a:t>4/2/2025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50AA4887-2F08-4B25-BBF7-627CF6946CA9}" type="datetimeFigureOut">
              <a:rPr lang="en-US" smtClean="0"/>
              <a:pPr/>
              <a:t>4/2/2025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50AA4887-2F08-4B25-BBF7-627CF6946CA9}" type="datetimeFigureOut">
              <a:rPr lang="en-US" smtClean="0"/>
              <a:pPr/>
              <a:t>4/2/2025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4887-2F08-4B25-BBF7-627CF6946CA9}" type="datetimeFigureOut">
              <a:rPr lang="en-US" smtClean="0"/>
              <a:pPr/>
              <a:t>4/2/2025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A4887-2F08-4B25-BBF7-627CF6946CA9}" type="datetimeFigureOut">
              <a:rPr lang="en-US" smtClean="0"/>
              <a:pPr/>
              <a:t>4/2/2025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AA4887-2F08-4B25-BBF7-627CF6946CA9}" type="datetimeFigureOut">
              <a:rPr lang="en-US" smtClean="0"/>
              <a:pPr/>
              <a:t>4/2/2025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9CFB635-4FB0-4D54-BBDD-865C36A77EB2}"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A4887-2F08-4B25-BBF7-627CF6946CA9}" type="datetimeFigureOut">
              <a:rPr lang="en-US" smtClean="0"/>
              <a:pPr/>
              <a:t>4/2/2025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FB635-4FB0-4D54-BBDD-865C36A77EB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1"/>
            <a:ext cx="7772400" cy="357190"/>
          </a:xfrm>
        </p:spPr>
        <p:txBody>
          <a:bodyPr>
            <a:normAutofit fontScale="90000"/>
          </a:bodyPr>
          <a:lstStyle/>
          <a:p>
            <a:r>
              <a:rPr lang="en-GB" b="1" dirty="0" smtClean="0"/>
              <a:t>What is Communication?</a:t>
            </a:r>
            <a:endParaRPr lang="en-GB" dirty="0"/>
          </a:p>
        </p:txBody>
      </p:sp>
      <p:sp>
        <p:nvSpPr>
          <p:cNvPr id="3" name="Subtitle 2"/>
          <p:cNvSpPr>
            <a:spLocks noGrp="1"/>
          </p:cNvSpPr>
          <p:nvPr>
            <p:ph type="subTitle" idx="1"/>
          </p:nvPr>
        </p:nvSpPr>
        <p:spPr>
          <a:xfrm>
            <a:off x="285720" y="714356"/>
            <a:ext cx="8643998" cy="5786478"/>
          </a:xfrm>
        </p:spPr>
        <p:txBody>
          <a:bodyPr>
            <a:normAutofit fontScale="62500" lnSpcReduction="20000"/>
          </a:bodyPr>
          <a:lstStyle/>
          <a:p>
            <a:endParaRPr lang="en-GB" dirty="0"/>
          </a:p>
          <a:p>
            <a:pPr algn="l"/>
            <a:r>
              <a:rPr lang="en-GB" dirty="0">
                <a:solidFill>
                  <a:schemeClr val="tx1"/>
                </a:solidFill>
              </a:rPr>
              <a:t>The imparting or exchanging of information by speaking, writing or using some other medium is called communication.</a:t>
            </a:r>
          </a:p>
          <a:p>
            <a:pPr algn="l"/>
            <a:r>
              <a:rPr lang="en-GB" dirty="0">
                <a:solidFill>
                  <a:schemeClr val="tx1"/>
                </a:solidFill>
              </a:rPr>
              <a:t>The word ‘communication’ comes from the Latin word </a:t>
            </a:r>
            <a:r>
              <a:rPr lang="en-GB" dirty="0" err="1">
                <a:solidFill>
                  <a:schemeClr val="tx1"/>
                </a:solidFill>
              </a:rPr>
              <a:t>commūnicāre</a:t>
            </a:r>
            <a:r>
              <a:rPr lang="en-GB" dirty="0">
                <a:solidFill>
                  <a:schemeClr val="tx1"/>
                </a:solidFill>
              </a:rPr>
              <a:t>, meaning ‘to share’.</a:t>
            </a:r>
          </a:p>
          <a:p>
            <a:r>
              <a:rPr lang="en-GB" b="1" dirty="0">
                <a:solidFill>
                  <a:schemeClr val="tx1"/>
                </a:solidFill>
              </a:rPr>
              <a:t>Parts of Communication</a:t>
            </a:r>
          </a:p>
          <a:p>
            <a:pPr algn="l"/>
            <a:r>
              <a:rPr lang="en-GB" b="1" dirty="0">
                <a:solidFill>
                  <a:schemeClr val="tx1"/>
                </a:solidFill>
              </a:rPr>
              <a:t>Communication has three important parts:</a:t>
            </a:r>
          </a:p>
          <a:p>
            <a:pPr algn="l"/>
            <a:r>
              <a:rPr lang="en-GB" b="1" dirty="0">
                <a:solidFill>
                  <a:schemeClr val="tx1"/>
                </a:solidFill>
              </a:rPr>
              <a:t>Transmitting—</a:t>
            </a:r>
            <a:r>
              <a:rPr lang="en-GB" dirty="0">
                <a:solidFill>
                  <a:schemeClr val="tx1"/>
                </a:solidFill>
              </a:rPr>
              <a:t>The sender transmits the message through one medium or another.</a:t>
            </a:r>
          </a:p>
          <a:p>
            <a:pPr algn="l"/>
            <a:r>
              <a:rPr lang="en-GB" b="1" dirty="0">
                <a:solidFill>
                  <a:schemeClr val="tx1"/>
                </a:solidFill>
              </a:rPr>
              <a:t>Listening—</a:t>
            </a:r>
            <a:r>
              <a:rPr lang="en-GB" dirty="0">
                <a:solidFill>
                  <a:schemeClr val="tx1"/>
                </a:solidFill>
              </a:rPr>
              <a:t> The receiver listens or understands the message.</a:t>
            </a:r>
          </a:p>
          <a:p>
            <a:pPr algn="l"/>
            <a:r>
              <a:rPr lang="en-GB" b="1" dirty="0">
                <a:solidFill>
                  <a:schemeClr val="tx1"/>
                </a:solidFill>
              </a:rPr>
              <a:t>Feedback—</a:t>
            </a:r>
            <a:r>
              <a:rPr lang="en-GB" dirty="0">
                <a:solidFill>
                  <a:schemeClr val="tx1"/>
                </a:solidFill>
              </a:rPr>
              <a:t>The receiver conveys their understanding of the message to the sender in the form of feedback to complete the communication cycle.</a:t>
            </a:r>
          </a:p>
          <a:p>
            <a:r>
              <a:rPr lang="en-GB" b="1" dirty="0">
                <a:solidFill>
                  <a:schemeClr val="tx1"/>
                </a:solidFill>
              </a:rPr>
              <a:t>Elements of Communication</a:t>
            </a:r>
          </a:p>
          <a:p>
            <a:pPr algn="l"/>
            <a:r>
              <a:rPr lang="en-GB" dirty="0">
                <a:solidFill>
                  <a:schemeClr val="tx1"/>
                </a:solidFill>
              </a:rPr>
              <a:t>The various elements of a communication cycle are:</a:t>
            </a:r>
          </a:p>
          <a:p>
            <a:pPr algn="l"/>
            <a:r>
              <a:rPr lang="en-GB" b="1" dirty="0">
                <a:solidFill>
                  <a:schemeClr val="tx1"/>
                </a:solidFill>
              </a:rPr>
              <a:t>Sender:</a:t>
            </a:r>
            <a:r>
              <a:rPr lang="en-GB" dirty="0">
                <a:solidFill>
                  <a:schemeClr val="tx1"/>
                </a:solidFill>
              </a:rPr>
              <a:t> the person beginning the communication.</a:t>
            </a:r>
          </a:p>
          <a:p>
            <a:pPr algn="l"/>
            <a:r>
              <a:rPr lang="en-GB" b="1" dirty="0">
                <a:solidFill>
                  <a:schemeClr val="tx1"/>
                </a:solidFill>
              </a:rPr>
              <a:t>Message:</a:t>
            </a:r>
            <a:r>
              <a:rPr lang="en-GB" dirty="0">
                <a:solidFill>
                  <a:schemeClr val="tx1"/>
                </a:solidFill>
              </a:rPr>
              <a:t> the information that the sender wants to convey.</a:t>
            </a:r>
          </a:p>
          <a:p>
            <a:pPr algn="l"/>
            <a:r>
              <a:rPr lang="en-GB" b="1" dirty="0">
                <a:solidFill>
                  <a:schemeClr val="tx1"/>
                </a:solidFill>
              </a:rPr>
              <a:t>Channel:</a:t>
            </a:r>
            <a:r>
              <a:rPr lang="en-GB" dirty="0">
                <a:solidFill>
                  <a:schemeClr val="tx1"/>
                </a:solidFill>
              </a:rPr>
              <a:t> the means by which the information is sent.</a:t>
            </a:r>
          </a:p>
          <a:p>
            <a:pPr algn="l"/>
            <a:r>
              <a:rPr lang="en-GB" b="1" dirty="0">
                <a:solidFill>
                  <a:schemeClr val="tx1"/>
                </a:solidFill>
              </a:rPr>
              <a:t>Receiver:</a:t>
            </a:r>
            <a:r>
              <a:rPr lang="en-GB" dirty="0">
                <a:solidFill>
                  <a:schemeClr val="tx1"/>
                </a:solidFill>
              </a:rPr>
              <a:t> the person to whom the message is sent.</a:t>
            </a:r>
          </a:p>
          <a:p>
            <a:pPr algn="l"/>
            <a:r>
              <a:rPr lang="en-GB" b="1" dirty="0">
                <a:solidFill>
                  <a:schemeClr val="tx1"/>
                </a:solidFill>
              </a:rPr>
              <a:t>Feedback:</a:t>
            </a:r>
            <a:r>
              <a:rPr lang="en-GB" dirty="0">
                <a:solidFill>
                  <a:schemeClr val="tx1"/>
                </a:solidFill>
              </a:rPr>
              <a:t> the receiver’s acknowledgement and response to the message.</a:t>
            </a:r>
          </a:p>
          <a:p>
            <a:endParaRPr lang="en-GB"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GB" b="1" dirty="0" smtClean="0"/>
              <a:t>Importance of Feedback</a:t>
            </a:r>
            <a:endParaRPr lang="en-GB" dirty="0" smtClean="0"/>
          </a:p>
          <a:p>
            <a:r>
              <a:rPr lang="en-GB" dirty="0" smtClean="0"/>
              <a:t>It validates effective listening</a:t>
            </a:r>
          </a:p>
          <a:p>
            <a:r>
              <a:rPr lang="en-GB" dirty="0" smtClean="0"/>
              <a:t>It motivates.</a:t>
            </a:r>
          </a:p>
          <a:p>
            <a:r>
              <a:rPr lang="en-GB" dirty="0" smtClean="0"/>
              <a:t>It boosts learning</a:t>
            </a:r>
          </a:p>
          <a:p>
            <a:r>
              <a:rPr lang="en-GB" dirty="0" smtClean="0"/>
              <a:t>It improves performance</a:t>
            </a:r>
          </a:p>
          <a:p>
            <a:pPr>
              <a:buNone/>
            </a:pPr>
            <a:r>
              <a:rPr lang="en-GB" b="1" dirty="0" smtClean="0"/>
              <a:t>7Cs of Effective Communication</a:t>
            </a:r>
            <a:endParaRPr lang="en-GB" dirty="0" smtClean="0"/>
          </a:p>
          <a:p>
            <a:pPr>
              <a:buNone/>
            </a:pPr>
            <a:r>
              <a:rPr lang="en-GB" dirty="0" smtClean="0"/>
              <a:t>     All the methods of communication can only be effective if we follow the basic principles of professional communication skills.</a:t>
            </a:r>
          </a:p>
          <a:p>
            <a:pPr>
              <a:buNone/>
            </a:pPr>
            <a:r>
              <a:rPr lang="en-GB" b="1" dirty="0" smtClean="0"/>
              <a:t>These can be abbreviated as 7 Cs</a:t>
            </a:r>
          </a:p>
          <a:p>
            <a:r>
              <a:rPr lang="en-GB" dirty="0" smtClean="0"/>
              <a:t>Clear : Be clear about what do you want to say.</a:t>
            </a:r>
          </a:p>
          <a:p>
            <a:r>
              <a:rPr lang="en-GB" dirty="0" smtClean="0"/>
              <a:t>Concise : Use simple and required words for communication.</a:t>
            </a:r>
          </a:p>
          <a:p>
            <a:r>
              <a:rPr lang="en-GB" dirty="0" smtClean="0"/>
              <a:t>Concrete : Use exact words and facts.</a:t>
            </a:r>
          </a:p>
          <a:p>
            <a:r>
              <a:rPr lang="en-GB" dirty="0" smtClean="0"/>
              <a:t>Correct : Use correct spelling and grammar.</a:t>
            </a:r>
          </a:p>
          <a:p>
            <a:r>
              <a:rPr lang="en-GB" dirty="0" smtClean="0"/>
              <a:t>Coherent : Words should make sense and relate to the main topic.</a:t>
            </a:r>
          </a:p>
          <a:p>
            <a:r>
              <a:rPr lang="en-GB" dirty="0" smtClean="0"/>
              <a:t>Complete : Should include all the required information.</a:t>
            </a:r>
          </a:p>
          <a:p>
            <a:r>
              <a:rPr lang="en-GB" dirty="0" smtClean="0"/>
              <a:t>Courteous : Be respectful, friendly and honest.</a:t>
            </a:r>
          </a:p>
          <a:p>
            <a:pPr>
              <a:buNone/>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7500" lnSpcReduction="20000"/>
          </a:bodyPr>
          <a:lstStyle/>
          <a:p>
            <a:pPr>
              <a:buNone/>
            </a:pPr>
            <a:r>
              <a:rPr lang="en-GB" b="1" dirty="0" smtClean="0"/>
              <a:t>                                   Barriers to Effective Communication</a:t>
            </a:r>
            <a:endParaRPr lang="en-GB" dirty="0" smtClean="0"/>
          </a:p>
          <a:p>
            <a:pPr>
              <a:buNone/>
            </a:pPr>
            <a:r>
              <a:rPr lang="en-GB" b="1" dirty="0" smtClean="0"/>
              <a:t>Some common barriers to effective communication include:</a:t>
            </a:r>
            <a:endParaRPr lang="en-GB" dirty="0" smtClean="0"/>
          </a:p>
          <a:p>
            <a:pPr>
              <a:buNone/>
            </a:pPr>
            <a:r>
              <a:rPr lang="en-GB" sz="2900" b="1" dirty="0" smtClean="0"/>
              <a:t>1. Physical Barriers </a:t>
            </a:r>
            <a:r>
              <a:rPr lang="en-GB" sz="2900" dirty="0" smtClean="0"/>
              <a:t>: Physical barrier is the environmental and natural condition that act as a barrier in communication. Not able to see gestures, posture can make communication less effective. For example,</a:t>
            </a:r>
            <a:br>
              <a:rPr lang="en-GB" sz="2900" dirty="0" smtClean="0"/>
            </a:br>
            <a:r>
              <a:rPr lang="en-GB" sz="2900" dirty="0" smtClean="0"/>
              <a:t>text messages are often less effective than face-to-face communication.</a:t>
            </a:r>
          </a:p>
          <a:p>
            <a:pPr>
              <a:buNone/>
            </a:pPr>
            <a:r>
              <a:rPr lang="en-GB" sz="2900" b="1" dirty="0" smtClean="0"/>
              <a:t>2. Linguistic Barriers </a:t>
            </a:r>
            <a:r>
              <a:rPr lang="en-GB" sz="2900" dirty="0" smtClean="0"/>
              <a:t>: The inability to communicate using a language is known as language barrier to communication. It is the most common communication barriers.</a:t>
            </a:r>
          </a:p>
          <a:p>
            <a:pPr>
              <a:buNone/>
            </a:pPr>
            <a:r>
              <a:rPr lang="en-GB" sz="2900" dirty="0" smtClean="0"/>
              <a:t>3. Interpersonal Barriers : Barriers to interpersonal communication occur when the sender’s message is received differently from how it was intended. Stage fear, lack of will to communicate can create interpersonal barriers to communication.</a:t>
            </a:r>
          </a:p>
          <a:p>
            <a:pPr>
              <a:buNone/>
            </a:pPr>
            <a:r>
              <a:rPr lang="en-GB" sz="2900" b="1" dirty="0" smtClean="0"/>
              <a:t>4. Organisational Barriers :</a:t>
            </a:r>
            <a:r>
              <a:rPr lang="en-GB" sz="2900" dirty="0" smtClean="0"/>
              <a:t> Organisations are designed on the basis of formal hierarchical structures which affect the free flow of communication in organisations. for example Superior-subordinate relationships in a formal organisational structure can be a barrier to free flow of communication.</a:t>
            </a:r>
          </a:p>
          <a:p>
            <a:pPr>
              <a:buNone/>
            </a:pPr>
            <a:r>
              <a:rPr lang="en-GB" sz="2900" b="1" dirty="0" smtClean="0"/>
              <a:t>5. Cultural Barriers </a:t>
            </a:r>
            <a:r>
              <a:rPr lang="en-GB" sz="2900" dirty="0" smtClean="0"/>
              <a:t>: Cultural barriers is when people of different cultures are unable to understand each other’s customs, resulting in facing inconveniences and difficulties in communication.</a:t>
            </a:r>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GB" sz="2800" b="1" dirty="0" smtClean="0"/>
              <a:t>Ways to overcome Barriers to Effective Communication.</a:t>
            </a:r>
            <a:endParaRPr lang="en-GB" sz="2800" dirty="0" smtClean="0"/>
          </a:p>
          <a:p>
            <a:pPr>
              <a:buNone/>
            </a:pPr>
            <a:r>
              <a:rPr lang="en-GB" sz="2400" b="1" dirty="0" smtClean="0"/>
              <a:t>There are many ways to overcome barriers to effective communication, some of them are listed below.</a:t>
            </a:r>
            <a:endParaRPr lang="en-GB" sz="2400" dirty="0" smtClean="0"/>
          </a:p>
          <a:p>
            <a:r>
              <a:rPr lang="en-GB" sz="2400" dirty="0" smtClean="0"/>
              <a:t>Use simple language</a:t>
            </a:r>
          </a:p>
          <a:p>
            <a:r>
              <a:rPr lang="en-GB" sz="2400" dirty="0" smtClean="0"/>
              <a:t>Do not form assumptions on culture, religion or geography</a:t>
            </a:r>
          </a:p>
          <a:p>
            <a:r>
              <a:rPr lang="en-GB" sz="2400" dirty="0" smtClean="0"/>
              <a:t>Try to communicate in person as much as possible</a:t>
            </a:r>
          </a:p>
          <a:p>
            <a:r>
              <a:rPr lang="en-GB" sz="2400" dirty="0" smtClean="0"/>
              <a:t>Use visuals</a:t>
            </a:r>
          </a:p>
          <a:p>
            <a:r>
              <a:rPr lang="en-GB" sz="2400" dirty="0" smtClean="0"/>
              <a:t>Take help of a translator to overcome differences in language</a:t>
            </a:r>
          </a:p>
          <a:p>
            <a:r>
              <a:rPr lang="en-GB" sz="2400" dirty="0" smtClean="0"/>
              <a:t>Be respectful of other’s opinions</a:t>
            </a:r>
            <a:r>
              <a:rPr lang="en-GB" dirty="0" smtClean="0"/>
              <a:t>.</a:t>
            </a:r>
          </a:p>
          <a:p>
            <a:pPr>
              <a:buNone/>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0"/>
            <a:ext cx="9144000" cy="6858000"/>
          </a:xfrm>
        </p:spPr>
        <p:txBody>
          <a:bodyPr>
            <a:normAutofit fontScale="85000" lnSpcReduction="10000"/>
          </a:bodyPr>
          <a:lstStyle/>
          <a:p>
            <a:pPr>
              <a:buNone/>
            </a:pPr>
            <a:r>
              <a:rPr lang="en-GB" sz="4400" b="1" dirty="0" smtClean="0">
                <a:solidFill>
                  <a:srgbClr val="FF0000"/>
                </a:solidFill>
              </a:rPr>
              <a:t>Writing Skills</a:t>
            </a:r>
            <a:endParaRPr lang="en-GB" sz="4400" dirty="0" smtClean="0">
              <a:solidFill>
                <a:srgbClr val="FF0000"/>
              </a:solidFill>
            </a:endParaRPr>
          </a:p>
          <a:p>
            <a:pPr>
              <a:buNone/>
            </a:pPr>
            <a:r>
              <a:rPr lang="en-GB" dirty="0" smtClean="0"/>
              <a:t>Writing skills are part of verbal communication and include e-mails, letters, notes, </a:t>
            </a:r>
            <a:r>
              <a:rPr lang="en-GB" dirty="0" smtClean="0"/>
              <a:t>articles, SMS/chat, blogs</a:t>
            </a:r>
            <a:r>
              <a:rPr lang="en-GB" dirty="0" smtClean="0"/>
              <a:t>, etc. In all these forms of written communication, we use sentences to express ourselves.</a:t>
            </a:r>
          </a:p>
          <a:p>
            <a:pPr>
              <a:buNone/>
            </a:pPr>
            <a:r>
              <a:rPr lang="en-GB" b="1" dirty="0" smtClean="0">
                <a:solidFill>
                  <a:srgbClr val="FF0000"/>
                </a:solidFill>
              </a:rPr>
              <a:t>Basic Writing Skills</a:t>
            </a:r>
          </a:p>
          <a:p>
            <a:r>
              <a:rPr lang="en-GB" dirty="0" smtClean="0"/>
              <a:t>Basic Writing Skills are as follows</a:t>
            </a:r>
          </a:p>
          <a:p>
            <a:pPr>
              <a:buNone/>
            </a:pPr>
            <a:r>
              <a:rPr lang="en-GB" b="1" dirty="0" smtClean="0"/>
              <a:t>1. Sentence </a:t>
            </a:r>
            <a:r>
              <a:rPr lang="en-GB" dirty="0" smtClean="0"/>
              <a:t>: A sentence is a group of words that communicates a complete thought. A sentence must contain a subject and a verb. There are three types of sentences.</a:t>
            </a:r>
          </a:p>
          <a:p>
            <a:r>
              <a:rPr lang="en-GB" b="1" dirty="0" smtClean="0"/>
              <a:t>Simple </a:t>
            </a:r>
            <a:r>
              <a:rPr lang="en-GB" b="1" dirty="0" smtClean="0"/>
              <a:t>sentence </a:t>
            </a:r>
            <a:r>
              <a:rPr lang="en-GB" dirty="0" smtClean="0"/>
              <a:t>: A simple sentence is one independent clause that has a subject and a verb and expresses a complete thought.</a:t>
            </a:r>
          </a:p>
          <a:p>
            <a:r>
              <a:rPr lang="en-GB" dirty="0" smtClean="0"/>
              <a:t>Examples</a:t>
            </a:r>
            <a:br>
              <a:rPr lang="en-GB" dirty="0" smtClean="0"/>
            </a:br>
            <a:r>
              <a:rPr lang="en-GB" dirty="0" smtClean="0"/>
              <a:t>• I am out of paper for the printer.</a:t>
            </a:r>
            <a:br>
              <a:rPr lang="en-GB" dirty="0" smtClean="0"/>
            </a:br>
            <a:r>
              <a:rPr lang="en-GB" dirty="0" smtClean="0"/>
              <a:t>• Will you help me with the math homework?</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85000" lnSpcReduction="20000"/>
          </a:bodyPr>
          <a:lstStyle/>
          <a:p>
            <a:r>
              <a:rPr lang="en-GB" dirty="0" smtClean="0"/>
              <a:t> </a:t>
            </a:r>
            <a:r>
              <a:rPr lang="en-GB" b="1" dirty="0" smtClean="0"/>
              <a:t>Compound Sentence </a:t>
            </a:r>
            <a:r>
              <a:rPr lang="en-GB" dirty="0" smtClean="0"/>
              <a:t>: A compound sentence allows us to share a lot of information by combining two or more related thoughts into one sentence.</a:t>
            </a:r>
          </a:p>
          <a:p>
            <a:r>
              <a:rPr lang="en-GB" dirty="0" smtClean="0"/>
              <a:t>Example</a:t>
            </a:r>
            <a:br>
              <a:rPr lang="en-GB" dirty="0" smtClean="0"/>
            </a:br>
            <a:r>
              <a:rPr lang="en-GB" dirty="0" smtClean="0"/>
              <a:t>I drove to the office, and then I walked to the cabin</a:t>
            </a:r>
          </a:p>
          <a:p>
            <a:r>
              <a:rPr lang="en-GB" b="1" dirty="0" smtClean="0"/>
              <a:t>Complex </a:t>
            </a:r>
            <a:r>
              <a:rPr lang="en-GB" b="1" dirty="0" smtClean="0"/>
              <a:t>Sentence </a:t>
            </a:r>
            <a:r>
              <a:rPr lang="en-GB" dirty="0" smtClean="0"/>
              <a:t>: A complex sentence is a sentence that combines one independent clause with at least one</a:t>
            </a:r>
            <a:br>
              <a:rPr lang="en-GB" dirty="0" smtClean="0"/>
            </a:br>
            <a:r>
              <a:rPr lang="en-GB" dirty="0" smtClean="0"/>
              <a:t>dependent clause.</a:t>
            </a:r>
          </a:p>
          <a:p>
            <a:r>
              <a:rPr lang="en-GB" dirty="0" smtClean="0"/>
              <a:t>Example</a:t>
            </a:r>
            <a:br>
              <a:rPr lang="en-GB" dirty="0" smtClean="0"/>
            </a:br>
            <a:r>
              <a:rPr lang="en-GB" dirty="0" smtClean="0"/>
              <a:t>•Although </a:t>
            </a:r>
            <a:r>
              <a:rPr lang="en-GB" dirty="0" err="1" smtClean="0"/>
              <a:t>Rohan</a:t>
            </a:r>
            <a:r>
              <a:rPr lang="en-GB" dirty="0" smtClean="0"/>
              <a:t> had some doubts, he found the courses very useful.</a:t>
            </a:r>
            <a:br>
              <a:rPr lang="en-GB" dirty="0" smtClean="0"/>
            </a:br>
            <a:r>
              <a:rPr lang="en-GB" dirty="0" smtClean="0"/>
              <a:t>•Computers have come a long way since they first came on the market.</a:t>
            </a:r>
          </a:p>
          <a:p>
            <a:r>
              <a:rPr lang="en-GB" b="1" dirty="0" smtClean="0"/>
              <a:t>NOTE :</a:t>
            </a:r>
            <a:r>
              <a:rPr lang="en-GB" dirty="0" smtClean="0"/>
              <a:t> Sentences can also be categorised as Active Sentence and Passive Sentence. Sentences where the subject does an action are known to be in the Active voice, whereas sentences in which the subject receives an action are known to be in the Passive voice.</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56"/>
          </a:xfrm>
        </p:spPr>
        <p:txBody>
          <a:bodyPr>
            <a:normAutofit fontScale="90000"/>
          </a:bodyPr>
          <a:lstStyle/>
          <a:p>
            <a:r>
              <a:rPr lang="en-GB" b="1" dirty="0" smtClean="0"/>
              <a:t>Capitalisation :</a:t>
            </a:r>
            <a:endParaRPr lang="en-GB" dirty="0"/>
          </a:p>
        </p:txBody>
      </p:sp>
      <p:sp>
        <p:nvSpPr>
          <p:cNvPr id="3" name="Content Placeholder 2"/>
          <p:cNvSpPr>
            <a:spLocks noGrp="1"/>
          </p:cNvSpPr>
          <p:nvPr>
            <p:ph idx="1"/>
          </p:nvPr>
        </p:nvSpPr>
        <p:spPr>
          <a:xfrm>
            <a:off x="457200" y="785794"/>
            <a:ext cx="8229600" cy="5340369"/>
          </a:xfrm>
        </p:spPr>
        <p:txBody>
          <a:bodyPr/>
          <a:lstStyle/>
          <a:p>
            <a:r>
              <a:rPr lang="en-GB" sz="2400" dirty="0" smtClean="0"/>
              <a:t> We know that all sentences begin with capital letters. However, there are certain other points in a sentence where we should use capital letters. ‘</a:t>
            </a:r>
            <a:r>
              <a:rPr lang="en-GB" sz="2400" dirty="0" err="1" smtClean="0"/>
              <a:t>TINS’is</a:t>
            </a:r>
            <a:r>
              <a:rPr lang="en-GB" sz="2400" dirty="0" smtClean="0"/>
              <a:t> a set of simple rules that help you capitalise words correctly.</a:t>
            </a:r>
          </a:p>
          <a:p>
            <a:pPr>
              <a:buNone/>
            </a:pPr>
            <a:r>
              <a:rPr lang="en-GB" dirty="0" smtClean="0"/>
              <a:t/>
            </a:r>
            <a:br>
              <a:rPr lang="en-GB" dirty="0" smtClean="0"/>
            </a:br>
            <a:endParaRPr lang="en-GB" dirty="0"/>
          </a:p>
        </p:txBody>
      </p:sp>
      <p:pic>
        <p:nvPicPr>
          <p:cNvPr id="4" name="Picture 3" descr="Capitalisation-rules (1).jpg"/>
          <p:cNvPicPr>
            <a:picLocks noChangeAspect="1"/>
          </p:cNvPicPr>
          <p:nvPr/>
        </p:nvPicPr>
        <p:blipFill>
          <a:blip r:embed="rId2"/>
          <a:stretch>
            <a:fillRect/>
          </a:stretch>
        </p:blipFill>
        <p:spPr>
          <a:xfrm>
            <a:off x="500034" y="2714620"/>
            <a:ext cx="8358246" cy="34290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b="1" dirty="0" smtClean="0"/>
              <a:t>Communication cycle</a:t>
            </a:r>
            <a:endParaRPr lang="en-GB" dirty="0"/>
          </a:p>
        </p:txBody>
      </p:sp>
      <p:pic>
        <p:nvPicPr>
          <p:cNvPr id="4" name="Content Placeholder 3" descr="Elements-of-communication.jpg"/>
          <p:cNvPicPr>
            <a:picLocks noGrp="1" noChangeAspect="1"/>
          </p:cNvPicPr>
          <p:nvPr>
            <p:ph idx="1"/>
          </p:nvPr>
        </p:nvPicPr>
        <p:blipFill>
          <a:blip r:embed="rId2"/>
          <a:stretch>
            <a:fillRect/>
          </a:stretch>
        </p:blipFill>
        <p:spPr>
          <a:xfrm>
            <a:off x="357158" y="1714488"/>
            <a:ext cx="8358246" cy="4786346"/>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785817"/>
          </a:xfrm>
        </p:spPr>
        <p:txBody>
          <a:bodyPr>
            <a:normAutofit/>
          </a:bodyPr>
          <a:lstStyle/>
          <a:p>
            <a:r>
              <a:rPr lang="en-GB" b="1" dirty="0" smtClean="0"/>
              <a:t>Methods of Communication</a:t>
            </a:r>
            <a:endParaRPr lang="en-GB" dirty="0"/>
          </a:p>
        </p:txBody>
      </p:sp>
      <p:sp>
        <p:nvSpPr>
          <p:cNvPr id="3" name="Subtitle 2"/>
          <p:cNvSpPr>
            <a:spLocks noGrp="1"/>
          </p:cNvSpPr>
          <p:nvPr>
            <p:ph type="subTitle" idx="1"/>
          </p:nvPr>
        </p:nvSpPr>
        <p:spPr>
          <a:xfrm>
            <a:off x="142844" y="928670"/>
            <a:ext cx="8858312" cy="5715040"/>
          </a:xfrm>
        </p:spPr>
        <p:txBody>
          <a:bodyPr>
            <a:normAutofit fontScale="85000" lnSpcReduction="10000"/>
          </a:bodyPr>
          <a:lstStyle/>
          <a:p>
            <a:pPr algn="l"/>
            <a:r>
              <a:rPr lang="en-GB" b="1" dirty="0" smtClean="0"/>
              <a:t>				</a:t>
            </a:r>
          </a:p>
          <a:p>
            <a:pPr algn="l"/>
            <a:r>
              <a:rPr lang="en-GB" b="1" dirty="0" smtClean="0">
                <a:solidFill>
                  <a:schemeClr val="tx1"/>
                </a:solidFill>
              </a:rPr>
              <a:t>Face-to-face:-</a:t>
            </a:r>
            <a:r>
              <a:rPr lang="en-GB" dirty="0" smtClean="0">
                <a:solidFill>
                  <a:schemeClr val="tx1"/>
                </a:solidFill>
              </a:rPr>
              <a:t>There is nothing better than face-to-face communication. It helps the message to be understood clearly and quickly.</a:t>
            </a:r>
          </a:p>
          <a:p>
            <a:pPr algn="l"/>
            <a:r>
              <a:rPr lang="en-GB" b="1" dirty="0" smtClean="0">
                <a:solidFill>
                  <a:schemeClr val="tx1"/>
                </a:solidFill>
              </a:rPr>
              <a:t>E-mail:- </a:t>
            </a:r>
            <a:r>
              <a:rPr lang="en-GB" dirty="0" smtClean="0">
                <a:solidFill>
                  <a:schemeClr val="tx1"/>
                </a:solidFill>
              </a:rPr>
              <a:t>This method can be used to communicate quickly with one or many individuals in various locations</a:t>
            </a:r>
          </a:p>
          <a:p>
            <a:pPr algn="l"/>
            <a:r>
              <a:rPr lang="en-GB" b="1" dirty="0" smtClean="0">
                <a:solidFill>
                  <a:schemeClr val="tx1"/>
                </a:solidFill>
              </a:rPr>
              <a:t>Notices/Posters:- </a:t>
            </a:r>
            <a:r>
              <a:rPr lang="en-GB" dirty="0" smtClean="0">
                <a:solidFill>
                  <a:schemeClr val="tx1"/>
                </a:solidFill>
              </a:rPr>
              <a:t>It is effective when the same message has to go out to a large group of people</a:t>
            </a:r>
          </a:p>
          <a:p>
            <a:pPr algn="l"/>
            <a:r>
              <a:rPr lang="en-GB" b="1" dirty="0" smtClean="0">
                <a:solidFill>
                  <a:schemeClr val="tx1"/>
                </a:solidFill>
              </a:rPr>
              <a:t>Business Meetings:- </a:t>
            </a:r>
            <a:r>
              <a:rPr lang="en-GB" dirty="0" smtClean="0">
                <a:solidFill>
                  <a:schemeClr val="tx1"/>
                </a:solidFill>
              </a:rPr>
              <a:t>Communication during business meetings at an organisation are generally addressed to a group of people.</a:t>
            </a:r>
          </a:p>
          <a:p>
            <a:pPr algn="l"/>
            <a:r>
              <a:rPr lang="en-GB" b="1" dirty="0" smtClean="0">
                <a:solidFill>
                  <a:schemeClr val="tx1"/>
                </a:solidFill>
              </a:rPr>
              <a:t>Other Methods:-</a:t>
            </a:r>
            <a:r>
              <a:rPr lang="en-GB" dirty="0" smtClean="0">
                <a:solidFill>
                  <a:schemeClr val="tx1"/>
                </a:solidFill>
              </a:rPr>
              <a:t> There can be various other methods like social networks, message, phone</a:t>
            </a:r>
            <a:r>
              <a:rPr lang="en-GB" b="1" dirty="0">
                <a:solidFill>
                  <a:schemeClr val="tx1"/>
                </a:solidFill>
              </a:rPr>
              <a:t> </a:t>
            </a:r>
            <a:r>
              <a:rPr lang="en-GB" dirty="0" smtClean="0">
                <a:solidFill>
                  <a:schemeClr val="tx1"/>
                </a:solidFill>
              </a:rPr>
              <a:t>call for communication, newsletter, blog, etc</a:t>
            </a:r>
            <a:endParaRPr lang="en-GB"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643050"/>
          </a:xfrm>
        </p:spPr>
        <p:txBody>
          <a:bodyPr>
            <a:noAutofit/>
          </a:bodyPr>
          <a:lstStyle/>
          <a:p>
            <a:pPr algn="l"/>
            <a:r>
              <a:rPr lang="en-GB" sz="2800" b="1" dirty="0" smtClean="0"/>
              <a:t>What is Verbal Communication?</a:t>
            </a:r>
            <a:r>
              <a:rPr lang="en-GB" sz="2000" b="1" dirty="0" smtClean="0"/>
              <a:t/>
            </a:r>
            <a:br>
              <a:rPr lang="en-GB" sz="2000" b="1" dirty="0" smtClean="0"/>
            </a:br>
            <a:r>
              <a:rPr lang="en-GB" sz="2000" dirty="0" smtClean="0"/>
              <a:t>Verbal communication includes sounds, words, language, and speech. Speaking is one of the most effective and commonly used way of communicating.</a:t>
            </a:r>
            <a:endParaRPr lang="en-GB" sz="2000" dirty="0"/>
          </a:p>
        </p:txBody>
      </p:sp>
      <p:graphicFrame>
        <p:nvGraphicFramePr>
          <p:cNvPr id="4" name="Table 3"/>
          <p:cNvGraphicFramePr>
            <a:graphicFrameLocks noGrp="1"/>
          </p:cNvGraphicFramePr>
          <p:nvPr/>
        </p:nvGraphicFramePr>
        <p:xfrm>
          <a:off x="0" y="1616220"/>
          <a:ext cx="9144000" cy="5241780"/>
        </p:xfrm>
        <a:graphic>
          <a:graphicData uri="http://schemas.openxmlformats.org/drawingml/2006/table">
            <a:tbl>
              <a:tblPr firstRow="1" bandRow="1">
                <a:tableStyleId>{5C22544A-7EE6-4342-B048-85BDC9FD1C3A}</a:tableStyleId>
              </a:tblPr>
              <a:tblGrid>
                <a:gridCol w="3218700"/>
                <a:gridCol w="5925300"/>
              </a:tblGrid>
              <a:tr h="404819">
                <a:tc>
                  <a:txBody>
                    <a:bodyPr/>
                    <a:lstStyle/>
                    <a:p>
                      <a:r>
                        <a:rPr lang="en-GB" sz="1800" b="1" i="0" kern="1200" dirty="0" smtClean="0">
                          <a:solidFill>
                            <a:schemeClr val="lt1"/>
                          </a:solidFill>
                          <a:latin typeface="+mn-lt"/>
                          <a:ea typeface="+mn-ea"/>
                          <a:cs typeface="+mn-cs"/>
                        </a:rPr>
                        <a:t>Type of Verbal Communication</a:t>
                      </a:r>
                      <a:endParaRPr lang="en-GB" dirty="0"/>
                    </a:p>
                  </a:txBody>
                  <a:tcPr/>
                </a:tc>
                <a:tc>
                  <a:txBody>
                    <a:bodyPr/>
                    <a:lstStyle/>
                    <a:p>
                      <a:r>
                        <a:rPr lang="en-GB" sz="1800" b="1" i="0" kern="1200" dirty="0" smtClean="0">
                          <a:solidFill>
                            <a:schemeClr val="lt1"/>
                          </a:solidFill>
                          <a:latin typeface="+mn-lt"/>
                          <a:ea typeface="+mn-ea"/>
                          <a:cs typeface="+mn-cs"/>
                        </a:rPr>
                        <a:t>Description</a:t>
                      </a:r>
                      <a:endParaRPr lang="en-GB" dirty="0"/>
                    </a:p>
                  </a:txBody>
                  <a:tcPr/>
                </a:tc>
              </a:tr>
              <a:tr h="790669">
                <a:tc>
                  <a:txBody>
                    <a:bodyPr/>
                    <a:lstStyle/>
                    <a:p>
                      <a:r>
                        <a:rPr lang="en-GB" sz="1800" b="1" i="0" kern="1200" dirty="0" smtClean="0">
                          <a:solidFill>
                            <a:schemeClr val="dk1"/>
                          </a:solidFill>
                          <a:latin typeface="+mn-lt"/>
                          <a:ea typeface="+mn-ea"/>
                          <a:cs typeface="+mn-cs"/>
                        </a:rPr>
                        <a:t>Interpersonal Communication</a:t>
                      </a:r>
                      <a:endParaRPr lang="en-GB" dirty="0"/>
                    </a:p>
                  </a:txBody>
                  <a:tcPr/>
                </a:tc>
                <a:tc>
                  <a:txBody>
                    <a:bodyPr/>
                    <a:lstStyle/>
                    <a:p>
                      <a:r>
                        <a:rPr lang="en-GB" sz="1800" b="1" i="0" kern="1200" dirty="0" smtClean="0">
                          <a:solidFill>
                            <a:schemeClr val="dk1"/>
                          </a:solidFill>
                          <a:latin typeface="+mn-lt"/>
                          <a:ea typeface="+mn-ea"/>
                          <a:cs typeface="+mn-cs"/>
                        </a:rPr>
                        <a:t>This form of communication takes place between two individuals</a:t>
                      </a:r>
                      <a:endParaRPr lang="en-GB" dirty="0"/>
                    </a:p>
                  </a:txBody>
                  <a:tcPr/>
                </a:tc>
              </a:tr>
              <a:tr h="1315663">
                <a:tc>
                  <a:txBody>
                    <a:bodyPr/>
                    <a:lstStyle/>
                    <a:p>
                      <a:r>
                        <a:rPr lang="en-GB" sz="1800" b="1" i="0" kern="1200" dirty="0" smtClean="0">
                          <a:solidFill>
                            <a:schemeClr val="dk1"/>
                          </a:solidFill>
                          <a:latin typeface="+mn-lt"/>
                          <a:ea typeface="+mn-ea"/>
                          <a:cs typeface="+mn-cs"/>
                        </a:rPr>
                        <a:t>Written Communication</a:t>
                      </a:r>
                      <a:endParaRPr lang="en-GB" dirty="0"/>
                    </a:p>
                  </a:txBody>
                  <a:tcPr/>
                </a:tc>
                <a:tc>
                  <a:txBody>
                    <a:bodyPr/>
                    <a:lstStyle/>
                    <a:p>
                      <a:pPr algn="l"/>
                      <a:r>
                        <a:rPr lang="en-GB" b="1" dirty="0" smtClean="0"/>
                        <a:t>This </a:t>
                      </a:r>
                      <a:r>
                        <a:rPr lang="en-GB" b="1" dirty="0"/>
                        <a:t>form of communication involves writing words. It can be</a:t>
                      </a:r>
                      <a:br>
                        <a:rPr lang="en-GB" b="1" dirty="0"/>
                      </a:br>
                      <a:r>
                        <a:rPr lang="en-GB" b="1" dirty="0"/>
                        <a:t>letters, circulars, reports, manuals, SMS, social media chats, etc</a:t>
                      </a:r>
                      <a:endParaRPr lang="en-GB" b="0" dirty="0"/>
                    </a:p>
                  </a:txBody>
                  <a:tcPr anchor="ctr"/>
                </a:tc>
              </a:tr>
              <a:tr h="1226600">
                <a:tc>
                  <a:txBody>
                    <a:bodyPr/>
                    <a:lstStyle/>
                    <a:p>
                      <a:r>
                        <a:rPr lang="en-GB" sz="1800" b="1" i="0" kern="1200" dirty="0" smtClean="0">
                          <a:solidFill>
                            <a:schemeClr val="dk1"/>
                          </a:solidFill>
                          <a:latin typeface="+mn-lt"/>
                          <a:ea typeface="+mn-ea"/>
                          <a:cs typeface="+mn-cs"/>
                        </a:rPr>
                        <a:t>Small Group Communication</a:t>
                      </a:r>
                      <a:endParaRPr lang="en-GB" dirty="0"/>
                    </a:p>
                  </a:txBody>
                  <a:tcPr/>
                </a:tc>
                <a:tc>
                  <a:txBody>
                    <a:bodyPr/>
                    <a:lstStyle/>
                    <a:p>
                      <a:r>
                        <a:rPr lang="en-GB" sz="1800" b="1" i="0" kern="1200" dirty="0" smtClean="0">
                          <a:solidFill>
                            <a:schemeClr val="dk1"/>
                          </a:solidFill>
                          <a:latin typeface="+mn-lt"/>
                          <a:ea typeface="+mn-ea"/>
                          <a:cs typeface="+mn-cs"/>
                        </a:rPr>
                        <a:t>This type of communication takes place when there are more than two</a:t>
                      </a:r>
                      <a:r>
                        <a:rPr lang="en-GB" sz="1800" b="1" i="0" kern="1200" baseline="0" dirty="0" smtClean="0">
                          <a:solidFill>
                            <a:schemeClr val="dk1"/>
                          </a:solidFill>
                          <a:latin typeface="+mn-lt"/>
                          <a:ea typeface="+mn-ea"/>
                          <a:cs typeface="+mn-cs"/>
                        </a:rPr>
                        <a:t> </a:t>
                      </a:r>
                      <a:r>
                        <a:rPr lang="en-GB" sz="1800" b="1" i="0" kern="1200" dirty="0" smtClean="0">
                          <a:solidFill>
                            <a:schemeClr val="dk1"/>
                          </a:solidFill>
                          <a:latin typeface="+mn-lt"/>
                          <a:ea typeface="+mn-ea"/>
                          <a:cs typeface="+mn-cs"/>
                        </a:rPr>
                        <a:t>people involved. Examples</a:t>
                      </a:r>
                      <a:br>
                        <a:rPr lang="en-GB" sz="1800" b="1" i="0" kern="1200" dirty="0" smtClean="0">
                          <a:solidFill>
                            <a:schemeClr val="dk1"/>
                          </a:solidFill>
                          <a:latin typeface="+mn-lt"/>
                          <a:ea typeface="+mn-ea"/>
                          <a:cs typeface="+mn-cs"/>
                        </a:rPr>
                      </a:br>
                      <a:r>
                        <a:rPr lang="en-GB" sz="1800" b="1" i="0" kern="1200" dirty="0" smtClean="0">
                          <a:solidFill>
                            <a:schemeClr val="dk1"/>
                          </a:solidFill>
                          <a:latin typeface="+mn-lt"/>
                          <a:ea typeface="+mn-ea"/>
                          <a:cs typeface="+mn-cs"/>
                        </a:rPr>
                        <a:t>1. Press conferences</a:t>
                      </a:r>
                      <a:br>
                        <a:rPr lang="en-GB" sz="1800" b="1" i="0" kern="1200" dirty="0" smtClean="0">
                          <a:solidFill>
                            <a:schemeClr val="dk1"/>
                          </a:solidFill>
                          <a:latin typeface="+mn-lt"/>
                          <a:ea typeface="+mn-ea"/>
                          <a:cs typeface="+mn-cs"/>
                        </a:rPr>
                      </a:br>
                      <a:r>
                        <a:rPr lang="en-GB" sz="1800" b="1" i="0" kern="1200" dirty="0" smtClean="0">
                          <a:solidFill>
                            <a:schemeClr val="dk1"/>
                          </a:solidFill>
                          <a:latin typeface="+mn-lt"/>
                          <a:ea typeface="+mn-ea"/>
                          <a:cs typeface="+mn-cs"/>
                        </a:rPr>
                        <a:t>2. Board meetings</a:t>
                      </a:r>
                      <a:endParaRPr lang="en-GB" dirty="0"/>
                    </a:p>
                  </a:txBody>
                  <a:tcPr/>
                </a:tc>
              </a:tr>
              <a:tr h="1504029">
                <a:tc>
                  <a:txBody>
                    <a:bodyPr/>
                    <a:lstStyle/>
                    <a:p>
                      <a:r>
                        <a:rPr lang="en-GB" sz="1800" b="1" i="0" kern="1200" dirty="0" smtClean="0">
                          <a:solidFill>
                            <a:schemeClr val="dk1"/>
                          </a:solidFill>
                          <a:latin typeface="+mn-lt"/>
                          <a:ea typeface="+mn-ea"/>
                          <a:cs typeface="+mn-cs"/>
                        </a:rPr>
                        <a:t>Public Communication</a:t>
                      </a:r>
                      <a:endParaRPr lang="en-GB" dirty="0"/>
                    </a:p>
                  </a:txBody>
                  <a:tcPr/>
                </a:tc>
                <a:tc>
                  <a:txBody>
                    <a:bodyPr/>
                    <a:lstStyle/>
                    <a:p>
                      <a:r>
                        <a:rPr lang="en-GB" sz="1800" b="1" i="0" kern="1200" dirty="0" smtClean="0">
                          <a:solidFill>
                            <a:schemeClr val="dk1"/>
                          </a:solidFill>
                          <a:latin typeface="+mn-lt"/>
                          <a:ea typeface="+mn-ea"/>
                          <a:cs typeface="+mn-cs"/>
                        </a:rPr>
                        <a:t>This type of communication takes place when one individual addresses</a:t>
                      </a:r>
                      <a:br>
                        <a:rPr lang="en-GB" sz="1800" b="1" i="0" kern="1200" dirty="0" smtClean="0">
                          <a:solidFill>
                            <a:schemeClr val="dk1"/>
                          </a:solidFill>
                          <a:latin typeface="+mn-lt"/>
                          <a:ea typeface="+mn-ea"/>
                          <a:cs typeface="+mn-cs"/>
                        </a:rPr>
                      </a:br>
                      <a:r>
                        <a:rPr lang="en-GB" sz="1800" b="1" i="0" kern="1200" dirty="0" smtClean="0">
                          <a:solidFill>
                            <a:schemeClr val="dk1"/>
                          </a:solidFill>
                          <a:latin typeface="+mn-lt"/>
                          <a:ea typeface="+mn-ea"/>
                          <a:cs typeface="+mn-cs"/>
                        </a:rPr>
                        <a:t>a large gathering. Example</a:t>
                      </a:r>
                      <a:br>
                        <a:rPr lang="en-GB" sz="1800" b="1" i="0" kern="1200" dirty="0" smtClean="0">
                          <a:solidFill>
                            <a:schemeClr val="dk1"/>
                          </a:solidFill>
                          <a:latin typeface="+mn-lt"/>
                          <a:ea typeface="+mn-ea"/>
                          <a:cs typeface="+mn-cs"/>
                        </a:rPr>
                      </a:br>
                      <a:r>
                        <a:rPr lang="en-GB" sz="1800" b="1" i="0" kern="1200" dirty="0" smtClean="0">
                          <a:solidFill>
                            <a:schemeClr val="dk1"/>
                          </a:solidFill>
                          <a:latin typeface="+mn-lt"/>
                          <a:ea typeface="+mn-ea"/>
                          <a:cs typeface="+mn-cs"/>
                        </a:rPr>
                        <a:t>1. Election campaigns</a:t>
                      </a:r>
                      <a:br>
                        <a:rPr lang="en-GB" sz="1800" b="1" i="0" kern="1200" dirty="0" smtClean="0">
                          <a:solidFill>
                            <a:schemeClr val="dk1"/>
                          </a:solidFill>
                          <a:latin typeface="+mn-lt"/>
                          <a:ea typeface="+mn-ea"/>
                          <a:cs typeface="+mn-cs"/>
                        </a:rPr>
                      </a:br>
                      <a:r>
                        <a:rPr lang="en-GB" sz="1800" b="1" i="0" kern="1200" dirty="0" smtClean="0">
                          <a:solidFill>
                            <a:schemeClr val="dk1"/>
                          </a:solidFill>
                          <a:latin typeface="+mn-lt"/>
                          <a:ea typeface="+mn-ea"/>
                          <a:cs typeface="+mn-cs"/>
                        </a:rPr>
                        <a:t>2. Public speeches by dignitaries</a:t>
                      </a:r>
                      <a:endParaRPr lang="en-GB"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6429420"/>
          </a:xfrm>
        </p:spPr>
        <p:txBody>
          <a:bodyPr>
            <a:normAutofit fontScale="77500" lnSpcReduction="20000"/>
          </a:bodyPr>
          <a:lstStyle/>
          <a:p>
            <a:pPr>
              <a:buNone/>
            </a:pPr>
            <a:r>
              <a:rPr lang="en-GB" b="1" dirty="0" smtClean="0"/>
              <a:t>Advantages of Verbal Communication</a:t>
            </a:r>
          </a:p>
          <a:p>
            <a:r>
              <a:rPr lang="en-GB" dirty="0" smtClean="0"/>
              <a:t>It is an easy mode of communication.</a:t>
            </a:r>
          </a:p>
          <a:p>
            <a:r>
              <a:rPr lang="en-GB" dirty="0" smtClean="0"/>
              <a:t>It also enables you to keep changing your interaction as per the other person’s response.</a:t>
            </a:r>
          </a:p>
          <a:p>
            <a:pPr>
              <a:buNone/>
            </a:pPr>
            <a:r>
              <a:rPr lang="en-GB" b="1" dirty="0" smtClean="0"/>
              <a:t>Disadvantages of Verbal Communication</a:t>
            </a:r>
          </a:p>
          <a:p>
            <a:r>
              <a:rPr lang="en-GB" dirty="0" smtClean="0"/>
              <a:t>Verbal communication depends on written words, so sometimes the meanings can be confusing and</a:t>
            </a:r>
            <a:br>
              <a:rPr lang="en-GB" dirty="0" smtClean="0"/>
            </a:br>
            <a:r>
              <a:rPr lang="en-GB" dirty="0" smtClean="0"/>
              <a:t>difficult to understand if the right words are not used.</a:t>
            </a:r>
          </a:p>
          <a:p>
            <a:pPr>
              <a:buNone/>
            </a:pPr>
            <a:r>
              <a:rPr lang="en-GB" b="1" dirty="0" smtClean="0"/>
              <a:t>What is non-Verbal Communication?</a:t>
            </a:r>
          </a:p>
          <a:p>
            <a:r>
              <a:rPr lang="en-GB" dirty="0" smtClean="0"/>
              <a:t>Non-verbal communication is the expression or exchange of information or messages without using any</a:t>
            </a:r>
            <a:br>
              <a:rPr lang="en-GB" dirty="0" smtClean="0"/>
            </a:br>
            <a:r>
              <a:rPr lang="en-GB" dirty="0" smtClean="0"/>
              <a:t>spoken or written word.</a:t>
            </a:r>
          </a:p>
          <a:p>
            <a:pPr>
              <a:buNone/>
            </a:pPr>
            <a:r>
              <a:rPr lang="en-GB" b="1" dirty="0" smtClean="0"/>
              <a:t>In our day-to-day communication</a:t>
            </a:r>
          </a:p>
          <a:p>
            <a:r>
              <a:rPr lang="en-GB" dirty="0" smtClean="0"/>
              <a:t>55% communication is done using body movements, face, arms, etc.</a:t>
            </a:r>
          </a:p>
          <a:p>
            <a:r>
              <a:rPr lang="en-GB" dirty="0" smtClean="0"/>
              <a:t>38% communication is done using voice, tone, pauses, etc.</a:t>
            </a:r>
          </a:p>
          <a:p>
            <a:r>
              <a:rPr lang="en-GB" dirty="0" smtClean="0"/>
              <a:t>Only 7% communication is done using words.</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pPr>
              <a:buNone/>
            </a:pPr>
            <a:r>
              <a:rPr lang="en-GB" sz="2800" b="1" dirty="0" smtClean="0"/>
              <a:t> </a:t>
            </a:r>
          </a:p>
        </p:txBody>
      </p:sp>
      <p:graphicFrame>
        <p:nvGraphicFramePr>
          <p:cNvPr id="4" name="Table 3"/>
          <p:cNvGraphicFramePr>
            <a:graphicFrameLocks noGrp="1"/>
          </p:cNvGraphicFramePr>
          <p:nvPr/>
        </p:nvGraphicFramePr>
        <p:xfrm>
          <a:off x="0" y="0"/>
          <a:ext cx="9144000" cy="6858000"/>
        </p:xfrm>
        <a:graphic>
          <a:graphicData uri="http://schemas.openxmlformats.org/drawingml/2006/table">
            <a:tbl>
              <a:tblPr firstRow="1" bandRow="1">
                <a:tableStyleId>{5C22544A-7EE6-4342-B048-85BDC9FD1C3A}</a:tableStyleId>
              </a:tblPr>
              <a:tblGrid>
                <a:gridCol w="4572000"/>
                <a:gridCol w="4572000"/>
              </a:tblGrid>
              <a:tr h="1506258">
                <a:tc>
                  <a:txBody>
                    <a:bodyPr/>
                    <a:lstStyle/>
                    <a:p>
                      <a:pPr algn="ctr"/>
                      <a:endParaRPr lang="en-GB" sz="2400" b="1" dirty="0" smtClean="0"/>
                    </a:p>
                    <a:p>
                      <a:pPr algn="ctr"/>
                      <a:r>
                        <a:rPr lang="en-GB" sz="2400" b="1" dirty="0" smtClean="0"/>
                        <a:t>Non-Verbal Communication </a:t>
                      </a:r>
                      <a:endParaRPr lang="en-GB" sz="2400" dirty="0"/>
                    </a:p>
                  </a:txBody>
                  <a:tcPr/>
                </a:tc>
                <a:tc>
                  <a:txBody>
                    <a:bodyPr/>
                    <a:lstStyle/>
                    <a:p>
                      <a:pPr algn="ctr"/>
                      <a:endParaRPr lang="en-GB" sz="2400" b="1" dirty="0" smtClean="0"/>
                    </a:p>
                    <a:p>
                      <a:pPr algn="ctr"/>
                      <a:r>
                        <a:rPr lang="en-GB" sz="2400" b="1" dirty="0" smtClean="0"/>
                        <a:t>Example</a:t>
                      </a:r>
                      <a:endParaRPr lang="en-GB" sz="2400" dirty="0"/>
                    </a:p>
                  </a:txBody>
                  <a:tcPr/>
                </a:tc>
              </a:tr>
              <a:tr h="2108262">
                <a:tc>
                  <a:txBody>
                    <a:bodyPr/>
                    <a:lstStyle/>
                    <a:p>
                      <a:r>
                        <a:rPr lang="en-GB" sz="2400" dirty="0" smtClean="0"/>
                        <a:t>Gestures </a:t>
                      </a:r>
                      <a:endParaRPr lang="en-GB" sz="2400" dirty="0"/>
                    </a:p>
                  </a:txBody>
                  <a:tcPr/>
                </a:tc>
                <a:tc>
                  <a:txBody>
                    <a:bodyPr/>
                    <a:lstStyle/>
                    <a:p>
                      <a:r>
                        <a:rPr lang="en-GB" sz="2400" dirty="0" smtClean="0"/>
                        <a:t>1. Raising a hand to greet or say goodbye</a:t>
                      </a:r>
                      <a:br>
                        <a:rPr lang="en-GB" sz="2400" dirty="0" smtClean="0"/>
                      </a:br>
                      <a:r>
                        <a:rPr lang="en-GB" sz="2400" dirty="0" smtClean="0"/>
                        <a:t>2. Pointing your finger at someone</a:t>
                      </a:r>
                      <a:endParaRPr lang="en-GB" sz="2400" dirty="0"/>
                    </a:p>
                  </a:txBody>
                  <a:tcPr/>
                </a:tc>
              </a:tr>
              <a:tr h="1621740">
                <a:tc>
                  <a:txBody>
                    <a:bodyPr/>
                    <a:lstStyle/>
                    <a:p>
                      <a:r>
                        <a:rPr lang="en-GB" sz="2400" dirty="0" smtClean="0"/>
                        <a:t>Expressions</a:t>
                      </a:r>
                      <a:endParaRPr lang="en-GB" sz="2400" dirty="0"/>
                    </a:p>
                  </a:txBody>
                  <a:tcPr/>
                </a:tc>
                <a:tc>
                  <a:txBody>
                    <a:bodyPr/>
                    <a:lstStyle/>
                    <a:p>
                      <a:r>
                        <a:rPr lang="en-GB" sz="2400" dirty="0" smtClean="0"/>
                        <a:t>1. Smiling when you are happy</a:t>
                      </a:r>
                      <a:br>
                        <a:rPr lang="en-GB" sz="2400" dirty="0" smtClean="0"/>
                      </a:br>
                      <a:r>
                        <a:rPr lang="en-GB" sz="2400" dirty="0" smtClean="0"/>
                        <a:t>2. Making a sad face when you are sad</a:t>
                      </a:r>
                      <a:endParaRPr lang="en-GB" sz="2400" dirty="0"/>
                    </a:p>
                  </a:txBody>
                  <a:tcPr/>
                </a:tc>
              </a:tr>
              <a:tr h="1621740">
                <a:tc>
                  <a:txBody>
                    <a:bodyPr/>
                    <a:lstStyle/>
                    <a:p>
                      <a:r>
                        <a:rPr lang="en-GB" sz="2400" dirty="0" smtClean="0"/>
                        <a:t>Body Language</a:t>
                      </a:r>
                      <a:endParaRPr lang="en-GB" sz="2400" dirty="0"/>
                    </a:p>
                  </a:txBody>
                  <a:tcPr/>
                </a:tc>
                <a:tc>
                  <a:txBody>
                    <a:bodyPr/>
                    <a:lstStyle/>
                    <a:p>
                      <a:r>
                        <a:rPr lang="en-GB" sz="2400" dirty="0" smtClean="0"/>
                        <a:t>Postures by which attitudes and feelings</a:t>
                      </a:r>
                      <a:r>
                        <a:rPr lang="en-GB" sz="2400" baseline="0" dirty="0" smtClean="0"/>
                        <a:t> </a:t>
                      </a:r>
                      <a:r>
                        <a:rPr lang="en-GB" sz="2400" dirty="0" smtClean="0"/>
                        <a:t>are communicated.</a:t>
                      </a:r>
                      <a:endParaRPr lang="en-GB" sz="2400"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txBody>
          <a:bodyPr>
            <a:normAutofit fontScale="90000"/>
          </a:bodyPr>
          <a:lstStyle/>
          <a:p>
            <a:r>
              <a:rPr lang="en-GB" b="1" dirty="0" smtClean="0"/>
              <a:t>What is Visual Communication?</a:t>
            </a:r>
            <a:endParaRPr lang="en-GB" dirty="0"/>
          </a:p>
        </p:txBody>
      </p:sp>
      <p:sp>
        <p:nvSpPr>
          <p:cNvPr id="3" name="Content Placeholder 2"/>
          <p:cNvSpPr>
            <a:spLocks noGrp="1"/>
          </p:cNvSpPr>
          <p:nvPr>
            <p:ph idx="1"/>
          </p:nvPr>
        </p:nvSpPr>
        <p:spPr>
          <a:xfrm>
            <a:off x="0" y="1142984"/>
            <a:ext cx="8686800" cy="4983179"/>
          </a:xfrm>
        </p:spPr>
        <p:txBody>
          <a:bodyPr/>
          <a:lstStyle/>
          <a:p>
            <a:r>
              <a:rPr lang="en-GB" sz="2400" dirty="0" smtClean="0"/>
              <a:t>Visual communication proves to be effective since it involves interchanging messages only through images or pictures</a:t>
            </a:r>
          </a:p>
          <a:p>
            <a:pPr>
              <a:buNone/>
            </a:pPr>
            <a:r>
              <a:rPr lang="en-GB" b="1" dirty="0" smtClean="0"/>
              <a:t>                Examples of Visual Communication</a:t>
            </a:r>
            <a:endParaRPr lang="en-GB" dirty="0" smtClean="0"/>
          </a:p>
          <a:p>
            <a:pPr>
              <a:buNone/>
            </a:pPr>
            <a:endParaRPr lang="en-GB" dirty="0"/>
          </a:p>
        </p:txBody>
      </p:sp>
      <p:pic>
        <p:nvPicPr>
          <p:cNvPr id="4" name="Picture 3" descr="Communication-Skills-Class-10-Notes.jpg"/>
          <p:cNvPicPr>
            <a:picLocks noChangeAspect="1"/>
          </p:cNvPicPr>
          <p:nvPr/>
        </p:nvPicPr>
        <p:blipFill>
          <a:blip r:embed="rId2"/>
          <a:stretch>
            <a:fillRect/>
          </a:stretch>
        </p:blipFill>
        <p:spPr>
          <a:xfrm>
            <a:off x="857224" y="2643182"/>
            <a:ext cx="7572428" cy="39290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28670"/>
          </a:xfrm>
        </p:spPr>
        <p:txBody>
          <a:bodyPr>
            <a:normAutofit/>
          </a:bodyPr>
          <a:lstStyle/>
          <a:p>
            <a:r>
              <a:rPr lang="en-GB" sz="3600" dirty="0" smtClean="0"/>
              <a:t>What is Feedback in Communication Cycle?</a:t>
            </a:r>
            <a:endParaRPr lang="en-GB" sz="3600" dirty="0"/>
          </a:p>
        </p:txBody>
      </p:sp>
      <p:sp>
        <p:nvSpPr>
          <p:cNvPr id="3" name="Content Placeholder 2"/>
          <p:cNvSpPr>
            <a:spLocks noGrp="1"/>
          </p:cNvSpPr>
          <p:nvPr>
            <p:ph idx="1"/>
          </p:nvPr>
        </p:nvSpPr>
        <p:spPr>
          <a:xfrm>
            <a:off x="457200" y="1000108"/>
            <a:ext cx="8229600" cy="5429288"/>
          </a:xfrm>
        </p:spPr>
        <p:txBody>
          <a:bodyPr>
            <a:normAutofit/>
          </a:bodyPr>
          <a:lstStyle/>
          <a:p>
            <a:r>
              <a:rPr lang="en-GB" sz="2600" dirty="0" smtClean="0"/>
              <a:t>Feedback is an important part of the communication cycle. A sender sends information and the receiver provides feedback on the received message. Feedback can be positive or negative. A good feedback is always</a:t>
            </a:r>
          </a:p>
          <a:p>
            <a:r>
              <a:rPr lang="en-GB" sz="2400" dirty="0" smtClean="0"/>
              <a:t>Specific</a:t>
            </a:r>
          </a:p>
          <a:p>
            <a:r>
              <a:rPr lang="en-GB" sz="2400" dirty="0" smtClean="0"/>
              <a:t>Helpful</a:t>
            </a:r>
          </a:p>
          <a:p>
            <a:r>
              <a:rPr lang="en-GB" sz="2400" dirty="0" smtClean="0"/>
              <a:t>Kind</a:t>
            </a:r>
          </a:p>
          <a:p>
            <a:pPr>
              <a:buNone/>
            </a:pPr>
            <a:r>
              <a:rPr lang="en-GB" dirty="0" smtClean="0"/>
              <a:t/>
            </a:r>
            <a:br>
              <a:rPr lang="en-GB" dirty="0" smtClean="0"/>
            </a:br>
            <a:endParaRPr lang="en-GB" dirty="0"/>
          </a:p>
        </p:txBody>
      </p:sp>
      <p:pic>
        <p:nvPicPr>
          <p:cNvPr id="10" name="Picture 9" descr="Communication-cycle.jpg"/>
          <p:cNvPicPr>
            <a:picLocks noChangeAspect="1"/>
          </p:cNvPicPr>
          <p:nvPr/>
        </p:nvPicPr>
        <p:blipFill>
          <a:blip r:embed="rId2"/>
          <a:stretch>
            <a:fillRect/>
          </a:stretch>
        </p:blipFill>
        <p:spPr>
          <a:xfrm>
            <a:off x="3500437" y="2643182"/>
            <a:ext cx="4643463" cy="3714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71480"/>
          </a:xfrm>
        </p:spPr>
        <p:txBody>
          <a:bodyPr>
            <a:normAutofit fontScale="90000"/>
          </a:bodyPr>
          <a:lstStyle/>
          <a:p>
            <a:r>
              <a:rPr lang="en-GB" b="1" dirty="0" smtClean="0"/>
              <a:t>Types of Feedback</a:t>
            </a:r>
            <a:endParaRPr lang="en-GB" dirty="0"/>
          </a:p>
        </p:txBody>
      </p:sp>
      <p:graphicFrame>
        <p:nvGraphicFramePr>
          <p:cNvPr id="4" name="Content Placeholder 3"/>
          <p:cNvGraphicFramePr>
            <a:graphicFrameLocks noGrp="1"/>
          </p:cNvGraphicFramePr>
          <p:nvPr>
            <p:ph idx="1"/>
          </p:nvPr>
        </p:nvGraphicFramePr>
        <p:xfrm>
          <a:off x="0" y="642936"/>
          <a:ext cx="9144000" cy="6215063"/>
        </p:xfrm>
        <a:graphic>
          <a:graphicData uri="http://schemas.openxmlformats.org/drawingml/2006/table">
            <a:tbl>
              <a:tblPr firstRow="1" bandRow="1">
                <a:tableStyleId>{5C22544A-7EE6-4342-B048-85BDC9FD1C3A}</a:tableStyleId>
              </a:tblPr>
              <a:tblGrid>
                <a:gridCol w="3786182"/>
                <a:gridCol w="5357818"/>
              </a:tblGrid>
              <a:tr h="8582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1" dirty="0" smtClean="0"/>
                        <a:t>Types of Feedback</a:t>
                      </a:r>
                      <a:endParaRPr lang="en-GB" dirty="0" smtClean="0"/>
                    </a:p>
                    <a:p>
                      <a:endParaRPr lang="en-GB" dirty="0"/>
                    </a:p>
                  </a:txBody>
                  <a:tcPr/>
                </a:tc>
                <a:tc>
                  <a:txBody>
                    <a:bodyPr/>
                    <a:lstStyle/>
                    <a:p>
                      <a:r>
                        <a:rPr lang="en-GB" sz="1800" b="1" i="0" kern="1200" dirty="0" smtClean="0">
                          <a:solidFill>
                            <a:schemeClr val="lt1"/>
                          </a:solidFill>
                          <a:latin typeface="+mn-lt"/>
                          <a:ea typeface="+mn-ea"/>
                          <a:cs typeface="+mn-cs"/>
                        </a:rPr>
                        <a:t>Examples</a:t>
                      </a:r>
                      <a:endParaRPr lang="en-GB" dirty="0"/>
                    </a:p>
                  </a:txBody>
                  <a:tcPr/>
                </a:tc>
              </a:tr>
              <a:tr h="2341366">
                <a:tc>
                  <a:txBody>
                    <a:bodyPr/>
                    <a:lstStyle/>
                    <a:p>
                      <a:r>
                        <a:rPr lang="en-GB" sz="2400" b="1" i="0" kern="1200" dirty="0" smtClean="0">
                          <a:solidFill>
                            <a:schemeClr val="dk1"/>
                          </a:solidFill>
                          <a:latin typeface="+mn-lt"/>
                          <a:ea typeface="+mn-ea"/>
                          <a:cs typeface="+mn-cs"/>
                        </a:rPr>
                        <a:t>Positive Feedback</a:t>
                      </a:r>
                      <a:endParaRPr lang="en-GB" sz="2400" dirty="0"/>
                    </a:p>
                  </a:txBody>
                  <a:tcPr/>
                </a:tc>
                <a:tc>
                  <a:txBody>
                    <a:bodyPr/>
                    <a:lstStyle/>
                    <a:p>
                      <a:r>
                        <a:rPr lang="en-GB" sz="2000" b="1" i="0" kern="1200" dirty="0" smtClean="0">
                          <a:solidFill>
                            <a:schemeClr val="dk1"/>
                          </a:solidFill>
                          <a:latin typeface="+mn-lt"/>
                          <a:ea typeface="+mn-ea"/>
                          <a:cs typeface="+mn-cs"/>
                        </a:rPr>
                        <a:t>1. I noticed you finished the work perfectly. Great job!</a:t>
                      </a:r>
                      <a:br>
                        <a:rPr lang="en-GB" sz="2000" b="1" i="0" kern="1200" dirty="0" smtClean="0">
                          <a:solidFill>
                            <a:schemeClr val="dk1"/>
                          </a:solidFill>
                          <a:latin typeface="+mn-lt"/>
                          <a:ea typeface="+mn-ea"/>
                          <a:cs typeface="+mn-cs"/>
                        </a:rPr>
                      </a:br>
                      <a:r>
                        <a:rPr lang="en-GB" sz="2000" b="1" i="0" kern="1200" dirty="0" smtClean="0">
                          <a:solidFill>
                            <a:schemeClr val="dk1"/>
                          </a:solidFill>
                          <a:latin typeface="+mn-lt"/>
                          <a:ea typeface="+mn-ea"/>
                          <a:cs typeface="+mn-cs"/>
                        </a:rPr>
                        <a:t>2. I really appreciate you taking that call. Can you please also share the details?</a:t>
                      </a:r>
                      <a:endParaRPr lang="en-GB" sz="2000" dirty="0"/>
                    </a:p>
                  </a:txBody>
                  <a:tcPr/>
                </a:tc>
              </a:tr>
              <a:tr h="1722898">
                <a:tc>
                  <a:txBody>
                    <a:bodyPr/>
                    <a:lstStyle/>
                    <a:p>
                      <a:r>
                        <a:rPr lang="en-GB" sz="2400" b="1" i="0" kern="1200" dirty="0" smtClean="0">
                          <a:solidFill>
                            <a:schemeClr val="dk1"/>
                          </a:solidFill>
                          <a:latin typeface="+mn-lt"/>
                          <a:ea typeface="+mn-ea"/>
                          <a:cs typeface="+mn-cs"/>
                        </a:rPr>
                        <a:t>Negative Feedback</a:t>
                      </a:r>
                      <a:endParaRPr lang="en-GB" sz="2400" dirty="0"/>
                    </a:p>
                  </a:txBody>
                  <a:tcPr/>
                </a:tc>
                <a:tc>
                  <a:txBody>
                    <a:bodyPr/>
                    <a:lstStyle/>
                    <a:p>
                      <a:r>
                        <a:rPr lang="en-GB" sz="2000" b="1" i="0" kern="1200" dirty="0" smtClean="0">
                          <a:solidFill>
                            <a:schemeClr val="dk1"/>
                          </a:solidFill>
                          <a:latin typeface="+mn-lt"/>
                          <a:ea typeface="+mn-ea"/>
                          <a:cs typeface="+mn-cs"/>
                        </a:rPr>
                        <a:t>1. You keep forgetting to smile at the hotel guests when you talk to them.</a:t>
                      </a:r>
                      <a:br>
                        <a:rPr lang="en-GB" sz="2000" b="1" i="0" kern="1200" dirty="0" smtClean="0">
                          <a:solidFill>
                            <a:schemeClr val="dk1"/>
                          </a:solidFill>
                          <a:latin typeface="+mn-lt"/>
                          <a:ea typeface="+mn-ea"/>
                          <a:cs typeface="+mn-cs"/>
                        </a:rPr>
                      </a:br>
                      <a:r>
                        <a:rPr lang="en-GB" sz="2000" b="1" i="0" kern="1200" dirty="0" smtClean="0">
                          <a:solidFill>
                            <a:schemeClr val="dk1"/>
                          </a:solidFill>
                          <a:latin typeface="+mn-lt"/>
                          <a:ea typeface="+mn-ea"/>
                          <a:cs typeface="+mn-cs"/>
                        </a:rPr>
                        <a:t>2. You take really long to reply to e-mails! Are you always so busy?</a:t>
                      </a:r>
                      <a:endParaRPr lang="en-GB" sz="2000" dirty="0"/>
                    </a:p>
                  </a:txBody>
                  <a:tcPr/>
                </a:tc>
              </a:tr>
              <a:tr h="1292521">
                <a:tc>
                  <a:txBody>
                    <a:bodyPr/>
                    <a:lstStyle/>
                    <a:p>
                      <a:r>
                        <a:rPr lang="en-GB" sz="2400" b="1" i="0" kern="1200" dirty="0" smtClean="0">
                          <a:solidFill>
                            <a:schemeClr val="dk1"/>
                          </a:solidFill>
                          <a:latin typeface="+mn-lt"/>
                          <a:ea typeface="+mn-ea"/>
                          <a:cs typeface="+mn-cs"/>
                        </a:rPr>
                        <a:t>No Feedback</a:t>
                      </a:r>
                      <a:endParaRPr lang="en-GB" sz="2400" dirty="0"/>
                    </a:p>
                  </a:txBody>
                  <a:tcPr/>
                </a:tc>
                <a:tc>
                  <a:txBody>
                    <a:bodyPr/>
                    <a:lstStyle/>
                    <a:p>
                      <a:r>
                        <a:rPr lang="en-GB" sz="2000" b="1" i="0" kern="1200" dirty="0" smtClean="0">
                          <a:solidFill>
                            <a:schemeClr val="dk1"/>
                          </a:solidFill>
                          <a:latin typeface="+mn-lt"/>
                          <a:ea typeface="+mn-ea"/>
                          <a:cs typeface="+mn-cs"/>
                        </a:rPr>
                        <a:t>It is also a feedback in itself which indicates disagreement of ideas.</a:t>
                      </a:r>
                      <a:endParaRPr lang="en-GB" sz="2000" dirty="0"/>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665</Words>
  <Application>Microsoft Office PowerPoint</Application>
  <PresentationFormat>On-screen Show (4:3)</PresentationFormat>
  <Paragraphs>120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What is Communication?</vt:lpstr>
      <vt:lpstr>Communication cycle</vt:lpstr>
      <vt:lpstr>Methods of Communication</vt:lpstr>
      <vt:lpstr>What is Verbal Communication? Verbal communication includes sounds, words, language, and speech. Speaking is one of the most effective and commonly used way of communicating.</vt:lpstr>
      <vt:lpstr>Slide 5</vt:lpstr>
      <vt:lpstr>Slide 6</vt:lpstr>
      <vt:lpstr>What is Visual Communication?</vt:lpstr>
      <vt:lpstr>What is Feedback in Communication Cycle?</vt:lpstr>
      <vt:lpstr>Types of Feedback</vt:lpstr>
      <vt:lpstr>Slide 10</vt:lpstr>
      <vt:lpstr>Slide 11</vt:lpstr>
      <vt:lpstr>Slide 12</vt:lpstr>
      <vt:lpstr>Slide 13</vt:lpstr>
      <vt:lpstr>Slide 14</vt:lpstr>
      <vt:lpstr>Capitalisation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Communication?</dc:title>
  <dc:creator>EXAM</dc:creator>
  <cp:lastModifiedBy>EXAM</cp:lastModifiedBy>
  <cp:revision>7</cp:revision>
  <dcterms:created xsi:type="dcterms:W3CDTF">2025-04-01T14:56:36Z</dcterms:created>
  <dcterms:modified xsi:type="dcterms:W3CDTF">2025-04-02T04:11:47Z</dcterms:modified>
</cp:coreProperties>
</file>