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wdp" ContentType="image/vnd.ms-photo"/>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7"/>
  </p:notesMasterIdLst>
  <p:sldIdLst>
    <p:sldId id="283" r:id="rId2"/>
    <p:sldId id="410" r:id="rId3"/>
    <p:sldId id="455" r:id="rId4"/>
    <p:sldId id="497" r:id="rId5"/>
    <p:sldId id="499" r:id="rId6"/>
    <p:sldId id="501" r:id="rId7"/>
    <p:sldId id="498" r:id="rId8"/>
    <p:sldId id="503" r:id="rId9"/>
    <p:sldId id="502" r:id="rId10"/>
    <p:sldId id="500" r:id="rId11"/>
    <p:sldId id="505" r:id="rId12"/>
    <p:sldId id="504" r:id="rId13"/>
    <p:sldId id="513" r:id="rId14"/>
    <p:sldId id="506" r:id="rId15"/>
    <p:sldId id="507" r:id="rId16"/>
    <p:sldId id="643" r:id="rId17"/>
    <p:sldId id="433" r:id="rId18"/>
    <p:sldId id="508" r:id="rId19"/>
    <p:sldId id="514" r:id="rId20"/>
    <p:sldId id="509" r:id="rId21"/>
    <p:sldId id="515" r:id="rId22"/>
    <p:sldId id="517" r:id="rId23"/>
    <p:sldId id="510" r:id="rId24"/>
    <p:sldId id="511" r:id="rId25"/>
    <p:sldId id="512" r:id="rId26"/>
    <p:sldId id="516" r:id="rId27"/>
    <p:sldId id="434" r:id="rId28"/>
    <p:sldId id="518" r:id="rId29"/>
    <p:sldId id="522" r:id="rId30"/>
    <p:sldId id="523" r:id="rId31"/>
    <p:sldId id="524" r:id="rId32"/>
    <p:sldId id="525" r:id="rId33"/>
    <p:sldId id="526" r:id="rId34"/>
    <p:sldId id="527" r:id="rId35"/>
    <p:sldId id="528" r:id="rId36"/>
    <p:sldId id="529" r:id="rId37"/>
    <p:sldId id="531" r:id="rId38"/>
    <p:sldId id="532" r:id="rId39"/>
    <p:sldId id="534" r:id="rId40"/>
    <p:sldId id="435" r:id="rId41"/>
    <p:sldId id="535" r:id="rId42"/>
    <p:sldId id="539" r:id="rId43"/>
    <p:sldId id="541" r:id="rId44"/>
    <p:sldId id="437" r:id="rId45"/>
    <p:sldId id="542" r:id="rId46"/>
    <p:sldId id="543" r:id="rId47"/>
    <p:sldId id="536" r:id="rId48"/>
    <p:sldId id="544" r:id="rId49"/>
    <p:sldId id="537" r:id="rId50"/>
    <p:sldId id="553" r:id="rId51"/>
    <p:sldId id="538" r:id="rId52"/>
    <p:sldId id="554" r:id="rId53"/>
    <p:sldId id="545" r:id="rId54"/>
    <p:sldId id="546" r:id="rId55"/>
    <p:sldId id="547" r:id="rId56"/>
    <p:sldId id="548" r:id="rId57"/>
    <p:sldId id="438" r:id="rId58"/>
    <p:sldId id="549" r:id="rId59"/>
    <p:sldId id="446" r:id="rId60"/>
    <p:sldId id="550" r:id="rId61"/>
    <p:sldId id="552" r:id="rId62"/>
    <p:sldId id="551" r:id="rId63"/>
    <p:sldId id="557" r:id="rId64"/>
    <p:sldId id="566" r:id="rId65"/>
    <p:sldId id="558" r:id="rId66"/>
    <p:sldId id="559" r:id="rId67"/>
    <p:sldId id="572" r:id="rId68"/>
    <p:sldId id="555" r:id="rId69"/>
    <p:sldId id="573" r:id="rId70"/>
    <p:sldId id="561" r:id="rId71"/>
    <p:sldId id="644" r:id="rId72"/>
    <p:sldId id="562" r:id="rId73"/>
    <p:sldId id="565" r:id="rId74"/>
    <p:sldId id="567" r:id="rId75"/>
    <p:sldId id="563" r:id="rId76"/>
    <p:sldId id="568" r:id="rId77"/>
    <p:sldId id="569" r:id="rId78"/>
    <p:sldId id="570" r:id="rId79"/>
    <p:sldId id="574" r:id="rId80"/>
    <p:sldId id="440" r:id="rId81"/>
    <p:sldId id="577" r:id="rId82"/>
    <p:sldId id="576" r:id="rId83"/>
    <p:sldId id="640" r:id="rId84"/>
    <p:sldId id="641" r:id="rId85"/>
    <p:sldId id="642" r:id="rId86"/>
    <p:sldId id="575" r:id="rId87"/>
    <p:sldId id="580" r:id="rId88"/>
    <p:sldId id="581" r:id="rId89"/>
    <p:sldId id="458" r:id="rId90"/>
    <p:sldId id="589" r:id="rId91"/>
    <p:sldId id="590" r:id="rId92"/>
    <p:sldId id="584" r:id="rId93"/>
    <p:sldId id="585" r:id="rId94"/>
    <p:sldId id="593" r:id="rId95"/>
    <p:sldId id="586" r:id="rId96"/>
    <p:sldId id="591" r:id="rId97"/>
    <p:sldId id="587" r:id="rId98"/>
    <p:sldId id="582" r:id="rId99"/>
    <p:sldId id="588" r:id="rId100"/>
    <p:sldId id="592" r:id="rId101"/>
    <p:sldId id="594" r:id="rId102"/>
    <p:sldId id="459" r:id="rId103"/>
    <p:sldId id="445" r:id="rId104"/>
    <p:sldId id="595" r:id="rId105"/>
    <p:sldId id="460" r:id="rId106"/>
    <p:sldId id="596" r:id="rId107"/>
    <p:sldId id="496" r:id="rId108"/>
    <p:sldId id="597" r:id="rId109"/>
    <p:sldId id="461" r:id="rId110"/>
    <p:sldId id="462" r:id="rId111"/>
    <p:sldId id="598" r:id="rId112"/>
    <p:sldId id="599" r:id="rId113"/>
    <p:sldId id="600" r:id="rId114"/>
    <p:sldId id="601" r:id="rId115"/>
    <p:sldId id="602" r:id="rId116"/>
    <p:sldId id="603" r:id="rId117"/>
    <p:sldId id="604" r:id="rId118"/>
    <p:sldId id="605" r:id="rId119"/>
    <p:sldId id="610" r:id="rId120"/>
    <p:sldId id="607" r:id="rId121"/>
    <p:sldId id="608" r:id="rId122"/>
    <p:sldId id="609" r:id="rId123"/>
    <p:sldId id="638" r:id="rId124"/>
    <p:sldId id="463" r:id="rId125"/>
    <p:sldId id="464" r:id="rId126"/>
    <p:sldId id="613" r:id="rId127"/>
    <p:sldId id="611" r:id="rId128"/>
    <p:sldId id="614" r:id="rId129"/>
    <p:sldId id="465" r:id="rId130"/>
    <p:sldId id="615" r:id="rId131"/>
    <p:sldId id="612" r:id="rId132"/>
    <p:sldId id="616" r:id="rId133"/>
    <p:sldId id="618" r:id="rId134"/>
    <p:sldId id="467" r:id="rId135"/>
    <p:sldId id="619" r:id="rId136"/>
    <p:sldId id="620" r:id="rId137"/>
    <p:sldId id="621" r:id="rId138"/>
    <p:sldId id="622" r:id="rId139"/>
    <p:sldId id="469" r:id="rId140"/>
    <p:sldId id="623" r:id="rId141"/>
    <p:sldId id="624" r:id="rId142"/>
    <p:sldId id="636" r:id="rId143"/>
    <p:sldId id="477" r:id="rId144"/>
    <p:sldId id="637" r:id="rId145"/>
    <p:sldId id="490" r:id="rId146"/>
    <p:sldId id="628" r:id="rId147"/>
    <p:sldId id="479" r:id="rId148"/>
    <p:sldId id="629" r:id="rId149"/>
    <p:sldId id="630" r:id="rId150"/>
    <p:sldId id="480" r:id="rId151"/>
    <p:sldId id="631" r:id="rId152"/>
    <p:sldId id="632" r:id="rId153"/>
    <p:sldId id="633" r:id="rId154"/>
    <p:sldId id="634" r:id="rId155"/>
    <p:sldId id="635" r:id="rId15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modifyVerifier cryptProviderType="rsaAES" cryptAlgorithmClass="hash" cryptAlgorithmType="typeAny" cryptAlgorithmSid="14" spinCount="100000" saltData="6aCGaazoKWKNshNwt8gNyQ==" hashData="b5buKVGAeD1scJ7ZCgAvwOPQBaAuDMl6DSSqyfRBSFe32HKVUQOd/cOluHv61FwMQTnjsfqquxyN6Dh9KRaFyA=="/>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D3064"/>
    <a:srgbClr val="0E3755"/>
    <a:srgbClr val="1D9A78"/>
    <a:srgbClr val="7D5008"/>
    <a:srgbClr val="8BCBBA"/>
    <a:srgbClr val="BAD3CB"/>
    <a:srgbClr val="0000FF"/>
    <a:srgbClr val="FFFF00"/>
    <a:srgbClr val="C00000"/>
    <a:srgbClr val="00B05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1" d="100"/>
          <a:sy n="71" d="100"/>
        </p:scale>
        <p:origin x="618" y="60"/>
      </p:cViewPr>
      <p:guideLst>
        <p:guide orient="horz" pos="2160"/>
        <p:guide pos="3840"/>
      </p:guideLst>
    </p:cSldViewPr>
  </p:slideViewPr>
  <p:notesTextViewPr>
    <p:cViewPr>
      <p:scale>
        <a:sx n="1" d="1"/>
        <a:sy n="1" d="1"/>
      </p:scale>
      <p:origin x="0" y="0"/>
    </p:cViewPr>
  </p:notesTextViewPr>
  <p:notesViewPr>
    <p:cSldViewPr snapToGrid="0">
      <p:cViewPr varScale="1">
        <p:scale>
          <a:sx n="54" d="100"/>
          <a:sy n="54" d="100"/>
        </p:scale>
        <p:origin x="2820" y="78"/>
      </p:cViewPr>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viewProps" Target="viewProps.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theme" Target="theme/theme1.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notesMaster" Target="notesMasters/notesMaster1.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s>
</file>

<file path=ppt/diagrams/colors1.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B18D05B-F90A-4148-B79B-4290B620DB9E}" type="doc">
      <dgm:prSet loTypeId="urn:microsoft.com/office/officeart/2005/8/layout/venn2" loCatId="relationship" qsTypeId="urn:microsoft.com/office/officeart/2005/8/quickstyle/simple1" qsCatId="simple" csTypeId="urn:microsoft.com/office/officeart/2005/8/colors/accent1_4" csCatId="accent1" phldr="1"/>
      <dgm:spPr/>
      <dgm:t>
        <a:bodyPr/>
        <a:lstStyle/>
        <a:p>
          <a:endParaRPr lang="en-US"/>
        </a:p>
      </dgm:t>
    </dgm:pt>
    <dgm:pt modelId="{9F3F7CC2-E187-4B1A-A0FD-DD23C97D2970}">
      <dgm:prSet phldrT="[Text]"/>
      <dgm:spPr>
        <a:solidFill>
          <a:schemeClr val="bg1">
            <a:lumMod val="85000"/>
          </a:schemeClr>
        </a:solidFill>
        <a:ln>
          <a:noFill/>
        </a:ln>
      </dgm:spPr>
      <dgm:t>
        <a:bodyPr/>
        <a:lstStyle/>
        <a:p>
          <a:endParaRPr lang="en-US" dirty="0">
            <a:solidFill>
              <a:schemeClr val="tx1"/>
            </a:solidFill>
          </a:endParaRPr>
        </a:p>
      </dgm:t>
    </dgm:pt>
    <dgm:pt modelId="{46679A68-AA6A-467E-8872-D57E6EB4AA8A}" type="parTrans" cxnId="{598FB50F-F5DE-419A-84E0-4AB8A5C94D19}">
      <dgm:prSet/>
      <dgm:spPr/>
      <dgm:t>
        <a:bodyPr/>
        <a:lstStyle/>
        <a:p>
          <a:endParaRPr lang="en-US"/>
        </a:p>
      </dgm:t>
    </dgm:pt>
    <dgm:pt modelId="{DB5EF74B-23CA-4DB0-B9E7-9C7A6DB98339}" type="sibTrans" cxnId="{598FB50F-F5DE-419A-84E0-4AB8A5C94D19}">
      <dgm:prSet/>
      <dgm:spPr/>
      <dgm:t>
        <a:bodyPr/>
        <a:lstStyle/>
        <a:p>
          <a:endParaRPr lang="en-US"/>
        </a:p>
      </dgm:t>
    </dgm:pt>
    <dgm:pt modelId="{71133EEF-3401-4EB7-B8F3-F32C1A2BF083}">
      <dgm:prSet phldrT="[Text]"/>
      <dgm:spPr>
        <a:solidFill>
          <a:schemeClr val="accent6"/>
        </a:solidFill>
        <a:ln>
          <a:noFill/>
        </a:ln>
      </dgm:spPr>
      <dgm:t>
        <a:bodyPr/>
        <a:lstStyle/>
        <a:p>
          <a:endParaRPr lang="en-US" dirty="0"/>
        </a:p>
      </dgm:t>
    </dgm:pt>
    <dgm:pt modelId="{2D106C94-9893-4928-8530-7701E7A12560}" type="parTrans" cxnId="{EFE53075-072D-4E0A-B0D2-AD760E7B0E20}">
      <dgm:prSet/>
      <dgm:spPr/>
      <dgm:t>
        <a:bodyPr/>
        <a:lstStyle/>
        <a:p>
          <a:endParaRPr lang="en-US"/>
        </a:p>
      </dgm:t>
    </dgm:pt>
    <dgm:pt modelId="{328ACD63-95F1-4821-8B85-F6514575A149}" type="sibTrans" cxnId="{EFE53075-072D-4E0A-B0D2-AD760E7B0E20}">
      <dgm:prSet/>
      <dgm:spPr/>
      <dgm:t>
        <a:bodyPr/>
        <a:lstStyle/>
        <a:p>
          <a:endParaRPr lang="en-US"/>
        </a:p>
      </dgm:t>
    </dgm:pt>
    <dgm:pt modelId="{169A0A7E-C4B3-4779-B378-E5FE48C69F88}">
      <dgm:prSet phldrT="[Text]" custT="1"/>
      <dgm:spPr>
        <a:solidFill>
          <a:srgbClr val="0E3755"/>
        </a:solidFill>
        <a:ln>
          <a:noFill/>
        </a:ln>
      </dgm:spPr>
      <dgm:t>
        <a:bodyPr/>
        <a:lstStyle/>
        <a:p>
          <a:r>
            <a:rPr lang="en-US" sz="2000" dirty="0" smtClean="0">
              <a:solidFill>
                <a:schemeClr val="bg1"/>
              </a:solidFill>
            </a:rPr>
            <a:t>Permanent Replicas</a:t>
          </a:r>
          <a:endParaRPr lang="en-US" sz="2000" dirty="0">
            <a:solidFill>
              <a:schemeClr val="bg1"/>
            </a:solidFill>
          </a:endParaRPr>
        </a:p>
      </dgm:t>
    </dgm:pt>
    <dgm:pt modelId="{FAD1F651-7A98-4A10-A9D6-04A69C4086DC}" type="parTrans" cxnId="{66B94A9F-69F7-4BEA-8FAB-1715A4332F63}">
      <dgm:prSet/>
      <dgm:spPr/>
      <dgm:t>
        <a:bodyPr/>
        <a:lstStyle/>
        <a:p>
          <a:endParaRPr lang="en-US"/>
        </a:p>
      </dgm:t>
    </dgm:pt>
    <dgm:pt modelId="{A195D99C-908B-4A5D-B9CE-F91B2036C317}" type="sibTrans" cxnId="{66B94A9F-69F7-4BEA-8FAB-1715A4332F63}">
      <dgm:prSet/>
      <dgm:spPr/>
      <dgm:t>
        <a:bodyPr/>
        <a:lstStyle/>
        <a:p>
          <a:endParaRPr lang="en-US"/>
        </a:p>
      </dgm:t>
    </dgm:pt>
    <dgm:pt modelId="{0DBB3347-722B-466D-9B87-3601004A9C85}">
      <dgm:prSet phldrT="[Text]"/>
      <dgm:spPr>
        <a:solidFill>
          <a:schemeClr val="accent6">
            <a:lumMod val="40000"/>
            <a:lumOff val="60000"/>
          </a:schemeClr>
        </a:solidFill>
        <a:ln>
          <a:noFill/>
        </a:ln>
      </dgm:spPr>
      <dgm:t>
        <a:bodyPr/>
        <a:lstStyle/>
        <a:p>
          <a:endParaRPr lang="en-US" dirty="0"/>
        </a:p>
      </dgm:t>
    </dgm:pt>
    <dgm:pt modelId="{E3ECE294-618A-46E3-82C7-405B70796E52}" type="parTrans" cxnId="{3DBFD12A-1297-4860-8AF9-AE2FBB0C946F}">
      <dgm:prSet/>
      <dgm:spPr/>
      <dgm:t>
        <a:bodyPr/>
        <a:lstStyle/>
        <a:p>
          <a:endParaRPr lang="en-US"/>
        </a:p>
      </dgm:t>
    </dgm:pt>
    <dgm:pt modelId="{42E07235-E88C-4BBB-8741-4B0FCDCFAABA}" type="sibTrans" cxnId="{3DBFD12A-1297-4860-8AF9-AE2FBB0C946F}">
      <dgm:prSet/>
      <dgm:spPr/>
      <dgm:t>
        <a:bodyPr/>
        <a:lstStyle/>
        <a:p>
          <a:endParaRPr lang="en-US"/>
        </a:p>
      </dgm:t>
    </dgm:pt>
    <dgm:pt modelId="{C2F6CACA-65BE-4DC4-9A0B-5643D6565ABF}" type="pres">
      <dgm:prSet presAssocID="{0B18D05B-F90A-4148-B79B-4290B620DB9E}" presName="Name0" presStyleCnt="0">
        <dgm:presLayoutVars>
          <dgm:chMax val="7"/>
          <dgm:resizeHandles val="exact"/>
        </dgm:presLayoutVars>
      </dgm:prSet>
      <dgm:spPr/>
      <dgm:t>
        <a:bodyPr/>
        <a:lstStyle/>
        <a:p>
          <a:endParaRPr lang="en-US"/>
        </a:p>
      </dgm:t>
    </dgm:pt>
    <dgm:pt modelId="{D094E5F3-038A-4C57-9469-3C1F9255C697}" type="pres">
      <dgm:prSet presAssocID="{0B18D05B-F90A-4148-B79B-4290B620DB9E}" presName="comp1" presStyleCnt="0"/>
      <dgm:spPr/>
      <dgm:t>
        <a:bodyPr/>
        <a:lstStyle/>
        <a:p>
          <a:endParaRPr lang="en-IN"/>
        </a:p>
      </dgm:t>
    </dgm:pt>
    <dgm:pt modelId="{F69B1C43-575A-4CE4-A95C-DD71547AB895}" type="pres">
      <dgm:prSet presAssocID="{0B18D05B-F90A-4148-B79B-4290B620DB9E}" presName="circle1" presStyleLbl="node1" presStyleIdx="0" presStyleCnt="4" custScaleX="149529" custLinFactNeighborX="5642" custLinFactNeighborY="18664"/>
      <dgm:spPr/>
      <dgm:t>
        <a:bodyPr/>
        <a:lstStyle/>
        <a:p>
          <a:endParaRPr lang="en-US"/>
        </a:p>
      </dgm:t>
    </dgm:pt>
    <dgm:pt modelId="{0091369F-94D2-4E6E-A213-4C4ED98B980F}" type="pres">
      <dgm:prSet presAssocID="{0B18D05B-F90A-4148-B79B-4290B620DB9E}" presName="c1text" presStyleLbl="node1" presStyleIdx="0" presStyleCnt="4">
        <dgm:presLayoutVars>
          <dgm:bulletEnabled val="1"/>
        </dgm:presLayoutVars>
      </dgm:prSet>
      <dgm:spPr/>
      <dgm:t>
        <a:bodyPr/>
        <a:lstStyle/>
        <a:p>
          <a:endParaRPr lang="en-US"/>
        </a:p>
      </dgm:t>
    </dgm:pt>
    <dgm:pt modelId="{8440868B-B274-4535-AF39-BFB45641365B}" type="pres">
      <dgm:prSet presAssocID="{0B18D05B-F90A-4148-B79B-4290B620DB9E}" presName="comp2" presStyleCnt="0"/>
      <dgm:spPr/>
      <dgm:t>
        <a:bodyPr/>
        <a:lstStyle/>
        <a:p>
          <a:endParaRPr lang="en-IN"/>
        </a:p>
      </dgm:t>
    </dgm:pt>
    <dgm:pt modelId="{5431F390-ECF7-4DEB-BD35-E0B54A456603}" type="pres">
      <dgm:prSet presAssocID="{0B18D05B-F90A-4148-B79B-4290B620DB9E}" presName="circle2" presStyleLbl="node1" presStyleIdx="1" presStyleCnt="4" custScaleX="144856" custScaleY="93618" custLinFactNeighborY="-10269"/>
      <dgm:spPr/>
      <dgm:t>
        <a:bodyPr/>
        <a:lstStyle/>
        <a:p>
          <a:endParaRPr lang="en-US"/>
        </a:p>
      </dgm:t>
    </dgm:pt>
    <dgm:pt modelId="{D12470AE-CD33-447E-B643-911A928E4C43}" type="pres">
      <dgm:prSet presAssocID="{0B18D05B-F90A-4148-B79B-4290B620DB9E}" presName="c2text" presStyleLbl="node1" presStyleIdx="1" presStyleCnt="4">
        <dgm:presLayoutVars>
          <dgm:bulletEnabled val="1"/>
        </dgm:presLayoutVars>
      </dgm:prSet>
      <dgm:spPr/>
      <dgm:t>
        <a:bodyPr/>
        <a:lstStyle/>
        <a:p>
          <a:endParaRPr lang="en-US"/>
        </a:p>
      </dgm:t>
    </dgm:pt>
    <dgm:pt modelId="{EA0938E6-71A7-4045-8F59-1F914AF9DE5A}" type="pres">
      <dgm:prSet presAssocID="{0B18D05B-F90A-4148-B79B-4290B620DB9E}" presName="comp3" presStyleCnt="0"/>
      <dgm:spPr/>
      <dgm:t>
        <a:bodyPr/>
        <a:lstStyle/>
        <a:p>
          <a:endParaRPr lang="en-IN"/>
        </a:p>
      </dgm:t>
    </dgm:pt>
    <dgm:pt modelId="{B447C88F-7DCA-4226-AF7A-C595CCB7661F}" type="pres">
      <dgm:prSet presAssocID="{0B18D05B-F90A-4148-B79B-4290B620DB9E}" presName="circle3" presStyleLbl="node1" presStyleIdx="2" presStyleCnt="4" custScaleX="130837" custScaleY="83164" custLinFactNeighborY="-29171"/>
      <dgm:spPr/>
      <dgm:t>
        <a:bodyPr/>
        <a:lstStyle/>
        <a:p>
          <a:endParaRPr lang="en-US"/>
        </a:p>
      </dgm:t>
    </dgm:pt>
    <dgm:pt modelId="{3CD2C7A1-1852-4277-B599-EB66B0684265}" type="pres">
      <dgm:prSet presAssocID="{0B18D05B-F90A-4148-B79B-4290B620DB9E}" presName="c3text" presStyleLbl="node1" presStyleIdx="2" presStyleCnt="4">
        <dgm:presLayoutVars>
          <dgm:bulletEnabled val="1"/>
        </dgm:presLayoutVars>
      </dgm:prSet>
      <dgm:spPr/>
      <dgm:t>
        <a:bodyPr/>
        <a:lstStyle/>
        <a:p>
          <a:endParaRPr lang="en-US"/>
        </a:p>
      </dgm:t>
    </dgm:pt>
    <dgm:pt modelId="{5E0AD815-9E23-4B29-868E-C484C6B2F4E2}" type="pres">
      <dgm:prSet presAssocID="{0B18D05B-F90A-4148-B79B-4290B620DB9E}" presName="comp4" presStyleCnt="0"/>
      <dgm:spPr/>
      <dgm:t>
        <a:bodyPr/>
        <a:lstStyle/>
        <a:p>
          <a:endParaRPr lang="en-IN"/>
        </a:p>
      </dgm:t>
    </dgm:pt>
    <dgm:pt modelId="{AD820EF7-7E27-4BDD-9B34-645889EFFC80}" type="pres">
      <dgm:prSet presAssocID="{0B18D05B-F90A-4148-B79B-4290B620DB9E}" presName="circle4" presStyleLbl="node1" presStyleIdx="3" presStyleCnt="4" custScaleX="111017" custScaleY="57910" custLinFactNeighborY="-73220"/>
      <dgm:spPr/>
      <dgm:t>
        <a:bodyPr/>
        <a:lstStyle/>
        <a:p>
          <a:endParaRPr lang="en-US"/>
        </a:p>
      </dgm:t>
    </dgm:pt>
    <dgm:pt modelId="{F9B32B5A-08BB-4293-AA5E-11391A9DBB72}" type="pres">
      <dgm:prSet presAssocID="{0B18D05B-F90A-4148-B79B-4290B620DB9E}" presName="c4text" presStyleLbl="node1" presStyleIdx="3" presStyleCnt="4">
        <dgm:presLayoutVars>
          <dgm:bulletEnabled val="1"/>
        </dgm:presLayoutVars>
      </dgm:prSet>
      <dgm:spPr/>
      <dgm:t>
        <a:bodyPr/>
        <a:lstStyle/>
        <a:p>
          <a:endParaRPr lang="en-US"/>
        </a:p>
      </dgm:t>
    </dgm:pt>
  </dgm:ptLst>
  <dgm:cxnLst>
    <dgm:cxn modelId="{21F9455E-D66D-4D88-913F-EB9F71E40222}" type="presOf" srcId="{0B18D05B-F90A-4148-B79B-4290B620DB9E}" destId="{C2F6CACA-65BE-4DC4-9A0B-5643D6565ABF}" srcOrd="0" destOrd="0" presId="urn:microsoft.com/office/officeart/2005/8/layout/venn2"/>
    <dgm:cxn modelId="{9FC33528-59D4-442A-B2CD-B86886454AE8}" type="presOf" srcId="{9F3F7CC2-E187-4B1A-A0FD-DD23C97D2970}" destId="{0091369F-94D2-4E6E-A213-4C4ED98B980F}" srcOrd="1" destOrd="0" presId="urn:microsoft.com/office/officeart/2005/8/layout/venn2"/>
    <dgm:cxn modelId="{FEF0A7CB-3B83-45DB-BB5C-5A45177F5100}" type="presOf" srcId="{169A0A7E-C4B3-4779-B378-E5FE48C69F88}" destId="{AD820EF7-7E27-4BDD-9B34-645889EFFC80}" srcOrd="0" destOrd="0" presId="urn:microsoft.com/office/officeart/2005/8/layout/venn2"/>
    <dgm:cxn modelId="{EFE53075-072D-4E0A-B0D2-AD760E7B0E20}" srcId="{0B18D05B-F90A-4148-B79B-4290B620DB9E}" destId="{71133EEF-3401-4EB7-B8F3-F32C1A2BF083}" srcOrd="2" destOrd="0" parTransId="{2D106C94-9893-4928-8530-7701E7A12560}" sibTransId="{328ACD63-95F1-4821-8B85-F6514575A149}"/>
    <dgm:cxn modelId="{EFAD253D-4E2D-41BF-907C-107D714455EA}" type="presOf" srcId="{9F3F7CC2-E187-4B1A-A0FD-DD23C97D2970}" destId="{F69B1C43-575A-4CE4-A95C-DD71547AB895}" srcOrd="0" destOrd="0" presId="urn:microsoft.com/office/officeart/2005/8/layout/venn2"/>
    <dgm:cxn modelId="{D09E6484-9755-4013-A032-AFAA99CB4BD1}" type="presOf" srcId="{0DBB3347-722B-466D-9B87-3601004A9C85}" destId="{5431F390-ECF7-4DEB-BD35-E0B54A456603}" srcOrd="0" destOrd="0" presId="urn:microsoft.com/office/officeart/2005/8/layout/venn2"/>
    <dgm:cxn modelId="{99E07DA7-3718-4AED-BF51-81E38E25FA25}" type="presOf" srcId="{169A0A7E-C4B3-4779-B378-E5FE48C69F88}" destId="{F9B32B5A-08BB-4293-AA5E-11391A9DBB72}" srcOrd="1" destOrd="0" presId="urn:microsoft.com/office/officeart/2005/8/layout/venn2"/>
    <dgm:cxn modelId="{66B94A9F-69F7-4BEA-8FAB-1715A4332F63}" srcId="{0B18D05B-F90A-4148-B79B-4290B620DB9E}" destId="{169A0A7E-C4B3-4779-B378-E5FE48C69F88}" srcOrd="3" destOrd="0" parTransId="{FAD1F651-7A98-4A10-A9D6-04A69C4086DC}" sibTransId="{A195D99C-908B-4A5D-B9CE-F91B2036C317}"/>
    <dgm:cxn modelId="{B49D1A19-0852-42E4-ABD5-4F65F1573D1A}" type="presOf" srcId="{0DBB3347-722B-466D-9B87-3601004A9C85}" destId="{D12470AE-CD33-447E-B643-911A928E4C43}" srcOrd="1" destOrd="0" presId="urn:microsoft.com/office/officeart/2005/8/layout/venn2"/>
    <dgm:cxn modelId="{146C2C63-BA30-45A8-AFA4-DAC261EAE40A}" type="presOf" srcId="{71133EEF-3401-4EB7-B8F3-F32C1A2BF083}" destId="{3CD2C7A1-1852-4277-B599-EB66B0684265}" srcOrd="1" destOrd="0" presId="urn:microsoft.com/office/officeart/2005/8/layout/venn2"/>
    <dgm:cxn modelId="{385140ED-D594-472C-9F39-D982F2D15D21}" type="presOf" srcId="{71133EEF-3401-4EB7-B8F3-F32C1A2BF083}" destId="{B447C88F-7DCA-4226-AF7A-C595CCB7661F}" srcOrd="0" destOrd="0" presId="urn:microsoft.com/office/officeart/2005/8/layout/venn2"/>
    <dgm:cxn modelId="{3DBFD12A-1297-4860-8AF9-AE2FBB0C946F}" srcId="{0B18D05B-F90A-4148-B79B-4290B620DB9E}" destId="{0DBB3347-722B-466D-9B87-3601004A9C85}" srcOrd="1" destOrd="0" parTransId="{E3ECE294-618A-46E3-82C7-405B70796E52}" sibTransId="{42E07235-E88C-4BBB-8741-4B0FCDCFAABA}"/>
    <dgm:cxn modelId="{598FB50F-F5DE-419A-84E0-4AB8A5C94D19}" srcId="{0B18D05B-F90A-4148-B79B-4290B620DB9E}" destId="{9F3F7CC2-E187-4B1A-A0FD-DD23C97D2970}" srcOrd="0" destOrd="0" parTransId="{46679A68-AA6A-467E-8872-D57E6EB4AA8A}" sibTransId="{DB5EF74B-23CA-4DB0-B9E7-9C7A6DB98339}"/>
    <dgm:cxn modelId="{AF374544-A086-44EF-BFE6-C07CBEB05027}" type="presParOf" srcId="{C2F6CACA-65BE-4DC4-9A0B-5643D6565ABF}" destId="{D094E5F3-038A-4C57-9469-3C1F9255C697}" srcOrd="0" destOrd="0" presId="urn:microsoft.com/office/officeart/2005/8/layout/venn2"/>
    <dgm:cxn modelId="{A209E960-92AE-4C38-B873-255D04D91763}" type="presParOf" srcId="{D094E5F3-038A-4C57-9469-3C1F9255C697}" destId="{F69B1C43-575A-4CE4-A95C-DD71547AB895}" srcOrd="0" destOrd="0" presId="urn:microsoft.com/office/officeart/2005/8/layout/venn2"/>
    <dgm:cxn modelId="{E6C1929A-957F-4DFC-9960-DC6EC55126EF}" type="presParOf" srcId="{D094E5F3-038A-4C57-9469-3C1F9255C697}" destId="{0091369F-94D2-4E6E-A213-4C4ED98B980F}" srcOrd="1" destOrd="0" presId="urn:microsoft.com/office/officeart/2005/8/layout/venn2"/>
    <dgm:cxn modelId="{A117B527-A073-4183-832C-8CE2EB021242}" type="presParOf" srcId="{C2F6CACA-65BE-4DC4-9A0B-5643D6565ABF}" destId="{8440868B-B274-4535-AF39-BFB45641365B}" srcOrd="1" destOrd="0" presId="urn:microsoft.com/office/officeart/2005/8/layout/venn2"/>
    <dgm:cxn modelId="{2D7C58D9-68DC-4CC6-BA53-B4A4B8681D26}" type="presParOf" srcId="{8440868B-B274-4535-AF39-BFB45641365B}" destId="{5431F390-ECF7-4DEB-BD35-E0B54A456603}" srcOrd="0" destOrd="0" presId="urn:microsoft.com/office/officeart/2005/8/layout/venn2"/>
    <dgm:cxn modelId="{E62A934C-CB19-4557-8181-938682556365}" type="presParOf" srcId="{8440868B-B274-4535-AF39-BFB45641365B}" destId="{D12470AE-CD33-447E-B643-911A928E4C43}" srcOrd="1" destOrd="0" presId="urn:microsoft.com/office/officeart/2005/8/layout/venn2"/>
    <dgm:cxn modelId="{C47E3987-D669-4277-AB84-5D9353655C1D}" type="presParOf" srcId="{C2F6CACA-65BE-4DC4-9A0B-5643D6565ABF}" destId="{EA0938E6-71A7-4045-8F59-1F914AF9DE5A}" srcOrd="2" destOrd="0" presId="urn:microsoft.com/office/officeart/2005/8/layout/venn2"/>
    <dgm:cxn modelId="{3C9247D5-F019-4A2B-9BF8-B6419B9BB279}" type="presParOf" srcId="{EA0938E6-71A7-4045-8F59-1F914AF9DE5A}" destId="{B447C88F-7DCA-4226-AF7A-C595CCB7661F}" srcOrd="0" destOrd="0" presId="urn:microsoft.com/office/officeart/2005/8/layout/venn2"/>
    <dgm:cxn modelId="{A55B768A-1D86-4A53-9C00-86F027DAB798}" type="presParOf" srcId="{EA0938E6-71A7-4045-8F59-1F914AF9DE5A}" destId="{3CD2C7A1-1852-4277-B599-EB66B0684265}" srcOrd="1" destOrd="0" presId="urn:microsoft.com/office/officeart/2005/8/layout/venn2"/>
    <dgm:cxn modelId="{383B85DA-1BC0-44E0-88F0-A4ABC93583E9}" type="presParOf" srcId="{C2F6CACA-65BE-4DC4-9A0B-5643D6565ABF}" destId="{5E0AD815-9E23-4B29-868E-C484C6B2F4E2}" srcOrd="3" destOrd="0" presId="urn:microsoft.com/office/officeart/2005/8/layout/venn2"/>
    <dgm:cxn modelId="{494323A4-8A80-45A0-A71A-5D32375B2E1D}" type="presParOf" srcId="{5E0AD815-9E23-4B29-868E-C484C6B2F4E2}" destId="{AD820EF7-7E27-4BDD-9B34-645889EFFC80}" srcOrd="0" destOrd="0" presId="urn:microsoft.com/office/officeart/2005/8/layout/venn2"/>
    <dgm:cxn modelId="{CBDA75CB-8421-49FC-A27C-84950A0D9F50}" type="presParOf" srcId="{5E0AD815-9E23-4B29-868E-C484C6B2F4E2}" destId="{F9B32B5A-08BB-4293-AA5E-11391A9DBB72}" srcOrd="1" destOrd="0" presId="urn:microsoft.com/office/officeart/2005/8/layout/ven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venn2">
  <dgm:title val=""/>
  <dgm:desc val=""/>
  <dgm:catLst>
    <dgm:cat type="relationship" pri="30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resizeHandles val="exact"/>
    </dgm:varLst>
    <dgm:alg type="composite">
      <dgm:param type="ar" val="1"/>
    </dgm:alg>
    <dgm:shape xmlns:r="http://schemas.openxmlformats.org/officeDocument/2006/relationships" r:blip="">
      <dgm:adjLst/>
    </dgm:shape>
    <dgm:presOf/>
    <dgm:choose name="Name1">
      <dgm:if name="Name2" axis="ch" ptType="node" func="cnt" op="lte" val="3">
        <dgm:constrLst>
          <dgm:constr type="w" for="ch" forName="comp1" refType="w"/>
          <dgm:constr type="h" for="ch" forName="comp1" refType="w" refFor="ch" refForName="comp1"/>
          <dgm:constr type="w" for="ch" forName="comp2" refType="w" fact="0.75"/>
          <dgm:constr type="h" for="ch" forName="comp2" refType="w" refFor="ch" refForName="comp2"/>
          <dgm:constr type="ctrX" for="ch" forName="comp2" refType="ctrX" refFor="ch" refForName="comp1"/>
          <dgm:constr type="b" for="ch" forName="comp2" refType="b" refFor="ch" refForName="comp1"/>
          <dgm:constr type="w" for="ch" forName="comp3" refType="w" fact="0.5"/>
          <dgm:constr type="h" for="ch" forName="comp3" refType="w" refFor="ch" refForName="comp3"/>
          <dgm:constr type="ctrX" for="ch" forName="comp3" refType="ctrX" refFor="ch" refForName="comp1"/>
          <dgm:constr type="b" for="ch" forName="comp3" refType="b" refFor="ch" refForName="comp1"/>
          <dgm:constr type="primFontSz" for="des" ptType="node" op="equ" val="65"/>
        </dgm:constrLst>
      </dgm:if>
      <dgm:if name="Name3" axis="ch" ptType="node" func="cnt" op="equ" val="4">
        <dgm:constrLst>
          <dgm:constr type="w" for="ch" forName="comp1" refType="w"/>
          <dgm:constr type="h" for="ch" forName="comp1" refType="w" refFor="ch" refForName="comp1"/>
          <dgm:constr type="w" for="ch" forName="comp2" refType="w" fact="0.8"/>
          <dgm:constr type="h" for="ch" forName="comp2" refType="w" refFor="ch" refForName="comp2"/>
          <dgm:constr type="ctrX" for="ch" forName="comp2" refType="ctrX" refFor="ch" refForName="comp1"/>
          <dgm:constr type="b" for="ch" forName="comp2" refType="b" refFor="ch" refForName="comp1"/>
          <dgm:constr type="w" for="ch" forName="comp3" refType="w" fact="0.6"/>
          <dgm:constr type="h" for="ch" forName="comp3" refType="w" refFor="ch" refForName="comp3"/>
          <dgm:constr type="ctrX" for="ch" forName="comp3" refType="ctrX" refFor="ch" refForName="comp1"/>
          <dgm:constr type="b" for="ch" forName="comp3" refType="b" refFor="ch" refForName="comp1"/>
          <dgm:constr type="w" for="ch" forName="comp4" refType="w" fact="0.4"/>
          <dgm:constr type="h" for="ch" forName="comp4" refType="w" refFor="ch" refForName="comp4"/>
          <dgm:constr type="ctrX" for="ch" forName="comp4" refType="ctrX" refFor="ch" refForName="comp1"/>
          <dgm:constr type="b" for="ch" forName="comp4" refType="b" refFor="ch" refForName="comp1"/>
          <dgm:constr type="primFontSz" for="des" ptType="node" op="equ" val="65"/>
        </dgm:constrLst>
      </dgm:if>
      <dgm:else name="Name4">
        <dgm:constrLst>
          <dgm:constr type="w" for="ch" forName="comp1" refType="w"/>
          <dgm:constr type="h" for="ch" forName="comp1" refType="w" refFor="ch" refForName="comp1"/>
          <dgm:constr type="w" for="ch" forName="comp2" refType="w" fact="0.85"/>
          <dgm:constr type="h" for="ch" forName="comp2" refType="w" refFor="ch" refForName="comp2"/>
          <dgm:constr type="ctrX" for="ch" forName="comp2" refType="ctrX" refFor="ch" refForName="comp1"/>
          <dgm:constr type="b" for="ch" forName="comp2" refType="b" refFor="ch" refForName="comp1"/>
          <dgm:constr type="w" for="ch" forName="comp3" refType="w" fact="0.7"/>
          <dgm:constr type="h" for="ch" forName="comp3" refType="w" refFor="ch" refForName="comp3"/>
          <dgm:constr type="ctrX" for="ch" forName="comp3" refType="ctrX" refFor="ch" refForName="comp1"/>
          <dgm:constr type="b" for="ch" forName="comp3" refType="b" refFor="ch" refForName="comp1"/>
          <dgm:constr type="w" for="ch" forName="comp4" refType="w" fact="0.55"/>
          <dgm:constr type="h" for="ch" forName="comp4" refType="w" refFor="ch" refForName="comp4"/>
          <dgm:constr type="ctrX" for="ch" forName="comp4" refType="ctrX" refFor="ch" refForName="comp1"/>
          <dgm:constr type="b" for="ch" forName="comp4" refType="b" refFor="ch" refForName="comp1"/>
          <dgm:constr type="w" for="ch" forName="comp5" refType="w" fact="0.4"/>
          <dgm:constr type="h" for="ch" forName="comp5" refType="w" refFor="ch" refForName="comp5"/>
          <dgm:constr type="ctrX" for="ch" forName="comp5" refType="ctrX" refFor="ch" refForName="comp1"/>
          <dgm:constr type="b" for="ch" forName="comp5" refType="b" refFor="ch" refForName="comp1"/>
          <dgm:constr type="w" for="ch" forName="comp6" refType="w" fact="0.25"/>
          <dgm:constr type="h" for="ch" forName="comp6" refType="w" refFor="ch" refForName="comp6"/>
          <dgm:constr type="ctrX" for="ch" forName="comp6" refType="ctrX" refFor="ch" refForName="comp1"/>
          <dgm:constr type="b" for="ch" forName="comp6" refType="b" refFor="ch" refForName="comp1"/>
          <dgm:constr type="w" for="ch" forName="comp7" refType="w" fact="0.15"/>
          <dgm:constr type="h" for="ch" forName="comp7" refType="w" refFor="ch" refForName="comp7"/>
          <dgm:constr type="ctrX" for="ch" forName="comp7" refType="ctrX" refFor="ch" refForName="comp1"/>
          <dgm:constr type="b" for="ch" forName="comp7" refType="b" refFor="ch" refForName="comp1"/>
          <dgm:constr type="primFontSz" for="des" ptType="node" op="equ" val="65"/>
        </dgm:constrLst>
      </dgm:else>
    </dgm:choose>
    <dgm:ruleLst/>
    <dgm:choose name="Name5">
      <dgm:if name="Name6" axis="ch" ptType="node" func="cnt" op="gte" val="1">
        <dgm:layoutNode name="comp1">
          <dgm:alg type="composite"/>
          <dgm:shape xmlns:r="http://schemas.openxmlformats.org/officeDocument/2006/relationships" r:blip="">
            <dgm:adjLst/>
          </dgm:shape>
          <dgm:presOf/>
          <dgm:choose name="Name7">
            <dgm:if name="Name8" axis="ch" ptType="node" func="cnt" op="equ" val="1">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5"/>
                <dgm:constr type="w" for="ch" forName="c1text" refType="w" refFor="ch" refForName="circle1" fact="0.70711"/>
                <dgm:constr type="h" for="ch" forName="c1text" refType="h" refFor="ch" refForName="circle1" fact="0.5"/>
              </dgm:constrLst>
            </dgm:if>
            <dgm:if name="Name9" axis="ch" ptType="node" func="cnt" op="equ" val="2">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6"/>
                <dgm:constr type="w" for="ch" forName="c1text" refType="w" refFor="ch" refForName="circle1" fact="0.525"/>
                <dgm:constr type="h" for="ch" forName="c1text" refType="h" refFor="ch" refForName="circle1" fact="0.17"/>
              </dgm:constrLst>
            </dgm:if>
            <dgm:if name="Name10" axis="ch" ptType="node" func="cnt" op="equ" val="3">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3495"/>
                <dgm:constr type="h" for="ch" forName="c1text" refType="h" refFor="ch" refForName="circle1" fact="0.15"/>
              </dgm:constrLst>
            </dgm:if>
            <dgm:if name="Name11" axis="ch" ptType="node" func="cnt" op="equ" val="4">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2796"/>
                <dgm:constr type="h" for="ch" forName="c1text" refType="h" refFor="ch" refForName="circle1" fact="0.15"/>
              </dgm:constrLst>
            </dgm:if>
            <dgm:if name="Name12" axis="ch" ptType="node" func="cnt" op="gte" val="5">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
                <dgm:constr type="w" for="ch" forName="c1text" refType="w" refFor="ch" refForName="circle1" fact="0.375"/>
                <dgm:constr type="h" for="ch" forName="c1text" refType="h" refFor="ch" refForName="circle1" fact="0.1"/>
              </dgm:constrLst>
            </dgm:if>
            <dgm:else name="Name13"/>
          </dgm:choose>
          <dgm:ruleLst/>
          <dgm:layoutNode name="circle1" styleLbl="node1">
            <dgm:alg type="sp"/>
            <dgm:shape xmlns:r="http://schemas.openxmlformats.org/officeDocument/2006/relationships" type="ellipse" r:blip="">
              <dgm:adjLst/>
            </dgm:shape>
            <dgm:presOf axis="ch desOrSelf" ptType="node node" st="1 1" cnt="1 0"/>
            <dgm:constrLst>
              <dgm:constr type="h" refType="w"/>
            </dgm:constrLst>
            <dgm:ruleLst/>
          </dgm:layoutNode>
          <dgm:layoutNode name="c1text">
            <dgm:varLst>
              <dgm:bulletEnabled val="1"/>
            </dgm:varLst>
            <dgm:alg type="tx"/>
            <dgm:shape xmlns:r="http://schemas.openxmlformats.org/officeDocument/2006/relationships" type="rect" r:blip="" hideGeom="1">
              <dgm:adjLst/>
            </dgm:shape>
            <dgm:presOf axis="ch desOrSelf" ptType="node node" st="1 1" cnt="1 0"/>
            <dgm:constrLst/>
            <dgm:ruleLst>
              <dgm:rule type="primFontSz" val="5" fact="NaN" max="NaN"/>
            </dgm:ruleLst>
          </dgm:layoutNode>
        </dgm:layoutNode>
      </dgm:if>
      <dgm:else name="Name14"/>
    </dgm:choose>
    <dgm:choose name="Name15">
      <dgm:if name="Name16" axis="ch" ptType="node" func="cnt" op="gte" val="2">
        <dgm:layoutNode name="comp2">
          <dgm:alg type="composite"/>
          <dgm:shape xmlns:r="http://schemas.openxmlformats.org/officeDocument/2006/relationships" r:blip="">
            <dgm:adjLst/>
          </dgm:shape>
          <dgm:presOf/>
          <dgm:choose name="Name17">
            <dgm:if name="Name18" axis="ch" ptType="node" func="cnt" op="equ" val="2">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5"/>
                <dgm:constr type="w" for="ch" forName="c2text" refType="w" refFor="ch" refForName="circle2" fact="0.70711"/>
                <dgm:constr type="h" for="ch" forName="c2text" refType="h" refFor="ch" refForName="circle2" fact="0.5"/>
              </dgm:constrLst>
            </dgm:if>
            <dgm:if name="Name19" axis="ch" ptType="node" func="cnt" op="equ" val="3">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625"/>
                <dgm:constr type="w" for="ch" forName="c2text" refType="w" refFor="ch" refForName="circle2" fact="0.466"/>
                <dgm:constr type="h" for="ch" forName="c2text" refType="h" refFor="ch" refForName="circle2" fact="0.1875"/>
              </dgm:constrLst>
            </dgm:if>
            <dgm:if name="Name20" axis="ch" ptType="node" func="cnt" op="equ" val="4">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
                <dgm:constr type="w" for="ch" forName="c2text" refType="w" refFor="ch" refForName="circle2" fact="0.3495"/>
                <dgm:constr type="h" for="ch" forName="c2text" refType="h" refFor="ch" refForName="circle2" fact="0.18"/>
              </dgm:constrLst>
            </dgm:if>
            <dgm:if name="Name21" axis="ch" ptType="node" func="cnt" op="gte" val="5">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15"/>
                <dgm:constr type="w" for="ch" forName="c2text" refType="w" refFor="ch" refForName="circle2" fact="0.43125"/>
                <dgm:constr type="h" for="ch" forName="c2text" refType="h" refFor="ch" refForName="circle2" fact="0.115"/>
              </dgm:constrLst>
            </dgm:if>
            <dgm:else name="Name22"/>
          </dgm:choose>
          <dgm:ruleLst/>
          <dgm:layoutNode name="circle2" styleLbl="node1">
            <dgm:alg type="sp"/>
            <dgm:shape xmlns:r="http://schemas.openxmlformats.org/officeDocument/2006/relationships" type="ellipse" r:blip="">
              <dgm:adjLst/>
            </dgm:shape>
            <dgm:presOf axis="ch desOrSelf" ptType="node node" st="2 1" cnt="1 0"/>
            <dgm:constrLst>
              <dgm:constr type="h" refType="w"/>
            </dgm:constrLst>
            <dgm:ruleLst/>
          </dgm:layoutNode>
          <dgm:layoutNode name="c2text">
            <dgm:varLst>
              <dgm:bulletEnabled val="1"/>
            </dgm:varLst>
            <dgm:alg type="tx"/>
            <dgm:shape xmlns:r="http://schemas.openxmlformats.org/officeDocument/2006/relationships" type="rect" r:blip="" hideGeom="1">
              <dgm:adjLst/>
            </dgm:shape>
            <dgm:presOf axis="ch desOrSelf" ptType="node node" st="2 1" cnt="1 0"/>
            <dgm:constrLst/>
            <dgm:ruleLst>
              <dgm:rule type="primFontSz" val="5" fact="NaN" max="NaN"/>
            </dgm:ruleLst>
          </dgm:layoutNode>
        </dgm:layoutNode>
      </dgm:if>
      <dgm:else name="Name23"/>
    </dgm:choose>
    <dgm:choose name="Name24">
      <dgm:if name="Name25" axis="ch" ptType="node" func="cnt" op="gte" val="3">
        <dgm:layoutNode name="comp3">
          <dgm:alg type="composite"/>
          <dgm:shape xmlns:r="http://schemas.openxmlformats.org/officeDocument/2006/relationships" r:blip="">
            <dgm:adjLst/>
          </dgm:shape>
          <dgm:presOf/>
          <dgm:choose name="Name26">
            <dgm:if name="Name27" axis="ch" ptType="node" func="cnt" op="equ" val="3">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5"/>
                <dgm:constr type="w" for="ch" forName="c3text" refType="w" refFor="ch" refForName="circle3" fact="0.70711"/>
                <dgm:constr type="h" for="ch" forName="c3text" refType="h" refFor="ch" refForName="circle3" fact="0.5"/>
              </dgm:constrLst>
            </dgm:if>
            <dgm:if name="Name28" axis="ch" ptType="node" func="cnt" op="equ" val="4">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875"/>
                <dgm:constr type="w" for="ch" forName="c3text" refType="w" refFor="ch" refForName="circle3" fact="0.466"/>
                <dgm:constr type="h" for="ch" forName="c3text" refType="h" refFor="ch" refForName="circle3" fact="0.225"/>
              </dgm:constrLst>
            </dgm:if>
            <dgm:if name="Name29" axis="ch" ptType="node" func="cnt" op="gte" val="5">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38"/>
                <dgm:constr type="w" for="ch" forName="c3text" refType="w" refFor="ch" refForName="circle3" fact="0.5175"/>
                <dgm:constr type="h" for="ch" forName="c3text" refType="h" refFor="ch" refForName="circle3" fact="0.138"/>
              </dgm:constrLst>
            </dgm:if>
            <dgm:else name="Name30"/>
          </dgm:choose>
          <dgm:ruleLst/>
          <dgm:layoutNode name="circle3" styleLbl="node1">
            <dgm:alg type="sp"/>
            <dgm:shape xmlns:r="http://schemas.openxmlformats.org/officeDocument/2006/relationships" type="ellipse" r:blip="">
              <dgm:adjLst/>
            </dgm:shape>
            <dgm:presOf axis="ch desOrSelf" ptType="node node" st="3 1" cnt="1 0"/>
            <dgm:constrLst>
              <dgm:constr type="h" refType="w"/>
            </dgm:constrLst>
            <dgm:ruleLst/>
          </dgm:layoutNode>
          <dgm:layoutNode name="c3text">
            <dgm:varLst>
              <dgm:bulletEnabled val="1"/>
            </dgm:varLst>
            <dgm:alg type="tx"/>
            <dgm:shape xmlns:r="http://schemas.openxmlformats.org/officeDocument/2006/relationships" type="rect" r:blip="" hideGeom="1">
              <dgm:adjLst/>
            </dgm:shape>
            <dgm:presOf axis="ch desOrSelf" ptType="node node" st="3 1" cnt="1 0"/>
            <dgm:constrLst/>
            <dgm:ruleLst>
              <dgm:rule type="primFontSz" val="5" fact="NaN" max="NaN"/>
            </dgm:ruleLst>
          </dgm:layoutNode>
        </dgm:layoutNode>
      </dgm:if>
      <dgm:else name="Name31"/>
    </dgm:choose>
    <dgm:choose name="Name32">
      <dgm:if name="Name33" axis="ch" ptType="node" func="cnt" op="gte" val="4">
        <dgm:layoutNode name="comp4">
          <dgm:alg type="composite"/>
          <dgm:shape xmlns:r="http://schemas.openxmlformats.org/officeDocument/2006/relationships" r:blip="">
            <dgm:adjLst/>
          </dgm:shape>
          <dgm:presOf/>
          <dgm:choose name="Name34">
            <dgm:if name="Name35" axis="ch" ptType="node" func="cnt" op="equ" val="4">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5"/>
                <dgm:constr type="w" for="ch" forName="c4text" refType="w" refFor="ch" refForName="circle4" fact="0.70711"/>
                <dgm:constr type="h" for="ch" forName="c4text" refType="h" refFor="ch" refForName="circle4" fact="0.5"/>
              </dgm:constrLst>
            </dgm:if>
            <dgm:if name="Name36" axis="ch" ptType="node" func="cnt" op="gte" val="5">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18"/>
                <dgm:constr type="w" for="ch" forName="c4text" refType="w" refFor="ch" refForName="circle4" fact="0.54"/>
                <dgm:constr type="h" for="ch" forName="c4text" refType="h" refFor="ch" refForName="circle4" fact="0.18"/>
              </dgm:constrLst>
            </dgm:if>
            <dgm:else name="Name37"/>
          </dgm:choose>
          <dgm:ruleLst/>
          <dgm:layoutNode name="circle4" styleLbl="node1">
            <dgm:alg type="sp"/>
            <dgm:shape xmlns:r="http://schemas.openxmlformats.org/officeDocument/2006/relationships" type="ellipse" r:blip="">
              <dgm:adjLst/>
            </dgm:shape>
            <dgm:presOf axis="ch desOrSelf" ptType="node node" st="4 1" cnt="1 0"/>
            <dgm:constrLst>
              <dgm:constr type="h" refType="w"/>
            </dgm:constrLst>
            <dgm:ruleLst/>
          </dgm:layoutNode>
          <dgm:layoutNode name="c4text">
            <dgm:varLst>
              <dgm:bulletEnabled val="1"/>
            </dgm:varLst>
            <dgm:alg type="tx"/>
            <dgm:shape xmlns:r="http://schemas.openxmlformats.org/officeDocument/2006/relationships" type="rect" r:blip="" hideGeom="1">
              <dgm:adjLst/>
            </dgm:shape>
            <dgm:presOf axis="ch desOrSelf" ptType="node node" st="4 1" cnt="1 0"/>
            <dgm:constrLst/>
            <dgm:ruleLst>
              <dgm:rule type="primFontSz" val="5" fact="NaN" max="NaN"/>
            </dgm:ruleLst>
          </dgm:layoutNode>
        </dgm:layoutNode>
      </dgm:if>
      <dgm:else name="Name38"/>
    </dgm:choose>
    <dgm:choose name="Name39">
      <dgm:if name="Name40" axis="ch" ptType="node" func="cnt" op="gte" val="5">
        <dgm:layoutNode name="comp5">
          <dgm:alg type="composite"/>
          <dgm:shape xmlns:r="http://schemas.openxmlformats.org/officeDocument/2006/relationships" r:blip="">
            <dgm:adjLst/>
          </dgm:shape>
          <dgm:presOf/>
          <dgm:choose name="Name41">
            <dgm:if name="Name42" axis="ch" ptType="node" func="cnt" op="equ" val="5">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5"/>
                <dgm:constr type="w" for="ch" forName="c5text" refType="w" refFor="ch" refForName="circle5" fact="0.70711"/>
                <dgm:constr type="h" for="ch" forName="c5text" refType="h" refFor="ch" refForName="circle5" fact="0.5"/>
              </dgm:constrLst>
            </dgm:if>
            <dgm:if name="Name43" axis="ch" ptType="node" func="cnt" op="gte" val="6">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25"/>
                <dgm:constr type="w" for="ch" forName="c5text" refType="w" refFor="ch" refForName="circle5" fact="0.65"/>
                <dgm:constr type="h" for="ch" forName="c5text" refType="h" refFor="ch" refForName="circle5" fact="0.25"/>
              </dgm:constrLst>
            </dgm:if>
            <dgm:else name="Name44"/>
          </dgm:choose>
          <dgm:ruleLst/>
          <dgm:layoutNode name="circle5" styleLbl="node1">
            <dgm:alg type="sp"/>
            <dgm:shape xmlns:r="http://schemas.openxmlformats.org/officeDocument/2006/relationships" type="ellipse" r:blip="">
              <dgm:adjLst/>
            </dgm:shape>
            <dgm:presOf axis="ch desOrSelf" ptType="node node" st="5 1" cnt="1 0"/>
            <dgm:constrLst>
              <dgm:constr type="h" refType="w"/>
            </dgm:constrLst>
            <dgm:ruleLst/>
          </dgm:layoutNode>
          <dgm:layoutNode name="c5text">
            <dgm:varLst>
              <dgm:bulletEnabled val="1"/>
            </dgm:varLst>
            <dgm:alg type="tx"/>
            <dgm:shape xmlns:r="http://schemas.openxmlformats.org/officeDocument/2006/relationships" type="rect" r:blip="" hideGeom="1">
              <dgm:adjLst/>
            </dgm:shape>
            <dgm:presOf axis="ch desOrSelf" ptType="node node" st="5 1" cnt="1 0"/>
            <dgm:constrLst/>
            <dgm:ruleLst>
              <dgm:rule type="primFontSz" val="5" fact="NaN" max="NaN"/>
            </dgm:ruleLst>
          </dgm:layoutNode>
        </dgm:layoutNode>
      </dgm:if>
      <dgm:else name="Name45"/>
    </dgm:choose>
    <dgm:choose name="Name46">
      <dgm:if name="Name47" axis="ch" ptType="node" func="cnt" op="gte" val="6">
        <dgm:layoutNode name="comp6">
          <dgm:alg type="composite"/>
          <dgm:shape xmlns:r="http://schemas.openxmlformats.org/officeDocument/2006/relationships" r:blip="">
            <dgm:adjLst/>
          </dgm:shape>
          <dgm:presOf/>
          <dgm:choose name="Name48">
            <dgm:if name="Name49" axis="ch" ptType="node" func="cnt" op="equ" val="6">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5"/>
                <dgm:constr type="w" for="ch" forName="c6text" refType="w" refFor="ch" refForName="circle6" fact="0.70711"/>
                <dgm:constr type="h" for="ch" forName="c6text" refType="h" refFor="ch" refForName="circle6" fact="0.5"/>
              </dgm:constrLst>
            </dgm:if>
            <dgm:if name="Name50" axis="ch" ptType="node" func="cnt" op="gte" val="7">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27"/>
                <dgm:constr type="w" for="ch" forName="c6text" refType="w" refFor="ch" refForName="circle6" fact="0.68"/>
                <dgm:constr type="h" for="ch" forName="c6text" refType="h" refFor="ch" refForName="circle6" fact="0.241"/>
              </dgm:constrLst>
            </dgm:if>
            <dgm:else name="Name51"/>
          </dgm:choose>
          <dgm:ruleLst/>
          <dgm:layoutNode name="circle6" styleLbl="node1">
            <dgm:alg type="sp"/>
            <dgm:shape xmlns:r="http://schemas.openxmlformats.org/officeDocument/2006/relationships" type="ellipse" r:blip="">
              <dgm:adjLst/>
            </dgm:shape>
            <dgm:presOf axis="ch desOrSelf" ptType="node node" st="6 1" cnt="1 0"/>
            <dgm:constrLst>
              <dgm:constr type="h" refType="w"/>
            </dgm:constrLst>
            <dgm:ruleLst/>
          </dgm:layoutNode>
          <dgm:layoutNode name="c6text">
            <dgm:varLst>
              <dgm:bulletEnabled val="1"/>
            </dgm:varLst>
            <dgm:alg type="tx"/>
            <dgm:shape xmlns:r="http://schemas.openxmlformats.org/officeDocument/2006/relationships" type="rect" r:blip="" hideGeom="1">
              <dgm:adjLst/>
            </dgm:shape>
            <dgm:presOf axis="ch desOrSelf" ptType="node node" st="6 1" cnt="1 0"/>
            <dgm:constrLst/>
            <dgm:ruleLst>
              <dgm:rule type="primFontSz" val="5" fact="NaN" max="NaN"/>
            </dgm:ruleLst>
          </dgm:layoutNode>
        </dgm:layoutNode>
      </dgm:if>
      <dgm:else name="Name52"/>
    </dgm:choose>
    <dgm:choose name="Name53">
      <dgm:if name="Name54" axis="ch" ptType="node" func="cnt" op="gte" val="7">
        <dgm:layoutNode name="comp7">
          <dgm:alg type="composite"/>
          <dgm:shape xmlns:r="http://schemas.openxmlformats.org/officeDocument/2006/relationships" r:blip="">
            <dgm:adjLst/>
          </dgm:shape>
          <dgm:presOf/>
          <dgm:constrLst>
            <dgm:constr type="w" for="ch" forName="circle7" refType="w"/>
            <dgm:constr type="h" for="ch" forName="circle7" refType="h"/>
            <dgm:constr type="ctrX" for="ch" forName="circle7" refType="w" fact="0.5"/>
            <dgm:constr type="ctrY" for="ch" forName="circle7" refType="h" fact="0.5"/>
            <dgm:constr type="ctrX" for="ch" forName="c7text" refType="w" fact="0.5"/>
            <dgm:constr type="ctrY" for="ch" forName="c7text" refType="h" fact="0.5"/>
            <dgm:constr type="w" for="ch" forName="c7text" refType="w" refFor="ch" refForName="circle7" fact="0.70711"/>
            <dgm:constr type="h" for="ch" forName="c7text" refType="h" refFor="ch" refForName="circle7" fact="0.5"/>
          </dgm:constrLst>
          <dgm:ruleLst/>
          <dgm:layoutNode name="circle7" styleLbl="node1">
            <dgm:alg type="sp"/>
            <dgm:shape xmlns:r="http://schemas.openxmlformats.org/officeDocument/2006/relationships" type="ellipse" r:blip="">
              <dgm:adjLst/>
            </dgm:shape>
            <dgm:presOf axis="ch desOrSelf" ptType="node node" st="7 1" cnt="1 0"/>
            <dgm:constrLst>
              <dgm:constr type="h" refType="w"/>
            </dgm:constrLst>
            <dgm:ruleLst/>
          </dgm:layoutNode>
          <dgm:layoutNode name="c7text">
            <dgm:varLst>
              <dgm:bulletEnabled val="1"/>
            </dgm:varLst>
            <dgm:alg type="tx"/>
            <dgm:shape xmlns:r="http://schemas.openxmlformats.org/officeDocument/2006/relationships" type="rect" r:blip="" hideGeom="1">
              <dgm:adjLst/>
            </dgm:shape>
            <dgm:presOf axis="ch desOrSelf" ptType="node node" st="7 1" cnt="1 0"/>
            <dgm:constrLst/>
            <dgm:ruleLst>
              <dgm:rule type="primFontSz" val="5" fact="NaN" max="NaN"/>
            </dgm:ruleLst>
          </dgm:layoutNode>
        </dgm:layoutNode>
      </dgm:if>
      <dgm:else name="Name5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48E3F3-8B31-41D2-AA9B-9796555DB866}" type="datetimeFigureOut">
              <a:rPr lang="en-US" smtClean="0"/>
              <a:t>11/17/2021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79BDEF-6165-4E72-B1A6-6E8034CEC248}" type="slidenum">
              <a:rPr lang="en-US" smtClean="0"/>
              <a:t>‹#›</a:t>
            </a:fld>
            <a:endParaRPr lang="en-US"/>
          </a:p>
        </p:txBody>
      </p:sp>
    </p:spTree>
    <p:extLst>
      <p:ext uri="{BB962C8B-B14F-4D97-AF65-F5344CB8AC3E}">
        <p14:creationId xmlns:p14="http://schemas.microsoft.com/office/powerpoint/2010/main" val="17660139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79BDEF-6165-4E72-B1A6-6E8034CEC248}" type="slidenum">
              <a:rPr lang="en-US" smtClean="0"/>
              <a:t>1</a:t>
            </a:fld>
            <a:endParaRPr lang="en-US"/>
          </a:p>
        </p:txBody>
      </p:sp>
    </p:spTree>
    <p:extLst>
      <p:ext uri="{BB962C8B-B14F-4D97-AF65-F5344CB8AC3E}">
        <p14:creationId xmlns:p14="http://schemas.microsoft.com/office/powerpoint/2010/main" val="24200163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BC79BDEF-6165-4E72-B1A6-6E8034CEC248}" type="slidenum">
              <a:rPr lang="en-US" smtClean="0"/>
              <a:t>73</a:t>
            </a:fld>
            <a:endParaRPr lang="en-US"/>
          </a:p>
        </p:txBody>
      </p:sp>
    </p:spTree>
    <p:extLst>
      <p:ext uri="{BB962C8B-B14F-4D97-AF65-F5344CB8AC3E}">
        <p14:creationId xmlns:p14="http://schemas.microsoft.com/office/powerpoint/2010/main" val="11930656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BC79BDEF-6165-4E72-B1A6-6E8034CEC248}" type="slidenum">
              <a:rPr lang="en-US" smtClean="0"/>
              <a:t>74</a:t>
            </a:fld>
            <a:endParaRPr lang="en-US"/>
          </a:p>
        </p:txBody>
      </p:sp>
    </p:spTree>
    <p:extLst>
      <p:ext uri="{BB962C8B-B14F-4D97-AF65-F5344CB8AC3E}">
        <p14:creationId xmlns:p14="http://schemas.microsoft.com/office/powerpoint/2010/main" val="22616165"/>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11" Type="http://schemas.openxmlformats.org/officeDocument/2006/relationships/image" Target="../media/image9.jpeg"/><Relationship Id="rId5" Type="http://schemas.openxmlformats.org/officeDocument/2006/relationships/image" Target="../media/image4.png"/><Relationship Id="rId10" Type="http://schemas.openxmlformats.org/officeDocument/2006/relationships/image" Target="../media/image8.png"/><Relationship Id="rId4" Type="http://schemas.openxmlformats.org/officeDocument/2006/relationships/image" Target="../media/image3.png"/><Relationship Id="rId9" Type="http://schemas.microsoft.com/office/2007/relationships/hdphoto" Target="../media/hdphoto1.wdp"/></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6.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9.jpe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2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11" Type="http://schemas.openxmlformats.org/officeDocument/2006/relationships/image" Target="../media/image9.jpeg"/><Relationship Id="rId5" Type="http://schemas.openxmlformats.org/officeDocument/2006/relationships/image" Target="../media/image4.png"/><Relationship Id="rId10" Type="http://schemas.openxmlformats.org/officeDocument/2006/relationships/image" Target="../media/image12.jpeg"/><Relationship Id="rId4" Type="http://schemas.openxmlformats.org/officeDocument/2006/relationships/image" Target="../media/image3.png"/><Relationship Id="rId9" Type="http://schemas.microsoft.com/office/2007/relationships/hdphoto" Target="../media/hdphoto1.wdp"/></Relationships>
</file>

<file path=ppt/slideLayouts/_rels/slideLayout2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6.png"/><Relationship Id="rId4" Type="http://schemas.microsoft.com/office/2007/relationships/hdphoto" Target="../media/hdphoto2.wdp"/></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 Default Color">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0">
                <a:srgbClr val="1D3064"/>
              </a:gs>
              <a:gs pos="50000">
                <a:srgbClr val="1D3064"/>
              </a:gs>
              <a:gs pos="100000">
                <a:schemeClr val="tx2"/>
              </a:gs>
            </a:gsLst>
            <a:lin ang="108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0">
                <a:srgbClr val="1D3064"/>
              </a:gs>
              <a:gs pos="50000">
                <a:srgbClr val="1D3064"/>
              </a:gs>
              <a:gs pos="100000">
                <a:schemeClr val="tx2"/>
              </a:gs>
            </a:gsLst>
            <a:lin ang="10800000" scaled="1"/>
          </a:gradFill>
          <a:ln>
            <a:noFill/>
          </a:ln>
        </p:spPr>
        <p:txBody>
          <a:bodyPr vert="horz" wrap="square" lIns="91440" tIns="45720" rIns="91440" bIns="45720" numCol="1" anchor="t" anchorCtr="0" compatLnSpc="1">
            <a:prstTxWarp prst="textNoShape">
              <a:avLst/>
            </a:prstTxWarp>
          </a:bodyPr>
          <a:lstStyle/>
          <a:p>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0">
                      <a:srgbClr val="1D3064"/>
                    </a:gs>
                    <a:gs pos="100000">
                      <a:schemeClr val="tx2"/>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xmlns=""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0" name="Picture 19">
            <a:extLst>
              <a:ext uri="{FF2B5EF4-FFF2-40B4-BE49-F238E27FC236}">
                <a16:creationId xmlns:a16="http://schemas.microsoft.com/office/drawing/2014/main" xmlns="" id="{E0042908-6588-4C7A-9615-8D5899E8A9FA}"/>
              </a:ext>
            </a:extLst>
          </p:cNvPr>
          <p:cNvPicPr>
            <a:picLocks noChangeAspect="1"/>
          </p:cNvPicPr>
          <p:nvPr userDrawn="1"/>
        </p:nvPicPr>
        <p:blipFill rotWithShape="1">
          <a:blip r:embed="rId10">
            <a:extLst>
              <a:ext uri="{28A0092B-C50C-407E-A947-70E740481C1C}">
                <a14:useLocalDpi xmlns:a14="http://schemas.microsoft.com/office/drawing/2010/main" val="0"/>
              </a:ext>
            </a:extLst>
          </a:blip>
          <a:srcRect l="144383" t="-16142" r="-144383" b="22103"/>
          <a:stretch/>
        </p:blipFill>
        <p:spPr>
          <a:xfrm>
            <a:off x="1834747" y="3985791"/>
            <a:ext cx="3075940" cy="2892592"/>
          </a:xfrm>
          <a:prstGeom prst="rect">
            <a:avLst/>
          </a:prstGeom>
        </p:spPr>
      </p:pic>
      <p:pic>
        <p:nvPicPr>
          <p:cNvPr id="36" name="Picture 35" descr="User icon Royalty Free Vector Image - VectorStock">
            <a:extLst>
              <a:ext uri="{FF2B5EF4-FFF2-40B4-BE49-F238E27FC236}">
                <a16:creationId xmlns:a16="http://schemas.microsoft.com/office/drawing/2014/main" xmlns="" id="{3C805A05-DDF6-4BA6-8EDB-D97128A43BFF}"/>
              </a:ext>
            </a:extLst>
          </p:cNvPr>
          <p:cNvPicPr>
            <a:picLocks noChangeAspect="1" noChangeArrowheads="1"/>
          </p:cNvPicPr>
          <p:nvPr userDrawn="1"/>
        </p:nvPicPr>
        <p:blipFill>
          <a:blip r:embed="rId11"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7" name="Picture Placeholder 36">
            <a:extLst>
              <a:ext uri="{FF2B5EF4-FFF2-40B4-BE49-F238E27FC236}">
                <a16:creationId xmlns:a16="http://schemas.microsoft.com/office/drawing/2014/main" xmlns="" id="{C4AACC20-C1A0-45ED-8640-28D84A9F84E1}"/>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357059326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mplete Blanc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2311614"/>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Complete Blanck">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xmlns="" id="{9D71C1D1-D056-4C60-9F03-E6291617B71F}"/>
              </a:ext>
            </a:extLst>
          </p:cNvPr>
          <p:cNvSpPr txBox="1"/>
          <p:nvPr userDrawn="1"/>
        </p:nvSpPr>
        <p:spPr>
          <a:xfrm>
            <a:off x="375920" y="457200"/>
            <a:ext cx="4185761" cy="523220"/>
          </a:xfrm>
          <a:prstGeom prst="rect">
            <a:avLst/>
          </a:prstGeom>
          <a:noFill/>
        </p:spPr>
        <p:txBody>
          <a:bodyPr wrap="none" rtlCol="0">
            <a:spAutoFit/>
          </a:bodyPr>
          <a:lstStyle/>
          <a:p>
            <a:r>
              <a:rPr lang="en-US" sz="2800" dirty="0">
                <a:solidFill>
                  <a:srgbClr val="FF0000"/>
                </a:solidFill>
              </a:rPr>
              <a:t>How to Crop Circular Photo?</a:t>
            </a:r>
          </a:p>
        </p:txBody>
      </p:sp>
      <p:sp>
        <p:nvSpPr>
          <p:cNvPr id="11" name="Picture Placeholder 10">
            <a:extLst>
              <a:ext uri="{FF2B5EF4-FFF2-40B4-BE49-F238E27FC236}">
                <a16:creationId xmlns:a16="http://schemas.microsoft.com/office/drawing/2014/main" xmlns="" id="{E0451329-7800-417A-9D19-D93464C6306C}"/>
              </a:ext>
            </a:extLst>
          </p:cNvPr>
          <p:cNvSpPr>
            <a:spLocks noGrp="1"/>
          </p:cNvSpPr>
          <p:nvPr>
            <p:ph type="pic" sz="quarter" idx="10"/>
          </p:nvPr>
        </p:nvSpPr>
        <p:spPr>
          <a:xfrm>
            <a:off x="4013200" y="1808163"/>
            <a:ext cx="3890962" cy="3890962"/>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p:spPr>
        <p:txBody>
          <a:bodyPr wrap="square">
            <a:noAutofit/>
          </a:bodyPr>
          <a:lstStyle/>
          <a:p>
            <a:endParaRPr lang="en-US"/>
          </a:p>
        </p:txBody>
      </p:sp>
    </p:spTree>
    <p:extLst>
      <p:ext uri="{BB962C8B-B14F-4D97-AF65-F5344CB8AC3E}">
        <p14:creationId xmlns:p14="http://schemas.microsoft.com/office/powerpoint/2010/main" val="4003312012"/>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 Teal">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4">
                  <a:lumMod val="50000"/>
                </a:schemeClr>
              </a:gs>
              <a:gs pos="100000">
                <a:srgbClr val="009788"/>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4">
                  <a:lumMod val="50000"/>
                </a:schemeClr>
              </a:gs>
              <a:gs pos="100000">
                <a:srgbClr val="009788"/>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4">
                        <a:lumMod val="50000"/>
                      </a:schemeClr>
                    </a:gs>
                    <a:gs pos="100000">
                      <a:srgbClr val="009788"/>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xmlns=""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0" name="Picture 19" descr="User icon Royalty Free Vector Image - VectorStock">
            <a:extLst>
              <a:ext uri="{FF2B5EF4-FFF2-40B4-BE49-F238E27FC236}">
                <a16:creationId xmlns:a16="http://schemas.microsoft.com/office/drawing/2014/main" xmlns="" id="{4A8E0F54-DC01-449D-B951-DC7CBAFD9546}"/>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21" name="Picture Placeholder 20">
            <a:extLst>
              <a:ext uri="{FF2B5EF4-FFF2-40B4-BE49-F238E27FC236}">
                <a16:creationId xmlns:a16="http://schemas.microsoft.com/office/drawing/2014/main" xmlns="" id="{65D60AFC-04BC-4FCA-A89D-6FCD04B6DC35}"/>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2708880835"/>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 Cya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2">
                  <a:lumMod val="50000"/>
                </a:schemeClr>
              </a:gs>
              <a:gs pos="100000">
                <a:schemeClr val="accent2"/>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2">
                  <a:lumMod val="50000"/>
                </a:schemeClr>
              </a:gs>
              <a:gs pos="100000">
                <a:schemeClr val="accent2"/>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2">
                        <a:lumMod val="50000"/>
                      </a:schemeClr>
                    </a:gs>
                    <a:gs pos="100000">
                      <a:schemeClr val="accent2"/>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xmlns=""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30" name="Picture 29" descr="User icon Royalty Free Vector Image - VectorStock">
            <a:extLst>
              <a:ext uri="{FF2B5EF4-FFF2-40B4-BE49-F238E27FC236}">
                <a16:creationId xmlns:a16="http://schemas.microsoft.com/office/drawing/2014/main" xmlns="" id="{5F55812D-505A-4B1A-9EB5-16DCD08F2B82}"/>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4" name="Picture Placeholder 33">
            <a:extLst>
              <a:ext uri="{FF2B5EF4-FFF2-40B4-BE49-F238E27FC236}">
                <a16:creationId xmlns:a16="http://schemas.microsoft.com/office/drawing/2014/main" xmlns="" id="{0974588E-8956-4BF5-BF58-B7E42070A56A}"/>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764570402"/>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lide - Light Gree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3">
                  <a:lumMod val="50000"/>
                </a:schemeClr>
              </a:gs>
              <a:gs pos="100000">
                <a:schemeClr val="accent3"/>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3">
                  <a:lumMod val="50000"/>
                </a:schemeClr>
              </a:gs>
              <a:gs pos="100000">
                <a:schemeClr val="accent3"/>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3">
                        <a:lumMod val="50000"/>
                      </a:schemeClr>
                    </a:gs>
                    <a:gs pos="100000">
                      <a:schemeClr val="accent3"/>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xmlns=""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xmlns="" id="{AE6570A8-081D-45CE-A0DD-F78F5EDB0F9B}"/>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xmlns="" id="{0B000B32-CB56-440D-9FAE-7DE703A93A02}"/>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785033946"/>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 Amber">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5">
                  <a:lumMod val="50000"/>
                </a:schemeClr>
              </a:gs>
              <a:gs pos="100000">
                <a:schemeClr val="accent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5">
                  <a:lumMod val="50000"/>
                </a:schemeClr>
              </a:gs>
              <a:gs pos="100000">
                <a:schemeClr val="accent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5">
                        <a:lumMod val="75000"/>
                      </a:schemeClr>
                    </a:gs>
                    <a:gs pos="100000">
                      <a:schemeClr val="accent5"/>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xmlns=""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xmlns="" id="{00C9ED70-1CC8-4EF2-BE10-AAFE24AAC5D7}"/>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xmlns="" id="{7FD1CDD6-829C-4C5B-BFB7-74153A66FF24}"/>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615859789"/>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Slide - Maroo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6">
                        <a:lumMod val="50000"/>
                      </a:schemeClr>
                    </a:gs>
                    <a:gs pos="100000">
                      <a:schemeClr val="accent6"/>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xmlns=""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xmlns="" id="{80BF4AFD-B365-46D4-AAC5-485DFA5A7D42}"/>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xmlns="" id="{2BC70C35-8BA7-4D49-9AF7-DC36FAB8FDA3}"/>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2731625911"/>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Slide - Blue Gray">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273238"/>
              </a:gs>
              <a:gs pos="100000">
                <a:srgbClr val="607D8B"/>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273238"/>
              </a:gs>
              <a:gs pos="100000">
                <a:srgbClr val="607D8B"/>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273238"/>
                    </a:gs>
                    <a:gs pos="100000">
                      <a:srgbClr val="607D8B"/>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xmlns=""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xmlns="" id="{AEB45C91-0DA6-4973-9AEA-FF1388508ACC}"/>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xmlns="" id="{F70CF6D9-DDB4-41AA-BB82-F8ED04AD8BC1}"/>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3751881638"/>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lide - Brow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3E2622"/>
              </a:gs>
              <a:gs pos="100000">
                <a:srgbClr val="79554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3E2622"/>
              </a:gs>
              <a:gs pos="100000">
                <a:srgbClr val="79554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3E2622"/>
                    </a:gs>
                    <a:gs pos="100000">
                      <a:srgbClr val="795547"/>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xmlns=""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xmlns="" id="{7E386D9D-B92A-4F40-9089-A1FD00CD3874}"/>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xmlns="" id="{DA295F85-D43D-42E5-9539-A471116A43B0}"/>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18065262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lide - Deep Puple">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301B92"/>
              </a:gs>
              <a:gs pos="100000">
                <a:srgbClr val="673BB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301B92"/>
              </a:gs>
              <a:gs pos="100000">
                <a:srgbClr val="673BB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301B92"/>
                    </a:gs>
                    <a:gs pos="100000">
                      <a:srgbClr val="673BB7"/>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xmlns=""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xmlns="" id="{BE300026-40E8-4FB1-998A-9CEB5F7A1B84}"/>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xmlns="" id="{DB3B5E9B-B4F0-4E85-954A-F7CC04BBF24C}"/>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40122809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 Default Color">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0">
                <a:srgbClr val="1D3064"/>
              </a:gs>
              <a:gs pos="50000">
                <a:srgbClr val="1D3064"/>
              </a:gs>
              <a:gs pos="100000">
                <a:schemeClr val="tx2"/>
              </a:gs>
            </a:gsLst>
            <a:lin ang="108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0">
                <a:srgbClr val="1D3064"/>
              </a:gs>
              <a:gs pos="50000">
                <a:srgbClr val="1D3064"/>
              </a:gs>
              <a:gs pos="100000">
                <a:schemeClr val="tx2"/>
              </a:gs>
            </a:gsLst>
            <a:lin ang="10800000" scaled="1"/>
          </a:gradFill>
          <a:ln>
            <a:solidFill>
              <a:schemeClr val="tx2"/>
            </a:solidFill>
          </a:ln>
        </p:spPr>
        <p:txBody>
          <a:bodyPr vert="horz" wrap="square" lIns="91440" tIns="45720" rIns="91440" bIns="45720" numCol="1" anchor="t" anchorCtr="0" compatLnSpc="1">
            <a:prstTxWarp prst="textNoShape">
              <a:avLst/>
            </a:prstTxWarp>
          </a:bodyPr>
          <a:lstStyle/>
          <a:p>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endParaRPr lang="en-US" dirty="0"/>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endParaRPr lang="en-US" dirty="0"/>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p:nvPr>
        </p:nvSpPr>
        <p:spPr>
          <a:xfrm>
            <a:off x="1828969" y="5563895"/>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endParaRPr lang="en-US" dirty="0"/>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0">
                      <a:srgbClr val="1D3064"/>
                    </a:gs>
                    <a:gs pos="100000">
                      <a:schemeClr val="tx2"/>
                    </a:gs>
                  </a:gsLst>
                  <a:lin ang="0" scaled="1"/>
                  <a:tileRect/>
                </a:gradFill>
                <a:effectLst/>
                <a:latin typeface="+mn-lt"/>
                <a:ea typeface="+mn-ea"/>
                <a:cs typeface="+mn-cs"/>
              </a:defRPr>
            </a:lvl1pPr>
          </a:lstStyle>
          <a:p>
            <a:pPr lvl="0"/>
            <a:endParaRPr lang="en-US" dirty="0"/>
          </a:p>
        </p:txBody>
      </p:sp>
      <p:pic>
        <p:nvPicPr>
          <p:cNvPr id="54" name="Picture 53">
            <a:extLst>
              <a:ext uri="{FF2B5EF4-FFF2-40B4-BE49-F238E27FC236}">
                <a16:creationId xmlns:a16="http://schemas.microsoft.com/office/drawing/2014/main" xmlns="" id="{1917B14A-5130-41DB-8F00-6C6611C994DF}"/>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36" name="Picture 35" descr="User icon Royalty Free Vector Image - VectorStock">
            <a:extLst>
              <a:ext uri="{FF2B5EF4-FFF2-40B4-BE49-F238E27FC236}">
                <a16:creationId xmlns:a16="http://schemas.microsoft.com/office/drawing/2014/main" xmlns="" id="{3C805A05-DDF6-4BA6-8EDB-D97128A43BFF}"/>
              </a:ext>
            </a:extLst>
          </p:cNvPr>
          <p:cNvPicPr>
            <a:picLocks noChangeAspect="1" noChangeArrowheads="1"/>
          </p:cNvPicPr>
          <p:nvPr userDrawn="1"/>
        </p:nvPicPr>
        <p:blipFill>
          <a:blip r:embed="rId7"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7" name="Picture Placeholder 36">
            <a:extLst>
              <a:ext uri="{FF2B5EF4-FFF2-40B4-BE49-F238E27FC236}">
                <a16:creationId xmlns:a16="http://schemas.microsoft.com/office/drawing/2014/main" xmlns="" id="{C4AACC20-C1A0-45ED-8640-28D84A9F84E1}"/>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dirty="0"/>
          </a:p>
        </p:txBody>
      </p:sp>
      <p:sp>
        <p:nvSpPr>
          <p:cNvPr id="30" name="Hexagon 29">
            <a:extLst>
              <a:ext uri="{FF2B5EF4-FFF2-40B4-BE49-F238E27FC236}">
                <a16:creationId xmlns:a16="http://schemas.microsoft.com/office/drawing/2014/main" xmlns="" id="{43663646-67F9-47C4-84E3-B4EEDA5FB900}"/>
              </a:ext>
            </a:extLst>
          </p:cNvPr>
          <p:cNvSpPr/>
          <p:nvPr userDrawn="1"/>
        </p:nvSpPr>
        <p:spPr>
          <a:xfrm rot="5400000">
            <a:off x="4309292" y="1717040"/>
            <a:ext cx="3461658" cy="2984188"/>
          </a:xfrm>
          <a:prstGeom prst="hexagon">
            <a:avLst/>
          </a:prstGeom>
          <a:solidFill>
            <a:schemeClr val="bg1">
              <a:lumMod val="95000"/>
            </a:schemeClr>
          </a:solidFill>
          <a:ln w="57150">
            <a:solidFill>
              <a:schemeClr val="tx2"/>
            </a:solidFill>
            <a:prstDash val="lgDash"/>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p>
        </p:txBody>
      </p:sp>
      <p:sp>
        <p:nvSpPr>
          <p:cNvPr id="31" name="TextBox 30">
            <a:extLst>
              <a:ext uri="{FF2B5EF4-FFF2-40B4-BE49-F238E27FC236}">
                <a16:creationId xmlns:a16="http://schemas.microsoft.com/office/drawing/2014/main" xmlns="" id="{760958F6-32DB-4A2F-BFC3-1FBEA359C54B}"/>
              </a:ext>
            </a:extLst>
          </p:cNvPr>
          <p:cNvSpPr txBox="1"/>
          <p:nvPr userDrawn="1"/>
        </p:nvSpPr>
        <p:spPr>
          <a:xfrm>
            <a:off x="5014038" y="2239638"/>
            <a:ext cx="2052165" cy="1938992"/>
          </a:xfrm>
          <a:prstGeom prst="rect">
            <a:avLst/>
          </a:prstGeom>
          <a:noFill/>
        </p:spPr>
        <p:txBody>
          <a:bodyPr wrap="none" rtlCol="0">
            <a:spAutoFit/>
          </a:bodyPr>
          <a:lstStyle/>
          <a:p>
            <a:pPr algn="ctr"/>
            <a:r>
              <a:rPr lang="en-US" sz="6000" b="1" i="1" dirty="0"/>
              <a:t>Thank</a:t>
            </a:r>
          </a:p>
          <a:p>
            <a:pPr algn="ctr"/>
            <a:r>
              <a:rPr lang="en-US" sz="6000" b="1" i="1" dirty="0"/>
              <a:t>You</a:t>
            </a:r>
          </a:p>
        </p:txBody>
      </p:sp>
      <p:sp>
        <p:nvSpPr>
          <p:cNvPr id="34" name="Rectangle 33">
            <a:extLst>
              <a:ext uri="{FF2B5EF4-FFF2-40B4-BE49-F238E27FC236}">
                <a16:creationId xmlns:a16="http://schemas.microsoft.com/office/drawing/2014/main" xmlns="" id="{66C323F2-F0D8-4EB7-83AE-DFAA81BC49DE}"/>
              </a:ext>
            </a:extLst>
          </p:cNvPr>
          <p:cNvSpPr/>
          <p:nvPr userDrawn="1"/>
        </p:nvSpPr>
        <p:spPr>
          <a:xfrm rot="10800000">
            <a:off x="7678346" y="2221532"/>
            <a:ext cx="4513654" cy="1951692"/>
          </a:xfrm>
          <a:prstGeom prst="rect">
            <a:avLst/>
          </a:prstGeom>
          <a:gradFill>
            <a:gsLst>
              <a:gs pos="0">
                <a:srgbClr val="1D3064"/>
              </a:gs>
              <a:gs pos="50000">
                <a:srgbClr val="1D3064"/>
              </a:gs>
              <a:gs pos="100000">
                <a:schemeClr val="tx2"/>
              </a:gs>
            </a:gsLst>
            <a:lin ang="10800000" scaled="1"/>
          </a:gra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xmlns="" id="{212D27AE-1148-4B42-8B61-FEBB2397EFD9}"/>
              </a:ext>
            </a:extLst>
          </p:cNvPr>
          <p:cNvSpPr/>
          <p:nvPr userDrawn="1"/>
        </p:nvSpPr>
        <p:spPr>
          <a:xfrm>
            <a:off x="0" y="2221532"/>
            <a:ext cx="4402106" cy="1951692"/>
          </a:xfrm>
          <a:prstGeom prst="rect">
            <a:avLst/>
          </a:prstGeom>
          <a:gradFill>
            <a:gsLst>
              <a:gs pos="0">
                <a:srgbClr val="1D3064"/>
              </a:gs>
              <a:gs pos="50000">
                <a:srgbClr val="1D3064"/>
              </a:gs>
              <a:gs pos="100000">
                <a:schemeClr val="tx2"/>
              </a:gs>
            </a:gsLst>
            <a:lin ang="10800000" scaled="1"/>
          </a:gradFill>
          <a:ln>
            <a:solidFill>
              <a:schemeClr val="tx2"/>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41235440"/>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lide - Blue">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0E47A1"/>
              </a:gs>
              <a:gs pos="100000">
                <a:srgbClr val="03A9F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0E47A1"/>
              </a:gs>
              <a:gs pos="100000">
                <a:srgbClr val="03A9F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0E47A1"/>
                    </a:gs>
                    <a:gs pos="100000">
                      <a:srgbClr val="03A9F5"/>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xmlns=""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xmlns="" id="{C3A13D11-EC6C-4E81-AD83-7AC73D273FD4}"/>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xmlns="" id="{85035EF3-F5FB-41C2-A0BE-B3AEF7556ABD}"/>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253280755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lide - Red">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B71B1C"/>
              </a:gs>
              <a:gs pos="100000">
                <a:srgbClr val="ED524F"/>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B71B1C"/>
              </a:gs>
              <a:gs pos="100000">
                <a:srgbClr val="ED524F"/>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B71B1C"/>
                    </a:gs>
                    <a:gs pos="100000">
                      <a:srgbClr val="ED524F"/>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xmlns=""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31" name="Picture 30">
            <a:extLst>
              <a:ext uri="{FF2B5EF4-FFF2-40B4-BE49-F238E27FC236}">
                <a16:creationId xmlns:a16="http://schemas.microsoft.com/office/drawing/2014/main" xmlns="" id="{77B7B864-C091-4493-B14B-F5B61B586EED}"/>
              </a:ext>
            </a:extLst>
          </p:cNvPr>
          <p:cNvPicPr>
            <a:picLocks noChangeAspect="1"/>
          </p:cNvPicPr>
          <p:nvPr userDrawn="1"/>
        </p:nvPicPr>
        <p:blipFill>
          <a:blip r:embed="rId10" cstate="print">
            <a:extLst>
              <a:ext uri="{28A0092B-C50C-407E-A947-70E740481C1C}">
                <a14:useLocalDpi xmlns:a14="http://schemas.microsoft.com/office/drawing/2010/main" val="0"/>
              </a:ext>
            </a:extLst>
          </a:blip>
          <a:srcRect l="24746" t="7575" r="25761" b="18186"/>
          <a:stretch>
            <a:fillRect/>
          </a:stretch>
        </p:blipFill>
        <p:spPr>
          <a:xfrm>
            <a:off x="356499" y="5214354"/>
            <a:ext cx="1354234" cy="1354234"/>
          </a:xfrm>
          <a:custGeom>
            <a:avLst/>
            <a:gdLst>
              <a:gd name="connsiteX0" fmla="*/ 2286000 w 4572000"/>
              <a:gd name="connsiteY0" fmla="*/ 0 h 4572000"/>
              <a:gd name="connsiteX1" fmla="*/ 4572000 w 4572000"/>
              <a:gd name="connsiteY1" fmla="*/ 2286000 h 4572000"/>
              <a:gd name="connsiteX2" fmla="*/ 2286000 w 4572000"/>
              <a:gd name="connsiteY2" fmla="*/ 4572000 h 4572000"/>
              <a:gd name="connsiteX3" fmla="*/ 0 w 4572000"/>
              <a:gd name="connsiteY3" fmla="*/ 2286000 h 4572000"/>
              <a:gd name="connsiteX4" fmla="*/ 2286000 w 4572000"/>
              <a:gd name="connsiteY4" fmla="*/ 0 h 4572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2000" h="4572000">
                <a:moveTo>
                  <a:pt x="2286000" y="0"/>
                </a:moveTo>
                <a:cubicBezTo>
                  <a:pt x="3548523" y="0"/>
                  <a:pt x="4572000" y="1023477"/>
                  <a:pt x="4572000" y="2286000"/>
                </a:cubicBezTo>
                <a:cubicBezTo>
                  <a:pt x="4572000" y="3548523"/>
                  <a:pt x="3548523" y="4572000"/>
                  <a:pt x="2286000" y="4572000"/>
                </a:cubicBezTo>
                <a:cubicBezTo>
                  <a:pt x="1023477" y="4572000"/>
                  <a:pt x="0" y="3548523"/>
                  <a:pt x="0" y="2286000"/>
                </a:cubicBezTo>
                <a:cubicBezTo>
                  <a:pt x="0" y="1023477"/>
                  <a:pt x="1023477" y="0"/>
                  <a:pt x="2286000" y="0"/>
                </a:cubicBezTo>
                <a:close/>
              </a:path>
            </a:pathLst>
          </a:custGeom>
          <a:noFill/>
          <a:ln w="6350">
            <a:solidFill>
              <a:schemeClr val="bg1">
                <a:lumMod val="65000"/>
              </a:schemeClr>
            </a:solidFill>
          </a:ln>
          <a:effectLst/>
        </p:spPr>
      </p:pic>
      <p:pic>
        <p:nvPicPr>
          <p:cNvPr id="21" name="Picture 20" descr="User icon Royalty Free Vector Image - VectorStock">
            <a:extLst>
              <a:ext uri="{FF2B5EF4-FFF2-40B4-BE49-F238E27FC236}">
                <a16:creationId xmlns:a16="http://schemas.microsoft.com/office/drawing/2014/main" xmlns="" id="{177B86E9-222D-4757-BE64-59540DB794E6}"/>
              </a:ext>
            </a:extLst>
          </p:cNvPr>
          <p:cNvPicPr>
            <a:picLocks noChangeAspect="1" noChangeArrowheads="1"/>
          </p:cNvPicPr>
          <p:nvPr userDrawn="1"/>
        </p:nvPicPr>
        <p:blipFill>
          <a:blip r:embed="rId11"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xmlns="" id="{8ABCD18B-D4E0-41E4-8162-7E83CB11DAE0}"/>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376513194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Slide - Pink">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890E4F"/>
              </a:gs>
              <a:gs pos="100000">
                <a:srgbClr val="D81A60"/>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890E4F"/>
              </a:gs>
              <a:gs pos="100000">
                <a:srgbClr val="D81A60"/>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890E4F"/>
                    </a:gs>
                    <a:gs pos="100000">
                      <a:srgbClr val="D81A60"/>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xmlns=""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xmlns="" id="{A2F1AAAC-C051-4A31-837B-4A9977722A44}"/>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xmlns="" id="{ADF34BDA-AFB4-4120-81EF-C0AB56D388CB}"/>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11705025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 Logo on TR">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xmlns="" id="{2967F7A9-F404-4412-B868-8EB67A41E2A4}"/>
              </a:ext>
            </a:extLst>
          </p:cNvPr>
          <p:cNvGrpSpPr/>
          <p:nvPr userDrawn="1"/>
        </p:nvGrpSpPr>
        <p:grpSpPr>
          <a:xfrm>
            <a:off x="9576895" y="861192"/>
            <a:ext cx="2554143" cy="587454"/>
            <a:chOff x="131177" y="5775962"/>
            <a:chExt cx="2530239" cy="581956"/>
          </a:xfrm>
        </p:grpSpPr>
        <p:pic>
          <p:nvPicPr>
            <p:cNvPr id="16" name="Picture 15">
              <a:extLst>
                <a:ext uri="{FF2B5EF4-FFF2-40B4-BE49-F238E27FC236}">
                  <a16:creationId xmlns:a16="http://schemas.microsoft.com/office/drawing/2014/main" xmlns="" id="{23F8D339-A0AA-4150-B7E8-C84E7F2AB7D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5" name="Rectangle 4">
              <a:extLst>
                <a:ext uri="{FF2B5EF4-FFF2-40B4-BE49-F238E27FC236}">
                  <a16:creationId xmlns:a16="http://schemas.microsoft.com/office/drawing/2014/main" xmlns="" id="{6112BAB0-1CB8-413D-970D-4F482F1A0EDB}"/>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Rounded Corners 16">
            <a:extLst>
              <a:ext uri="{FF2B5EF4-FFF2-40B4-BE49-F238E27FC236}">
                <a16:creationId xmlns:a16="http://schemas.microsoft.com/office/drawing/2014/main" xmlns=""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ate Placeholder 1">
            <a:extLst>
              <a:ext uri="{FF2B5EF4-FFF2-40B4-BE49-F238E27FC236}">
                <a16:creationId xmlns:a16="http://schemas.microsoft.com/office/drawing/2014/main" xmlns=""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Umesh H. </a:t>
            </a:r>
            <a:r>
              <a:rPr lang="en-US" dirty="0" err="1" smtClean="0">
                <a:solidFill>
                  <a:schemeClr val="tx1">
                    <a:lumMod val="90000"/>
                    <a:lumOff val="10000"/>
                  </a:schemeClr>
                </a:solidFill>
                <a:latin typeface="Roboto Condensed Light" panose="02000000000000000000" pitchFamily="2" charset="0"/>
                <a:ea typeface="Roboto Condensed Light" panose="02000000000000000000" pitchFamily="2" charset="0"/>
              </a:rPr>
              <a:t>Thoriya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2" name="Footer Placeholder 2">
            <a:extLst>
              <a:ext uri="{FF2B5EF4-FFF2-40B4-BE49-F238E27FC236}">
                <a16:creationId xmlns:a16="http://schemas.microsoft.com/office/drawing/2014/main" xmlns="" id="{BF2BE79E-EA17-4AB9-8CB5-714A52A6B2F5}"/>
              </a:ext>
            </a:extLst>
          </p:cNvPr>
          <p:cNvSpPr txBox="1">
            <a:spLocks/>
          </p:cNvSpPr>
          <p:nvPr userDrawn="1"/>
        </p:nvSpPr>
        <p:spPr>
          <a:xfrm>
            <a:off x="3581400" y="6604000"/>
            <a:ext cx="4572000" cy="254000"/>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3170719 </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DS)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5 – Consistency, Replication and Fault Tolerance</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3" name="Slide Number Placeholder 3">
            <a:extLst>
              <a:ext uri="{FF2B5EF4-FFF2-40B4-BE49-F238E27FC236}">
                <a16:creationId xmlns:a16="http://schemas.microsoft.com/office/drawing/2014/main" xmlns=""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a16="http://schemas.microsoft.com/office/drawing/2014/main" xmlns="" id="{ACB01872-4321-4181-A609-1C503C074C10}"/>
              </a:ext>
            </a:extLst>
          </p:cNvPr>
          <p:cNvPicPr preferRelativeResize="0"/>
          <p:nvPr userDrawn="1"/>
        </p:nvPicPr>
        <p:blipFill rotWithShape="1">
          <a:blip r:embed="rId3">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xmlns=""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sp>
        <p:nvSpPr>
          <p:cNvPr id="3" name="Content Placeholder 2">
            <a:extLst>
              <a:ext uri="{FF2B5EF4-FFF2-40B4-BE49-F238E27FC236}">
                <a16:creationId xmlns:a16="http://schemas.microsoft.com/office/drawing/2014/main" xmlns="" id="{DC6F4971-704E-42EF-A852-52D75741FB7C}"/>
              </a:ext>
            </a:extLst>
          </p:cNvPr>
          <p:cNvSpPr>
            <a:spLocks noGrp="1"/>
          </p:cNvSpPr>
          <p:nvPr>
            <p:ph idx="1"/>
          </p:nvPr>
        </p:nvSpPr>
        <p:spPr>
          <a:xfrm>
            <a:off x="131180" y="863444"/>
            <a:ext cx="11929641" cy="5590565"/>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0" name="Straight Connector 19">
            <a:extLst>
              <a:ext uri="{FF2B5EF4-FFF2-40B4-BE49-F238E27FC236}">
                <a16:creationId xmlns:a16="http://schemas.microsoft.com/office/drawing/2014/main" xmlns=""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xmlns="" id="{F86BF578-C91A-4942-95D5-11408C3CCACF}"/>
              </a:ext>
            </a:extLst>
          </p:cNvPr>
          <p:cNvCxnSpPr/>
          <p:nvPr userDrawn="1"/>
        </p:nvCxnSpPr>
        <p:spPr>
          <a:xfrm>
            <a:off x="131180" y="6604000"/>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663331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 Logo on BR">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xmlns="" id="{2967F7A9-F404-4412-B868-8EB67A41E2A4}"/>
              </a:ext>
            </a:extLst>
          </p:cNvPr>
          <p:cNvGrpSpPr/>
          <p:nvPr userDrawn="1"/>
        </p:nvGrpSpPr>
        <p:grpSpPr>
          <a:xfrm>
            <a:off x="9576895" y="5890392"/>
            <a:ext cx="2554143" cy="587454"/>
            <a:chOff x="131177" y="5775962"/>
            <a:chExt cx="2530239" cy="581956"/>
          </a:xfrm>
        </p:grpSpPr>
        <p:pic>
          <p:nvPicPr>
            <p:cNvPr id="16" name="Picture 15">
              <a:extLst>
                <a:ext uri="{FF2B5EF4-FFF2-40B4-BE49-F238E27FC236}">
                  <a16:creationId xmlns:a16="http://schemas.microsoft.com/office/drawing/2014/main" xmlns="" id="{23F8D339-A0AA-4150-B7E8-C84E7F2AB7D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5" name="Rectangle 4">
              <a:extLst>
                <a:ext uri="{FF2B5EF4-FFF2-40B4-BE49-F238E27FC236}">
                  <a16:creationId xmlns:a16="http://schemas.microsoft.com/office/drawing/2014/main" xmlns="" id="{6112BAB0-1CB8-413D-970D-4F482F1A0EDB}"/>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Rounded Corners 16">
            <a:extLst>
              <a:ext uri="{FF2B5EF4-FFF2-40B4-BE49-F238E27FC236}">
                <a16:creationId xmlns:a16="http://schemas.microsoft.com/office/drawing/2014/main" xmlns=""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ate Placeholder 1">
            <a:extLst>
              <a:ext uri="{FF2B5EF4-FFF2-40B4-BE49-F238E27FC236}">
                <a16:creationId xmlns:a16="http://schemas.microsoft.com/office/drawing/2014/main" xmlns=""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Prof. Umesh H. </a:t>
            </a:r>
            <a:r>
              <a:rPr lang="en-US" dirty="0" err="1" smtClean="0">
                <a:solidFill>
                  <a:schemeClr val="tx1">
                    <a:lumMod val="90000"/>
                    <a:lumOff val="10000"/>
                  </a:schemeClr>
                </a:solidFill>
                <a:latin typeface="Roboto Condensed Light" panose="02000000000000000000" pitchFamily="2" charset="0"/>
                <a:ea typeface="Roboto Condensed Light" panose="02000000000000000000" pitchFamily="2" charset="0"/>
              </a:rPr>
              <a:t>Thoriya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3" name="Slide Number Placeholder 3">
            <a:extLst>
              <a:ext uri="{FF2B5EF4-FFF2-40B4-BE49-F238E27FC236}">
                <a16:creationId xmlns:a16="http://schemas.microsoft.com/office/drawing/2014/main" xmlns=""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a16="http://schemas.microsoft.com/office/drawing/2014/main" xmlns="" id="{ACB01872-4321-4181-A609-1C503C074C10}"/>
              </a:ext>
            </a:extLst>
          </p:cNvPr>
          <p:cNvPicPr preferRelativeResize="0"/>
          <p:nvPr userDrawn="1"/>
        </p:nvPicPr>
        <p:blipFill rotWithShape="1">
          <a:blip r:embed="rId3">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xmlns=""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sp>
        <p:nvSpPr>
          <p:cNvPr id="3" name="Content Placeholder 2">
            <a:extLst>
              <a:ext uri="{FF2B5EF4-FFF2-40B4-BE49-F238E27FC236}">
                <a16:creationId xmlns:a16="http://schemas.microsoft.com/office/drawing/2014/main" xmlns="" id="{DC6F4971-704E-42EF-A852-52D75741FB7C}"/>
              </a:ext>
            </a:extLst>
          </p:cNvPr>
          <p:cNvSpPr>
            <a:spLocks noGrp="1"/>
          </p:cNvSpPr>
          <p:nvPr>
            <p:ph idx="1"/>
          </p:nvPr>
        </p:nvSpPr>
        <p:spPr>
          <a:xfrm>
            <a:off x="131180" y="863444"/>
            <a:ext cx="11929641" cy="5590565"/>
          </a:xfrm>
        </p:spPr>
        <p:txBody>
          <a:bodyPr>
            <a:noAutofit/>
          </a:bodyPr>
          <a:lstStyle>
            <a:lvl1pPr marL="265113" indent="-265113" algn="just">
              <a:buClr>
                <a:schemeClr val="accent6"/>
              </a:buClr>
              <a:buFont typeface="Webdings" panose="05030102010509060703"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0" name="Straight Connector 19">
            <a:extLst>
              <a:ext uri="{FF2B5EF4-FFF2-40B4-BE49-F238E27FC236}">
                <a16:creationId xmlns:a16="http://schemas.microsoft.com/office/drawing/2014/main" xmlns=""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xmlns=""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
        <p:nvSpPr>
          <p:cNvPr id="15" name="Footer Placeholder 2">
            <a:extLst>
              <a:ext uri="{FF2B5EF4-FFF2-40B4-BE49-F238E27FC236}">
                <a16:creationId xmlns:a16="http://schemas.microsoft.com/office/drawing/2014/main" xmlns="" id="{BF2BE79E-EA17-4AB9-8CB5-714A52A6B2F5}"/>
              </a:ext>
            </a:extLst>
          </p:cNvPr>
          <p:cNvSpPr txBox="1">
            <a:spLocks/>
          </p:cNvSpPr>
          <p:nvPr userDrawn="1"/>
        </p:nvSpPr>
        <p:spPr>
          <a:xfrm>
            <a:off x="3581400" y="6604000"/>
            <a:ext cx="4572000" cy="254000"/>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3170719 </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DS)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5 – Consistency, Replication and Fault Tolerance</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Tree>
    <p:extLst>
      <p:ext uri="{BB962C8B-B14F-4D97-AF65-F5344CB8AC3E}">
        <p14:creationId xmlns:p14="http://schemas.microsoft.com/office/powerpoint/2010/main" val="420276124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 Logo on BL">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xmlns="" id="{2967F7A9-F404-4412-B868-8EB67A41E2A4}"/>
              </a:ext>
            </a:extLst>
          </p:cNvPr>
          <p:cNvGrpSpPr/>
          <p:nvPr userDrawn="1"/>
        </p:nvGrpSpPr>
        <p:grpSpPr>
          <a:xfrm>
            <a:off x="128095" y="5890392"/>
            <a:ext cx="2554143" cy="587454"/>
            <a:chOff x="131177" y="5775962"/>
            <a:chExt cx="2530239" cy="581956"/>
          </a:xfrm>
        </p:grpSpPr>
        <p:pic>
          <p:nvPicPr>
            <p:cNvPr id="16" name="Picture 15">
              <a:extLst>
                <a:ext uri="{FF2B5EF4-FFF2-40B4-BE49-F238E27FC236}">
                  <a16:creationId xmlns:a16="http://schemas.microsoft.com/office/drawing/2014/main" xmlns="" id="{23F8D339-A0AA-4150-B7E8-C84E7F2AB7D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5" name="Rectangle 4">
              <a:extLst>
                <a:ext uri="{FF2B5EF4-FFF2-40B4-BE49-F238E27FC236}">
                  <a16:creationId xmlns:a16="http://schemas.microsoft.com/office/drawing/2014/main" xmlns="" id="{6112BAB0-1CB8-413D-970D-4F482F1A0EDB}"/>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Rounded Corners 16">
            <a:extLst>
              <a:ext uri="{FF2B5EF4-FFF2-40B4-BE49-F238E27FC236}">
                <a16:creationId xmlns:a16="http://schemas.microsoft.com/office/drawing/2014/main" xmlns=""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ate Placeholder 1">
            <a:extLst>
              <a:ext uri="{FF2B5EF4-FFF2-40B4-BE49-F238E27FC236}">
                <a16:creationId xmlns:a16="http://schemas.microsoft.com/office/drawing/2014/main" xmlns=""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Prof. Umesh H. </a:t>
            </a:r>
            <a:r>
              <a:rPr lang="en-US" dirty="0" err="1" smtClean="0">
                <a:solidFill>
                  <a:schemeClr val="tx1">
                    <a:lumMod val="90000"/>
                    <a:lumOff val="10000"/>
                  </a:schemeClr>
                </a:solidFill>
                <a:latin typeface="Roboto Condensed Light" panose="02000000000000000000" pitchFamily="2" charset="0"/>
                <a:ea typeface="Roboto Condensed Light" panose="02000000000000000000" pitchFamily="2" charset="0"/>
              </a:rPr>
              <a:t>Thoriya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3" name="Slide Number Placeholder 3">
            <a:extLst>
              <a:ext uri="{FF2B5EF4-FFF2-40B4-BE49-F238E27FC236}">
                <a16:creationId xmlns:a16="http://schemas.microsoft.com/office/drawing/2014/main" xmlns=""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a16="http://schemas.microsoft.com/office/drawing/2014/main" xmlns="" id="{ACB01872-4321-4181-A609-1C503C074C10}"/>
              </a:ext>
            </a:extLst>
          </p:cNvPr>
          <p:cNvPicPr preferRelativeResize="0"/>
          <p:nvPr userDrawn="1"/>
        </p:nvPicPr>
        <p:blipFill rotWithShape="1">
          <a:blip r:embed="rId3">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xmlns=""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sp>
        <p:nvSpPr>
          <p:cNvPr id="3" name="Content Placeholder 2">
            <a:extLst>
              <a:ext uri="{FF2B5EF4-FFF2-40B4-BE49-F238E27FC236}">
                <a16:creationId xmlns:a16="http://schemas.microsoft.com/office/drawing/2014/main" xmlns="" id="{DC6F4971-704E-42EF-A852-52D75741FB7C}"/>
              </a:ext>
            </a:extLst>
          </p:cNvPr>
          <p:cNvSpPr>
            <a:spLocks noGrp="1"/>
          </p:cNvSpPr>
          <p:nvPr>
            <p:ph idx="1"/>
          </p:nvPr>
        </p:nvSpPr>
        <p:spPr>
          <a:xfrm>
            <a:off x="131180" y="863444"/>
            <a:ext cx="11929641" cy="5590565"/>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0" name="Straight Connector 19">
            <a:extLst>
              <a:ext uri="{FF2B5EF4-FFF2-40B4-BE49-F238E27FC236}">
                <a16:creationId xmlns:a16="http://schemas.microsoft.com/office/drawing/2014/main" xmlns=""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xmlns="" id="{F86BF578-C91A-4942-95D5-11408C3CCACF}"/>
              </a:ext>
            </a:extLst>
          </p:cNvPr>
          <p:cNvCxnSpPr/>
          <p:nvPr userDrawn="1"/>
        </p:nvCxnSpPr>
        <p:spPr>
          <a:xfrm>
            <a:off x="0" y="6604000"/>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
        <p:nvSpPr>
          <p:cNvPr id="15" name="Footer Placeholder 2">
            <a:extLst>
              <a:ext uri="{FF2B5EF4-FFF2-40B4-BE49-F238E27FC236}">
                <a16:creationId xmlns:a16="http://schemas.microsoft.com/office/drawing/2014/main" xmlns="" id="{BF2BE79E-EA17-4AB9-8CB5-714A52A6B2F5}"/>
              </a:ext>
            </a:extLst>
          </p:cNvPr>
          <p:cNvSpPr txBox="1">
            <a:spLocks/>
          </p:cNvSpPr>
          <p:nvPr userDrawn="1"/>
        </p:nvSpPr>
        <p:spPr>
          <a:xfrm>
            <a:off x="3581400" y="6604000"/>
            <a:ext cx="4572000" cy="254000"/>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3170719 </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DS)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5 – Consistency, Replication and Fault Tolerance</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Tree>
    <p:extLst>
      <p:ext uri="{BB962C8B-B14F-4D97-AF65-F5344CB8AC3E}">
        <p14:creationId xmlns:p14="http://schemas.microsoft.com/office/powerpoint/2010/main" val="346862853"/>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xmlns="" id="{07171932-FFF4-4D27-9425-8CB5D27A92F2}"/>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r="11581" b="21180"/>
          <a:stretch/>
        </p:blipFill>
        <p:spPr>
          <a:xfrm rot="16200000">
            <a:off x="9807099" y="606901"/>
            <a:ext cx="2991808" cy="1778000"/>
          </a:xfrm>
          <a:prstGeom prst="rect">
            <a:avLst/>
          </a:prstGeom>
        </p:spPr>
      </p:pic>
      <p:pic>
        <p:nvPicPr>
          <p:cNvPr id="12" name="Picture 11">
            <a:extLst>
              <a:ext uri="{FF2B5EF4-FFF2-40B4-BE49-F238E27FC236}">
                <a16:creationId xmlns:a16="http://schemas.microsoft.com/office/drawing/2014/main" xmlns="" id="{1639DF2A-5426-428D-B32D-78E9191D8A0C}"/>
              </a:ext>
            </a:extLst>
          </p:cNvPr>
          <p:cNvPicPr>
            <a:picLocks noChangeAspect="1"/>
          </p:cNvPicPr>
          <p:nvPr userDrawn="1"/>
        </p:nvPicPr>
        <p:blipFill rotWithShape="1">
          <a:blip r:embed="rId3" cstate="print">
            <a:extLst>
              <a:ext uri="{BEBA8EAE-BF5A-486C-A8C5-ECC9F3942E4B}">
                <a14:imgProps xmlns:a14="http://schemas.microsoft.com/office/drawing/2010/main">
                  <a14:imgLayer r:embed="rId4">
                    <a14:imgEffect>
                      <a14:brightnessContrast contrast="-40000"/>
                    </a14:imgEffect>
                  </a14:imgLayer>
                </a14:imgProps>
              </a:ext>
              <a:ext uri="{28A0092B-C50C-407E-A947-70E740481C1C}">
                <a14:useLocalDpi xmlns:a14="http://schemas.microsoft.com/office/drawing/2010/main" val="0"/>
              </a:ext>
            </a:extLst>
          </a:blip>
          <a:srcRect l="79646" t="18062" r="2731" b="17724"/>
          <a:stretch/>
        </p:blipFill>
        <p:spPr>
          <a:xfrm>
            <a:off x="0" y="401568"/>
            <a:ext cx="543946" cy="772151"/>
          </a:xfrm>
          <a:prstGeom prst="rect">
            <a:avLst/>
          </a:prstGeom>
        </p:spPr>
      </p:pic>
      <p:sp>
        <p:nvSpPr>
          <p:cNvPr id="2" name="Title 1">
            <a:extLst>
              <a:ext uri="{FF2B5EF4-FFF2-40B4-BE49-F238E27FC236}">
                <a16:creationId xmlns:a16="http://schemas.microsoft.com/office/drawing/2014/main" xmlns="" id="{6B8C6168-C8A4-4660-9D38-045657B80D09}"/>
              </a:ext>
            </a:extLst>
          </p:cNvPr>
          <p:cNvSpPr>
            <a:spLocks noGrp="1"/>
          </p:cNvSpPr>
          <p:nvPr>
            <p:ph type="title" hasCustomPrompt="1"/>
          </p:nvPr>
        </p:nvSpPr>
        <p:spPr>
          <a:xfrm>
            <a:off x="831850" y="1709738"/>
            <a:ext cx="10515600" cy="2852737"/>
          </a:xfrm>
        </p:spPr>
        <p:txBody>
          <a:bodyPr anchor="b">
            <a:normAutofit/>
          </a:bodyPr>
          <a:lstStyle>
            <a:lvl1pPr>
              <a:defRPr lang="en-US" sz="6000" b="1" kern="1200" dirty="0">
                <a:gradFill flip="none" rotWithShape="1">
                  <a:gsLst>
                    <a:gs pos="0">
                      <a:srgbClr val="1D3064"/>
                    </a:gs>
                    <a:gs pos="100000">
                      <a:schemeClr val="tx2"/>
                    </a:gs>
                  </a:gsLst>
                  <a:lin ang="0" scaled="1"/>
                  <a:tileRect/>
                </a:gradFill>
                <a:effectLst/>
                <a:latin typeface="+mn-lt"/>
                <a:ea typeface="+mn-ea"/>
                <a:cs typeface="+mn-cs"/>
              </a:defRPr>
            </a:lvl1pPr>
          </a:lstStyle>
          <a:p>
            <a:r>
              <a:rPr lang="en-US" dirty="0"/>
              <a:t>Write here Section Title</a:t>
            </a:r>
          </a:p>
        </p:txBody>
      </p:sp>
      <p:sp>
        <p:nvSpPr>
          <p:cNvPr id="3" name="Text Placeholder 2">
            <a:extLst>
              <a:ext uri="{FF2B5EF4-FFF2-40B4-BE49-F238E27FC236}">
                <a16:creationId xmlns:a16="http://schemas.microsoft.com/office/drawing/2014/main" xmlns="" id="{566C89DA-344D-4448-822C-2826084EF127}"/>
              </a:ext>
            </a:extLst>
          </p:cNvPr>
          <p:cNvSpPr>
            <a:spLocks noGrp="1"/>
          </p:cNvSpPr>
          <p:nvPr>
            <p:ph type="body" idx="1" hasCustomPrompt="1"/>
          </p:nvPr>
        </p:nvSpPr>
        <p:spPr>
          <a:xfrm>
            <a:off x="831850" y="4589463"/>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Write here Section Subtitle</a:t>
            </a:r>
          </a:p>
        </p:txBody>
      </p:sp>
      <p:sp>
        <p:nvSpPr>
          <p:cNvPr id="8" name="Freeform 17">
            <a:extLst>
              <a:ext uri="{FF2B5EF4-FFF2-40B4-BE49-F238E27FC236}">
                <a16:creationId xmlns:a16="http://schemas.microsoft.com/office/drawing/2014/main" xmlns="" id="{910DC0DC-3FC7-402D-8C9F-62D3ACC8DC86}"/>
              </a:ext>
            </a:extLst>
          </p:cNvPr>
          <p:cNvSpPr>
            <a:spLocks/>
          </p:cNvSpPr>
          <p:nvPr userDrawn="1"/>
        </p:nvSpPr>
        <p:spPr bwMode="auto">
          <a:xfrm>
            <a:off x="0" y="5905332"/>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0">
                <a:srgbClr val="1D3064"/>
              </a:gs>
              <a:gs pos="50000">
                <a:srgbClr val="1D3064"/>
              </a:gs>
              <a:gs pos="100000">
                <a:schemeClr val="tx2"/>
              </a:gs>
            </a:gsLst>
            <a:lin ang="10800000" scaled="1"/>
          </a:gradFill>
          <a:ln>
            <a:noFill/>
          </a:ln>
        </p:spPr>
        <p:txBody>
          <a:bodyPr vert="horz" wrap="square" lIns="91440" tIns="45720" rIns="91440" bIns="45720" numCol="1" anchor="t" anchorCtr="0" compatLnSpc="1">
            <a:prstTxWarp prst="textNoShape">
              <a:avLst/>
            </a:prstTxWarp>
          </a:bodyPr>
          <a:lstStyle/>
          <a:p>
            <a:endParaRPr lang="en-US"/>
          </a:p>
        </p:txBody>
      </p:sp>
      <p:grpSp>
        <p:nvGrpSpPr>
          <p:cNvPr id="9" name="Group 8">
            <a:extLst>
              <a:ext uri="{FF2B5EF4-FFF2-40B4-BE49-F238E27FC236}">
                <a16:creationId xmlns:a16="http://schemas.microsoft.com/office/drawing/2014/main" xmlns="" id="{2802A992-B18A-47D4-8497-02E7586DF58D}"/>
              </a:ext>
            </a:extLst>
          </p:cNvPr>
          <p:cNvGrpSpPr/>
          <p:nvPr userDrawn="1"/>
        </p:nvGrpSpPr>
        <p:grpSpPr>
          <a:xfrm>
            <a:off x="9437223" y="6087939"/>
            <a:ext cx="2554143" cy="587454"/>
            <a:chOff x="131177" y="5775962"/>
            <a:chExt cx="2530239" cy="581956"/>
          </a:xfrm>
        </p:grpSpPr>
        <p:pic>
          <p:nvPicPr>
            <p:cNvPr id="13" name="Picture 12">
              <a:extLst>
                <a:ext uri="{FF2B5EF4-FFF2-40B4-BE49-F238E27FC236}">
                  <a16:creationId xmlns:a16="http://schemas.microsoft.com/office/drawing/2014/main" xmlns="" id="{8DD61FEC-075B-4EDD-97CA-36E6F72630F4}"/>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14" name="Rectangle 13">
              <a:extLst>
                <a:ext uri="{FF2B5EF4-FFF2-40B4-BE49-F238E27FC236}">
                  <a16:creationId xmlns:a16="http://schemas.microsoft.com/office/drawing/2014/main" xmlns="" id="{CB550E12-AA95-4B1B-A8D2-ED01E515FC43}"/>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001692949"/>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ck - Logo on TR">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xmlns=""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ate Placeholder 1">
            <a:extLst>
              <a:ext uri="{FF2B5EF4-FFF2-40B4-BE49-F238E27FC236}">
                <a16:creationId xmlns:a16="http://schemas.microsoft.com/office/drawing/2014/main" xmlns="" id="{F2FD45BD-9964-4102-8DE9-72CDDDD20A49}"/>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Prof. Umesh H. </a:t>
            </a:r>
            <a:r>
              <a:rPr lang="en-US" dirty="0" err="1" smtClean="0">
                <a:solidFill>
                  <a:schemeClr val="tx1">
                    <a:lumMod val="90000"/>
                    <a:lumOff val="10000"/>
                  </a:schemeClr>
                </a:solidFill>
                <a:latin typeface="Roboto Condensed Light" panose="02000000000000000000" pitchFamily="2" charset="0"/>
                <a:ea typeface="Roboto Condensed Light" panose="02000000000000000000" pitchFamily="2" charset="0"/>
              </a:rPr>
              <a:t>Thoriya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8" name="Slide Number Placeholder 3">
            <a:extLst>
              <a:ext uri="{FF2B5EF4-FFF2-40B4-BE49-F238E27FC236}">
                <a16:creationId xmlns:a16="http://schemas.microsoft.com/office/drawing/2014/main" xmlns="" id="{32768103-D8F5-4649-8107-E4B3B8C554BB}"/>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2" name="Straight Connector 21">
            <a:extLst>
              <a:ext uri="{FF2B5EF4-FFF2-40B4-BE49-F238E27FC236}">
                <a16:creationId xmlns:a16="http://schemas.microsoft.com/office/drawing/2014/main" xmlns=""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a16="http://schemas.microsoft.com/office/drawing/2014/main" xmlns="" id="{FE191CF5-3D57-422B-B2EB-FF235E30DB22}"/>
              </a:ext>
            </a:extLst>
          </p:cNvPr>
          <p:cNvGrpSpPr/>
          <p:nvPr userDrawn="1"/>
        </p:nvGrpSpPr>
        <p:grpSpPr>
          <a:xfrm>
            <a:off x="9576895" y="99192"/>
            <a:ext cx="2554143" cy="587454"/>
            <a:chOff x="131177" y="5775962"/>
            <a:chExt cx="2530239" cy="581956"/>
          </a:xfrm>
        </p:grpSpPr>
        <p:pic>
          <p:nvPicPr>
            <p:cNvPr id="12" name="Picture 11">
              <a:extLst>
                <a:ext uri="{FF2B5EF4-FFF2-40B4-BE49-F238E27FC236}">
                  <a16:creationId xmlns:a16="http://schemas.microsoft.com/office/drawing/2014/main" xmlns="" id="{C9B183D5-5DE8-48E7-85E7-60CE9D0FD2D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13" name="Rectangle 12">
              <a:extLst>
                <a:ext uri="{FF2B5EF4-FFF2-40B4-BE49-F238E27FC236}">
                  <a16:creationId xmlns:a16="http://schemas.microsoft.com/office/drawing/2014/main" xmlns="" id="{62445F4B-50F2-4CA0-A5C5-6D690A29F3F2}"/>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Footer Placeholder 2">
            <a:extLst>
              <a:ext uri="{FF2B5EF4-FFF2-40B4-BE49-F238E27FC236}">
                <a16:creationId xmlns:a16="http://schemas.microsoft.com/office/drawing/2014/main" xmlns="" id="{BF2BE79E-EA17-4AB9-8CB5-714A52A6B2F5}"/>
              </a:ext>
            </a:extLst>
          </p:cNvPr>
          <p:cNvSpPr txBox="1">
            <a:spLocks/>
          </p:cNvSpPr>
          <p:nvPr userDrawn="1"/>
        </p:nvSpPr>
        <p:spPr>
          <a:xfrm>
            <a:off x="3581400" y="6604000"/>
            <a:ext cx="4572000" cy="254000"/>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3170719 </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DS)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5 – Consistency, Replication and Fault Tolerance</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Tree>
    <p:extLst>
      <p:ext uri="{BB962C8B-B14F-4D97-AF65-F5344CB8AC3E}">
        <p14:creationId xmlns:p14="http://schemas.microsoft.com/office/powerpoint/2010/main" val="2971972502"/>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ck - Logo on BR">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xmlns=""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ate Placeholder 1">
            <a:extLst>
              <a:ext uri="{FF2B5EF4-FFF2-40B4-BE49-F238E27FC236}">
                <a16:creationId xmlns:a16="http://schemas.microsoft.com/office/drawing/2014/main" xmlns="" id="{F2FD45BD-9964-4102-8DE9-72CDDDD20A49}"/>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Prof. Umesh H. </a:t>
            </a:r>
            <a:r>
              <a:rPr lang="en-US" dirty="0" err="1" smtClean="0">
                <a:solidFill>
                  <a:schemeClr val="tx1">
                    <a:lumMod val="90000"/>
                    <a:lumOff val="10000"/>
                  </a:schemeClr>
                </a:solidFill>
                <a:latin typeface="Roboto Condensed Light" panose="02000000000000000000" pitchFamily="2" charset="0"/>
                <a:ea typeface="Roboto Condensed Light" panose="02000000000000000000" pitchFamily="2" charset="0"/>
              </a:rPr>
              <a:t>Thoriya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8" name="Slide Number Placeholder 3">
            <a:extLst>
              <a:ext uri="{FF2B5EF4-FFF2-40B4-BE49-F238E27FC236}">
                <a16:creationId xmlns:a16="http://schemas.microsoft.com/office/drawing/2014/main" xmlns="" id="{32768103-D8F5-4649-8107-E4B3B8C554BB}"/>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2" name="Straight Connector 21">
            <a:extLst>
              <a:ext uri="{FF2B5EF4-FFF2-40B4-BE49-F238E27FC236}">
                <a16:creationId xmlns:a16="http://schemas.microsoft.com/office/drawing/2014/main" xmlns=""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a16="http://schemas.microsoft.com/office/drawing/2014/main" xmlns="" id="{913602D2-CAF0-4790-95E8-87990761ED0C}"/>
              </a:ext>
            </a:extLst>
          </p:cNvPr>
          <p:cNvGrpSpPr/>
          <p:nvPr userDrawn="1"/>
        </p:nvGrpSpPr>
        <p:grpSpPr>
          <a:xfrm>
            <a:off x="9576895" y="5890392"/>
            <a:ext cx="2554143" cy="587454"/>
            <a:chOff x="131177" y="5775962"/>
            <a:chExt cx="2530239" cy="581956"/>
          </a:xfrm>
        </p:grpSpPr>
        <p:pic>
          <p:nvPicPr>
            <p:cNvPr id="12" name="Picture 11">
              <a:extLst>
                <a:ext uri="{FF2B5EF4-FFF2-40B4-BE49-F238E27FC236}">
                  <a16:creationId xmlns:a16="http://schemas.microsoft.com/office/drawing/2014/main" xmlns="" id="{A378A2C8-EF9C-479C-ACF0-D9819B46DF5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13" name="Rectangle 12">
              <a:extLst>
                <a:ext uri="{FF2B5EF4-FFF2-40B4-BE49-F238E27FC236}">
                  <a16:creationId xmlns:a16="http://schemas.microsoft.com/office/drawing/2014/main" xmlns="" id="{61DE4F58-7D48-453D-89E1-B25767150977}"/>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Footer Placeholder 2">
            <a:extLst>
              <a:ext uri="{FF2B5EF4-FFF2-40B4-BE49-F238E27FC236}">
                <a16:creationId xmlns:a16="http://schemas.microsoft.com/office/drawing/2014/main" xmlns="" id="{BF2BE79E-EA17-4AB9-8CB5-714A52A6B2F5}"/>
              </a:ext>
            </a:extLst>
          </p:cNvPr>
          <p:cNvSpPr txBox="1">
            <a:spLocks/>
          </p:cNvSpPr>
          <p:nvPr userDrawn="1"/>
        </p:nvSpPr>
        <p:spPr>
          <a:xfrm>
            <a:off x="3581400" y="6604000"/>
            <a:ext cx="4572000" cy="254000"/>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3170719 </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DS)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5 – Consistency, Replication and Fault Tolerance</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Tree>
    <p:extLst>
      <p:ext uri="{BB962C8B-B14F-4D97-AF65-F5344CB8AC3E}">
        <p14:creationId xmlns:p14="http://schemas.microsoft.com/office/powerpoint/2010/main" val="3206247808"/>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ck - Logo on BL">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xmlns=""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ate Placeholder 1">
            <a:extLst>
              <a:ext uri="{FF2B5EF4-FFF2-40B4-BE49-F238E27FC236}">
                <a16:creationId xmlns:a16="http://schemas.microsoft.com/office/drawing/2014/main" xmlns="" id="{F2FD45BD-9964-4102-8DE9-72CDDDD20A49}"/>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Prof. Umesh H. </a:t>
            </a:r>
            <a:r>
              <a:rPr lang="en-US" dirty="0" err="1" smtClean="0">
                <a:solidFill>
                  <a:schemeClr val="tx1">
                    <a:lumMod val="90000"/>
                    <a:lumOff val="10000"/>
                  </a:schemeClr>
                </a:solidFill>
                <a:latin typeface="Roboto Condensed Light" panose="02000000000000000000" pitchFamily="2" charset="0"/>
                <a:ea typeface="Roboto Condensed Light" panose="02000000000000000000" pitchFamily="2" charset="0"/>
              </a:rPr>
              <a:t>Thoriya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8" name="Slide Number Placeholder 3">
            <a:extLst>
              <a:ext uri="{FF2B5EF4-FFF2-40B4-BE49-F238E27FC236}">
                <a16:creationId xmlns:a16="http://schemas.microsoft.com/office/drawing/2014/main" xmlns="" id="{32768103-D8F5-4649-8107-E4B3B8C554BB}"/>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2" name="Straight Connector 21">
            <a:extLst>
              <a:ext uri="{FF2B5EF4-FFF2-40B4-BE49-F238E27FC236}">
                <a16:creationId xmlns:a16="http://schemas.microsoft.com/office/drawing/2014/main" xmlns=""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a16="http://schemas.microsoft.com/office/drawing/2014/main" xmlns="" id="{15C60ED7-12D4-496E-AF73-0995BE8C12FD}"/>
              </a:ext>
            </a:extLst>
          </p:cNvPr>
          <p:cNvGrpSpPr/>
          <p:nvPr userDrawn="1"/>
        </p:nvGrpSpPr>
        <p:grpSpPr>
          <a:xfrm>
            <a:off x="128095" y="5890392"/>
            <a:ext cx="2554143" cy="587454"/>
            <a:chOff x="131177" y="5775962"/>
            <a:chExt cx="2530239" cy="581956"/>
          </a:xfrm>
        </p:grpSpPr>
        <p:pic>
          <p:nvPicPr>
            <p:cNvPr id="12" name="Picture 11">
              <a:extLst>
                <a:ext uri="{FF2B5EF4-FFF2-40B4-BE49-F238E27FC236}">
                  <a16:creationId xmlns:a16="http://schemas.microsoft.com/office/drawing/2014/main" xmlns="" id="{30CB04CE-0025-4B1F-B962-A759D179D84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13" name="Rectangle 12">
              <a:extLst>
                <a:ext uri="{FF2B5EF4-FFF2-40B4-BE49-F238E27FC236}">
                  <a16:creationId xmlns:a16="http://schemas.microsoft.com/office/drawing/2014/main" xmlns="" id="{43F480CB-A4AF-424E-90DB-5B677403441A}"/>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Footer Placeholder 2">
            <a:extLst>
              <a:ext uri="{FF2B5EF4-FFF2-40B4-BE49-F238E27FC236}">
                <a16:creationId xmlns:a16="http://schemas.microsoft.com/office/drawing/2014/main" xmlns="" id="{BF2BE79E-EA17-4AB9-8CB5-714A52A6B2F5}"/>
              </a:ext>
            </a:extLst>
          </p:cNvPr>
          <p:cNvSpPr txBox="1">
            <a:spLocks/>
          </p:cNvSpPr>
          <p:nvPr userDrawn="1"/>
        </p:nvSpPr>
        <p:spPr>
          <a:xfrm>
            <a:off x="3581400" y="6604000"/>
            <a:ext cx="4572000" cy="254000"/>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3170719 </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DS)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5 – Consistency, Replication and Fault Tolerance</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Tree>
    <p:extLst>
      <p:ext uri="{BB962C8B-B14F-4D97-AF65-F5344CB8AC3E}">
        <p14:creationId xmlns:p14="http://schemas.microsoft.com/office/powerpoint/2010/main" val="4243314523"/>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5BF5063B-909B-4A7F-B502-7802280439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6027DDF1-16E2-4622-B8FD-0148CD5CE0F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827EA166-F18A-4D32-AA1F-AE475D49103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D21B45-1703-4330-B544-825BD8F37AF2}" type="datetimeFigureOut">
              <a:rPr lang="en-US" smtClean="0"/>
              <a:t>11/17/2021</a:t>
            </a:fld>
            <a:endParaRPr lang="en-US"/>
          </a:p>
        </p:txBody>
      </p:sp>
      <p:sp>
        <p:nvSpPr>
          <p:cNvPr id="5" name="Footer Placeholder 4">
            <a:extLst>
              <a:ext uri="{FF2B5EF4-FFF2-40B4-BE49-F238E27FC236}">
                <a16:creationId xmlns:a16="http://schemas.microsoft.com/office/drawing/2014/main" xmlns="" id="{205C5379-5B41-4775-9279-F9F7608E662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A1A4B342-6FD5-4BB7-B9AE-3C5081C089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41F3C7-36DD-4595-AA08-2525D86280BD}" type="slidenum">
              <a:rPr lang="en-US" smtClean="0"/>
              <a:t>‹#›</a:t>
            </a:fld>
            <a:endParaRPr lang="en-US"/>
          </a:p>
        </p:txBody>
      </p:sp>
    </p:spTree>
    <p:extLst>
      <p:ext uri="{BB962C8B-B14F-4D97-AF65-F5344CB8AC3E}">
        <p14:creationId xmlns:p14="http://schemas.microsoft.com/office/powerpoint/2010/main" val="791954662"/>
      </p:ext>
    </p:extLst>
  </p:cSld>
  <p:clrMap bg1="lt1" tx1="dk1" bg2="lt2" tx2="dk2" accent1="accent1" accent2="accent2" accent3="accent3" accent4="accent4" accent5="accent5" accent6="accent6" hlink="hlink" folHlink="folHlink"/>
  <p:sldLayoutIdLst>
    <p:sldLayoutId id="2147483667" r:id="rId1"/>
    <p:sldLayoutId id="2147483692" r:id="rId2"/>
    <p:sldLayoutId id="2147483670" r:id="rId3"/>
    <p:sldLayoutId id="2147483687" r:id="rId4"/>
    <p:sldLayoutId id="2147483688" r:id="rId5"/>
    <p:sldLayoutId id="2147483671" r:id="rId6"/>
    <p:sldLayoutId id="2147483672" r:id="rId7"/>
    <p:sldLayoutId id="2147483689" r:id="rId8"/>
    <p:sldLayoutId id="2147483690" r:id="rId9"/>
    <p:sldLayoutId id="2147483673" r:id="rId10"/>
    <p:sldLayoutId id="2147483691" r:id="rId11"/>
    <p:sldLayoutId id="2147483674" r:id="rId12"/>
    <p:sldLayoutId id="2147483676" r:id="rId13"/>
    <p:sldLayoutId id="2147483677" r:id="rId14"/>
    <p:sldLayoutId id="2147483678" r:id="rId15"/>
    <p:sldLayoutId id="2147483679" r:id="rId16"/>
    <p:sldLayoutId id="2147483681" r:id="rId17"/>
    <p:sldLayoutId id="2147483683" r:id="rId18"/>
    <p:sldLayoutId id="2147483682" r:id="rId19"/>
    <p:sldLayoutId id="2147483684" r:id="rId20"/>
    <p:sldLayoutId id="2147483685" r:id="rId21"/>
    <p:sldLayoutId id="2147483686" r:id="rId22"/>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4.xml"/><Relationship Id="rId4" Type="http://schemas.openxmlformats.org/officeDocument/2006/relationships/image" Target="../media/image32.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9.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image" Target="../media/image16.png"/><Relationship Id="rId1" Type="http://schemas.openxmlformats.org/officeDocument/2006/relationships/slideLayout" Target="../slideLayouts/slideLayout4.xml"/><Relationship Id="rId4" Type="http://schemas.openxmlformats.org/officeDocument/2006/relationships/image" Target="../media/image18.wmf"/></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0.jp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23.wmf"/><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23.wmf"/><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23.wmf"/><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23.wmf"/><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image" Target="../media/image16.png"/><Relationship Id="rId1" Type="http://schemas.openxmlformats.org/officeDocument/2006/relationships/slideLayout" Target="../slideLayouts/slideLayout4.xml"/><Relationship Id="rId4" Type="http://schemas.openxmlformats.org/officeDocument/2006/relationships/image" Target="../media/image18.wmf"/></Relationships>
</file>

<file path=ppt/slides/_rels/slide5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9.jpeg"/><Relationship Id="rId1" Type="http://schemas.openxmlformats.org/officeDocument/2006/relationships/slideLayout" Target="../slideLayouts/slideLayout4.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5.gif"/><Relationship Id="rId1" Type="http://schemas.openxmlformats.org/officeDocument/2006/relationships/slideLayout" Target="../slideLayouts/slideLayout4.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E0A5353-D4D5-43D7-A039-6CFC6871D64F}"/>
              </a:ext>
            </a:extLst>
          </p:cNvPr>
          <p:cNvSpPr>
            <a:spLocks noGrp="1"/>
          </p:cNvSpPr>
          <p:nvPr>
            <p:ph type="ctrTitle"/>
          </p:nvPr>
        </p:nvSpPr>
        <p:spPr>
          <a:xfrm>
            <a:off x="772056" y="1671572"/>
            <a:ext cx="7060510" cy="2497450"/>
          </a:xfrm>
        </p:spPr>
        <p:txBody>
          <a:bodyPr/>
          <a:lstStyle/>
          <a:p>
            <a:pPr lvl="0">
              <a:lnSpc>
                <a:spcPct val="100000"/>
              </a:lnSpc>
              <a:spcBef>
                <a:spcPts val="0"/>
              </a:spcBef>
            </a:pPr>
            <a:r>
              <a:rPr lang="en-US" sz="4800" b="0" dirty="0" smtClean="0">
                <a:latin typeface="Roboto Condensed Light" panose="02000000000000000000" pitchFamily="2" charset="0"/>
                <a:ea typeface="Roboto Condensed Light" panose="02000000000000000000" pitchFamily="2" charset="0"/>
              </a:rPr>
              <a:t>Unit-5</a:t>
            </a:r>
            <a:r>
              <a:rPr lang="en-US" dirty="0" smtClean="0"/>
              <a:t> </a:t>
            </a:r>
            <a:r>
              <a:rPr lang="en-US"/>
              <a:t/>
            </a:r>
            <a:br>
              <a:rPr lang="en-US"/>
            </a:br>
            <a:r>
              <a:rPr lang="en-US" sz="4800" b="0"/>
              <a:t>Consistency, Replication and Fault Tolerance</a:t>
            </a:r>
            <a:r>
              <a:rPr lang="en-US" sz="4800" dirty="0"/>
              <a:t/>
            </a:r>
            <a:br>
              <a:rPr lang="en-US" sz="4800" dirty="0"/>
            </a:br>
            <a:r>
              <a:rPr lang="en-US" sz="2400" b="0" dirty="0">
                <a:solidFill>
                  <a:srgbClr val="212121">
                    <a:lumMod val="90000"/>
                    <a:lumOff val="10000"/>
                  </a:srgbClr>
                </a:solidFill>
              </a:rPr>
              <a:t/>
            </a:r>
            <a:br>
              <a:rPr lang="en-US" sz="2400" b="0" dirty="0">
                <a:solidFill>
                  <a:srgbClr val="212121">
                    <a:lumMod val="90000"/>
                    <a:lumOff val="10000"/>
                  </a:srgbClr>
                </a:solidFill>
              </a:rPr>
            </a:br>
            <a:endParaRPr lang="en-US" dirty="0"/>
          </a:p>
        </p:txBody>
      </p:sp>
      <p:sp>
        <p:nvSpPr>
          <p:cNvPr id="3" name="Text Placeholder 2">
            <a:extLst>
              <a:ext uri="{FF2B5EF4-FFF2-40B4-BE49-F238E27FC236}">
                <a16:creationId xmlns:a16="http://schemas.microsoft.com/office/drawing/2014/main" xmlns="" id="{E4D4005A-4647-4086-9144-7BCC7DFEFB1B}"/>
              </a:ext>
            </a:extLst>
          </p:cNvPr>
          <p:cNvSpPr>
            <a:spLocks noGrp="1"/>
          </p:cNvSpPr>
          <p:nvPr>
            <p:ph type="body" sz="quarter" idx="11"/>
          </p:nvPr>
        </p:nvSpPr>
        <p:spPr/>
        <p:txBody>
          <a:bodyPr/>
          <a:lstStyle/>
          <a:p>
            <a:r>
              <a:rPr lang="en-US" dirty="0"/>
              <a:t>u</a:t>
            </a:r>
            <a:r>
              <a:rPr lang="en-US" dirty="0" smtClean="0"/>
              <a:t>mesh.thoriya@darshan.ac.in</a:t>
            </a:r>
            <a:endParaRPr lang="en-US" dirty="0"/>
          </a:p>
        </p:txBody>
      </p:sp>
      <p:sp>
        <p:nvSpPr>
          <p:cNvPr id="4" name="Text Placeholder 3">
            <a:extLst>
              <a:ext uri="{FF2B5EF4-FFF2-40B4-BE49-F238E27FC236}">
                <a16:creationId xmlns:a16="http://schemas.microsoft.com/office/drawing/2014/main" xmlns="" id="{6F817D43-889A-4049-ACFD-9B3B648B6A91}"/>
              </a:ext>
            </a:extLst>
          </p:cNvPr>
          <p:cNvSpPr>
            <a:spLocks noGrp="1"/>
          </p:cNvSpPr>
          <p:nvPr>
            <p:ph type="body" sz="quarter" idx="12"/>
          </p:nvPr>
        </p:nvSpPr>
        <p:spPr/>
        <p:txBody>
          <a:bodyPr/>
          <a:lstStyle/>
          <a:p>
            <a:r>
              <a:rPr lang="en-US" dirty="0" smtClean="0"/>
              <a:t>9714233355</a:t>
            </a:r>
            <a:endParaRPr lang="en-US" dirty="0"/>
          </a:p>
        </p:txBody>
      </p:sp>
      <p:sp>
        <p:nvSpPr>
          <p:cNvPr id="5" name="Text Placeholder 4">
            <a:extLst>
              <a:ext uri="{FF2B5EF4-FFF2-40B4-BE49-F238E27FC236}">
                <a16:creationId xmlns:a16="http://schemas.microsoft.com/office/drawing/2014/main" xmlns="" id="{B786D614-6447-4787-8025-9C902A1B7344}"/>
              </a:ext>
            </a:extLst>
          </p:cNvPr>
          <p:cNvSpPr>
            <a:spLocks noGrp="1"/>
          </p:cNvSpPr>
          <p:nvPr>
            <p:ph type="body" sz="quarter" idx="13"/>
          </p:nvPr>
        </p:nvSpPr>
        <p:spPr>
          <a:xfrm>
            <a:off x="1837678" y="5546560"/>
            <a:ext cx="3735998" cy="290081"/>
          </a:xfrm>
        </p:spPr>
        <p:txBody>
          <a:bodyPr/>
          <a:lstStyle/>
          <a:p>
            <a:r>
              <a:rPr lang="en-US" dirty="0"/>
              <a:t>Computer Engineering Department</a:t>
            </a:r>
          </a:p>
        </p:txBody>
      </p:sp>
      <p:sp>
        <p:nvSpPr>
          <p:cNvPr id="6" name="Text Placeholder 5">
            <a:extLst>
              <a:ext uri="{FF2B5EF4-FFF2-40B4-BE49-F238E27FC236}">
                <a16:creationId xmlns:a16="http://schemas.microsoft.com/office/drawing/2014/main" xmlns="" id="{1F7AB9BC-FE08-46B2-A19C-803CB5DF0CD1}"/>
              </a:ext>
            </a:extLst>
          </p:cNvPr>
          <p:cNvSpPr>
            <a:spLocks noGrp="1"/>
          </p:cNvSpPr>
          <p:nvPr>
            <p:ph type="body" sz="quarter" idx="14"/>
          </p:nvPr>
        </p:nvSpPr>
        <p:spPr/>
        <p:txBody>
          <a:bodyPr/>
          <a:lstStyle/>
          <a:p>
            <a:r>
              <a:rPr lang="en-US" dirty="0"/>
              <a:t>Prof. </a:t>
            </a:r>
            <a:r>
              <a:rPr lang="en-US" dirty="0" smtClean="0"/>
              <a:t>Umesh H. </a:t>
            </a:r>
            <a:r>
              <a:rPr lang="en-US" dirty="0" err="1" smtClean="0"/>
              <a:t>Thoriya</a:t>
            </a:r>
            <a:endParaRPr lang="en-US" dirty="0"/>
          </a:p>
        </p:txBody>
      </p:sp>
      <p:sp>
        <p:nvSpPr>
          <p:cNvPr id="1027" name="Text Placeholder 1026">
            <a:extLst>
              <a:ext uri="{FF2B5EF4-FFF2-40B4-BE49-F238E27FC236}">
                <a16:creationId xmlns:a16="http://schemas.microsoft.com/office/drawing/2014/main" xmlns="" id="{D1F0AA94-EAF3-4868-942A-0125EFC5C764}"/>
              </a:ext>
            </a:extLst>
          </p:cNvPr>
          <p:cNvSpPr>
            <a:spLocks noGrp="1"/>
          </p:cNvSpPr>
          <p:nvPr>
            <p:ph type="body" sz="quarter" idx="16"/>
          </p:nvPr>
        </p:nvSpPr>
        <p:spPr/>
        <p:txBody>
          <a:bodyPr/>
          <a:lstStyle/>
          <a:p>
            <a:pPr>
              <a:lnSpc>
                <a:spcPct val="100000"/>
              </a:lnSpc>
            </a:pPr>
            <a:r>
              <a:rPr lang="en-US" sz="2000" b="1" dirty="0"/>
              <a:t>Distributed </a:t>
            </a:r>
            <a:r>
              <a:rPr lang="en-US" sz="2000" b="1" dirty="0" smtClean="0"/>
              <a:t>System </a:t>
            </a:r>
            <a:r>
              <a:rPr lang="en-US" sz="2000" dirty="0" smtClean="0">
                <a:latin typeface="Roboto Condensed Light" panose="02000000000000000000" pitchFamily="2" charset="0"/>
                <a:ea typeface="Roboto Condensed Light" panose="02000000000000000000" pitchFamily="2" charset="0"/>
              </a:rPr>
              <a:t>(DS)</a:t>
            </a:r>
            <a:endParaRPr lang="en-US" sz="2000" dirty="0">
              <a:latin typeface="Roboto Condensed Light" panose="02000000000000000000" pitchFamily="2" charset="0"/>
              <a:ea typeface="Roboto Condensed Light" panose="02000000000000000000" pitchFamily="2" charset="0"/>
            </a:endParaRPr>
          </a:p>
          <a:p>
            <a:pPr>
              <a:lnSpc>
                <a:spcPct val="100000"/>
              </a:lnSpc>
            </a:pPr>
            <a:r>
              <a:rPr lang="en-US" sz="2000" dirty="0">
                <a:latin typeface="Roboto Condensed Light" panose="02000000000000000000" pitchFamily="2" charset="0"/>
                <a:ea typeface="Roboto Condensed Light" panose="02000000000000000000" pitchFamily="2" charset="0"/>
              </a:rPr>
              <a:t>GTU #3170719</a:t>
            </a:r>
          </a:p>
        </p:txBody>
      </p:sp>
      <p:sp>
        <p:nvSpPr>
          <p:cNvPr id="11" name="AutoShape 3">
            <a:extLst>
              <a:ext uri="{FF2B5EF4-FFF2-40B4-BE49-F238E27FC236}">
                <a16:creationId xmlns:a16="http://schemas.microsoft.com/office/drawing/2014/main" xmlns="" id="{3D1B70E7-2396-452E-A00A-D1D4AA1E56DF}"/>
              </a:ext>
            </a:extLst>
          </p:cNvPr>
          <p:cNvSpPr>
            <a:spLocks noChangeAspect="1" noChangeArrowheads="1" noTextEdit="1"/>
          </p:cNvSpPr>
          <p:nvPr/>
        </p:nvSpPr>
        <p:spPr bwMode="auto">
          <a:xfrm>
            <a:off x="5573676" y="-3055324"/>
            <a:ext cx="7721600" cy="1457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12" name="Picture Placeholder 11">
            <a:extLst>
              <a:ext uri="{FF2B5EF4-FFF2-40B4-BE49-F238E27FC236}">
                <a16:creationId xmlns:a16="http://schemas.microsoft.com/office/drawing/2014/main" xmlns="" id="{D6337D8C-443B-4C47-A28D-6B3C54970252}"/>
              </a:ext>
            </a:extLst>
          </p:cNvPr>
          <p:cNvPicPr>
            <a:picLocks noGrp="1" noChangeAspect="1"/>
          </p:cNvPicPr>
          <p:nvPr>
            <p:ph type="pic" sz="quarter" idx="10"/>
          </p:nvPr>
        </p:nvPicPr>
        <p:blipFill>
          <a:blip r:embed="rId3" cstate="print">
            <a:extLst>
              <a:ext uri="{28A0092B-C50C-407E-A947-70E740481C1C}">
                <a14:useLocalDpi xmlns:a14="http://schemas.microsoft.com/office/drawing/2010/main" val="0"/>
              </a:ext>
            </a:extLst>
          </a:blip>
          <a:stretch>
            <a:fillRect/>
          </a:stretch>
        </p:blipFill>
        <p:spPr>
          <a:xfrm>
            <a:off x="353569" y="5211251"/>
            <a:ext cx="1353599" cy="1353599"/>
          </a:xfrm>
        </p:spPr>
      </p:pic>
    </p:spTree>
    <p:extLst>
      <p:ext uri="{BB962C8B-B14F-4D97-AF65-F5344CB8AC3E}">
        <p14:creationId xmlns:p14="http://schemas.microsoft.com/office/powerpoint/2010/main" val="6610019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F2D5F8-87CB-4B5B-8EC7-5F4CE6485746}"/>
              </a:ext>
            </a:extLst>
          </p:cNvPr>
          <p:cNvSpPr>
            <a:spLocks noGrp="1"/>
          </p:cNvSpPr>
          <p:nvPr>
            <p:ph type="title"/>
          </p:nvPr>
        </p:nvSpPr>
        <p:spPr/>
        <p:txBody>
          <a:bodyPr/>
          <a:lstStyle/>
          <a:p>
            <a:r>
              <a:rPr lang="en-US" dirty="0"/>
              <a:t>Consistency Model</a:t>
            </a:r>
          </a:p>
        </p:txBody>
      </p:sp>
      <p:sp>
        <p:nvSpPr>
          <p:cNvPr id="3" name="Content Placeholder 2">
            <a:extLst>
              <a:ext uri="{FF2B5EF4-FFF2-40B4-BE49-F238E27FC236}">
                <a16:creationId xmlns:a16="http://schemas.microsoft.com/office/drawing/2014/main" xmlns="" id="{139A428D-8F15-4206-B337-FA27C005FA71}"/>
              </a:ext>
            </a:extLst>
          </p:cNvPr>
          <p:cNvSpPr>
            <a:spLocks noGrp="1"/>
          </p:cNvSpPr>
          <p:nvPr>
            <p:ph idx="1"/>
          </p:nvPr>
        </p:nvSpPr>
        <p:spPr/>
        <p:txBody>
          <a:bodyPr/>
          <a:lstStyle/>
          <a:p>
            <a:r>
              <a:rPr lang="en-US" dirty="0"/>
              <a:t>A consistency model is a contract between: </a:t>
            </a:r>
          </a:p>
          <a:p>
            <a:pPr lvl="2"/>
            <a:r>
              <a:rPr lang="en-US" sz="2400" dirty="0"/>
              <a:t>The process that wants to use the data</a:t>
            </a:r>
          </a:p>
          <a:p>
            <a:pPr lvl="2"/>
            <a:r>
              <a:rPr lang="en-US" sz="2400" dirty="0"/>
              <a:t>and the </a:t>
            </a:r>
            <a:r>
              <a:rPr lang="en-US" sz="2400" dirty="0" smtClean="0"/>
              <a:t>data-store</a:t>
            </a:r>
          </a:p>
          <a:p>
            <a:pPr lvl="2"/>
            <a:endParaRPr lang="en-US" sz="2400" dirty="0"/>
          </a:p>
          <a:p>
            <a:pPr marL="265113" lvl="2" indent="-265113">
              <a:spcBef>
                <a:spcPts val="1000"/>
              </a:spcBef>
              <a:buFont typeface="Webdings" panose="05030102010509060703" pitchFamily="18" charset="2"/>
              <a:buChar char=""/>
            </a:pPr>
            <a:r>
              <a:rPr lang="en-US" sz="2400" dirty="0"/>
              <a:t>A consistency model states the level (or degree) of consistency provided by the data-store to the processes while reading and writing data</a:t>
            </a:r>
          </a:p>
          <a:p>
            <a:pPr marL="0" indent="0">
              <a:buNone/>
            </a:pPr>
            <a:endParaRPr lang="en-US" dirty="0"/>
          </a:p>
        </p:txBody>
      </p:sp>
    </p:spTree>
    <p:extLst>
      <p:ext uri="{BB962C8B-B14F-4D97-AF65-F5344CB8AC3E}">
        <p14:creationId xmlns:p14="http://schemas.microsoft.com/office/powerpoint/2010/main" val="1916360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F2D5F8-87CB-4B5B-8EC7-5F4CE6485746}"/>
              </a:ext>
            </a:extLst>
          </p:cNvPr>
          <p:cNvSpPr>
            <a:spLocks noGrp="1"/>
          </p:cNvSpPr>
          <p:nvPr>
            <p:ph type="title"/>
          </p:nvPr>
        </p:nvSpPr>
        <p:spPr/>
        <p:txBody>
          <a:bodyPr>
            <a:normAutofit/>
          </a:bodyPr>
          <a:lstStyle/>
          <a:p>
            <a:r>
              <a:rPr lang="en-US" dirty="0"/>
              <a:t>Fault Tolerance Requirements</a:t>
            </a:r>
          </a:p>
        </p:txBody>
      </p:sp>
      <p:sp>
        <p:nvSpPr>
          <p:cNvPr id="3" name="Content Placeholder 2">
            <a:extLst>
              <a:ext uri="{FF2B5EF4-FFF2-40B4-BE49-F238E27FC236}">
                <a16:creationId xmlns:a16="http://schemas.microsoft.com/office/drawing/2014/main" xmlns="" id="{139A428D-8F15-4206-B337-FA27C005FA71}"/>
              </a:ext>
            </a:extLst>
          </p:cNvPr>
          <p:cNvSpPr>
            <a:spLocks noGrp="1"/>
          </p:cNvSpPr>
          <p:nvPr>
            <p:ph idx="1"/>
          </p:nvPr>
        </p:nvSpPr>
        <p:spPr/>
        <p:txBody>
          <a:bodyPr/>
          <a:lstStyle/>
          <a:p>
            <a:pPr>
              <a:lnSpc>
                <a:spcPct val="100000"/>
              </a:lnSpc>
            </a:pPr>
            <a:r>
              <a:rPr lang="en-US" dirty="0"/>
              <a:t>A robust fault tolerant system requires:</a:t>
            </a:r>
          </a:p>
          <a:p>
            <a:pPr lvl="1"/>
            <a:r>
              <a:rPr lang="en-US" sz="2400" dirty="0">
                <a:ea typeface="ＭＳ Ｐゴシック" charset="-128"/>
              </a:rPr>
              <a:t>No single point of failure</a:t>
            </a:r>
          </a:p>
          <a:p>
            <a:pPr lvl="1"/>
            <a:r>
              <a:rPr lang="en-US" sz="2400" dirty="0">
                <a:ea typeface="ＭＳ Ｐゴシック" charset="-128"/>
              </a:rPr>
              <a:t>Fault isolation/containment to the failing component</a:t>
            </a:r>
          </a:p>
          <a:p>
            <a:pPr lvl="1"/>
            <a:r>
              <a:rPr lang="en-US" sz="2400" dirty="0">
                <a:ea typeface="ＭＳ Ｐゴシック" charset="-128"/>
              </a:rPr>
              <a:t>Availability of reversion modes</a:t>
            </a:r>
          </a:p>
          <a:p>
            <a:pPr lvl="2"/>
            <a:endParaRPr lang="en-US" sz="2400" dirty="0"/>
          </a:p>
        </p:txBody>
      </p:sp>
    </p:spTree>
    <p:extLst>
      <p:ext uri="{BB962C8B-B14F-4D97-AF65-F5344CB8AC3E}">
        <p14:creationId xmlns:p14="http://schemas.microsoft.com/office/powerpoint/2010/main" val="226241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F2D5F8-87CB-4B5B-8EC7-5F4CE6485746}"/>
              </a:ext>
            </a:extLst>
          </p:cNvPr>
          <p:cNvSpPr>
            <a:spLocks noGrp="1"/>
          </p:cNvSpPr>
          <p:nvPr>
            <p:ph type="title"/>
          </p:nvPr>
        </p:nvSpPr>
        <p:spPr/>
        <p:txBody>
          <a:bodyPr>
            <a:normAutofit/>
          </a:bodyPr>
          <a:lstStyle/>
          <a:p>
            <a:r>
              <a:rPr lang="en-US" dirty="0"/>
              <a:t>Faults Masking by Redundancy</a:t>
            </a:r>
          </a:p>
        </p:txBody>
      </p:sp>
      <p:sp>
        <p:nvSpPr>
          <p:cNvPr id="3" name="Content Placeholder 2">
            <a:extLst>
              <a:ext uri="{FF2B5EF4-FFF2-40B4-BE49-F238E27FC236}">
                <a16:creationId xmlns:a16="http://schemas.microsoft.com/office/drawing/2014/main" xmlns="" id="{139A428D-8F15-4206-B337-FA27C005FA71}"/>
              </a:ext>
            </a:extLst>
          </p:cNvPr>
          <p:cNvSpPr>
            <a:spLocks noGrp="1"/>
          </p:cNvSpPr>
          <p:nvPr>
            <p:ph idx="1"/>
          </p:nvPr>
        </p:nvSpPr>
        <p:spPr/>
        <p:txBody>
          <a:bodyPr/>
          <a:lstStyle/>
          <a:p>
            <a:pPr>
              <a:lnSpc>
                <a:spcPct val="100000"/>
              </a:lnSpc>
            </a:pPr>
            <a:r>
              <a:rPr lang="en-US" dirty="0">
                <a:latin typeface="+mj-lt"/>
              </a:rPr>
              <a:t>The key technique for masking faults is to use redundancy</a:t>
            </a:r>
          </a:p>
          <a:p>
            <a:pPr lvl="2"/>
            <a:endParaRPr lang="en-US" sz="2400" dirty="0">
              <a:latin typeface="+mj-lt"/>
            </a:endParaRPr>
          </a:p>
        </p:txBody>
      </p:sp>
      <p:sp>
        <p:nvSpPr>
          <p:cNvPr id="4" name="Freeform 3"/>
          <p:cNvSpPr/>
          <p:nvPr/>
        </p:nvSpPr>
        <p:spPr>
          <a:xfrm>
            <a:off x="4566025" y="3041370"/>
            <a:ext cx="1680698" cy="1033462"/>
          </a:xfrm>
          <a:custGeom>
            <a:avLst/>
            <a:gdLst>
              <a:gd name="connsiteX0" fmla="*/ 0 w 1371595"/>
              <a:gd name="connsiteY0" fmla="*/ 172475 h 1034830"/>
              <a:gd name="connsiteX1" fmla="*/ 172475 w 1371595"/>
              <a:gd name="connsiteY1" fmla="*/ 0 h 1034830"/>
              <a:gd name="connsiteX2" fmla="*/ 1199120 w 1371595"/>
              <a:gd name="connsiteY2" fmla="*/ 0 h 1034830"/>
              <a:gd name="connsiteX3" fmla="*/ 1371595 w 1371595"/>
              <a:gd name="connsiteY3" fmla="*/ 172475 h 1034830"/>
              <a:gd name="connsiteX4" fmla="*/ 1371595 w 1371595"/>
              <a:gd name="connsiteY4" fmla="*/ 862355 h 1034830"/>
              <a:gd name="connsiteX5" fmla="*/ 1199120 w 1371595"/>
              <a:gd name="connsiteY5" fmla="*/ 1034830 h 1034830"/>
              <a:gd name="connsiteX6" fmla="*/ 172475 w 1371595"/>
              <a:gd name="connsiteY6" fmla="*/ 1034830 h 1034830"/>
              <a:gd name="connsiteX7" fmla="*/ 0 w 1371595"/>
              <a:gd name="connsiteY7" fmla="*/ 862355 h 1034830"/>
              <a:gd name="connsiteX8" fmla="*/ 0 w 1371595"/>
              <a:gd name="connsiteY8" fmla="*/ 172475 h 1034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71595" h="1034830">
                <a:moveTo>
                  <a:pt x="0" y="172475"/>
                </a:moveTo>
                <a:cubicBezTo>
                  <a:pt x="0" y="77220"/>
                  <a:pt x="77220" y="0"/>
                  <a:pt x="172475" y="0"/>
                </a:cubicBezTo>
                <a:lnTo>
                  <a:pt x="1199120" y="0"/>
                </a:lnTo>
                <a:cubicBezTo>
                  <a:pt x="1294375" y="0"/>
                  <a:pt x="1371595" y="77220"/>
                  <a:pt x="1371595" y="172475"/>
                </a:cubicBezTo>
                <a:lnTo>
                  <a:pt x="1371595" y="862355"/>
                </a:lnTo>
                <a:cubicBezTo>
                  <a:pt x="1371595" y="957610"/>
                  <a:pt x="1294375" y="1034830"/>
                  <a:pt x="1199120" y="1034830"/>
                </a:cubicBezTo>
                <a:lnTo>
                  <a:pt x="172475" y="1034830"/>
                </a:lnTo>
                <a:cubicBezTo>
                  <a:pt x="77220" y="1034830"/>
                  <a:pt x="0" y="957610"/>
                  <a:pt x="0" y="862355"/>
                </a:cubicBezTo>
                <a:lnTo>
                  <a:pt x="0" y="172475"/>
                </a:lnTo>
                <a:close/>
              </a:path>
            </a:pathLst>
          </a:custGeom>
          <a:solidFill>
            <a:schemeClr val="accent6">
              <a:lumMod val="60000"/>
              <a:lumOff val="40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50516" tIns="50516" rIns="50516" bIns="50516" spcCol="1270" anchor="ctr"/>
          <a:lstStyle/>
          <a:p>
            <a:pPr algn="ctr" defTabSz="711200">
              <a:lnSpc>
                <a:spcPct val="90000"/>
              </a:lnSpc>
              <a:spcAft>
                <a:spcPct val="35000"/>
              </a:spcAft>
              <a:defRPr/>
            </a:pPr>
            <a:r>
              <a:rPr lang="en-US" sz="2400" b="1" dirty="0">
                <a:latin typeface="+mj-lt"/>
              </a:rPr>
              <a:t>Redundancy</a:t>
            </a:r>
          </a:p>
        </p:txBody>
      </p:sp>
      <p:sp>
        <p:nvSpPr>
          <p:cNvPr id="5" name="Freeform 4"/>
          <p:cNvSpPr/>
          <p:nvPr/>
        </p:nvSpPr>
        <p:spPr>
          <a:xfrm rot="16200000">
            <a:off x="5102225" y="2784195"/>
            <a:ext cx="514350" cy="0"/>
          </a:xfrm>
          <a:custGeom>
            <a:avLst/>
            <a:gdLst/>
            <a:ahLst/>
            <a:cxnLst/>
            <a:rect l="0" t="0" r="0" b="0"/>
            <a:pathLst>
              <a:path>
                <a:moveTo>
                  <a:pt x="0" y="0"/>
                </a:moveTo>
                <a:lnTo>
                  <a:pt x="513669" y="0"/>
                </a:lnTo>
              </a:path>
            </a:pathLst>
          </a:custGeom>
          <a:noFill/>
          <a:ln>
            <a:solidFill>
              <a:srgbClr val="00B050"/>
            </a:solidFill>
          </a:ln>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6" name="Freeform 5"/>
          <p:cNvSpPr/>
          <p:nvPr/>
        </p:nvSpPr>
        <p:spPr>
          <a:xfrm>
            <a:off x="4566025" y="1833282"/>
            <a:ext cx="1573304" cy="693738"/>
          </a:xfrm>
          <a:custGeom>
            <a:avLst/>
            <a:gdLst>
              <a:gd name="connsiteX0" fmla="*/ 0 w 1164181"/>
              <a:gd name="connsiteY0" fmla="*/ 115558 h 693336"/>
              <a:gd name="connsiteX1" fmla="*/ 115558 w 1164181"/>
              <a:gd name="connsiteY1" fmla="*/ 0 h 693336"/>
              <a:gd name="connsiteX2" fmla="*/ 1048623 w 1164181"/>
              <a:gd name="connsiteY2" fmla="*/ 0 h 693336"/>
              <a:gd name="connsiteX3" fmla="*/ 1164181 w 1164181"/>
              <a:gd name="connsiteY3" fmla="*/ 115558 h 693336"/>
              <a:gd name="connsiteX4" fmla="*/ 1164181 w 1164181"/>
              <a:gd name="connsiteY4" fmla="*/ 577778 h 693336"/>
              <a:gd name="connsiteX5" fmla="*/ 1048623 w 1164181"/>
              <a:gd name="connsiteY5" fmla="*/ 693336 h 693336"/>
              <a:gd name="connsiteX6" fmla="*/ 115558 w 1164181"/>
              <a:gd name="connsiteY6" fmla="*/ 693336 h 693336"/>
              <a:gd name="connsiteX7" fmla="*/ 0 w 1164181"/>
              <a:gd name="connsiteY7" fmla="*/ 577778 h 693336"/>
              <a:gd name="connsiteX8" fmla="*/ 0 w 1164181"/>
              <a:gd name="connsiteY8" fmla="*/ 115558 h 693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64181" h="693336">
                <a:moveTo>
                  <a:pt x="0" y="115558"/>
                </a:moveTo>
                <a:cubicBezTo>
                  <a:pt x="0" y="51737"/>
                  <a:pt x="51737" y="0"/>
                  <a:pt x="115558" y="0"/>
                </a:cubicBezTo>
                <a:lnTo>
                  <a:pt x="1048623" y="0"/>
                </a:lnTo>
                <a:cubicBezTo>
                  <a:pt x="1112444" y="0"/>
                  <a:pt x="1164181" y="51737"/>
                  <a:pt x="1164181" y="115558"/>
                </a:cubicBezTo>
                <a:lnTo>
                  <a:pt x="1164181" y="577778"/>
                </a:lnTo>
                <a:cubicBezTo>
                  <a:pt x="1164181" y="641599"/>
                  <a:pt x="1112444" y="693336"/>
                  <a:pt x="1048623" y="693336"/>
                </a:cubicBezTo>
                <a:lnTo>
                  <a:pt x="115558" y="693336"/>
                </a:lnTo>
                <a:cubicBezTo>
                  <a:pt x="51737" y="693336"/>
                  <a:pt x="0" y="641599"/>
                  <a:pt x="0" y="577778"/>
                </a:cubicBezTo>
                <a:lnTo>
                  <a:pt x="0" y="115558"/>
                </a:lnTo>
                <a:close/>
              </a:path>
            </a:pathLst>
          </a:custGeom>
          <a:solidFill>
            <a:srgbClr val="00B050"/>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33846" tIns="33846" rIns="33846" bIns="33846" spcCol="1270" anchor="ctr"/>
          <a:lstStyle/>
          <a:p>
            <a:pPr algn="ctr" defTabSz="711200">
              <a:lnSpc>
                <a:spcPct val="90000"/>
              </a:lnSpc>
              <a:spcAft>
                <a:spcPct val="35000"/>
              </a:spcAft>
              <a:defRPr/>
            </a:pPr>
            <a:r>
              <a:rPr lang="en-US" sz="2400" dirty="0">
                <a:latin typeface="+mj-lt"/>
              </a:rPr>
              <a:t>Information</a:t>
            </a:r>
          </a:p>
        </p:txBody>
      </p:sp>
      <p:sp>
        <p:nvSpPr>
          <p:cNvPr id="8" name="Freeform 7"/>
          <p:cNvSpPr/>
          <p:nvPr/>
        </p:nvSpPr>
        <p:spPr>
          <a:xfrm>
            <a:off x="6521760" y="3211232"/>
            <a:ext cx="1309190" cy="693738"/>
          </a:xfrm>
          <a:custGeom>
            <a:avLst/>
            <a:gdLst>
              <a:gd name="connsiteX0" fmla="*/ 0 w 1164181"/>
              <a:gd name="connsiteY0" fmla="*/ 115558 h 693336"/>
              <a:gd name="connsiteX1" fmla="*/ 115558 w 1164181"/>
              <a:gd name="connsiteY1" fmla="*/ 0 h 693336"/>
              <a:gd name="connsiteX2" fmla="*/ 1048623 w 1164181"/>
              <a:gd name="connsiteY2" fmla="*/ 0 h 693336"/>
              <a:gd name="connsiteX3" fmla="*/ 1164181 w 1164181"/>
              <a:gd name="connsiteY3" fmla="*/ 115558 h 693336"/>
              <a:gd name="connsiteX4" fmla="*/ 1164181 w 1164181"/>
              <a:gd name="connsiteY4" fmla="*/ 577778 h 693336"/>
              <a:gd name="connsiteX5" fmla="*/ 1048623 w 1164181"/>
              <a:gd name="connsiteY5" fmla="*/ 693336 h 693336"/>
              <a:gd name="connsiteX6" fmla="*/ 115558 w 1164181"/>
              <a:gd name="connsiteY6" fmla="*/ 693336 h 693336"/>
              <a:gd name="connsiteX7" fmla="*/ 0 w 1164181"/>
              <a:gd name="connsiteY7" fmla="*/ 577778 h 693336"/>
              <a:gd name="connsiteX8" fmla="*/ 0 w 1164181"/>
              <a:gd name="connsiteY8" fmla="*/ 115558 h 693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64181" h="693336">
                <a:moveTo>
                  <a:pt x="0" y="115558"/>
                </a:moveTo>
                <a:cubicBezTo>
                  <a:pt x="0" y="51737"/>
                  <a:pt x="51737" y="0"/>
                  <a:pt x="115558" y="0"/>
                </a:cubicBezTo>
                <a:lnTo>
                  <a:pt x="1048623" y="0"/>
                </a:lnTo>
                <a:cubicBezTo>
                  <a:pt x="1112444" y="0"/>
                  <a:pt x="1164181" y="51737"/>
                  <a:pt x="1164181" y="115558"/>
                </a:cubicBezTo>
                <a:lnTo>
                  <a:pt x="1164181" y="577778"/>
                </a:lnTo>
                <a:cubicBezTo>
                  <a:pt x="1164181" y="641599"/>
                  <a:pt x="1112444" y="693336"/>
                  <a:pt x="1048623" y="693336"/>
                </a:cubicBezTo>
                <a:lnTo>
                  <a:pt x="115558" y="693336"/>
                </a:lnTo>
                <a:cubicBezTo>
                  <a:pt x="51737" y="693336"/>
                  <a:pt x="0" y="641599"/>
                  <a:pt x="0" y="577778"/>
                </a:cubicBezTo>
                <a:lnTo>
                  <a:pt x="0" y="115558"/>
                </a:lnTo>
                <a:close/>
              </a:path>
            </a:pathLst>
          </a:custGeom>
          <a:solidFill>
            <a:srgbClr val="1D3064"/>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74486" tIns="74486" rIns="74486" bIns="74486" spcCol="1270" anchor="ctr"/>
          <a:lstStyle/>
          <a:p>
            <a:pPr algn="ctr" defTabSz="711200">
              <a:lnSpc>
                <a:spcPct val="90000"/>
              </a:lnSpc>
              <a:spcAft>
                <a:spcPct val="35000"/>
              </a:spcAft>
              <a:defRPr/>
            </a:pPr>
            <a:r>
              <a:rPr lang="en-US" sz="2400" dirty="0">
                <a:latin typeface="+mj-lt"/>
              </a:rPr>
              <a:t>Hardware</a:t>
            </a:r>
          </a:p>
        </p:txBody>
      </p:sp>
      <p:sp>
        <p:nvSpPr>
          <p:cNvPr id="9" name="Freeform 8"/>
          <p:cNvSpPr/>
          <p:nvPr/>
        </p:nvSpPr>
        <p:spPr>
          <a:xfrm rot="5400000">
            <a:off x="5102225" y="4332007"/>
            <a:ext cx="514350" cy="0"/>
          </a:xfrm>
          <a:custGeom>
            <a:avLst/>
            <a:gdLst/>
            <a:ahLst/>
            <a:cxnLst/>
            <a:rect l="0" t="0" r="0" b="0"/>
            <a:pathLst>
              <a:path>
                <a:moveTo>
                  <a:pt x="0" y="0"/>
                </a:moveTo>
                <a:lnTo>
                  <a:pt x="513669" y="0"/>
                </a:lnTo>
              </a:path>
            </a:pathLst>
          </a:custGeom>
          <a:noFill/>
          <a:ln>
            <a:solidFill>
              <a:schemeClr val="accent6"/>
            </a:solidFill>
          </a:ln>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10" name="Freeform 9"/>
          <p:cNvSpPr/>
          <p:nvPr/>
        </p:nvSpPr>
        <p:spPr>
          <a:xfrm>
            <a:off x="4776788" y="4589182"/>
            <a:ext cx="1165225" cy="693738"/>
          </a:xfrm>
          <a:custGeom>
            <a:avLst/>
            <a:gdLst>
              <a:gd name="connsiteX0" fmla="*/ 0 w 1164181"/>
              <a:gd name="connsiteY0" fmla="*/ 115558 h 693336"/>
              <a:gd name="connsiteX1" fmla="*/ 115558 w 1164181"/>
              <a:gd name="connsiteY1" fmla="*/ 0 h 693336"/>
              <a:gd name="connsiteX2" fmla="*/ 1048623 w 1164181"/>
              <a:gd name="connsiteY2" fmla="*/ 0 h 693336"/>
              <a:gd name="connsiteX3" fmla="*/ 1164181 w 1164181"/>
              <a:gd name="connsiteY3" fmla="*/ 115558 h 693336"/>
              <a:gd name="connsiteX4" fmla="*/ 1164181 w 1164181"/>
              <a:gd name="connsiteY4" fmla="*/ 577778 h 693336"/>
              <a:gd name="connsiteX5" fmla="*/ 1048623 w 1164181"/>
              <a:gd name="connsiteY5" fmla="*/ 693336 h 693336"/>
              <a:gd name="connsiteX6" fmla="*/ 115558 w 1164181"/>
              <a:gd name="connsiteY6" fmla="*/ 693336 h 693336"/>
              <a:gd name="connsiteX7" fmla="*/ 0 w 1164181"/>
              <a:gd name="connsiteY7" fmla="*/ 577778 h 693336"/>
              <a:gd name="connsiteX8" fmla="*/ 0 w 1164181"/>
              <a:gd name="connsiteY8" fmla="*/ 115558 h 693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64181" h="693336">
                <a:moveTo>
                  <a:pt x="0" y="115558"/>
                </a:moveTo>
                <a:cubicBezTo>
                  <a:pt x="0" y="51737"/>
                  <a:pt x="51737" y="0"/>
                  <a:pt x="115558" y="0"/>
                </a:cubicBezTo>
                <a:lnTo>
                  <a:pt x="1048623" y="0"/>
                </a:lnTo>
                <a:cubicBezTo>
                  <a:pt x="1112444" y="0"/>
                  <a:pt x="1164181" y="51737"/>
                  <a:pt x="1164181" y="115558"/>
                </a:cubicBezTo>
                <a:lnTo>
                  <a:pt x="1164181" y="577778"/>
                </a:lnTo>
                <a:cubicBezTo>
                  <a:pt x="1164181" y="641599"/>
                  <a:pt x="1112444" y="693336"/>
                  <a:pt x="1048623" y="693336"/>
                </a:cubicBezTo>
                <a:lnTo>
                  <a:pt x="115558" y="693336"/>
                </a:lnTo>
                <a:cubicBezTo>
                  <a:pt x="51737" y="693336"/>
                  <a:pt x="0" y="641599"/>
                  <a:pt x="0" y="577778"/>
                </a:cubicBezTo>
                <a:lnTo>
                  <a:pt x="0" y="115558"/>
                </a:lnTo>
                <a:close/>
              </a:path>
            </a:pathLst>
          </a:custGeom>
          <a:solidFill>
            <a:schemeClr val="accent6"/>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74486" tIns="74486" rIns="74486" bIns="74486" spcCol="1270" anchor="ctr"/>
          <a:lstStyle/>
          <a:p>
            <a:pPr algn="ctr" defTabSz="711200">
              <a:lnSpc>
                <a:spcPct val="90000"/>
              </a:lnSpc>
              <a:spcAft>
                <a:spcPct val="35000"/>
              </a:spcAft>
              <a:defRPr/>
            </a:pPr>
            <a:r>
              <a:rPr lang="en-US" sz="2400" dirty="0">
                <a:latin typeface="+mj-lt"/>
              </a:rPr>
              <a:t>Time</a:t>
            </a:r>
          </a:p>
        </p:txBody>
      </p:sp>
      <p:sp>
        <p:nvSpPr>
          <p:cNvPr id="12" name="Freeform 11"/>
          <p:cNvSpPr/>
          <p:nvPr/>
        </p:nvSpPr>
        <p:spPr>
          <a:xfrm>
            <a:off x="3076110" y="3211232"/>
            <a:ext cx="1266703" cy="693738"/>
          </a:xfrm>
          <a:custGeom>
            <a:avLst/>
            <a:gdLst>
              <a:gd name="connsiteX0" fmla="*/ 0 w 1164181"/>
              <a:gd name="connsiteY0" fmla="*/ 115558 h 693336"/>
              <a:gd name="connsiteX1" fmla="*/ 115558 w 1164181"/>
              <a:gd name="connsiteY1" fmla="*/ 0 h 693336"/>
              <a:gd name="connsiteX2" fmla="*/ 1048623 w 1164181"/>
              <a:gd name="connsiteY2" fmla="*/ 0 h 693336"/>
              <a:gd name="connsiteX3" fmla="*/ 1164181 w 1164181"/>
              <a:gd name="connsiteY3" fmla="*/ 115558 h 693336"/>
              <a:gd name="connsiteX4" fmla="*/ 1164181 w 1164181"/>
              <a:gd name="connsiteY4" fmla="*/ 577778 h 693336"/>
              <a:gd name="connsiteX5" fmla="*/ 1048623 w 1164181"/>
              <a:gd name="connsiteY5" fmla="*/ 693336 h 693336"/>
              <a:gd name="connsiteX6" fmla="*/ 115558 w 1164181"/>
              <a:gd name="connsiteY6" fmla="*/ 693336 h 693336"/>
              <a:gd name="connsiteX7" fmla="*/ 0 w 1164181"/>
              <a:gd name="connsiteY7" fmla="*/ 577778 h 693336"/>
              <a:gd name="connsiteX8" fmla="*/ 0 w 1164181"/>
              <a:gd name="connsiteY8" fmla="*/ 115558 h 693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64181" h="693336">
                <a:moveTo>
                  <a:pt x="0" y="115558"/>
                </a:moveTo>
                <a:cubicBezTo>
                  <a:pt x="0" y="51737"/>
                  <a:pt x="51737" y="0"/>
                  <a:pt x="115558" y="0"/>
                </a:cubicBezTo>
                <a:lnTo>
                  <a:pt x="1048623" y="0"/>
                </a:lnTo>
                <a:cubicBezTo>
                  <a:pt x="1112444" y="0"/>
                  <a:pt x="1164181" y="51737"/>
                  <a:pt x="1164181" y="115558"/>
                </a:cubicBezTo>
                <a:lnTo>
                  <a:pt x="1164181" y="577778"/>
                </a:lnTo>
                <a:cubicBezTo>
                  <a:pt x="1164181" y="641599"/>
                  <a:pt x="1112444" y="693336"/>
                  <a:pt x="1048623" y="693336"/>
                </a:cubicBezTo>
                <a:lnTo>
                  <a:pt x="115558" y="693336"/>
                </a:lnTo>
                <a:cubicBezTo>
                  <a:pt x="51737" y="693336"/>
                  <a:pt x="0" y="641599"/>
                  <a:pt x="0" y="577778"/>
                </a:cubicBezTo>
                <a:lnTo>
                  <a:pt x="0" y="115558"/>
                </a:lnTo>
                <a:close/>
              </a:path>
            </a:pathLst>
          </a:custGeom>
          <a:solidFill>
            <a:srgbClr val="00BBD3"/>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74486" tIns="74486" rIns="74486" bIns="74486" spcCol="1270" anchor="ctr"/>
          <a:lstStyle/>
          <a:p>
            <a:pPr algn="ctr" defTabSz="711200">
              <a:lnSpc>
                <a:spcPct val="90000"/>
              </a:lnSpc>
              <a:spcAft>
                <a:spcPct val="35000"/>
              </a:spcAft>
              <a:defRPr/>
            </a:pPr>
            <a:r>
              <a:rPr lang="en-US" sz="2400" dirty="0">
                <a:latin typeface="+mj-lt"/>
              </a:rPr>
              <a:t>Software</a:t>
            </a:r>
          </a:p>
        </p:txBody>
      </p:sp>
      <p:sp>
        <p:nvSpPr>
          <p:cNvPr id="13" name="TextBox 12"/>
          <p:cNvSpPr txBox="1">
            <a:spLocks noChangeArrowheads="1"/>
          </p:cNvSpPr>
          <p:nvPr/>
        </p:nvSpPr>
        <p:spPr bwMode="auto">
          <a:xfrm>
            <a:off x="1919288" y="1369266"/>
            <a:ext cx="686911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000" dirty="0">
                <a:latin typeface="+mj-lt"/>
              </a:rPr>
              <a:t>Usually, extra bits are added to allow recovery from garbled bits</a:t>
            </a:r>
          </a:p>
        </p:txBody>
      </p:sp>
      <p:sp>
        <p:nvSpPr>
          <p:cNvPr id="14" name="TextBox 13"/>
          <p:cNvSpPr txBox="1">
            <a:spLocks noChangeArrowheads="1"/>
          </p:cNvSpPr>
          <p:nvPr/>
        </p:nvSpPr>
        <p:spPr bwMode="auto">
          <a:xfrm>
            <a:off x="1827555" y="5344809"/>
            <a:ext cx="7646645" cy="400110"/>
          </a:xfrm>
          <a:prstGeom prst="rect">
            <a:avLst/>
          </a:prstGeom>
          <a:noFill/>
          <a:ln w="15875">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000" dirty="0">
                <a:latin typeface="+mj-lt"/>
              </a:rPr>
              <a:t>Usually, an action is performed, and then, if required, it is performed again</a:t>
            </a:r>
          </a:p>
        </p:txBody>
      </p:sp>
      <p:sp>
        <p:nvSpPr>
          <p:cNvPr id="15" name="TextBox 14"/>
          <p:cNvSpPr txBox="1">
            <a:spLocks noChangeArrowheads="1"/>
          </p:cNvSpPr>
          <p:nvPr/>
        </p:nvSpPr>
        <p:spPr bwMode="auto">
          <a:xfrm>
            <a:off x="8008258" y="2868845"/>
            <a:ext cx="2446415"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wrap="square" lIns="0" rIns="0">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000" dirty="0">
                <a:latin typeface="+mj-lt"/>
              </a:rPr>
              <a:t> Usually, extra  equipment are added  to allow tolerating  failed hardware  components</a:t>
            </a:r>
          </a:p>
        </p:txBody>
      </p:sp>
      <p:sp>
        <p:nvSpPr>
          <p:cNvPr id="16" name="TextBox 15"/>
          <p:cNvSpPr txBox="1">
            <a:spLocks noChangeArrowheads="1"/>
          </p:cNvSpPr>
          <p:nvPr/>
        </p:nvSpPr>
        <p:spPr bwMode="auto">
          <a:xfrm>
            <a:off x="336282" y="2838544"/>
            <a:ext cx="2549072"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wrap="square" lIns="0" rIns="0">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000" dirty="0">
                <a:latin typeface="+mj-lt"/>
              </a:rPr>
              <a:t> Usually, extra  processes are added  to allow tolerating  failed processes</a:t>
            </a:r>
          </a:p>
        </p:txBody>
      </p:sp>
      <p:sp>
        <p:nvSpPr>
          <p:cNvPr id="17" name="Rounded Rectangle 16"/>
          <p:cNvSpPr/>
          <p:nvPr/>
        </p:nvSpPr>
        <p:spPr>
          <a:xfrm>
            <a:off x="1919288" y="1396160"/>
            <a:ext cx="6869112" cy="369887"/>
          </a:xfrm>
          <a:prstGeom prst="round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atin typeface="+mj-lt"/>
            </a:endParaRPr>
          </a:p>
        </p:txBody>
      </p:sp>
      <p:sp>
        <p:nvSpPr>
          <p:cNvPr id="18" name="Rounded Rectangle 17"/>
          <p:cNvSpPr/>
          <p:nvPr/>
        </p:nvSpPr>
        <p:spPr>
          <a:xfrm>
            <a:off x="168837" y="2730873"/>
            <a:ext cx="2853486" cy="1544388"/>
          </a:xfrm>
          <a:prstGeom prst="roundRect">
            <a:avLst/>
          </a:prstGeom>
          <a:noFill/>
          <a:ln w="38100">
            <a:solidFill>
              <a:srgbClr val="00BBD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atin typeface="+mj-lt"/>
            </a:endParaRPr>
          </a:p>
        </p:txBody>
      </p:sp>
      <p:sp>
        <p:nvSpPr>
          <p:cNvPr id="19" name="Rounded Rectangle 18"/>
          <p:cNvSpPr/>
          <p:nvPr/>
        </p:nvSpPr>
        <p:spPr>
          <a:xfrm>
            <a:off x="7871289" y="2730871"/>
            <a:ext cx="2858421" cy="1679763"/>
          </a:xfrm>
          <a:prstGeom prst="roundRect">
            <a:avLst/>
          </a:prstGeom>
          <a:noFill/>
          <a:ln w="38100">
            <a:solidFill>
              <a:srgbClr val="1D306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atin typeface="+mj-lt"/>
            </a:endParaRPr>
          </a:p>
        </p:txBody>
      </p:sp>
      <p:sp>
        <p:nvSpPr>
          <p:cNvPr id="20" name="Rounded Rectangle 19"/>
          <p:cNvSpPr/>
          <p:nvPr/>
        </p:nvSpPr>
        <p:spPr>
          <a:xfrm>
            <a:off x="1649413" y="5336708"/>
            <a:ext cx="7824787" cy="379412"/>
          </a:xfrm>
          <a:prstGeom prst="round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atin typeface="+mj-lt"/>
            </a:endParaRPr>
          </a:p>
        </p:txBody>
      </p:sp>
      <p:cxnSp>
        <p:nvCxnSpPr>
          <p:cNvPr id="28" name="Straight Connector 27"/>
          <p:cNvCxnSpPr/>
          <p:nvPr/>
        </p:nvCxnSpPr>
        <p:spPr>
          <a:xfrm>
            <a:off x="4342813" y="3562350"/>
            <a:ext cx="223212" cy="0"/>
          </a:xfrm>
          <a:prstGeom prst="line">
            <a:avLst/>
          </a:prstGeom>
          <a:ln w="12700">
            <a:solidFill>
              <a:srgbClr val="00BBD3"/>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6246723" y="3562350"/>
            <a:ext cx="275037" cy="0"/>
          </a:xfrm>
          <a:prstGeom prst="line">
            <a:avLst/>
          </a:prstGeom>
          <a:ln w="12700">
            <a:solidFill>
              <a:srgbClr val="1D306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4082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29"/>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8"/>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28"/>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15"/>
                                        </p:tgtEl>
                                        <p:attrNameLst>
                                          <p:attrName>style.visibility</p:attrName>
                                        </p:attrNameLst>
                                      </p:cBhvr>
                                      <p:to>
                                        <p:strVal val="visible"/>
                                      </p:to>
                                    </p:set>
                                  </p:childTnLst>
                                </p:cTn>
                              </p:par>
                              <p:par>
                                <p:cTn id="26" presetID="10" presetClass="entr" presetSubtype="0" fill="hold" grpId="0" nodeType="withEffect">
                                  <p:stCondLst>
                                    <p:cond delay="0"/>
                                  </p:stCondLst>
                                  <p:childTnLst>
                                    <p:set>
                                      <p:cBhvr>
                                        <p:cTn id="27" dur="1" fill="hold">
                                          <p:stCondLst>
                                            <p:cond delay="0"/>
                                          </p:stCondLst>
                                        </p:cTn>
                                        <p:tgtEl>
                                          <p:spTgt spid="19"/>
                                        </p:tgtEl>
                                        <p:attrNameLst>
                                          <p:attrName>style.visibility</p:attrName>
                                        </p:attrNameLst>
                                      </p:cBhvr>
                                      <p:to>
                                        <p:strVal val="visible"/>
                                      </p:to>
                                    </p:set>
                                    <p:animEffect transition="in" filter="fade">
                                      <p:cBhvr>
                                        <p:cTn id="28" dur="500"/>
                                        <p:tgtEl>
                                          <p:spTgt spid="19"/>
                                        </p:tgtEl>
                                      </p:cBhvr>
                                    </p:animEffect>
                                  </p:childTnLst>
                                </p:cTn>
                              </p:par>
                              <p:par>
                                <p:cTn id="29" presetID="1"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par>
                                <p:cTn id="35" presetID="10" presetClass="entr" presetSubtype="0" fill="hold" grpId="0" nodeType="with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fade">
                                      <p:cBhvr>
                                        <p:cTn id="37" dur="500"/>
                                        <p:tgtEl>
                                          <p:spTgt spid="18"/>
                                        </p:tgtEl>
                                      </p:cBhvr>
                                    </p:animEffec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nodeType="clickEffect">
                                  <p:stCondLst>
                                    <p:cond delay="0"/>
                                  </p:stCondLst>
                                  <p:childTnLst>
                                    <p:set>
                                      <p:cBhvr>
                                        <p:cTn id="41" dur="1" fill="hold">
                                          <p:stCondLst>
                                            <p:cond delay="0"/>
                                          </p:stCondLst>
                                        </p:cTn>
                                        <p:tgtEl>
                                          <p:spTgt spid="5"/>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6"/>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13"/>
                                        </p:tgtEl>
                                        <p:attrNameLst>
                                          <p:attrName>style.visibility</p:attrName>
                                        </p:attrNameLst>
                                      </p:cBhvr>
                                      <p:to>
                                        <p:strVal val="visible"/>
                                      </p:to>
                                    </p:set>
                                    <p:animEffect transition="in" filter="fade">
                                      <p:cBhvr>
                                        <p:cTn id="48" dur="500"/>
                                        <p:tgtEl>
                                          <p:spTgt spid="13"/>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17"/>
                                        </p:tgtEl>
                                        <p:attrNameLst>
                                          <p:attrName>style.visibility</p:attrName>
                                        </p:attrNameLst>
                                      </p:cBhvr>
                                      <p:to>
                                        <p:strVal val="visible"/>
                                      </p:to>
                                    </p:set>
                                    <p:animEffect transition="in" filter="fade">
                                      <p:cBhvr>
                                        <p:cTn id="51" dur="500"/>
                                        <p:tgtEl>
                                          <p:spTgt spid="17"/>
                                        </p:tgtEl>
                                      </p:cBhvr>
                                    </p:animEffec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nodeType="clickEffect">
                                  <p:stCondLst>
                                    <p:cond delay="0"/>
                                  </p:stCondLst>
                                  <p:childTnLst>
                                    <p:set>
                                      <p:cBhvr>
                                        <p:cTn id="55" dur="1" fill="hold">
                                          <p:stCondLst>
                                            <p:cond delay="0"/>
                                          </p:stCondLst>
                                        </p:cTn>
                                        <p:tgtEl>
                                          <p:spTgt spid="9"/>
                                        </p:tgtEl>
                                        <p:attrNameLst>
                                          <p:attrName>style.visibility</p:attrName>
                                        </p:attrNameLst>
                                      </p:cBhvr>
                                      <p:to>
                                        <p:strVal val="visible"/>
                                      </p:to>
                                    </p:set>
                                  </p:childTnLst>
                                </p:cTn>
                              </p:par>
                              <p:par>
                                <p:cTn id="56" presetID="1" presetClass="entr" presetSubtype="0" fill="hold" grpId="0" nodeType="withEffect">
                                  <p:stCondLst>
                                    <p:cond delay="0"/>
                                  </p:stCondLst>
                                  <p:childTnLst>
                                    <p:set>
                                      <p:cBhvr>
                                        <p:cTn id="57" dur="1" fill="hold">
                                          <p:stCondLst>
                                            <p:cond delay="0"/>
                                          </p:stCondLst>
                                        </p:cTn>
                                        <p:tgtEl>
                                          <p:spTgt spid="10"/>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grpId="0" nodeType="clickEffect">
                                  <p:stCondLst>
                                    <p:cond delay="0"/>
                                  </p:stCondLst>
                                  <p:childTnLst>
                                    <p:set>
                                      <p:cBhvr>
                                        <p:cTn id="61" dur="1" fill="hold">
                                          <p:stCondLst>
                                            <p:cond delay="0"/>
                                          </p:stCondLst>
                                        </p:cTn>
                                        <p:tgtEl>
                                          <p:spTgt spid="14"/>
                                        </p:tgtEl>
                                        <p:attrNameLst>
                                          <p:attrName>style.visibility</p:attrName>
                                        </p:attrNameLst>
                                      </p:cBhvr>
                                      <p:to>
                                        <p:strVal val="visible"/>
                                      </p:to>
                                    </p:set>
                                  </p:childTnLst>
                                </p:cTn>
                              </p:par>
                              <p:par>
                                <p:cTn id="62" presetID="10" presetClass="entr" presetSubtype="0" fill="hold" grpId="0" nodeType="withEffect">
                                  <p:stCondLst>
                                    <p:cond delay="0"/>
                                  </p:stCondLst>
                                  <p:childTnLst>
                                    <p:set>
                                      <p:cBhvr>
                                        <p:cTn id="63" dur="1" fill="hold">
                                          <p:stCondLst>
                                            <p:cond delay="0"/>
                                          </p:stCondLst>
                                        </p:cTn>
                                        <p:tgtEl>
                                          <p:spTgt spid="20"/>
                                        </p:tgtEl>
                                        <p:attrNameLst>
                                          <p:attrName>style.visibility</p:attrName>
                                        </p:attrNameLst>
                                      </p:cBhvr>
                                      <p:to>
                                        <p:strVal val="visible"/>
                                      </p:to>
                                    </p:set>
                                    <p:animEffect transition="in" filter="fade">
                                      <p:cBhvr>
                                        <p:cTn id="64"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8" grpId="0" animBg="1"/>
      <p:bldP spid="10" grpId="0" animBg="1"/>
      <p:bldP spid="12" grpId="0" animBg="1"/>
      <p:bldP spid="13" grpId="0"/>
      <p:bldP spid="14" grpId="0"/>
      <p:bldP spid="15" grpId="0"/>
      <p:bldP spid="16" grpId="0"/>
      <p:bldP spid="17" grpId="0" animBg="1"/>
      <p:bldP spid="18" grpId="0" animBg="1"/>
      <p:bldP spid="19" grpId="0" animBg="1"/>
      <p:bldP spid="20" grpId="0" animBg="1"/>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F2D5F8-87CB-4B5B-8EC7-5F4CE6485746}"/>
              </a:ext>
            </a:extLst>
          </p:cNvPr>
          <p:cNvSpPr>
            <a:spLocks noGrp="1"/>
          </p:cNvSpPr>
          <p:nvPr>
            <p:ph type="title"/>
          </p:nvPr>
        </p:nvSpPr>
        <p:spPr/>
        <p:txBody>
          <a:bodyPr>
            <a:normAutofit/>
          </a:bodyPr>
          <a:lstStyle/>
          <a:p>
            <a:r>
              <a:rPr lang="en-US" dirty="0"/>
              <a:t>Triple Modular Redundancy</a:t>
            </a:r>
          </a:p>
        </p:txBody>
      </p:sp>
      <p:pic>
        <p:nvPicPr>
          <p:cNvPr id="3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64250" y="5875609"/>
            <a:ext cx="331787" cy="287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9"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1875" y="3724546"/>
            <a:ext cx="7896225" cy="2355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0" name="TextBox 39"/>
          <p:cNvSpPr txBox="1">
            <a:spLocks noChangeArrowheads="1"/>
          </p:cNvSpPr>
          <p:nvPr/>
        </p:nvSpPr>
        <p:spPr bwMode="auto">
          <a:xfrm>
            <a:off x="716150" y="6174059"/>
            <a:ext cx="8183562" cy="369887"/>
          </a:xfrm>
          <a:prstGeom prst="rect">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latin typeface="+mj-lt"/>
              </a:rPr>
              <a:t>Each device is replicated 3 times and after each stage is a triplicated voter</a:t>
            </a:r>
          </a:p>
        </p:txBody>
      </p:sp>
      <p:grpSp>
        <p:nvGrpSpPr>
          <p:cNvPr id="60" name="Group 59"/>
          <p:cNvGrpSpPr/>
          <p:nvPr/>
        </p:nvGrpSpPr>
        <p:grpSpPr>
          <a:xfrm>
            <a:off x="781237" y="1822617"/>
            <a:ext cx="7916863" cy="1042987"/>
            <a:chOff x="781237" y="1931801"/>
            <a:chExt cx="7916863" cy="1042987"/>
          </a:xfrm>
        </p:grpSpPr>
        <p:pic>
          <p:nvPicPr>
            <p:cNvPr id="3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26150" y="2222313"/>
              <a:ext cx="449262"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7" name="TextBox 1"/>
            <p:cNvSpPr txBox="1">
              <a:spLocks noChangeArrowheads="1"/>
            </p:cNvSpPr>
            <p:nvPr/>
          </p:nvSpPr>
          <p:spPr bwMode="auto">
            <a:xfrm>
              <a:off x="1059050" y="2528701"/>
              <a:ext cx="7497762" cy="369887"/>
            </a:xfrm>
            <a:prstGeom prst="rect">
              <a:avLst/>
            </a:prstGeom>
            <a:noFill/>
            <a:ln w="9525">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latin typeface="+mj-lt"/>
                </a:rPr>
                <a:t>A circuit with signals passing through devices A, B, and C, in sequence</a:t>
              </a:r>
            </a:p>
          </p:txBody>
        </p:sp>
        <p:pic>
          <p:nvPicPr>
            <p:cNvPr id="38"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1237" y="1931801"/>
              <a:ext cx="7896225" cy="53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41" name="Straight Connector 40"/>
            <p:cNvCxnSpPr/>
            <p:nvPr/>
          </p:nvCxnSpPr>
          <p:spPr>
            <a:xfrm flipH="1">
              <a:off x="801875" y="2974788"/>
              <a:ext cx="7896225" cy="0"/>
            </a:xfrm>
            <a:prstGeom prst="line">
              <a:avLst/>
            </a:prstGeom>
            <a:ln w="2540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43" name="Oval 42"/>
            <p:cNvSpPr/>
            <p:nvPr/>
          </p:nvSpPr>
          <p:spPr>
            <a:xfrm>
              <a:off x="784412" y="1931801"/>
              <a:ext cx="439738" cy="433387"/>
            </a:xfrm>
            <a:prstGeom prst="ellipse">
              <a:avLst/>
            </a:prstGeom>
            <a:noFill/>
            <a:ln w="444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atin typeface="+mj-lt"/>
              </a:endParaRPr>
            </a:p>
          </p:txBody>
        </p:sp>
        <p:sp>
          <p:nvSpPr>
            <p:cNvPr id="44" name="Oval 43"/>
            <p:cNvSpPr/>
            <p:nvPr/>
          </p:nvSpPr>
          <p:spPr>
            <a:xfrm>
              <a:off x="3527612" y="1931801"/>
              <a:ext cx="439738" cy="433387"/>
            </a:xfrm>
            <a:prstGeom prst="ellipse">
              <a:avLst/>
            </a:prstGeom>
            <a:noFill/>
            <a:ln w="444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atin typeface="+mj-lt"/>
              </a:endParaRPr>
            </a:p>
          </p:txBody>
        </p:sp>
        <p:sp>
          <p:nvSpPr>
            <p:cNvPr id="45" name="Oval 44"/>
            <p:cNvSpPr/>
            <p:nvPr/>
          </p:nvSpPr>
          <p:spPr>
            <a:xfrm>
              <a:off x="6288275" y="1931801"/>
              <a:ext cx="439737" cy="433387"/>
            </a:xfrm>
            <a:prstGeom prst="ellipse">
              <a:avLst/>
            </a:prstGeom>
            <a:noFill/>
            <a:ln w="444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atin typeface="+mj-lt"/>
              </a:endParaRPr>
            </a:p>
          </p:txBody>
        </p:sp>
      </p:grpSp>
      <p:sp>
        <p:nvSpPr>
          <p:cNvPr id="46" name="Oval 45"/>
          <p:cNvSpPr/>
          <p:nvPr/>
        </p:nvSpPr>
        <p:spPr>
          <a:xfrm>
            <a:off x="784412" y="4181746"/>
            <a:ext cx="439738" cy="381000"/>
          </a:xfrm>
          <a:prstGeom prst="ellipse">
            <a:avLst/>
          </a:prstGeom>
          <a:noFill/>
          <a:ln w="444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atin typeface="+mj-lt"/>
            </a:endParaRPr>
          </a:p>
        </p:txBody>
      </p:sp>
      <p:sp>
        <p:nvSpPr>
          <p:cNvPr id="47" name="Oval 46"/>
          <p:cNvSpPr/>
          <p:nvPr/>
        </p:nvSpPr>
        <p:spPr>
          <a:xfrm>
            <a:off x="801875" y="4902471"/>
            <a:ext cx="439737" cy="381000"/>
          </a:xfrm>
          <a:prstGeom prst="ellipse">
            <a:avLst/>
          </a:prstGeom>
          <a:noFill/>
          <a:ln w="444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atin typeface="+mj-lt"/>
            </a:endParaRPr>
          </a:p>
        </p:txBody>
      </p:sp>
      <p:sp>
        <p:nvSpPr>
          <p:cNvPr id="48" name="Oval 47"/>
          <p:cNvSpPr/>
          <p:nvPr/>
        </p:nvSpPr>
        <p:spPr>
          <a:xfrm>
            <a:off x="801875" y="5588271"/>
            <a:ext cx="439737" cy="381000"/>
          </a:xfrm>
          <a:prstGeom prst="ellipse">
            <a:avLst/>
          </a:prstGeom>
          <a:noFill/>
          <a:ln w="444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atin typeface="+mj-lt"/>
            </a:endParaRPr>
          </a:p>
        </p:txBody>
      </p:sp>
      <p:sp>
        <p:nvSpPr>
          <p:cNvPr id="49" name="Oval 48"/>
          <p:cNvSpPr/>
          <p:nvPr/>
        </p:nvSpPr>
        <p:spPr>
          <a:xfrm>
            <a:off x="3545075" y="4181746"/>
            <a:ext cx="439737" cy="381000"/>
          </a:xfrm>
          <a:prstGeom prst="ellipse">
            <a:avLst/>
          </a:prstGeom>
          <a:noFill/>
          <a:ln w="444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atin typeface="+mj-lt"/>
            </a:endParaRPr>
          </a:p>
        </p:txBody>
      </p:sp>
      <p:sp>
        <p:nvSpPr>
          <p:cNvPr id="50" name="Oval 49"/>
          <p:cNvSpPr/>
          <p:nvPr/>
        </p:nvSpPr>
        <p:spPr>
          <a:xfrm>
            <a:off x="6288275" y="4181746"/>
            <a:ext cx="439737" cy="381000"/>
          </a:xfrm>
          <a:prstGeom prst="ellipse">
            <a:avLst/>
          </a:prstGeom>
          <a:noFill/>
          <a:ln w="444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atin typeface="+mj-lt"/>
            </a:endParaRPr>
          </a:p>
        </p:txBody>
      </p:sp>
      <p:sp>
        <p:nvSpPr>
          <p:cNvPr id="51" name="Oval 50"/>
          <p:cNvSpPr/>
          <p:nvPr/>
        </p:nvSpPr>
        <p:spPr>
          <a:xfrm>
            <a:off x="3545075" y="4902471"/>
            <a:ext cx="439737" cy="381000"/>
          </a:xfrm>
          <a:prstGeom prst="ellipse">
            <a:avLst/>
          </a:prstGeom>
          <a:noFill/>
          <a:ln w="444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atin typeface="+mj-lt"/>
            </a:endParaRPr>
          </a:p>
        </p:txBody>
      </p:sp>
      <p:sp>
        <p:nvSpPr>
          <p:cNvPr id="52" name="Oval 51"/>
          <p:cNvSpPr/>
          <p:nvPr/>
        </p:nvSpPr>
        <p:spPr>
          <a:xfrm>
            <a:off x="6288275" y="4902471"/>
            <a:ext cx="439737" cy="381000"/>
          </a:xfrm>
          <a:prstGeom prst="ellipse">
            <a:avLst/>
          </a:prstGeom>
          <a:noFill/>
          <a:ln w="444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atin typeface="+mj-lt"/>
            </a:endParaRPr>
          </a:p>
        </p:txBody>
      </p:sp>
      <p:sp>
        <p:nvSpPr>
          <p:cNvPr id="53" name="Oval 52"/>
          <p:cNvSpPr/>
          <p:nvPr/>
        </p:nvSpPr>
        <p:spPr>
          <a:xfrm>
            <a:off x="3565712" y="5588271"/>
            <a:ext cx="439738" cy="381000"/>
          </a:xfrm>
          <a:prstGeom prst="ellipse">
            <a:avLst/>
          </a:prstGeom>
          <a:noFill/>
          <a:ln w="444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atin typeface="+mj-lt"/>
            </a:endParaRPr>
          </a:p>
        </p:txBody>
      </p:sp>
      <p:sp>
        <p:nvSpPr>
          <p:cNvPr id="54" name="Oval 53"/>
          <p:cNvSpPr/>
          <p:nvPr/>
        </p:nvSpPr>
        <p:spPr>
          <a:xfrm>
            <a:off x="6288275" y="5588271"/>
            <a:ext cx="439737" cy="381000"/>
          </a:xfrm>
          <a:prstGeom prst="ellipse">
            <a:avLst/>
          </a:prstGeom>
          <a:noFill/>
          <a:ln w="444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atin typeface="+mj-lt"/>
            </a:endParaRPr>
          </a:p>
        </p:txBody>
      </p:sp>
      <p:sp>
        <p:nvSpPr>
          <p:cNvPr id="58" name="Oval 57"/>
          <p:cNvSpPr/>
          <p:nvPr/>
        </p:nvSpPr>
        <p:spPr>
          <a:xfrm>
            <a:off x="6650254" y="751168"/>
            <a:ext cx="3624100" cy="1210959"/>
          </a:xfrm>
          <a:prstGeom prst="ellipse">
            <a:avLst/>
          </a:prstGeom>
          <a:solidFill>
            <a:srgbClr val="1D306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latin typeface="+mj-lt"/>
            </a:endParaRPr>
          </a:p>
          <a:p>
            <a:pPr algn="ctr"/>
            <a:r>
              <a:rPr lang="en-US" sz="2000" dirty="0" smtClean="0">
                <a:latin typeface="+mj-lt"/>
              </a:rPr>
              <a:t>If </a:t>
            </a:r>
            <a:r>
              <a:rPr lang="en-US" sz="2000" dirty="0">
                <a:latin typeface="+mj-lt"/>
              </a:rPr>
              <a:t>one is faulty, the final result will be incorrect</a:t>
            </a:r>
          </a:p>
          <a:p>
            <a:pPr algn="ctr"/>
            <a:endParaRPr lang="en-US" sz="2000" dirty="0">
              <a:latin typeface="+mj-lt"/>
            </a:endParaRPr>
          </a:p>
        </p:txBody>
      </p:sp>
      <p:sp>
        <p:nvSpPr>
          <p:cNvPr id="59" name="Oval 58"/>
          <p:cNvSpPr/>
          <p:nvPr/>
        </p:nvSpPr>
        <p:spPr>
          <a:xfrm>
            <a:off x="7050683" y="2957314"/>
            <a:ext cx="3698057" cy="1235121"/>
          </a:xfrm>
          <a:prstGeom prst="ellipse">
            <a:avLst/>
          </a:prstGeom>
          <a:solidFill>
            <a:srgbClr val="1D306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latin typeface="+mj-lt"/>
            </a:endParaRPr>
          </a:p>
          <a:p>
            <a:pPr algn="ctr"/>
            <a:r>
              <a:rPr lang="en-US" sz="2000" dirty="0">
                <a:latin typeface="+mj-lt"/>
              </a:rPr>
              <a:t>If 2 or 3 of the inputs are the same, the output is equal to that input</a:t>
            </a:r>
          </a:p>
        </p:txBody>
      </p:sp>
    </p:spTree>
    <p:extLst>
      <p:ext uri="{BB962C8B-B14F-4D97-AF65-F5344CB8AC3E}">
        <p14:creationId xmlns:p14="http://schemas.microsoft.com/office/powerpoint/2010/main" val="430491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6" grpId="0" animBg="1"/>
      <p:bldP spid="47" grpId="0" animBg="1"/>
      <p:bldP spid="48" grpId="0" animBg="1"/>
      <p:bldP spid="49" grpId="0" animBg="1"/>
      <p:bldP spid="50" grpId="0" animBg="1"/>
      <p:bldP spid="51" grpId="0" animBg="1"/>
      <p:bldP spid="52" grpId="0" animBg="1"/>
      <p:bldP spid="53" grpId="0" animBg="1"/>
      <p:bldP spid="54" grpId="0" animBg="1"/>
      <p:bldP spid="58" grpId="0" animBg="1"/>
      <p:bldP spid="59" grpId="0" animBg="1"/>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F2D5F8-87CB-4B5B-8EC7-5F4CE6485746}"/>
              </a:ext>
            </a:extLst>
          </p:cNvPr>
          <p:cNvSpPr>
            <a:spLocks noGrp="1"/>
          </p:cNvSpPr>
          <p:nvPr>
            <p:ph type="title"/>
          </p:nvPr>
        </p:nvSpPr>
        <p:spPr/>
        <p:txBody>
          <a:bodyPr>
            <a:normAutofit/>
          </a:bodyPr>
          <a:lstStyle/>
          <a:p>
            <a:r>
              <a:rPr lang="en-US" dirty="0"/>
              <a:t>Process Resilience</a:t>
            </a:r>
          </a:p>
        </p:txBody>
      </p:sp>
      <p:sp>
        <p:nvSpPr>
          <p:cNvPr id="3" name="Content Placeholder 2">
            <a:extLst>
              <a:ext uri="{FF2B5EF4-FFF2-40B4-BE49-F238E27FC236}">
                <a16:creationId xmlns:a16="http://schemas.microsoft.com/office/drawing/2014/main" xmlns="" id="{139A428D-8F15-4206-B337-FA27C005FA71}"/>
              </a:ext>
            </a:extLst>
          </p:cNvPr>
          <p:cNvSpPr>
            <a:spLocks noGrp="1"/>
          </p:cNvSpPr>
          <p:nvPr>
            <p:ph idx="1"/>
          </p:nvPr>
        </p:nvSpPr>
        <p:spPr/>
        <p:txBody>
          <a:bodyPr/>
          <a:lstStyle/>
          <a:p>
            <a:pPr>
              <a:lnSpc>
                <a:spcPct val="100000"/>
              </a:lnSpc>
            </a:pPr>
            <a:r>
              <a:rPr lang="en-US" dirty="0"/>
              <a:t>Processes can be made fault tolerant by arranging to have a group of processes, with each member of the group being identical.</a:t>
            </a:r>
          </a:p>
          <a:p>
            <a:pPr>
              <a:lnSpc>
                <a:spcPct val="100000"/>
              </a:lnSpc>
            </a:pPr>
            <a:r>
              <a:rPr lang="en-US" dirty="0"/>
              <a:t>A message sent to the group is delivered to all of the “copies” of the process (the group members), and then only one of them performs the required service.</a:t>
            </a:r>
          </a:p>
          <a:p>
            <a:pPr>
              <a:lnSpc>
                <a:spcPct val="100000"/>
              </a:lnSpc>
            </a:pPr>
            <a:r>
              <a:rPr lang="en-US" dirty="0"/>
              <a:t>If one of the processes fail, it is assumed that one of the others will still be able to function (and service any pending request or operation</a:t>
            </a:r>
            <a:r>
              <a:rPr lang="en-US" dirty="0" smtClean="0"/>
              <a:t>).</a:t>
            </a:r>
          </a:p>
          <a:p>
            <a:pPr>
              <a:lnSpc>
                <a:spcPct val="100000"/>
              </a:lnSpc>
            </a:pPr>
            <a:r>
              <a:rPr lang="en-US" dirty="0"/>
              <a:t>The key approach to tolerating a faulty process is to organize  several identical processes into a </a:t>
            </a:r>
            <a:r>
              <a:rPr lang="en-US" dirty="0" smtClean="0"/>
              <a:t>group</a:t>
            </a:r>
          </a:p>
          <a:p>
            <a:pPr>
              <a:lnSpc>
                <a:spcPct val="100000"/>
              </a:lnSpc>
            </a:pPr>
            <a:r>
              <a:rPr lang="en-US" dirty="0" smtClean="0"/>
              <a:t>If one process in a group fails, hopefully some other process can take over</a:t>
            </a:r>
          </a:p>
          <a:p>
            <a:pPr>
              <a:lnSpc>
                <a:spcPct val="100000"/>
              </a:lnSpc>
            </a:pPr>
            <a:endParaRPr lang="en-US" dirty="0"/>
          </a:p>
        </p:txBody>
      </p:sp>
      <p:sp>
        <p:nvSpPr>
          <p:cNvPr id="6" name="Oval 5"/>
          <p:cNvSpPr/>
          <p:nvPr/>
        </p:nvSpPr>
        <p:spPr>
          <a:xfrm>
            <a:off x="3518848" y="4971197"/>
            <a:ext cx="4233080" cy="1156648"/>
          </a:xfrm>
          <a:prstGeom prst="ellipse">
            <a:avLst/>
          </a:prstGeom>
          <a:noFill/>
          <a:ln>
            <a:solidFill>
              <a:srgbClr val="1D306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atin typeface="+mj-lt"/>
            </a:endParaRPr>
          </a:p>
        </p:txBody>
      </p:sp>
      <p:sp>
        <p:nvSpPr>
          <p:cNvPr id="7" name="Oval 6"/>
          <p:cNvSpPr/>
          <p:nvPr/>
        </p:nvSpPr>
        <p:spPr>
          <a:xfrm>
            <a:off x="4585647" y="5344233"/>
            <a:ext cx="723331" cy="565246"/>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dirty="0">
                <a:latin typeface="+mj-lt"/>
              </a:rPr>
              <a:t>P</a:t>
            </a:r>
          </a:p>
        </p:txBody>
      </p:sp>
      <p:sp>
        <p:nvSpPr>
          <p:cNvPr id="8" name="Oval 7"/>
          <p:cNvSpPr/>
          <p:nvPr/>
        </p:nvSpPr>
        <p:spPr>
          <a:xfrm>
            <a:off x="5804847" y="5344232"/>
            <a:ext cx="677839" cy="565247"/>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dirty="0">
                <a:latin typeface="+mj-lt"/>
              </a:rPr>
              <a:t>P</a:t>
            </a:r>
          </a:p>
        </p:txBody>
      </p:sp>
      <p:sp>
        <p:nvSpPr>
          <p:cNvPr id="9" name="Multiply 8"/>
          <p:cNvSpPr/>
          <p:nvPr/>
        </p:nvSpPr>
        <p:spPr>
          <a:xfrm>
            <a:off x="4585647" y="5331580"/>
            <a:ext cx="799530" cy="590550"/>
          </a:xfrm>
          <a:prstGeom prst="mathMultiply">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000">
              <a:latin typeface="+mj-lt"/>
            </a:endParaRPr>
          </a:p>
        </p:txBody>
      </p:sp>
      <p:sp>
        <p:nvSpPr>
          <p:cNvPr id="10" name="TextBox 9"/>
          <p:cNvSpPr txBox="1">
            <a:spLocks noChangeArrowheads="1"/>
          </p:cNvSpPr>
          <p:nvPr/>
        </p:nvSpPr>
        <p:spPr bwMode="auto">
          <a:xfrm>
            <a:off x="6448589" y="5262868"/>
            <a:ext cx="758541"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285750" indent="-28575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Char char="ü"/>
            </a:pPr>
            <a:r>
              <a:rPr lang="en-US" altLang="en-US" sz="4400" dirty="0">
                <a:latin typeface="+mj-lt"/>
              </a:rPr>
              <a:t> </a:t>
            </a:r>
          </a:p>
        </p:txBody>
      </p:sp>
    </p:spTree>
    <p:extLst>
      <p:ext uri="{BB962C8B-B14F-4D97-AF65-F5344CB8AC3E}">
        <p14:creationId xmlns:p14="http://schemas.microsoft.com/office/powerpoint/2010/main" val="26066958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par>
                                <p:cTn id="27" presetID="10" presetClass="entr" presetSubtype="0" fill="hold" grpId="0" nodeType="with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fade">
                                      <p:cBhvr>
                                        <p:cTn id="29" dur="500"/>
                                        <p:tgtEl>
                                          <p:spTgt spid="7"/>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fade">
                                      <p:cBhvr>
                                        <p:cTn id="34" dur="500"/>
                                        <p:tgtEl>
                                          <p:spTgt spid="8"/>
                                        </p:tgtEl>
                                      </p:cBhvr>
                                    </p:animEffect>
                                  </p:childTnLst>
                                </p:cTn>
                              </p:par>
                            </p:childTnLst>
                          </p:cTn>
                        </p:par>
                      </p:childTnLst>
                    </p:cTn>
                  </p:par>
                  <p:par>
                    <p:cTn id="35" fill="hold">
                      <p:stCondLst>
                        <p:cond delay="indefinite"/>
                      </p:stCondLst>
                      <p:childTnLst>
                        <p:par>
                          <p:cTn id="36" fill="hold">
                            <p:stCondLst>
                              <p:cond delay="0"/>
                            </p:stCondLst>
                            <p:childTnLst>
                              <p:par>
                                <p:cTn id="37" presetID="16" presetClass="entr" presetSubtype="21" fill="hold" nodeType="clickEffect">
                                  <p:stCondLst>
                                    <p:cond delay="0"/>
                                  </p:stCondLst>
                                  <p:childTnLst>
                                    <p:set>
                                      <p:cBhvr>
                                        <p:cTn id="38" dur="1" fill="hold">
                                          <p:stCondLst>
                                            <p:cond delay="0"/>
                                          </p:stCondLst>
                                        </p:cTn>
                                        <p:tgtEl>
                                          <p:spTgt spid="9"/>
                                        </p:tgtEl>
                                        <p:attrNameLst>
                                          <p:attrName>style.visibility</p:attrName>
                                        </p:attrNameLst>
                                      </p:cBhvr>
                                      <p:to>
                                        <p:strVal val="visible"/>
                                      </p:to>
                                    </p:set>
                                    <p:animEffect transition="in" filter="barn(inVertical)">
                                      <p:cBhvr>
                                        <p:cTn id="39" dur="500"/>
                                        <p:tgtEl>
                                          <p:spTgt spid="9"/>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10"/>
                                        </p:tgtEl>
                                        <p:attrNameLst>
                                          <p:attrName>style.visibility</p:attrName>
                                        </p:attrNameLst>
                                      </p:cBhvr>
                                      <p:to>
                                        <p:strVal val="visible"/>
                                      </p:to>
                                    </p:set>
                                    <p:animEffect transition="in" filter="wipe(left)">
                                      <p:cBhvr>
                                        <p:cTn id="44"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10" grpId="0"/>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F2D5F8-87CB-4B5B-8EC7-5F4CE6485746}"/>
              </a:ext>
            </a:extLst>
          </p:cNvPr>
          <p:cNvSpPr>
            <a:spLocks noGrp="1"/>
          </p:cNvSpPr>
          <p:nvPr>
            <p:ph type="title"/>
          </p:nvPr>
        </p:nvSpPr>
        <p:spPr/>
        <p:txBody>
          <a:bodyPr>
            <a:normAutofit/>
          </a:bodyPr>
          <a:lstStyle/>
          <a:p>
            <a:r>
              <a:rPr lang="en-US" dirty="0"/>
              <a:t>Flat Versus Hierarchical Groups</a:t>
            </a:r>
          </a:p>
        </p:txBody>
      </p:sp>
      <p:sp>
        <p:nvSpPr>
          <p:cNvPr id="11" name="Oval 10"/>
          <p:cNvSpPr/>
          <p:nvPr/>
        </p:nvSpPr>
        <p:spPr>
          <a:xfrm>
            <a:off x="1290920" y="2162925"/>
            <a:ext cx="381000" cy="3810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2" name="Oval 11"/>
          <p:cNvSpPr/>
          <p:nvPr/>
        </p:nvSpPr>
        <p:spPr>
          <a:xfrm>
            <a:off x="2052920" y="1848600"/>
            <a:ext cx="381000" cy="3810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 name="Oval 12"/>
          <p:cNvSpPr/>
          <p:nvPr/>
        </p:nvSpPr>
        <p:spPr>
          <a:xfrm>
            <a:off x="2891120" y="2162925"/>
            <a:ext cx="381000" cy="3810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4" name="Oval 13"/>
          <p:cNvSpPr/>
          <p:nvPr/>
        </p:nvSpPr>
        <p:spPr>
          <a:xfrm>
            <a:off x="2510120" y="3001125"/>
            <a:ext cx="381000" cy="3810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5" name="Oval 14"/>
          <p:cNvSpPr/>
          <p:nvPr/>
        </p:nvSpPr>
        <p:spPr>
          <a:xfrm>
            <a:off x="1678270" y="3001125"/>
            <a:ext cx="381000" cy="3810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16" name="Straight Connector 15"/>
          <p:cNvCxnSpPr>
            <a:stCxn id="11" idx="7"/>
            <a:endCxn id="12" idx="2"/>
          </p:cNvCxnSpPr>
          <p:nvPr/>
        </p:nvCxnSpPr>
        <p:spPr>
          <a:xfrm flipV="1">
            <a:off x="1616358" y="2039100"/>
            <a:ext cx="436562" cy="1793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11" idx="6"/>
            <a:endCxn id="13" idx="2"/>
          </p:cNvCxnSpPr>
          <p:nvPr/>
        </p:nvCxnSpPr>
        <p:spPr>
          <a:xfrm>
            <a:off x="1671920" y="2353425"/>
            <a:ext cx="1219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11" idx="5"/>
            <a:endCxn id="14" idx="1"/>
          </p:cNvCxnSpPr>
          <p:nvPr/>
        </p:nvCxnSpPr>
        <p:spPr>
          <a:xfrm>
            <a:off x="1616358" y="2488363"/>
            <a:ext cx="949325" cy="5683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11" idx="4"/>
            <a:endCxn id="15" idx="1"/>
          </p:cNvCxnSpPr>
          <p:nvPr/>
        </p:nvCxnSpPr>
        <p:spPr>
          <a:xfrm>
            <a:off x="1481420" y="2543925"/>
            <a:ext cx="252413" cy="5127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12" idx="3"/>
            <a:endCxn id="15" idx="0"/>
          </p:cNvCxnSpPr>
          <p:nvPr/>
        </p:nvCxnSpPr>
        <p:spPr>
          <a:xfrm flipH="1">
            <a:off x="1868770" y="2172450"/>
            <a:ext cx="239713" cy="8286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12" idx="5"/>
            <a:endCxn id="14" idx="0"/>
          </p:cNvCxnSpPr>
          <p:nvPr/>
        </p:nvCxnSpPr>
        <p:spPr>
          <a:xfrm>
            <a:off x="2378358" y="2172450"/>
            <a:ext cx="322262" cy="8286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12" idx="6"/>
            <a:endCxn id="13" idx="1"/>
          </p:cNvCxnSpPr>
          <p:nvPr/>
        </p:nvCxnSpPr>
        <p:spPr>
          <a:xfrm>
            <a:off x="2433920" y="2039100"/>
            <a:ext cx="512763" cy="1793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13" idx="4"/>
            <a:endCxn id="14" idx="7"/>
          </p:cNvCxnSpPr>
          <p:nvPr/>
        </p:nvCxnSpPr>
        <p:spPr>
          <a:xfrm flipH="1">
            <a:off x="2835558" y="2543925"/>
            <a:ext cx="246062" cy="5127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13" idx="3"/>
            <a:endCxn id="15" idx="7"/>
          </p:cNvCxnSpPr>
          <p:nvPr/>
        </p:nvCxnSpPr>
        <p:spPr>
          <a:xfrm flipH="1">
            <a:off x="2003708" y="2488363"/>
            <a:ext cx="942975" cy="5683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14" idx="2"/>
            <a:endCxn id="15" idx="6"/>
          </p:cNvCxnSpPr>
          <p:nvPr/>
        </p:nvCxnSpPr>
        <p:spPr>
          <a:xfrm flipH="1">
            <a:off x="2059270" y="3191625"/>
            <a:ext cx="45085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Oval 25"/>
          <p:cNvSpPr/>
          <p:nvPr/>
        </p:nvSpPr>
        <p:spPr>
          <a:xfrm>
            <a:off x="1235358" y="1461250"/>
            <a:ext cx="2130425" cy="2133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7" name="Oval 26"/>
          <p:cNvSpPr/>
          <p:nvPr/>
        </p:nvSpPr>
        <p:spPr>
          <a:xfrm>
            <a:off x="5961995" y="2162925"/>
            <a:ext cx="381000" cy="381000"/>
          </a:xfrm>
          <a:prstGeom prst="ellipse">
            <a:avLst/>
          </a:prstGeom>
          <a:solidFill>
            <a:srgbClr val="1D306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8" name="Oval 27"/>
          <p:cNvSpPr/>
          <p:nvPr/>
        </p:nvSpPr>
        <p:spPr>
          <a:xfrm>
            <a:off x="6723995" y="1848600"/>
            <a:ext cx="381000" cy="381000"/>
          </a:xfrm>
          <a:prstGeom prst="ellipse">
            <a:avLst/>
          </a:prstGeom>
          <a:solidFill>
            <a:srgbClr val="1D306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9" name="Oval 28"/>
          <p:cNvSpPr/>
          <p:nvPr/>
        </p:nvSpPr>
        <p:spPr>
          <a:xfrm>
            <a:off x="7562195" y="2162925"/>
            <a:ext cx="381000" cy="381000"/>
          </a:xfrm>
          <a:prstGeom prst="ellipse">
            <a:avLst/>
          </a:prstGeom>
          <a:solidFill>
            <a:srgbClr val="1D306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0" name="Oval 29"/>
          <p:cNvSpPr/>
          <p:nvPr/>
        </p:nvSpPr>
        <p:spPr>
          <a:xfrm>
            <a:off x="7181195" y="3001125"/>
            <a:ext cx="381000" cy="381000"/>
          </a:xfrm>
          <a:prstGeom prst="ellipse">
            <a:avLst/>
          </a:prstGeom>
          <a:solidFill>
            <a:srgbClr val="1D306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1" name="Oval 30"/>
          <p:cNvSpPr/>
          <p:nvPr/>
        </p:nvSpPr>
        <p:spPr>
          <a:xfrm>
            <a:off x="6349345" y="3001125"/>
            <a:ext cx="381000" cy="381000"/>
          </a:xfrm>
          <a:prstGeom prst="ellipse">
            <a:avLst/>
          </a:prstGeom>
          <a:solidFill>
            <a:srgbClr val="1D306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32" name="Straight Connector 31"/>
          <p:cNvCxnSpPr>
            <a:stCxn id="27" idx="7"/>
            <a:endCxn id="28" idx="2"/>
          </p:cNvCxnSpPr>
          <p:nvPr/>
        </p:nvCxnSpPr>
        <p:spPr>
          <a:xfrm flipV="1">
            <a:off x="6287432" y="2039100"/>
            <a:ext cx="436563" cy="1793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a:stCxn id="28" idx="3"/>
            <a:endCxn id="31" idx="0"/>
          </p:cNvCxnSpPr>
          <p:nvPr/>
        </p:nvCxnSpPr>
        <p:spPr>
          <a:xfrm flipH="1">
            <a:off x="6539845" y="2172450"/>
            <a:ext cx="239712" cy="8286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a:stCxn id="28" idx="5"/>
            <a:endCxn id="30" idx="0"/>
          </p:cNvCxnSpPr>
          <p:nvPr/>
        </p:nvCxnSpPr>
        <p:spPr>
          <a:xfrm>
            <a:off x="7049432" y="2172450"/>
            <a:ext cx="322263" cy="8286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a:stCxn id="28" idx="6"/>
            <a:endCxn id="29" idx="1"/>
          </p:cNvCxnSpPr>
          <p:nvPr/>
        </p:nvCxnSpPr>
        <p:spPr>
          <a:xfrm>
            <a:off x="7104995" y="2039100"/>
            <a:ext cx="512762" cy="1793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Oval 35"/>
          <p:cNvSpPr/>
          <p:nvPr/>
        </p:nvSpPr>
        <p:spPr>
          <a:xfrm>
            <a:off x="5906432" y="1461250"/>
            <a:ext cx="2130425" cy="2133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 name="TextBox 3"/>
          <p:cNvSpPr txBox="1"/>
          <p:nvPr/>
        </p:nvSpPr>
        <p:spPr>
          <a:xfrm>
            <a:off x="1383695" y="890514"/>
            <a:ext cx="2613212" cy="461665"/>
          </a:xfrm>
          <a:prstGeom prst="rect">
            <a:avLst/>
          </a:prstGeom>
          <a:noFill/>
        </p:spPr>
        <p:txBody>
          <a:bodyPr wrap="square" rtlCol="0">
            <a:spAutoFit/>
          </a:bodyPr>
          <a:lstStyle/>
          <a:p>
            <a:r>
              <a:rPr lang="en-IN" sz="2400" b="1" dirty="0">
                <a:solidFill>
                  <a:schemeClr val="accent6"/>
                </a:solidFill>
              </a:rPr>
              <a:t>Flat </a:t>
            </a:r>
            <a:r>
              <a:rPr lang="en-IN" sz="2400" b="1" dirty="0" smtClean="0">
                <a:solidFill>
                  <a:schemeClr val="accent6"/>
                </a:solidFill>
              </a:rPr>
              <a:t>Group</a:t>
            </a:r>
            <a:endParaRPr lang="en-IN" sz="2400" b="1" dirty="0">
              <a:solidFill>
                <a:schemeClr val="accent6"/>
              </a:solidFill>
            </a:endParaRPr>
          </a:p>
        </p:txBody>
      </p:sp>
      <p:sp>
        <p:nvSpPr>
          <p:cNvPr id="37" name="TextBox 36"/>
          <p:cNvSpPr txBox="1"/>
          <p:nvPr/>
        </p:nvSpPr>
        <p:spPr>
          <a:xfrm>
            <a:off x="5961995" y="821961"/>
            <a:ext cx="2613212" cy="461665"/>
          </a:xfrm>
          <a:prstGeom prst="rect">
            <a:avLst/>
          </a:prstGeom>
          <a:noFill/>
        </p:spPr>
        <p:txBody>
          <a:bodyPr wrap="square" rtlCol="0">
            <a:spAutoFit/>
          </a:bodyPr>
          <a:lstStyle/>
          <a:p>
            <a:r>
              <a:rPr lang="en-IN" sz="2400" b="1" dirty="0">
                <a:solidFill>
                  <a:srgbClr val="1D3064"/>
                </a:solidFill>
              </a:rPr>
              <a:t>Hierarchical </a:t>
            </a:r>
            <a:r>
              <a:rPr lang="en-IN" sz="2400" b="1" dirty="0" smtClean="0">
                <a:solidFill>
                  <a:srgbClr val="1D3064"/>
                </a:solidFill>
              </a:rPr>
              <a:t>Group</a:t>
            </a:r>
            <a:endParaRPr lang="en-IN" sz="2400" b="1" dirty="0">
              <a:solidFill>
                <a:srgbClr val="1D3064"/>
              </a:solidFill>
            </a:endParaRPr>
          </a:p>
        </p:txBody>
      </p:sp>
      <p:sp>
        <p:nvSpPr>
          <p:cNvPr id="38" name="TextBox 37"/>
          <p:cNvSpPr txBox="1"/>
          <p:nvPr/>
        </p:nvSpPr>
        <p:spPr>
          <a:xfrm>
            <a:off x="99082" y="3808324"/>
            <a:ext cx="4558552" cy="2436564"/>
          </a:xfrm>
          <a:prstGeom prst="rect">
            <a:avLst/>
          </a:prstGeom>
          <a:noFill/>
        </p:spPr>
        <p:txBody>
          <a:bodyPr wrap="square" rtlCol="0">
            <a:spAutoFit/>
          </a:bodyPr>
          <a:lstStyle/>
          <a:p>
            <a:pPr marL="265113" indent="-265113" algn="just">
              <a:spcBef>
                <a:spcPts val="1000"/>
              </a:spcBef>
              <a:buClr>
                <a:schemeClr val="accent6"/>
              </a:buClr>
              <a:buFont typeface="Webdings" panose="05030102010509060703" pitchFamily="18" charset="2"/>
              <a:buChar char=""/>
            </a:pPr>
            <a:r>
              <a:rPr lang="en-US" sz="2400" dirty="0" smtClean="0"/>
              <a:t>All </a:t>
            </a:r>
            <a:r>
              <a:rPr lang="en-US" sz="2400" dirty="0"/>
              <a:t>the processes are equal, decisions are made collectively. </a:t>
            </a:r>
          </a:p>
          <a:p>
            <a:pPr marL="265113" indent="-265113" algn="just">
              <a:spcBef>
                <a:spcPts val="1000"/>
              </a:spcBef>
              <a:buClr>
                <a:schemeClr val="accent6"/>
              </a:buClr>
              <a:buFont typeface="Webdings" panose="05030102010509060703" pitchFamily="18" charset="2"/>
              <a:buChar char=""/>
            </a:pPr>
            <a:r>
              <a:rPr lang="en-US" sz="2400" dirty="0"/>
              <a:t>No single point-of-failure, however: decision making is complicated as consensus is </a:t>
            </a:r>
            <a:r>
              <a:rPr lang="en-US" sz="2400" dirty="0" smtClean="0"/>
              <a:t>required</a:t>
            </a:r>
            <a:endParaRPr lang="en-IN" dirty="0"/>
          </a:p>
        </p:txBody>
      </p:sp>
      <p:sp>
        <p:nvSpPr>
          <p:cNvPr id="39" name="TextBox 38"/>
          <p:cNvSpPr txBox="1"/>
          <p:nvPr/>
        </p:nvSpPr>
        <p:spPr>
          <a:xfrm>
            <a:off x="5092418" y="3783762"/>
            <a:ext cx="6740994" cy="2436564"/>
          </a:xfrm>
          <a:prstGeom prst="rect">
            <a:avLst/>
          </a:prstGeom>
          <a:noFill/>
        </p:spPr>
        <p:txBody>
          <a:bodyPr wrap="square" rtlCol="0">
            <a:spAutoFit/>
          </a:bodyPr>
          <a:lstStyle/>
          <a:p>
            <a:pPr marL="265113" indent="-265113" algn="just">
              <a:spcBef>
                <a:spcPts val="1000"/>
              </a:spcBef>
              <a:buClr>
                <a:schemeClr val="accent6"/>
              </a:buClr>
              <a:buFont typeface="Webdings" panose="05030102010509060703" pitchFamily="18" charset="2"/>
              <a:buChar char=""/>
            </a:pPr>
            <a:r>
              <a:rPr lang="en-US" sz="2400" dirty="0"/>
              <a:t>O</a:t>
            </a:r>
            <a:r>
              <a:rPr lang="en-US" sz="2400" dirty="0" smtClean="0"/>
              <a:t>ne </a:t>
            </a:r>
            <a:r>
              <a:rPr lang="en-US" sz="2400" dirty="0"/>
              <a:t>of the processes is elected to be the coordinator, which selects another process (a worker) to perform the operation. </a:t>
            </a:r>
          </a:p>
          <a:p>
            <a:pPr marL="265113" indent="-265113" algn="just">
              <a:spcBef>
                <a:spcPts val="1000"/>
              </a:spcBef>
              <a:buClr>
                <a:schemeClr val="accent6"/>
              </a:buClr>
              <a:buFont typeface="Webdings" panose="05030102010509060703" pitchFamily="18" charset="2"/>
              <a:buChar char=""/>
            </a:pPr>
            <a:r>
              <a:rPr lang="en-US" sz="2400" dirty="0"/>
              <a:t>single point-of-failure, however: decisions are easily and quickly made by the coordinator without first having to get consensus.</a:t>
            </a:r>
            <a:endParaRPr lang="en-IN" sz="2400" dirty="0"/>
          </a:p>
        </p:txBody>
      </p:sp>
      <p:cxnSp>
        <p:nvCxnSpPr>
          <p:cNvPr id="40" name="Straight Connector 39"/>
          <p:cNvCxnSpPr/>
          <p:nvPr/>
        </p:nvCxnSpPr>
        <p:spPr>
          <a:xfrm>
            <a:off x="4935071" y="821961"/>
            <a:ext cx="0" cy="5398365"/>
          </a:xfrm>
          <a:prstGeom prst="line">
            <a:avLst/>
          </a:prstGeom>
          <a:ln w="12700">
            <a:solidFill>
              <a:srgbClr val="1D306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983154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7"/>
                                        </p:tgtEl>
                                        <p:attrNameLst>
                                          <p:attrName>style.visibility</p:attrName>
                                        </p:attrNameLst>
                                      </p:cBhvr>
                                      <p:to>
                                        <p:strVal val="visible"/>
                                      </p:to>
                                    </p:set>
                                  </p:childTnLst>
                                </p:cTn>
                              </p:par>
                              <p:par>
                                <p:cTn id="9" presetID="22" presetClass="entr" presetSubtype="1" fill="hold" nodeType="withEffect">
                                  <p:stCondLst>
                                    <p:cond delay="0"/>
                                  </p:stCondLst>
                                  <p:childTnLst>
                                    <p:set>
                                      <p:cBhvr>
                                        <p:cTn id="10" dur="1" fill="hold">
                                          <p:stCondLst>
                                            <p:cond delay="0"/>
                                          </p:stCondLst>
                                        </p:cTn>
                                        <p:tgtEl>
                                          <p:spTgt spid="40"/>
                                        </p:tgtEl>
                                        <p:attrNameLst>
                                          <p:attrName>style.visibility</p:attrName>
                                        </p:attrNameLst>
                                      </p:cBhvr>
                                      <p:to>
                                        <p:strVal val="visible"/>
                                      </p:to>
                                    </p:set>
                                    <p:animEffect transition="in" filter="wipe(up)">
                                      <p:cBhvr>
                                        <p:cTn id="11" dur="500"/>
                                        <p:tgtEl>
                                          <p:spTgt spid="40"/>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26"/>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36"/>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38"/>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36" grpId="0" animBg="1"/>
      <p:bldP spid="4" grpId="0"/>
      <p:bldP spid="37" grpId="0"/>
      <p:bldP spid="38" grpId="0"/>
      <p:bldP spid="39" grpId="0"/>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F2D5F8-87CB-4B5B-8EC7-5F4CE6485746}"/>
              </a:ext>
            </a:extLst>
          </p:cNvPr>
          <p:cNvSpPr>
            <a:spLocks noGrp="1"/>
          </p:cNvSpPr>
          <p:nvPr>
            <p:ph type="title"/>
          </p:nvPr>
        </p:nvSpPr>
        <p:spPr/>
        <p:txBody>
          <a:bodyPr/>
          <a:lstStyle/>
          <a:p>
            <a:r>
              <a:rPr lang="en-US" dirty="0"/>
              <a:t>Failure Masking and Replication</a:t>
            </a:r>
          </a:p>
        </p:txBody>
      </p:sp>
      <p:sp>
        <p:nvSpPr>
          <p:cNvPr id="3" name="Content Placeholder 2">
            <a:extLst>
              <a:ext uri="{FF2B5EF4-FFF2-40B4-BE49-F238E27FC236}">
                <a16:creationId xmlns:a16="http://schemas.microsoft.com/office/drawing/2014/main" xmlns="" id="{139A428D-8F15-4206-B337-FA27C005FA71}"/>
              </a:ext>
            </a:extLst>
          </p:cNvPr>
          <p:cNvSpPr>
            <a:spLocks noGrp="1"/>
          </p:cNvSpPr>
          <p:nvPr>
            <p:ph idx="1"/>
          </p:nvPr>
        </p:nvSpPr>
        <p:spPr/>
        <p:txBody>
          <a:bodyPr/>
          <a:lstStyle/>
          <a:p>
            <a:r>
              <a:rPr lang="en-US" dirty="0"/>
              <a:t>By organizing a fault tolerant group of processes, we can protect a single vulnerable process.</a:t>
            </a:r>
          </a:p>
          <a:p>
            <a:r>
              <a:rPr lang="en-US" dirty="0" smtClean="0"/>
              <a:t>There </a:t>
            </a:r>
            <a:r>
              <a:rPr lang="en-US" dirty="0"/>
              <a:t>are two approaches to arranging the replication of the group</a:t>
            </a:r>
            <a:r>
              <a:rPr lang="en-US" dirty="0" smtClean="0"/>
              <a:t>:</a:t>
            </a:r>
          </a:p>
          <a:p>
            <a:pPr marL="0" indent="0">
              <a:buNone/>
            </a:pPr>
            <a:endParaRPr lang="en-US" dirty="0"/>
          </a:p>
          <a:p>
            <a:pPr marL="457200" lvl="2" indent="-457200">
              <a:spcBef>
                <a:spcPts val="1000"/>
              </a:spcBef>
              <a:buFont typeface="+mj-lt"/>
              <a:buAutoNum type="arabicPeriod"/>
            </a:pPr>
            <a:r>
              <a:rPr lang="en-US" sz="2400" dirty="0">
                <a:solidFill>
                  <a:srgbClr val="1D3064"/>
                </a:solidFill>
              </a:rPr>
              <a:t>Primary (backup) </a:t>
            </a:r>
            <a:r>
              <a:rPr lang="en-US" sz="2400" dirty="0" smtClean="0">
                <a:solidFill>
                  <a:srgbClr val="1D3064"/>
                </a:solidFill>
              </a:rPr>
              <a:t>Protocols:</a:t>
            </a:r>
          </a:p>
          <a:p>
            <a:pPr lvl="2"/>
            <a:r>
              <a:rPr lang="en-US" sz="2400" dirty="0" smtClean="0"/>
              <a:t>A </a:t>
            </a:r>
            <a:r>
              <a:rPr lang="en-US" sz="2400" dirty="0"/>
              <a:t>group of processes is organized in a </a:t>
            </a:r>
            <a:r>
              <a:rPr lang="en-US" sz="2400" dirty="0">
                <a:solidFill>
                  <a:schemeClr val="accent6"/>
                </a:solidFill>
              </a:rPr>
              <a:t>hierarchical</a:t>
            </a:r>
            <a:r>
              <a:rPr lang="en-US" sz="2400" dirty="0"/>
              <a:t> fashion in which a primary coordinates all write operations.</a:t>
            </a:r>
          </a:p>
          <a:p>
            <a:pPr lvl="2"/>
            <a:r>
              <a:rPr lang="en-US" sz="2400" dirty="0"/>
              <a:t>When the primary crashes, the backups execute some election algorithm to choose a new primary.</a:t>
            </a:r>
          </a:p>
          <a:p>
            <a:pPr marL="457200" lvl="2" indent="-457200">
              <a:spcBef>
                <a:spcPts val="1000"/>
              </a:spcBef>
              <a:buFont typeface="+mj-lt"/>
              <a:buAutoNum type="arabicPeriod" startAt="2"/>
            </a:pPr>
            <a:r>
              <a:rPr lang="en-US" sz="2400" dirty="0">
                <a:solidFill>
                  <a:srgbClr val="1D3064"/>
                </a:solidFill>
              </a:rPr>
              <a:t>Replicated-Write </a:t>
            </a:r>
            <a:r>
              <a:rPr lang="en-US" sz="2400" dirty="0" smtClean="0">
                <a:solidFill>
                  <a:srgbClr val="1D3064"/>
                </a:solidFill>
              </a:rPr>
              <a:t>Protocols:</a:t>
            </a:r>
          </a:p>
          <a:p>
            <a:pPr lvl="2"/>
            <a:r>
              <a:rPr lang="en-US" sz="2400" dirty="0"/>
              <a:t>Replicated-write protocols are used in the form of active replication, as well as by means of </a:t>
            </a:r>
            <a:r>
              <a:rPr lang="en-US" sz="2400" dirty="0">
                <a:solidFill>
                  <a:schemeClr val="accent6"/>
                </a:solidFill>
              </a:rPr>
              <a:t>quorum-based protocols</a:t>
            </a:r>
            <a:r>
              <a:rPr lang="en-US" sz="2400" dirty="0"/>
              <a:t>.</a:t>
            </a:r>
          </a:p>
          <a:p>
            <a:pPr lvl="2"/>
            <a:r>
              <a:rPr lang="en-US" sz="2400" dirty="0"/>
              <a:t>Solutions correspond to organizing a collection of identical processes into a </a:t>
            </a:r>
            <a:r>
              <a:rPr lang="en-US" sz="2400" dirty="0">
                <a:solidFill>
                  <a:schemeClr val="accent6"/>
                </a:solidFill>
              </a:rPr>
              <a:t>flat group</a:t>
            </a:r>
            <a:r>
              <a:rPr lang="en-US" sz="2400" dirty="0"/>
              <a:t>.</a:t>
            </a:r>
          </a:p>
          <a:p>
            <a:endParaRPr lang="en-US" dirty="0"/>
          </a:p>
          <a:p>
            <a:pPr marL="0" indent="0">
              <a:buNone/>
            </a:pPr>
            <a:endParaRPr lang="en-US" dirty="0"/>
          </a:p>
        </p:txBody>
      </p:sp>
    </p:spTree>
    <p:extLst>
      <p:ext uri="{BB962C8B-B14F-4D97-AF65-F5344CB8AC3E}">
        <p14:creationId xmlns:p14="http://schemas.microsoft.com/office/powerpoint/2010/main" val="36432337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F2D5F8-87CB-4B5B-8EC7-5F4CE6485746}"/>
              </a:ext>
            </a:extLst>
          </p:cNvPr>
          <p:cNvSpPr>
            <a:spLocks noGrp="1"/>
          </p:cNvSpPr>
          <p:nvPr>
            <p:ph type="title"/>
          </p:nvPr>
        </p:nvSpPr>
        <p:spPr/>
        <p:txBody>
          <a:bodyPr>
            <a:normAutofit/>
          </a:bodyPr>
          <a:lstStyle/>
          <a:p>
            <a:r>
              <a:rPr lang="en-US" dirty="0" smtClean="0"/>
              <a:t>Agreement in </a:t>
            </a:r>
            <a:r>
              <a:rPr lang="en-US" dirty="0"/>
              <a:t>Faulty Systems</a:t>
            </a:r>
          </a:p>
        </p:txBody>
      </p:sp>
      <p:sp>
        <p:nvSpPr>
          <p:cNvPr id="3" name="Content Placeholder 2">
            <a:extLst>
              <a:ext uri="{FF2B5EF4-FFF2-40B4-BE49-F238E27FC236}">
                <a16:creationId xmlns:a16="http://schemas.microsoft.com/office/drawing/2014/main" xmlns="" id="{139A428D-8F15-4206-B337-FA27C005FA71}"/>
              </a:ext>
            </a:extLst>
          </p:cNvPr>
          <p:cNvSpPr>
            <a:spLocks noGrp="1"/>
          </p:cNvSpPr>
          <p:nvPr>
            <p:ph idx="1"/>
          </p:nvPr>
        </p:nvSpPr>
        <p:spPr/>
        <p:txBody>
          <a:bodyPr/>
          <a:lstStyle/>
          <a:p>
            <a:r>
              <a:rPr lang="en-US" dirty="0" smtClean="0"/>
              <a:t>To </a:t>
            </a:r>
            <a:r>
              <a:rPr lang="en-US" dirty="0"/>
              <a:t>have all non-faulty processes reach consensus on some issue (quickly</a:t>
            </a:r>
            <a:r>
              <a:rPr lang="en-US" dirty="0" smtClean="0"/>
              <a:t>).</a:t>
            </a:r>
            <a:endParaRPr lang="en-US" dirty="0"/>
          </a:p>
          <a:p>
            <a:r>
              <a:rPr lang="en-US" dirty="0"/>
              <a:t>The two-army problem.</a:t>
            </a:r>
          </a:p>
          <a:p>
            <a:r>
              <a:rPr lang="en-US" dirty="0"/>
              <a:t>Even with non-faulty processes, agreement between even two processes is not possible in the face of unreliable communication.</a:t>
            </a:r>
          </a:p>
          <a:p>
            <a:r>
              <a:rPr lang="en-US" dirty="0"/>
              <a:t>Possible cases:</a:t>
            </a:r>
          </a:p>
          <a:p>
            <a:pPr marL="1371600" lvl="2" indent="-457200">
              <a:buFont typeface="+mj-lt"/>
              <a:buAutoNum type="arabicPeriod"/>
            </a:pPr>
            <a:r>
              <a:rPr lang="en-US" sz="2400" dirty="0"/>
              <a:t>Synchronous (lock-step) versus asynchronous systems.</a:t>
            </a:r>
          </a:p>
          <a:p>
            <a:pPr marL="1371600" lvl="2" indent="-457200">
              <a:buFont typeface="+mj-lt"/>
              <a:buAutoNum type="arabicPeriod"/>
            </a:pPr>
            <a:r>
              <a:rPr lang="en-US" sz="2400" dirty="0"/>
              <a:t>Communication delay is bounded (by globally and predetermined maximum time) or not.</a:t>
            </a:r>
          </a:p>
          <a:p>
            <a:pPr marL="1371600" lvl="2" indent="-457200">
              <a:buFont typeface="+mj-lt"/>
              <a:buAutoNum type="arabicPeriod"/>
            </a:pPr>
            <a:r>
              <a:rPr lang="en-US" sz="2400" dirty="0"/>
              <a:t>Message delivery is ordered (in real-time) or not.</a:t>
            </a:r>
          </a:p>
          <a:p>
            <a:pPr marL="1371600" lvl="2" indent="-457200">
              <a:buFont typeface="+mj-lt"/>
              <a:buAutoNum type="arabicPeriod"/>
            </a:pPr>
            <a:r>
              <a:rPr lang="en-US" sz="2400" dirty="0"/>
              <a:t>Message transmission is done through unicasting or multicasting.</a:t>
            </a:r>
          </a:p>
          <a:p>
            <a:pPr marL="0" indent="0">
              <a:buNone/>
            </a:pPr>
            <a:endParaRPr lang="en-US" dirty="0"/>
          </a:p>
        </p:txBody>
      </p:sp>
    </p:spTree>
    <p:extLst>
      <p:ext uri="{BB962C8B-B14F-4D97-AF65-F5344CB8AC3E}">
        <p14:creationId xmlns:p14="http://schemas.microsoft.com/office/powerpoint/2010/main" val="37665871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F2D5F8-87CB-4B5B-8EC7-5F4CE6485746}"/>
              </a:ext>
            </a:extLst>
          </p:cNvPr>
          <p:cNvSpPr>
            <a:spLocks noGrp="1"/>
          </p:cNvSpPr>
          <p:nvPr>
            <p:ph type="title"/>
          </p:nvPr>
        </p:nvSpPr>
        <p:spPr/>
        <p:txBody>
          <a:bodyPr/>
          <a:lstStyle/>
          <a:p>
            <a:r>
              <a:rPr lang="en-US" dirty="0"/>
              <a:t>Agreement in Faulty Systems </a:t>
            </a:r>
          </a:p>
        </p:txBody>
      </p:sp>
      <p:sp>
        <p:nvSpPr>
          <p:cNvPr id="3" name="Content Placeholder 2">
            <a:extLst>
              <a:ext uri="{FF2B5EF4-FFF2-40B4-BE49-F238E27FC236}">
                <a16:creationId xmlns:a16="http://schemas.microsoft.com/office/drawing/2014/main" xmlns="" id="{139A428D-8F15-4206-B337-FA27C005FA71}"/>
              </a:ext>
            </a:extLst>
          </p:cNvPr>
          <p:cNvSpPr>
            <a:spLocks noGrp="1"/>
          </p:cNvSpPr>
          <p:nvPr>
            <p:ph idx="1"/>
          </p:nvPr>
        </p:nvSpPr>
        <p:spPr/>
        <p:txBody>
          <a:bodyPr/>
          <a:lstStyle/>
          <a:p>
            <a:pPr>
              <a:lnSpc>
                <a:spcPct val="100000"/>
              </a:lnSpc>
            </a:pPr>
            <a:r>
              <a:rPr lang="en-US" dirty="0">
                <a:solidFill>
                  <a:schemeClr val="accent6"/>
                </a:solidFill>
              </a:rPr>
              <a:t>Goal</a:t>
            </a:r>
            <a:r>
              <a:rPr lang="en-US" dirty="0"/>
              <a:t>: have all non-faulty processes reach consensus on some issue, and establish that consensus within a finite number of steps</a:t>
            </a:r>
          </a:p>
          <a:p>
            <a:pPr marL="265113" lvl="2" indent="-265113">
              <a:lnSpc>
                <a:spcPct val="100000"/>
              </a:lnSpc>
              <a:spcBef>
                <a:spcPts val="1000"/>
              </a:spcBef>
              <a:buFont typeface="Webdings" panose="05030102010509060703" pitchFamily="18" charset="2"/>
              <a:buChar char=""/>
            </a:pPr>
            <a:r>
              <a:rPr lang="en-US" sz="2400" dirty="0" smtClean="0"/>
              <a:t>In </a:t>
            </a:r>
            <a:r>
              <a:rPr lang="en-US" sz="2400" dirty="0"/>
              <a:t>Distributed database system, there may be a situation where data managers have to decide</a:t>
            </a:r>
          </a:p>
          <a:p>
            <a:pPr marL="806450" lvl="2" indent="-361950"/>
            <a:r>
              <a:rPr lang="en-US" sz="2400" dirty="0"/>
              <a:t>Whether to </a:t>
            </a:r>
            <a:r>
              <a:rPr lang="en-US" sz="2400" dirty="0">
                <a:solidFill>
                  <a:srgbClr val="1D3064"/>
                </a:solidFill>
              </a:rPr>
              <a:t>commit </a:t>
            </a:r>
            <a:r>
              <a:rPr lang="en-US" sz="2400" dirty="0"/>
              <a:t>or </a:t>
            </a:r>
            <a:r>
              <a:rPr lang="en-US" sz="2400" dirty="0">
                <a:solidFill>
                  <a:schemeClr val="accent6"/>
                </a:solidFill>
              </a:rPr>
              <a:t>Abort</a:t>
            </a:r>
            <a:r>
              <a:rPr lang="en-US" sz="2400" dirty="0"/>
              <a:t> the Transaction. </a:t>
            </a:r>
          </a:p>
          <a:p>
            <a:pPr marL="265113" lvl="2" indent="-265113">
              <a:lnSpc>
                <a:spcPct val="100000"/>
              </a:lnSpc>
              <a:spcBef>
                <a:spcPts val="1000"/>
              </a:spcBef>
              <a:buFont typeface="Webdings" panose="05030102010509060703" pitchFamily="18" charset="2"/>
              <a:buChar char=""/>
            </a:pPr>
            <a:r>
              <a:rPr lang="en-US" sz="2400" dirty="0"/>
              <a:t>In Distributed, mutual trust or agreement is required.</a:t>
            </a:r>
          </a:p>
          <a:p>
            <a:pPr marL="265113" lvl="2" indent="-265113">
              <a:lnSpc>
                <a:spcPct val="100000"/>
              </a:lnSpc>
              <a:spcBef>
                <a:spcPts val="1000"/>
              </a:spcBef>
              <a:buFont typeface="Webdings" panose="05030102010509060703" pitchFamily="18" charset="2"/>
              <a:buChar char=""/>
            </a:pPr>
            <a:r>
              <a:rPr lang="en-US" sz="2400" dirty="0"/>
              <a:t>In Distributed database transaction, when there is no failure, Agreement is easy</a:t>
            </a:r>
            <a:r>
              <a:rPr lang="en-US" sz="2400" dirty="0" smtClean="0"/>
              <a:t>.</a:t>
            </a:r>
          </a:p>
          <a:p>
            <a:pPr marL="265113" lvl="2" indent="-265113">
              <a:lnSpc>
                <a:spcPct val="100000"/>
              </a:lnSpc>
              <a:spcBef>
                <a:spcPts val="1000"/>
              </a:spcBef>
              <a:buFont typeface="Webdings" panose="05030102010509060703" pitchFamily="18" charset="2"/>
              <a:buChar char=""/>
            </a:pPr>
            <a:r>
              <a:rPr lang="en-US" sz="2400" dirty="0">
                <a:solidFill>
                  <a:schemeClr val="accent6"/>
                </a:solidFill>
              </a:rPr>
              <a:t>If failure, processes must exchange their value with other processes.</a:t>
            </a:r>
          </a:p>
          <a:p>
            <a:pPr marL="265113" lvl="2" indent="-265113">
              <a:lnSpc>
                <a:spcPct val="100000"/>
              </a:lnSpc>
              <a:spcBef>
                <a:spcPts val="1000"/>
              </a:spcBef>
              <a:buFont typeface="Webdings" panose="05030102010509060703" pitchFamily="18" charset="2"/>
              <a:buChar char=""/>
            </a:pPr>
            <a:r>
              <a:rPr lang="en-US" sz="2400" dirty="0" smtClean="0"/>
              <a:t>So</a:t>
            </a:r>
            <a:r>
              <a:rPr lang="en-US" sz="2400" dirty="0"/>
              <a:t>, Agreement protocol helps us to decide or agree on a value in presence of failures</a:t>
            </a:r>
            <a:r>
              <a:rPr lang="en-US" sz="2400" dirty="0" smtClean="0"/>
              <a:t>.</a:t>
            </a:r>
          </a:p>
          <a:p>
            <a:endParaRPr lang="en-US" dirty="0"/>
          </a:p>
          <a:p>
            <a:pPr marL="0" indent="0">
              <a:buNone/>
            </a:pPr>
            <a:endParaRPr lang="en-US" dirty="0"/>
          </a:p>
        </p:txBody>
      </p:sp>
    </p:spTree>
    <p:extLst>
      <p:ext uri="{BB962C8B-B14F-4D97-AF65-F5344CB8AC3E}">
        <p14:creationId xmlns:p14="http://schemas.microsoft.com/office/powerpoint/2010/main" val="3013887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F2D5F8-87CB-4B5B-8EC7-5F4CE6485746}"/>
              </a:ext>
            </a:extLst>
          </p:cNvPr>
          <p:cNvSpPr>
            <a:spLocks noGrp="1"/>
          </p:cNvSpPr>
          <p:nvPr>
            <p:ph type="title"/>
          </p:nvPr>
        </p:nvSpPr>
        <p:spPr/>
        <p:txBody>
          <a:bodyPr>
            <a:normAutofit/>
          </a:bodyPr>
          <a:lstStyle/>
          <a:p>
            <a:r>
              <a:rPr lang="en-US" dirty="0" smtClean="0"/>
              <a:t>Agreement in </a:t>
            </a:r>
            <a:r>
              <a:rPr lang="en-US" dirty="0"/>
              <a:t>Faulty Systems</a:t>
            </a:r>
          </a:p>
        </p:txBody>
      </p:sp>
      <p:graphicFrame>
        <p:nvGraphicFramePr>
          <p:cNvPr id="4" name="Table 3"/>
          <p:cNvGraphicFramePr>
            <a:graphicFrameLocks noGrp="1"/>
          </p:cNvGraphicFramePr>
          <p:nvPr>
            <p:extLst>
              <p:ext uri="{D42A27DB-BD31-4B8C-83A1-F6EECF244321}">
                <p14:modId xmlns:p14="http://schemas.microsoft.com/office/powerpoint/2010/main" val="3247876572"/>
              </p:ext>
            </p:extLst>
          </p:nvPr>
        </p:nvGraphicFramePr>
        <p:xfrm>
          <a:off x="703729" y="1402978"/>
          <a:ext cx="10182413" cy="4238168"/>
        </p:xfrm>
        <a:graphic>
          <a:graphicData uri="http://schemas.openxmlformats.org/drawingml/2006/table">
            <a:tbl>
              <a:tblPr firstRow="1" bandRow="1">
                <a:tableStyleId>{21E4AEA4-8DFA-4A89-87EB-49C32662AFE0}</a:tableStyleId>
              </a:tblPr>
              <a:tblGrid>
                <a:gridCol w="1037098"/>
                <a:gridCol w="1508504"/>
                <a:gridCol w="1272802"/>
                <a:gridCol w="1272802"/>
                <a:gridCol w="1272802"/>
                <a:gridCol w="1272802"/>
                <a:gridCol w="1414223"/>
                <a:gridCol w="1131380"/>
              </a:tblGrid>
              <a:tr h="529771">
                <a:tc>
                  <a:txBody>
                    <a:bodyPr/>
                    <a:lstStyle/>
                    <a:p>
                      <a:endParaRPr lang="en-US" sz="1200" dirty="0">
                        <a:latin typeface="+mj-lt"/>
                      </a:endParaRPr>
                    </a:p>
                  </a:txBody>
                  <a:tcPr anchor="ctr">
                    <a:noFill/>
                  </a:tcPr>
                </a:tc>
                <a:tc>
                  <a:txBody>
                    <a:bodyPr/>
                    <a:lstStyle/>
                    <a:p>
                      <a:endParaRPr lang="en-US" sz="1200" dirty="0">
                        <a:latin typeface="+mj-lt"/>
                      </a:endParaRPr>
                    </a:p>
                  </a:txBody>
                  <a:tcPr>
                    <a:noFill/>
                  </a:tcPr>
                </a:tc>
                <a:tc gridSpan="4">
                  <a:txBody>
                    <a:bodyPr/>
                    <a:lstStyle/>
                    <a:p>
                      <a:pPr algn="ctr"/>
                      <a:r>
                        <a:rPr lang="en-US" sz="2400" dirty="0" smtClean="0">
                          <a:latin typeface="+mj-lt"/>
                        </a:rPr>
                        <a:t>Message Ordering</a:t>
                      </a:r>
                      <a:endParaRPr lang="en-US" sz="2400" dirty="0">
                        <a:latin typeface="+mj-lt"/>
                      </a:endParaRPr>
                    </a:p>
                  </a:txBody>
                  <a:tcPr anchor="ctr">
                    <a:solidFill>
                      <a:srgbClr val="1D3064"/>
                    </a:solidFill>
                  </a:tcPr>
                </a:tc>
                <a:tc hMerge="1">
                  <a:txBody>
                    <a:bodyPr/>
                    <a:lstStyle/>
                    <a:p>
                      <a:endParaRPr lang="en-US"/>
                    </a:p>
                  </a:txBody>
                  <a:tcPr/>
                </a:tc>
                <a:tc hMerge="1">
                  <a:txBody>
                    <a:bodyPr/>
                    <a:lstStyle/>
                    <a:p>
                      <a:pPr algn="ctr"/>
                      <a:endParaRPr lang="en-US" dirty="0"/>
                    </a:p>
                  </a:txBody>
                  <a:tcPr/>
                </a:tc>
                <a:tc hMerge="1">
                  <a:txBody>
                    <a:bodyPr/>
                    <a:lstStyle/>
                    <a:p>
                      <a:endParaRPr lang="en-US"/>
                    </a:p>
                  </a:txBody>
                  <a:tcPr/>
                </a:tc>
                <a:tc>
                  <a:txBody>
                    <a:bodyPr/>
                    <a:lstStyle/>
                    <a:p>
                      <a:pPr algn="ctr"/>
                      <a:endParaRPr lang="en-US" sz="1200" dirty="0">
                        <a:latin typeface="+mj-lt"/>
                      </a:endParaRPr>
                    </a:p>
                  </a:txBody>
                  <a:tcPr>
                    <a:noFill/>
                  </a:tcPr>
                </a:tc>
                <a:tc>
                  <a:txBody>
                    <a:bodyPr/>
                    <a:lstStyle/>
                    <a:p>
                      <a:pPr algn="ctr"/>
                      <a:endParaRPr lang="en-US" sz="1200" dirty="0">
                        <a:latin typeface="+mj-lt"/>
                      </a:endParaRPr>
                    </a:p>
                  </a:txBody>
                  <a:tcPr>
                    <a:noFill/>
                  </a:tcPr>
                </a:tc>
              </a:tr>
              <a:tr h="529771">
                <a:tc>
                  <a:txBody>
                    <a:bodyPr/>
                    <a:lstStyle/>
                    <a:p>
                      <a:endParaRPr lang="en-US" sz="1200" dirty="0">
                        <a:latin typeface="+mj-lt"/>
                      </a:endParaRPr>
                    </a:p>
                  </a:txBody>
                  <a:tcPr anchor="ctr">
                    <a:noFill/>
                  </a:tcPr>
                </a:tc>
                <a:tc>
                  <a:txBody>
                    <a:bodyPr/>
                    <a:lstStyle/>
                    <a:p>
                      <a:endParaRPr lang="en-US" sz="1200" dirty="0">
                        <a:latin typeface="+mj-lt"/>
                      </a:endParaRPr>
                    </a:p>
                  </a:txBody>
                  <a:tcPr>
                    <a:noFill/>
                  </a:tcPr>
                </a:tc>
                <a:tc gridSpan="2">
                  <a:txBody>
                    <a:bodyPr/>
                    <a:lstStyle/>
                    <a:p>
                      <a:pPr algn="ctr"/>
                      <a:r>
                        <a:rPr lang="en-US" sz="2000" b="1" dirty="0" smtClean="0">
                          <a:solidFill>
                            <a:schemeClr val="bg1"/>
                          </a:solidFill>
                          <a:latin typeface="+mj-lt"/>
                        </a:rPr>
                        <a:t>Unordered</a:t>
                      </a:r>
                      <a:endParaRPr lang="en-US" sz="2000" b="1" dirty="0">
                        <a:solidFill>
                          <a:schemeClr val="bg1"/>
                        </a:solidFill>
                        <a:latin typeface="+mj-lt"/>
                      </a:endParaRPr>
                    </a:p>
                  </a:txBody>
                  <a:tcPr anchor="ctr">
                    <a:solidFill>
                      <a:schemeClr val="accent6"/>
                    </a:solidFill>
                  </a:tcPr>
                </a:tc>
                <a:tc hMerge="1">
                  <a:txBody>
                    <a:bodyPr/>
                    <a:lstStyle/>
                    <a:p>
                      <a:endParaRPr lang="en-US" dirty="0"/>
                    </a:p>
                  </a:txBody>
                  <a:tcPr/>
                </a:tc>
                <a:tc gridSpan="2">
                  <a:txBody>
                    <a:bodyPr/>
                    <a:lstStyle/>
                    <a:p>
                      <a:pPr algn="ctr"/>
                      <a:r>
                        <a:rPr lang="en-US" sz="2000" b="1" dirty="0" smtClean="0">
                          <a:solidFill>
                            <a:schemeClr val="bg1"/>
                          </a:solidFill>
                          <a:latin typeface="+mj-lt"/>
                        </a:rPr>
                        <a:t>Ordered</a:t>
                      </a:r>
                      <a:endParaRPr lang="en-US" sz="2000" b="1" dirty="0">
                        <a:solidFill>
                          <a:schemeClr val="bg1"/>
                        </a:solidFill>
                        <a:latin typeface="+mj-lt"/>
                      </a:endParaRPr>
                    </a:p>
                  </a:txBody>
                  <a:tcPr anchor="ctr">
                    <a:solidFill>
                      <a:schemeClr val="accent6"/>
                    </a:solidFill>
                  </a:tcPr>
                </a:tc>
                <a:tc hMerge="1">
                  <a:txBody>
                    <a:bodyPr/>
                    <a:lstStyle/>
                    <a:p>
                      <a:endParaRPr lang="en-US" dirty="0"/>
                    </a:p>
                  </a:txBody>
                  <a:tcPr/>
                </a:tc>
                <a:tc>
                  <a:txBody>
                    <a:bodyPr/>
                    <a:lstStyle/>
                    <a:p>
                      <a:pPr algn="ctr"/>
                      <a:endParaRPr lang="en-US" sz="1200" dirty="0">
                        <a:latin typeface="+mj-lt"/>
                      </a:endParaRPr>
                    </a:p>
                  </a:txBody>
                  <a:tcPr>
                    <a:noFill/>
                  </a:tcPr>
                </a:tc>
                <a:tc>
                  <a:txBody>
                    <a:bodyPr/>
                    <a:lstStyle/>
                    <a:p>
                      <a:pPr algn="ctr"/>
                      <a:endParaRPr lang="en-US" sz="1200" dirty="0">
                        <a:latin typeface="+mj-lt"/>
                      </a:endParaRPr>
                    </a:p>
                  </a:txBody>
                  <a:tcPr>
                    <a:noFill/>
                  </a:tcPr>
                </a:tc>
              </a:tr>
              <a:tr h="529771">
                <a:tc rowSpan="4">
                  <a:txBody>
                    <a:bodyPr/>
                    <a:lstStyle/>
                    <a:p>
                      <a:r>
                        <a:rPr lang="en-US" sz="2400" b="1" dirty="0" smtClean="0">
                          <a:solidFill>
                            <a:schemeClr val="bg1"/>
                          </a:solidFill>
                          <a:latin typeface="+mj-lt"/>
                        </a:rPr>
                        <a:t>Process Behavior</a:t>
                      </a:r>
                      <a:endParaRPr lang="en-US" sz="2400" b="1" dirty="0">
                        <a:solidFill>
                          <a:schemeClr val="bg1"/>
                        </a:solidFill>
                        <a:latin typeface="+mj-lt"/>
                      </a:endParaRPr>
                    </a:p>
                  </a:txBody>
                  <a:tcPr vert="vert270" anchor="ctr" anchorCtr="1">
                    <a:solidFill>
                      <a:srgbClr val="1D3064"/>
                    </a:solidFill>
                  </a:tcPr>
                </a:tc>
                <a:tc rowSpan="2">
                  <a:txBody>
                    <a:bodyPr/>
                    <a:lstStyle/>
                    <a:p>
                      <a:r>
                        <a:rPr lang="en-US" sz="1600" b="1" dirty="0" smtClean="0">
                          <a:latin typeface="+mj-lt"/>
                        </a:rPr>
                        <a:t>Synchronous</a:t>
                      </a:r>
                      <a:endParaRPr lang="en-US" sz="1600" b="1" dirty="0">
                        <a:latin typeface="+mj-lt"/>
                      </a:endParaRPr>
                    </a:p>
                  </a:txBody>
                  <a:tcPr anchor="ctr">
                    <a:solidFill>
                      <a:schemeClr val="tx2">
                        <a:lumMod val="20000"/>
                        <a:lumOff val="80000"/>
                      </a:schemeClr>
                    </a:solidFill>
                  </a:tcPr>
                </a:tc>
                <a:tc>
                  <a:txBody>
                    <a:bodyPr/>
                    <a:lstStyle/>
                    <a:p>
                      <a:pPr marL="171450" indent="-171450" algn="ctr">
                        <a:buFont typeface="Wingdings" pitchFamily="2" charset="2"/>
                        <a:buChar char="ü"/>
                      </a:pPr>
                      <a:r>
                        <a:rPr lang="en-US" sz="2400" dirty="0" smtClean="0">
                          <a:latin typeface="+mj-lt"/>
                        </a:rPr>
                        <a:t> </a:t>
                      </a:r>
                      <a:endParaRPr lang="en-US" sz="2400" dirty="0">
                        <a:latin typeface="+mj-lt"/>
                      </a:endParaRPr>
                    </a:p>
                  </a:txBody>
                  <a:tcPr anchor="ctr">
                    <a:solidFill>
                      <a:schemeClr val="tx2">
                        <a:lumMod val="20000"/>
                        <a:lumOff val="80000"/>
                      </a:schemeClr>
                    </a:solidFill>
                  </a:tcPr>
                </a:tc>
                <a:tc>
                  <a:txBody>
                    <a:bodyPr/>
                    <a:lstStyle/>
                    <a:p>
                      <a:pPr marL="171450" indent="-171450" algn="ctr">
                        <a:buFont typeface="Wingdings" pitchFamily="2" charset="2"/>
                        <a:buChar char="ü"/>
                      </a:pPr>
                      <a:r>
                        <a:rPr lang="en-US" sz="2400" dirty="0" smtClean="0">
                          <a:latin typeface="+mj-lt"/>
                        </a:rPr>
                        <a:t> </a:t>
                      </a:r>
                      <a:endParaRPr lang="en-US" sz="2400" dirty="0">
                        <a:latin typeface="+mj-lt"/>
                      </a:endParaRPr>
                    </a:p>
                  </a:txBody>
                  <a:tcPr anchor="ctr">
                    <a:solidFill>
                      <a:schemeClr val="tx2">
                        <a:lumMod val="20000"/>
                        <a:lumOff val="80000"/>
                      </a:schemeClr>
                    </a:solidFill>
                  </a:tcPr>
                </a:tc>
                <a:tc>
                  <a:txBody>
                    <a:bodyPr/>
                    <a:lstStyle/>
                    <a:p>
                      <a:pPr marL="171450" indent="-171450" algn="ctr">
                        <a:buFont typeface="Wingdings" pitchFamily="2" charset="2"/>
                        <a:buChar char="ü"/>
                      </a:pPr>
                      <a:r>
                        <a:rPr lang="en-US" sz="2400" dirty="0" smtClean="0">
                          <a:latin typeface="+mj-lt"/>
                        </a:rPr>
                        <a:t> </a:t>
                      </a:r>
                      <a:endParaRPr lang="en-US" sz="2400" dirty="0">
                        <a:latin typeface="+mj-lt"/>
                      </a:endParaRPr>
                    </a:p>
                  </a:txBody>
                  <a:tcPr anchor="ctr">
                    <a:solidFill>
                      <a:schemeClr val="tx2">
                        <a:lumMod val="20000"/>
                        <a:lumOff val="80000"/>
                      </a:schemeClr>
                    </a:solidFill>
                  </a:tcPr>
                </a:tc>
                <a:tc>
                  <a:txBody>
                    <a:bodyPr/>
                    <a:lstStyle/>
                    <a:p>
                      <a:pPr marL="171450" indent="-171450" algn="ctr">
                        <a:buFont typeface="Wingdings" pitchFamily="2" charset="2"/>
                        <a:buChar char="ü"/>
                      </a:pPr>
                      <a:r>
                        <a:rPr lang="en-US" sz="2400" dirty="0" smtClean="0">
                          <a:latin typeface="+mj-lt"/>
                        </a:rPr>
                        <a:t> </a:t>
                      </a:r>
                      <a:endParaRPr lang="en-US" sz="2400" dirty="0">
                        <a:latin typeface="+mj-lt"/>
                      </a:endParaRPr>
                    </a:p>
                  </a:txBody>
                  <a:tcPr anchor="ctr">
                    <a:solidFill>
                      <a:schemeClr val="tx2">
                        <a:lumMod val="20000"/>
                        <a:lumOff val="80000"/>
                      </a:schemeClr>
                    </a:solidFill>
                  </a:tcPr>
                </a:tc>
                <a:tc>
                  <a:txBody>
                    <a:bodyPr/>
                    <a:lstStyle/>
                    <a:p>
                      <a:r>
                        <a:rPr lang="en-US" sz="1600" b="1" dirty="0" smtClean="0">
                          <a:latin typeface="+mj-lt"/>
                        </a:rPr>
                        <a:t>Bounded</a:t>
                      </a:r>
                      <a:endParaRPr lang="en-US" sz="1600" b="1" dirty="0">
                        <a:latin typeface="+mj-lt"/>
                      </a:endParaRPr>
                    </a:p>
                  </a:txBody>
                  <a:tcPr anchor="ctr">
                    <a:solidFill>
                      <a:schemeClr val="accent2">
                        <a:lumMod val="20000"/>
                        <a:lumOff val="80000"/>
                      </a:schemeClr>
                    </a:solidFill>
                  </a:tcPr>
                </a:tc>
                <a:tc rowSpan="4">
                  <a:txBody>
                    <a:bodyPr/>
                    <a:lstStyle/>
                    <a:p>
                      <a:pPr algn="ctr"/>
                      <a:r>
                        <a:rPr lang="en-US" sz="2400" b="1" dirty="0" smtClean="0">
                          <a:solidFill>
                            <a:schemeClr val="bg1"/>
                          </a:solidFill>
                          <a:latin typeface="+mj-lt"/>
                        </a:rPr>
                        <a:t>Communication</a:t>
                      </a:r>
                      <a:r>
                        <a:rPr lang="en-US" sz="2400" b="1" baseline="0" dirty="0" smtClean="0">
                          <a:solidFill>
                            <a:schemeClr val="bg1"/>
                          </a:solidFill>
                          <a:latin typeface="+mj-lt"/>
                        </a:rPr>
                        <a:t> Delay</a:t>
                      </a:r>
                      <a:endParaRPr lang="en-US" sz="2400" b="1" dirty="0">
                        <a:solidFill>
                          <a:schemeClr val="bg1"/>
                        </a:solidFill>
                        <a:latin typeface="+mj-lt"/>
                      </a:endParaRPr>
                    </a:p>
                  </a:txBody>
                  <a:tcPr vert="vert270" anchor="ctr" anchorCtr="1">
                    <a:solidFill>
                      <a:srgbClr val="1D3064"/>
                    </a:solidFill>
                  </a:tcPr>
                </a:tc>
              </a:tr>
              <a:tr h="529771">
                <a:tc vMerge="1">
                  <a:txBody>
                    <a:bodyPr/>
                    <a:lstStyle/>
                    <a:p>
                      <a:endParaRPr lang="en-US" dirty="0"/>
                    </a:p>
                  </a:txBody>
                  <a:tcPr/>
                </a:tc>
                <a:tc vMerge="1">
                  <a:txBody>
                    <a:bodyPr/>
                    <a:lstStyle/>
                    <a:p>
                      <a:endParaRPr lang="en-US" dirty="0"/>
                    </a:p>
                  </a:txBody>
                  <a:tcPr/>
                </a:tc>
                <a:tc>
                  <a:txBody>
                    <a:bodyPr/>
                    <a:lstStyle/>
                    <a:p>
                      <a:endParaRPr lang="en-US" sz="1200" dirty="0">
                        <a:latin typeface="+mj-lt"/>
                      </a:endParaRPr>
                    </a:p>
                  </a:txBody>
                  <a:tcPr>
                    <a:solidFill>
                      <a:schemeClr val="tx2">
                        <a:lumMod val="20000"/>
                        <a:lumOff val="80000"/>
                      </a:schemeClr>
                    </a:solidFill>
                  </a:tcPr>
                </a:tc>
                <a:tc>
                  <a:txBody>
                    <a:bodyPr/>
                    <a:lstStyle/>
                    <a:p>
                      <a:endParaRPr lang="en-US" sz="1200" dirty="0">
                        <a:latin typeface="+mj-lt"/>
                      </a:endParaRPr>
                    </a:p>
                  </a:txBody>
                  <a:tcPr>
                    <a:solidFill>
                      <a:schemeClr val="tx2">
                        <a:lumMod val="20000"/>
                        <a:lumOff val="80000"/>
                      </a:schemeClr>
                    </a:solidFill>
                  </a:tcPr>
                </a:tc>
                <a:tc>
                  <a:txBody>
                    <a:bodyPr/>
                    <a:lstStyle/>
                    <a:p>
                      <a:pPr marL="171450" indent="-171450" algn="ctr">
                        <a:buFont typeface="Wingdings" pitchFamily="2" charset="2"/>
                        <a:buChar char="ü"/>
                      </a:pPr>
                      <a:r>
                        <a:rPr lang="en-US" sz="2400" dirty="0" smtClean="0">
                          <a:latin typeface="+mj-lt"/>
                        </a:rPr>
                        <a:t> </a:t>
                      </a:r>
                      <a:endParaRPr lang="en-US" sz="2400" dirty="0">
                        <a:latin typeface="+mj-lt"/>
                      </a:endParaRPr>
                    </a:p>
                  </a:txBody>
                  <a:tcPr anchor="ctr">
                    <a:solidFill>
                      <a:schemeClr val="tx2">
                        <a:lumMod val="20000"/>
                        <a:lumOff val="80000"/>
                      </a:schemeClr>
                    </a:solidFill>
                  </a:tcPr>
                </a:tc>
                <a:tc>
                  <a:txBody>
                    <a:bodyPr/>
                    <a:lstStyle/>
                    <a:p>
                      <a:pPr marL="171450" indent="-171450" algn="ctr">
                        <a:buFont typeface="Wingdings" pitchFamily="2" charset="2"/>
                        <a:buChar char="ü"/>
                      </a:pPr>
                      <a:r>
                        <a:rPr lang="en-US" sz="2400" dirty="0" smtClean="0">
                          <a:latin typeface="+mj-lt"/>
                        </a:rPr>
                        <a:t> </a:t>
                      </a:r>
                      <a:endParaRPr lang="en-US" sz="2400" dirty="0">
                        <a:latin typeface="+mj-lt"/>
                      </a:endParaRPr>
                    </a:p>
                  </a:txBody>
                  <a:tcPr anchor="ctr">
                    <a:solidFill>
                      <a:schemeClr val="tx2">
                        <a:lumMod val="20000"/>
                        <a:lumOff val="80000"/>
                      </a:schemeClr>
                    </a:solidFill>
                  </a:tcPr>
                </a:tc>
                <a:tc>
                  <a:txBody>
                    <a:bodyPr/>
                    <a:lstStyle/>
                    <a:p>
                      <a:r>
                        <a:rPr lang="en-US" sz="1600" b="1" dirty="0" smtClean="0">
                          <a:latin typeface="+mj-lt"/>
                        </a:rPr>
                        <a:t>Unbounded</a:t>
                      </a:r>
                      <a:endParaRPr lang="en-US" sz="1600" b="1" dirty="0">
                        <a:latin typeface="+mj-lt"/>
                      </a:endParaRPr>
                    </a:p>
                  </a:txBody>
                  <a:tcPr anchor="ctr">
                    <a:solidFill>
                      <a:schemeClr val="accent2">
                        <a:lumMod val="20000"/>
                        <a:lumOff val="80000"/>
                      </a:schemeClr>
                    </a:solidFill>
                  </a:tcPr>
                </a:tc>
                <a:tc vMerge="1">
                  <a:txBody>
                    <a:bodyPr/>
                    <a:lstStyle/>
                    <a:p>
                      <a:endParaRPr lang="en-US" dirty="0"/>
                    </a:p>
                  </a:txBody>
                  <a:tcPr/>
                </a:tc>
              </a:tr>
              <a:tr h="529771">
                <a:tc vMerge="1">
                  <a:txBody>
                    <a:bodyPr/>
                    <a:lstStyle/>
                    <a:p>
                      <a:endParaRPr lang="en-US" dirty="0"/>
                    </a:p>
                  </a:txBody>
                  <a:tcPr/>
                </a:tc>
                <a:tc rowSpan="2">
                  <a:txBody>
                    <a:bodyPr/>
                    <a:lstStyle/>
                    <a:p>
                      <a:r>
                        <a:rPr lang="en-US" sz="1600" b="1" dirty="0" smtClean="0">
                          <a:latin typeface="+mj-lt"/>
                        </a:rPr>
                        <a:t>Asynchronous</a:t>
                      </a:r>
                      <a:endParaRPr lang="en-US" sz="1600" b="1" dirty="0">
                        <a:latin typeface="+mj-lt"/>
                      </a:endParaRPr>
                    </a:p>
                  </a:txBody>
                  <a:tcPr anchor="ctr">
                    <a:solidFill>
                      <a:schemeClr val="bg2">
                        <a:lumMod val="95000"/>
                      </a:schemeClr>
                    </a:solidFill>
                  </a:tcPr>
                </a:tc>
                <a:tc>
                  <a:txBody>
                    <a:bodyPr/>
                    <a:lstStyle/>
                    <a:p>
                      <a:endParaRPr lang="en-US" sz="1200" dirty="0">
                        <a:latin typeface="+mj-lt"/>
                      </a:endParaRPr>
                    </a:p>
                  </a:txBody>
                  <a:tcPr>
                    <a:solidFill>
                      <a:schemeClr val="bg2">
                        <a:lumMod val="95000"/>
                      </a:schemeClr>
                    </a:solidFill>
                  </a:tcPr>
                </a:tc>
                <a:tc>
                  <a:txBody>
                    <a:bodyPr/>
                    <a:lstStyle/>
                    <a:p>
                      <a:endParaRPr lang="en-US" sz="1200" dirty="0">
                        <a:latin typeface="+mj-lt"/>
                      </a:endParaRPr>
                    </a:p>
                  </a:txBody>
                  <a:tcPr>
                    <a:solidFill>
                      <a:schemeClr val="bg2">
                        <a:lumMod val="95000"/>
                      </a:schemeClr>
                    </a:solidFill>
                  </a:tcPr>
                </a:tc>
                <a:tc>
                  <a:txBody>
                    <a:bodyPr/>
                    <a:lstStyle/>
                    <a:p>
                      <a:endParaRPr lang="en-US" sz="1200" dirty="0">
                        <a:latin typeface="+mj-lt"/>
                      </a:endParaRPr>
                    </a:p>
                  </a:txBody>
                  <a:tcPr anchor="ctr">
                    <a:solidFill>
                      <a:schemeClr val="bg2">
                        <a:lumMod val="95000"/>
                      </a:schemeClr>
                    </a:solidFill>
                  </a:tcPr>
                </a:tc>
                <a:tc>
                  <a:txBody>
                    <a:bodyPr/>
                    <a:lstStyle/>
                    <a:p>
                      <a:pPr marL="171450" indent="-171450" algn="ctr">
                        <a:buFont typeface="Wingdings" pitchFamily="2" charset="2"/>
                        <a:buChar char="ü"/>
                      </a:pPr>
                      <a:r>
                        <a:rPr lang="en-US" sz="2400" dirty="0" smtClean="0">
                          <a:latin typeface="+mj-lt"/>
                        </a:rPr>
                        <a:t> </a:t>
                      </a:r>
                      <a:endParaRPr lang="en-US" sz="2400" dirty="0">
                        <a:latin typeface="+mj-lt"/>
                      </a:endParaRPr>
                    </a:p>
                  </a:txBody>
                  <a:tcPr anchor="ctr">
                    <a:solidFill>
                      <a:schemeClr val="bg2">
                        <a:lumMod val="95000"/>
                      </a:schemeClr>
                    </a:solidFill>
                  </a:tcPr>
                </a:tc>
                <a:tc>
                  <a:txBody>
                    <a:bodyPr/>
                    <a:lstStyle/>
                    <a:p>
                      <a:r>
                        <a:rPr lang="en-US" sz="1600" b="1" dirty="0" smtClean="0">
                          <a:latin typeface="+mj-lt"/>
                        </a:rPr>
                        <a:t>Bounded</a:t>
                      </a:r>
                      <a:endParaRPr lang="en-US" sz="1600" b="1" dirty="0">
                        <a:latin typeface="+mj-lt"/>
                      </a:endParaRPr>
                    </a:p>
                  </a:txBody>
                  <a:tcPr anchor="ctr">
                    <a:solidFill>
                      <a:schemeClr val="accent2">
                        <a:lumMod val="20000"/>
                        <a:lumOff val="80000"/>
                      </a:schemeClr>
                    </a:solidFill>
                  </a:tcPr>
                </a:tc>
                <a:tc vMerge="1">
                  <a:txBody>
                    <a:bodyPr/>
                    <a:lstStyle/>
                    <a:p>
                      <a:endParaRPr lang="en-US" dirty="0"/>
                    </a:p>
                  </a:txBody>
                  <a:tcPr/>
                </a:tc>
              </a:tr>
              <a:tr h="529771">
                <a:tc vMerge="1">
                  <a:txBody>
                    <a:bodyPr/>
                    <a:lstStyle/>
                    <a:p>
                      <a:endParaRPr lang="en-US" dirty="0"/>
                    </a:p>
                  </a:txBody>
                  <a:tcPr/>
                </a:tc>
                <a:tc vMerge="1">
                  <a:txBody>
                    <a:bodyPr/>
                    <a:lstStyle/>
                    <a:p>
                      <a:endParaRPr lang="en-US" dirty="0"/>
                    </a:p>
                  </a:txBody>
                  <a:tcPr/>
                </a:tc>
                <a:tc>
                  <a:txBody>
                    <a:bodyPr/>
                    <a:lstStyle/>
                    <a:p>
                      <a:endParaRPr lang="en-US" sz="1200" dirty="0">
                        <a:latin typeface="+mj-lt"/>
                      </a:endParaRPr>
                    </a:p>
                  </a:txBody>
                  <a:tcPr>
                    <a:solidFill>
                      <a:schemeClr val="bg2">
                        <a:lumMod val="95000"/>
                      </a:schemeClr>
                    </a:solidFill>
                  </a:tcPr>
                </a:tc>
                <a:tc>
                  <a:txBody>
                    <a:bodyPr/>
                    <a:lstStyle/>
                    <a:p>
                      <a:endParaRPr lang="en-US" sz="1200" dirty="0">
                        <a:latin typeface="+mj-lt"/>
                      </a:endParaRPr>
                    </a:p>
                  </a:txBody>
                  <a:tcPr>
                    <a:solidFill>
                      <a:schemeClr val="bg2">
                        <a:lumMod val="95000"/>
                      </a:schemeClr>
                    </a:solidFill>
                  </a:tcPr>
                </a:tc>
                <a:tc>
                  <a:txBody>
                    <a:bodyPr/>
                    <a:lstStyle/>
                    <a:p>
                      <a:endParaRPr lang="en-US" sz="1200" dirty="0">
                        <a:latin typeface="+mj-lt"/>
                      </a:endParaRPr>
                    </a:p>
                  </a:txBody>
                  <a:tcPr>
                    <a:solidFill>
                      <a:schemeClr val="bg2">
                        <a:lumMod val="95000"/>
                      </a:schemeClr>
                    </a:solidFill>
                  </a:tcPr>
                </a:tc>
                <a:tc>
                  <a:txBody>
                    <a:bodyPr/>
                    <a:lstStyle/>
                    <a:p>
                      <a:pPr marL="171450" indent="-171450" algn="ctr">
                        <a:buFont typeface="Wingdings" pitchFamily="2" charset="2"/>
                        <a:buChar char="ü"/>
                      </a:pPr>
                      <a:r>
                        <a:rPr lang="en-US" sz="2400" dirty="0" smtClean="0">
                          <a:latin typeface="+mj-lt"/>
                        </a:rPr>
                        <a:t> </a:t>
                      </a:r>
                      <a:endParaRPr lang="en-US" sz="2400" dirty="0">
                        <a:latin typeface="+mj-lt"/>
                      </a:endParaRPr>
                    </a:p>
                  </a:txBody>
                  <a:tcPr anchor="ctr">
                    <a:solidFill>
                      <a:schemeClr val="bg2">
                        <a:lumMod val="95000"/>
                      </a:schemeClr>
                    </a:solidFill>
                  </a:tcPr>
                </a:tc>
                <a:tc>
                  <a:txBody>
                    <a:bodyPr/>
                    <a:lstStyle/>
                    <a:p>
                      <a:r>
                        <a:rPr lang="en-US" sz="1600" b="1" dirty="0" smtClean="0">
                          <a:latin typeface="+mj-lt"/>
                        </a:rPr>
                        <a:t>Unbounded</a:t>
                      </a:r>
                      <a:endParaRPr lang="en-US" sz="1600" b="1" dirty="0">
                        <a:latin typeface="+mj-lt"/>
                      </a:endParaRPr>
                    </a:p>
                  </a:txBody>
                  <a:tcPr anchor="ctr">
                    <a:solidFill>
                      <a:schemeClr val="accent2">
                        <a:lumMod val="20000"/>
                        <a:lumOff val="80000"/>
                      </a:schemeClr>
                    </a:solidFill>
                  </a:tcPr>
                </a:tc>
                <a:tc vMerge="1">
                  <a:txBody>
                    <a:bodyPr/>
                    <a:lstStyle/>
                    <a:p>
                      <a:endParaRPr lang="en-US" dirty="0"/>
                    </a:p>
                  </a:txBody>
                  <a:tcPr/>
                </a:tc>
              </a:tr>
              <a:tr h="529771">
                <a:tc>
                  <a:txBody>
                    <a:bodyPr/>
                    <a:lstStyle/>
                    <a:p>
                      <a:endParaRPr lang="en-US" sz="1200" dirty="0">
                        <a:latin typeface="+mj-lt"/>
                      </a:endParaRPr>
                    </a:p>
                  </a:txBody>
                  <a:tcPr anchor="ctr">
                    <a:noFill/>
                  </a:tcPr>
                </a:tc>
                <a:tc>
                  <a:txBody>
                    <a:bodyPr/>
                    <a:lstStyle/>
                    <a:p>
                      <a:endParaRPr lang="en-US" sz="1200" dirty="0">
                        <a:latin typeface="+mj-lt"/>
                      </a:endParaRPr>
                    </a:p>
                  </a:txBody>
                  <a:tcPr>
                    <a:noFill/>
                  </a:tcPr>
                </a:tc>
                <a:tc>
                  <a:txBody>
                    <a:bodyPr/>
                    <a:lstStyle/>
                    <a:p>
                      <a:pPr algn="ctr"/>
                      <a:r>
                        <a:rPr lang="en-US" sz="1800" b="1" dirty="0" smtClean="0">
                          <a:solidFill>
                            <a:schemeClr val="bg1"/>
                          </a:solidFill>
                          <a:latin typeface="+mj-lt"/>
                        </a:rPr>
                        <a:t>Unicast</a:t>
                      </a:r>
                      <a:endParaRPr lang="en-US" sz="1800" b="1" dirty="0">
                        <a:solidFill>
                          <a:schemeClr val="bg1"/>
                        </a:solidFill>
                        <a:latin typeface="+mj-lt"/>
                      </a:endParaRPr>
                    </a:p>
                  </a:txBody>
                  <a:tcPr anchor="ctr">
                    <a:solidFill>
                      <a:schemeClr val="accent4"/>
                    </a:solidFill>
                  </a:tcPr>
                </a:tc>
                <a:tc>
                  <a:txBody>
                    <a:bodyPr/>
                    <a:lstStyle/>
                    <a:p>
                      <a:pPr algn="ctr"/>
                      <a:r>
                        <a:rPr lang="en-US" sz="1800" b="1" dirty="0" smtClean="0">
                          <a:solidFill>
                            <a:schemeClr val="bg1"/>
                          </a:solidFill>
                          <a:latin typeface="+mj-lt"/>
                        </a:rPr>
                        <a:t>Multicast</a:t>
                      </a:r>
                      <a:endParaRPr lang="en-US" sz="1800" b="1" dirty="0">
                        <a:solidFill>
                          <a:schemeClr val="bg1"/>
                        </a:solidFill>
                        <a:latin typeface="+mj-lt"/>
                      </a:endParaRPr>
                    </a:p>
                  </a:txBody>
                  <a:tcPr anchor="ctr">
                    <a:solidFill>
                      <a:schemeClr val="accent4"/>
                    </a:solidFill>
                  </a:tcPr>
                </a:tc>
                <a:tc>
                  <a:txBody>
                    <a:bodyPr/>
                    <a:lstStyle/>
                    <a:p>
                      <a:pPr algn="ctr"/>
                      <a:r>
                        <a:rPr lang="en-US" sz="1800" b="1" dirty="0" smtClean="0">
                          <a:solidFill>
                            <a:schemeClr val="bg1"/>
                          </a:solidFill>
                          <a:latin typeface="+mj-lt"/>
                        </a:rPr>
                        <a:t>Unicast</a:t>
                      </a:r>
                      <a:endParaRPr lang="en-US" sz="1800" b="1" dirty="0">
                        <a:solidFill>
                          <a:schemeClr val="bg1"/>
                        </a:solidFill>
                        <a:latin typeface="+mj-lt"/>
                      </a:endParaRPr>
                    </a:p>
                  </a:txBody>
                  <a:tcPr anchor="ctr">
                    <a:solidFill>
                      <a:schemeClr val="accent4"/>
                    </a:solidFill>
                  </a:tcPr>
                </a:tc>
                <a:tc>
                  <a:txBody>
                    <a:bodyPr/>
                    <a:lstStyle/>
                    <a:p>
                      <a:pPr algn="ctr"/>
                      <a:r>
                        <a:rPr lang="en-US" sz="1800" b="1" dirty="0" smtClean="0">
                          <a:solidFill>
                            <a:schemeClr val="bg1"/>
                          </a:solidFill>
                          <a:latin typeface="+mj-lt"/>
                        </a:rPr>
                        <a:t>Multicast</a:t>
                      </a:r>
                      <a:endParaRPr lang="en-US" sz="1800" b="1" dirty="0">
                        <a:solidFill>
                          <a:schemeClr val="bg1"/>
                        </a:solidFill>
                        <a:latin typeface="+mj-lt"/>
                      </a:endParaRPr>
                    </a:p>
                  </a:txBody>
                  <a:tcPr anchor="ctr">
                    <a:solidFill>
                      <a:schemeClr val="accent4"/>
                    </a:solidFill>
                  </a:tcPr>
                </a:tc>
                <a:tc>
                  <a:txBody>
                    <a:bodyPr/>
                    <a:lstStyle/>
                    <a:p>
                      <a:endParaRPr lang="en-US" sz="1200" dirty="0">
                        <a:latin typeface="+mj-lt"/>
                      </a:endParaRPr>
                    </a:p>
                  </a:txBody>
                  <a:tcPr>
                    <a:noFill/>
                  </a:tcPr>
                </a:tc>
                <a:tc>
                  <a:txBody>
                    <a:bodyPr/>
                    <a:lstStyle/>
                    <a:p>
                      <a:endParaRPr lang="en-US" sz="1200" dirty="0">
                        <a:latin typeface="+mj-lt"/>
                      </a:endParaRPr>
                    </a:p>
                  </a:txBody>
                  <a:tcPr>
                    <a:noFill/>
                  </a:tcPr>
                </a:tc>
              </a:tr>
              <a:tr h="529771">
                <a:tc>
                  <a:txBody>
                    <a:bodyPr/>
                    <a:lstStyle/>
                    <a:p>
                      <a:endParaRPr lang="en-US" sz="1200" dirty="0">
                        <a:latin typeface="+mj-lt"/>
                      </a:endParaRPr>
                    </a:p>
                  </a:txBody>
                  <a:tcPr anchor="ctr">
                    <a:noFill/>
                  </a:tcPr>
                </a:tc>
                <a:tc>
                  <a:txBody>
                    <a:bodyPr/>
                    <a:lstStyle/>
                    <a:p>
                      <a:endParaRPr lang="en-US" sz="1200" dirty="0">
                        <a:latin typeface="+mj-lt"/>
                      </a:endParaRPr>
                    </a:p>
                  </a:txBody>
                  <a:tcPr>
                    <a:noFill/>
                  </a:tcPr>
                </a:tc>
                <a:tc gridSpan="4">
                  <a:txBody>
                    <a:bodyPr/>
                    <a:lstStyle/>
                    <a:p>
                      <a:pPr algn="ctr"/>
                      <a:r>
                        <a:rPr lang="en-US" sz="2400" b="1" dirty="0" smtClean="0">
                          <a:solidFill>
                            <a:schemeClr val="bg1"/>
                          </a:solidFill>
                          <a:latin typeface="+mj-lt"/>
                        </a:rPr>
                        <a:t>Message Transmission</a:t>
                      </a:r>
                      <a:endParaRPr lang="en-US" sz="2400" b="1" dirty="0">
                        <a:solidFill>
                          <a:schemeClr val="bg1"/>
                        </a:solidFill>
                        <a:latin typeface="+mj-lt"/>
                      </a:endParaRPr>
                    </a:p>
                  </a:txBody>
                  <a:tcPr anchor="ctr">
                    <a:solidFill>
                      <a:srgbClr val="1D3064"/>
                    </a:solidFill>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a:txBody>
                    <a:bodyPr/>
                    <a:lstStyle/>
                    <a:p>
                      <a:endParaRPr lang="en-US" sz="1200" dirty="0">
                        <a:latin typeface="+mj-lt"/>
                      </a:endParaRPr>
                    </a:p>
                  </a:txBody>
                  <a:tcPr>
                    <a:noFill/>
                  </a:tcPr>
                </a:tc>
                <a:tc>
                  <a:txBody>
                    <a:bodyPr/>
                    <a:lstStyle/>
                    <a:p>
                      <a:endParaRPr lang="en-US" sz="1200" dirty="0">
                        <a:latin typeface="+mj-lt"/>
                      </a:endParaRPr>
                    </a:p>
                  </a:txBody>
                  <a:tcPr>
                    <a:noFill/>
                  </a:tcPr>
                </a:tc>
              </a:tr>
            </a:tbl>
          </a:graphicData>
        </a:graphic>
      </p:graphicFrame>
    </p:spTree>
    <p:extLst>
      <p:ext uri="{BB962C8B-B14F-4D97-AF65-F5344CB8AC3E}">
        <p14:creationId xmlns:p14="http://schemas.microsoft.com/office/powerpoint/2010/main" val="3484123597"/>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F2D5F8-87CB-4B5B-8EC7-5F4CE6485746}"/>
              </a:ext>
            </a:extLst>
          </p:cNvPr>
          <p:cNvSpPr>
            <a:spLocks noGrp="1"/>
          </p:cNvSpPr>
          <p:nvPr>
            <p:ph type="title"/>
          </p:nvPr>
        </p:nvSpPr>
        <p:spPr/>
        <p:txBody>
          <a:bodyPr/>
          <a:lstStyle/>
          <a:p>
            <a:r>
              <a:rPr lang="en-US" dirty="0"/>
              <a:t>Agreement in Faulty </a:t>
            </a:r>
            <a:r>
              <a:rPr lang="en-US" dirty="0" smtClean="0"/>
              <a:t>Systems</a:t>
            </a:r>
            <a:endParaRPr lang="en-US" dirty="0"/>
          </a:p>
        </p:txBody>
      </p:sp>
      <p:sp>
        <p:nvSpPr>
          <p:cNvPr id="3" name="Content Placeholder 2">
            <a:extLst>
              <a:ext uri="{FF2B5EF4-FFF2-40B4-BE49-F238E27FC236}">
                <a16:creationId xmlns:a16="http://schemas.microsoft.com/office/drawing/2014/main" xmlns="" id="{139A428D-8F15-4206-B337-FA27C005FA71}"/>
              </a:ext>
            </a:extLst>
          </p:cNvPr>
          <p:cNvSpPr>
            <a:spLocks noGrp="1"/>
          </p:cNvSpPr>
          <p:nvPr>
            <p:ph idx="1"/>
          </p:nvPr>
        </p:nvSpPr>
        <p:spPr/>
        <p:txBody>
          <a:bodyPr/>
          <a:lstStyle/>
          <a:p>
            <a:pPr>
              <a:lnSpc>
                <a:spcPct val="100000"/>
              </a:lnSpc>
            </a:pPr>
            <a:r>
              <a:rPr lang="en-US" dirty="0"/>
              <a:t>In practice most distributed systems assume that:</a:t>
            </a:r>
          </a:p>
          <a:p>
            <a:pPr marL="806450" lvl="2" indent="-361950"/>
            <a:r>
              <a:rPr lang="en-US" sz="2400" dirty="0"/>
              <a:t>Processes behave asynchronously</a:t>
            </a:r>
          </a:p>
          <a:p>
            <a:pPr marL="806450" lvl="2" indent="-361950"/>
            <a:r>
              <a:rPr lang="en-US" sz="2400" dirty="0"/>
              <a:t>Message transmission is unicast</a:t>
            </a:r>
          </a:p>
          <a:p>
            <a:pPr marL="806450" lvl="2" indent="-361950"/>
            <a:r>
              <a:rPr lang="en-US" sz="2400" dirty="0"/>
              <a:t>Communication delays are unbounded</a:t>
            </a:r>
          </a:p>
          <a:p>
            <a:pPr>
              <a:lnSpc>
                <a:spcPct val="100000"/>
              </a:lnSpc>
            </a:pPr>
            <a:r>
              <a:rPr lang="en-US" dirty="0" smtClean="0"/>
              <a:t>Usage </a:t>
            </a:r>
            <a:r>
              <a:rPr lang="en-US" dirty="0"/>
              <a:t>of ordered (reliable) message delivery is </a:t>
            </a:r>
            <a:r>
              <a:rPr lang="en-US" dirty="0" smtClean="0"/>
              <a:t> typically </a:t>
            </a:r>
            <a:r>
              <a:rPr lang="en-US" dirty="0"/>
              <a:t>required</a:t>
            </a:r>
          </a:p>
          <a:p>
            <a:pPr>
              <a:lnSpc>
                <a:spcPct val="100000"/>
              </a:lnSpc>
            </a:pPr>
            <a:r>
              <a:rPr lang="en-US" dirty="0" smtClean="0"/>
              <a:t>The </a:t>
            </a:r>
            <a:r>
              <a:rPr lang="en-US" dirty="0"/>
              <a:t>agreement problem has been originally studied by </a:t>
            </a:r>
            <a:r>
              <a:rPr lang="en-US" dirty="0" err="1"/>
              <a:t>Lamport</a:t>
            </a:r>
            <a:r>
              <a:rPr lang="en-US" dirty="0"/>
              <a:t> and referred to as the </a:t>
            </a:r>
            <a:r>
              <a:rPr lang="en-US" i="1" dirty="0">
                <a:solidFill>
                  <a:srgbClr val="1D3064"/>
                </a:solidFill>
              </a:rPr>
              <a:t>Byzantine Agreement Problem [</a:t>
            </a:r>
            <a:r>
              <a:rPr lang="en-US" i="1" dirty="0" err="1">
                <a:solidFill>
                  <a:srgbClr val="1D3064"/>
                </a:solidFill>
              </a:rPr>
              <a:t>Lamport</a:t>
            </a:r>
            <a:r>
              <a:rPr lang="en-US" i="1" dirty="0">
                <a:solidFill>
                  <a:srgbClr val="1D3064"/>
                </a:solidFill>
              </a:rPr>
              <a:t> et al.]</a:t>
            </a:r>
          </a:p>
          <a:p>
            <a:pPr marL="0" indent="0">
              <a:buNone/>
            </a:pPr>
            <a:endParaRPr lang="en-US" dirty="0"/>
          </a:p>
        </p:txBody>
      </p:sp>
    </p:spTree>
    <p:extLst>
      <p:ext uri="{BB962C8B-B14F-4D97-AF65-F5344CB8AC3E}">
        <p14:creationId xmlns:p14="http://schemas.microsoft.com/office/powerpoint/2010/main" val="32214015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F2D5F8-87CB-4B5B-8EC7-5F4CE6485746}"/>
              </a:ext>
            </a:extLst>
          </p:cNvPr>
          <p:cNvSpPr>
            <a:spLocks noGrp="1"/>
          </p:cNvSpPr>
          <p:nvPr>
            <p:ph type="title"/>
          </p:nvPr>
        </p:nvSpPr>
        <p:spPr/>
        <p:txBody>
          <a:bodyPr/>
          <a:lstStyle/>
          <a:p>
            <a:r>
              <a:rPr lang="en-US" dirty="0"/>
              <a:t>Types of Consistency Models</a:t>
            </a:r>
          </a:p>
        </p:txBody>
      </p:sp>
      <p:sp>
        <p:nvSpPr>
          <p:cNvPr id="3" name="Content Placeholder 2">
            <a:extLst>
              <a:ext uri="{FF2B5EF4-FFF2-40B4-BE49-F238E27FC236}">
                <a16:creationId xmlns:a16="http://schemas.microsoft.com/office/drawing/2014/main" xmlns="" id="{139A428D-8F15-4206-B337-FA27C005FA71}"/>
              </a:ext>
            </a:extLst>
          </p:cNvPr>
          <p:cNvSpPr>
            <a:spLocks noGrp="1"/>
          </p:cNvSpPr>
          <p:nvPr>
            <p:ph idx="1"/>
          </p:nvPr>
        </p:nvSpPr>
        <p:spPr/>
        <p:txBody>
          <a:bodyPr/>
          <a:lstStyle/>
          <a:p>
            <a:pPr marL="0" indent="0">
              <a:buNone/>
            </a:pPr>
            <a:r>
              <a:rPr lang="en-US" b="1" dirty="0">
                <a:solidFill>
                  <a:srgbClr val="1D3064"/>
                </a:solidFill>
              </a:rPr>
              <a:t>Consistency models can be divided into two types</a:t>
            </a:r>
            <a:r>
              <a:rPr lang="en-US" b="1" dirty="0" smtClean="0">
                <a:solidFill>
                  <a:srgbClr val="1D3064"/>
                </a:solidFill>
              </a:rPr>
              <a:t>:</a:t>
            </a:r>
          </a:p>
          <a:p>
            <a:pPr marL="457200" indent="-457200">
              <a:buFont typeface="+mj-lt"/>
              <a:buAutoNum type="arabicPeriod"/>
            </a:pPr>
            <a:r>
              <a:rPr lang="en-US" dirty="0">
                <a:solidFill>
                  <a:schemeClr val="accent6"/>
                </a:solidFill>
              </a:rPr>
              <a:t>Data-Centric Consistency </a:t>
            </a:r>
            <a:r>
              <a:rPr lang="en-US" dirty="0" smtClean="0">
                <a:solidFill>
                  <a:schemeClr val="accent6"/>
                </a:solidFill>
              </a:rPr>
              <a:t>Models </a:t>
            </a:r>
            <a:r>
              <a:rPr lang="en-US" dirty="0" smtClean="0"/>
              <a:t>: These </a:t>
            </a:r>
            <a:r>
              <a:rPr lang="en-US" dirty="0"/>
              <a:t>models define how updates are propagated across the replicas to keep them consistent</a:t>
            </a:r>
          </a:p>
          <a:p>
            <a:pPr marL="457200" indent="-457200">
              <a:buFont typeface="+mj-lt"/>
              <a:buAutoNum type="arabicPeriod"/>
            </a:pPr>
            <a:r>
              <a:rPr lang="en-US" dirty="0">
                <a:solidFill>
                  <a:schemeClr val="accent6"/>
                </a:solidFill>
              </a:rPr>
              <a:t>Client-Centric Consistency </a:t>
            </a:r>
            <a:r>
              <a:rPr lang="en-US" dirty="0" smtClean="0">
                <a:solidFill>
                  <a:schemeClr val="accent6"/>
                </a:solidFill>
              </a:rPr>
              <a:t>Models </a:t>
            </a:r>
            <a:r>
              <a:rPr lang="en-US" dirty="0" smtClean="0"/>
              <a:t>: These </a:t>
            </a:r>
            <a:r>
              <a:rPr lang="en-US" dirty="0"/>
              <a:t>models assume that clients connect to different replicas at different </a:t>
            </a:r>
            <a:r>
              <a:rPr lang="en-US" dirty="0" smtClean="0"/>
              <a:t>times.</a:t>
            </a:r>
          </a:p>
          <a:p>
            <a:pPr lvl="2"/>
            <a:r>
              <a:rPr lang="en-US" sz="2400" dirty="0"/>
              <a:t>They ensure that whenever a client connects to a replica, the replica is brought up to date with the replica that the client accessed previously</a:t>
            </a:r>
          </a:p>
          <a:p>
            <a:pPr marL="0" indent="0">
              <a:buNone/>
            </a:pPr>
            <a:endParaRPr lang="en-US" dirty="0"/>
          </a:p>
        </p:txBody>
      </p:sp>
    </p:spTree>
    <p:extLst>
      <p:ext uri="{BB962C8B-B14F-4D97-AF65-F5344CB8AC3E}">
        <p14:creationId xmlns:p14="http://schemas.microsoft.com/office/powerpoint/2010/main" val="36199215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F2D5F8-87CB-4B5B-8EC7-5F4CE6485746}"/>
              </a:ext>
            </a:extLst>
          </p:cNvPr>
          <p:cNvSpPr>
            <a:spLocks noGrp="1"/>
          </p:cNvSpPr>
          <p:nvPr>
            <p:ph type="title"/>
          </p:nvPr>
        </p:nvSpPr>
        <p:spPr/>
        <p:txBody>
          <a:bodyPr/>
          <a:lstStyle/>
          <a:p>
            <a:r>
              <a:rPr lang="en-US" dirty="0"/>
              <a:t>Byzantine Agreement </a:t>
            </a:r>
            <a:r>
              <a:rPr lang="en-US" dirty="0" smtClean="0"/>
              <a:t>Problem</a:t>
            </a:r>
            <a:endParaRPr lang="en-US" dirty="0"/>
          </a:p>
        </p:txBody>
      </p:sp>
      <p:sp>
        <p:nvSpPr>
          <p:cNvPr id="3" name="Content Placeholder 2">
            <a:extLst>
              <a:ext uri="{FF2B5EF4-FFF2-40B4-BE49-F238E27FC236}">
                <a16:creationId xmlns:a16="http://schemas.microsoft.com/office/drawing/2014/main" xmlns="" id="{139A428D-8F15-4206-B337-FA27C005FA71}"/>
              </a:ext>
            </a:extLst>
          </p:cNvPr>
          <p:cNvSpPr>
            <a:spLocks noGrp="1"/>
          </p:cNvSpPr>
          <p:nvPr>
            <p:ph idx="1"/>
          </p:nvPr>
        </p:nvSpPr>
        <p:spPr/>
        <p:txBody>
          <a:bodyPr/>
          <a:lstStyle/>
          <a:p>
            <a:pPr>
              <a:lnSpc>
                <a:spcPct val="100000"/>
              </a:lnSpc>
            </a:pPr>
            <a:r>
              <a:rPr lang="en-US" dirty="0" err="1"/>
              <a:t>Lamport</a:t>
            </a:r>
            <a:r>
              <a:rPr lang="en-US" dirty="0"/>
              <a:t> assumes:</a:t>
            </a:r>
          </a:p>
          <a:p>
            <a:pPr marL="806450" lvl="2" indent="-361950"/>
            <a:r>
              <a:rPr lang="en-US" sz="2400" dirty="0"/>
              <a:t>Processes are </a:t>
            </a:r>
            <a:r>
              <a:rPr lang="en-US" sz="2400" dirty="0">
                <a:solidFill>
                  <a:schemeClr val="accent6"/>
                </a:solidFill>
              </a:rPr>
              <a:t>synchronous</a:t>
            </a:r>
          </a:p>
          <a:p>
            <a:pPr marL="806450" lvl="2" indent="-361950"/>
            <a:r>
              <a:rPr lang="en-US" sz="2400" dirty="0"/>
              <a:t>Messages are </a:t>
            </a:r>
            <a:r>
              <a:rPr lang="en-US" sz="2400" dirty="0">
                <a:solidFill>
                  <a:schemeClr val="accent6"/>
                </a:solidFill>
              </a:rPr>
              <a:t>unicast</a:t>
            </a:r>
            <a:r>
              <a:rPr lang="en-US" sz="2400" dirty="0"/>
              <a:t> while preserving </a:t>
            </a:r>
            <a:r>
              <a:rPr lang="en-US" sz="2400" dirty="0">
                <a:solidFill>
                  <a:schemeClr val="accent6"/>
                </a:solidFill>
              </a:rPr>
              <a:t>ordering</a:t>
            </a:r>
          </a:p>
          <a:p>
            <a:pPr marL="806450" lvl="2" indent="-361950"/>
            <a:r>
              <a:rPr lang="en-US" sz="2400" dirty="0"/>
              <a:t>Communication </a:t>
            </a:r>
            <a:r>
              <a:rPr lang="en-US" sz="2400" dirty="0">
                <a:solidFill>
                  <a:schemeClr val="accent6"/>
                </a:solidFill>
              </a:rPr>
              <a:t>delay is bounded</a:t>
            </a:r>
          </a:p>
          <a:p>
            <a:pPr marL="806450" lvl="2" indent="-361950"/>
            <a:r>
              <a:rPr lang="en-US" sz="2400" dirty="0"/>
              <a:t>There are </a:t>
            </a:r>
            <a:r>
              <a:rPr lang="en-US" sz="2400" b="1" dirty="0"/>
              <a:t>N</a:t>
            </a:r>
            <a:r>
              <a:rPr lang="en-US" sz="2400" dirty="0"/>
              <a:t> processes, where each process </a:t>
            </a:r>
            <a:r>
              <a:rPr lang="en-US" sz="2400" b="1" dirty="0" err="1"/>
              <a:t>i</a:t>
            </a:r>
            <a:r>
              <a:rPr lang="en-US" sz="2400" dirty="0"/>
              <a:t> will provide a value </a:t>
            </a:r>
            <a:r>
              <a:rPr lang="en-US" sz="2400" b="1" dirty="0" smtClean="0"/>
              <a:t>v</a:t>
            </a:r>
            <a:r>
              <a:rPr lang="en-US" sz="2400" b="1" baseline="-25000" dirty="0" smtClean="0"/>
              <a:t>i</a:t>
            </a:r>
            <a:r>
              <a:rPr lang="en-US" sz="2400" dirty="0" smtClean="0"/>
              <a:t> to </a:t>
            </a:r>
            <a:r>
              <a:rPr lang="en-US" sz="2400" dirty="0"/>
              <a:t>the others</a:t>
            </a:r>
          </a:p>
          <a:p>
            <a:pPr marL="806450" lvl="2" indent="-361950"/>
            <a:r>
              <a:rPr lang="en-US" sz="2400" dirty="0"/>
              <a:t>There are at most </a:t>
            </a:r>
            <a:r>
              <a:rPr lang="en-US" sz="2400" dirty="0">
                <a:solidFill>
                  <a:schemeClr val="accent6"/>
                </a:solidFill>
              </a:rPr>
              <a:t>k faulty </a:t>
            </a:r>
            <a:r>
              <a:rPr lang="en-US" sz="2400" dirty="0" smtClean="0">
                <a:solidFill>
                  <a:schemeClr val="accent6"/>
                </a:solidFill>
              </a:rPr>
              <a:t>processes</a:t>
            </a:r>
            <a:endParaRPr lang="en-US" sz="2400" dirty="0">
              <a:solidFill>
                <a:schemeClr val="accent6"/>
              </a:solidFill>
            </a:endParaRPr>
          </a:p>
        </p:txBody>
      </p:sp>
    </p:spTree>
    <p:extLst>
      <p:ext uri="{BB962C8B-B14F-4D97-AF65-F5344CB8AC3E}">
        <p14:creationId xmlns:p14="http://schemas.microsoft.com/office/powerpoint/2010/main" val="12200486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F2D5F8-87CB-4B5B-8EC7-5F4CE6485746}"/>
              </a:ext>
            </a:extLst>
          </p:cNvPr>
          <p:cNvSpPr>
            <a:spLocks noGrp="1"/>
          </p:cNvSpPr>
          <p:nvPr>
            <p:ph type="title"/>
          </p:nvPr>
        </p:nvSpPr>
        <p:spPr/>
        <p:txBody>
          <a:bodyPr/>
          <a:lstStyle/>
          <a:p>
            <a:r>
              <a:rPr lang="en-US" dirty="0"/>
              <a:t>Byzantine Agreement </a:t>
            </a:r>
            <a:r>
              <a:rPr lang="en-US" dirty="0" smtClean="0"/>
              <a:t>Problem</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267313387"/>
              </p:ext>
            </p:extLst>
          </p:nvPr>
        </p:nvGraphicFramePr>
        <p:xfrm>
          <a:off x="461682" y="1026460"/>
          <a:ext cx="10182413" cy="4238168"/>
        </p:xfrm>
        <a:graphic>
          <a:graphicData uri="http://schemas.openxmlformats.org/drawingml/2006/table">
            <a:tbl>
              <a:tblPr firstRow="1" bandRow="1">
                <a:tableStyleId>{21E4AEA4-8DFA-4A89-87EB-49C32662AFE0}</a:tableStyleId>
              </a:tblPr>
              <a:tblGrid>
                <a:gridCol w="1037098"/>
                <a:gridCol w="1508504"/>
                <a:gridCol w="1272802"/>
                <a:gridCol w="1272802"/>
                <a:gridCol w="1272802"/>
                <a:gridCol w="1272802"/>
                <a:gridCol w="1414223"/>
                <a:gridCol w="1131380"/>
              </a:tblGrid>
              <a:tr h="529771">
                <a:tc>
                  <a:txBody>
                    <a:bodyPr/>
                    <a:lstStyle/>
                    <a:p>
                      <a:endParaRPr lang="en-US" sz="1200" dirty="0">
                        <a:latin typeface="+mj-lt"/>
                      </a:endParaRPr>
                    </a:p>
                  </a:txBody>
                  <a:tcPr anchor="ctr">
                    <a:noFill/>
                  </a:tcPr>
                </a:tc>
                <a:tc>
                  <a:txBody>
                    <a:bodyPr/>
                    <a:lstStyle/>
                    <a:p>
                      <a:endParaRPr lang="en-US" sz="1200" dirty="0">
                        <a:latin typeface="+mj-lt"/>
                      </a:endParaRPr>
                    </a:p>
                  </a:txBody>
                  <a:tcPr>
                    <a:noFill/>
                  </a:tcPr>
                </a:tc>
                <a:tc gridSpan="4">
                  <a:txBody>
                    <a:bodyPr/>
                    <a:lstStyle/>
                    <a:p>
                      <a:pPr algn="ctr"/>
                      <a:r>
                        <a:rPr lang="en-US" sz="2400" dirty="0" smtClean="0">
                          <a:latin typeface="+mj-lt"/>
                        </a:rPr>
                        <a:t>Message Ordering</a:t>
                      </a:r>
                      <a:endParaRPr lang="en-US" sz="2400" dirty="0">
                        <a:latin typeface="+mj-lt"/>
                      </a:endParaRPr>
                    </a:p>
                  </a:txBody>
                  <a:tcPr anchor="ctr">
                    <a:solidFill>
                      <a:srgbClr val="1D3064"/>
                    </a:solidFill>
                  </a:tcPr>
                </a:tc>
                <a:tc hMerge="1">
                  <a:txBody>
                    <a:bodyPr/>
                    <a:lstStyle/>
                    <a:p>
                      <a:endParaRPr lang="en-US"/>
                    </a:p>
                  </a:txBody>
                  <a:tcPr/>
                </a:tc>
                <a:tc hMerge="1">
                  <a:txBody>
                    <a:bodyPr/>
                    <a:lstStyle/>
                    <a:p>
                      <a:pPr algn="ctr"/>
                      <a:endParaRPr lang="en-US" dirty="0"/>
                    </a:p>
                  </a:txBody>
                  <a:tcPr/>
                </a:tc>
                <a:tc hMerge="1">
                  <a:txBody>
                    <a:bodyPr/>
                    <a:lstStyle/>
                    <a:p>
                      <a:endParaRPr lang="en-US"/>
                    </a:p>
                  </a:txBody>
                  <a:tcPr/>
                </a:tc>
                <a:tc>
                  <a:txBody>
                    <a:bodyPr/>
                    <a:lstStyle/>
                    <a:p>
                      <a:pPr algn="ctr"/>
                      <a:endParaRPr lang="en-US" sz="1200" dirty="0">
                        <a:latin typeface="+mj-lt"/>
                      </a:endParaRPr>
                    </a:p>
                  </a:txBody>
                  <a:tcPr>
                    <a:noFill/>
                  </a:tcPr>
                </a:tc>
                <a:tc>
                  <a:txBody>
                    <a:bodyPr/>
                    <a:lstStyle/>
                    <a:p>
                      <a:pPr algn="ctr"/>
                      <a:endParaRPr lang="en-US" sz="1200" dirty="0">
                        <a:latin typeface="+mj-lt"/>
                      </a:endParaRPr>
                    </a:p>
                  </a:txBody>
                  <a:tcPr>
                    <a:noFill/>
                  </a:tcPr>
                </a:tc>
              </a:tr>
              <a:tr h="529771">
                <a:tc>
                  <a:txBody>
                    <a:bodyPr/>
                    <a:lstStyle/>
                    <a:p>
                      <a:endParaRPr lang="en-US" sz="1200" dirty="0">
                        <a:latin typeface="+mj-lt"/>
                      </a:endParaRPr>
                    </a:p>
                  </a:txBody>
                  <a:tcPr anchor="ctr">
                    <a:noFill/>
                  </a:tcPr>
                </a:tc>
                <a:tc>
                  <a:txBody>
                    <a:bodyPr/>
                    <a:lstStyle/>
                    <a:p>
                      <a:endParaRPr lang="en-US" sz="1200" dirty="0">
                        <a:latin typeface="+mj-lt"/>
                      </a:endParaRPr>
                    </a:p>
                  </a:txBody>
                  <a:tcPr>
                    <a:noFill/>
                  </a:tcPr>
                </a:tc>
                <a:tc gridSpan="2">
                  <a:txBody>
                    <a:bodyPr/>
                    <a:lstStyle/>
                    <a:p>
                      <a:pPr algn="ctr"/>
                      <a:r>
                        <a:rPr lang="en-US" sz="2000" b="1" dirty="0" smtClean="0">
                          <a:solidFill>
                            <a:schemeClr val="bg1"/>
                          </a:solidFill>
                          <a:latin typeface="+mj-lt"/>
                        </a:rPr>
                        <a:t>Unordered</a:t>
                      </a:r>
                      <a:endParaRPr lang="en-US" sz="2000" b="1" dirty="0">
                        <a:solidFill>
                          <a:schemeClr val="bg1"/>
                        </a:solidFill>
                        <a:latin typeface="+mj-lt"/>
                      </a:endParaRPr>
                    </a:p>
                  </a:txBody>
                  <a:tcPr anchor="ctr">
                    <a:solidFill>
                      <a:schemeClr val="accent6"/>
                    </a:solidFill>
                  </a:tcPr>
                </a:tc>
                <a:tc hMerge="1">
                  <a:txBody>
                    <a:bodyPr/>
                    <a:lstStyle/>
                    <a:p>
                      <a:endParaRPr lang="en-US" dirty="0"/>
                    </a:p>
                  </a:txBody>
                  <a:tcPr/>
                </a:tc>
                <a:tc gridSpan="2">
                  <a:txBody>
                    <a:bodyPr/>
                    <a:lstStyle/>
                    <a:p>
                      <a:pPr algn="ctr"/>
                      <a:r>
                        <a:rPr lang="en-US" sz="2000" b="1" dirty="0" smtClean="0">
                          <a:solidFill>
                            <a:schemeClr val="bg1"/>
                          </a:solidFill>
                          <a:latin typeface="+mj-lt"/>
                        </a:rPr>
                        <a:t>Ordered</a:t>
                      </a:r>
                      <a:endParaRPr lang="en-US" sz="2000" b="1" dirty="0">
                        <a:solidFill>
                          <a:schemeClr val="bg1"/>
                        </a:solidFill>
                        <a:latin typeface="+mj-lt"/>
                      </a:endParaRPr>
                    </a:p>
                  </a:txBody>
                  <a:tcPr anchor="ctr">
                    <a:solidFill>
                      <a:schemeClr val="accent6"/>
                    </a:solidFill>
                  </a:tcPr>
                </a:tc>
                <a:tc hMerge="1">
                  <a:txBody>
                    <a:bodyPr/>
                    <a:lstStyle/>
                    <a:p>
                      <a:endParaRPr lang="en-US" dirty="0"/>
                    </a:p>
                  </a:txBody>
                  <a:tcPr/>
                </a:tc>
                <a:tc>
                  <a:txBody>
                    <a:bodyPr/>
                    <a:lstStyle/>
                    <a:p>
                      <a:pPr algn="ctr"/>
                      <a:endParaRPr lang="en-US" sz="1200" dirty="0">
                        <a:latin typeface="+mj-lt"/>
                      </a:endParaRPr>
                    </a:p>
                  </a:txBody>
                  <a:tcPr>
                    <a:noFill/>
                  </a:tcPr>
                </a:tc>
                <a:tc>
                  <a:txBody>
                    <a:bodyPr/>
                    <a:lstStyle/>
                    <a:p>
                      <a:pPr algn="ctr"/>
                      <a:endParaRPr lang="en-US" sz="1200" dirty="0">
                        <a:latin typeface="+mj-lt"/>
                      </a:endParaRPr>
                    </a:p>
                  </a:txBody>
                  <a:tcPr>
                    <a:noFill/>
                  </a:tcPr>
                </a:tc>
              </a:tr>
              <a:tr h="529771">
                <a:tc rowSpan="4">
                  <a:txBody>
                    <a:bodyPr/>
                    <a:lstStyle/>
                    <a:p>
                      <a:r>
                        <a:rPr lang="en-US" sz="2400" b="1" dirty="0" smtClean="0">
                          <a:solidFill>
                            <a:schemeClr val="bg1"/>
                          </a:solidFill>
                          <a:latin typeface="+mj-lt"/>
                        </a:rPr>
                        <a:t>Process Behavior</a:t>
                      </a:r>
                      <a:endParaRPr lang="en-US" sz="2400" b="1" dirty="0">
                        <a:solidFill>
                          <a:schemeClr val="bg1"/>
                        </a:solidFill>
                        <a:latin typeface="+mj-lt"/>
                      </a:endParaRPr>
                    </a:p>
                  </a:txBody>
                  <a:tcPr vert="vert270" anchor="ctr" anchorCtr="1">
                    <a:solidFill>
                      <a:srgbClr val="1D3064"/>
                    </a:solidFill>
                  </a:tcPr>
                </a:tc>
                <a:tc rowSpan="2">
                  <a:txBody>
                    <a:bodyPr/>
                    <a:lstStyle/>
                    <a:p>
                      <a:r>
                        <a:rPr lang="en-US" sz="1600" b="1" dirty="0" smtClean="0">
                          <a:latin typeface="+mj-lt"/>
                        </a:rPr>
                        <a:t>Synchronous</a:t>
                      </a:r>
                      <a:endParaRPr lang="en-US" sz="1600" b="1" dirty="0">
                        <a:latin typeface="+mj-lt"/>
                      </a:endParaRPr>
                    </a:p>
                  </a:txBody>
                  <a:tcPr anchor="ctr">
                    <a:solidFill>
                      <a:schemeClr val="tx2">
                        <a:lumMod val="20000"/>
                        <a:lumOff val="80000"/>
                      </a:schemeClr>
                    </a:solidFill>
                  </a:tcPr>
                </a:tc>
                <a:tc>
                  <a:txBody>
                    <a:bodyPr/>
                    <a:lstStyle/>
                    <a:p>
                      <a:pPr marL="171450" indent="-171450" algn="ctr">
                        <a:buFont typeface="Wingdings" pitchFamily="2" charset="2"/>
                        <a:buChar char="ü"/>
                      </a:pPr>
                      <a:r>
                        <a:rPr lang="en-US" sz="2400" dirty="0" smtClean="0">
                          <a:latin typeface="+mj-lt"/>
                        </a:rPr>
                        <a:t> </a:t>
                      </a:r>
                      <a:endParaRPr lang="en-US" sz="2400" dirty="0">
                        <a:latin typeface="+mj-lt"/>
                      </a:endParaRPr>
                    </a:p>
                  </a:txBody>
                  <a:tcPr anchor="ctr">
                    <a:solidFill>
                      <a:schemeClr val="tx2">
                        <a:lumMod val="20000"/>
                        <a:lumOff val="80000"/>
                      </a:schemeClr>
                    </a:solidFill>
                  </a:tcPr>
                </a:tc>
                <a:tc>
                  <a:txBody>
                    <a:bodyPr/>
                    <a:lstStyle/>
                    <a:p>
                      <a:pPr marL="171450" indent="-171450" algn="ctr">
                        <a:buFont typeface="Wingdings" pitchFamily="2" charset="2"/>
                        <a:buChar char="ü"/>
                      </a:pPr>
                      <a:r>
                        <a:rPr lang="en-US" sz="2400" dirty="0" smtClean="0">
                          <a:latin typeface="+mj-lt"/>
                        </a:rPr>
                        <a:t> </a:t>
                      </a:r>
                      <a:endParaRPr lang="en-US" sz="2400" dirty="0">
                        <a:latin typeface="+mj-lt"/>
                      </a:endParaRPr>
                    </a:p>
                  </a:txBody>
                  <a:tcPr anchor="ctr">
                    <a:solidFill>
                      <a:schemeClr val="tx2">
                        <a:lumMod val="20000"/>
                        <a:lumOff val="80000"/>
                      </a:schemeClr>
                    </a:solidFill>
                  </a:tcPr>
                </a:tc>
                <a:tc>
                  <a:txBody>
                    <a:bodyPr/>
                    <a:lstStyle/>
                    <a:p>
                      <a:pPr marL="171450" indent="-171450" algn="ctr">
                        <a:buFont typeface="Wingdings" pitchFamily="2" charset="2"/>
                        <a:buChar char="ü"/>
                      </a:pPr>
                      <a:r>
                        <a:rPr lang="en-US" sz="2400" dirty="0" smtClean="0">
                          <a:latin typeface="+mj-lt"/>
                        </a:rPr>
                        <a:t> </a:t>
                      </a:r>
                      <a:endParaRPr lang="en-US" sz="2400" dirty="0">
                        <a:latin typeface="+mj-lt"/>
                      </a:endParaRPr>
                    </a:p>
                  </a:txBody>
                  <a:tcPr anchor="ctr">
                    <a:solidFill>
                      <a:schemeClr val="tx2">
                        <a:lumMod val="20000"/>
                        <a:lumOff val="80000"/>
                      </a:schemeClr>
                    </a:solidFill>
                  </a:tcPr>
                </a:tc>
                <a:tc>
                  <a:txBody>
                    <a:bodyPr/>
                    <a:lstStyle/>
                    <a:p>
                      <a:pPr marL="171450" indent="-171450" algn="ctr">
                        <a:buFont typeface="Wingdings" pitchFamily="2" charset="2"/>
                        <a:buChar char="ü"/>
                      </a:pPr>
                      <a:r>
                        <a:rPr lang="en-US" sz="2400" dirty="0" smtClean="0">
                          <a:latin typeface="+mj-lt"/>
                        </a:rPr>
                        <a:t> </a:t>
                      </a:r>
                      <a:endParaRPr lang="en-US" sz="2400" dirty="0">
                        <a:latin typeface="+mj-lt"/>
                      </a:endParaRPr>
                    </a:p>
                  </a:txBody>
                  <a:tcPr anchor="ctr">
                    <a:solidFill>
                      <a:schemeClr val="tx2">
                        <a:lumMod val="20000"/>
                        <a:lumOff val="80000"/>
                      </a:schemeClr>
                    </a:solidFill>
                  </a:tcPr>
                </a:tc>
                <a:tc>
                  <a:txBody>
                    <a:bodyPr/>
                    <a:lstStyle/>
                    <a:p>
                      <a:r>
                        <a:rPr lang="en-US" sz="1600" b="1" dirty="0" smtClean="0">
                          <a:latin typeface="+mj-lt"/>
                        </a:rPr>
                        <a:t>Bounded</a:t>
                      </a:r>
                      <a:endParaRPr lang="en-US" sz="1600" b="1" dirty="0">
                        <a:latin typeface="+mj-lt"/>
                      </a:endParaRPr>
                    </a:p>
                  </a:txBody>
                  <a:tcPr anchor="ctr">
                    <a:solidFill>
                      <a:schemeClr val="accent6">
                        <a:lumMod val="20000"/>
                        <a:lumOff val="80000"/>
                      </a:schemeClr>
                    </a:solidFill>
                  </a:tcPr>
                </a:tc>
                <a:tc rowSpan="4">
                  <a:txBody>
                    <a:bodyPr/>
                    <a:lstStyle/>
                    <a:p>
                      <a:r>
                        <a:rPr lang="en-US" sz="2400" b="1" dirty="0" smtClean="0">
                          <a:solidFill>
                            <a:schemeClr val="bg1"/>
                          </a:solidFill>
                          <a:latin typeface="+mj-lt"/>
                        </a:rPr>
                        <a:t>Communication</a:t>
                      </a:r>
                      <a:r>
                        <a:rPr lang="en-US" sz="2400" b="1" baseline="0" dirty="0" smtClean="0">
                          <a:solidFill>
                            <a:schemeClr val="bg1"/>
                          </a:solidFill>
                          <a:latin typeface="+mj-lt"/>
                        </a:rPr>
                        <a:t> Delay</a:t>
                      </a:r>
                      <a:endParaRPr lang="en-US" sz="2400" b="1" dirty="0">
                        <a:solidFill>
                          <a:schemeClr val="bg1"/>
                        </a:solidFill>
                        <a:latin typeface="+mj-lt"/>
                      </a:endParaRPr>
                    </a:p>
                  </a:txBody>
                  <a:tcPr vert="vert270" anchor="ctr" anchorCtr="1">
                    <a:solidFill>
                      <a:srgbClr val="1D3064"/>
                    </a:solidFill>
                  </a:tcPr>
                </a:tc>
              </a:tr>
              <a:tr h="529771">
                <a:tc vMerge="1">
                  <a:txBody>
                    <a:bodyPr/>
                    <a:lstStyle/>
                    <a:p>
                      <a:endParaRPr lang="en-US" dirty="0"/>
                    </a:p>
                  </a:txBody>
                  <a:tcPr/>
                </a:tc>
                <a:tc vMerge="1">
                  <a:txBody>
                    <a:bodyPr/>
                    <a:lstStyle/>
                    <a:p>
                      <a:endParaRPr lang="en-US" dirty="0"/>
                    </a:p>
                  </a:txBody>
                  <a:tcPr/>
                </a:tc>
                <a:tc>
                  <a:txBody>
                    <a:bodyPr/>
                    <a:lstStyle/>
                    <a:p>
                      <a:endParaRPr lang="en-US" sz="1200" dirty="0">
                        <a:latin typeface="+mj-lt"/>
                      </a:endParaRPr>
                    </a:p>
                  </a:txBody>
                  <a:tcPr>
                    <a:solidFill>
                      <a:schemeClr val="tx2">
                        <a:lumMod val="20000"/>
                        <a:lumOff val="80000"/>
                      </a:schemeClr>
                    </a:solidFill>
                  </a:tcPr>
                </a:tc>
                <a:tc>
                  <a:txBody>
                    <a:bodyPr/>
                    <a:lstStyle/>
                    <a:p>
                      <a:endParaRPr lang="en-US" sz="1200" dirty="0">
                        <a:latin typeface="+mj-lt"/>
                      </a:endParaRPr>
                    </a:p>
                  </a:txBody>
                  <a:tcPr>
                    <a:solidFill>
                      <a:schemeClr val="tx2">
                        <a:lumMod val="20000"/>
                        <a:lumOff val="80000"/>
                      </a:schemeClr>
                    </a:solidFill>
                  </a:tcPr>
                </a:tc>
                <a:tc>
                  <a:txBody>
                    <a:bodyPr/>
                    <a:lstStyle/>
                    <a:p>
                      <a:pPr marL="171450" indent="-171450" algn="ctr">
                        <a:buFont typeface="Wingdings" pitchFamily="2" charset="2"/>
                        <a:buChar char="ü"/>
                      </a:pPr>
                      <a:r>
                        <a:rPr lang="en-US" sz="2400" dirty="0" smtClean="0">
                          <a:latin typeface="+mj-lt"/>
                        </a:rPr>
                        <a:t> </a:t>
                      </a:r>
                      <a:endParaRPr lang="en-US" sz="2400" dirty="0">
                        <a:latin typeface="+mj-lt"/>
                      </a:endParaRPr>
                    </a:p>
                  </a:txBody>
                  <a:tcPr anchor="ctr">
                    <a:solidFill>
                      <a:schemeClr val="tx2">
                        <a:lumMod val="20000"/>
                        <a:lumOff val="80000"/>
                      </a:schemeClr>
                    </a:solidFill>
                  </a:tcPr>
                </a:tc>
                <a:tc>
                  <a:txBody>
                    <a:bodyPr/>
                    <a:lstStyle/>
                    <a:p>
                      <a:pPr marL="171450" indent="-171450" algn="ctr">
                        <a:buFont typeface="Wingdings" pitchFamily="2" charset="2"/>
                        <a:buChar char="ü"/>
                      </a:pPr>
                      <a:r>
                        <a:rPr lang="en-US" sz="2400" dirty="0" smtClean="0">
                          <a:latin typeface="+mj-lt"/>
                        </a:rPr>
                        <a:t> </a:t>
                      </a:r>
                      <a:endParaRPr lang="en-US" sz="2400" dirty="0">
                        <a:latin typeface="+mj-lt"/>
                      </a:endParaRPr>
                    </a:p>
                  </a:txBody>
                  <a:tcPr anchor="ctr">
                    <a:solidFill>
                      <a:schemeClr val="tx2">
                        <a:lumMod val="20000"/>
                        <a:lumOff val="80000"/>
                      </a:schemeClr>
                    </a:solidFill>
                  </a:tcPr>
                </a:tc>
                <a:tc>
                  <a:txBody>
                    <a:bodyPr/>
                    <a:lstStyle/>
                    <a:p>
                      <a:r>
                        <a:rPr lang="en-US" sz="1600" b="1" dirty="0" smtClean="0">
                          <a:latin typeface="+mj-lt"/>
                        </a:rPr>
                        <a:t>Unbounded</a:t>
                      </a:r>
                      <a:endParaRPr lang="en-US" sz="1600" b="1" dirty="0">
                        <a:latin typeface="+mj-lt"/>
                      </a:endParaRPr>
                    </a:p>
                  </a:txBody>
                  <a:tcPr anchor="ctr">
                    <a:solidFill>
                      <a:schemeClr val="accent6">
                        <a:lumMod val="20000"/>
                        <a:lumOff val="80000"/>
                      </a:schemeClr>
                    </a:solidFill>
                  </a:tcPr>
                </a:tc>
                <a:tc vMerge="1">
                  <a:txBody>
                    <a:bodyPr/>
                    <a:lstStyle/>
                    <a:p>
                      <a:endParaRPr lang="en-US" dirty="0"/>
                    </a:p>
                  </a:txBody>
                  <a:tcPr/>
                </a:tc>
              </a:tr>
              <a:tr h="529771">
                <a:tc vMerge="1">
                  <a:txBody>
                    <a:bodyPr/>
                    <a:lstStyle/>
                    <a:p>
                      <a:endParaRPr lang="en-US" dirty="0"/>
                    </a:p>
                  </a:txBody>
                  <a:tcPr/>
                </a:tc>
                <a:tc rowSpan="2">
                  <a:txBody>
                    <a:bodyPr/>
                    <a:lstStyle/>
                    <a:p>
                      <a:r>
                        <a:rPr lang="en-US" sz="1600" b="1" dirty="0" smtClean="0">
                          <a:latin typeface="+mj-lt"/>
                        </a:rPr>
                        <a:t>Asynchronous</a:t>
                      </a:r>
                      <a:endParaRPr lang="en-US" sz="1600" b="1" dirty="0">
                        <a:latin typeface="+mj-lt"/>
                      </a:endParaRPr>
                    </a:p>
                  </a:txBody>
                  <a:tcPr anchor="ctr">
                    <a:solidFill>
                      <a:schemeClr val="accent4">
                        <a:lumMod val="20000"/>
                        <a:lumOff val="80000"/>
                      </a:schemeClr>
                    </a:solidFill>
                  </a:tcPr>
                </a:tc>
                <a:tc>
                  <a:txBody>
                    <a:bodyPr/>
                    <a:lstStyle/>
                    <a:p>
                      <a:endParaRPr lang="en-US" sz="1200" dirty="0">
                        <a:latin typeface="+mj-lt"/>
                      </a:endParaRPr>
                    </a:p>
                  </a:txBody>
                  <a:tcPr>
                    <a:solidFill>
                      <a:schemeClr val="accent4">
                        <a:lumMod val="20000"/>
                        <a:lumOff val="80000"/>
                      </a:schemeClr>
                    </a:solidFill>
                  </a:tcPr>
                </a:tc>
                <a:tc>
                  <a:txBody>
                    <a:bodyPr/>
                    <a:lstStyle/>
                    <a:p>
                      <a:endParaRPr lang="en-US" sz="1200" dirty="0">
                        <a:latin typeface="+mj-lt"/>
                      </a:endParaRPr>
                    </a:p>
                  </a:txBody>
                  <a:tcPr>
                    <a:solidFill>
                      <a:schemeClr val="accent4">
                        <a:lumMod val="20000"/>
                        <a:lumOff val="80000"/>
                      </a:schemeClr>
                    </a:solidFill>
                  </a:tcPr>
                </a:tc>
                <a:tc>
                  <a:txBody>
                    <a:bodyPr/>
                    <a:lstStyle/>
                    <a:p>
                      <a:endParaRPr lang="en-US" sz="1200" dirty="0">
                        <a:latin typeface="+mj-lt"/>
                      </a:endParaRPr>
                    </a:p>
                  </a:txBody>
                  <a:tcPr anchor="ctr">
                    <a:solidFill>
                      <a:schemeClr val="accent4">
                        <a:lumMod val="20000"/>
                        <a:lumOff val="80000"/>
                      </a:schemeClr>
                    </a:solidFill>
                  </a:tcPr>
                </a:tc>
                <a:tc>
                  <a:txBody>
                    <a:bodyPr/>
                    <a:lstStyle/>
                    <a:p>
                      <a:pPr marL="171450" indent="-171450" algn="ctr">
                        <a:buFont typeface="Wingdings" pitchFamily="2" charset="2"/>
                        <a:buChar char="ü"/>
                      </a:pPr>
                      <a:r>
                        <a:rPr lang="en-US" sz="2400" dirty="0" smtClean="0">
                          <a:latin typeface="+mj-lt"/>
                        </a:rPr>
                        <a:t> </a:t>
                      </a:r>
                      <a:endParaRPr lang="en-US" sz="2400" dirty="0">
                        <a:latin typeface="+mj-lt"/>
                      </a:endParaRPr>
                    </a:p>
                  </a:txBody>
                  <a:tcPr anchor="ctr">
                    <a:solidFill>
                      <a:schemeClr val="accent4">
                        <a:lumMod val="20000"/>
                        <a:lumOff val="80000"/>
                      </a:schemeClr>
                    </a:solidFill>
                  </a:tcPr>
                </a:tc>
                <a:tc>
                  <a:txBody>
                    <a:bodyPr/>
                    <a:lstStyle/>
                    <a:p>
                      <a:r>
                        <a:rPr lang="en-US" sz="1600" b="1" dirty="0" smtClean="0">
                          <a:latin typeface="+mj-lt"/>
                        </a:rPr>
                        <a:t>Bounded</a:t>
                      </a:r>
                      <a:endParaRPr lang="en-US" sz="1600" b="1" dirty="0">
                        <a:latin typeface="+mj-lt"/>
                      </a:endParaRPr>
                    </a:p>
                  </a:txBody>
                  <a:tcPr anchor="ctr">
                    <a:solidFill>
                      <a:schemeClr val="accent6">
                        <a:lumMod val="20000"/>
                        <a:lumOff val="80000"/>
                      </a:schemeClr>
                    </a:solidFill>
                  </a:tcPr>
                </a:tc>
                <a:tc vMerge="1">
                  <a:txBody>
                    <a:bodyPr/>
                    <a:lstStyle/>
                    <a:p>
                      <a:endParaRPr lang="en-US" dirty="0"/>
                    </a:p>
                  </a:txBody>
                  <a:tcPr/>
                </a:tc>
              </a:tr>
              <a:tr h="529771">
                <a:tc vMerge="1">
                  <a:txBody>
                    <a:bodyPr/>
                    <a:lstStyle/>
                    <a:p>
                      <a:endParaRPr lang="en-US" dirty="0"/>
                    </a:p>
                  </a:txBody>
                  <a:tcPr/>
                </a:tc>
                <a:tc vMerge="1">
                  <a:txBody>
                    <a:bodyPr/>
                    <a:lstStyle/>
                    <a:p>
                      <a:endParaRPr lang="en-US" dirty="0"/>
                    </a:p>
                  </a:txBody>
                  <a:tcPr/>
                </a:tc>
                <a:tc>
                  <a:txBody>
                    <a:bodyPr/>
                    <a:lstStyle/>
                    <a:p>
                      <a:endParaRPr lang="en-US" sz="1200" dirty="0">
                        <a:latin typeface="+mj-lt"/>
                      </a:endParaRPr>
                    </a:p>
                  </a:txBody>
                  <a:tcPr>
                    <a:solidFill>
                      <a:schemeClr val="accent4">
                        <a:lumMod val="20000"/>
                        <a:lumOff val="80000"/>
                      </a:schemeClr>
                    </a:solidFill>
                  </a:tcPr>
                </a:tc>
                <a:tc>
                  <a:txBody>
                    <a:bodyPr/>
                    <a:lstStyle/>
                    <a:p>
                      <a:endParaRPr lang="en-US" sz="1200" dirty="0">
                        <a:latin typeface="+mj-lt"/>
                      </a:endParaRPr>
                    </a:p>
                  </a:txBody>
                  <a:tcPr>
                    <a:solidFill>
                      <a:schemeClr val="accent4">
                        <a:lumMod val="20000"/>
                        <a:lumOff val="80000"/>
                      </a:schemeClr>
                    </a:solidFill>
                  </a:tcPr>
                </a:tc>
                <a:tc>
                  <a:txBody>
                    <a:bodyPr/>
                    <a:lstStyle/>
                    <a:p>
                      <a:endParaRPr lang="en-US" sz="1200" dirty="0">
                        <a:latin typeface="+mj-lt"/>
                      </a:endParaRPr>
                    </a:p>
                  </a:txBody>
                  <a:tcPr>
                    <a:solidFill>
                      <a:schemeClr val="accent4">
                        <a:lumMod val="20000"/>
                        <a:lumOff val="80000"/>
                      </a:schemeClr>
                    </a:solidFill>
                  </a:tcPr>
                </a:tc>
                <a:tc>
                  <a:txBody>
                    <a:bodyPr/>
                    <a:lstStyle/>
                    <a:p>
                      <a:pPr marL="171450" indent="-171450" algn="ctr">
                        <a:buFont typeface="Wingdings" pitchFamily="2" charset="2"/>
                        <a:buChar char="ü"/>
                      </a:pPr>
                      <a:r>
                        <a:rPr lang="en-US" sz="2400" dirty="0" smtClean="0">
                          <a:latin typeface="+mj-lt"/>
                        </a:rPr>
                        <a:t> </a:t>
                      </a:r>
                      <a:endParaRPr lang="en-US" sz="2400" dirty="0">
                        <a:latin typeface="+mj-lt"/>
                      </a:endParaRPr>
                    </a:p>
                  </a:txBody>
                  <a:tcPr anchor="ctr">
                    <a:solidFill>
                      <a:schemeClr val="accent4">
                        <a:lumMod val="20000"/>
                        <a:lumOff val="80000"/>
                      </a:schemeClr>
                    </a:solidFill>
                  </a:tcPr>
                </a:tc>
                <a:tc>
                  <a:txBody>
                    <a:bodyPr/>
                    <a:lstStyle/>
                    <a:p>
                      <a:r>
                        <a:rPr lang="en-US" sz="1600" b="1" dirty="0" smtClean="0">
                          <a:latin typeface="+mj-lt"/>
                        </a:rPr>
                        <a:t>Unbounded</a:t>
                      </a:r>
                      <a:endParaRPr lang="en-US" sz="1600" b="1" dirty="0">
                        <a:latin typeface="+mj-lt"/>
                      </a:endParaRPr>
                    </a:p>
                  </a:txBody>
                  <a:tcPr anchor="ctr">
                    <a:solidFill>
                      <a:schemeClr val="accent6">
                        <a:lumMod val="20000"/>
                        <a:lumOff val="80000"/>
                      </a:schemeClr>
                    </a:solidFill>
                  </a:tcPr>
                </a:tc>
                <a:tc vMerge="1">
                  <a:txBody>
                    <a:bodyPr/>
                    <a:lstStyle/>
                    <a:p>
                      <a:endParaRPr lang="en-US" dirty="0"/>
                    </a:p>
                  </a:txBody>
                  <a:tcPr/>
                </a:tc>
              </a:tr>
              <a:tr h="529771">
                <a:tc>
                  <a:txBody>
                    <a:bodyPr/>
                    <a:lstStyle/>
                    <a:p>
                      <a:endParaRPr lang="en-US" sz="1200" dirty="0">
                        <a:latin typeface="+mj-lt"/>
                      </a:endParaRPr>
                    </a:p>
                  </a:txBody>
                  <a:tcPr anchor="ctr">
                    <a:noFill/>
                  </a:tcPr>
                </a:tc>
                <a:tc>
                  <a:txBody>
                    <a:bodyPr/>
                    <a:lstStyle/>
                    <a:p>
                      <a:endParaRPr lang="en-US" sz="1200" dirty="0">
                        <a:latin typeface="+mj-lt"/>
                      </a:endParaRPr>
                    </a:p>
                  </a:txBody>
                  <a:tcPr>
                    <a:noFill/>
                  </a:tcPr>
                </a:tc>
                <a:tc>
                  <a:txBody>
                    <a:bodyPr/>
                    <a:lstStyle/>
                    <a:p>
                      <a:pPr algn="ctr"/>
                      <a:r>
                        <a:rPr lang="en-US" sz="1800" b="1" dirty="0" smtClean="0">
                          <a:solidFill>
                            <a:schemeClr val="bg1"/>
                          </a:solidFill>
                          <a:latin typeface="+mj-lt"/>
                        </a:rPr>
                        <a:t>Unicast</a:t>
                      </a:r>
                      <a:endParaRPr lang="en-US" sz="1800" b="1" dirty="0">
                        <a:solidFill>
                          <a:schemeClr val="bg1"/>
                        </a:solidFill>
                        <a:latin typeface="+mj-lt"/>
                      </a:endParaRPr>
                    </a:p>
                  </a:txBody>
                  <a:tcPr anchor="ctr">
                    <a:solidFill>
                      <a:schemeClr val="accent4"/>
                    </a:solidFill>
                  </a:tcPr>
                </a:tc>
                <a:tc>
                  <a:txBody>
                    <a:bodyPr/>
                    <a:lstStyle/>
                    <a:p>
                      <a:pPr algn="ctr"/>
                      <a:r>
                        <a:rPr lang="en-US" sz="1800" b="1" dirty="0" smtClean="0">
                          <a:solidFill>
                            <a:schemeClr val="bg1"/>
                          </a:solidFill>
                          <a:latin typeface="+mj-lt"/>
                        </a:rPr>
                        <a:t>Multicast</a:t>
                      </a:r>
                      <a:endParaRPr lang="en-US" sz="1800" b="1" dirty="0">
                        <a:solidFill>
                          <a:schemeClr val="bg1"/>
                        </a:solidFill>
                        <a:latin typeface="+mj-lt"/>
                      </a:endParaRPr>
                    </a:p>
                  </a:txBody>
                  <a:tcPr anchor="ctr">
                    <a:solidFill>
                      <a:schemeClr val="accent4"/>
                    </a:solidFill>
                  </a:tcPr>
                </a:tc>
                <a:tc>
                  <a:txBody>
                    <a:bodyPr/>
                    <a:lstStyle/>
                    <a:p>
                      <a:pPr algn="ctr"/>
                      <a:r>
                        <a:rPr lang="en-US" sz="1800" b="1" dirty="0" smtClean="0">
                          <a:solidFill>
                            <a:schemeClr val="bg1"/>
                          </a:solidFill>
                          <a:latin typeface="+mj-lt"/>
                        </a:rPr>
                        <a:t>Unicast</a:t>
                      </a:r>
                      <a:endParaRPr lang="en-US" sz="1800" b="1" dirty="0">
                        <a:solidFill>
                          <a:schemeClr val="bg1"/>
                        </a:solidFill>
                        <a:latin typeface="+mj-lt"/>
                      </a:endParaRPr>
                    </a:p>
                  </a:txBody>
                  <a:tcPr anchor="ctr">
                    <a:solidFill>
                      <a:schemeClr val="accent4"/>
                    </a:solidFill>
                  </a:tcPr>
                </a:tc>
                <a:tc>
                  <a:txBody>
                    <a:bodyPr/>
                    <a:lstStyle/>
                    <a:p>
                      <a:pPr algn="ctr"/>
                      <a:r>
                        <a:rPr lang="en-US" sz="1800" b="1" dirty="0" smtClean="0">
                          <a:solidFill>
                            <a:schemeClr val="bg1"/>
                          </a:solidFill>
                          <a:latin typeface="+mj-lt"/>
                        </a:rPr>
                        <a:t>Multicast</a:t>
                      </a:r>
                      <a:endParaRPr lang="en-US" sz="1800" b="1" dirty="0">
                        <a:solidFill>
                          <a:schemeClr val="bg1"/>
                        </a:solidFill>
                        <a:latin typeface="+mj-lt"/>
                      </a:endParaRPr>
                    </a:p>
                  </a:txBody>
                  <a:tcPr anchor="ctr">
                    <a:solidFill>
                      <a:schemeClr val="accent4"/>
                    </a:solidFill>
                  </a:tcPr>
                </a:tc>
                <a:tc>
                  <a:txBody>
                    <a:bodyPr/>
                    <a:lstStyle/>
                    <a:p>
                      <a:endParaRPr lang="en-US" sz="1200" dirty="0">
                        <a:latin typeface="+mj-lt"/>
                      </a:endParaRPr>
                    </a:p>
                  </a:txBody>
                  <a:tcPr>
                    <a:noFill/>
                  </a:tcPr>
                </a:tc>
                <a:tc>
                  <a:txBody>
                    <a:bodyPr/>
                    <a:lstStyle/>
                    <a:p>
                      <a:endParaRPr lang="en-US" sz="1200" dirty="0">
                        <a:latin typeface="+mj-lt"/>
                      </a:endParaRPr>
                    </a:p>
                  </a:txBody>
                  <a:tcPr>
                    <a:noFill/>
                  </a:tcPr>
                </a:tc>
              </a:tr>
              <a:tr h="529771">
                <a:tc>
                  <a:txBody>
                    <a:bodyPr/>
                    <a:lstStyle/>
                    <a:p>
                      <a:endParaRPr lang="en-US" sz="1200" dirty="0">
                        <a:latin typeface="+mj-lt"/>
                      </a:endParaRPr>
                    </a:p>
                  </a:txBody>
                  <a:tcPr anchor="ctr">
                    <a:noFill/>
                  </a:tcPr>
                </a:tc>
                <a:tc>
                  <a:txBody>
                    <a:bodyPr/>
                    <a:lstStyle/>
                    <a:p>
                      <a:endParaRPr lang="en-US" sz="1200" dirty="0">
                        <a:latin typeface="+mj-lt"/>
                      </a:endParaRPr>
                    </a:p>
                  </a:txBody>
                  <a:tcPr>
                    <a:noFill/>
                  </a:tcPr>
                </a:tc>
                <a:tc gridSpan="4">
                  <a:txBody>
                    <a:bodyPr/>
                    <a:lstStyle/>
                    <a:p>
                      <a:pPr algn="ctr"/>
                      <a:r>
                        <a:rPr lang="en-US" sz="2400" b="1" dirty="0" smtClean="0">
                          <a:solidFill>
                            <a:schemeClr val="bg1"/>
                          </a:solidFill>
                          <a:latin typeface="+mj-lt"/>
                        </a:rPr>
                        <a:t>Message Transmission</a:t>
                      </a:r>
                      <a:endParaRPr lang="en-US" sz="2400" b="1" dirty="0">
                        <a:solidFill>
                          <a:schemeClr val="bg1"/>
                        </a:solidFill>
                        <a:latin typeface="+mj-lt"/>
                      </a:endParaRPr>
                    </a:p>
                  </a:txBody>
                  <a:tcPr anchor="ctr">
                    <a:solidFill>
                      <a:srgbClr val="1D3064"/>
                    </a:solidFill>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a:txBody>
                    <a:bodyPr/>
                    <a:lstStyle/>
                    <a:p>
                      <a:endParaRPr lang="en-US" sz="1200" dirty="0">
                        <a:latin typeface="+mj-lt"/>
                      </a:endParaRPr>
                    </a:p>
                  </a:txBody>
                  <a:tcPr>
                    <a:noFill/>
                  </a:tcPr>
                </a:tc>
                <a:tc>
                  <a:txBody>
                    <a:bodyPr/>
                    <a:lstStyle/>
                    <a:p>
                      <a:endParaRPr lang="en-US" sz="1200" dirty="0">
                        <a:latin typeface="+mj-lt"/>
                      </a:endParaRPr>
                    </a:p>
                  </a:txBody>
                  <a:tcPr>
                    <a:noFill/>
                  </a:tcPr>
                </a:tc>
              </a:tr>
            </a:tbl>
          </a:graphicData>
        </a:graphic>
      </p:graphicFrame>
      <p:sp>
        <p:nvSpPr>
          <p:cNvPr id="6" name="Rectangle 3"/>
          <p:cNvSpPr txBox="1">
            <a:spLocks noChangeArrowheads="1"/>
          </p:cNvSpPr>
          <p:nvPr/>
        </p:nvSpPr>
        <p:spPr bwMode="auto">
          <a:xfrm>
            <a:off x="206187" y="5412546"/>
            <a:ext cx="11492753" cy="79999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rtl="0" eaLnBrk="0" fontAlgn="base" hangingPunct="0">
              <a:spcBef>
                <a:spcPct val="20000"/>
              </a:spcBef>
              <a:spcAft>
                <a:spcPct val="0"/>
              </a:spcAft>
              <a:buBlip>
                <a:blip r:embed="rId2"/>
              </a:buBlip>
              <a:defRPr sz="3200">
                <a:solidFill>
                  <a:srgbClr val="808080"/>
                </a:solidFill>
                <a:latin typeface="+mn-lt"/>
                <a:ea typeface="+mn-ea"/>
                <a:cs typeface="+mn-cs"/>
              </a:defRPr>
            </a:lvl1pPr>
            <a:lvl2pPr marL="742950" indent="-285750" algn="l" rtl="0" eaLnBrk="0" fontAlgn="base" hangingPunct="0">
              <a:spcBef>
                <a:spcPct val="20000"/>
              </a:spcBef>
              <a:spcAft>
                <a:spcPct val="0"/>
              </a:spcAft>
              <a:buBlip>
                <a:blip r:embed="rId2"/>
              </a:buBlip>
              <a:defRPr sz="2800">
                <a:solidFill>
                  <a:srgbClr val="808080"/>
                </a:solidFill>
                <a:latin typeface="+mn-lt"/>
                <a:cs typeface="+mn-cs"/>
              </a:defRPr>
            </a:lvl2pPr>
            <a:lvl3pPr marL="1143000" indent="-228600" algn="l" rtl="0" eaLnBrk="0" fontAlgn="base" hangingPunct="0">
              <a:spcBef>
                <a:spcPct val="20000"/>
              </a:spcBef>
              <a:spcAft>
                <a:spcPct val="0"/>
              </a:spcAft>
              <a:buBlip>
                <a:blip r:embed="rId2"/>
              </a:buBlip>
              <a:defRPr sz="2400">
                <a:solidFill>
                  <a:srgbClr val="808080"/>
                </a:solidFill>
                <a:latin typeface="+mn-lt"/>
                <a:cs typeface="+mn-cs"/>
              </a:defRPr>
            </a:lvl3pPr>
            <a:lvl4pPr marL="1600200" indent="-228600" algn="l" rtl="0" eaLnBrk="0" fontAlgn="base" hangingPunct="0">
              <a:spcBef>
                <a:spcPct val="20000"/>
              </a:spcBef>
              <a:spcAft>
                <a:spcPct val="0"/>
              </a:spcAft>
              <a:buBlip>
                <a:blip r:embed="rId2"/>
              </a:buBlip>
              <a:defRPr sz="2000">
                <a:solidFill>
                  <a:srgbClr val="808080"/>
                </a:solidFill>
                <a:latin typeface="+mn-lt"/>
                <a:cs typeface="+mn-cs"/>
              </a:defRPr>
            </a:lvl4pPr>
            <a:lvl5pPr marL="2057400" indent="-228600" algn="l" rtl="0" eaLnBrk="0" fontAlgn="base" hangingPunct="0">
              <a:spcBef>
                <a:spcPct val="20000"/>
              </a:spcBef>
              <a:spcAft>
                <a:spcPct val="0"/>
              </a:spcAft>
              <a:buBlip>
                <a:blip r:embed="rId2"/>
              </a:buBlip>
              <a:defRPr sz="2000">
                <a:solidFill>
                  <a:srgbClr val="808080"/>
                </a:solidFill>
                <a:latin typeface="+mn-lt"/>
                <a:cs typeface="+mn-cs"/>
              </a:defRPr>
            </a:lvl5pPr>
            <a:lvl6pPr marL="2514600" indent="-228600" algn="l" rtl="0" fontAlgn="base">
              <a:spcBef>
                <a:spcPct val="20000"/>
              </a:spcBef>
              <a:spcAft>
                <a:spcPct val="0"/>
              </a:spcAft>
              <a:buBlip>
                <a:blip r:embed="rId2"/>
              </a:buBlip>
              <a:defRPr sz="2000">
                <a:solidFill>
                  <a:srgbClr val="808080"/>
                </a:solidFill>
                <a:latin typeface="+mn-lt"/>
                <a:cs typeface="+mn-cs"/>
              </a:defRPr>
            </a:lvl6pPr>
            <a:lvl7pPr marL="2971800" indent="-228600" algn="l" rtl="0" fontAlgn="base">
              <a:spcBef>
                <a:spcPct val="20000"/>
              </a:spcBef>
              <a:spcAft>
                <a:spcPct val="0"/>
              </a:spcAft>
              <a:buBlip>
                <a:blip r:embed="rId2"/>
              </a:buBlip>
              <a:defRPr sz="2000">
                <a:solidFill>
                  <a:srgbClr val="808080"/>
                </a:solidFill>
                <a:latin typeface="+mn-lt"/>
                <a:cs typeface="+mn-cs"/>
              </a:defRPr>
            </a:lvl7pPr>
            <a:lvl8pPr marL="3429000" indent="-228600" algn="l" rtl="0" fontAlgn="base">
              <a:spcBef>
                <a:spcPct val="20000"/>
              </a:spcBef>
              <a:spcAft>
                <a:spcPct val="0"/>
              </a:spcAft>
              <a:buBlip>
                <a:blip r:embed="rId2"/>
              </a:buBlip>
              <a:defRPr sz="2000">
                <a:solidFill>
                  <a:srgbClr val="808080"/>
                </a:solidFill>
                <a:latin typeface="+mn-lt"/>
                <a:cs typeface="+mn-cs"/>
              </a:defRPr>
            </a:lvl8pPr>
            <a:lvl9pPr marL="3886200" indent="-228600" algn="l" rtl="0" fontAlgn="base">
              <a:spcBef>
                <a:spcPct val="20000"/>
              </a:spcBef>
              <a:spcAft>
                <a:spcPct val="0"/>
              </a:spcAft>
              <a:buBlip>
                <a:blip r:embed="rId2"/>
              </a:buBlip>
              <a:defRPr sz="2000">
                <a:solidFill>
                  <a:srgbClr val="808080"/>
                </a:solidFill>
                <a:latin typeface="+mn-lt"/>
                <a:cs typeface="+mn-cs"/>
              </a:defRPr>
            </a:lvl9pPr>
          </a:lstStyle>
          <a:p>
            <a:pPr marL="0" indent="0" algn="just" eaLnBrk="1" hangingPunct="1">
              <a:buFontTx/>
              <a:buNone/>
              <a:defRPr/>
            </a:pPr>
            <a:r>
              <a:rPr lang="en-US" sz="2400" dirty="0" err="1" smtClean="0">
                <a:solidFill>
                  <a:schemeClr val="tx1"/>
                </a:solidFill>
              </a:rPr>
              <a:t>Lamport</a:t>
            </a:r>
            <a:r>
              <a:rPr lang="en-US" sz="2400" dirty="0" smtClean="0">
                <a:solidFill>
                  <a:schemeClr val="tx1"/>
                </a:solidFill>
              </a:rPr>
              <a:t> suggests that each process </a:t>
            </a:r>
            <a:r>
              <a:rPr lang="en-US" sz="2400" i="1" dirty="0" err="1" smtClean="0">
                <a:solidFill>
                  <a:schemeClr val="accent6"/>
                </a:solidFill>
              </a:rPr>
              <a:t>i</a:t>
            </a:r>
            <a:r>
              <a:rPr lang="en-US" sz="2400" dirty="0" smtClean="0">
                <a:solidFill>
                  <a:schemeClr val="tx1"/>
                </a:solidFill>
              </a:rPr>
              <a:t> constructs a vector </a:t>
            </a:r>
            <a:r>
              <a:rPr lang="en-US" sz="2400" dirty="0" smtClean="0">
                <a:solidFill>
                  <a:schemeClr val="accent6"/>
                </a:solidFill>
              </a:rPr>
              <a:t>V</a:t>
            </a:r>
            <a:r>
              <a:rPr lang="en-US" sz="2400" dirty="0" smtClean="0">
                <a:solidFill>
                  <a:schemeClr val="tx1"/>
                </a:solidFill>
              </a:rPr>
              <a:t> of length </a:t>
            </a:r>
            <a:r>
              <a:rPr lang="en-US" sz="2400" dirty="0" smtClean="0">
                <a:solidFill>
                  <a:schemeClr val="accent6"/>
                </a:solidFill>
              </a:rPr>
              <a:t>N</a:t>
            </a:r>
            <a:r>
              <a:rPr lang="en-US" sz="2400" dirty="0" smtClean="0">
                <a:solidFill>
                  <a:schemeClr val="tx1"/>
                </a:solidFill>
              </a:rPr>
              <a:t>, such that if </a:t>
            </a:r>
            <a:r>
              <a:rPr lang="en-US" sz="2400" dirty="0" smtClean="0">
                <a:solidFill>
                  <a:schemeClr val="accent6"/>
                </a:solidFill>
              </a:rPr>
              <a:t>process </a:t>
            </a:r>
            <a:r>
              <a:rPr lang="en-US" sz="2400" i="1" dirty="0" err="1" smtClean="0">
                <a:solidFill>
                  <a:schemeClr val="accent6"/>
                </a:solidFill>
              </a:rPr>
              <a:t>i</a:t>
            </a:r>
            <a:r>
              <a:rPr lang="en-US" sz="2400" dirty="0" smtClean="0">
                <a:solidFill>
                  <a:schemeClr val="tx1"/>
                </a:solidFill>
              </a:rPr>
              <a:t> is non-faulty, </a:t>
            </a:r>
            <a:r>
              <a:rPr lang="en-US" sz="2400" dirty="0" smtClean="0">
                <a:solidFill>
                  <a:schemeClr val="accent6"/>
                </a:solidFill>
              </a:rPr>
              <a:t>V[</a:t>
            </a:r>
            <a:r>
              <a:rPr lang="en-US" sz="2400" i="1" dirty="0" err="1">
                <a:solidFill>
                  <a:schemeClr val="accent6"/>
                </a:solidFill>
              </a:rPr>
              <a:t>i</a:t>
            </a:r>
            <a:r>
              <a:rPr lang="en-US" sz="2400" dirty="0" smtClean="0">
                <a:solidFill>
                  <a:schemeClr val="accent6"/>
                </a:solidFill>
              </a:rPr>
              <a:t>] = v</a:t>
            </a:r>
            <a:r>
              <a:rPr lang="en-US" sz="2000" i="1" dirty="0" smtClean="0">
                <a:solidFill>
                  <a:schemeClr val="accent6"/>
                </a:solidFill>
              </a:rPr>
              <a:t>i</a:t>
            </a:r>
            <a:r>
              <a:rPr lang="en-US" sz="2400" dirty="0" smtClean="0">
                <a:solidFill>
                  <a:schemeClr val="tx1"/>
                </a:solidFill>
              </a:rPr>
              <a:t>. Otherwise, </a:t>
            </a:r>
            <a:r>
              <a:rPr lang="en-US" sz="2400" dirty="0" smtClean="0">
                <a:solidFill>
                  <a:schemeClr val="accent6"/>
                </a:solidFill>
              </a:rPr>
              <a:t>V[</a:t>
            </a:r>
            <a:r>
              <a:rPr lang="en-US" sz="2400" i="1" dirty="0" err="1" smtClean="0">
                <a:solidFill>
                  <a:schemeClr val="accent6"/>
                </a:solidFill>
              </a:rPr>
              <a:t>i</a:t>
            </a:r>
            <a:r>
              <a:rPr lang="en-US" sz="2400" dirty="0" smtClean="0">
                <a:solidFill>
                  <a:schemeClr val="accent6"/>
                </a:solidFill>
              </a:rPr>
              <a:t>]</a:t>
            </a:r>
            <a:r>
              <a:rPr lang="en-US" sz="2400" dirty="0" smtClean="0">
                <a:solidFill>
                  <a:schemeClr val="tx1"/>
                </a:solidFill>
              </a:rPr>
              <a:t> is undefined</a:t>
            </a:r>
          </a:p>
          <a:p>
            <a:pPr lvl="1" algn="just" eaLnBrk="1" hangingPunct="1">
              <a:buFont typeface="Wingdings" pitchFamily="2" charset="2"/>
              <a:buChar char="§"/>
              <a:defRPr/>
            </a:pPr>
            <a:endParaRPr lang="en-US" sz="2000" dirty="0" smtClean="0">
              <a:solidFill>
                <a:schemeClr val="bg1">
                  <a:lumMod val="50000"/>
                </a:schemeClr>
              </a:solidFill>
            </a:endParaRPr>
          </a:p>
          <a:p>
            <a:pPr lvl="1" algn="just" eaLnBrk="1" hangingPunct="1">
              <a:buFont typeface="Wingdings" pitchFamily="2" charset="2"/>
              <a:buChar char="§"/>
              <a:defRPr/>
            </a:pPr>
            <a:endParaRPr lang="en-US" sz="1200" dirty="0" smtClean="0">
              <a:solidFill>
                <a:schemeClr val="bg1">
                  <a:lumMod val="50000"/>
                </a:schemeClr>
              </a:solidFill>
            </a:endParaRPr>
          </a:p>
          <a:p>
            <a:pPr marL="0" indent="0" algn="just" eaLnBrk="1" hangingPunct="1">
              <a:buFontTx/>
              <a:buNone/>
              <a:defRPr/>
            </a:pPr>
            <a:endParaRPr lang="en-US" sz="2000" dirty="0" smtClean="0">
              <a:solidFill>
                <a:schemeClr val="bg1">
                  <a:lumMod val="50000"/>
                </a:schemeClr>
              </a:solidFill>
            </a:endParaRPr>
          </a:p>
          <a:p>
            <a:pPr marL="457200" lvl="1" indent="0" algn="just" eaLnBrk="1" hangingPunct="1">
              <a:buFontTx/>
              <a:buNone/>
              <a:defRPr/>
            </a:pPr>
            <a:endParaRPr lang="en-US" sz="1200" dirty="0" smtClean="0">
              <a:solidFill>
                <a:schemeClr val="bg1">
                  <a:lumMod val="50000"/>
                </a:schemeClr>
              </a:solidFill>
            </a:endParaRPr>
          </a:p>
          <a:p>
            <a:pPr algn="just" eaLnBrk="1" hangingPunct="1">
              <a:buFont typeface="Wingdings" pitchFamily="2" charset="2"/>
              <a:buChar char="§"/>
              <a:defRPr/>
            </a:pPr>
            <a:endParaRPr lang="en-US" sz="1600" dirty="0" smtClean="0">
              <a:solidFill>
                <a:schemeClr val="bg1">
                  <a:lumMod val="50000"/>
                </a:schemeClr>
              </a:solidFill>
            </a:endParaRPr>
          </a:p>
          <a:p>
            <a:pPr lvl="1" algn="just" eaLnBrk="1" hangingPunct="1">
              <a:buFont typeface="Wingdings" pitchFamily="2" charset="2"/>
              <a:buChar char="§"/>
              <a:defRPr/>
            </a:pPr>
            <a:endParaRPr lang="en-US" sz="1200" dirty="0" smtClean="0">
              <a:solidFill>
                <a:schemeClr val="bg1">
                  <a:lumMod val="50000"/>
                </a:schemeClr>
              </a:solidFill>
            </a:endParaRPr>
          </a:p>
          <a:p>
            <a:pPr algn="just" eaLnBrk="1" hangingPunct="1">
              <a:buFont typeface="Wingdings" pitchFamily="2" charset="2"/>
              <a:buChar char="§"/>
              <a:defRPr/>
            </a:pPr>
            <a:endParaRPr lang="en-US" sz="2000" dirty="0" smtClean="0">
              <a:solidFill>
                <a:schemeClr val="bg1">
                  <a:lumMod val="50000"/>
                </a:schemeClr>
              </a:solidFill>
            </a:endParaRPr>
          </a:p>
          <a:p>
            <a:pPr algn="just" eaLnBrk="1" hangingPunct="1">
              <a:buFont typeface="Wingdings" pitchFamily="2" charset="2"/>
              <a:buChar char="§"/>
              <a:defRPr/>
            </a:pPr>
            <a:endParaRPr lang="en-US" sz="1800" dirty="0" smtClean="0">
              <a:solidFill>
                <a:schemeClr val="bg1">
                  <a:lumMod val="50000"/>
                </a:schemeClr>
              </a:solidFill>
            </a:endParaRPr>
          </a:p>
          <a:p>
            <a:pPr algn="just" eaLnBrk="1" hangingPunct="1">
              <a:buFont typeface="Wingdings" pitchFamily="2" charset="2"/>
              <a:buChar char="§"/>
              <a:defRPr/>
            </a:pPr>
            <a:endParaRPr lang="en-US" sz="1800" dirty="0" smtClean="0">
              <a:solidFill>
                <a:schemeClr val="bg1">
                  <a:lumMod val="50000"/>
                </a:schemeClr>
              </a:solidFill>
            </a:endParaRPr>
          </a:p>
          <a:p>
            <a:pPr lvl="1" algn="just" eaLnBrk="1" hangingPunct="1">
              <a:buFont typeface="Wingdings" pitchFamily="2" charset="2"/>
              <a:buChar char="§"/>
              <a:defRPr/>
            </a:pPr>
            <a:endParaRPr lang="en-US" dirty="0"/>
          </a:p>
        </p:txBody>
      </p:sp>
      <p:sp>
        <p:nvSpPr>
          <p:cNvPr id="7" name="Oval 6"/>
          <p:cNvSpPr/>
          <p:nvPr/>
        </p:nvSpPr>
        <p:spPr>
          <a:xfrm>
            <a:off x="5777753" y="2084294"/>
            <a:ext cx="797859" cy="510988"/>
          </a:xfrm>
          <a:prstGeom prst="ellipse">
            <a:avLst/>
          </a:prstGeom>
          <a:noFill/>
          <a:ln w="38100">
            <a:solidFill>
              <a:schemeClr val="tx2">
                <a:lumMod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extLst>
      <p:ext uri="{BB962C8B-B14F-4D97-AF65-F5344CB8AC3E}">
        <p14:creationId xmlns:p14="http://schemas.microsoft.com/office/powerpoint/2010/main" val="1068148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F2D5F8-87CB-4B5B-8EC7-5F4CE6485746}"/>
              </a:ext>
            </a:extLst>
          </p:cNvPr>
          <p:cNvSpPr>
            <a:spLocks noGrp="1"/>
          </p:cNvSpPr>
          <p:nvPr>
            <p:ph type="title"/>
          </p:nvPr>
        </p:nvSpPr>
        <p:spPr/>
        <p:txBody>
          <a:bodyPr/>
          <a:lstStyle/>
          <a:p>
            <a:r>
              <a:rPr lang="en-US" dirty="0"/>
              <a:t>Byzantine Agreement </a:t>
            </a:r>
            <a:r>
              <a:rPr lang="en-US" dirty="0" smtClean="0"/>
              <a:t>Problem</a:t>
            </a:r>
            <a:endParaRPr lang="en-US" dirty="0"/>
          </a:p>
        </p:txBody>
      </p:sp>
      <p:sp>
        <p:nvSpPr>
          <p:cNvPr id="3" name="Content Placeholder 2">
            <a:extLst>
              <a:ext uri="{FF2B5EF4-FFF2-40B4-BE49-F238E27FC236}">
                <a16:creationId xmlns:a16="http://schemas.microsoft.com/office/drawing/2014/main" xmlns="" id="{139A428D-8F15-4206-B337-FA27C005FA71}"/>
              </a:ext>
            </a:extLst>
          </p:cNvPr>
          <p:cNvSpPr>
            <a:spLocks noGrp="1"/>
          </p:cNvSpPr>
          <p:nvPr>
            <p:ph idx="1"/>
          </p:nvPr>
        </p:nvSpPr>
        <p:spPr/>
        <p:txBody>
          <a:bodyPr/>
          <a:lstStyle/>
          <a:p>
            <a:pPr>
              <a:lnSpc>
                <a:spcPct val="100000"/>
              </a:lnSpc>
            </a:pPr>
            <a:r>
              <a:rPr lang="en-US" dirty="0"/>
              <a:t>Case I: N = 4 and k = 1</a:t>
            </a:r>
          </a:p>
          <a:p>
            <a:pPr>
              <a:lnSpc>
                <a:spcPct val="100000"/>
              </a:lnSpc>
            </a:pPr>
            <a:endParaRPr lang="en-US" sz="2400" dirty="0">
              <a:solidFill>
                <a:schemeClr val="accent6"/>
              </a:solidFill>
            </a:endParaRPr>
          </a:p>
        </p:txBody>
      </p:sp>
      <p:sp>
        <p:nvSpPr>
          <p:cNvPr id="97" name="Oval 96"/>
          <p:cNvSpPr/>
          <p:nvPr/>
        </p:nvSpPr>
        <p:spPr>
          <a:xfrm>
            <a:off x="1080247" y="1656978"/>
            <a:ext cx="381000" cy="38100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dirty="0">
                <a:latin typeface="+mj-lt"/>
              </a:rPr>
              <a:t>1</a:t>
            </a:r>
          </a:p>
        </p:txBody>
      </p:sp>
      <p:sp>
        <p:nvSpPr>
          <p:cNvPr id="98" name="Oval 97"/>
          <p:cNvSpPr/>
          <p:nvPr/>
        </p:nvSpPr>
        <p:spPr>
          <a:xfrm>
            <a:off x="2299447" y="1656978"/>
            <a:ext cx="381000" cy="3810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dirty="0">
                <a:latin typeface="+mj-lt"/>
              </a:rPr>
              <a:t>2</a:t>
            </a:r>
          </a:p>
        </p:txBody>
      </p:sp>
      <p:sp>
        <p:nvSpPr>
          <p:cNvPr id="99" name="Oval 98"/>
          <p:cNvSpPr/>
          <p:nvPr/>
        </p:nvSpPr>
        <p:spPr>
          <a:xfrm>
            <a:off x="1080247" y="2876178"/>
            <a:ext cx="381000" cy="381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dirty="0">
                <a:latin typeface="+mj-lt"/>
              </a:rPr>
              <a:t>3</a:t>
            </a:r>
          </a:p>
        </p:txBody>
      </p:sp>
      <p:sp>
        <p:nvSpPr>
          <p:cNvPr id="100" name="Oval 99"/>
          <p:cNvSpPr/>
          <p:nvPr/>
        </p:nvSpPr>
        <p:spPr>
          <a:xfrm>
            <a:off x="2301035" y="2876178"/>
            <a:ext cx="381000" cy="381000"/>
          </a:xfrm>
          <a:prstGeom prst="ellipse">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dirty="0">
                <a:latin typeface="+mj-lt"/>
              </a:rPr>
              <a:t>4</a:t>
            </a:r>
          </a:p>
        </p:txBody>
      </p:sp>
      <p:cxnSp>
        <p:nvCxnSpPr>
          <p:cNvPr id="101" name="Straight Arrow Connector 100"/>
          <p:cNvCxnSpPr/>
          <p:nvPr/>
        </p:nvCxnSpPr>
        <p:spPr>
          <a:xfrm flipV="1">
            <a:off x="1043735" y="3333378"/>
            <a:ext cx="114300" cy="304800"/>
          </a:xfrm>
          <a:prstGeom prst="straightConnector1">
            <a:avLst/>
          </a:prstGeom>
          <a:ln w="15875">
            <a:solidFill>
              <a:schemeClr val="tx1"/>
            </a:solidFill>
            <a:prstDash val="sysDot"/>
            <a:tailEnd type="arrow"/>
          </a:ln>
        </p:spPr>
        <p:style>
          <a:lnRef idx="1">
            <a:schemeClr val="accent1"/>
          </a:lnRef>
          <a:fillRef idx="0">
            <a:schemeClr val="accent1"/>
          </a:fillRef>
          <a:effectRef idx="0">
            <a:schemeClr val="accent1"/>
          </a:effectRef>
          <a:fontRef idx="minor">
            <a:schemeClr val="tx1"/>
          </a:fontRef>
        </p:style>
      </p:cxnSp>
      <p:sp>
        <p:nvSpPr>
          <p:cNvPr id="102" name="TextBox 10"/>
          <p:cNvSpPr txBox="1">
            <a:spLocks noChangeArrowheads="1"/>
          </p:cNvSpPr>
          <p:nvPr/>
        </p:nvSpPr>
        <p:spPr bwMode="auto">
          <a:xfrm>
            <a:off x="781797" y="3714378"/>
            <a:ext cx="990977"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000" b="1" dirty="0">
                <a:latin typeface="+mj-lt"/>
              </a:rPr>
              <a:t>Faulty </a:t>
            </a:r>
          </a:p>
          <a:p>
            <a:pPr eaLnBrk="1" hangingPunct="1"/>
            <a:r>
              <a:rPr lang="en-US" altLang="en-US" sz="2000" b="1" dirty="0">
                <a:latin typeface="+mj-lt"/>
              </a:rPr>
              <a:t>process</a:t>
            </a:r>
          </a:p>
        </p:txBody>
      </p:sp>
      <p:cxnSp>
        <p:nvCxnSpPr>
          <p:cNvPr id="103" name="Straight Arrow Connector 102"/>
          <p:cNvCxnSpPr>
            <a:stCxn id="99" idx="7"/>
            <a:endCxn id="97" idx="5"/>
          </p:cNvCxnSpPr>
          <p:nvPr/>
        </p:nvCxnSpPr>
        <p:spPr>
          <a:xfrm flipV="1">
            <a:off x="1405685" y="1980828"/>
            <a:ext cx="0" cy="950913"/>
          </a:xfrm>
          <a:prstGeom prst="straightConnector1">
            <a:avLst/>
          </a:prstGeom>
          <a:ln w="1270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04" name="Straight Arrow Connector 103"/>
          <p:cNvCxnSpPr>
            <a:stCxn id="99" idx="6"/>
            <a:endCxn id="98" idx="3"/>
          </p:cNvCxnSpPr>
          <p:nvPr/>
        </p:nvCxnSpPr>
        <p:spPr>
          <a:xfrm flipV="1">
            <a:off x="1461247" y="1980828"/>
            <a:ext cx="893763" cy="1085850"/>
          </a:xfrm>
          <a:prstGeom prst="straightConnector1">
            <a:avLst/>
          </a:prstGeom>
          <a:ln w="1270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05" name="Straight Arrow Connector 104"/>
          <p:cNvCxnSpPr>
            <a:stCxn id="99" idx="5"/>
            <a:endCxn id="100" idx="3"/>
          </p:cNvCxnSpPr>
          <p:nvPr/>
        </p:nvCxnSpPr>
        <p:spPr>
          <a:xfrm>
            <a:off x="1405685" y="3200028"/>
            <a:ext cx="950912" cy="0"/>
          </a:xfrm>
          <a:prstGeom prst="straightConnector1">
            <a:avLst/>
          </a:prstGeom>
          <a:ln w="1270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06" name="Straight Arrow Connector 105"/>
          <p:cNvCxnSpPr>
            <a:stCxn id="97" idx="7"/>
            <a:endCxn id="98" idx="1"/>
          </p:cNvCxnSpPr>
          <p:nvPr/>
        </p:nvCxnSpPr>
        <p:spPr>
          <a:xfrm>
            <a:off x="1405685" y="1712541"/>
            <a:ext cx="949325" cy="0"/>
          </a:xfrm>
          <a:prstGeom prst="straightConnector1">
            <a:avLst/>
          </a:prstGeom>
          <a:ln w="12700">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107" name="Straight Arrow Connector 106"/>
          <p:cNvCxnSpPr>
            <a:stCxn id="97" idx="6"/>
            <a:endCxn id="100" idx="1"/>
          </p:cNvCxnSpPr>
          <p:nvPr/>
        </p:nvCxnSpPr>
        <p:spPr>
          <a:xfrm>
            <a:off x="1461247" y="1847478"/>
            <a:ext cx="895350" cy="1084263"/>
          </a:xfrm>
          <a:prstGeom prst="straightConnector1">
            <a:avLst/>
          </a:prstGeom>
          <a:ln w="12700">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108" name="Straight Arrow Connector 107"/>
          <p:cNvCxnSpPr>
            <a:stCxn id="100" idx="1"/>
            <a:endCxn id="98" idx="3"/>
          </p:cNvCxnSpPr>
          <p:nvPr/>
        </p:nvCxnSpPr>
        <p:spPr>
          <a:xfrm flipH="1" flipV="1">
            <a:off x="2355010" y="1980828"/>
            <a:ext cx="1587" cy="950913"/>
          </a:xfrm>
          <a:prstGeom prst="straightConnector1">
            <a:avLst/>
          </a:prstGeom>
          <a:ln w="127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109" name="Straight Arrow Connector 108"/>
          <p:cNvCxnSpPr>
            <a:stCxn id="100" idx="2"/>
            <a:endCxn id="99" idx="6"/>
          </p:cNvCxnSpPr>
          <p:nvPr/>
        </p:nvCxnSpPr>
        <p:spPr>
          <a:xfrm flipH="1">
            <a:off x="1461247" y="3066678"/>
            <a:ext cx="839788" cy="0"/>
          </a:xfrm>
          <a:prstGeom prst="straightConnector1">
            <a:avLst/>
          </a:prstGeom>
          <a:ln w="127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110" name="Straight Arrow Connector 109"/>
          <p:cNvCxnSpPr>
            <a:stCxn id="100" idx="2"/>
            <a:endCxn id="97" idx="5"/>
          </p:cNvCxnSpPr>
          <p:nvPr/>
        </p:nvCxnSpPr>
        <p:spPr>
          <a:xfrm flipH="1" flipV="1">
            <a:off x="1405685" y="1980828"/>
            <a:ext cx="895350" cy="1085850"/>
          </a:xfrm>
          <a:prstGeom prst="straightConnector1">
            <a:avLst/>
          </a:prstGeom>
          <a:ln w="127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111" name="Straight Arrow Connector 110"/>
          <p:cNvCxnSpPr>
            <a:stCxn id="98" idx="4"/>
            <a:endCxn id="100" idx="0"/>
          </p:cNvCxnSpPr>
          <p:nvPr/>
        </p:nvCxnSpPr>
        <p:spPr>
          <a:xfrm>
            <a:off x="2489947" y="2037978"/>
            <a:ext cx="1588" cy="838200"/>
          </a:xfrm>
          <a:prstGeom prst="straightConnector1">
            <a:avLst/>
          </a:prstGeom>
          <a:ln w="127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12" name="Straight Arrow Connector 111"/>
          <p:cNvCxnSpPr>
            <a:stCxn id="98" idx="2"/>
            <a:endCxn id="99" idx="7"/>
          </p:cNvCxnSpPr>
          <p:nvPr/>
        </p:nvCxnSpPr>
        <p:spPr>
          <a:xfrm flipH="1">
            <a:off x="1405685" y="1847478"/>
            <a:ext cx="893762" cy="1084263"/>
          </a:xfrm>
          <a:prstGeom prst="straightConnector1">
            <a:avLst/>
          </a:prstGeom>
          <a:ln w="127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13" name="Straight Arrow Connector 112"/>
          <p:cNvCxnSpPr>
            <a:endCxn id="97" idx="6"/>
          </p:cNvCxnSpPr>
          <p:nvPr/>
        </p:nvCxnSpPr>
        <p:spPr>
          <a:xfrm flipH="1">
            <a:off x="1461247" y="1847478"/>
            <a:ext cx="817563" cy="0"/>
          </a:xfrm>
          <a:prstGeom prst="straightConnector1">
            <a:avLst/>
          </a:prstGeom>
          <a:ln w="127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14" name="Straight Arrow Connector 113"/>
          <p:cNvCxnSpPr>
            <a:stCxn id="97" idx="4"/>
            <a:endCxn id="99" idx="0"/>
          </p:cNvCxnSpPr>
          <p:nvPr/>
        </p:nvCxnSpPr>
        <p:spPr>
          <a:xfrm>
            <a:off x="1270747" y="2037978"/>
            <a:ext cx="0" cy="838200"/>
          </a:xfrm>
          <a:prstGeom prst="straightConnector1">
            <a:avLst/>
          </a:prstGeom>
          <a:ln w="127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115" name="TextBox 114"/>
          <p:cNvSpPr txBox="1">
            <a:spLocks noChangeArrowheads="1"/>
          </p:cNvSpPr>
          <p:nvPr/>
        </p:nvSpPr>
        <p:spPr bwMode="auto">
          <a:xfrm>
            <a:off x="1837485" y="1471241"/>
            <a:ext cx="75342"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200">
                <a:latin typeface="+mj-lt"/>
              </a:rPr>
              <a:t>1</a:t>
            </a:r>
          </a:p>
        </p:txBody>
      </p:sp>
      <p:sp>
        <p:nvSpPr>
          <p:cNvPr id="116" name="TextBox 115"/>
          <p:cNvSpPr txBox="1">
            <a:spLocks noChangeArrowheads="1"/>
          </p:cNvSpPr>
          <p:nvPr/>
        </p:nvSpPr>
        <p:spPr bwMode="auto">
          <a:xfrm>
            <a:off x="1142160" y="2363416"/>
            <a:ext cx="75342"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200">
                <a:latin typeface="+mj-lt"/>
              </a:rPr>
              <a:t>1</a:t>
            </a:r>
          </a:p>
        </p:txBody>
      </p:sp>
      <p:sp>
        <p:nvSpPr>
          <p:cNvPr id="117" name="TextBox 116"/>
          <p:cNvSpPr txBox="1">
            <a:spLocks noChangeArrowheads="1"/>
          </p:cNvSpPr>
          <p:nvPr/>
        </p:nvSpPr>
        <p:spPr bwMode="auto">
          <a:xfrm>
            <a:off x="1689847" y="1980828"/>
            <a:ext cx="75342"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200">
                <a:latin typeface="+mj-lt"/>
              </a:rPr>
              <a:t>1</a:t>
            </a:r>
          </a:p>
        </p:txBody>
      </p:sp>
      <p:sp>
        <p:nvSpPr>
          <p:cNvPr id="118" name="TextBox 117"/>
          <p:cNvSpPr txBox="1">
            <a:spLocks noChangeArrowheads="1"/>
          </p:cNvSpPr>
          <p:nvPr/>
        </p:nvSpPr>
        <p:spPr bwMode="auto">
          <a:xfrm>
            <a:off x="2561385" y="2296741"/>
            <a:ext cx="75342"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200">
                <a:latin typeface="+mj-lt"/>
              </a:rPr>
              <a:t>2</a:t>
            </a:r>
          </a:p>
        </p:txBody>
      </p:sp>
      <p:sp>
        <p:nvSpPr>
          <p:cNvPr id="119" name="TextBox 118"/>
          <p:cNvSpPr txBox="1">
            <a:spLocks noChangeArrowheads="1"/>
          </p:cNvSpPr>
          <p:nvPr/>
        </p:nvSpPr>
        <p:spPr bwMode="auto">
          <a:xfrm>
            <a:off x="1985122" y="1980828"/>
            <a:ext cx="75342"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200">
                <a:latin typeface="+mj-lt"/>
              </a:rPr>
              <a:t>2</a:t>
            </a:r>
          </a:p>
        </p:txBody>
      </p:sp>
      <p:sp>
        <p:nvSpPr>
          <p:cNvPr id="120" name="TextBox 119"/>
          <p:cNvSpPr txBox="1">
            <a:spLocks noChangeArrowheads="1"/>
          </p:cNvSpPr>
          <p:nvPr/>
        </p:nvSpPr>
        <p:spPr bwMode="auto">
          <a:xfrm>
            <a:off x="1823197" y="1852241"/>
            <a:ext cx="75342"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200">
                <a:latin typeface="+mj-lt"/>
              </a:rPr>
              <a:t>2</a:t>
            </a:r>
          </a:p>
        </p:txBody>
      </p:sp>
      <p:sp>
        <p:nvSpPr>
          <p:cNvPr id="121" name="TextBox 120"/>
          <p:cNvSpPr txBox="1">
            <a:spLocks noChangeArrowheads="1"/>
          </p:cNvSpPr>
          <p:nvPr/>
        </p:nvSpPr>
        <p:spPr bwMode="auto">
          <a:xfrm>
            <a:off x="1837485" y="2876178"/>
            <a:ext cx="75342"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200">
                <a:latin typeface="+mj-lt"/>
              </a:rPr>
              <a:t>4</a:t>
            </a:r>
          </a:p>
        </p:txBody>
      </p:sp>
      <p:sp>
        <p:nvSpPr>
          <p:cNvPr id="122" name="TextBox 121"/>
          <p:cNvSpPr txBox="1">
            <a:spLocks noChangeArrowheads="1"/>
          </p:cNvSpPr>
          <p:nvPr/>
        </p:nvSpPr>
        <p:spPr bwMode="auto">
          <a:xfrm>
            <a:off x="1985122" y="2746003"/>
            <a:ext cx="75342"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200">
                <a:latin typeface="+mj-lt"/>
              </a:rPr>
              <a:t>4</a:t>
            </a:r>
          </a:p>
        </p:txBody>
      </p:sp>
      <p:sp>
        <p:nvSpPr>
          <p:cNvPr id="123" name="TextBox 122"/>
          <p:cNvSpPr txBox="1">
            <a:spLocks noChangeArrowheads="1"/>
          </p:cNvSpPr>
          <p:nvPr/>
        </p:nvSpPr>
        <p:spPr bwMode="auto">
          <a:xfrm>
            <a:off x="2213722" y="2296741"/>
            <a:ext cx="75342"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200">
                <a:latin typeface="+mj-lt"/>
              </a:rPr>
              <a:t>4</a:t>
            </a:r>
          </a:p>
        </p:txBody>
      </p:sp>
      <p:sp>
        <p:nvSpPr>
          <p:cNvPr id="124" name="TextBox 123"/>
          <p:cNvSpPr txBox="1">
            <a:spLocks noChangeArrowheads="1"/>
          </p:cNvSpPr>
          <p:nvPr/>
        </p:nvSpPr>
        <p:spPr bwMode="auto">
          <a:xfrm>
            <a:off x="1453310" y="2363416"/>
            <a:ext cx="67326"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200">
                <a:latin typeface="+mj-lt"/>
              </a:rPr>
              <a:t>x</a:t>
            </a:r>
          </a:p>
        </p:txBody>
      </p:sp>
      <p:sp>
        <p:nvSpPr>
          <p:cNvPr id="125" name="TextBox 124"/>
          <p:cNvSpPr txBox="1">
            <a:spLocks noChangeArrowheads="1"/>
          </p:cNvSpPr>
          <p:nvPr/>
        </p:nvSpPr>
        <p:spPr bwMode="auto">
          <a:xfrm>
            <a:off x="1697785" y="2746003"/>
            <a:ext cx="64120"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200">
                <a:latin typeface="+mj-lt"/>
              </a:rPr>
              <a:t>y</a:t>
            </a:r>
          </a:p>
        </p:txBody>
      </p:sp>
      <p:sp>
        <p:nvSpPr>
          <p:cNvPr id="126" name="TextBox 125"/>
          <p:cNvSpPr txBox="1">
            <a:spLocks noChangeArrowheads="1"/>
          </p:cNvSpPr>
          <p:nvPr/>
        </p:nvSpPr>
        <p:spPr bwMode="auto">
          <a:xfrm>
            <a:off x="1824785" y="3188916"/>
            <a:ext cx="67326"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200">
                <a:latin typeface="+mj-lt"/>
              </a:rPr>
              <a:t>z</a:t>
            </a:r>
          </a:p>
        </p:txBody>
      </p:sp>
      <p:sp>
        <p:nvSpPr>
          <p:cNvPr id="127" name="TextBox 24605"/>
          <p:cNvSpPr txBox="1">
            <a:spLocks noChangeArrowheads="1"/>
          </p:cNvSpPr>
          <p:nvPr/>
        </p:nvSpPr>
        <p:spPr bwMode="auto">
          <a:xfrm>
            <a:off x="364284" y="4762846"/>
            <a:ext cx="3106247" cy="707886"/>
          </a:xfrm>
          <a:prstGeom prst="rect">
            <a:avLst/>
          </a:prstGeom>
          <a:solidFill>
            <a:srgbClr val="1D3064"/>
          </a:solidFill>
          <a:ln>
            <a:noFill/>
          </a:ln>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000" b="1" i="1" u="sng" dirty="0">
                <a:solidFill>
                  <a:schemeClr val="bg1"/>
                </a:solidFill>
                <a:latin typeface="+mj-lt"/>
              </a:rPr>
              <a:t>Step1:</a:t>
            </a:r>
            <a:r>
              <a:rPr lang="en-US" altLang="en-US" sz="2000" dirty="0">
                <a:solidFill>
                  <a:schemeClr val="bg1"/>
                </a:solidFill>
                <a:latin typeface="+mj-lt"/>
              </a:rPr>
              <a:t> Each process </a:t>
            </a:r>
            <a:r>
              <a:rPr lang="en-US" altLang="en-US" sz="2000" dirty="0" smtClean="0">
                <a:solidFill>
                  <a:schemeClr val="bg1"/>
                </a:solidFill>
                <a:latin typeface="+mj-lt"/>
              </a:rPr>
              <a:t>sends its </a:t>
            </a:r>
            <a:r>
              <a:rPr lang="en-US" altLang="en-US" sz="2000" dirty="0">
                <a:solidFill>
                  <a:schemeClr val="bg1"/>
                </a:solidFill>
                <a:latin typeface="+mj-lt"/>
              </a:rPr>
              <a:t>value to the others</a:t>
            </a:r>
          </a:p>
        </p:txBody>
      </p:sp>
      <p:cxnSp>
        <p:nvCxnSpPr>
          <p:cNvPr id="128" name="Straight Connector 127"/>
          <p:cNvCxnSpPr/>
          <p:nvPr/>
        </p:nvCxnSpPr>
        <p:spPr>
          <a:xfrm>
            <a:off x="3859306" y="1471241"/>
            <a:ext cx="0" cy="4310062"/>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29" name="Curved Up Arrow 128"/>
          <p:cNvSpPr/>
          <p:nvPr/>
        </p:nvSpPr>
        <p:spPr>
          <a:xfrm>
            <a:off x="3554506" y="5892428"/>
            <a:ext cx="609600" cy="228600"/>
          </a:xfrm>
          <a:prstGeom prst="curvedUpArrow">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chemeClr val="tx1"/>
              </a:solidFill>
              <a:latin typeface="+mj-lt"/>
            </a:endParaRPr>
          </a:p>
        </p:txBody>
      </p:sp>
      <p:sp>
        <p:nvSpPr>
          <p:cNvPr id="130" name="TextBox 129"/>
          <p:cNvSpPr txBox="1"/>
          <p:nvPr/>
        </p:nvSpPr>
        <p:spPr>
          <a:xfrm>
            <a:off x="4657128" y="1696666"/>
            <a:ext cx="1569660" cy="1200329"/>
          </a:xfrm>
          <a:prstGeom prst="rect">
            <a:avLst/>
          </a:prstGeom>
          <a:noFill/>
        </p:spPr>
        <p:txBody>
          <a:bodyPr wrap="none">
            <a:spAutoFit/>
          </a:bodyPr>
          <a:lstStyle/>
          <a:p>
            <a:pPr>
              <a:defRPr/>
            </a:pPr>
            <a:r>
              <a:rPr lang="en-US" b="1" dirty="0">
                <a:solidFill>
                  <a:srgbClr val="00B050"/>
                </a:solidFill>
                <a:latin typeface="+mj-lt"/>
              </a:rPr>
              <a:t>1</a:t>
            </a:r>
            <a:r>
              <a:rPr lang="en-US" dirty="0">
                <a:latin typeface="+mj-lt"/>
              </a:rPr>
              <a:t> Got(1, 2, x, 4)</a:t>
            </a:r>
          </a:p>
          <a:p>
            <a:pPr>
              <a:defRPr/>
            </a:pPr>
            <a:r>
              <a:rPr lang="en-US" b="1" dirty="0">
                <a:solidFill>
                  <a:srgbClr val="C00000"/>
                </a:solidFill>
                <a:latin typeface="+mj-lt"/>
              </a:rPr>
              <a:t>2</a:t>
            </a:r>
            <a:r>
              <a:rPr lang="en-US" dirty="0">
                <a:latin typeface="+mj-lt"/>
              </a:rPr>
              <a:t> Got(1, 2, y, 4)</a:t>
            </a:r>
          </a:p>
          <a:p>
            <a:pPr>
              <a:defRPr/>
            </a:pPr>
            <a:r>
              <a:rPr lang="en-US" b="1" dirty="0">
                <a:solidFill>
                  <a:schemeClr val="bg1">
                    <a:lumMod val="50000"/>
                  </a:schemeClr>
                </a:solidFill>
                <a:latin typeface="+mj-lt"/>
              </a:rPr>
              <a:t>3</a:t>
            </a:r>
            <a:r>
              <a:rPr lang="en-US" dirty="0">
                <a:latin typeface="+mj-lt"/>
              </a:rPr>
              <a:t> Got(1, 2, 3, 4)</a:t>
            </a:r>
          </a:p>
          <a:p>
            <a:pPr>
              <a:defRPr/>
            </a:pPr>
            <a:r>
              <a:rPr lang="en-US" b="1" dirty="0">
                <a:solidFill>
                  <a:srgbClr val="0000FF"/>
                </a:solidFill>
                <a:latin typeface="+mj-lt"/>
              </a:rPr>
              <a:t>4</a:t>
            </a:r>
            <a:r>
              <a:rPr lang="en-US" dirty="0">
                <a:latin typeface="+mj-lt"/>
              </a:rPr>
              <a:t> Got(1, 2, z, 4)</a:t>
            </a:r>
          </a:p>
        </p:txBody>
      </p:sp>
      <p:sp>
        <p:nvSpPr>
          <p:cNvPr id="131" name="TextBox 78"/>
          <p:cNvSpPr txBox="1">
            <a:spLocks noChangeArrowheads="1"/>
          </p:cNvSpPr>
          <p:nvPr/>
        </p:nvSpPr>
        <p:spPr bwMode="auto">
          <a:xfrm>
            <a:off x="4255460" y="4762846"/>
            <a:ext cx="2855890" cy="1015663"/>
          </a:xfrm>
          <a:prstGeom prst="rect">
            <a:avLst/>
          </a:prstGeom>
          <a:solidFill>
            <a:srgbClr val="1D3064"/>
          </a:solidFill>
          <a:ln>
            <a:noFill/>
          </a:ln>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000" b="1" i="1" u="sng" dirty="0">
                <a:solidFill>
                  <a:schemeClr val="bg1"/>
                </a:solidFill>
                <a:latin typeface="+mj-lt"/>
              </a:rPr>
              <a:t>Step2:</a:t>
            </a:r>
            <a:r>
              <a:rPr lang="en-US" altLang="en-US" sz="2000" dirty="0">
                <a:solidFill>
                  <a:schemeClr val="bg1"/>
                </a:solidFill>
                <a:latin typeface="+mj-lt"/>
              </a:rPr>
              <a:t> Each </a:t>
            </a:r>
            <a:r>
              <a:rPr lang="en-US" altLang="en-US" sz="2000" dirty="0" smtClean="0">
                <a:solidFill>
                  <a:schemeClr val="bg1"/>
                </a:solidFill>
                <a:latin typeface="+mj-lt"/>
              </a:rPr>
              <a:t>process collects </a:t>
            </a:r>
            <a:r>
              <a:rPr lang="en-US" altLang="en-US" sz="2000" dirty="0">
                <a:solidFill>
                  <a:schemeClr val="bg1"/>
                </a:solidFill>
                <a:latin typeface="+mj-lt"/>
              </a:rPr>
              <a:t>values received </a:t>
            </a:r>
            <a:r>
              <a:rPr lang="en-US" altLang="en-US" sz="2000" dirty="0" smtClean="0">
                <a:solidFill>
                  <a:schemeClr val="bg1"/>
                </a:solidFill>
                <a:latin typeface="+mj-lt"/>
              </a:rPr>
              <a:t>in </a:t>
            </a:r>
            <a:r>
              <a:rPr lang="en-US" altLang="en-US" sz="2000" dirty="0">
                <a:solidFill>
                  <a:schemeClr val="bg1"/>
                </a:solidFill>
                <a:latin typeface="+mj-lt"/>
              </a:rPr>
              <a:t>a vector</a:t>
            </a:r>
          </a:p>
        </p:txBody>
      </p:sp>
      <p:cxnSp>
        <p:nvCxnSpPr>
          <p:cNvPr id="132" name="Straight Connector 131"/>
          <p:cNvCxnSpPr/>
          <p:nvPr/>
        </p:nvCxnSpPr>
        <p:spPr>
          <a:xfrm>
            <a:off x="7602351" y="1491233"/>
            <a:ext cx="0" cy="431165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33" name="Curved Up Arrow 132"/>
          <p:cNvSpPr/>
          <p:nvPr/>
        </p:nvSpPr>
        <p:spPr>
          <a:xfrm>
            <a:off x="7292788" y="5945758"/>
            <a:ext cx="609600" cy="228600"/>
          </a:xfrm>
          <a:prstGeom prst="curvedUpArrow">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chemeClr val="tx1"/>
              </a:solidFill>
              <a:latin typeface="+mj-lt"/>
            </a:endParaRPr>
          </a:p>
        </p:txBody>
      </p:sp>
      <p:sp>
        <p:nvSpPr>
          <p:cNvPr id="135" name="TextBox 35"/>
          <p:cNvSpPr txBox="1">
            <a:spLocks noChangeArrowheads="1"/>
          </p:cNvSpPr>
          <p:nvPr/>
        </p:nvSpPr>
        <p:spPr bwMode="auto">
          <a:xfrm>
            <a:off x="8415664" y="1381547"/>
            <a:ext cx="1069524" cy="1569660"/>
          </a:xfrm>
          <a:prstGeom prst="rect">
            <a:avLst/>
          </a:prstGeom>
          <a:noFill/>
          <a:ln w="9525">
            <a:solidFill>
              <a:srgbClr val="00B050"/>
            </a:solidFill>
            <a:miter lim="800000"/>
            <a:headEnd/>
            <a:tailEnd/>
          </a:ln>
          <a:extLst>
            <a:ext uri="{909E8E84-426E-40DD-AFC4-6F175D3DCCD1}">
              <a14:hiddenFill xmlns:a14="http://schemas.microsoft.com/office/drawing/2010/main">
                <a:solidFill>
                  <a:srgbClr val="FFFFFF"/>
                </a:solidFill>
              </a14:hiddenFill>
            </a:ext>
          </a:extLst>
        </p:spPr>
        <p:txBody>
          <a:bodyPr wrap="none" tIns="91440" bIns="91440">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b="1">
                <a:solidFill>
                  <a:srgbClr val="00B050"/>
                </a:solidFill>
                <a:latin typeface="+mj-lt"/>
              </a:rPr>
              <a:t>1</a:t>
            </a:r>
            <a:r>
              <a:rPr lang="en-US" altLang="en-US">
                <a:latin typeface="+mj-lt"/>
              </a:rPr>
              <a:t> Got</a:t>
            </a:r>
          </a:p>
          <a:p>
            <a:pPr eaLnBrk="1" hangingPunct="1"/>
            <a:endParaRPr lang="en-US" altLang="en-US">
              <a:latin typeface="+mj-lt"/>
            </a:endParaRPr>
          </a:p>
          <a:p>
            <a:pPr eaLnBrk="1" hangingPunct="1"/>
            <a:r>
              <a:rPr lang="en-US" altLang="en-US">
                <a:latin typeface="+mj-lt"/>
              </a:rPr>
              <a:t>(1, 2, y, 4)</a:t>
            </a:r>
          </a:p>
          <a:p>
            <a:pPr eaLnBrk="1" hangingPunct="1"/>
            <a:r>
              <a:rPr lang="en-US" altLang="en-US">
                <a:latin typeface="+mj-lt"/>
              </a:rPr>
              <a:t>(a, b, c, d)</a:t>
            </a:r>
          </a:p>
          <a:p>
            <a:pPr eaLnBrk="1" hangingPunct="1"/>
            <a:r>
              <a:rPr lang="en-US" altLang="en-US">
                <a:latin typeface="+mj-lt"/>
              </a:rPr>
              <a:t>(1, 2, z, 4)</a:t>
            </a:r>
          </a:p>
        </p:txBody>
      </p:sp>
      <p:sp>
        <p:nvSpPr>
          <p:cNvPr id="136" name="TextBox 82"/>
          <p:cNvSpPr txBox="1">
            <a:spLocks noChangeArrowheads="1"/>
          </p:cNvSpPr>
          <p:nvPr/>
        </p:nvSpPr>
        <p:spPr bwMode="auto">
          <a:xfrm>
            <a:off x="9863464" y="1381547"/>
            <a:ext cx="1066318" cy="1569660"/>
          </a:xfrm>
          <a:prstGeom prst="rect">
            <a:avLst/>
          </a:prstGeom>
          <a:noFill/>
          <a:ln w="9525">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wrap="none" tIns="91440" bIns="91440">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b="1">
                <a:solidFill>
                  <a:srgbClr val="C00000"/>
                </a:solidFill>
                <a:latin typeface="+mj-lt"/>
              </a:rPr>
              <a:t>2</a:t>
            </a:r>
            <a:r>
              <a:rPr lang="en-US" altLang="en-US">
                <a:latin typeface="+mj-lt"/>
              </a:rPr>
              <a:t> Got</a:t>
            </a:r>
          </a:p>
          <a:p>
            <a:pPr eaLnBrk="1" hangingPunct="1"/>
            <a:endParaRPr lang="en-US" altLang="en-US">
              <a:latin typeface="+mj-lt"/>
            </a:endParaRPr>
          </a:p>
          <a:p>
            <a:pPr eaLnBrk="1" hangingPunct="1"/>
            <a:r>
              <a:rPr lang="en-US" altLang="en-US">
                <a:latin typeface="+mj-lt"/>
              </a:rPr>
              <a:t>(1, 2, x, 4)</a:t>
            </a:r>
          </a:p>
          <a:p>
            <a:pPr eaLnBrk="1" hangingPunct="1"/>
            <a:r>
              <a:rPr lang="en-US" altLang="en-US">
                <a:latin typeface="+mj-lt"/>
              </a:rPr>
              <a:t>(e, f, g, h)</a:t>
            </a:r>
          </a:p>
          <a:p>
            <a:pPr eaLnBrk="1" hangingPunct="1"/>
            <a:r>
              <a:rPr lang="en-US" altLang="en-US">
                <a:latin typeface="+mj-lt"/>
              </a:rPr>
              <a:t>(1, 2, z, 4)</a:t>
            </a:r>
          </a:p>
        </p:txBody>
      </p:sp>
      <p:sp>
        <p:nvSpPr>
          <p:cNvPr id="137" name="TextBox 83"/>
          <p:cNvSpPr txBox="1">
            <a:spLocks noChangeArrowheads="1"/>
          </p:cNvSpPr>
          <p:nvPr/>
        </p:nvSpPr>
        <p:spPr bwMode="auto">
          <a:xfrm>
            <a:off x="9177664" y="3011910"/>
            <a:ext cx="1066318" cy="1569660"/>
          </a:xfrm>
          <a:prstGeom prst="rect">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none" tIns="91440" bIns="91440">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b="1">
                <a:solidFill>
                  <a:srgbClr val="0000FF"/>
                </a:solidFill>
                <a:latin typeface="+mj-lt"/>
              </a:rPr>
              <a:t>4</a:t>
            </a:r>
            <a:r>
              <a:rPr lang="en-US" altLang="en-US">
                <a:latin typeface="+mj-lt"/>
              </a:rPr>
              <a:t> Got</a:t>
            </a:r>
          </a:p>
          <a:p>
            <a:pPr eaLnBrk="1" hangingPunct="1"/>
            <a:endParaRPr lang="en-US" altLang="en-US">
              <a:latin typeface="+mj-lt"/>
            </a:endParaRPr>
          </a:p>
          <a:p>
            <a:pPr eaLnBrk="1" hangingPunct="1"/>
            <a:r>
              <a:rPr lang="en-US" altLang="en-US">
                <a:latin typeface="+mj-lt"/>
              </a:rPr>
              <a:t>(1, 2, x, 4)</a:t>
            </a:r>
          </a:p>
          <a:p>
            <a:pPr eaLnBrk="1" hangingPunct="1"/>
            <a:r>
              <a:rPr lang="en-US" altLang="en-US">
                <a:latin typeface="+mj-lt"/>
              </a:rPr>
              <a:t>(1, 2, y, 4)</a:t>
            </a:r>
          </a:p>
          <a:p>
            <a:pPr eaLnBrk="1" hangingPunct="1"/>
            <a:r>
              <a:rPr lang="en-US" altLang="en-US">
                <a:latin typeface="+mj-lt"/>
              </a:rPr>
              <a:t>(i, j, k, l)</a:t>
            </a:r>
          </a:p>
        </p:txBody>
      </p:sp>
      <p:sp>
        <p:nvSpPr>
          <p:cNvPr id="138" name="TextBox 84"/>
          <p:cNvSpPr txBox="1">
            <a:spLocks noChangeArrowheads="1"/>
          </p:cNvSpPr>
          <p:nvPr/>
        </p:nvSpPr>
        <p:spPr bwMode="auto">
          <a:xfrm>
            <a:off x="8188309" y="4762846"/>
            <a:ext cx="3550971" cy="707886"/>
          </a:xfrm>
          <a:prstGeom prst="rect">
            <a:avLst/>
          </a:prstGeom>
          <a:solidFill>
            <a:srgbClr val="1D3064"/>
          </a:solidFill>
          <a:ln>
            <a:noFill/>
          </a:ln>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000" b="1" i="1" u="sng" dirty="0">
                <a:solidFill>
                  <a:schemeClr val="bg1"/>
                </a:solidFill>
                <a:latin typeface="+mj-lt"/>
              </a:rPr>
              <a:t>Step3:</a:t>
            </a:r>
            <a:r>
              <a:rPr lang="en-US" altLang="en-US" sz="2000" dirty="0">
                <a:solidFill>
                  <a:schemeClr val="bg1"/>
                </a:solidFill>
                <a:latin typeface="+mj-lt"/>
              </a:rPr>
              <a:t> Every </a:t>
            </a:r>
            <a:r>
              <a:rPr lang="en-US" altLang="en-US" sz="2000" dirty="0" smtClean="0">
                <a:solidFill>
                  <a:schemeClr val="bg1"/>
                </a:solidFill>
                <a:latin typeface="+mj-lt"/>
              </a:rPr>
              <a:t>process passes its vector </a:t>
            </a:r>
            <a:r>
              <a:rPr lang="en-US" altLang="en-US" sz="2000" dirty="0">
                <a:solidFill>
                  <a:schemeClr val="bg1"/>
                </a:solidFill>
                <a:latin typeface="+mj-lt"/>
              </a:rPr>
              <a:t>to </a:t>
            </a:r>
            <a:r>
              <a:rPr lang="en-US" altLang="en-US" sz="2000" dirty="0" smtClean="0">
                <a:solidFill>
                  <a:schemeClr val="bg1"/>
                </a:solidFill>
                <a:latin typeface="+mj-lt"/>
              </a:rPr>
              <a:t>every other </a:t>
            </a:r>
            <a:r>
              <a:rPr lang="en-US" altLang="en-US" sz="2000" dirty="0">
                <a:solidFill>
                  <a:schemeClr val="bg1"/>
                </a:solidFill>
                <a:latin typeface="+mj-lt"/>
              </a:rPr>
              <a:t>process</a:t>
            </a:r>
          </a:p>
        </p:txBody>
      </p:sp>
    </p:spTree>
    <p:extLst>
      <p:ext uri="{BB962C8B-B14F-4D97-AF65-F5344CB8AC3E}">
        <p14:creationId xmlns:p14="http://schemas.microsoft.com/office/powerpoint/2010/main" val="7751152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06"/>
                                        </p:tgtEl>
                                        <p:attrNameLst>
                                          <p:attrName>style.visibility</p:attrName>
                                        </p:attrNameLst>
                                      </p:cBhvr>
                                      <p:to>
                                        <p:strVal val="visible"/>
                                      </p:to>
                                    </p:set>
                                    <p:animEffect transition="in" filter="wipe(left)">
                                      <p:cBhvr>
                                        <p:cTn id="27" dur="500"/>
                                        <p:tgtEl>
                                          <p:spTgt spid="106"/>
                                        </p:tgtEl>
                                      </p:cBhvr>
                                    </p:animEffect>
                                  </p:childTnLst>
                                </p:cTn>
                              </p:par>
                              <p:par>
                                <p:cTn id="28" presetID="22" presetClass="entr" presetSubtype="8" fill="hold" nodeType="withEffect">
                                  <p:stCondLst>
                                    <p:cond delay="0"/>
                                  </p:stCondLst>
                                  <p:childTnLst>
                                    <p:set>
                                      <p:cBhvr>
                                        <p:cTn id="29" dur="1" fill="hold">
                                          <p:stCondLst>
                                            <p:cond delay="0"/>
                                          </p:stCondLst>
                                        </p:cTn>
                                        <p:tgtEl>
                                          <p:spTgt spid="114"/>
                                        </p:tgtEl>
                                        <p:attrNameLst>
                                          <p:attrName>style.visibility</p:attrName>
                                        </p:attrNameLst>
                                      </p:cBhvr>
                                      <p:to>
                                        <p:strVal val="visible"/>
                                      </p:to>
                                    </p:set>
                                    <p:animEffect transition="in" filter="wipe(left)">
                                      <p:cBhvr>
                                        <p:cTn id="30" dur="500"/>
                                        <p:tgtEl>
                                          <p:spTgt spid="114"/>
                                        </p:tgtEl>
                                      </p:cBhvr>
                                    </p:animEffect>
                                  </p:childTnLst>
                                </p:cTn>
                              </p:par>
                              <p:par>
                                <p:cTn id="31" presetID="22" presetClass="entr" presetSubtype="8" fill="hold" nodeType="withEffect">
                                  <p:stCondLst>
                                    <p:cond delay="0"/>
                                  </p:stCondLst>
                                  <p:childTnLst>
                                    <p:set>
                                      <p:cBhvr>
                                        <p:cTn id="32" dur="1" fill="hold">
                                          <p:stCondLst>
                                            <p:cond delay="0"/>
                                          </p:stCondLst>
                                        </p:cTn>
                                        <p:tgtEl>
                                          <p:spTgt spid="107"/>
                                        </p:tgtEl>
                                        <p:attrNameLst>
                                          <p:attrName>style.visibility</p:attrName>
                                        </p:attrNameLst>
                                      </p:cBhvr>
                                      <p:to>
                                        <p:strVal val="visible"/>
                                      </p:to>
                                    </p:set>
                                    <p:animEffect transition="in" filter="wipe(left)">
                                      <p:cBhvr>
                                        <p:cTn id="33" dur="500"/>
                                        <p:tgtEl>
                                          <p:spTgt spid="107"/>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117"/>
                                        </p:tgtEl>
                                        <p:attrNameLst>
                                          <p:attrName>style.visibility</p:attrName>
                                        </p:attrNameLst>
                                      </p:cBhvr>
                                      <p:to>
                                        <p:strVal val="visible"/>
                                      </p:to>
                                    </p:set>
                                    <p:animEffect transition="in" filter="wipe(left)">
                                      <p:cBhvr>
                                        <p:cTn id="36" dur="500"/>
                                        <p:tgtEl>
                                          <p:spTgt spid="117"/>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115"/>
                                        </p:tgtEl>
                                        <p:attrNameLst>
                                          <p:attrName>style.visibility</p:attrName>
                                        </p:attrNameLst>
                                      </p:cBhvr>
                                      <p:to>
                                        <p:strVal val="visible"/>
                                      </p:to>
                                    </p:set>
                                    <p:animEffect transition="in" filter="wipe(left)">
                                      <p:cBhvr>
                                        <p:cTn id="39" dur="500"/>
                                        <p:tgtEl>
                                          <p:spTgt spid="115"/>
                                        </p:tgtEl>
                                      </p:cBhvr>
                                    </p:animEffect>
                                  </p:childTnLst>
                                </p:cTn>
                              </p:par>
                              <p:par>
                                <p:cTn id="40" presetID="22" presetClass="entr" presetSubtype="8" fill="hold" grpId="0" nodeType="withEffect">
                                  <p:stCondLst>
                                    <p:cond delay="0"/>
                                  </p:stCondLst>
                                  <p:childTnLst>
                                    <p:set>
                                      <p:cBhvr>
                                        <p:cTn id="41" dur="1" fill="hold">
                                          <p:stCondLst>
                                            <p:cond delay="0"/>
                                          </p:stCondLst>
                                        </p:cTn>
                                        <p:tgtEl>
                                          <p:spTgt spid="116"/>
                                        </p:tgtEl>
                                        <p:attrNameLst>
                                          <p:attrName>style.visibility</p:attrName>
                                        </p:attrNameLst>
                                      </p:cBhvr>
                                      <p:to>
                                        <p:strVal val="visible"/>
                                      </p:to>
                                    </p:set>
                                    <p:animEffect transition="in" filter="wipe(left)">
                                      <p:cBhvr>
                                        <p:cTn id="42" dur="500"/>
                                        <p:tgtEl>
                                          <p:spTgt spid="116"/>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2" fill="hold" nodeType="clickEffect">
                                  <p:stCondLst>
                                    <p:cond delay="0"/>
                                  </p:stCondLst>
                                  <p:childTnLst>
                                    <p:set>
                                      <p:cBhvr>
                                        <p:cTn id="46" dur="1" fill="hold">
                                          <p:stCondLst>
                                            <p:cond delay="0"/>
                                          </p:stCondLst>
                                        </p:cTn>
                                        <p:tgtEl>
                                          <p:spTgt spid="113"/>
                                        </p:tgtEl>
                                        <p:attrNameLst>
                                          <p:attrName>style.visibility</p:attrName>
                                        </p:attrNameLst>
                                      </p:cBhvr>
                                      <p:to>
                                        <p:strVal val="visible"/>
                                      </p:to>
                                    </p:set>
                                    <p:animEffect transition="in" filter="wipe(right)">
                                      <p:cBhvr>
                                        <p:cTn id="47" dur="500"/>
                                        <p:tgtEl>
                                          <p:spTgt spid="113"/>
                                        </p:tgtEl>
                                      </p:cBhvr>
                                    </p:animEffect>
                                  </p:childTnLst>
                                </p:cTn>
                              </p:par>
                              <p:par>
                                <p:cTn id="48" presetID="22" presetClass="entr" presetSubtype="2" fill="hold" nodeType="withEffect">
                                  <p:stCondLst>
                                    <p:cond delay="0"/>
                                  </p:stCondLst>
                                  <p:childTnLst>
                                    <p:set>
                                      <p:cBhvr>
                                        <p:cTn id="49" dur="1" fill="hold">
                                          <p:stCondLst>
                                            <p:cond delay="0"/>
                                          </p:stCondLst>
                                        </p:cTn>
                                        <p:tgtEl>
                                          <p:spTgt spid="112"/>
                                        </p:tgtEl>
                                        <p:attrNameLst>
                                          <p:attrName>style.visibility</p:attrName>
                                        </p:attrNameLst>
                                      </p:cBhvr>
                                      <p:to>
                                        <p:strVal val="visible"/>
                                      </p:to>
                                    </p:set>
                                    <p:animEffect transition="in" filter="wipe(right)">
                                      <p:cBhvr>
                                        <p:cTn id="50" dur="500"/>
                                        <p:tgtEl>
                                          <p:spTgt spid="112"/>
                                        </p:tgtEl>
                                      </p:cBhvr>
                                    </p:animEffect>
                                  </p:childTnLst>
                                </p:cTn>
                              </p:par>
                              <p:par>
                                <p:cTn id="51" presetID="22" presetClass="entr" presetSubtype="2" fill="hold" nodeType="withEffect">
                                  <p:stCondLst>
                                    <p:cond delay="0"/>
                                  </p:stCondLst>
                                  <p:childTnLst>
                                    <p:set>
                                      <p:cBhvr>
                                        <p:cTn id="52" dur="1" fill="hold">
                                          <p:stCondLst>
                                            <p:cond delay="0"/>
                                          </p:stCondLst>
                                        </p:cTn>
                                        <p:tgtEl>
                                          <p:spTgt spid="111"/>
                                        </p:tgtEl>
                                        <p:attrNameLst>
                                          <p:attrName>style.visibility</p:attrName>
                                        </p:attrNameLst>
                                      </p:cBhvr>
                                      <p:to>
                                        <p:strVal val="visible"/>
                                      </p:to>
                                    </p:set>
                                    <p:animEffect transition="in" filter="wipe(right)">
                                      <p:cBhvr>
                                        <p:cTn id="53" dur="500"/>
                                        <p:tgtEl>
                                          <p:spTgt spid="111"/>
                                        </p:tgtEl>
                                      </p:cBhvr>
                                    </p:animEffect>
                                  </p:childTnLst>
                                </p:cTn>
                              </p:par>
                              <p:par>
                                <p:cTn id="54" presetID="22" presetClass="entr" presetSubtype="2" fill="hold" grpId="0" nodeType="withEffect">
                                  <p:stCondLst>
                                    <p:cond delay="0"/>
                                  </p:stCondLst>
                                  <p:childTnLst>
                                    <p:set>
                                      <p:cBhvr>
                                        <p:cTn id="55" dur="1" fill="hold">
                                          <p:stCondLst>
                                            <p:cond delay="0"/>
                                          </p:stCondLst>
                                        </p:cTn>
                                        <p:tgtEl>
                                          <p:spTgt spid="120"/>
                                        </p:tgtEl>
                                        <p:attrNameLst>
                                          <p:attrName>style.visibility</p:attrName>
                                        </p:attrNameLst>
                                      </p:cBhvr>
                                      <p:to>
                                        <p:strVal val="visible"/>
                                      </p:to>
                                    </p:set>
                                    <p:animEffect transition="in" filter="wipe(right)">
                                      <p:cBhvr>
                                        <p:cTn id="56" dur="500"/>
                                        <p:tgtEl>
                                          <p:spTgt spid="120"/>
                                        </p:tgtEl>
                                      </p:cBhvr>
                                    </p:animEffect>
                                  </p:childTnLst>
                                </p:cTn>
                              </p:par>
                              <p:par>
                                <p:cTn id="57" presetID="22" presetClass="entr" presetSubtype="2" fill="hold" grpId="0" nodeType="withEffect">
                                  <p:stCondLst>
                                    <p:cond delay="0"/>
                                  </p:stCondLst>
                                  <p:childTnLst>
                                    <p:set>
                                      <p:cBhvr>
                                        <p:cTn id="58" dur="1" fill="hold">
                                          <p:stCondLst>
                                            <p:cond delay="0"/>
                                          </p:stCondLst>
                                        </p:cTn>
                                        <p:tgtEl>
                                          <p:spTgt spid="119"/>
                                        </p:tgtEl>
                                        <p:attrNameLst>
                                          <p:attrName>style.visibility</p:attrName>
                                        </p:attrNameLst>
                                      </p:cBhvr>
                                      <p:to>
                                        <p:strVal val="visible"/>
                                      </p:to>
                                    </p:set>
                                    <p:animEffect transition="in" filter="wipe(right)">
                                      <p:cBhvr>
                                        <p:cTn id="59" dur="500"/>
                                        <p:tgtEl>
                                          <p:spTgt spid="119"/>
                                        </p:tgtEl>
                                      </p:cBhvr>
                                    </p:animEffect>
                                  </p:childTnLst>
                                </p:cTn>
                              </p:par>
                              <p:par>
                                <p:cTn id="60" presetID="22" presetClass="entr" presetSubtype="2" fill="hold" grpId="0" nodeType="withEffect">
                                  <p:stCondLst>
                                    <p:cond delay="0"/>
                                  </p:stCondLst>
                                  <p:childTnLst>
                                    <p:set>
                                      <p:cBhvr>
                                        <p:cTn id="61" dur="1" fill="hold">
                                          <p:stCondLst>
                                            <p:cond delay="0"/>
                                          </p:stCondLst>
                                        </p:cTn>
                                        <p:tgtEl>
                                          <p:spTgt spid="118"/>
                                        </p:tgtEl>
                                        <p:attrNameLst>
                                          <p:attrName>style.visibility</p:attrName>
                                        </p:attrNameLst>
                                      </p:cBhvr>
                                      <p:to>
                                        <p:strVal val="visible"/>
                                      </p:to>
                                    </p:set>
                                    <p:animEffect transition="in" filter="wipe(right)">
                                      <p:cBhvr>
                                        <p:cTn id="62" dur="500"/>
                                        <p:tgtEl>
                                          <p:spTgt spid="118"/>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nodeType="clickEffect">
                                  <p:stCondLst>
                                    <p:cond delay="0"/>
                                  </p:stCondLst>
                                  <p:childTnLst>
                                    <p:set>
                                      <p:cBhvr>
                                        <p:cTn id="66" dur="1" fill="hold">
                                          <p:stCondLst>
                                            <p:cond delay="0"/>
                                          </p:stCondLst>
                                        </p:cTn>
                                        <p:tgtEl>
                                          <p:spTgt spid="103"/>
                                        </p:tgtEl>
                                        <p:attrNameLst>
                                          <p:attrName>style.visibility</p:attrName>
                                        </p:attrNameLst>
                                      </p:cBhvr>
                                      <p:to>
                                        <p:strVal val="visible"/>
                                      </p:to>
                                    </p:set>
                                    <p:animEffect transition="in" filter="wipe(left)">
                                      <p:cBhvr>
                                        <p:cTn id="67" dur="500"/>
                                        <p:tgtEl>
                                          <p:spTgt spid="103"/>
                                        </p:tgtEl>
                                      </p:cBhvr>
                                    </p:animEffect>
                                  </p:childTnLst>
                                </p:cTn>
                              </p:par>
                              <p:par>
                                <p:cTn id="68" presetID="22" presetClass="entr" presetSubtype="8" fill="hold" grpId="0" nodeType="withEffect">
                                  <p:stCondLst>
                                    <p:cond delay="0"/>
                                  </p:stCondLst>
                                  <p:childTnLst>
                                    <p:set>
                                      <p:cBhvr>
                                        <p:cTn id="69" dur="1" fill="hold">
                                          <p:stCondLst>
                                            <p:cond delay="0"/>
                                          </p:stCondLst>
                                        </p:cTn>
                                        <p:tgtEl>
                                          <p:spTgt spid="124"/>
                                        </p:tgtEl>
                                        <p:attrNameLst>
                                          <p:attrName>style.visibility</p:attrName>
                                        </p:attrNameLst>
                                      </p:cBhvr>
                                      <p:to>
                                        <p:strVal val="visible"/>
                                      </p:to>
                                    </p:set>
                                    <p:animEffect transition="in" filter="wipe(left)">
                                      <p:cBhvr>
                                        <p:cTn id="70" dur="500"/>
                                        <p:tgtEl>
                                          <p:spTgt spid="124"/>
                                        </p:tgtEl>
                                      </p:cBhvr>
                                    </p:animEffect>
                                  </p:childTnLst>
                                </p:cTn>
                              </p:par>
                              <p:par>
                                <p:cTn id="71" presetID="22" presetClass="entr" presetSubtype="8" fill="hold" nodeType="withEffect">
                                  <p:stCondLst>
                                    <p:cond delay="0"/>
                                  </p:stCondLst>
                                  <p:childTnLst>
                                    <p:set>
                                      <p:cBhvr>
                                        <p:cTn id="72" dur="1" fill="hold">
                                          <p:stCondLst>
                                            <p:cond delay="0"/>
                                          </p:stCondLst>
                                        </p:cTn>
                                        <p:tgtEl>
                                          <p:spTgt spid="104"/>
                                        </p:tgtEl>
                                        <p:attrNameLst>
                                          <p:attrName>style.visibility</p:attrName>
                                        </p:attrNameLst>
                                      </p:cBhvr>
                                      <p:to>
                                        <p:strVal val="visible"/>
                                      </p:to>
                                    </p:set>
                                    <p:animEffect transition="in" filter="wipe(left)">
                                      <p:cBhvr>
                                        <p:cTn id="73" dur="500"/>
                                        <p:tgtEl>
                                          <p:spTgt spid="104"/>
                                        </p:tgtEl>
                                      </p:cBhvr>
                                    </p:animEffect>
                                  </p:childTnLst>
                                </p:cTn>
                              </p:par>
                              <p:par>
                                <p:cTn id="74" presetID="22" presetClass="entr" presetSubtype="8" fill="hold" grpId="0" nodeType="withEffect">
                                  <p:stCondLst>
                                    <p:cond delay="0"/>
                                  </p:stCondLst>
                                  <p:childTnLst>
                                    <p:set>
                                      <p:cBhvr>
                                        <p:cTn id="75" dur="1" fill="hold">
                                          <p:stCondLst>
                                            <p:cond delay="0"/>
                                          </p:stCondLst>
                                        </p:cTn>
                                        <p:tgtEl>
                                          <p:spTgt spid="125"/>
                                        </p:tgtEl>
                                        <p:attrNameLst>
                                          <p:attrName>style.visibility</p:attrName>
                                        </p:attrNameLst>
                                      </p:cBhvr>
                                      <p:to>
                                        <p:strVal val="visible"/>
                                      </p:to>
                                    </p:set>
                                    <p:animEffect transition="in" filter="wipe(left)">
                                      <p:cBhvr>
                                        <p:cTn id="76" dur="500"/>
                                        <p:tgtEl>
                                          <p:spTgt spid="125"/>
                                        </p:tgtEl>
                                      </p:cBhvr>
                                    </p:animEffect>
                                  </p:childTnLst>
                                </p:cTn>
                              </p:par>
                              <p:par>
                                <p:cTn id="77" presetID="22" presetClass="entr" presetSubtype="8" fill="hold" nodeType="withEffect">
                                  <p:stCondLst>
                                    <p:cond delay="0"/>
                                  </p:stCondLst>
                                  <p:childTnLst>
                                    <p:set>
                                      <p:cBhvr>
                                        <p:cTn id="78" dur="1" fill="hold">
                                          <p:stCondLst>
                                            <p:cond delay="0"/>
                                          </p:stCondLst>
                                        </p:cTn>
                                        <p:tgtEl>
                                          <p:spTgt spid="105"/>
                                        </p:tgtEl>
                                        <p:attrNameLst>
                                          <p:attrName>style.visibility</p:attrName>
                                        </p:attrNameLst>
                                      </p:cBhvr>
                                      <p:to>
                                        <p:strVal val="visible"/>
                                      </p:to>
                                    </p:set>
                                    <p:animEffect transition="in" filter="wipe(left)">
                                      <p:cBhvr>
                                        <p:cTn id="79" dur="500"/>
                                        <p:tgtEl>
                                          <p:spTgt spid="105"/>
                                        </p:tgtEl>
                                      </p:cBhvr>
                                    </p:animEffect>
                                  </p:childTnLst>
                                </p:cTn>
                              </p:par>
                              <p:par>
                                <p:cTn id="80" presetID="22" presetClass="entr" presetSubtype="8" fill="hold" grpId="0" nodeType="withEffect">
                                  <p:stCondLst>
                                    <p:cond delay="0"/>
                                  </p:stCondLst>
                                  <p:childTnLst>
                                    <p:set>
                                      <p:cBhvr>
                                        <p:cTn id="81" dur="1" fill="hold">
                                          <p:stCondLst>
                                            <p:cond delay="0"/>
                                          </p:stCondLst>
                                        </p:cTn>
                                        <p:tgtEl>
                                          <p:spTgt spid="126"/>
                                        </p:tgtEl>
                                        <p:attrNameLst>
                                          <p:attrName>style.visibility</p:attrName>
                                        </p:attrNameLst>
                                      </p:cBhvr>
                                      <p:to>
                                        <p:strVal val="visible"/>
                                      </p:to>
                                    </p:set>
                                    <p:animEffect transition="in" filter="wipe(left)">
                                      <p:cBhvr>
                                        <p:cTn id="82" dur="500"/>
                                        <p:tgtEl>
                                          <p:spTgt spid="126"/>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2" fill="hold" nodeType="clickEffect">
                                  <p:stCondLst>
                                    <p:cond delay="0"/>
                                  </p:stCondLst>
                                  <p:childTnLst>
                                    <p:set>
                                      <p:cBhvr>
                                        <p:cTn id="86" dur="1" fill="hold">
                                          <p:stCondLst>
                                            <p:cond delay="0"/>
                                          </p:stCondLst>
                                        </p:cTn>
                                        <p:tgtEl>
                                          <p:spTgt spid="108"/>
                                        </p:tgtEl>
                                        <p:attrNameLst>
                                          <p:attrName>style.visibility</p:attrName>
                                        </p:attrNameLst>
                                      </p:cBhvr>
                                      <p:to>
                                        <p:strVal val="visible"/>
                                      </p:to>
                                    </p:set>
                                    <p:animEffect transition="in" filter="wipe(right)">
                                      <p:cBhvr>
                                        <p:cTn id="87" dur="500"/>
                                        <p:tgtEl>
                                          <p:spTgt spid="108"/>
                                        </p:tgtEl>
                                      </p:cBhvr>
                                    </p:animEffect>
                                  </p:childTnLst>
                                </p:cTn>
                              </p:par>
                              <p:par>
                                <p:cTn id="88" presetID="22" presetClass="entr" presetSubtype="2" fill="hold" nodeType="withEffect">
                                  <p:stCondLst>
                                    <p:cond delay="0"/>
                                  </p:stCondLst>
                                  <p:childTnLst>
                                    <p:set>
                                      <p:cBhvr>
                                        <p:cTn id="89" dur="1" fill="hold">
                                          <p:stCondLst>
                                            <p:cond delay="0"/>
                                          </p:stCondLst>
                                        </p:cTn>
                                        <p:tgtEl>
                                          <p:spTgt spid="110"/>
                                        </p:tgtEl>
                                        <p:attrNameLst>
                                          <p:attrName>style.visibility</p:attrName>
                                        </p:attrNameLst>
                                      </p:cBhvr>
                                      <p:to>
                                        <p:strVal val="visible"/>
                                      </p:to>
                                    </p:set>
                                    <p:animEffect transition="in" filter="wipe(right)">
                                      <p:cBhvr>
                                        <p:cTn id="90" dur="500"/>
                                        <p:tgtEl>
                                          <p:spTgt spid="110"/>
                                        </p:tgtEl>
                                      </p:cBhvr>
                                    </p:animEffect>
                                  </p:childTnLst>
                                </p:cTn>
                              </p:par>
                              <p:par>
                                <p:cTn id="91" presetID="22" presetClass="entr" presetSubtype="2" fill="hold" nodeType="withEffect">
                                  <p:stCondLst>
                                    <p:cond delay="0"/>
                                  </p:stCondLst>
                                  <p:childTnLst>
                                    <p:set>
                                      <p:cBhvr>
                                        <p:cTn id="92" dur="1" fill="hold">
                                          <p:stCondLst>
                                            <p:cond delay="0"/>
                                          </p:stCondLst>
                                        </p:cTn>
                                        <p:tgtEl>
                                          <p:spTgt spid="109"/>
                                        </p:tgtEl>
                                        <p:attrNameLst>
                                          <p:attrName>style.visibility</p:attrName>
                                        </p:attrNameLst>
                                      </p:cBhvr>
                                      <p:to>
                                        <p:strVal val="visible"/>
                                      </p:to>
                                    </p:set>
                                    <p:animEffect transition="in" filter="wipe(right)">
                                      <p:cBhvr>
                                        <p:cTn id="93" dur="500"/>
                                        <p:tgtEl>
                                          <p:spTgt spid="109"/>
                                        </p:tgtEl>
                                      </p:cBhvr>
                                    </p:animEffect>
                                  </p:childTnLst>
                                </p:cTn>
                              </p:par>
                              <p:par>
                                <p:cTn id="94" presetID="22" presetClass="entr" presetSubtype="2" fill="hold" grpId="0" nodeType="withEffect">
                                  <p:stCondLst>
                                    <p:cond delay="0"/>
                                  </p:stCondLst>
                                  <p:childTnLst>
                                    <p:set>
                                      <p:cBhvr>
                                        <p:cTn id="95" dur="1" fill="hold">
                                          <p:stCondLst>
                                            <p:cond delay="0"/>
                                          </p:stCondLst>
                                        </p:cTn>
                                        <p:tgtEl>
                                          <p:spTgt spid="121"/>
                                        </p:tgtEl>
                                        <p:attrNameLst>
                                          <p:attrName>style.visibility</p:attrName>
                                        </p:attrNameLst>
                                      </p:cBhvr>
                                      <p:to>
                                        <p:strVal val="visible"/>
                                      </p:to>
                                    </p:set>
                                    <p:animEffect transition="in" filter="wipe(right)">
                                      <p:cBhvr>
                                        <p:cTn id="96" dur="500"/>
                                        <p:tgtEl>
                                          <p:spTgt spid="121"/>
                                        </p:tgtEl>
                                      </p:cBhvr>
                                    </p:animEffect>
                                  </p:childTnLst>
                                </p:cTn>
                              </p:par>
                              <p:par>
                                <p:cTn id="97" presetID="22" presetClass="entr" presetSubtype="2" fill="hold" grpId="0" nodeType="withEffect">
                                  <p:stCondLst>
                                    <p:cond delay="0"/>
                                  </p:stCondLst>
                                  <p:childTnLst>
                                    <p:set>
                                      <p:cBhvr>
                                        <p:cTn id="98" dur="1" fill="hold">
                                          <p:stCondLst>
                                            <p:cond delay="0"/>
                                          </p:stCondLst>
                                        </p:cTn>
                                        <p:tgtEl>
                                          <p:spTgt spid="122"/>
                                        </p:tgtEl>
                                        <p:attrNameLst>
                                          <p:attrName>style.visibility</p:attrName>
                                        </p:attrNameLst>
                                      </p:cBhvr>
                                      <p:to>
                                        <p:strVal val="visible"/>
                                      </p:to>
                                    </p:set>
                                    <p:animEffect transition="in" filter="wipe(right)">
                                      <p:cBhvr>
                                        <p:cTn id="99" dur="500"/>
                                        <p:tgtEl>
                                          <p:spTgt spid="122"/>
                                        </p:tgtEl>
                                      </p:cBhvr>
                                    </p:animEffect>
                                  </p:childTnLst>
                                </p:cTn>
                              </p:par>
                              <p:par>
                                <p:cTn id="100" presetID="22" presetClass="entr" presetSubtype="2" fill="hold" grpId="0" nodeType="withEffect">
                                  <p:stCondLst>
                                    <p:cond delay="0"/>
                                  </p:stCondLst>
                                  <p:childTnLst>
                                    <p:set>
                                      <p:cBhvr>
                                        <p:cTn id="101" dur="1" fill="hold">
                                          <p:stCondLst>
                                            <p:cond delay="0"/>
                                          </p:stCondLst>
                                        </p:cTn>
                                        <p:tgtEl>
                                          <p:spTgt spid="123"/>
                                        </p:tgtEl>
                                        <p:attrNameLst>
                                          <p:attrName>style.visibility</p:attrName>
                                        </p:attrNameLst>
                                      </p:cBhvr>
                                      <p:to>
                                        <p:strVal val="visible"/>
                                      </p:to>
                                    </p:set>
                                    <p:animEffect transition="in" filter="wipe(right)">
                                      <p:cBhvr>
                                        <p:cTn id="102" dur="500"/>
                                        <p:tgtEl>
                                          <p:spTgt spid="123"/>
                                        </p:tgtEl>
                                      </p:cBhvr>
                                    </p:animEffect>
                                  </p:childTnLst>
                                </p:cTn>
                              </p:par>
                            </p:childTnLst>
                          </p:cTn>
                        </p:par>
                      </p:childTnLst>
                    </p:cTn>
                  </p:par>
                  <p:par>
                    <p:cTn id="103" fill="hold">
                      <p:stCondLst>
                        <p:cond delay="indefinite"/>
                      </p:stCondLst>
                      <p:childTnLst>
                        <p:par>
                          <p:cTn id="104" fill="hold">
                            <p:stCondLst>
                              <p:cond delay="0"/>
                            </p:stCondLst>
                            <p:childTnLst>
                              <p:par>
                                <p:cTn id="105" presetID="22" presetClass="entr" presetSubtype="1" fill="hold" nodeType="clickEffect">
                                  <p:stCondLst>
                                    <p:cond delay="0"/>
                                  </p:stCondLst>
                                  <p:childTnLst>
                                    <p:set>
                                      <p:cBhvr>
                                        <p:cTn id="106" dur="1" fill="hold">
                                          <p:stCondLst>
                                            <p:cond delay="0"/>
                                          </p:stCondLst>
                                        </p:cTn>
                                        <p:tgtEl>
                                          <p:spTgt spid="128"/>
                                        </p:tgtEl>
                                        <p:attrNameLst>
                                          <p:attrName>style.visibility</p:attrName>
                                        </p:attrNameLst>
                                      </p:cBhvr>
                                      <p:to>
                                        <p:strVal val="visible"/>
                                      </p:to>
                                    </p:set>
                                    <p:animEffect transition="in" filter="wipe(up)">
                                      <p:cBhvr>
                                        <p:cTn id="107" dur="500"/>
                                        <p:tgtEl>
                                          <p:spTgt spid="128"/>
                                        </p:tgtEl>
                                      </p:cBhvr>
                                    </p:animEffect>
                                  </p:childTnLst>
                                </p:cTn>
                              </p:par>
                              <p:par>
                                <p:cTn id="108" presetID="22" presetClass="entr" presetSubtype="8" fill="hold" grpId="0" nodeType="withEffect">
                                  <p:stCondLst>
                                    <p:cond delay="0"/>
                                  </p:stCondLst>
                                  <p:childTnLst>
                                    <p:set>
                                      <p:cBhvr>
                                        <p:cTn id="109" dur="1" fill="hold">
                                          <p:stCondLst>
                                            <p:cond delay="0"/>
                                          </p:stCondLst>
                                        </p:cTn>
                                        <p:tgtEl>
                                          <p:spTgt spid="129"/>
                                        </p:tgtEl>
                                        <p:attrNameLst>
                                          <p:attrName>style.visibility</p:attrName>
                                        </p:attrNameLst>
                                      </p:cBhvr>
                                      <p:to>
                                        <p:strVal val="visible"/>
                                      </p:to>
                                    </p:set>
                                    <p:animEffect transition="in" filter="wipe(left)">
                                      <p:cBhvr>
                                        <p:cTn id="110" dur="500"/>
                                        <p:tgtEl>
                                          <p:spTgt spid="129"/>
                                        </p:tgtEl>
                                      </p:cBhvr>
                                    </p:animEffec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grpId="0" nodeType="clickEffect">
                                  <p:stCondLst>
                                    <p:cond delay="0"/>
                                  </p:stCondLst>
                                  <p:childTnLst>
                                    <p:set>
                                      <p:cBhvr>
                                        <p:cTn id="114" dur="1" fill="hold">
                                          <p:stCondLst>
                                            <p:cond delay="0"/>
                                          </p:stCondLst>
                                        </p:cTn>
                                        <p:tgtEl>
                                          <p:spTgt spid="131"/>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130"/>
                                        </p:tgtEl>
                                        <p:attrNameLst>
                                          <p:attrName>style.visibility</p:attrName>
                                        </p:attrNameLst>
                                      </p:cBhvr>
                                      <p:to>
                                        <p:strVal val="visible"/>
                                      </p:to>
                                    </p:set>
                                  </p:childTnLst>
                                </p:cTn>
                              </p:par>
                            </p:childTnLst>
                          </p:cTn>
                        </p:par>
                      </p:childTnLst>
                    </p:cTn>
                  </p:par>
                  <p:par>
                    <p:cTn id="117" fill="hold">
                      <p:stCondLst>
                        <p:cond delay="indefinite"/>
                      </p:stCondLst>
                      <p:childTnLst>
                        <p:par>
                          <p:cTn id="118" fill="hold">
                            <p:stCondLst>
                              <p:cond delay="0"/>
                            </p:stCondLst>
                            <p:childTnLst>
                              <p:par>
                                <p:cTn id="119" presetID="22" presetClass="entr" presetSubtype="1" fill="hold" nodeType="clickEffect">
                                  <p:stCondLst>
                                    <p:cond delay="0"/>
                                  </p:stCondLst>
                                  <p:childTnLst>
                                    <p:set>
                                      <p:cBhvr>
                                        <p:cTn id="120" dur="1" fill="hold">
                                          <p:stCondLst>
                                            <p:cond delay="0"/>
                                          </p:stCondLst>
                                        </p:cTn>
                                        <p:tgtEl>
                                          <p:spTgt spid="132"/>
                                        </p:tgtEl>
                                        <p:attrNameLst>
                                          <p:attrName>style.visibility</p:attrName>
                                        </p:attrNameLst>
                                      </p:cBhvr>
                                      <p:to>
                                        <p:strVal val="visible"/>
                                      </p:to>
                                    </p:set>
                                    <p:animEffect transition="in" filter="wipe(up)">
                                      <p:cBhvr>
                                        <p:cTn id="121" dur="500"/>
                                        <p:tgtEl>
                                          <p:spTgt spid="132"/>
                                        </p:tgtEl>
                                      </p:cBhvr>
                                    </p:animEffect>
                                  </p:childTnLst>
                                </p:cTn>
                              </p:par>
                              <p:par>
                                <p:cTn id="122" presetID="22" presetClass="entr" presetSubtype="8" fill="hold" grpId="0" nodeType="withEffect">
                                  <p:stCondLst>
                                    <p:cond delay="0"/>
                                  </p:stCondLst>
                                  <p:childTnLst>
                                    <p:set>
                                      <p:cBhvr>
                                        <p:cTn id="123" dur="1" fill="hold">
                                          <p:stCondLst>
                                            <p:cond delay="0"/>
                                          </p:stCondLst>
                                        </p:cTn>
                                        <p:tgtEl>
                                          <p:spTgt spid="133"/>
                                        </p:tgtEl>
                                        <p:attrNameLst>
                                          <p:attrName>style.visibility</p:attrName>
                                        </p:attrNameLst>
                                      </p:cBhvr>
                                      <p:to>
                                        <p:strVal val="visible"/>
                                      </p:to>
                                    </p:set>
                                    <p:animEffect transition="in" filter="wipe(left)">
                                      <p:cBhvr>
                                        <p:cTn id="124" dur="500"/>
                                        <p:tgtEl>
                                          <p:spTgt spid="133"/>
                                        </p:tgtEl>
                                      </p:cBhvr>
                                    </p:animEffect>
                                  </p:childTnLst>
                                </p:cTn>
                              </p:par>
                            </p:childTnLst>
                          </p:cTn>
                        </p:par>
                      </p:childTnLst>
                    </p:cTn>
                  </p:par>
                  <p:par>
                    <p:cTn id="125" fill="hold">
                      <p:stCondLst>
                        <p:cond delay="indefinite"/>
                      </p:stCondLst>
                      <p:childTnLst>
                        <p:par>
                          <p:cTn id="126" fill="hold">
                            <p:stCondLst>
                              <p:cond delay="0"/>
                            </p:stCondLst>
                            <p:childTnLst>
                              <p:par>
                                <p:cTn id="127" presetID="1" presetClass="entr" presetSubtype="0" fill="hold" grpId="0" nodeType="clickEffect">
                                  <p:stCondLst>
                                    <p:cond delay="0"/>
                                  </p:stCondLst>
                                  <p:childTnLst>
                                    <p:set>
                                      <p:cBhvr>
                                        <p:cTn id="128" dur="1" fill="hold">
                                          <p:stCondLst>
                                            <p:cond delay="0"/>
                                          </p:stCondLst>
                                        </p:cTn>
                                        <p:tgtEl>
                                          <p:spTgt spid="138"/>
                                        </p:tgtEl>
                                        <p:attrNameLst>
                                          <p:attrName>style.visibility</p:attrName>
                                        </p:attrNameLst>
                                      </p:cBhvr>
                                      <p:to>
                                        <p:strVal val="visible"/>
                                      </p:to>
                                    </p:set>
                                  </p:childTnLst>
                                </p:cTn>
                              </p:par>
                            </p:childTnLst>
                          </p:cTn>
                        </p:par>
                      </p:childTnLst>
                    </p:cTn>
                  </p:par>
                  <p:par>
                    <p:cTn id="129" fill="hold">
                      <p:stCondLst>
                        <p:cond delay="indefinite"/>
                      </p:stCondLst>
                      <p:childTnLst>
                        <p:par>
                          <p:cTn id="130" fill="hold">
                            <p:stCondLst>
                              <p:cond delay="0"/>
                            </p:stCondLst>
                            <p:childTnLst>
                              <p:par>
                                <p:cTn id="131" presetID="1" presetClass="entr" presetSubtype="0" fill="hold" grpId="0" nodeType="clickEffect">
                                  <p:stCondLst>
                                    <p:cond delay="0"/>
                                  </p:stCondLst>
                                  <p:childTnLst>
                                    <p:set>
                                      <p:cBhvr>
                                        <p:cTn id="132" dur="1" fill="hold">
                                          <p:stCondLst>
                                            <p:cond delay="0"/>
                                          </p:stCondLst>
                                        </p:cTn>
                                        <p:tgtEl>
                                          <p:spTgt spid="135"/>
                                        </p:tgtEl>
                                        <p:attrNameLst>
                                          <p:attrName>style.visibility</p:attrName>
                                        </p:attrNameLst>
                                      </p:cBhvr>
                                      <p:to>
                                        <p:strVal val="visible"/>
                                      </p:to>
                                    </p:set>
                                  </p:childTnLst>
                                </p:cTn>
                              </p:par>
                            </p:childTnLst>
                          </p:cTn>
                        </p:par>
                      </p:childTnLst>
                    </p:cTn>
                  </p:par>
                  <p:par>
                    <p:cTn id="133" fill="hold">
                      <p:stCondLst>
                        <p:cond delay="indefinite"/>
                      </p:stCondLst>
                      <p:childTnLst>
                        <p:par>
                          <p:cTn id="134" fill="hold">
                            <p:stCondLst>
                              <p:cond delay="0"/>
                            </p:stCondLst>
                            <p:childTnLst>
                              <p:par>
                                <p:cTn id="135" presetID="1" presetClass="entr" presetSubtype="0" fill="hold" grpId="0" nodeType="clickEffect">
                                  <p:stCondLst>
                                    <p:cond delay="0"/>
                                  </p:stCondLst>
                                  <p:childTnLst>
                                    <p:set>
                                      <p:cBhvr>
                                        <p:cTn id="136" dur="1" fill="hold">
                                          <p:stCondLst>
                                            <p:cond delay="0"/>
                                          </p:stCondLst>
                                        </p:cTn>
                                        <p:tgtEl>
                                          <p:spTgt spid="136"/>
                                        </p:tgtEl>
                                        <p:attrNameLst>
                                          <p:attrName>style.visibility</p:attrName>
                                        </p:attrNameLst>
                                      </p:cBhvr>
                                      <p:to>
                                        <p:strVal val="visible"/>
                                      </p:to>
                                    </p:set>
                                  </p:childTnLst>
                                </p:cTn>
                              </p:par>
                            </p:childTnLst>
                          </p:cTn>
                        </p:par>
                      </p:childTnLst>
                    </p:cTn>
                  </p:par>
                  <p:par>
                    <p:cTn id="137" fill="hold">
                      <p:stCondLst>
                        <p:cond delay="indefinite"/>
                      </p:stCondLst>
                      <p:childTnLst>
                        <p:par>
                          <p:cTn id="138" fill="hold">
                            <p:stCondLst>
                              <p:cond delay="0"/>
                            </p:stCondLst>
                            <p:childTnLst>
                              <p:par>
                                <p:cTn id="139" presetID="1" presetClass="entr" presetSubtype="0" fill="hold" grpId="0" nodeType="clickEffect">
                                  <p:stCondLst>
                                    <p:cond delay="0"/>
                                  </p:stCondLst>
                                  <p:childTnLst>
                                    <p:set>
                                      <p:cBhvr>
                                        <p:cTn id="140" dur="1" fill="hold">
                                          <p:stCondLst>
                                            <p:cond delay="0"/>
                                          </p:stCondLst>
                                        </p:cTn>
                                        <p:tgtEl>
                                          <p:spTgt spid="1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 grpId="0" animBg="1"/>
      <p:bldP spid="98" grpId="0" animBg="1"/>
      <p:bldP spid="99" grpId="0" animBg="1"/>
      <p:bldP spid="100" grpId="0" animBg="1"/>
      <p:bldP spid="102" grpId="0"/>
      <p:bldP spid="115" grpId="0"/>
      <p:bldP spid="116" grpId="0"/>
      <p:bldP spid="117" grpId="0"/>
      <p:bldP spid="118" grpId="0"/>
      <p:bldP spid="119" grpId="0"/>
      <p:bldP spid="120" grpId="0"/>
      <p:bldP spid="121" grpId="0"/>
      <p:bldP spid="122" grpId="0"/>
      <p:bldP spid="123" grpId="0"/>
      <p:bldP spid="124" grpId="0"/>
      <p:bldP spid="125" grpId="0"/>
      <p:bldP spid="126" grpId="0"/>
      <p:bldP spid="127" grpId="0" animBg="1"/>
      <p:bldP spid="129" grpId="0" animBg="1"/>
      <p:bldP spid="130" grpId="0"/>
      <p:bldP spid="131" grpId="0" animBg="1"/>
      <p:bldP spid="133" grpId="0" animBg="1"/>
      <p:bldP spid="135" grpId="0" animBg="1"/>
      <p:bldP spid="136" grpId="0" animBg="1"/>
      <p:bldP spid="137" grpId="0" animBg="1"/>
      <p:bldP spid="138" grpId="0" animBg="1"/>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F2D5F8-87CB-4B5B-8EC7-5F4CE6485746}"/>
              </a:ext>
            </a:extLst>
          </p:cNvPr>
          <p:cNvSpPr>
            <a:spLocks noGrp="1"/>
          </p:cNvSpPr>
          <p:nvPr>
            <p:ph type="title"/>
          </p:nvPr>
        </p:nvSpPr>
        <p:spPr/>
        <p:txBody>
          <a:bodyPr/>
          <a:lstStyle/>
          <a:p>
            <a:r>
              <a:rPr lang="en-US" dirty="0"/>
              <a:t>Byzantine Agreement </a:t>
            </a:r>
            <a:r>
              <a:rPr lang="en-US" dirty="0" smtClean="0"/>
              <a:t>Problem</a:t>
            </a:r>
            <a:endParaRPr lang="en-US" dirty="0"/>
          </a:p>
        </p:txBody>
      </p:sp>
      <p:sp>
        <p:nvSpPr>
          <p:cNvPr id="3" name="Content Placeholder 2">
            <a:extLst>
              <a:ext uri="{FF2B5EF4-FFF2-40B4-BE49-F238E27FC236}">
                <a16:creationId xmlns:a16="http://schemas.microsoft.com/office/drawing/2014/main" xmlns="" id="{139A428D-8F15-4206-B337-FA27C005FA71}"/>
              </a:ext>
            </a:extLst>
          </p:cNvPr>
          <p:cNvSpPr>
            <a:spLocks noGrp="1"/>
          </p:cNvSpPr>
          <p:nvPr>
            <p:ph idx="1"/>
          </p:nvPr>
        </p:nvSpPr>
        <p:spPr/>
        <p:txBody>
          <a:bodyPr/>
          <a:lstStyle/>
          <a:p>
            <a:pPr marL="0" indent="0">
              <a:lnSpc>
                <a:spcPct val="100000"/>
              </a:lnSpc>
              <a:buNone/>
            </a:pPr>
            <a:r>
              <a:rPr lang="en-US" b="1" dirty="0">
                <a:solidFill>
                  <a:srgbClr val="1D3064"/>
                </a:solidFill>
              </a:rPr>
              <a:t>Step 4: </a:t>
            </a:r>
          </a:p>
          <a:p>
            <a:pPr>
              <a:lnSpc>
                <a:spcPct val="100000"/>
              </a:lnSpc>
            </a:pPr>
            <a:r>
              <a:rPr lang="en-US" dirty="0" smtClean="0"/>
              <a:t>Each </a:t>
            </a:r>
            <a:r>
              <a:rPr lang="en-US" dirty="0"/>
              <a:t>process examines the </a:t>
            </a:r>
            <a:r>
              <a:rPr lang="en-US" b="1" dirty="0"/>
              <a:t>i</a:t>
            </a:r>
            <a:r>
              <a:rPr lang="en-US" b="1" baseline="30000" dirty="0"/>
              <a:t>th</a:t>
            </a:r>
            <a:r>
              <a:rPr lang="en-US" dirty="0"/>
              <a:t> element of each of the newly </a:t>
            </a:r>
            <a:r>
              <a:rPr lang="en-US" dirty="0" smtClean="0"/>
              <a:t>received vectors</a:t>
            </a:r>
            <a:endParaRPr lang="en-US" dirty="0"/>
          </a:p>
          <a:p>
            <a:pPr>
              <a:lnSpc>
                <a:spcPct val="100000"/>
              </a:lnSpc>
            </a:pPr>
            <a:r>
              <a:rPr lang="en-US" dirty="0"/>
              <a:t>If any value has a </a:t>
            </a:r>
            <a:r>
              <a:rPr lang="en-US" dirty="0">
                <a:solidFill>
                  <a:schemeClr val="accent6"/>
                </a:solidFill>
              </a:rPr>
              <a:t>majority</a:t>
            </a:r>
            <a:r>
              <a:rPr lang="en-US" dirty="0"/>
              <a:t>, that value is put into the result vector</a:t>
            </a:r>
          </a:p>
          <a:p>
            <a:pPr>
              <a:lnSpc>
                <a:spcPct val="100000"/>
              </a:lnSpc>
            </a:pPr>
            <a:r>
              <a:rPr lang="en-US" dirty="0"/>
              <a:t>If no value has a majority, the corresponding element of the result vector </a:t>
            </a:r>
            <a:r>
              <a:rPr lang="en-US" dirty="0" smtClean="0"/>
              <a:t>is marked </a:t>
            </a:r>
            <a:r>
              <a:rPr lang="en-US" dirty="0">
                <a:solidFill>
                  <a:schemeClr val="accent6"/>
                </a:solidFill>
              </a:rPr>
              <a:t>UNKNOWN</a:t>
            </a:r>
          </a:p>
          <a:p>
            <a:pPr>
              <a:lnSpc>
                <a:spcPct val="100000"/>
              </a:lnSpc>
            </a:pPr>
            <a:endParaRPr lang="en-US" sz="2400" dirty="0">
              <a:solidFill>
                <a:schemeClr val="accent6"/>
              </a:solidFill>
            </a:endParaRPr>
          </a:p>
        </p:txBody>
      </p:sp>
      <p:sp>
        <p:nvSpPr>
          <p:cNvPr id="45" name="TextBox 3"/>
          <p:cNvSpPr txBox="1">
            <a:spLocks noChangeArrowheads="1"/>
          </p:cNvSpPr>
          <p:nvPr/>
        </p:nvSpPr>
        <p:spPr bwMode="auto">
          <a:xfrm>
            <a:off x="1208741" y="2956301"/>
            <a:ext cx="1069524" cy="1569660"/>
          </a:xfrm>
          <a:prstGeom prst="rect">
            <a:avLst/>
          </a:prstGeom>
          <a:noFill/>
          <a:ln w="9525">
            <a:solidFill>
              <a:srgbClr val="00B050"/>
            </a:solidFill>
            <a:miter lim="800000"/>
            <a:headEnd/>
            <a:tailEnd/>
          </a:ln>
          <a:extLst>
            <a:ext uri="{909E8E84-426E-40DD-AFC4-6F175D3DCCD1}">
              <a14:hiddenFill xmlns:a14="http://schemas.microsoft.com/office/drawing/2010/main">
                <a:solidFill>
                  <a:srgbClr val="FFFFFF"/>
                </a:solidFill>
              </a14:hiddenFill>
            </a:ext>
          </a:extLst>
        </p:spPr>
        <p:txBody>
          <a:bodyPr wrap="none" tIns="91440" bIns="91440">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b="1" dirty="0">
                <a:solidFill>
                  <a:srgbClr val="00B050"/>
                </a:solidFill>
                <a:latin typeface="+mj-lt"/>
              </a:rPr>
              <a:t>1</a:t>
            </a:r>
            <a:r>
              <a:rPr lang="en-US" altLang="en-US" dirty="0">
                <a:latin typeface="+mj-lt"/>
              </a:rPr>
              <a:t> Got</a:t>
            </a:r>
          </a:p>
          <a:p>
            <a:pPr eaLnBrk="1" hangingPunct="1"/>
            <a:endParaRPr lang="en-US" altLang="en-US" dirty="0">
              <a:latin typeface="+mj-lt"/>
            </a:endParaRPr>
          </a:p>
          <a:p>
            <a:pPr eaLnBrk="1" hangingPunct="1"/>
            <a:r>
              <a:rPr lang="en-US" altLang="en-US" dirty="0">
                <a:latin typeface="+mj-lt"/>
              </a:rPr>
              <a:t>(1, 2, y, 4)</a:t>
            </a:r>
          </a:p>
          <a:p>
            <a:pPr eaLnBrk="1" hangingPunct="1"/>
            <a:r>
              <a:rPr lang="en-US" altLang="en-US" dirty="0">
                <a:latin typeface="+mj-lt"/>
              </a:rPr>
              <a:t>(a, b, c, d)</a:t>
            </a:r>
          </a:p>
          <a:p>
            <a:pPr eaLnBrk="1" hangingPunct="1"/>
            <a:r>
              <a:rPr lang="en-US" altLang="en-US" dirty="0">
                <a:latin typeface="+mj-lt"/>
              </a:rPr>
              <a:t>(1, 2, z, 4)</a:t>
            </a:r>
          </a:p>
        </p:txBody>
      </p:sp>
      <p:sp>
        <p:nvSpPr>
          <p:cNvPr id="46" name="TextBox 4"/>
          <p:cNvSpPr txBox="1">
            <a:spLocks noChangeArrowheads="1"/>
          </p:cNvSpPr>
          <p:nvPr/>
        </p:nvSpPr>
        <p:spPr bwMode="auto">
          <a:xfrm>
            <a:off x="4849903" y="2940426"/>
            <a:ext cx="1066318" cy="1569660"/>
          </a:xfrm>
          <a:prstGeom prst="rect">
            <a:avLst/>
          </a:prstGeom>
          <a:noFill/>
          <a:ln w="9525">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wrap="none" tIns="91440" bIns="91440">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b="1">
                <a:solidFill>
                  <a:srgbClr val="C00000"/>
                </a:solidFill>
                <a:latin typeface="+mj-lt"/>
              </a:rPr>
              <a:t>2</a:t>
            </a:r>
            <a:r>
              <a:rPr lang="en-US" altLang="en-US">
                <a:latin typeface="+mj-lt"/>
              </a:rPr>
              <a:t> Got</a:t>
            </a:r>
          </a:p>
          <a:p>
            <a:pPr eaLnBrk="1" hangingPunct="1"/>
            <a:endParaRPr lang="en-US" altLang="en-US">
              <a:latin typeface="+mj-lt"/>
            </a:endParaRPr>
          </a:p>
          <a:p>
            <a:pPr eaLnBrk="1" hangingPunct="1"/>
            <a:r>
              <a:rPr lang="en-US" altLang="en-US">
                <a:latin typeface="+mj-lt"/>
              </a:rPr>
              <a:t>(1, 2, x, 4)</a:t>
            </a:r>
          </a:p>
          <a:p>
            <a:pPr eaLnBrk="1" hangingPunct="1"/>
            <a:r>
              <a:rPr lang="en-US" altLang="en-US">
                <a:latin typeface="+mj-lt"/>
              </a:rPr>
              <a:t>(e, f, g, h)</a:t>
            </a:r>
          </a:p>
          <a:p>
            <a:pPr eaLnBrk="1" hangingPunct="1"/>
            <a:r>
              <a:rPr lang="en-US" altLang="en-US">
                <a:latin typeface="+mj-lt"/>
              </a:rPr>
              <a:t>(1, 2, z, 4)</a:t>
            </a:r>
          </a:p>
        </p:txBody>
      </p:sp>
      <p:sp>
        <p:nvSpPr>
          <p:cNvPr id="47" name="TextBox 5"/>
          <p:cNvSpPr txBox="1">
            <a:spLocks noChangeArrowheads="1"/>
          </p:cNvSpPr>
          <p:nvPr/>
        </p:nvSpPr>
        <p:spPr bwMode="auto">
          <a:xfrm>
            <a:off x="8206810" y="2940426"/>
            <a:ext cx="1066318" cy="1569660"/>
          </a:xfrm>
          <a:prstGeom prst="rect">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none" tIns="91440" bIns="91440">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b="1">
                <a:solidFill>
                  <a:srgbClr val="0000FF"/>
                </a:solidFill>
                <a:latin typeface="+mj-lt"/>
              </a:rPr>
              <a:t>4</a:t>
            </a:r>
            <a:r>
              <a:rPr lang="en-US" altLang="en-US">
                <a:latin typeface="+mj-lt"/>
              </a:rPr>
              <a:t> Got</a:t>
            </a:r>
          </a:p>
          <a:p>
            <a:pPr eaLnBrk="1" hangingPunct="1"/>
            <a:endParaRPr lang="en-US" altLang="en-US">
              <a:latin typeface="+mj-lt"/>
            </a:endParaRPr>
          </a:p>
          <a:p>
            <a:pPr eaLnBrk="1" hangingPunct="1"/>
            <a:r>
              <a:rPr lang="en-US" altLang="en-US">
                <a:latin typeface="+mj-lt"/>
              </a:rPr>
              <a:t>(1, 2, x, 4)</a:t>
            </a:r>
          </a:p>
          <a:p>
            <a:pPr eaLnBrk="1" hangingPunct="1"/>
            <a:r>
              <a:rPr lang="en-US" altLang="en-US">
                <a:latin typeface="+mj-lt"/>
              </a:rPr>
              <a:t>(1, 2, y, 4)</a:t>
            </a:r>
          </a:p>
          <a:p>
            <a:pPr eaLnBrk="1" hangingPunct="1"/>
            <a:r>
              <a:rPr lang="en-US" altLang="en-US">
                <a:latin typeface="+mj-lt"/>
              </a:rPr>
              <a:t>( i,  j, k,  l)</a:t>
            </a:r>
          </a:p>
        </p:txBody>
      </p:sp>
      <p:sp>
        <p:nvSpPr>
          <p:cNvPr id="48" name="TextBox 1"/>
          <p:cNvSpPr txBox="1">
            <a:spLocks noChangeArrowheads="1"/>
          </p:cNvSpPr>
          <p:nvPr/>
        </p:nvSpPr>
        <p:spPr bwMode="auto">
          <a:xfrm>
            <a:off x="656291" y="4720574"/>
            <a:ext cx="1962397" cy="646331"/>
          </a:xfrm>
          <a:prstGeom prst="rect">
            <a:avLst/>
          </a:prstGeom>
          <a:noFill/>
          <a:ln w="9525">
            <a:solidFill>
              <a:srgbClr val="00B05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b="1">
                <a:latin typeface="+mj-lt"/>
              </a:rPr>
              <a:t>Result Vector:</a:t>
            </a:r>
            <a:endParaRPr lang="en-US" altLang="en-US">
              <a:latin typeface="+mj-lt"/>
            </a:endParaRPr>
          </a:p>
          <a:p>
            <a:pPr eaLnBrk="1" hangingPunct="1"/>
            <a:r>
              <a:rPr lang="en-US" altLang="en-US">
                <a:latin typeface="+mj-lt"/>
              </a:rPr>
              <a:t>(1, 2, UNKNOWN, 4)</a:t>
            </a:r>
          </a:p>
        </p:txBody>
      </p:sp>
      <p:sp>
        <p:nvSpPr>
          <p:cNvPr id="49" name="TextBox 8"/>
          <p:cNvSpPr txBox="1">
            <a:spLocks noChangeArrowheads="1"/>
          </p:cNvSpPr>
          <p:nvPr/>
        </p:nvSpPr>
        <p:spPr bwMode="auto">
          <a:xfrm>
            <a:off x="4299041" y="4711796"/>
            <a:ext cx="1962397" cy="646331"/>
          </a:xfrm>
          <a:prstGeom prst="rect">
            <a:avLst/>
          </a:prstGeom>
          <a:noFill/>
          <a:ln w="9525">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b="1" dirty="0">
                <a:latin typeface="+mj-lt"/>
              </a:rPr>
              <a:t>Result Vector: </a:t>
            </a:r>
          </a:p>
          <a:p>
            <a:pPr eaLnBrk="1" hangingPunct="1"/>
            <a:r>
              <a:rPr lang="en-US" altLang="en-US" dirty="0">
                <a:latin typeface="+mj-lt"/>
              </a:rPr>
              <a:t>(1, 2, UNKNOWN, 4)</a:t>
            </a:r>
          </a:p>
        </p:txBody>
      </p:sp>
      <p:sp>
        <p:nvSpPr>
          <p:cNvPr id="50" name="TextBox 9"/>
          <p:cNvSpPr txBox="1">
            <a:spLocks noChangeArrowheads="1"/>
          </p:cNvSpPr>
          <p:nvPr/>
        </p:nvSpPr>
        <p:spPr bwMode="auto">
          <a:xfrm>
            <a:off x="7705160" y="4725243"/>
            <a:ext cx="1962397" cy="646331"/>
          </a:xfrm>
          <a:prstGeom prst="rect">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b="1">
                <a:latin typeface="+mj-lt"/>
              </a:rPr>
              <a:t>Result Vector: </a:t>
            </a:r>
          </a:p>
          <a:p>
            <a:pPr eaLnBrk="1" hangingPunct="1"/>
            <a:r>
              <a:rPr lang="en-US" altLang="en-US">
                <a:latin typeface="+mj-lt"/>
              </a:rPr>
              <a:t>(1, 2, UNKNOWN, 4)</a:t>
            </a:r>
          </a:p>
        </p:txBody>
      </p:sp>
      <p:sp>
        <p:nvSpPr>
          <p:cNvPr id="4" name="TextBox 3"/>
          <p:cNvSpPr txBox="1"/>
          <p:nvPr/>
        </p:nvSpPr>
        <p:spPr>
          <a:xfrm>
            <a:off x="3106270" y="5862367"/>
            <a:ext cx="4795709" cy="461665"/>
          </a:xfrm>
          <a:prstGeom prst="rect">
            <a:avLst/>
          </a:prstGeom>
          <a:solidFill>
            <a:srgbClr val="1D3064"/>
          </a:solidFill>
        </p:spPr>
        <p:txBody>
          <a:bodyPr wrap="square" rtlCol="0">
            <a:spAutoFit/>
          </a:bodyPr>
          <a:lstStyle/>
          <a:p>
            <a:r>
              <a:rPr lang="en-US" sz="2400" b="1" dirty="0">
                <a:solidFill>
                  <a:schemeClr val="bg1"/>
                </a:solidFill>
              </a:rPr>
              <a:t>The algorithm reaches an agreement</a:t>
            </a:r>
          </a:p>
        </p:txBody>
      </p:sp>
    </p:spTree>
    <p:extLst>
      <p:ext uri="{BB962C8B-B14F-4D97-AF65-F5344CB8AC3E}">
        <p14:creationId xmlns:p14="http://schemas.microsoft.com/office/powerpoint/2010/main" val="2964229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8"/>
                                        </p:tgtEl>
                                        <p:attrNameLst>
                                          <p:attrName>style.visibility</p:attrName>
                                        </p:attrNameLst>
                                      </p:cBhvr>
                                      <p:to>
                                        <p:strVal val="visible"/>
                                      </p:to>
                                    </p:set>
                                    <p:animEffect transition="in" filter="wipe(left)">
                                      <p:cBhvr>
                                        <p:cTn id="27" dur="500"/>
                                        <p:tgtEl>
                                          <p:spTgt spid="48"/>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46"/>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49"/>
                                        </p:tgtEl>
                                        <p:attrNameLst>
                                          <p:attrName>style.visibility</p:attrName>
                                        </p:attrNameLst>
                                      </p:cBhvr>
                                      <p:to>
                                        <p:strVal val="visible"/>
                                      </p:to>
                                    </p:set>
                                    <p:animEffect transition="in" filter="wipe(left)">
                                      <p:cBhvr>
                                        <p:cTn id="36" dur="500"/>
                                        <p:tgtEl>
                                          <p:spTgt spid="49"/>
                                        </p:tgtEl>
                                      </p:cBhvr>
                                    </p:animEffec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47"/>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50"/>
                                        </p:tgtEl>
                                        <p:attrNameLst>
                                          <p:attrName>style.visibility</p:attrName>
                                        </p:attrNameLst>
                                      </p:cBhvr>
                                      <p:to>
                                        <p:strVal val="visible"/>
                                      </p:to>
                                    </p:set>
                                    <p:animEffect transition="in" filter="wipe(left)">
                                      <p:cBhvr>
                                        <p:cTn id="45" dur="500"/>
                                        <p:tgtEl>
                                          <p:spTgt spid="50"/>
                                        </p:tgtEl>
                                      </p:cBhvr>
                                    </p:animEffec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P spid="46" grpId="0" animBg="1"/>
      <p:bldP spid="47" grpId="0" animBg="1"/>
      <p:bldP spid="48" grpId="0" animBg="1"/>
      <p:bldP spid="49" grpId="0" animBg="1"/>
      <p:bldP spid="50" grpId="0" animBg="1"/>
      <p:bldP spid="4" grpId="0" animBg="1"/>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F2D5F8-87CB-4B5B-8EC7-5F4CE6485746}"/>
              </a:ext>
            </a:extLst>
          </p:cNvPr>
          <p:cNvSpPr>
            <a:spLocks noGrp="1"/>
          </p:cNvSpPr>
          <p:nvPr>
            <p:ph type="title"/>
          </p:nvPr>
        </p:nvSpPr>
        <p:spPr/>
        <p:txBody>
          <a:bodyPr/>
          <a:lstStyle/>
          <a:p>
            <a:r>
              <a:rPr lang="en-US" dirty="0"/>
              <a:t>Byzantine Agreement </a:t>
            </a:r>
            <a:r>
              <a:rPr lang="en-US" dirty="0" smtClean="0"/>
              <a:t>Problem</a:t>
            </a:r>
            <a:endParaRPr lang="en-US" dirty="0"/>
          </a:p>
        </p:txBody>
      </p:sp>
      <p:sp>
        <p:nvSpPr>
          <p:cNvPr id="3" name="Content Placeholder 2">
            <a:extLst>
              <a:ext uri="{FF2B5EF4-FFF2-40B4-BE49-F238E27FC236}">
                <a16:creationId xmlns:a16="http://schemas.microsoft.com/office/drawing/2014/main" xmlns="" id="{139A428D-8F15-4206-B337-FA27C005FA71}"/>
              </a:ext>
            </a:extLst>
          </p:cNvPr>
          <p:cNvSpPr>
            <a:spLocks noGrp="1"/>
          </p:cNvSpPr>
          <p:nvPr>
            <p:ph idx="1"/>
          </p:nvPr>
        </p:nvSpPr>
        <p:spPr/>
        <p:txBody>
          <a:bodyPr/>
          <a:lstStyle/>
          <a:p>
            <a:pPr>
              <a:lnSpc>
                <a:spcPct val="100000"/>
              </a:lnSpc>
            </a:pPr>
            <a:r>
              <a:rPr lang="en-US" dirty="0"/>
              <a:t>Case II: N = 3 and k = 1</a:t>
            </a:r>
          </a:p>
          <a:p>
            <a:pPr>
              <a:lnSpc>
                <a:spcPct val="100000"/>
              </a:lnSpc>
            </a:pPr>
            <a:endParaRPr lang="en-US" sz="2400" dirty="0">
              <a:solidFill>
                <a:schemeClr val="accent6"/>
              </a:solidFill>
            </a:endParaRPr>
          </a:p>
        </p:txBody>
      </p:sp>
      <p:sp>
        <p:nvSpPr>
          <p:cNvPr id="127" name="TextBox 24605"/>
          <p:cNvSpPr txBox="1">
            <a:spLocks noChangeArrowheads="1"/>
          </p:cNvSpPr>
          <p:nvPr/>
        </p:nvSpPr>
        <p:spPr bwMode="auto">
          <a:xfrm>
            <a:off x="364284" y="4762846"/>
            <a:ext cx="3106247" cy="707886"/>
          </a:xfrm>
          <a:prstGeom prst="rect">
            <a:avLst/>
          </a:prstGeom>
          <a:solidFill>
            <a:srgbClr val="1D3064"/>
          </a:solidFill>
          <a:ln>
            <a:noFill/>
          </a:ln>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000" b="1" i="1" u="sng" dirty="0">
                <a:solidFill>
                  <a:schemeClr val="bg1"/>
                </a:solidFill>
                <a:latin typeface="+mj-lt"/>
              </a:rPr>
              <a:t>Step1:</a:t>
            </a:r>
            <a:r>
              <a:rPr lang="en-US" altLang="en-US" sz="2000" dirty="0">
                <a:solidFill>
                  <a:schemeClr val="bg1"/>
                </a:solidFill>
                <a:latin typeface="+mj-lt"/>
              </a:rPr>
              <a:t> Each process </a:t>
            </a:r>
            <a:r>
              <a:rPr lang="en-US" altLang="en-US" sz="2000" dirty="0" smtClean="0">
                <a:solidFill>
                  <a:schemeClr val="bg1"/>
                </a:solidFill>
                <a:latin typeface="+mj-lt"/>
              </a:rPr>
              <a:t>sends its </a:t>
            </a:r>
            <a:r>
              <a:rPr lang="en-US" altLang="en-US" sz="2000" dirty="0">
                <a:solidFill>
                  <a:schemeClr val="bg1"/>
                </a:solidFill>
                <a:latin typeface="+mj-lt"/>
              </a:rPr>
              <a:t>value to the others</a:t>
            </a:r>
          </a:p>
        </p:txBody>
      </p:sp>
      <p:cxnSp>
        <p:nvCxnSpPr>
          <p:cNvPr id="128" name="Straight Connector 127"/>
          <p:cNvCxnSpPr/>
          <p:nvPr/>
        </p:nvCxnSpPr>
        <p:spPr>
          <a:xfrm>
            <a:off x="3859306" y="1471241"/>
            <a:ext cx="0" cy="4310062"/>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29" name="Curved Up Arrow 128"/>
          <p:cNvSpPr/>
          <p:nvPr/>
        </p:nvSpPr>
        <p:spPr>
          <a:xfrm>
            <a:off x="3554506" y="5892428"/>
            <a:ext cx="609600" cy="228600"/>
          </a:xfrm>
          <a:prstGeom prst="curvedUpArrow">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chemeClr val="tx1"/>
              </a:solidFill>
              <a:latin typeface="+mj-lt"/>
            </a:endParaRPr>
          </a:p>
        </p:txBody>
      </p:sp>
      <p:sp>
        <p:nvSpPr>
          <p:cNvPr id="131" name="TextBox 78"/>
          <p:cNvSpPr txBox="1">
            <a:spLocks noChangeArrowheads="1"/>
          </p:cNvSpPr>
          <p:nvPr/>
        </p:nvSpPr>
        <p:spPr bwMode="auto">
          <a:xfrm>
            <a:off x="4255460" y="4762846"/>
            <a:ext cx="2855890" cy="1015663"/>
          </a:xfrm>
          <a:prstGeom prst="rect">
            <a:avLst/>
          </a:prstGeom>
          <a:solidFill>
            <a:srgbClr val="1D3064"/>
          </a:solidFill>
          <a:ln>
            <a:noFill/>
          </a:ln>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000" b="1" i="1" u="sng" dirty="0">
                <a:solidFill>
                  <a:schemeClr val="bg1"/>
                </a:solidFill>
                <a:latin typeface="+mj-lt"/>
              </a:rPr>
              <a:t>Step2:</a:t>
            </a:r>
            <a:r>
              <a:rPr lang="en-US" altLang="en-US" sz="2000" dirty="0">
                <a:solidFill>
                  <a:schemeClr val="bg1"/>
                </a:solidFill>
                <a:latin typeface="+mj-lt"/>
              </a:rPr>
              <a:t> Each </a:t>
            </a:r>
            <a:r>
              <a:rPr lang="en-US" altLang="en-US" sz="2000" dirty="0" smtClean="0">
                <a:solidFill>
                  <a:schemeClr val="bg1"/>
                </a:solidFill>
                <a:latin typeface="+mj-lt"/>
              </a:rPr>
              <a:t>process collects </a:t>
            </a:r>
            <a:r>
              <a:rPr lang="en-US" altLang="en-US" sz="2000" dirty="0">
                <a:solidFill>
                  <a:schemeClr val="bg1"/>
                </a:solidFill>
                <a:latin typeface="+mj-lt"/>
              </a:rPr>
              <a:t>values received </a:t>
            </a:r>
            <a:r>
              <a:rPr lang="en-US" altLang="en-US" sz="2000" dirty="0" smtClean="0">
                <a:solidFill>
                  <a:schemeClr val="bg1"/>
                </a:solidFill>
                <a:latin typeface="+mj-lt"/>
              </a:rPr>
              <a:t>in </a:t>
            </a:r>
            <a:r>
              <a:rPr lang="en-US" altLang="en-US" sz="2000" dirty="0">
                <a:solidFill>
                  <a:schemeClr val="bg1"/>
                </a:solidFill>
                <a:latin typeface="+mj-lt"/>
              </a:rPr>
              <a:t>a vector</a:t>
            </a:r>
          </a:p>
        </p:txBody>
      </p:sp>
      <p:cxnSp>
        <p:nvCxnSpPr>
          <p:cNvPr id="132" name="Straight Connector 131"/>
          <p:cNvCxnSpPr/>
          <p:nvPr/>
        </p:nvCxnSpPr>
        <p:spPr>
          <a:xfrm>
            <a:off x="7602351" y="1491233"/>
            <a:ext cx="0" cy="431165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33" name="Curved Up Arrow 132"/>
          <p:cNvSpPr/>
          <p:nvPr/>
        </p:nvSpPr>
        <p:spPr>
          <a:xfrm>
            <a:off x="7292788" y="5945758"/>
            <a:ext cx="609600" cy="228600"/>
          </a:xfrm>
          <a:prstGeom prst="curvedUpArrow">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chemeClr val="tx1"/>
              </a:solidFill>
              <a:latin typeface="+mj-lt"/>
            </a:endParaRPr>
          </a:p>
        </p:txBody>
      </p:sp>
      <p:sp>
        <p:nvSpPr>
          <p:cNvPr id="138" name="TextBox 84"/>
          <p:cNvSpPr txBox="1">
            <a:spLocks noChangeArrowheads="1"/>
          </p:cNvSpPr>
          <p:nvPr/>
        </p:nvSpPr>
        <p:spPr bwMode="auto">
          <a:xfrm>
            <a:off x="8188309" y="4762846"/>
            <a:ext cx="3550971" cy="707886"/>
          </a:xfrm>
          <a:prstGeom prst="rect">
            <a:avLst/>
          </a:prstGeom>
          <a:solidFill>
            <a:srgbClr val="1D3064"/>
          </a:solidFill>
          <a:ln>
            <a:noFill/>
          </a:ln>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000" b="1" i="1" u="sng" dirty="0">
                <a:solidFill>
                  <a:schemeClr val="bg1"/>
                </a:solidFill>
                <a:latin typeface="+mj-lt"/>
              </a:rPr>
              <a:t>Step3:</a:t>
            </a:r>
            <a:r>
              <a:rPr lang="en-US" altLang="en-US" sz="2000" dirty="0">
                <a:solidFill>
                  <a:schemeClr val="bg1"/>
                </a:solidFill>
                <a:latin typeface="+mj-lt"/>
              </a:rPr>
              <a:t> Every </a:t>
            </a:r>
            <a:r>
              <a:rPr lang="en-US" altLang="en-US" sz="2000" dirty="0" smtClean="0">
                <a:solidFill>
                  <a:schemeClr val="bg1"/>
                </a:solidFill>
                <a:latin typeface="+mj-lt"/>
              </a:rPr>
              <a:t>process passes its vector </a:t>
            </a:r>
            <a:r>
              <a:rPr lang="en-US" altLang="en-US" sz="2000" dirty="0">
                <a:solidFill>
                  <a:schemeClr val="bg1"/>
                </a:solidFill>
                <a:latin typeface="+mj-lt"/>
              </a:rPr>
              <a:t>to </a:t>
            </a:r>
            <a:r>
              <a:rPr lang="en-US" altLang="en-US" sz="2000" dirty="0" smtClean="0">
                <a:solidFill>
                  <a:schemeClr val="bg1"/>
                </a:solidFill>
                <a:latin typeface="+mj-lt"/>
              </a:rPr>
              <a:t>every other </a:t>
            </a:r>
            <a:r>
              <a:rPr lang="en-US" altLang="en-US" sz="2000" dirty="0">
                <a:solidFill>
                  <a:schemeClr val="bg1"/>
                </a:solidFill>
                <a:latin typeface="+mj-lt"/>
              </a:rPr>
              <a:t>process</a:t>
            </a:r>
          </a:p>
        </p:txBody>
      </p:sp>
      <p:sp>
        <p:nvSpPr>
          <p:cNvPr id="45" name="Oval 44"/>
          <p:cNvSpPr/>
          <p:nvPr/>
        </p:nvSpPr>
        <p:spPr>
          <a:xfrm>
            <a:off x="1009231" y="1778000"/>
            <a:ext cx="381000" cy="38100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dirty="0">
                <a:latin typeface="+mj-lt"/>
              </a:rPr>
              <a:t>1</a:t>
            </a:r>
          </a:p>
        </p:txBody>
      </p:sp>
      <p:sp>
        <p:nvSpPr>
          <p:cNvPr id="46" name="Oval 45"/>
          <p:cNvSpPr/>
          <p:nvPr/>
        </p:nvSpPr>
        <p:spPr>
          <a:xfrm>
            <a:off x="2228431" y="1778000"/>
            <a:ext cx="381000" cy="3810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dirty="0">
                <a:latin typeface="+mj-lt"/>
              </a:rPr>
              <a:t>2</a:t>
            </a:r>
          </a:p>
        </p:txBody>
      </p:sp>
      <p:sp>
        <p:nvSpPr>
          <p:cNvPr id="47" name="Oval 46"/>
          <p:cNvSpPr/>
          <p:nvPr/>
        </p:nvSpPr>
        <p:spPr>
          <a:xfrm>
            <a:off x="1009231" y="2997200"/>
            <a:ext cx="381000" cy="381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dirty="0">
                <a:latin typeface="+mj-lt"/>
              </a:rPr>
              <a:t>3</a:t>
            </a:r>
          </a:p>
        </p:txBody>
      </p:sp>
      <p:cxnSp>
        <p:nvCxnSpPr>
          <p:cNvPr id="48" name="Straight Arrow Connector 47"/>
          <p:cNvCxnSpPr/>
          <p:nvPr/>
        </p:nvCxnSpPr>
        <p:spPr>
          <a:xfrm flipV="1">
            <a:off x="972719" y="3454400"/>
            <a:ext cx="114300" cy="304800"/>
          </a:xfrm>
          <a:prstGeom prst="straightConnector1">
            <a:avLst/>
          </a:prstGeom>
          <a:ln w="15875">
            <a:solidFill>
              <a:schemeClr val="tx1"/>
            </a:solidFill>
            <a:prstDash val="sysDot"/>
            <a:tailEnd type="arrow"/>
          </a:ln>
        </p:spPr>
        <p:style>
          <a:lnRef idx="1">
            <a:schemeClr val="accent1"/>
          </a:lnRef>
          <a:fillRef idx="0">
            <a:schemeClr val="accent1"/>
          </a:fillRef>
          <a:effectRef idx="0">
            <a:schemeClr val="accent1"/>
          </a:effectRef>
          <a:fontRef idx="minor">
            <a:schemeClr val="tx1"/>
          </a:fontRef>
        </p:style>
      </p:cxnSp>
      <p:sp>
        <p:nvSpPr>
          <p:cNvPr id="49" name="TextBox 10"/>
          <p:cNvSpPr txBox="1">
            <a:spLocks noChangeArrowheads="1"/>
          </p:cNvSpPr>
          <p:nvPr/>
        </p:nvSpPr>
        <p:spPr bwMode="auto">
          <a:xfrm>
            <a:off x="710781" y="3835400"/>
            <a:ext cx="827471"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600">
                <a:latin typeface="+mj-lt"/>
              </a:rPr>
              <a:t>Faulty </a:t>
            </a:r>
          </a:p>
          <a:p>
            <a:pPr eaLnBrk="1" hangingPunct="1"/>
            <a:r>
              <a:rPr lang="en-US" altLang="en-US" sz="1600">
                <a:latin typeface="+mj-lt"/>
              </a:rPr>
              <a:t>process</a:t>
            </a:r>
          </a:p>
        </p:txBody>
      </p:sp>
      <p:cxnSp>
        <p:nvCxnSpPr>
          <p:cNvPr id="50" name="Straight Arrow Connector 49"/>
          <p:cNvCxnSpPr>
            <a:stCxn id="47" idx="7"/>
            <a:endCxn id="45" idx="5"/>
          </p:cNvCxnSpPr>
          <p:nvPr/>
        </p:nvCxnSpPr>
        <p:spPr>
          <a:xfrm flipV="1">
            <a:off x="1334669" y="2101850"/>
            <a:ext cx="0" cy="950913"/>
          </a:xfrm>
          <a:prstGeom prst="straightConnector1">
            <a:avLst/>
          </a:prstGeom>
          <a:ln w="1270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47" idx="6"/>
            <a:endCxn id="46" idx="3"/>
          </p:cNvCxnSpPr>
          <p:nvPr/>
        </p:nvCxnSpPr>
        <p:spPr>
          <a:xfrm flipV="1">
            <a:off x="1390231" y="2101850"/>
            <a:ext cx="893763" cy="1085850"/>
          </a:xfrm>
          <a:prstGeom prst="straightConnector1">
            <a:avLst/>
          </a:prstGeom>
          <a:ln w="1270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stCxn id="45" idx="7"/>
            <a:endCxn id="46" idx="1"/>
          </p:cNvCxnSpPr>
          <p:nvPr/>
        </p:nvCxnSpPr>
        <p:spPr>
          <a:xfrm>
            <a:off x="1334669" y="1833563"/>
            <a:ext cx="949325" cy="0"/>
          </a:xfrm>
          <a:prstGeom prst="straightConnector1">
            <a:avLst/>
          </a:prstGeom>
          <a:ln w="12700">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6" idx="2"/>
            <a:endCxn id="47" idx="7"/>
          </p:cNvCxnSpPr>
          <p:nvPr/>
        </p:nvCxnSpPr>
        <p:spPr>
          <a:xfrm flipH="1">
            <a:off x="1334669" y="1968500"/>
            <a:ext cx="893762" cy="1084263"/>
          </a:xfrm>
          <a:prstGeom prst="straightConnector1">
            <a:avLst/>
          </a:prstGeom>
          <a:ln w="127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endCxn id="45" idx="6"/>
          </p:cNvCxnSpPr>
          <p:nvPr/>
        </p:nvCxnSpPr>
        <p:spPr>
          <a:xfrm flipH="1">
            <a:off x="1390231" y="1968500"/>
            <a:ext cx="817563" cy="0"/>
          </a:xfrm>
          <a:prstGeom prst="straightConnector1">
            <a:avLst/>
          </a:prstGeom>
          <a:ln w="127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stCxn id="45" idx="4"/>
            <a:endCxn id="47" idx="0"/>
          </p:cNvCxnSpPr>
          <p:nvPr/>
        </p:nvCxnSpPr>
        <p:spPr>
          <a:xfrm>
            <a:off x="1199731" y="2159000"/>
            <a:ext cx="0" cy="838200"/>
          </a:xfrm>
          <a:prstGeom prst="straightConnector1">
            <a:avLst/>
          </a:prstGeom>
          <a:ln w="127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56" name="TextBox 55"/>
          <p:cNvSpPr txBox="1">
            <a:spLocks noChangeArrowheads="1"/>
          </p:cNvSpPr>
          <p:nvPr/>
        </p:nvSpPr>
        <p:spPr bwMode="auto">
          <a:xfrm>
            <a:off x="1766469" y="1592263"/>
            <a:ext cx="75342"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200">
                <a:latin typeface="+mj-lt"/>
              </a:rPr>
              <a:t>1</a:t>
            </a:r>
          </a:p>
        </p:txBody>
      </p:sp>
      <p:sp>
        <p:nvSpPr>
          <p:cNvPr id="57" name="TextBox 56"/>
          <p:cNvSpPr txBox="1">
            <a:spLocks noChangeArrowheads="1"/>
          </p:cNvSpPr>
          <p:nvPr/>
        </p:nvSpPr>
        <p:spPr bwMode="auto">
          <a:xfrm>
            <a:off x="1071144" y="2484438"/>
            <a:ext cx="75342"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200">
                <a:latin typeface="+mj-lt"/>
              </a:rPr>
              <a:t>1</a:t>
            </a:r>
          </a:p>
        </p:txBody>
      </p:sp>
      <p:sp>
        <p:nvSpPr>
          <p:cNvPr id="58" name="TextBox 57"/>
          <p:cNvSpPr txBox="1">
            <a:spLocks noChangeArrowheads="1"/>
          </p:cNvSpPr>
          <p:nvPr/>
        </p:nvSpPr>
        <p:spPr bwMode="auto">
          <a:xfrm>
            <a:off x="1618831" y="2101850"/>
            <a:ext cx="75342"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200">
                <a:latin typeface="+mj-lt"/>
              </a:rPr>
              <a:t>1</a:t>
            </a:r>
          </a:p>
        </p:txBody>
      </p:sp>
      <p:sp>
        <p:nvSpPr>
          <p:cNvPr id="59" name="TextBox 58"/>
          <p:cNvSpPr txBox="1">
            <a:spLocks noChangeArrowheads="1"/>
          </p:cNvSpPr>
          <p:nvPr/>
        </p:nvSpPr>
        <p:spPr bwMode="auto">
          <a:xfrm>
            <a:off x="1914106" y="2101850"/>
            <a:ext cx="75342"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200">
                <a:latin typeface="+mj-lt"/>
              </a:rPr>
              <a:t>2</a:t>
            </a:r>
          </a:p>
        </p:txBody>
      </p:sp>
      <p:sp>
        <p:nvSpPr>
          <p:cNvPr id="60" name="TextBox 59"/>
          <p:cNvSpPr txBox="1">
            <a:spLocks noChangeArrowheads="1"/>
          </p:cNvSpPr>
          <p:nvPr/>
        </p:nvSpPr>
        <p:spPr bwMode="auto">
          <a:xfrm>
            <a:off x="1752181" y="1973263"/>
            <a:ext cx="75342"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200">
                <a:latin typeface="+mj-lt"/>
              </a:rPr>
              <a:t>2</a:t>
            </a:r>
          </a:p>
        </p:txBody>
      </p:sp>
      <p:sp>
        <p:nvSpPr>
          <p:cNvPr id="61" name="TextBox 60"/>
          <p:cNvSpPr txBox="1">
            <a:spLocks noChangeArrowheads="1"/>
          </p:cNvSpPr>
          <p:nvPr/>
        </p:nvSpPr>
        <p:spPr bwMode="auto">
          <a:xfrm>
            <a:off x="1382294" y="2484438"/>
            <a:ext cx="67326"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200">
                <a:latin typeface="+mj-lt"/>
              </a:rPr>
              <a:t>x</a:t>
            </a:r>
          </a:p>
        </p:txBody>
      </p:sp>
      <p:sp>
        <p:nvSpPr>
          <p:cNvPr id="62" name="TextBox 61"/>
          <p:cNvSpPr txBox="1">
            <a:spLocks noChangeArrowheads="1"/>
          </p:cNvSpPr>
          <p:nvPr/>
        </p:nvSpPr>
        <p:spPr bwMode="auto">
          <a:xfrm>
            <a:off x="1626769" y="2867025"/>
            <a:ext cx="64120"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200">
                <a:latin typeface="+mj-lt"/>
              </a:rPr>
              <a:t>y</a:t>
            </a:r>
          </a:p>
        </p:txBody>
      </p:sp>
      <p:sp>
        <p:nvSpPr>
          <p:cNvPr id="63" name="TextBox 62"/>
          <p:cNvSpPr txBox="1"/>
          <p:nvPr/>
        </p:nvSpPr>
        <p:spPr>
          <a:xfrm>
            <a:off x="4856256" y="1833563"/>
            <a:ext cx="1358064" cy="923330"/>
          </a:xfrm>
          <a:prstGeom prst="rect">
            <a:avLst/>
          </a:prstGeom>
          <a:noFill/>
        </p:spPr>
        <p:txBody>
          <a:bodyPr wrap="none">
            <a:spAutoFit/>
          </a:bodyPr>
          <a:lstStyle/>
          <a:p>
            <a:pPr>
              <a:defRPr/>
            </a:pPr>
            <a:r>
              <a:rPr lang="en-US" b="1" dirty="0">
                <a:solidFill>
                  <a:srgbClr val="00B050"/>
                </a:solidFill>
                <a:latin typeface="+mj-lt"/>
              </a:rPr>
              <a:t>1</a:t>
            </a:r>
            <a:r>
              <a:rPr lang="en-US" dirty="0">
                <a:latin typeface="+mj-lt"/>
              </a:rPr>
              <a:t> Got(1, 2, x)</a:t>
            </a:r>
          </a:p>
          <a:p>
            <a:pPr>
              <a:defRPr/>
            </a:pPr>
            <a:r>
              <a:rPr lang="en-US" b="1" dirty="0">
                <a:solidFill>
                  <a:srgbClr val="C00000"/>
                </a:solidFill>
                <a:latin typeface="+mj-lt"/>
              </a:rPr>
              <a:t>2</a:t>
            </a:r>
            <a:r>
              <a:rPr lang="en-US" dirty="0">
                <a:latin typeface="+mj-lt"/>
              </a:rPr>
              <a:t> Got(1, 2, y)</a:t>
            </a:r>
          </a:p>
          <a:p>
            <a:pPr>
              <a:defRPr/>
            </a:pPr>
            <a:r>
              <a:rPr lang="en-US" b="1" dirty="0">
                <a:solidFill>
                  <a:schemeClr val="bg1">
                    <a:lumMod val="50000"/>
                  </a:schemeClr>
                </a:solidFill>
                <a:latin typeface="+mj-lt"/>
              </a:rPr>
              <a:t>3</a:t>
            </a:r>
            <a:r>
              <a:rPr lang="en-US" dirty="0">
                <a:latin typeface="+mj-lt"/>
              </a:rPr>
              <a:t> Got(1, 2, 3)</a:t>
            </a:r>
          </a:p>
        </p:txBody>
      </p:sp>
      <p:sp>
        <p:nvSpPr>
          <p:cNvPr id="64" name="TextBox 35"/>
          <p:cNvSpPr txBox="1">
            <a:spLocks noChangeArrowheads="1"/>
          </p:cNvSpPr>
          <p:nvPr/>
        </p:nvSpPr>
        <p:spPr bwMode="auto">
          <a:xfrm>
            <a:off x="8558797" y="1833563"/>
            <a:ext cx="857927" cy="1292662"/>
          </a:xfrm>
          <a:prstGeom prst="rect">
            <a:avLst/>
          </a:prstGeom>
          <a:noFill/>
          <a:ln w="9525">
            <a:solidFill>
              <a:srgbClr val="00B050"/>
            </a:solidFill>
            <a:miter lim="800000"/>
            <a:headEnd/>
            <a:tailEnd/>
          </a:ln>
          <a:extLst>
            <a:ext uri="{909E8E84-426E-40DD-AFC4-6F175D3DCCD1}">
              <a14:hiddenFill xmlns:a14="http://schemas.microsoft.com/office/drawing/2010/main">
                <a:solidFill>
                  <a:srgbClr val="FFFFFF"/>
                </a:solidFill>
              </a14:hiddenFill>
            </a:ext>
          </a:extLst>
        </p:spPr>
        <p:txBody>
          <a:bodyPr wrap="none" tIns="91440" bIns="91440">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b="1">
                <a:solidFill>
                  <a:srgbClr val="00B050"/>
                </a:solidFill>
                <a:latin typeface="+mj-lt"/>
              </a:rPr>
              <a:t>1</a:t>
            </a:r>
            <a:r>
              <a:rPr lang="en-US" altLang="en-US">
                <a:latin typeface="+mj-lt"/>
              </a:rPr>
              <a:t> Got</a:t>
            </a:r>
          </a:p>
          <a:p>
            <a:pPr eaLnBrk="1" hangingPunct="1"/>
            <a:endParaRPr lang="en-US" altLang="en-US">
              <a:latin typeface="+mj-lt"/>
            </a:endParaRPr>
          </a:p>
          <a:p>
            <a:pPr eaLnBrk="1" hangingPunct="1"/>
            <a:r>
              <a:rPr lang="en-US" altLang="en-US">
                <a:latin typeface="+mj-lt"/>
              </a:rPr>
              <a:t>(1, 2, y)</a:t>
            </a:r>
          </a:p>
          <a:p>
            <a:pPr eaLnBrk="1" hangingPunct="1"/>
            <a:r>
              <a:rPr lang="en-US" altLang="en-US">
                <a:latin typeface="+mj-lt"/>
              </a:rPr>
              <a:t>(a, b, c)</a:t>
            </a:r>
          </a:p>
        </p:txBody>
      </p:sp>
      <p:sp>
        <p:nvSpPr>
          <p:cNvPr id="65" name="TextBox 82"/>
          <p:cNvSpPr txBox="1">
            <a:spLocks noChangeArrowheads="1"/>
          </p:cNvSpPr>
          <p:nvPr/>
        </p:nvSpPr>
        <p:spPr bwMode="auto">
          <a:xfrm>
            <a:off x="10003422" y="1833563"/>
            <a:ext cx="854721" cy="1292662"/>
          </a:xfrm>
          <a:prstGeom prst="rect">
            <a:avLst/>
          </a:prstGeom>
          <a:noFill/>
          <a:ln w="9525">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wrap="none" tIns="91440" bIns="91440">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b="1">
                <a:solidFill>
                  <a:srgbClr val="C00000"/>
                </a:solidFill>
                <a:latin typeface="+mj-lt"/>
              </a:rPr>
              <a:t>2</a:t>
            </a:r>
            <a:r>
              <a:rPr lang="en-US" altLang="en-US">
                <a:latin typeface="+mj-lt"/>
              </a:rPr>
              <a:t> Got</a:t>
            </a:r>
          </a:p>
          <a:p>
            <a:pPr eaLnBrk="1" hangingPunct="1"/>
            <a:endParaRPr lang="en-US" altLang="en-US">
              <a:latin typeface="+mj-lt"/>
            </a:endParaRPr>
          </a:p>
          <a:p>
            <a:pPr eaLnBrk="1" hangingPunct="1"/>
            <a:r>
              <a:rPr lang="en-US" altLang="en-US">
                <a:latin typeface="+mj-lt"/>
              </a:rPr>
              <a:t>(1, 2, x)</a:t>
            </a:r>
          </a:p>
          <a:p>
            <a:pPr eaLnBrk="1" hangingPunct="1"/>
            <a:r>
              <a:rPr lang="en-US" altLang="en-US">
                <a:latin typeface="+mj-lt"/>
              </a:rPr>
              <a:t>(d, e, f)</a:t>
            </a:r>
          </a:p>
        </p:txBody>
      </p:sp>
    </p:spTree>
    <p:extLst>
      <p:ext uri="{BB962C8B-B14F-4D97-AF65-F5344CB8AC3E}">
        <p14:creationId xmlns:p14="http://schemas.microsoft.com/office/powerpoint/2010/main" val="2141242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nodeType="clickEffect">
                                  <p:stCondLst>
                                    <p:cond delay="0"/>
                                  </p:stCondLst>
                                  <p:childTnLst>
                                    <p:set>
                                      <p:cBhvr>
                                        <p:cTn id="14" dur="1" fill="hold">
                                          <p:stCondLst>
                                            <p:cond delay="0"/>
                                          </p:stCondLst>
                                        </p:cTn>
                                        <p:tgtEl>
                                          <p:spTgt spid="128"/>
                                        </p:tgtEl>
                                        <p:attrNameLst>
                                          <p:attrName>style.visibility</p:attrName>
                                        </p:attrNameLst>
                                      </p:cBhvr>
                                      <p:to>
                                        <p:strVal val="visible"/>
                                      </p:to>
                                    </p:set>
                                    <p:animEffect transition="in" filter="wipe(up)">
                                      <p:cBhvr>
                                        <p:cTn id="15" dur="500"/>
                                        <p:tgtEl>
                                          <p:spTgt spid="128"/>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129"/>
                                        </p:tgtEl>
                                        <p:attrNameLst>
                                          <p:attrName>style.visibility</p:attrName>
                                        </p:attrNameLst>
                                      </p:cBhvr>
                                      <p:to>
                                        <p:strVal val="visible"/>
                                      </p:to>
                                    </p:set>
                                    <p:animEffect transition="in" filter="wipe(left)">
                                      <p:cBhvr>
                                        <p:cTn id="18" dur="500"/>
                                        <p:tgtEl>
                                          <p:spTgt spid="129"/>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132"/>
                                        </p:tgtEl>
                                        <p:attrNameLst>
                                          <p:attrName>style.visibility</p:attrName>
                                        </p:attrNameLst>
                                      </p:cBhvr>
                                      <p:to>
                                        <p:strVal val="visible"/>
                                      </p:to>
                                    </p:set>
                                    <p:animEffect transition="in" filter="wipe(up)">
                                      <p:cBhvr>
                                        <p:cTn id="27" dur="500"/>
                                        <p:tgtEl>
                                          <p:spTgt spid="132"/>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133"/>
                                        </p:tgtEl>
                                        <p:attrNameLst>
                                          <p:attrName>style.visibility</p:attrName>
                                        </p:attrNameLst>
                                      </p:cBhvr>
                                      <p:to>
                                        <p:strVal val="visible"/>
                                      </p:to>
                                    </p:set>
                                    <p:animEffect transition="in" filter="wipe(left)">
                                      <p:cBhvr>
                                        <p:cTn id="30" dur="500"/>
                                        <p:tgtEl>
                                          <p:spTgt spid="133"/>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3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7"/>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48"/>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9"/>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nodeType="clickEffect">
                                  <p:stCondLst>
                                    <p:cond delay="0"/>
                                  </p:stCondLst>
                                  <p:childTnLst>
                                    <p:set>
                                      <p:cBhvr>
                                        <p:cTn id="48" dur="1" fill="hold">
                                          <p:stCondLst>
                                            <p:cond delay="0"/>
                                          </p:stCondLst>
                                        </p:cTn>
                                        <p:tgtEl>
                                          <p:spTgt spid="52"/>
                                        </p:tgtEl>
                                        <p:attrNameLst>
                                          <p:attrName>style.visibility</p:attrName>
                                        </p:attrNameLst>
                                      </p:cBhvr>
                                      <p:to>
                                        <p:strVal val="visible"/>
                                      </p:to>
                                    </p:set>
                                    <p:animEffect transition="in" filter="wipe(left)">
                                      <p:cBhvr>
                                        <p:cTn id="49" dur="500"/>
                                        <p:tgtEl>
                                          <p:spTgt spid="52"/>
                                        </p:tgtEl>
                                      </p:cBhvr>
                                    </p:animEffect>
                                  </p:childTnLst>
                                </p:cTn>
                              </p:par>
                              <p:par>
                                <p:cTn id="50" presetID="22" presetClass="entr" presetSubtype="8" fill="hold" nodeType="withEffect">
                                  <p:stCondLst>
                                    <p:cond delay="0"/>
                                  </p:stCondLst>
                                  <p:childTnLst>
                                    <p:set>
                                      <p:cBhvr>
                                        <p:cTn id="51" dur="1" fill="hold">
                                          <p:stCondLst>
                                            <p:cond delay="0"/>
                                          </p:stCondLst>
                                        </p:cTn>
                                        <p:tgtEl>
                                          <p:spTgt spid="55"/>
                                        </p:tgtEl>
                                        <p:attrNameLst>
                                          <p:attrName>style.visibility</p:attrName>
                                        </p:attrNameLst>
                                      </p:cBhvr>
                                      <p:to>
                                        <p:strVal val="visible"/>
                                      </p:to>
                                    </p:set>
                                    <p:animEffect transition="in" filter="wipe(left)">
                                      <p:cBhvr>
                                        <p:cTn id="52" dur="500"/>
                                        <p:tgtEl>
                                          <p:spTgt spid="55"/>
                                        </p:tgtEl>
                                      </p:cBhvr>
                                    </p:animEffect>
                                  </p:childTnLst>
                                </p:cTn>
                              </p:par>
                              <p:par>
                                <p:cTn id="53" presetID="22" presetClass="entr" presetSubtype="8" fill="hold" grpId="0" nodeType="withEffect">
                                  <p:stCondLst>
                                    <p:cond delay="0"/>
                                  </p:stCondLst>
                                  <p:childTnLst>
                                    <p:set>
                                      <p:cBhvr>
                                        <p:cTn id="54" dur="1" fill="hold">
                                          <p:stCondLst>
                                            <p:cond delay="0"/>
                                          </p:stCondLst>
                                        </p:cTn>
                                        <p:tgtEl>
                                          <p:spTgt spid="58"/>
                                        </p:tgtEl>
                                        <p:attrNameLst>
                                          <p:attrName>style.visibility</p:attrName>
                                        </p:attrNameLst>
                                      </p:cBhvr>
                                      <p:to>
                                        <p:strVal val="visible"/>
                                      </p:to>
                                    </p:set>
                                    <p:animEffect transition="in" filter="wipe(left)">
                                      <p:cBhvr>
                                        <p:cTn id="55" dur="500"/>
                                        <p:tgtEl>
                                          <p:spTgt spid="58"/>
                                        </p:tgtEl>
                                      </p:cBhvr>
                                    </p:animEffect>
                                  </p:childTnLst>
                                </p:cTn>
                              </p:par>
                              <p:par>
                                <p:cTn id="56" presetID="22" presetClass="entr" presetSubtype="8" fill="hold" grpId="0" nodeType="withEffect">
                                  <p:stCondLst>
                                    <p:cond delay="0"/>
                                  </p:stCondLst>
                                  <p:childTnLst>
                                    <p:set>
                                      <p:cBhvr>
                                        <p:cTn id="57" dur="1" fill="hold">
                                          <p:stCondLst>
                                            <p:cond delay="0"/>
                                          </p:stCondLst>
                                        </p:cTn>
                                        <p:tgtEl>
                                          <p:spTgt spid="56"/>
                                        </p:tgtEl>
                                        <p:attrNameLst>
                                          <p:attrName>style.visibility</p:attrName>
                                        </p:attrNameLst>
                                      </p:cBhvr>
                                      <p:to>
                                        <p:strVal val="visible"/>
                                      </p:to>
                                    </p:set>
                                    <p:animEffect transition="in" filter="wipe(left)">
                                      <p:cBhvr>
                                        <p:cTn id="58" dur="500"/>
                                        <p:tgtEl>
                                          <p:spTgt spid="56"/>
                                        </p:tgtEl>
                                      </p:cBhvr>
                                    </p:animEffect>
                                  </p:childTnLst>
                                </p:cTn>
                              </p:par>
                              <p:par>
                                <p:cTn id="59" presetID="22" presetClass="entr" presetSubtype="8" fill="hold" grpId="0" nodeType="withEffect">
                                  <p:stCondLst>
                                    <p:cond delay="0"/>
                                  </p:stCondLst>
                                  <p:childTnLst>
                                    <p:set>
                                      <p:cBhvr>
                                        <p:cTn id="60" dur="1" fill="hold">
                                          <p:stCondLst>
                                            <p:cond delay="0"/>
                                          </p:stCondLst>
                                        </p:cTn>
                                        <p:tgtEl>
                                          <p:spTgt spid="57"/>
                                        </p:tgtEl>
                                        <p:attrNameLst>
                                          <p:attrName>style.visibility</p:attrName>
                                        </p:attrNameLst>
                                      </p:cBhvr>
                                      <p:to>
                                        <p:strVal val="visible"/>
                                      </p:to>
                                    </p:set>
                                    <p:animEffect transition="in" filter="wipe(left)">
                                      <p:cBhvr>
                                        <p:cTn id="61" dur="500"/>
                                        <p:tgtEl>
                                          <p:spTgt spid="57"/>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2" fill="hold" nodeType="clickEffect">
                                  <p:stCondLst>
                                    <p:cond delay="0"/>
                                  </p:stCondLst>
                                  <p:childTnLst>
                                    <p:set>
                                      <p:cBhvr>
                                        <p:cTn id="65" dur="1" fill="hold">
                                          <p:stCondLst>
                                            <p:cond delay="0"/>
                                          </p:stCondLst>
                                        </p:cTn>
                                        <p:tgtEl>
                                          <p:spTgt spid="54"/>
                                        </p:tgtEl>
                                        <p:attrNameLst>
                                          <p:attrName>style.visibility</p:attrName>
                                        </p:attrNameLst>
                                      </p:cBhvr>
                                      <p:to>
                                        <p:strVal val="visible"/>
                                      </p:to>
                                    </p:set>
                                    <p:animEffect transition="in" filter="wipe(right)">
                                      <p:cBhvr>
                                        <p:cTn id="66" dur="500"/>
                                        <p:tgtEl>
                                          <p:spTgt spid="54"/>
                                        </p:tgtEl>
                                      </p:cBhvr>
                                    </p:animEffect>
                                  </p:childTnLst>
                                </p:cTn>
                              </p:par>
                              <p:par>
                                <p:cTn id="67" presetID="22" presetClass="entr" presetSubtype="2" fill="hold" nodeType="withEffect">
                                  <p:stCondLst>
                                    <p:cond delay="0"/>
                                  </p:stCondLst>
                                  <p:childTnLst>
                                    <p:set>
                                      <p:cBhvr>
                                        <p:cTn id="68" dur="1" fill="hold">
                                          <p:stCondLst>
                                            <p:cond delay="0"/>
                                          </p:stCondLst>
                                        </p:cTn>
                                        <p:tgtEl>
                                          <p:spTgt spid="53"/>
                                        </p:tgtEl>
                                        <p:attrNameLst>
                                          <p:attrName>style.visibility</p:attrName>
                                        </p:attrNameLst>
                                      </p:cBhvr>
                                      <p:to>
                                        <p:strVal val="visible"/>
                                      </p:to>
                                    </p:set>
                                    <p:animEffect transition="in" filter="wipe(right)">
                                      <p:cBhvr>
                                        <p:cTn id="69" dur="500"/>
                                        <p:tgtEl>
                                          <p:spTgt spid="53"/>
                                        </p:tgtEl>
                                      </p:cBhvr>
                                    </p:animEffect>
                                  </p:childTnLst>
                                </p:cTn>
                              </p:par>
                              <p:par>
                                <p:cTn id="70" presetID="22" presetClass="entr" presetSubtype="2" fill="hold" grpId="0" nodeType="withEffect">
                                  <p:stCondLst>
                                    <p:cond delay="0"/>
                                  </p:stCondLst>
                                  <p:childTnLst>
                                    <p:set>
                                      <p:cBhvr>
                                        <p:cTn id="71" dur="1" fill="hold">
                                          <p:stCondLst>
                                            <p:cond delay="0"/>
                                          </p:stCondLst>
                                        </p:cTn>
                                        <p:tgtEl>
                                          <p:spTgt spid="60"/>
                                        </p:tgtEl>
                                        <p:attrNameLst>
                                          <p:attrName>style.visibility</p:attrName>
                                        </p:attrNameLst>
                                      </p:cBhvr>
                                      <p:to>
                                        <p:strVal val="visible"/>
                                      </p:to>
                                    </p:set>
                                    <p:animEffect transition="in" filter="wipe(right)">
                                      <p:cBhvr>
                                        <p:cTn id="72" dur="500"/>
                                        <p:tgtEl>
                                          <p:spTgt spid="60"/>
                                        </p:tgtEl>
                                      </p:cBhvr>
                                    </p:animEffect>
                                  </p:childTnLst>
                                </p:cTn>
                              </p:par>
                              <p:par>
                                <p:cTn id="73" presetID="22" presetClass="entr" presetSubtype="2" fill="hold" grpId="0" nodeType="withEffect">
                                  <p:stCondLst>
                                    <p:cond delay="0"/>
                                  </p:stCondLst>
                                  <p:childTnLst>
                                    <p:set>
                                      <p:cBhvr>
                                        <p:cTn id="74" dur="1" fill="hold">
                                          <p:stCondLst>
                                            <p:cond delay="0"/>
                                          </p:stCondLst>
                                        </p:cTn>
                                        <p:tgtEl>
                                          <p:spTgt spid="59"/>
                                        </p:tgtEl>
                                        <p:attrNameLst>
                                          <p:attrName>style.visibility</p:attrName>
                                        </p:attrNameLst>
                                      </p:cBhvr>
                                      <p:to>
                                        <p:strVal val="visible"/>
                                      </p:to>
                                    </p:set>
                                    <p:animEffect transition="in" filter="wipe(right)">
                                      <p:cBhvr>
                                        <p:cTn id="75" dur="500"/>
                                        <p:tgtEl>
                                          <p:spTgt spid="59"/>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ntr" presetSubtype="8" fill="hold" nodeType="clickEffect">
                                  <p:stCondLst>
                                    <p:cond delay="0"/>
                                  </p:stCondLst>
                                  <p:childTnLst>
                                    <p:set>
                                      <p:cBhvr>
                                        <p:cTn id="79" dur="1" fill="hold">
                                          <p:stCondLst>
                                            <p:cond delay="0"/>
                                          </p:stCondLst>
                                        </p:cTn>
                                        <p:tgtEl>
                                          <p:spTgt spid="50"/>
                                        </p:tgtEl>
                                        <p:attrNameLst>
                                          <p:attrName>style.visibility</p:attrName>
                                        </p:attrNameLst>
                                      </p:cBhvr>
                                      <p:to>
                                        <p:strVal val="visible"/>
                                      </p:to>
                                    </p:set>
                                    <p:animEffect transition="in" filter="wipe(left)">
                                      <p:cBhvr>
                                        <p:cTn id="80" dur="500"/>
                                        <p:tgtEl>
                                          <p:spTgt spid="50"/>
                                        </p:tgtEl>
                                      </p:cBhvr>
                                    </p:animEffect>
                                  </p:childTnLst>
                                </p:cTn>
                              </p:par>
                              <p:par>
                                <p:cTn id="81" presetID="22" presetClass="entr" presetSubtype="8" fill="hold" grpId="0" nodeType="withEffect">
                                  <p:stCondLst>
                                    <p:cond delay="0"/>
                                  </p:stCondLst>
                                  <p:childTnLst>
                                    <p:set>
                                      <p:cBhvr>
                                        <p:cTn id="82" dur="1" fill="hold">
                                          <p:stCondLst>
                                            <p:cond delay="0"/>
                                          </p:stCondLst>
                                        </p:cTn>
                                        <p:tgtEl>
                                          <p:spTgt spid="61"/>
                                        </p:tgtEl>
                                        <p:attrNameLst>
                                          <p:attrName>style.visibility</p:attrName>
                                        </p:attrNameLst>
                                      </p:cBhvr>
                                      <p:to>
                                        <p:strVal val="visible"/>
                                      </p:to>
                                    </p:set>
                                    <p:animEffect transition="in" filter="wipe(left)">
                                      <p:cBhvr>
                                        <p:cTn id="83" dur="500"/>
                                        <p:tgtEl>
                                          <p:spTgt spid="61"/>
                                        </p:tgtEl>
                                      </p:cBhvr>
                                    </p:animEffect>
                                  </p:childTnLst>
                                </p:cTn>
                              </p:par>
                              <p:par>
                                <p:cTn id="84" presetID="22" presetClass="entr" presetSubtype="8" fill="hold" nodeType="withEffect">
                                  <p:stCondLst>
                                    <p:cond delay="0"/>
                                  </p:stCondLst>
                                  <p:childTnLst>
                                    <p:set>
                                      <p:cBhvr>
                                        <p:cTn id="85" dur="1" fill="hold">
                                          <p:stCondLst>
                                            <p:cond delay="0"/>
                                          </p:stCondLst>
                                        </p:cTn>
                                        <p:tgtEl>
                                          <p:spTgt spid="51"/>
                                        </p:tgtEl>
                                        <p:attrNameLst>
                                          <p:attrName>style.visibility</p:attrName>
                                        </p:attrNameLst>
                                      </p:cBhvr>
                                      <p:to>
                                        <p:strVal val="visible"/>
                                      </p:to>
                                    </p:set>
                                    <p:animEffect transition="in" filter="wipe(left)">
                                      <p:cBhvr>
                                        <p:cTn id="86" dur="500"/>
                                        <p:tgtEl>
                                          <p:spTgt spid="51"/>
                                        </p:tgtEl>
                                      </p:cBhvr>
                                    </p:animEffect>
                                  </p:childTnLst>
                                </p:cTn>
                              </p:par>
                              <p:par>
                                <p:cTn id="87" presetID="22" presetClass="entr" presetSubtype="8" fill="hold" grpId="0" nodeType="withEffect">
                                  <p:stCondLst>
                                    <p:cond delay="0"/>
                                  </p:stCondLst>
                                  <p:childTnLst>
                                    <p:set>
                                      <p:cBhvr>
                                        <p:cTn id="88" dur="1" fill="hold">
                                          <p:stCondLst>
                                            <p:cond delay="0"/>
                                          </p:stCondLst>
                                        </p:cTn>
                                        <p:tgtEl>
                                          <p:spTgt spid="62"/>
                                        </p:tgtEl>
                                        <p:attrNameLst>
                                          <p:attrName>style.visibility</p:attrName>
                                        </p:attrNameLst>
                                      </p:cBhvr>
                                      <p:to>
                                        <p:strVal val="visible"/>
                                      </p:to>
                                    </p:set>
                                    <p:animEffect transition="in" filter="wipe(left)">
                                      <p:cBhvr>
                                        <p:cTn id="89" dur="500"/>
                                        <p:tgtEl>
                                          <p:spTgt spid="62"/>
                                        </p:tgtEl>
                                      </p:cBhvr>
                                    </p:animEffect>
                                  </p:childTnLst>
                                </p:cTn>
                              </p:par>
                              <p:par>
                                <p:cTn id="90" presetID="1" presetClass="entr" presetSubtype="0" fill="hold" grpId="0" nodeType="withEffect">
                                  <p:stCondLst>
                                    <p:cond delay="0"/>
                                  </p:stCondLst>
                                  <p:childTnLst>
                                    <p:set>
                                      <p:cBhvr>
                                        <p:cTn id="91" dur="1" fill="hold">
                                          <p:stCondLst>
                                            <p:cond delay="0"/>
                                          </p:stCondLst>
                                        </p:cTn>
                                        <p:tgtEl>
                                          <p:spTgt spid="63"/>
                                        </p:tgtEl>
                                        <p:attrNameLst>
                                          <p:attrName>style.visibility</p:attrName>
                                        </p:attrNameLst>
                                      </p:cBhvr>
                                      <p:to>
                                        <p:strVal val="visible"/>
                                      </p:to>
                                    </p:set>
                                  </p:childTnLst>
                                </p:cTn>
                              </p:par>
                            </p:childTnLst>
                          </p:cTn>
                        </p:par>
                      </p:childTnLst>
                    </p:cTn>
                  </p:par>
                  <p:par>
                    <p:cTn id="92" fill="hold">
                      <p:stCondLst>
                        <p:cond delay="indefinite"/>
                      </p:stCondLst>
                      <p:childTnLst>
                        <p:par>
                          <p:cTn id="93" fill="hold">
                            <p:stCondLst>
                              <p:cond delay="0"/>
                            </p:stCondLst>
                            <p:childTnLst>
                              <p:par>
                                <p:cTn id="94" presetID="1" presetClass="entr" presetSubtype="0" fill="hold" grpId="0" nodeType="clickEffect">
                                  <p:stCondLst>
                                    <p:cond delay="0"/>
                                  </p:stCondLst>
                                  <p:childTnLst>
                                    <p:set>
                                      <p:cBhvr>
                                        <p:cTn id="95" dur="1" fill="hold">
                                          <p:stCondLst>
                                            <p:cond delay="0"/>
                                          </p:stCondLst>
                                        </p:cTn>
                                        <p:tgtEl>
                                          <p:spTgt spid="64"/>
                                        </p:tgtEl>
                                        <p:attrNameLst>
                                          <p:attrName>style.visibility</p:attrName>
                                        </p:attrNameLst>
                                      </p:cBhvr>
                                      <p:to>
                                        <p:strVal val="visible"/>
                                      </p:to>
                                    </p:set>
                                  </p:childTnLst>
                                </p:cTn>
                              </p:par>
                            </p:childTnLst>
                          </p:cTn>
                        </p:par>
                      </p:childTnLst>
                    </p:cTn>
                  </p:par>
                  <p:par>
                    <p:cTn id="96" fill="hold">
                      <p:stCondLst>
                        <p:cond delay="indefinite"/>
                      </p:stCondLst>
                      <p:childTnLst>
                        <p:par>
                          <p:cTn id="97" fill="hold">
                            <p:stCondLst>
                              <p:cond delay="0"/>
                            </p:stCondLst>
                            <p:childTnLst>
                              <p:par>
                                <p:cTn id="98" presetID="1" presetClass="entr" presetSubtype="0" fill="hold" grpId="0" nodeType="clickEffect">
                                  <p:stCondLst>
                                    <p:cond delay="0"/>
                                  </p:stCondLst>
                                  <p:childTnLst>
                                    <p:set>
                                      <p:cBhvr>
                                        <p:cTn id="99" dur="1" fill="hold">
                                          <p:stCondLst>
                                            <p:cond delay="0"/>
                                          </p:stCondLst>
                                        </p:cTn>
                                        <p:tgtEl>
                                          <p:spTgt spid="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7" grpId="0" animBg="1"/>
      <p:bldP spid="129" grpId="0" animBg="1"/>
      <p:bldP spid="131" grpId="0" animBg="1"/>
      <p:bldP spid="133" grpId="0" animBg="1"/>
      <p:bldP spid="138" grpId="0" animBg="1"/>
      <p:bldP spid="45" grpId="0" animBg="1"/>
      <p:bldP spid="46" grpId="0" animBg="1"/>
      <p:bldP spid="47" grpId="0" animBg="1"/>
      <p:bldP spid="49" grpId="0"/>
      <p:bldP spid="56" grpId="0"/>
      <p:bldP spid="57" grpId="0"/>
      <p:bldP spid="58" grpId="0"/>
      <p:bldP spid="59" grpId="0"/>
      <p:bldP spid="60" grpId="0"/>
      <p:bldP spid="61" grpId="0"/>
      <p:bldP spid="62" grpId="0"/>
      <p:bldP spid="63" grpId="0"/>
      <p:bldP spid="64" grpId="0" animBg="1"/>
      <p:bldP spid="65" grpId="0" animBg="1"/>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F2D5F8-87CB-4B5B-8EC7-5F4CE6485746}"/>
              </a:ext>
            </a:extLst>
          </p:cNvPr>
          <p:cNvSpPr>
            <a:spLocks noGrp="1"/>
          </p:cNvSpPr>
          <p:nvPr>
            <p:ph type="title"/>
          </p:nvPr>
        </p:nvSpPr>
        <p:spPr/>
        <p:txBody>
          <a:bodyPr/>
          <a:lstStyle/>
          <a:p>
            <a:r>
              <a:rPr lang="en-US" dirty="0"/>
              <a:t>Byzantine Agreement </a:t>
            </a:r>
            <a:r>
              <a:rPr lang="en-US" dirty="0" smtClean="0"/>
              <a:t>Problem</a:t>
            </a:r>
            <a:endParaRPr lang="en-US" dirty="0"/>
          </a:p>
        </p:txBody>
      </p:sp>
      <p:sp>
        <p:nvSpPr>
          <p:cNvPr id="3" name="Content Placeholder 2">
            <a:extLst>
              <a:ext uri="{FF2B5EF4-FFF2-40B4-BE49-F238E27FC236}">
                <a16:creationId xmlns:a16="http://schemas.microsoft.com/office/drawing/2014/main" xmlns="" id="{139A428D-8F15-4206-B337-FA27C005FA71}"/>
              </a:ext>
            </a:extLst>
          </p:cNvPr>
          <p:cNvSpPr>
            <a:spLocks noGrp="1"/>
          </p:cNvSpPr>
          <p:nvPr>
            <p:ph idx="1"/>
          </p:nvPr>
        </p:nvSpPr>
        <p:spPr/>
        <p:txBody>
          <a:bodyPr/>
          <a:lstStyle/>
          <a:p>
            <a:pPr marL="0" indent="0">
              <a:lnSpc>
                <a:spcPct val="100000"/>
              </a:lnSpc>
              <a:buNone/>
            </a:pPr>
            <a:r>
              <a:rPr lang="en-US" b="1" dirty="0">
                <a:solidFill>
                  <a:srgbClr val="1D3064"/>
                </a:solidFill>
              </a:rPr>
              <a:t>Step 4: </a:t>
            </a:r>
          </a:p>
          <a:p>
            <a:pPr>
              <a:lnSpc>
                <a:spcPct val="100000"/>
              </a:lnSpc>
            </a:pPr>
            <a:r>
              <a:rPr lang="en-US" dirty="0" smtClean="0"/>
              <a:t>Each </a:t>
            </a:r>
            <a:r>
              <a:rPr lang="en-US" dirty="0"/>
              <a:t>process examines the </a:t>
            </a:r>
            <a:r>
              <a:rPr lang="en-US" b="1" dirty="0"/>
              <a:t>i</a:t>
            </a:r>
            <a:r>
              <a:rPr lang="en-US" b="1" baseline="30000" dirty="0"/>
              <a:t>th</a:t>
            </a:r>
            <a:r>
              <a:rPr lang="en-US" dirty="0"/>
              <a:t> element of each of the newly </a:t>
            </a:r>
            <a:r>
              <a:rPr lang="en-US" dirty="0" smtClean="0"/>
              <a:t>received vectors</a:t>
            </a:r>
            <a:endParaRPr lang="en-US" dirty="0"/>
          </a:p>
          <a:p>
            <a:pPr>
              <a:lnSpc>
                <a:spcPct val="100000"/>
              </a:lnSpc>
            </a:pPr>
            <a:r>
              <a:rPr lang="en-US" dirty="0"/>
              <a:t>If any value has a </a:t>
            </a:r>
            <a:r>
              <a:rPr lang="en-US" dirty="0">
                <a:solidFill>
                  <a:schemeClr val="accent6"/>
                </a:solidFill>
              </a:rPr>
              <a:t>majority</a:t>
            </a:r>
            <a:r>
              <a:rPr lang="en-US" dirty="0"/>
              <a:t>, that value is put into the result vector</a:t>
            </a:r>
          </a:p>
          <a:p>
            <a:pPr>
              <a:lnSpc>
                <a:spcPct val="100000"/>
              </a:lnSpc>
            </a:pPr>
            <a:r>
              <a:rPr lang="en-US" dirty="0"/>
              <a:t>If no value has a majority, the corresponding element of the result vector </a:t>
            </a:r>
            <a:r>
              <a:rPr lang="en-US" dirty="0" smtClean="0"/>
              <a:t>is marked </a:t>
            </a:r>
            <a:r>
              <a:rPr lang="en-US" dirty="0">
                <a:solidFill>
                  <a:schemeClr val="accent6"/>
                </a:solidFill>
              </a:rPr>
              <a:t>UNKNOWN</a:t>
            </a:r>
          </a:p>
          <a:p>
            <a:pPr>
              <a:lnSpc>
                <a:spcPct val="100000"/>
              </a:lnSpc>
            </a:pPr>
            <a:endParaRPr lang="en-US" sz="2400" dirty="0">
              <a:solidFill>
                <a:schemeClr val="accent6"/>
              </a:solidFill>
            </a:endParaRPr>
          </a:p>
        </p:txBody>
      </p:sp>
      <p:sp>
        <p:nvSpPr>
          <p:cNvPr id="11" name="TextBox 3"/>
          <p:cNvSpPr txBox="1">
            <a:spLocks noChangeArrowheads="1"/>
          </p:cNvSpPr>
          <p:nvPr/>
        </p:nvSpPr>
        <p:spPr bwMode="auto">
          <a:xfrm>
            <a:off x="2115670" y="3162108"/>
            <a:ext cx="857927" cy="1292662"/>
          </a:xfrm>
          <a:prstGeom prst="rect">
            <a:avLst/>
          </a:prstGeom>
          <a:noFill/>
          <a:ln w="9525">
            <a:solidFill>
              <a:srgbClr val="00B050"/>
            </a:solidFill>
            <a:miter lim="800000"/>
            <a:headEnd/>
            <a:tailEnd/>
          </a:ln>
          <a:extLst>
            <a:ext uri="{909E8E84-426E-40DD-AFC4-6F175D3DCCD1}">
              <a14:hiddenFill xmlns:a14="http://schemas.microsoft.com/office/drawing/2010/main">
                <a:solidFill>
                  <a:srgbClr val="FFFFFF"/>
                </a:solidFill>
              </a14:hiddenFill>
            </a:ext>
          </a:extLst>
        </p:spPr>
        <p:txBody>
          <a:bodyPr wrap="none" tIns="91440" bIns="91440">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b="1" dirty="0">
                <a:solidFill>
                  <a:srgbClr val="00B050"/>
                </a:solidFill>
                <a:latin typeface="+mj-lt"/>
              </a:rPr>
              <a:t>1</a:t>
            </a:r>
            <a:r>
              <a:rPr lang="en-US" altLang="en-US" dirty="0">
                <a:latin typeface="+mj-lt"/>
              </a:rPr>
              <a:t> Got</a:t>
            </a:r>
          </a:p>
          <a:p>
            <a:pPr eaLnBrk="1" hangingPunct="1"/>
            <a:endParaRPr lang="en-US" altLang="en-US" dirty="0">
              <a:latin typeface="+mj-lt"/>
            </a:endParaRPr>
          </a:p>
          <a:p>
            <a:pPr eaLnBrk="1" hangingPunct="1"/>
            <a:r>
              <a:rPr lang="en-US" altLang="en-US" dirty="0">
                <a:latin typeface="+mj-lt"/>
              </a:rPr>
              <a:t>(1, 2, y)</a:t>
            </a:r>
          </a:p>
          <a:p>
            <a:pPr eaLnBrk="1" hangingPunct="1"/>
            <a:r>
              <a:rPr lang="en-US" altLang="en-US" dirty="0">
                <a:latin typeface="+mj-lt"/>
              </a:rPr>
              <a:t>(a, b, c)</a:t>
            </a:r>
          </a:p>
        </p:txBody>
      </p:sp>
      <p:sp>
        <p:nvSpPr>
          <p:cNvPr id="12" name="TextBox 4"/>
          <p:cNvSpPr txBox="1">
            <a:spLocks noChangeArrowheads="1"/>
          </p:cNvSpPr>
          <p:nvPr/>
        </p:nvSpPr>
        <p:spPr bwMode="auto">
          <a:xfrm>
            <a:off x="8305982" y="3146233"/>
            <a:ext cx="854721" cy="1292662"/>
          </a:xfrm>
          <a:prstGeom prst="rect">
            <a:avLst/>
          </a:prstGeom>
          <a:noFill/>
          <a:ln w="9525">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wrap="none" tIns="91440" bIns="91440">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b="1">
                <a:solidFill>
                  <a:srgbClr val="C00000"/>
                </a:solidFill>
                <a:latin typeface="+mj-lt"/>
              </a:rPr>
              <a:t>2</a:t>
            </a:r>
            <a:r>
              <a:rPr lang="en-US" altLang="en-US">
                <a:latin typeface="+mj-lt"/>
              </a:rPr>
              <a:t> Got</a:t>
            </a:r>
          </a:p>
          <a:p>
            <a:pPr eaLnBrk="1" hangingPunct="1"/>
            <a:endParaRPr lang="en-US" altLang="en-US">
              <a:latin typeface="+mj-lt"/>
            </a:endParaRPr>
          </a:p>
          <a:p>
            <a:pPr eaLnBrk="1" hangingPunct="1"/>
            <a:r>
              <a:rPr lang="en-US" altLang="en-US">
                <a:latin typeface="+mj-lt"/>
              </a:rPr>
              <a:t>(1, 2, x)</a:t>
            </a:r>
          </a:p>
          <a:p>
            <a:pPr eaLnBrk="1" hangingPunct="1"/>
            <a:r>
              <a:rPr lang="en-US" altLang="en-US">
                <a:latin typeface="+mj-lt"/>
              </a:rPr>
              <a:t>(d, e, f)</a:t>
            </a:r>
          </a:p>
        </p:txBody>
      </p:sp>
      <p:sp>
        <p:nvSpPr>
          <p:cNvPr id="13" name="TextBox 1"/>
          <p:cNvSpPr txBox="1">
            <a:spLocks noChangeArrowheads="1"/>
          </p:cNvSpPr>
          <p:nvPr/>
        </p:nvSpPr>
        <p:spPr bwMode="auto">
          <a:xfrm>
            <a:off x="857312" y="4818748"/>
            <a:ext cx="3374642" cy="646331"/>
          </a:xfrm>
          <a:prstGeom prst="rect">
            <a:avLst/>
          </a:prstGeom>
          <a:noFill/>
          <a:ln w="9525">
            <a:solidFill>
              <a:srgbClr val="00B05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b="1">
                <a:latin typeface="+mj-lt"/>
              </a:rPr>
              <a:t>Result Vector:</a:t>
            </a:r>
            <a:r>
              <a:rPr lang="en-US" altLang="en-US">
                <a:latin typeface="+mj-lt"/>
              </a:rPr>
              <a:t> </a:t>
            </a:r>
          </a:p>
          <a:p>
            <a:pPr eaLnBrk="1" hangingPunct="1"/>
            <a:r>
              <a:rPr lang="en-US" altLang="en-US">
                <a:latin typeface="+mj-lt"/>
              </a:rPr>
              <a:t>(UNKOWN, UNKNOWN, UNKNOWN)</a:t>
            </a:r>
          </a:p>
        </p:txBody>
      </p:sp>
      <p:sp>
        <p:nvSpPr>
          <p:cNvPr id="14" name="TextBox 10"/>
          <p:cNvSpPr txBox="1">
            <a:spLocks noChangeArrowheads="1"/>
          </p:cNvSpPr>
          <p:nvPr/>
        </p:nvSpPr>
        <p:spPr bwMode="auto">
          <a:xfrm>
            <a:off x="7046021" y="4821176"/>
            <a:ext cx="3374642" cy="646331"/>
          </a:xfrm>
          <a:prstGeom prst="rect">
            <a:avLst/>
          </a:prstGeom>
          <a:noFill/>
          <a:ln w="9525">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b="1">
                <a:latin typeface="+mj-lt"/>
              </a:rPr>
              <a:t>Result Vector:</a:t>
            </a:r>
            <a:r>
              <a:rPr lang="en-US" altLang="en-US">
                <a:latin typeface="+mj-lt"/>
              </a:rPr>
              <a:t> </a:t>
            </a:r>
          </a:p>
          <a:p>
            <a:pPr eaLnBrk="1" hangingPunct="1"/>
            <a:r>
              <a:rPr lang="en-US" altLang="en-US">
                <a:latin typeface="+mj-lt"/>
              </a:rPr>
              <a:t>(UNKOWN, UNKNOWN, UNKNOWN)</a:t>
            </a:r>
          </a:p>
        </p:txBody>
      </p:sp>
      <p:sp>
        <p:nvSpPr>
          <p:cNvPr id="15" name="Explosion 1 14"/>
          <p:cNvSpPr/>
          <p:nvPr/>
        </p:nvSpPr>
        <p:spPr>
          <a:xfrm>
            <a:off x="3603383" y="2743199"/>
            <a:ext cx="3922079" cy="2586397"/>
          </a:xfrm>
          <a:prstGeom prst="irregularSeal1">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en-US" dirty="0">
                <a:solidFill>
                  <a:schemeClr val="bg1"/>
                </a:solidFill>
                <a:latin typeface="+mj-lt"/>
              </a:rPr>
              <a:t>The algorithm has failed to </a:t>
            </a:r>
            <a:r>
              <a:rPr lang="en-US" sz="3200" b="1" dirty="0">
                <a:solidFill>
                  <a:schemeClr val="bg1"/>
                </a:solidFill>
                <a:latin typeface="+mj-lt"/>
              </a:rPr>
              <a:t>produce</a:t>
            </a:r>
            <a:r>
              <a:rPr lang="en-US" dirty="0">
                <a:solidFill>
                  <a:schemeClr val="bg1"/>
                </a:solidFill>
                <a:latin typeface="+mj-lt"/>
              </a:rPr>
              <a:t> </a:t>
            </a:r>
            <a:endParaRPr lang="en-US" dirty="0" smtClean="0">
              <a:solidFill>
                <a:schemeClr val="bg1"/>
              </a:solidFill>
              <a:latin typeface="+mj-lt"/>
            </a:endParaRPr>
          </a:p>
          <a:p>
            <a:pPr algn="ctr">
              <a:defRPr/>
            </a:pPr>
            <a:r>
              <a:rPr lang="en-US" dirty="0" smtClean="0">
                <a:solidFill>
                  <a:schemeClr val="bg1"/>
                </a:solidFill>
                <a:latin typeface="+mj-lt"/>
              </a:rPr>
              <a:t>an </a:t>
            </a:r>
            <a:r>
              <a:rPr lang="en-US" dirty="0">
                <a:solidFill>
                  <a:schemeClr val="bg1"/>
                </a:solidFill>
                <a:latin typeface="+mj-lt"/>
              </a:rPr>
              <a:t>agreement</a:t>
            </a:r>
          </a:p>
        </p:txBody>
      </p:sp>
    </p:spTree>
    <p:extLst>
      <p:ext uri="{BB962C8B-B14F-4D97-AF65-F5344CB8AC3E}">
        <p14:creationId xmlns:p14="http://schemas.microsoft.com/office/powerpoint/2010/main" val="12002973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wipe(left)">
                                      <p:cBhvr>
                                        <p:cTn id="27" dur="500"/>
                                        <p:tgtEl>
                                          <p:spTgt spid="13"/>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12"/>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14"/>
                                        </p:tgtEl>
                                        <p:attrNameLst>
                                          <p:attrName>style.visibility</p:attrName>
                                        </p:attrNameLst>
                                      </p:cBhvr>
                                      <p:to>
                                        <p:strVal val="visible"/>
                                      </p:to>
                                    </p:set>
                                    <p:animEffect transition="in" filter="wipe(left)">
                                      <p:cBhvr>
                                        <p:cTn id="36" dur="500"/>
                                        <p:tgtEl>
                                          <p:spTgt spid="14"/>
                                        </p:tgtEl>
                                      </p:cBhvr>
                                    </p:animEffect>
                                  </p:childTnLst>
                                </p:cTn>
                              </p:par>
                            </p:childTnLst>
                          </p:cTn>
                        </p:par>
                      </p:childTnLst>
                    </p:cTn>
                  </p:par>
                  <p:par>
                    <p:cTn id="37" fill="hold">
                      <p:stCondLst>
                        <p:cond delay="indefinite"/>
                      </p:stCondLst>
                      <p:childTnLst>
                        <p:par>
                          <p:cTn id="38" fill="hold">
                            <p:stCondLst>
                              <p:cond delay="0"/>
                            </p:stCondLst>
                            <p:childTnLst>
                              <p:par>
                                <p:cTn id="39" presetID="21" presetClass="entr" presetSubtype="8" fill="hold" grpId="0" nodeType="clickEffect">
                                  <p:stCondLst>
                                    <p:cond delay="0"/>
                                  </p:stCondLst>
                                  <p:childTnLst>
                                    <p:set>
                                      <p:cBhvr>
                                        <p:cTn id="40" dur="1" fill="hold">
                                          <p:stCondLst>
                                            <p:cond delay="0"/>
                                          </p:stCondLst>
                                        </p:cTn>
                                        <p:tgtEl>
                                          <p:spTgt spid="15"/>
                                        </p:tgtEl>
                                        <p:attrNameLst>
                                          <p:attrName>style.visibility</p:attrName>
                                        </p:attrNameLst>
                                      </p:cBhvr>
                                      <p:to>
                                        <p:strVal val="visible"/>
                                      </p:to>
                                    </p:set>
                                    <p:animEffect transition="in" filter="wheel(8)">
                                      <p:cBhvr>
                                        <p:cTn id="41"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animBg="1"/>
      <p:bldP spid="15" grpId="0" animBg="1"/>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F2D5F8-87CB-4B5B-8EC7-5F4CE6485746}"/>
              </a:ext>
            </a:extLst>
          </p:cNvPr>
          <p:cNvSpPr>
            <a:spLocks noGrp="1"/>
          </p:cNvSpPr>
          <p:nvPr>
            <p:ph type="title"/>
          </p:nvPr>
        </p:nvSpPr>
        <p:spPr/>
        <p:txBody>
          <a:bodyPr/>
          <a:lstStyle/>
          <a:p>
            <a:r>
              <a:rPr lang="en-US" dirty="0"/>
              <a:t>Reliable Client/Server Communications</a:t>
            </a:r>
          </a:p>
        </p:txBody>
      </p:sp>
      <p:sp>
        <p:nvSpPr>
          <p:cNvPr id="3" name="Content Placeholder 2">
            <a:extLst>
              <a:ext uri="{FF2B5EF4-FFF2-40B4-BE49-F238E27FC236}">
                <a16:creationId xmlns:a16="http://schemas.microsoft.com/office/drawing/2014/main" xmlns="" id="{139A428D-8F15-4206-B337-FA27C005FA71}"/>
              </a:ext>
            </a:extLst>
          </p:cNvPr>
          <p:cNvSpPr>
            <a:spLocks noGrp="1"/>
          </p:cNvSpPr>
          <p:nvPr>
            <p:ph idx="1"/>
          </p:nvPr>
        </p:nvSpPr>
        <p:spPr/>
        <p:txBody>
          <a:bodyPr/>
          <a:lstStyle/>
          <a:p>
            <a:pPr>
              <a:lnSpc>
                <a:spcPct val="100000"/>
              </a:lnSpc>
            </a:pPr>
            <a:r>
              <a:rPr lang="en-US" dirty="0"/>
              <a:t>In addition to process failures, a communication channel may exhibit crash, omission, timing, and/or arbitrary failures.</a:t>
            </a:r>
          </a:p>
          <a:p>
            <a:pPr>
              <a:lnSpc>
                <a:spcPct val="100000"/>
              </a:lnSpc>
            </a:pPr>
            <a:r>
              <a:rPr lang="en-US" dirty="0"/>
              <a:t>In practice, the focus is on masking crash and omission failures.</a:t>
            </a:r>
          </a:p>
          <a:p>
            <a:pPr>
              <a:lnSpc>
                <a:spcPct val="100000"/>
              </a:lnSpc>
            </a:pPr>
            <a:r>
              <a:rPr lang="en-US" dirty="0"/>
              <a:t>For example: the point-to-point TCP masks omission failures by guarding against lost messages using ACKs and retransmissions.  However, it performs poorly when a crash occurs (although a DS may try to mask a TCP crash by automatically re-establishing the lost connection).</a:t>
            </a:r>
          </a:p>
          <a:p>
            <a:pPr>
              <a:lnSpc>
                <a:spcPct val="100000"/>
              </a:lnSpc>
            </a:pPr>
            <a:endParaRPr lang="en-US" sz="2400" dirty="0">
              <a:solidFill>
                <a:schemeClr val="accent6"/>
              </a:solidFill>
            </a:endParaRPr>
          </a:p>
        </p:txBody>
      </p:sp>
    </p:spTree>
    <p:extLst>
      <p:ext uri="{BB962C8B-B14F-4D97-AF65-F5344CB8AC3E}">
        <p14:creationId xmlns:p14="http://schemas.microsoft.com/office/powerpoint/2010/main" val="4520332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F2D5F8-87CB-4B5B-8EC7-5F4CE6485746}"/>
              </a:ext>
            </a:extLst>
          </p:cNvPr>
          <p:cNvSpPr>
            <a:spLocks noGrp="1"/>
          </p:cNvSpPr>
          <p:nvPr>
            <p:ph type="title"/>
          </p:nvPr>
        </p:nvSpPr>
        <p:spPr/>
        <p:txBody>
          <a:bodyPr/>
          <a:lstStyle/>
          <a:p>
            <a:r>
              <a:rPr lang="en-US" dirty="0"/>
              <a:t>RPC Semantics and Failures</a:t>
            </a:r>
          </a:p>
        </p:txBody>
      </p:sp>
      <p:sp>
        <p:nvSpPr>
          <p:cNvPr id="3" name="Content Placeholder 2">
            <a:extLst>
              <a:ext uri="{FF2B5EF4-FFF2-40B4-BE49-F238E27FC236}">
                <a16:creationId xmlns:a16="http://schemas.microsoft.com/office/drawing/2014/main" xmlns="" id="{139A428D-8F15-4206-B337-FA27C005FA71}"/>
              </a:ext>
            </a:extLst>
          </p:cNvPr>
          <p:cNvSpPr>
            <a:spLocks noGrp="1"/>
          </p:cNvSpPr>
          <p:nvPr>
            <p:ph idx="1"/>
          </p:nvPr>
        </p:nvSpPr>
        <p:spPr/>
        <p:txBody>
          <a:bodyPr/>
          <a:lstStyle/>
          <a:p>
            <a:pPr>
              <a:lnSpc>
                <a:spcPct val="100000"/>
              </a:lnSpc>
            </a:pPr>
            <a:r>
              <a:rPr lang="en-US" dirty="0"/>
              <a:t>The RPC mechanism works well as long as both the client and server function perfectly. </a:t>
            </a:r>
          </a:p>
          <a:p>
            <a:pPr>
              <a:lnSpc>
                <a:spcPct val="100000"/>
              </a:lnSpc>
            </a:pPr>
            <a:r>
              <a:rPr lang="en-US" dirty="0"/>
              <a:t>Five classes of RPC failure can be identified:</a:t>
            </a:r>
          </a:p>
          <a:p>
            <a:pPr marL="901700" lvl="2" indent="-457200">
              <a:buFont typeface="+mj-lt"/>
              <a:buAutoNum type="arabicPeriod"/>
            </a:pPr>
            <a:r>
              <a:rPr lang="en-US" sz="2400" dirty="0"/>
              <a:t>The client cannot locate the server, so no request can be sent.</a:t>
            </a:r>
          </a:p>
          <a:p>
            <a:pPr marL="901700" lvl="2" indent="-457200">
              <a:buFont typeface="+mj-lt"/>
              <a:buAutoNum type="arabicPeriod"/>
            </a:pPr>
            <a:r>
              <a:rPr lang="en-US" sz="2400" dirty="0"/>
              <a:t>The client’s request to the server is lost, so no response is returned by the server to the waiting client.</a:t>
            </a:r>
          </a:p>
          <a:p>
            <a:pPr marL="901700" lvl="2" indent="-457200">
              <a:buFont typeface="+mj-lt"/>
              <a:buAutoNum type="arabicPeriod"/>
            </a:pPr>
            <a:r>
              <a:rPr lang="en-US" sz="2400" dirty="0"/>
              <a:t>The server crashes after receiving the request, and the service request is left acknowledged, but undone.</a:t>
            </a:r>
          </a:p>
          <a:p>
            <a:pPr marL="901700" lvl="2" indent="-457200">
              <a:buFont typeface="+mj-lt"/>
              <a:buAutoNum type="arabicPeriod"/>
            </a:pPr>
            <a:r>
              <a:rPr lang="en-US" sz="2400" dirty="0"/>
              <a:t>The server’s reply is lost on its way to the client, the service has completed, but the results never arrive at the client</a:t>
            </a:r>
          </a:p>
          <a:p>
            <a:pPr marL="901700" lvl="2" indent="-457200">
              <a:buFont typeface="+mj-lt"/>
              <a:buAutoNum type="arabicPeriod"/>
            </a:pPr>
            <a:r>
              <a:rPr lang="en-US" sz="2400" dirty="0"/>
              <a:t>The client crashes after sending its request, and the server sends a reply to a newly-restarted client that may not be expecting it.</a:t>
            </a:r>
          </a:p>
        </p:txBody>
      </p:sp>
    </p:spTree>
    <p:extLst>
      <p:ext uri="{BB962C8B-B14F-4D97-AF65-F5344CB8AC3E}">
        <p14:creationId xmlns:p14="http://schemas.microsoft.com/office/powerpoint/2010/main" val="26304201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F2D5F8-87CB-4B5B-8EC7-5F4CE6485746}"/>
              </a:ext>
            </a:extLst>
          </p:cNvPr>
          <p:cNvSpPr>
            <a:spLocks noGrp="1"/>
          </p:cNvSpPr>
          <p:nvPr>
            <p:ph type="title"/>
          </p:nvPr>
        </p:nvSpPr>
        <p:spPr/>
        <p:txBody>
          <a:bodyPr/>
          <a:lstStyle/>
          <a:p>
            <a:r>
              <a:rPr lang="en-US" dirty="0"/>
              <a:t>RPC Semantic in the presence of Failure </a:t>
            </a:r>
          </a:p>
        </p:txBody>
      </p:sp>
      <p:sp>
        <p:nvSpPr>
          <p:cNvPr id="3" name="Content Placeholder 2">
            <a:extLst>
              <a:ext uri="{FF2B5EF4-FFF2-40B4-BE49-F238E27FC236}">
                <a16:creationId xmlns:a16="http://schemas.microsoft.com/office/drawing/2014/main" xmlns="" id="{139A428D-8F15-4206-B337-FA27C005FA71}"/>
              </a:ext>
            </a:extLst>
          </p:cNvPr>
          <p:cNvSpPr>
            <a:spLocks noGrp="1"/>
          </p:cNvSpPr>
          <p:nvPr>
            <p:ph idx="1"/>
          </p:nvPr>
        </p:nvSpPr>
        <p:spPr/>
        <p:txBody>
          <a:bodyPr/>
          <a:lstStyle/>
          <a:p>
            <a:pPr>
              <a:lnSpc>
                <a:spcPct val="100000"/>
              </a:lnSpc>
            </a:pPr>
            <a:r>
              <a:rPr lang="en-US" b="1" dirty="0">
                <a:solidFill>
                  <a:srgbClr val="1D3064"/>
                </a:solidFill>
              </a:rPr>
              <a:t>Client unable to locate </a:t>
            </a:r>
            <a:r>
              <a:rPr lang="en-US" b="1" dirty="0" smtClean="0">
                <a:solidFill>
                  <a:srgbClr val="1D3064"/>
                </a:solidFill>
              </a:rPr>
              <a:t>server: </a:t>
            </a:r>
          </a:p>
          <a:p>
            <a:pPr marL="806450" lvl="2" indent="-361950"/>
            <a:r>
              <a:rPr lang="en-US" sz="2400" dirty="0"/>
              <a:t>One possible solution for the client being unable to locate the server is to have </a:t>
            </a:r>
            <a:r>
              <a:rPr lang="en-US" sz="2400" dirty="0" err="1"/>
              <a:t>doOperation</a:t>
            </a:r>
            <a:r>
              <a:rPr lang="en-US" sz="2400" dirty="0"/>
              <a:t> raise an exception at the client side</a:t>
            </a:r>
          </a:p>
          <a:p>
            <a:pPr marL="806450" lvl="2" indent="-361950"/>
            <a:r>
              <a:rPr lang="en-US" sz="2400" dirty="0"/>
              <a:t>Problem- When server goes down</a:t>
            </a:r>
          </a:p>
          <a:p>
            <a:pPr marL="806450" lvl="2" indent="-361950"/>
            <a:r>
              <a:rPr lang="en-US" sz="2400" dirty="0"/>
              <a:t>Solution- error raise an exception</a:t>
            </a:r>
          </a:p>
          <a:p>
            <a:pPr marL="1169988" lvl="1" indent="-363538"/>
            <a:r>
              <a:rPr lang="en-US" sz="2400" dirty="0">
                <a:ea typeface="ＭＳ Ｐゴシック" charset="-128"/>
              </a:rPr>
              <a:t>Java- division by zero</a:t>
            </a:r>
          </a:p>
          <a:p>
            <a:pPr marL="1169988" lvl="1" indent="-363538"/>
            <a:r>
              <a:rPr lang="en-US" sz="2400" dirty="0">
                <a:ea typeface="ＭＳ Ｐゴシック" charset="-128"/>
              </a:rPr>
              <a:t>C- signal </a:t>
            </a:r>
            <a:r>
              <a:rPr lang="en-US" sz="2400" dirty="0" smtClean="0">
                <a:ea typeface="ＭＳ Ｐゴシック" charset="-128"/>
              </a:rPr>
              <a:t>handlers</a:t>
            </a:r>
            <a:endParaRPr lang="en-US" sz="2400" dirty="0">
              <a:ea typeface="ＭＳ Ｐゴシック" charset="-128"/>
            </a:endParaRPr>
          </a:p>
          <a:p>
            <a:pPr>
              <a:lnSpc>
                <a:spcPct val="100000"/>
              </a:lnSpc>
            </a:pPr>
            <a:r>
              <a:rPr lang="en-US" b="1" dirty="0">
                <a:solidFill>
                  <a:srgbClr val="1D3064"/>
                </a:solidFill>
              </a:rPr>
              <a:t>Request message from client to server is </a:t>
            </a:r>
            <a:r>
              <a:rPr lang="en-US" b="1" dirty="0" smtClean="0">
                <a:solidFill>
                  <a:srgbClr val="1D3064"/>
                </a:solidFill>
              </a:rPr>
              <a:t>lost:</a:t>
            </a:r>
          </a:p>
          <a:p>
            <a:pPr marL="806450" lvl="2" indent="-361950"/>
            <a:r>
              <a:rPr lang="en-US" sz="2400" dirty="0"/>
              <a:t>The operating system starts a timer when the stub is generated and sends a request. If response is not received before timer expires, then a new request is sent.</a:t>
            </a:r>
          </a:p>
          <a:p>
            <a:pPr marL="806450" lvl="2" indent="-361950"/>
            <a:r>
              <a:rPr lang="en-US" sz="2400" dirty="0"/>
              <a:t>Lost message – works fine on retransmission.</a:t>
            </a:r>
          </a:p>
          <a:p>
            <a:pPr marL="806450" lvl="2" indent="-361950"/>
            <a:r>
              <a:rPr lang="en-US" sz="2400" dirty="0"/>
              <a:t>If request is not lost, we should make sure server knows that its a retransmission.</a:t>
            </a:r>
          </a:p>
          <a:p>
            <a:pPr>
              <a:lnSpc>
                <a:spcPct val="100000"/>
              </a:lnSpc>
            </a:pPr>
            <a:endParaRPr lang="en-US" sz="2400" dirty="0"/>
          </a:p>
        </p:txBody>
      </p:sp>
    </p:spTree>
    <p:extLst>
      <p:ext uri="{BB962C8B-B14F-4D97-AF65-F5344CB8AC3E}">
        <p14:creationId xmlns:p14="http://schemas.microsoft.com/office/powerpoint/2010/main" val="2589514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F2D5F8-87CB-4B5B-8EC7-5F4CE6485746}"/>
              </a:ext>
            </a:extLst>
          </p:cNvPr>
          <p:cNvSpPr>
            <a:spLocks noGrp="1"/>
          </p:cNvSpPr>
          <p:nvPr>
            <p:ph type="title"/>
          </p:nvPr>
        </p:nvSpPr>
        <p:spPr/>
        <p:txBody>
          <a:bodyPr/>
          <a:lstStyle/>
          <a:p>
            <a:r>
              <a:rPr lang="en-US" dirty="0"/>
              <a:t>RPC Semantic in the presence of Failure </a:t>
            </a:r>
          </a:p>
        </p:txBody>
      </p:sp>
      <p:sp>
        <p:nvSpPr>
          <p:cNvPr id="3" name="Content Placeholder 2">
            <a:extLst>
              <a:ext uri="{FF2B5EF4-FFF2-40B4-BE49-F238E27FC236}">
                <a16:creationId xmlns:a16="http://schemas.microsoft.com/office/drawing/2014/main" xmlns="" id="{139A428D-8F15-4206-B337-FA27C005FA71}"/>
              </a:ext>
            </a:extLst>
          </p:cNvPr>
          <p:cNvSpPr>
            <a:spLocks noGrp="1"/>
          </p:cNvSpPr>
          <p:nvPr>
            <p:ph idx="1"/>
          </p:nvPr>
        </p:nvSpPr>
        <p:spPr/>
        <p:txBody>
          <a:bodyPr/>
          <a:lstStyle/>
          <a:p>
            <a:pPr>
              <a:lnSpc>
                <a:spcPct val="100000"/>
              </a:lnSpc>
            </a:pPr>
            <a:r>
              <a:rPr lang="en-US" b="1" dirty="0" smtClean="0">
                <a:solidFill>
                  <a:srgbClr val="1D3064"/>
                </a:solidFill>
              </a:rPr>
              <a:t>Reply </a:t>
            </a:r>
            <a:r>
              <a:rPr lang="en-US" b="1" dirty="0">
                <a:solidFill>
                  <a:srgbClr val="1D3064"/>
                </a:solidFill>
              </a:rPr>
              <a:t>message from  server to the client is </a:t>
            </a:r>
            <a:r>
              <a:rPr lang="en-US" b="1" dirty="0" smtClean="0">
                <a:solidFill>
                  <a:srgbClr val="1D3064"/>
                </a:solidFill>
              </a:rPr>
              <a:t>lost:</a:t>
            </a:r>
          </a:p>
          <a:p>
            <a:pPr marL="806450" lvl="2" indent="-361950"/>
            <a:r>
              <a:rPr lang="en-US" sz="2400" dirty="0"/>
              <a:t>Some messages can be retransmitted any number of times without any loss.</a:t>
            </a:r>
          </a:p>
          <a:p>
            <a:pPr marL="806450" lvl="2" indent="-361950"/>
            <a:r>
              <a:rPr lang="en-US" sz="2400" dirty="0"/>
              <a:t>Some retransmissions cause severe loss</a:t>
            </a:r>
            <a:r>
              <a:rPr lang="en-US" sz="2400" dirty="0" smtClean="0"/>
              <a:t>.</a:t>
            </a:r>
            <a:endParaRPr lang="en-US" sz="2400" dirty="0"/>
          </a:p>
          <a:p>
            <a:pPr marL="806450" lvl="2" indent="-361950"/>
            <a:r>
              <a:rPr lang="en-US" sz="2400" dirty="0"/>
              <a:t>Solution- client assigns sequence number on requests made by client. So server has to maintain the sequence number while sending the reply</a:t>
            </a:r>
            <a:r>
              <a:rPr lang="en-US" sz="2400" dirty="0" smtClean="0"/>
              <a:t>.</a:t>
            </a:r>
          </a:p>
          <a:p>
            <a:pPr marL="265113" lvl="2" indent="-265113">
              <a:lnSpc>
                <a:spcPct val="100000"/>
              </a:lnSpc>
              <a:spcBef>
                <a:spcPts val="1000"/>
              </a:spcBef>
              <a:buFont typeface="Webdings" panose="05030102010509060703" pitchFamily="18" charset="2"/>
              <a:buChar char=""/>
            </a:pPr>
            <a:r>
              <a:rPr lang="en-US" sz="2400" b="1" dirty="0">
                <a:solidFill>
                  <a:srgbClr val="1D3064"/>
                </a:solidFill>
              </a:rPr>
              <a:t>Client crashes after sending </a:t>
            </a:r>
            <a:r>
              <a:rPr lang="en-US" sz="2400" b="1" dirty="0" smtClean="0">
                <a:solidFill>
                  <a:srgbClr val="1D3064"/>
                </a:solidFill>
              </a:rPr>
              <a:t>request:</a:t>
            </a:r>
          </a:p>
          <a:p>
            <a:pPr marL="806450" lvl="2" indent="-361950"/>
            <a:r>
              <a:rPr lang="en-US" sz="2400" dirty="0"/>
              <a:t>When a client crashes, and when an ‘old’ reply arrives, such a reply is known as an orphan.</a:t>
            </a:r>
          </a:p>
          <a:p>
            <a:pPr marL="806450" lvl="2" indent="-361950"/>
            <a:r>
              <a:rPr lang="en-US" sz="2400" dirty="0"/>
              <a:t>Four orphan solutions have been proposed: </a:t>
            </a:r>
          </a:p>
          <a:p>
            <a:pPr marL="1169988" lvl="1" indent="-363538"/>
            <a:r>
              <a:rPr lang="en-US" sz="2400" dirty="0">
                <a:solidFill>
                  <a:schemeClr val="accent6"/>
                </a:solidFill>
                <a:ea typeface="ＭＳ Ｐゴシック" charset="-128"/>
              </a:rPr>
              <a:t>Extermination</a:t>
            </a:r>
            <a:r>
              <a:rPr lang="en-US" sz="2400" dirty="0">
                <a:ea typeface="ＭＳ Ｐゴシック" charset="-128"/>
              </a:rPr>
              <a:t>: Use logging to explicitly kill off an orphan after a client reboot</a:t>
            </a:r>
          </a:p>
          <a:p>
            <a:pPr marL="1169988" lvl="1" indent="-363538"/>
            <a:r>
              <a:rPr lang="en-US" sz="2400" dirty="0">
                <a:solidFill>
                  <a:schemeClr val="accent6"/>
                </a:solidFill>
                <a:ea typeface="ＭＳ Ｐゴシック" charset="-128"/>
              </a:rPr>
              <a:t>Reincarnation</a:t>
            </a:r>
            <a:r>
              <a:rPr lang="en-US" sz="2400" dirty="0">
                <a:ea typeface="ＭＳ Ｐゴシック" charset="-128"/>
              </a:rPr>
              <a:t>: Use broadcasting to kill all remote computations on a client’s behalf after rebooting and getting a new epoch number</a:t>
            </a:r>
          </a:p>
          <a:p>
            <a:pPr marL="1169988" lvl="1" indent="-363538"/>
            <a:r>
              <a:rPr lang="en-US" sz="2400" dirty="0">
                <a:solidFill>
                  <a:schemeClr val="accent6"/>
                </a:solidFill>
                <a:ea typeface="ＭＳ Ｐゴシック" charset="-128"/>
              </a:rPr>
              <a:t>Gentle Reincarnation</a:t>
            </a:r>
            <a:r>
              <a:rPr lang="en-US" sz="2400" dirty="0">
                <a:ea typeface="ＭＳ Ｐゴシック" charset="-128"/>
              </a:rPr>
              <a:t>: After an epoch broadcast comes in, a machine kills a computation only if its owner cannot be located anywhere</a:t>
            </a:r>
          </a:p>
          <a:p>
            <a:pPr marL="1169988" lvl="1" indent="-363538"/>
            <a:r>
              <a:rPr lang="en-US" sz="2400" dirty="0">
                <a:solidFill>
                  <a:schemeClr val="accent6"/>
                </a:solidFill>
                <a:ea typeface="ＭＳ Ｐゴシック" charset="-128"/>
              </a:rPr>
              <a:t>Expiration</a:t>
            </a:r>
            <a:r>
              <a:rPr lang="en-US" sz="2400" dirty="0">
                <a:ea typeface="ＭＳ Ｐゴシック" charset="-128"/>
              </a:rPr>
              <a:t>: each remote invocation is given a standard amount of time to fulfill the job</a:t>
            </a:r>
          </a:p>
          <a:p>
            <a:pPr marL="265113" lvl="2" indent="-265113">
              <a:lnSpc>
                <a:spcPct val="100000"/>
              </a:lnSpc>
              <a:spcBef>
                <a:spcPts val="1000"/>
              </a:spcBef>
              <a:buFont typeface="Webdings" panose="05030102010509060703" pitchFamily="18" charset="2"/>
              <a:buChar char=""/>
            </a:pPr>
            <a:endParaRPr lang="en-US" sz="2400" dirty="0"/>
          </a:p>
          <a:p>
            <a:pPr marL="265113" lvl="2" indent="-265113">
              <a:lnSpc>
                <a:spcPct val="100000"/>
              </a:lnSpc>
              <a:spcBef>
                <a:spcPts val="1000"/>
              </a:spcBef>
              <a:buFont typeface="Webdings" panose="05030102010509060703" pitchFamily="18" charset="2"/>
              <a:buChar char=""/>
            </a:pPr>
            <a:endParaRPr lang="en-US" sz="2400" dirty="0"/>
          </a:p>
        </p:txBody>
      </p:sp>
    </p:spTree>
    <p:extLst>
      <p:ext uri="{BB962C8B-B14F-4D97-AF65-F5344CB8AC3E}">
        <p14:creationId xmlns:p14="http://schemas.microsoft.com/office/powerpoint/2010/main" val="1294114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F2D5F8-87CB-4B5B-8EC7-5F4CE6485746}"/>
              </a:ext>
            </a:extLst>
          </p:cNvPr>
          <p:cNvSpPr>
            <a:spLocks noGrp="1"/>
          </p:cNvSpPr>
          <p:nvPr>
            <p:ph type="title"/>
          </p:nvPr>
        </p:nvSpPr>
        <p:spPr/>
        <p:txBody>
          <a:bodyPr/>
          <a:lstStyle/>
          <a:p>
            <a:r>
              <a:rPr lang="en-US" dirty="0"/>
              <a:t>Data-centric consistency models</a:t>
            </a:r>
          </a:p>
        </p:txBody>
      </p:sp>
      <p:sp>
        <p:nvSpPr>
          <p:cNvPr id="3" name="Content Placeholder 2">
            <a:extLst>
              <a:ext uri="{FF2B5EF4-FFF2-40B4-BE49-F238E27FC236}">
                <a16:creationId xmlns:a16="http://schemas.microsoft.com/office/drawing/2014/main" xmlns="" id="{139A428D-8F15-4206-B337-FA27C005FA71}"/>
              </a:ext>
            </a:extLst>
          </p:cNvPr>
          <p:cNvSpPr>
            <a:spLocks noGrp="1"/>
          </p:cNvSpPr>
          <p:nvPr>
            <p:ph idx="1"/>
          </p:nvPr>
        </p:nvSpPr>
        <p:spPr/>
        <p:txBody>
          <a:bodyPr/>
          <a:lstStyle/>
          <a:p>
            <a:r>
              <a:rPr lang="en-US" dirty="0"/>
              <a:t>A data-store can be read from or written to by any process in a distributed system.</a:t>
            </a:r>
          </a:p>
          <a:p>
            <a:r>
              <a:rPr lang="en-US" dirty="0"/>
              <a:t>A local copy of the data-store (replica) can support “fast reads”.</a:t>
            </a:r>
          </a:p>
          <a:p>
            <a:r>
              <a:rPr lang="en-US" dirty="0"/>
              <a:t>However, a </a:t>
            </a:r>
            <a:r>
              <a:rPr lang="en-US" dirty="0">
                <a:solidFill>
                  <a:schemeClr val="accent6"/>
                </a:solidFill>
              </a:rPr>
              <a:t>write</a:t>
            </a:r>
            <a:r>
              <a:rPr lang="en-US" dirty="0"/>
              <a:t> to a local replica needs to </a:t>
            </a:r>
            <a:r>
              <a:rPr lang="en-US" dirty="0">
                <a:solidFill>
                  <a:schemeClr val="accent6"/>
                </a:solidFill>
              </a:rPr>
              <a:t>be propagated to all remote replicas</a:t>
            </a:r>
            <a:r>
              <a:rPr lang="en-US" dirty="0" smtClean="0"/>
              <a:t>.</a:t>
            </a:r>
            <a:endParaRPr lang="en-US" dirty="0"/>
          </a:p>
          <a:p>
            <a:pPr marL="0" indent="0">
              <a:buNone/>
            </a:pPr>
            <a:endParaRPr lang="en-US" dirty="0"/>
          </a:p>
        </p:txBody>
      </p:sp>
      <p:grpSp>
        <p:nvGrpSpPr>
          <p:cNvPr id="4" name="Group 3"/>
          <p:cNvGrpSpPr/>
          <p:nvPr/>
        </p:nvGrpSpPr>
        <p:grpSpPr>
          <a:xfrm>
            <a:off x="1340224" y="3198980"/>
            <a:ext cx="7239000" cy="3057520"/>
            <a:chOff x="1340224" y="3198980"/>
            <a:chExt cx="7239000" cy="3057520"/>
          </a:xfrm>
        </p:grpSpPr>
        <p:sp>
          <p:nvSpPr>
            <p:cNvPr id="6" name="TextBox 5"/>
            <p:cNvSpPr txBox="1"/>
            <p:nvPr/>
          </p:nvSpPr>
          <p:spPr>
            <a:xfrm>
              <a:off x="1895234" y="5548614"/>
              <a:ext cx="6494930" cy="707886"/>
            </a:xfrm>
            <a:prstGeom prst="rect">
              <a:avLst/>
            </a:prstGeom>
            <a:solidFill>
              <a:srgbClr val="1D3064"/>
            </a:solidFill>
          </p:spPr>
          <p:txBody>
            <a:bodyPr wrap="square" rtlCol="0">
              <a:spAutoFit/>
            </a:bodyPr>
            <a:lstStyle/>
            <a:p>
              <a:r>
                <a:rPr lang="en-US" sz="2000" dirty="0">
                  <a:solidFill>
                    <a:schemeClr val="bg1"/>
                  </a:solidFill>
                </a:rPr>
                <a:t>The general organization of a logical data store, physically distributed and replicated across multiple processes.</a:t>
              </a:r>
            </a:p>
          </p:txBody>
        </p:sp>
        <p:sp>
          <p:nvSpPr>
            <p:cNvPr id="7" name="Can 6"/>
            <p:cNvSpPr/>
            <p:nvPr/>
          </p:nvSpPr>
          <p:spPr>
            <a:xfrm>
              <a:off x="3455821" y="4052253"/>
              <a:ext cx="3142203" cy="841968"/>
            </a:xfrm>
            <a:prstGeom prst="can">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an 7"/>
            <p:cNvSpPr/>
            <p:nvPr/>
          </p:nvSpPr>
          <p:spPr>
            <a:xfrm>
              <a:off x="3702424" y="4132221"/>
              <a:ext cx="493207" cy="381000"/>
            </a:xfrm>
            <a:prstGeom prst="ca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an 8"/>
            <p:cNvSpPr/>
            <p:nvPr/>
          </p:nvSpPr>
          <p:spPr>
            <a:xfrm>
              <a:off x="4769224" y="4132221"/>
              <a:ext cx="493207" cy="381000"/>
            </a:xfrm>
            <a:prstGeom prst="ca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an 9"/>
            <p:cNvSpPr/>
            <p:nvPr/>
          </p:nvSpPr>
          <p:spPr>
            <a:xfrm>
              <a:off x="5836024" y="4132221"/>
              <a:ext cx="493207" cy="381000"/>
            </a:xfrm>
            <a:prstGeom prst="ca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p:cNvCxnSpPr/>
            <p:nvPr/>
          </p:nvCxnSpPr>
          <p:spPr>
            <a:xfrm>
              <a:off x="3949027" y="4741821"/>
              <a:ext cx="21336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8" idx="3"/>
            </p:cNvCxnSpPr>
            <p:nvPr/>
          </p:nvCxnSpPr>
          <p:spPr>
            <a:xfrm>
              <a:off x="3949028" y="4513221"/>
              <a:ext cx="0" cy="2286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9" idx="3"/>
            </p:cNvCxnSpPr>
            <p:nvPr/>
          </p:nvCxnSpPr>
          <p:spPr>
            <a:xfrm>
              <a:off x="5015828" y="4513221"/>
              <a:ext cx="0" cy="2286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H="1">
              <a:off x="6082627" y="4513221"/>
              <a:ext cx="1" cy="2286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3443679" y="3198980"/>
              <a:ext cx="1010696" cy="304800"/>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400" dirty="0" smtClean="0"/>
                <a:t>Process 1</a:t>
              </a:r>
              <a:endParaRPr lang="en-US" sz="1400" dirty="0"/>
            </a:p>
          </p:txBody>
        </p:sp>
        <p:sp>
          <p:nvSpPr>
            <p:cNvPr id="16" name="Rectangle 15"/>
            <p:cNvSpPr/>
            <p:nvPr/>
          </p:nvSpPr>
          <p:spPr>
            <a:xfrm>
              <a:off x="4521574" y="3207354"/>
              <a:ext cx="1010696" cy="304800"/>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400" dirty="0" smtClean="0"/>
                <a:t>Process 2</a:t>
              </a:r>
              <a:endParaRPr lang="en-US" sz="1400" dirty="0"/>
            </a:p>
          </p:txBody>
        </p:sp>
        <p:sp>
          <p:nvSpPr>
            <p:cNvPr id="17" name="Rectangle 16"/>
            <p:cNvSpPr/>
            <p:nvPr/>
          </p:nvSpPr>
          <p:spPr>
            <a:xfrm>
              <a:off x="5577279" y="3207354"/>
              <a:ext cx="1010696" cy="304800"/>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400" dirty="0" smtClean="0"/>
                <a:t>Process 3</a:t>
              </a:r>
              <a:endParaRPr lang="en-US" sz="1400" dirty="0"/>
            </a:p>
          </p:txBody>
        </p:sp>
        <p:cxnSp>
          <p:nvCxnSpPr>
            <p:cNvPr id="18" name="Straight Connector 17"/>
            <p:cNvCxnSpPr>
              <a:endCxn id="9" idx="1"/>
            </p:cNvCxnSpPr>
            <p:nvPr/>
          </p:nvCxnSpPr>
          <p:spPr>
            <a:xfrm>
              <a:off x="5015827" y="3512154"/>
              <a:ext cx="1" cy="620067"/>
            </a:xfrm>
            <a:prstGeom prst="line">
              <a:avLst/>
            </a:prstGeom>
            <a:ln w="28575">
              <a:solidFill>
                <a:srgbClr val="1D3064"/>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a:endCxn id="8" idx="1"/>
            </p:cNvCxnSpPr>
            <p:nvPr/>
          </p:nvCxnSpPr>
          <p:spPr>
            <a:xfrm>
              <a:off x="3949027" y="3512154"/>
              <a:ext cx="1" cy="620067"/>
            </a:xfrm>
            <a:prstGeom prst="line">
              <a:avLst/>
            </a:prstGeom>
            <a:ln w="28575">
              <a:solidFill>
                <a:srgbClr val="1D3064"/>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endCxn id="10" idx="1"/>
            </p:cNvCxnSpPr>
            <p:nvPr/>
          </p:nvCxnSpPr>
          <p:spPr>
            <a:xfrm>
              <a:off x="6082628" y="3512154"/>
              <a:ext cx="0" cy="620067"/>
            </a:xfrm>
            <a:prstGeom prst="line">
              <a:avLst/>
            </a:prstGeom>
            <a:ln w="28575">
              <a:solidFill>
                <a:srgbClr val="1D3064"/>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10" idx="4"/>
            </p:cNvCxnSpPr>
            <p:nvPr/>
          </p:nvCxnSpPr>
          <p:spPr>
            <a:xfrm flipV="1">
              <a:off x="6329231" y="3671253"/>
              <a:ext cx="878393" cy="651468"/>
            </a:xfrm>
            <a:prstGeom prst="line">
              <a:avLst/>
            </a:prstGeom>
            <a:ln w="6350">
              <a:solidFill>
                <a:schemeClr val="tx1"/>
              </a:solidFill>
              <a:prstDash val="sys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7207624" y="3530576"/>
              <a:ext cx="1371600" cy="400110"/>
            </a:xfrm>
            <a:prstGeom prst="rect">
              <a:avLst/>
            </a:prstGeom>
            <a:noFill/>
          </p:spPr>
          <p:txBody>
            <a:bodyPr wrap="square" rtlCol="0">
              <a:spAutoFit/>
            </a:bodyPr>
            <a:lstStyle/>
            <a:p>
              <a:r>
                <a:rPr lang="en-US" sz="2000" dirty="0" smtClean="0"/>
                <a:t>Local Copy</a:t>
              </a:r>
              <a:endParaRPr lang="en-US" sz="2000" dirty="0"/>
            </a:p>
          </p:txBody>
        </p:sp>
        <p:sp>
          <p:nvSpPr>
            <p:cNvPr id="23" name="TextBox 22"/>
            <p:cNvSpPr txBox="1"/>
            <p:nvPr/>
          </p:nvSpPr>
          <p:spPr>
            <a:xfrm>
              <a:off x="1340224" y="4258189"/>
              <a:ext cx="1371600" cy="707886"/>
            </a:xfrm>
            <a:prstGeom prst="rect">
              <a:avLst/>
            </a:prstGeom>
            <a:noFill/>
          </p:spPr>
          <p:txBody>
            <a:bodyPr wrap="square" rtlCol="0">
              <a:spAutoFit/>
            </a:bodyPr>
            <a:lstStyle/>
            <a:p>
              <a:r>
                <a:rPr lang="en-US" sz="2000" dirty="0" smtClean="0"/>
                <a:t>Distributed data-store</a:t>
              </a:r>
              <a:endParaRPr lang="en-US" sz="2000" dirty="0"/>
            </a:p>
          </p:txBody>
        </p:sp>
        <p:cxnSp>
          <p:nvCxnSpPr>
            <p:cNvPr id="24" name="Straight Connector 23"/>
            <p:cNvCxnSpPr>
              <a:stCxn id="7" idx="2"/>
            </p:cNvCxnSpPr>
            <p:nvPr/>
          </p:nvCxnSpPr>
          <p:spPr>
            <a:xfrm flipH="1">
              <a:off x="2559426" y="4473237"/>
              <a:ext cx="896395" cy="108117"/>
            </a:xfrm>
            <a:prstGeom prst="line">
              <a:avLst/>
            </a:prstGeom>
            <a:ln w="6350">
              <a:solidFill>
                <a:schemeClr val="tx1"/>
              </a:solidFill>
              <a:prstDash val="sysDash"/>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72662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F2D5F8-87CB-4B5B-8EC7-5F4CE6485746}"/>
              </a:ext>
            </a:extLst>
          </p:cNvPr>
          <p:cNvSpPr>
            <a:spLocks noGrp="1"/>
          </p:cNvSpPr>
          <p:nvPr>
            <p:ph type="title"/>
          </p:nvPr>
        </p:nvSpPr>
        <p:spPr/>
        <p:txBody>
          <a:bodyPr/>
          <a:lstStyle/>
          <a:p>
            <a:r>
              <a:rPr lang="en-US" dirty="0"/>
              <a:t>RPC Semantic in the presence of Failure </a:t>
            </a:r>
          </a:p>
        </p:txBody>
      </p:sp>
      <p:sp>
        <p:nvSpPr>
          <p:cNvPr id="3" name="Content Placeholder 2">
            <a:extLst>
              <a:ext uri="{FF2B5EF4-FFF2-40B4-BE49-F238E27FC236}">
                <a16:creationId xmlns:a16="http://schemas.microsoft.com/office/drawing/2014/main" xmlns="" id="{139A428D-8F15-4206-B337-FA27C005FA71}"/>
              </a:ext>
            </a:extLst>
          </p:cNvPr>
          <p:cNvSpPr>
            <a:spLocks noGrp="1"/>
          </p:cNvSpPr>
          <p:nvPr>
            <p:ph idx="1"/>
          </p:nvPr>
        </p:nvSpPr>
        <p:spPr/>
        <p:txBody>
          <a:bodyPr/>
          <a:lstStyle/>
          <a:p>
            <a:pPr>
              <a:lnSpc>
                <a:spcPct val="100000"/>
              </a:lnSpc>
            </a:pPr>
            <a:r>
              <a:rPr lang="en-US" b="1" dirty="0" smtClean="0">
                <a:solidFill>
                  <a:srgbClr val="1D3064"/>
                </a:solidFill>
              </a:rPr>
              <a:t>Server </a:t>
            </a:r>
            <a:r>
              <a:rPr lang="en-US" b="1" dirty="0">
                <a:solidFill>
                  <a:srgbClr val="1D3064"/>
                </a:solidFill>
              </a:rPr>
              <a:t>crashes after receiving </a:t>
            </a:r>
            <a:r>
              <a:rPr lang="en-US" b="1" dirty="0" smtClean="0">
                <a:solidFill>
                  <a:srgbClr val="1D3064"/>
                </a:solidFill>
              </a:rPr>
              <a:t>request</a:t>
            </a:r>
          </a:p>
          <a:p>
            <a:pPr marL="806450" lvl="2" indent="-361950"/>
            <a:r>
              <a:rPr lang="en-US" sz="2400" dirty="0"/>
              <a:t>The client cannot tell if the crash occurred before or after the request is carried </a:t>
            </a:r>
            <a:r>
              <a:rPr lang="en-US" sz="2400" dirty="0" smtClean="0"/>
              <a:t>out</a:t>
            </a:r>
          </a:p>
          <a:p>
            <a:pPr marL="806450" lvl="2" indent="-361950"/>
            <a:endParaRPr lang="en-US" sz="2400" dirty="0"/>
          </a:p>
          <a:p>
            <a:pPr marL="806450" lvl="2" indent="-361950"/>
            <a:endParaRPr lang="en-US" sz="2400" dirty="0" smtClean="0"/>
          </a:p>
          <a:p>
            <a:pPr marL="806450" lvl="2" indent="-361950"/>
            <a:endParaRPr lang="en-US" sz="2400" dirty="0"/>
          </a:p>
          <a:p>
            <a:pPr marL="806450" lvl="2" indent="-361950"/>
            <a:endParaRPr lang="en-US" sz="2400" dirty="0" smtClean="0"/>
          </a:p>
          <a:p>
            <a:pPr marL="806450" lvl="2" indent="-361950"/>
            <a:endParaRPr lang="en-US" sz="2400" dirty="0"/>
          </a:p>
          <a:p>
            <a:pPr marL="806450" lvl="2" indent="-361950"/>
            <a:endParaRPr lang="en-US" sz="2400" dirty="0" smtClean="0"/>
          </a:p>
          <a:p>
            <a:pPr marL="806450" lvl="2" indent="-361950"/>
            <a:r>
              <a:rPr lang="en-US" sz="2400" dirty="0" smtClean="0"/>
              <a:t>A </a:t>
            </a:r>
            <a:r>
              <a:rPr lang="en-US" sz="2400" dirty="0"/>
              <a:t>client’s remote operation consists of printing some text at a server</a:t>
            </a:r>
          </a:p>
          <a:p>
            <a:pPr marL="806450" lvl="2" indent="-361950"/>
            <a:r>
              <a:rPr lang="en-US" sz="2400" dirty="0" smtClean="0"/>
              <a:t>When </a:t>
            </a:r>
            <a:r>
              <a:rPr lang="en-US" sz="2400" dirty="0"/>
              <a:t>a client issues a request, it receives an ACK that the request has been delivered to the server</a:t>
            </a:r>
          </a:p>
          <a:p>
            <a:pPr marL="806450" lvl="2" indent="-361950"/>
            <a:r>
              <a:rPr lang="en-US" sz="2400" dirty="0" smtClean="0"/>
              <a:t>The </a:t>
            </a:r>
            <a:r>
              <a:rPr lang="en-US" sz="2400" dirty="0"/>
              <a:t>server sends a completion message to the client when the text is </a:t>
            </a:r>
            <a:r>
              <a:rPr lang="en-US" sz="2400" dirty="0" smtClean="0"/>
              <a:t>printed</a:t>
            </a:r>
          </a:p>
          <a:p>
            <a:pPr marL="806450" lvl="2" indent="-361950"/>
            <a:r>
              <a:rPr lang="en-US" sz="2400" dirty="0">
                <a:solidFill>
                  <a:schemeClr val="accent6"/>
                </a:solidFill>
              </a:rPr>
              <a:t>Remote operation</a:t>
            </a:r>
            <a:r>
              <a:rPr lang="en-US" sz="2400" dirty="0"/>
              <a:t>: print some text and (when done) send a completion message. </a:t>
            </a:r>
          </a:p>
          <a:p>
            <a:pPr>
              <a:lnSpc>
                <a:spcPct val="100000"/>
              </a:lnSpc>
            </a:pPr>
            <a:endParaRPr lang="en-US" sz="2400" dirty="0"/>
          </a:p>
        </p:txBody>
      </p:sp>
      <p:sp>
        <p:nvSpPr>
          <p:cNvPr id="4" name="TextBox 1"/>
          <p:cNvSpPr txBox="1">
            <a:spLocks noChangeArrowheads="1"/>
          </p:cNvSpPr>
          <p:nvPr/>
        </p:nvSpPr>
        <p:spPr bwMode="auto">
          <a:xfrm>
            <a:off x="1902760" y="2057400"/>
            <a:ext cx="981359" cy="1015663"/>
          </a:xfrm>
          <a:prstGeom prst="rect">
            <a:avLst/>
          </a:prstGeom>
          <a:noFill/>
          <a:ln w="19050">
            <a:solidFill>
              <a:srgbClr val="1D3064"/>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000" dirty="0">
                <a:latin typeface="+mj-lt"/>
              </a:rPr>
              <a:t>Receive</a:t>
            </a:r>
          </a:p>
          <a:p>
            <a:pPr eaLnBrk="1" hangingPunct="1"/>
            <a:r>
              <a:rPr lang="en-US" altLang="en-US" sz="2000" dirty="0">
                <a:latin typeface="+mj-lt"/>
              </a:rPr>
              <a:t>Execute</a:t>
            </a:r>
          </a:p>
          <a:p>
            <a:pPr eaLnBrk="1" hangingPunct="1"/>
            <a:r>
              <a:rPr lang="en-US" altLang="en-US" sz="2000" dirty="0">
                <a:latin typeface="+mj-lt"/>
              </a:rPr>
              <a:t>Reply</a:t>
            </a:r>
          </a:p>
        </p:txBody>
      </p:sp>
      <p:cxnSp>
        <p:nvCxnSpPr>
          <p:cNvPr id="5" name="Straight Arrow Connector 4"/>
          <p:cNvCxnSpPr/>
          <p:nvPr/>
        </p:nvCxnSpPr>
        <p:spPr>
          <a:xfrm>
            <a:off x="1369360" y="2209800"/>
            <a:ext cx="533400" cy="0"/>
          </a:xfrm>
          <a:prstGeom prst="straightConnector1">
            <a:avLst/>
          </a:prstGeom>
          <a:ln w="28575">
            <a:solidFill>
              <a:schemeClr val="accent6"/>
            </a:solidFill>
            <a:tailEnd type="arrow"/>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flipH="1">
            <a:off x="1369360" y="2743200"/>
            <a:ext cx="533400" cy="0"/>
          </a:xfrm>
          <a:prstGeom prst="straightConnector1">
            <a:avLst/>
          </a:prstGeom>
          <a:ln w="28575">
            <a:solidFill>
              <a:schemeClr val="accent6"/>
            </a:solidFill>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a:spLocks noChangeArrowheads="1"/>
          </p:cNvSpPr>
          <p:nvPr/>
        </p:nvSpPr>
        <p:spPr bwMode="auto">
          <a:xfrm>
            <a:off x="1240773" y="1871663"/>
            <a:ext cx="60144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000">
                <a:latin typeface="+mj-lt"/>
              </a:rPr>
              <a:t>REQ</a:t>
            </a:r>
          </a:p>
        </p:txBody>
      </p:sp>
      <p:sp>
        <p:nvSpPr>
          <p:cNvPr id="8" name="TextBox 9"/>
          <p:cNvSpPr txBox="1">
            <a:spLocks noChangeArrowheads="1"/>
          </p:cNvSpPr>
          <p:nvPr/>
        </p:nvSpPr>
        <p:spPr bwMode="auto">
          <a:xfrm>
            <a:off x="1240773" y="2355850"/>
            <a:ext cx="59022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000">
                <a:latin typeface="+mj-lt"/>
              </a:rPr>
              <a:t>REP</a:t>
            </a:r>
          </a:p>
        </p:txBody>
      </p:sp>
      <p:sp>
        <p:nvSpPr>
          <p:cNvPr id="9" name="TextBox 7"/>
          <p:cNvSpPr txBox="1">
            <a:spLocks noChangeArrowheads="1"/>
          </p:cNvSpPr>
          <p:nvPr/>
        </p:nvSpPr>
        <p:spPr bwMode="auto">
          <a:xfrm>
            <a:off x="1420747" y="3262343"/>
            <a:ext cx="1851789" cy="400110"/>
          </a:xfrm>
          <a:prstGeom prst="rect">
            <a:avLst/>
          </a:prstGeom>
          <a:solidFill>
            <a:srgbClr val="1D3064"/>
          </a:solidFill>
          <a:ln w="9525">
            <a:noFill/>
            <a:miter lim="800000"/>
            <a:headEnd/>
            <a:tailEnd/>
          </a:ln>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000" b="1" i="1">
                <a:solidFill>
                  <a:schemeClr val="bg1"/>
                </a:solidFill>
                <a:latin typeface="+mj-lt"/>
              </a:rPr>
              <a:t>The normal case</a:t>
            </a:r>
          </a:p>
        </p:txBody>
      </p:sp>
      <p:sp>
        <p:nvSpPr>
          <p:cNvPr id="10" name="TextBox 11"/>
          <p:cNvSpPr txBox="1">
            <a:spLocks noChangeArrowheads="1"/>
          </p:cNvSpPr>
          <p:nvPr/>
        </p:nvSpPr>
        <p:spPr bwMode="auto">
          <a:xfrm>
            <a:off x="5464266" y="2032000"/>
            <a:ext cx="981359" cy="1015663"/>
          </a:xfrm>
          <a:prstGeom prst="rect">
            <a:avLst/>
          </a:prstGeom>
          <a:noFill/>
          <a:ln w="19050">
            <a:solidFill>
              <a:srgbClr val="1D3064"/>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000">
                <a:latin typeface="+mj-lt"/>
              </a:rPr>
              <a:t>Receive</a:t>
            </a:r>
          </a:p>
          <a:p>
            <a:pPr eaLnBrk="1" hangingPunct="1"/>
            <a:r>
              <a:rPr lang="en-US" altLang="en-US" sz="2000">
                <a:latin typeface="+mj-lt"/>
              </a:rPr>
              <a:t>Execute</a:t>
            </a:r>
          </a:p>
          <a:p>
            <a:pPr eaLnBrk="1" hangingPunct="1"/>
            <a:r>
              <a:rPr lang="en-US" altLang="en-US" sz="2000" b="1">
                <a:solidFill>
                  <a:srgbClr val="0000FF"/>
                </a:solidFill>
                <a:latin typeface="+mj-lt"/>
              </a:rPr>
              <a:t>Crash</a:t>
            </a:r>
          </a:p>
        </p:txBody>
      </p:sp>
      <p:cxnSp>
        <p:nvCxnSpPr>
          <p:cNvPr id="11" name="Straight Arrow Connector 10"/>
          <p:cNvCxnSpPr/>
          <p:nvPr/>
        </p:nvCxnSpPr>
        <p:spPr>
          <a:xfrm>
            <a:off x="4930866" y="2184400"/>
            <a:ext cx="533400" cy="0"/>
          </a:xfrm>
          <a:prstGeom prst="straightConnector1">
            <a:avLst/>
          </a:prstGeom>
          <a:ln w="28575">
            <a:solidFill>
              <a:schemeClr val="accent6"/>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a:off x="4930866" y="2717800"/>
            <a:ext cx="533400" cy="0"/>
          </a:xfrm>
          <a:prstGeom prst="straightConnector1">
            <a:avLst/>
          </a:prstGeom>
          <a:ln w="28575">
            <a:solidFill>
              <a:schemeClr val="accent6"/>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13" name="TextBox 14"/>
          <p:cNvSpPr txBox="1">
            <a:spLocks noChangeArrowheads="1"/>
          </p:cNvSpPr>
          <p:nvPr/>
        </p:nvSpPr>
        <p:spPr bwMode="auto">
          <a:xfrm>
            <a:off x="4800691" y="1844675"/>
            <a:ext cx="60144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000">
                <a:latin typeface="+mj-lt"/>
              </a:rPr>
              <a:t>REQ</a:t>
            </a:r>
          </a:p>
        </p:txBody>
      </p:sp>
      <p:sp>
        <p:nvSpPr>
          <p:cNvPr id="14" name="TextBox 15"/>
          <p:cNvSpPr txBox="1">
            <a:spLocks noChangeArrowheads="1"/>
          </p:cNvSpPr>
          <p:nvPr/>
        </p:nvSpPr>
        <p:spPr bwMode="auto">
          <a:xfrm>
            <a:off x="4800691" y="2330450"/>
            <a:ext cx="59022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000">
                <a:latin typeface="+mj-lt"/>
              </a:rPr>
              <a:t>REP</a:t>
            </a:r>
          </a:p>
        </p:txBody>
      </p:sp>
      <p:sp>
        <p:nvSpPr>
          <p:cNvPr id="15" name="TextBox 16"/>
          <p:cNvSpPr txBox="1">
            <a:spLocks noChangeArrowheads="1"/>
          </p:cNvSpPr>
          <p:nvPr/>
        </p:nvSpPr>
        <p:spPr bwMode="auto">
          <a:xfrm>
            <a:off x="4840279" y="3262343"/>
            <a:ext cx="2350323" cy="400110"/>
          </a:xfrm>
          <a:prstGeom prst="rect">
            <a:avLst/>
          </a:prstGeom>
          <a:solidFill>
            <a:srgbClr val="1D3064"/>
          </a:solidFill>
          <a:ln w="9525">
            <a:noFill/>
            <a:miter lim="800000"/>
            <a:headEnd/>
            <a:tailEnd/>
          </a:ln>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000" b="1" i="1">
                <a:solidFill>
                  <a:schemeClr val="bg1"/>
                </a:solidFill>
                <a:latin typeface="+mj-lt"/>
              </a:rPr>
              <a:t>Crash after execution</a:t>
            </a:r>
          </a:p>
        </p:txBody>
      </p:sp>
      <p:sp>
        <p:nvSpPr>
          <p:cNvPr id="16" name="TextBox 8"/>
          <p:cNvSpPr txBox="1">
            <a:spLocks noChangeArrowheads="1"/>
          </p:cNvSpPr>
          <p:nvPr/>
        </p:nvSpPr>
        <p:spPr bwMode="auto">
          <a:xfrm>
            <a:off x="1934510" y="1701800"/>
            <a:ext cx="82426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000">
                <a:latin typeface="+mj-lt"/>
              </a:rPr>
              <a:t>Server</a:t>
            </a:r>
          </a:p>
        </p:txBody>
      </p:sp>
      <p:sp>
        <p:nvSpPr>
          <p:cNvPr id="17" name="TextBox 18"/>
          <p:cNvSpPr txBox="1">
            <a:spLocks noChangeArrowheads="1"/>
          </p:cNvSpPr>
          <p:nvPr/>
        </p:nvSpPr>
        <p:spPr bwMode="auto">
          <a:xfrm>
            <a:off x="5437372" y="1676400"/>
            <a:ext cx="82426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000">
                <a:latin typeface="+mj-lt"/>
              </a:rPr>
              <a:t>Server</a:t>
            </a:r>
          </a:p>
        </p:txBody>
      </p:sp>
      <p:sp>
        <p:nvSpPr>
          <p:cNvPr id="18" name="TextBox 20"/>
          <p:cNvSpPr txBox="1">
            <a:spLocks noChangeArrowheads="1"/>
          </p:cNvSpPr>
          <p:nvPr/>
        </p:nvSpPr>
        <p:spPr bwMode="auto">
          <a:xfrm>
            <a:off x="8898306" y="2012950"/>
            <a:ext cx="968535" cy="1015663"/>
          </a:xfrm>
          <a:prstGeom prst="rect">
            <a:avLst/>
          </a:prstGeom>
          <a:noFill/>
          <a:ln w="19050">
            <a:solidFill>
              <a:srgbClr val="1D3064"/>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000">
                <a:latin typeface="+mj-lt"/>
              </a:rPr>
              <a:t>Receive</a:t>
            </a:r>
          </a:p>
          <a:p>
            <a:pPr eaLnBrk="1" hangingPunct="1"/>
            <a:r>
              <a:rPr lang="en-US" altLang="en-US" sz="2000" b="1">
                <a:solidFill>
                  <a:srgbClr val="0000FF"/>
                </a:solidFill>
                <a:latin typeface="+mj-lt"/>
              </a:rPr>
              <a:t>Crash</a:t>
            </a:r>
          </a:p>
          <a:p>
            <a:pPr eaLnBrk="1" hangingPunct="1"/>
            <a:r>
              <a:rPr lang="en-US" altLang="en-US" sz="2000" b="1">
                <a:solidFill>
                  <a:srgbClr val="0000FF"/>
                </a:solidFill>
                <a:latin typeface="+mj-lt"/>
              </a:rPr>
              <a:t>  </a:t>
            </a:r>
          </a:p>
        </p:txBody>
      </p:sp>
      <p:cxnSp>
        <p:nvCxnSpPr>
          <p:cNvPr id="19" name="Straight Arrow Connector 18"/>
          <p:cNvCxnSpPr/>
          <p:nvPr/>
        </p:nvCxnSpPr>
        <p:spPr>
          <a:xfrm>
            <a:off x="8378356" y="2246032"/>
            <a:ext cx="533400" cy="0"/>
          </a:xfrm>
          <a:prstGeom prst="straightConnector1">
            <a:avLst/>
          </a:prstGeom>
          <a:ln w="28575">
            <a:solidFill>
              <a:schemeClr val="accent6"/>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H="1">
            <a:off x="8378356" y="2779432"/>
            <a:ext cx="533400" cy="0"/>
          </a:xfrm>
          <a:prstGeom prst="straightConnector1">
            <a:avLst/>
          </a:prstGeom>
          <a:ln w="28575">
            <a:solidFill>
              <a:schemeClr val="accent6"/>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21" name="TextBox 23"/>
          <p:cNvSpPr txBox="1">
            <a:spLocks noChangeArrowheads="1"/>
          </p:cNvSpPr>
          <p:nvPr/>
        </p:nvSpPr>
        <p:spPr bwMode="auto">
          <a:xfrm>
            <a:off x="8249768" y="1907895"/>
            <a:ext cx="60144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000">
                <a:latin typeface="+mj-lt"/>
              </a:rPr>
              <a:t>REQ</a:t>
            </a:r>
          </a:p>
        </p:txBody>
      </p:sp>
      <p:sp>
        <p:nvSpPr>
          <p:cNvPr id="22" name="TextBox 24"/>
          <p:cNvSpPr txBox="1">
            <a:spLocks noChangeArrowheads="1"/>
          </p:cNvSpPr>
          <p:nvPr/>
        </p:nvSpPr>
        <p:spPr bwMode="auto">
          <a:xfrm>
            <a:off x="8249768" y="2392082"/>
            <a:ext cx="59022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000">
                <a:latin typeface="+mj-lt"/>
              </a:rPr>
              <a:t>REP</a:t>
            </a:r>
          </a:p>
        </p:txBody>
      </p:sp>
      <p:sp>
        <p:nvSpPr>
          <p:cNvPr id="23" name="TextBox 25"/>
          <p:cNvSpPr txBox="1">
            <a:spLocks noChangeArrowheads="1"/>
          </p:cNvSpPr>
          <p:nvPr/>
        </p:nvSpPr>
        <p:spPr bwMode="auto">
          <a:xfrm>
            <a:off x="8239955" y="3268847"/>
            <a:ext cx="2525050" cy="400110"/>
          </a:xfrm>
          <a:prstGeom prst="rect">
            <a:avLst/>
          </a:prstGeom>
          <a:solidFill>
            <a:srgbClr val="1D3064"/>
          </a:solidFill>
          <a:ln w="9525">
            <a:noFill/>
            <a:miter lim="800000"/>
            <a:headEnd/>
            <a:tailEnd/>
          </a:ln>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000" b="1" i="1">
                <a:solidFill>
                  <a:schemeClr val="bg1"/>
                </a:solidFill>
                <a:latin typeface="+mj-lt"/>
              </a:rPr>
              <a:t>Crash before execution</a:t>
            </a:r>
          </a:p>
        </p:txBody>
      </p:sp>
      <p:sp>
        <p:nvSpPr>
          <p:cNvPr id="24" name="TextBox 26"/>
          <p:cNvSpPr txBox="1">
            <a:spLocks noChangeArrowheads="1"/>
          </p:cNvSpPr>
          <p:nvPr/>
        </p:nvSpPr>
        <p:spPr bwMode="auto">
          <a:xfrm>
            <a:off x="8880247" y="1628029"/>
            <a:ext cx="82426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000" dirty="0">
                <a:latin typeface="+mj-lt"/>
              </a:rPr>
              <a:t>Server</a:t>
            </a:r>
          </a:p>
        </p:txBody>
      </p:sp>
      <p:cxnSp>
        <p:nvCxnSpPr>
          <p:cNvPr id="25" name="Straight Connector 24"/>
          <p:cNvCxnSpPr/>
          <p:nvPr/>
        </p:nvCxnSpPr>
        <p:spPr>
          <a:xfrm>
            <a:off x="3816723" y="1827213"/>
            <a:ext cx="0" cy="1754187"/>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6" name="Curved Up Arrow 25"/>
          <p:cNvSpPr/>
          <p:nvPr/>
        </p:nvSpPr>
        <p:spPr>
          <a:xfrm>
            <a:off x="3488111" y="3657600"/>
            <a:ext cx="657225" cy="228600"/>
          </a:xfrm>
          <a:prstGeom prst="curvedUpArrow">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chemeClr val="tx1"/>
              </a:solidFill>
              <a:latin typeface="+mj-lt"/>
            </a:endParaRPr>
          </a:p>
        </p:txBody>
      </p:sp>
      <p:cxnSp>
        <p:nvCxnSpPr>
          <p:cNvPr id="27" name="Straight Connector 26"/>
          <p:cNvCxnSpPr/>
          <p:nvPr/>
        </p:nvCxnSpPr>
        <p:spPr>
          <a:xfrm>
            <a:off x="7732900" y="1827213"/>
            <a:ext cx="0" cy="1754187"/>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8" name="Curved Up Arrow 27"/>
          <p:cNvSpPr/>
          <p:nvPr/>
        </p:nvSpPr>
        <p:spPr>
          <a:xfrm>
            <a:off x="7404287" y="3657600"/>
            <a:ext cx="657225" cy="228600"/>
          </a:xfrm>
          <a:prstGeom prst="curvedUpArrow">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chemeClr val="tx1"/>
              </a:solidFill>
              <a:latin typeface="+mj-lt"/>
            </a:endParaRPr>
          </a:p>
        </p:txBody>
      </p:sp>
    </p:spTree>
    <p:extLst>
      <p:ext uri="{BB962C8B-B14F-4D97-AF65-F5344CB8AC3E}">
        <p14:creationId xmlns:p14="http://schemas.microsoft.com/office/powerpoint/2010/main" val="2165174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nodeType="clickEffect">
                                  <p:stCondLst>
                                    <p:cond delay="0"/>
                                  </p:stCondLst>
                                  <p:childTnLst>
                                    <p:set>
                                      <p:cBhvr>
                                        <p:cTn id="30" dur="1" fill="hold">
                                          <p:stCondLst>
                                            <p:cond delay="0"/>
                                          </p:stCondLst>
                                        </p:cTn>
                                        <p:tgtEl>
                                          <p:spTgt spid="25"/>
                                        </p:tgtEl>
                                        <p:attrNameLst>
                                          <p:attrName>style.visibility</p:attrName>
                                        </p:attrNameLst>
                                      </p:cBhvr>
                                      <p:to>
                                        <p:strVal val="visible"/>
                                      </p:to>
                                    </p:set>
                                    <p:animEffect transition="in" filter="wipe(up)">
                                      <p:cBhvr>
                                        <p:cTn id="31" dur="500"/>
                                        <p:tgtEl>
                                          <p:spTgt spid="25"/>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26"/>
                                        </p:tgtEl>
                                        <p:attrNameLst>
                                          <p:attrName>style.visibility</p:attrName>
                                        </p:attrNameLst>
                                      </p:cBhvr>
                                      <p:to>
                                        <p:strVal val="visible"/>
                                      </p:to>
                                    </p:set>
                                    <p:animEffect transition="in" filter="wipe(left)">
                                      <p:cBhvr>
                                        <p:cTn id="34" dur="500"/>
                                        <p:tgtEl>
                                          <p:spTgt spid="26"/>
                                        </p:tgtEl>
                                      </p:cBhvr>
                                    </p:animEffec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0"/>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1"/>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3"/>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4"/>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2"/>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5"/>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22" presetClass="entr" presetSubtype="1" fill="hold" nodeType="clickEffect">
                                  <p:stCondLst>
                                    <p:cond delay="0"/>
                                  </p:stCondLst>
                                  <p:childTnLst>
                                    <p:set>
                                      <p:cBhvr>
                                        <p:cTn id="54" dur="1" fill="hold">
                                          <p:stCondLst>
                                            <p:cond delay="0"/>
                                          </p:stCondLst>
                                        </p:cTn>
                                        <p:tgtEl>
                                          <p:spTgt spid="27"/>
                                        </p:tgtEl>
                                        <p:attrNameLst>
                                          <p:attrName>style.visibility</p:attrName>
                                        </p:attrNameLst>
                                      </p:cBhvr>
                                      <p:to>
                                        <p:strVal val="visible"/>
                                      </p:to>
                                    </p:set>
                                    <p:animEffect transition="in" filter="wipe(up)">
                                      <p:cBhvr>
                                        <p:cTn id="55" dur="500"/>
                                        <p:tgtEl>
                                          <p:spTgt spid="27"/>
                                        </p:tgtEl>
                                      </p:cBhvr>
                                    </p:animEffect>
                                  </p:childTnLst>
                                </p:cTn>
                              </p:par>
                              <p:par>
                                <p:cTn id="56" presetID="22" presetClass="entr" presetSubtype="8" fill="hold" grpId="0" nodeType="withEffect">
                                  <p:stCondLst>
                                    <p:cond delay="0"/>
                                  </p:stCondLst>
                                  <p:childTnLst>
                                    <p:set>
                                      <p:cBhvr>
                                        <p:cTn id="57" dur="1" fill="hold">
                                          <p:stCondLst>
                                            <p:cond delay="0"/>
                                          </p:stCondLst>
                                        </p:cTn>
                                        <p:tgtEl>
                                          <p:spTgt spid="28"/>
                                        </p:tgtEl>
                                        <p:attrNameLst>
                                          <p:attrName>style.visibility</p:attrName>
                                        </p:attrNameLst>
                                      </p:cBhvr>
                                      <p:to>
                                        <p:strVal val="visible"/>
                                      </p:to>
                                    </p:set>
                                    <p:animEffect transition="in" filter="wipe(left)">
                                      <p:cBhvr>
                                        <p:cTn id="58" dur="500"/>
                                        <p:tgtEl>
                                          <p:spTgt spid="28"/>
                                        </p:tgtEl>
                                      </p:cBhvr>
                                    </p:animEffec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24"/>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18"/>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20"/>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22"/>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21"/>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19"/>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23"/>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p:bldP spid="8" grpId="0"/>
      <p:bldP spid="9" grpId="0" animBg="1"/>
      <p:bldP spid="10" grpId="0" animBg="1"/>
      <p:bldP spid="13" grpId="0"/>
      <p:bldP spid="14" grpId="0"/>
      <p:bldP spid="15" grpId="0" animBg="1"/>
      <p:bldP spid="16" grpId="0"/>
      <p:bldP spid="17" grpId="0"/>
      <p:bldP spid="18" grpId="0" animBg="1"/>
      <p:bldP spid="21" grpId="0"/>
      <p:bldP spid="22" grpId="0"/>
      <p:bldP spid="23" grpId="0" animBg="1"/>
      <p:bldP spid="24" grpId="0"/>
      <p:bldP spid="26" grpId="0" animBg="1"/>
      <p:bldP spid="28" grpId="0" animBg="1"/>
    </p:bld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F2D5F8-87CB-4B5B-8EC7-5F4CE6485746}"/>
              </a:ext>
            </a:extLst>
          </p:cNvPr>
          <p:cNvSpPr>
            <a:spLocks noGrp="1"/>
          </p:cNvSpPr>
          <p:nvPr>
            <p:ph type="title"/>
          </p:nvPr>
        </p:nvSpPr>
        <p:spPr/>
        <p:txBody>
          <a:bodyPr/>
          <a:lstStyle/>
          <a:p>
            <a:r>
              <a:rPr lang="en-US" dirty="0"/>
              <a:t>Server crashes after receiving request</a:t>
            </a:r>
          </a:p>
        </p:txBody>
      </p:sp>
      <p:sp>
        <p:nvSpPr>
          <p:cNvPr id="3" name="Content Placeholder 2">
            <a:extLst>
              <a:ext uri="{FF2B5EF4-FFF2-40B4-BE49-F238E27FC236}">
                <a16:creationId xmlns:a16="http://schemas.microsoft.com/office/drawing/2014/main" xmlns="" id="{139A428D-8F15-4206-B337-FA27C005FA71}"/>
              </a:ext>
            </a:extLst>
          </p:cNvPr>
          <p:cNvSpPr>
            <a:spLocks noGrp="1"/>
          </p:cNvSpPr>
          <p:nvPr>
            <p:ph idx="1"/>
          </p:nvPr>
        </p:nvSpPr>
        <p:spPr/>
        <p:txBody>
          <a:bodyPr/>
          <a:lstStyle/>
          <a:p>
            <a:pPr>
              <a:lnSpc>
                <a:spcPct val="100000"/>
              </a:lnSpc>
            </a:pPr>
            <a:r>
              <a:rPr lang="en-US" dirty="0" smtClean="0"/>
              <a:t>Three </a:t>
            </a:r>
            <a:r>
              <a:rPr lang="en-US" dirty="0"/>
              <a:t>events that can happen at the server: </a:t>
            </a:r>
          </a:p>
          <a:p>
            <a:pPr marL="901700" lvl="2" indent="-457200">
              <a:buFont typeface="+mj-lt"/>
              <a:buAutoNum type="arabicPeriod"/>
            </a:pPr>
            <a:r>
              <a:rPr lang="en-US" sz="2400" dirty="0"/>
              <a:t>Send the completion message (M), </a:t>
            </a:r>
          </a:p>
          <a:p>
            <a:pPr marL="901700" lvl="2" indent="-457200">
              <a:buFont typeface="+mj-lt"/>
              <a:buAutoNum type="arabicPeriod"/>
            </a:pPr>
            <a:r>
              <a:rPr lang="en-US" sz="2400" dirty="0"/>
              <a:t>Print the text (P), </a:t>
            </a:r>
          </a:p>
          <a:p>
            <a:pPr marL="901700" lvl="2" indent="-457200">
              <a:buFont typeface="+mj-lt"/>
              <a:buAutoNum type="arabicPeriod"/>
            </a:pPr>
            <a:r>
              <a:rPr lang="en-US" sz="2400" dirty="0"/>
              <a:t>Crash (C). </a:t>
            </a:r>
          </a:p>
          <a:p>
            <a:pPr>
              <a:lnSpc>
                <a:spcPct val="100000"/>
              </a:lnSpc>
            </a:pPr>
            <a:r>
              <a:rPr lang="en-US" dirty="0" smtClean="0"/>
              <a:t>Server events can occur in six different orderings:</a:t>
            </a:r>
            <a:endParaRPr lang="en-US" dirty="0"/>
          </a:p>
        </p:txBody>
      </p:sp>
      <p:sp>
        <p:nvSpPr>
          <p:cNvPr id="6" name="AutoShape 3"/>
          <p:cNvSpPr>
            <a:spLocks noChangeAspect="1" noChangeArrowheads="1" noTextEdit="1"/>
          </p:cNvSpPr>
          <p:nvPr/>
        </p:nvSpPr>
        <p:spPr bwMode="auto">
          <a:xfrm>
            <a:off x="87313" y="2941638"/>
            <a:ext cx="11961812" cy="3751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5" name="Line 13"/>
          <p:cNvSpPr>
            <a:spLocks noChangeShapeType="1"/>
          </p:cNvSpPr>
          <p:nvPr/>
        </p:nvSpPr>
        <p:spPr bwMode="auto">
          <a:xfrm>
            <a:off x="1749425" y="2981325"/>
            <a:ext cx="0" cy="3578225"/>
          </a:xfrm>
          <a:prstGeom prst="line">
            <a:avLst/>
          </a:prstGeom>
          <a:noFill/>
          <a:ln w="12700">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2" name="Line 20"/>
          <p:cNvSpPr>
            <a:spLocks noChangeShapeType="1"/>
          </p:cNvSpPr>
          <p:nvPr/>
        </p:nvSpPr>
        <p:spPr bwMode="auto">
          <a:xfrm>
            <a:off x="93663" y="2981325"/>
            <a:ext cx="0" cy="3578225"/>
          </a:xfrm>
          <a:prstGeom prst="line">
            <a:avLst/>
          </a:prstGeom>
          <a:noFill/>
          <a:ln w="12700">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3" name="Line 21"/>
          <p:cNvSpPr>
            <a:spLocks noChangeShapeType="1"/>
          </p:cNvSpPr>
          <p:nvPr/>
        </p:nvSpPr>
        <p:spPr bwMode="auto">
          <a:xfrm>
            <a:off x="12023725" y="2982913"/>
            <a:ext cx="0" cy="3576637"/>
          </a:xfrm>
          <a:prstGeom prst="line">
            <a:avLst/>
          </a:prstGeom>
          <a:noFill/>
          <a:ln w="12700">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grpSp>
        <p:nvGrpSpPr>
          <p:cNvPr id="130" name="Group 129"/>
          <p:cNvGrpSpPr/>
          <p:nvPr/>
        </p:nvGrpSpPr>
        <p:grpSpPr>
          <a:xfrm>
            <a:off x="87313" y="2989263"/>
            <a:ext cx="11942762" cy="487362"/>
            <a:chOff x="87313" y="2989263"/>
            <a:chExt cx="11942762" cy="487362"/>
          </a:xfrm>
        </p:grpSpPr>
        <p:sp>
          <p:nvSpPr>
            <p:cNvPr id="7" name="Rectangle 5"/>
            <p:cNvSpPr>
              <a:spLocks noChangeArrowheads="1"/>
            </p:cNvSpPr>
            <p:nvPr/>
          </p:nvSpPr>
          <p:spPr bwMode="auto">
            <a:xfrm>
              <a:off x="93663" y="2989263"/>
              <a:ext cx="1655762" cy="457200"/>
            </a:xfrm>
            <a:prstGeom prst="rect">
              <a:avLst/>
            </a:prstGeom>
            <a:solidFill>
              <a:srgbClr val="1D306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8" name="Rectangle 6"/>
            <p:cNvSpPr>
              <a:spLocks noChangeArrowheads="1"/>
            </p:cNvSpPr>
            <p:nvPr/>
          </p:nvSpPr>
          <p:spPr bwMode="auto">
            <a:xfrm>
              <a:off x="1749425" y="2989263"/>
              <a:ext cx="10274300" cy="457200"/>
            </a:xfrm>
            <a:prstGeom prst="rect">
              <a:avLst/>
            </a:prstGeom>
            <a:solidFill>
              <a:srgbClr val="1D306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6" name="Line 14"/>
            <p:cNvSpPr>
              <a:spLocks noChangeShapeType="1"/>
            </p:cNvSpPr>
            <p:nvPr/>
          </p:nvSpPr>
          <p:spPr bwMode="auto">
            <a:xfrm>
              <a:off x="87313" y="3446463"/>
              <a:ext cx="11942762" cy="0"/>
            </a:xfrm>
            <a:prstGeom prst="line">
              <a:avLst/>
            </a:prstGeom>
            <a:noFill/>
            <a:ln w="38100">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4" name="Line 22"/>
            <p:cNvSpPr>
              <a:spLocks noChangeShapeType="1"/>
            </p:cNvSpPr>
            <p:nvPr/>
          </p:nvSpPr>
          <p:spPr bwMode="auto">
            <a:xfrm>
              <a:off x="87313" y="2989263"/>
              <a:ext cx="11942762" cy="0"/>
            </a:xfrm>
            <a:prstGeom prst="line">
              <a:avLst/>
            </a:prstGeom>
            <a:noFill/>
            <a:ln w="12700">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6" name="Rectangle 24"/>
            <p:cNvSpPr>
              <a:spLocks noChangeArrowheads="1"/>
            </p:cNvSpPr>
            <p:nvPr/>
          </p:nvSpPr>
          <p:spPr bwMode="auto">
            <a:xfrm>
              <a:off x="392113" y="3035300"/>
              <a:ext cx="121920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smtClean="0">
                  <a:ln>
                    <a:noFill/>
                  </a:ln>
                  <a:solidFill>
                    <a:srgbClr val="FFFFFF"/>
                  </a:solidFill>
                  <a:effectLst/>
                  <a:latin typeface="Roboto Condensed" panose="02000000000000000000" pitchFamily="2" charset="0"/>
                </a:rPr>
                <a:t>Ordering</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7" name="Rectangle 25"/>
            <p:cNvSpPr>
              <a:spLocks noChangeArrowheads="1"/>
            </p:cNvSpPr>
            <p:nvPr/>
          </p:nvSpPr>
          <p:spPr bwMode="auto">
            <a:xfrm>
              <a:off x="6189663" y="3035300"/>
              <a:ext cx="1552575"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smtClean="0">
                  <a:ln>
                    <a:noFill/>
                  </a:ln>
                  <a:solidFill>
                    <a:srgbClr val="FFFFFF"/>
                  </a:solidFill>
                  <a:effectLst/>
                  <a:latin typeface="Roboto Condensed" panose="02000000000000000000" pitchFamily="2" charset="0"/>
                </a:rPr>
                <a:t>Description</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grpSp>
      <p:grpSp>
        <p:nvGrpSpPr>
          <p:cNvPr id="131" name="Group 130"/>
          <p:cNvGrpSpPr/>
          <p:nvPr/>
        </p:nvGrpSpPr>
        <p:grpSpPr>
          <a:xfrm>
            <a:off x="87313" y="3492500"/>
            <a:ext cx="11942762" cy="442913"/>
            <a:chOff x="87313" y="3492500"/>
            <a:chExt cx="11942762" cy="442913"/>
          </a:xfrm>
        </p:grpSpPr>
        <p:sp>
          <p:nvSpPr>
            <p:cNvPr id="17" name="Line 15"/>
            <p:cNvSpPr>
              <a:spLocks noChangeShapeType="1"/>
            </p:cNvSpPr>
            <p:nvPr/>
          </p:nvSpPr>
          <p:spPr bwMode="auto">
            <a:xfrm>
              <a:off x="87313" y="3903663"/>
              <a:ext cx="11942762" cy="0"/>
            </a:xfrm>
            <a:prstGeom prst="line">
              <a:avLst/>
            </a:prstGeom>
            <a:noFill/>
            <a:ln w="12700">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8" name="Rectangle 26"/>
            <p:cNvSpPr>
              <a:spLocks noChangeArrowheads="1"/>
            </p:cNvSpPr>
            <p:nvPr/>
          </p:nvSpPr>
          <p:spPr bwMode="auto">
            <a:xfrm>
              <a:off x="333375" y="3494088"/>
              <a:ext cx="388937"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smtClean="0">
                  <a:ln>
                    <a:noFill/>
                  </a:ln>
                  <a:solidFill>
                    <a:srgbClr val="B84742"/>
                  </a:solidFill>
                  <a:effectLst/>
                  <a:latin typeface="Roboto Condensed" panose="02000000000000000000" pitchFamily="2" charset="0"/>
                </a:rPr>
                <a:t>M</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0" name="Rectangle 27"/>
            <p:cNvSpPr>
              <a:spLocks noChangeArrowheads="1"/>
            </p:cNvSpPr>
            <p:nvPr/>
          </p:nvSpPr>
          <p:spPr bwMode="auto">
            <a:xfrm>
              <a:off x="563563" y="3508375"/>
              <a:ext cx="573087" cy="40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smtClean="0">
                  <a:ln>
                    <a:noFill/>
                  </a:ln>
                  <a:solidFill>
                    <a:srgbClr val="B84742"/>
                  </a:solidFill>
                  <a:effectLst/>
                  <a:latin typeface="Wingdings" panose="05000000000000000000" pitchFamily="2" charset="2"/>
                </a:rPr>
                <a:t>à</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1" name="Rectangle 28"/>
            <p:cNvSpPr>
              <a:spLocks noChangeArrowheads="1"/>
            </p:cNvSpPr>
            <p:nvPr/>
          </p:nvSpPr>
          <p:spPr bwMode="auto">
            <a:xfrm>
              <a:off x="865188" y="3494088"/>
              <a:ext cx="33020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smtClean="0">
                  <a:ln>
                    <a:noFill/>
                  </a:ln>
                  <a:solidFill>
                    <a:srgbClr val="B84742"/>
                  </a:solidFill>
                  <a:effectLst/>
                  <a:latin typeface="Roboto Condensed" panose="02000000000000000000" pitchFamily="2" charset="0"/>
                </a:rPr>
                <a:t>P</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2" name="Rectangle 29"/>
            <p:cNvSpPr>
              <a:spLocks noChangeArrowheads="1"/>
            </p:cNvSpPr>
            <p:nvPr/>
          </p:nvSpPr>
          <p:spPr bwMode="auto">
            <a:xfrm>
              <a:off x="1038225" y="3508375"/>
              <a:ext cx="573087" cy="40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smtClean="0">
                  <a:ln>
                    <a:noFill/>
                  </a:ln>
                  <a:solidFill>
                    <a:srgbClr val="B84742"/>
                  </a:solidFill>
                  <a:effectLst/>
                  <a:latin typeface="Wingdings" panose="05000000000000000000" pitchFamily="2" charset="2"/>
                </a:rPr>
                <a:t>à</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3" name="Rectangle 30"/>
            <p:cNvSpPr>
              <a:spLocks noChangeArrowheads="1"/>
            </p:cNvSpPr>
            <p:nvPr/>
          </p:nvSpPr>
          <p:spPr bwMode="auto">
            <a:xfrm>
              <a:off x="1338263" y="3494088"/>
              <a:ext cx="33020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smtClean="0">
                  <a:ln>
                    <a:noFill/>
                  </a:ln>
                  <a:solidFill>
                    <a:srgbClr val="B84742"/>
                  </a:solidFill>
                  <a:effectLst/>
                  <a:latin typeface="Roboto Condensed" panose="02000000000000000000" pitchFamily="2" charset="0"/>
                </a:rPr>
                <a:t>C</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4" name="Rectangle 31"/>
            <p:cNvSpPr>
              <a:spLocks noChangeArrowheads="1"/>
            </p:cNvSpPr>
            <p:nvPr/>
          </p:nvSpPr>
          <p:spPr bwMode="auto">
            <a:xfrm>
              <a:off x="1843088" y="3492500"/>
              <a:ext cx="327025"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rgbClr val="212121"/>
                  </a:solidFill>
                  <a:effectLst/>
                  <a:latin typeface="Roboto Condensed" panose="02000000000000000000" pitchFamily="2" charset="0"/>
                </a:rPr>
                <a:t>A</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5" name="Rectangle 32"/>
            <p:cNvSpPr>
              <a:spLocks noChangeArrowheads="1"/>
            </p:cNvSpPr>
            <p:nvPr/>
          </p:nvSpPr>
          <p:spPr bwMode="auto">
            <a:xfrm>
              <a:off x="2087563" y="3492500"/>
              <a:ext cx="81915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rgbClr val="212121"/>
                  </a:solidFill>
                  <a:effectLst/>
                  <a:latin typeface="Roboto Condensed" panose="02000000000000000000" pitchFamily="2" charset="0"/>
                </a:rPr>
                <a:t>crash</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6" name="Rectangle 33"/>
            <p:cNvSpPr>
              <a:spLocks noChangeArrowheads="1"/>
            </p:cNvSpPr>
            <p:nvPr/>
          </p:nvSpPr>
          <p:spPr bwMode="auto">
            <a:xfrm>
              <a:off x="2824163" y="3492500"/>
              <a:ext cx="96520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rgbClr val="212121"/>
                  </a:solidFill>
                  <a:effectLst/>
                  <a:latin typeface="Roboto Condensed" panose="02000000000000000000" pitchFamily="2" charset="0"/>
                </a:rPr>
                <a:t>occurs</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7" name="Rectangle 34"/>
            <p:cNvSpPr>
              <a:spLocks noChangeArrowheads="1"/>
            </p:cNvSpPr>
            <p:nvPr/>
          </p:nvSpPr>
          <p:spPr bwMode="auto">
            <a:xfrm>
              <a:off x="3706813" y="3492500"/>
              <a:ext cx="720725"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rgbClr val="212121"/>
                  </a:solidFill>
                  <a:effectLst/>
                  <a:latin typeface="Roboto Condensed" panose="02000000000000000000" pitchFamily="2" charset="0"/>
                </a:rPr>
                <a:t>after</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8" name="Rectangle 35"/>
            <p:cNvSpPr>
              <a:spLocks noChangeArrowheads="1"/>
            </p:cNvSpPr>
            <p:nvPr/>
          </p:nvSpPr>
          <p:spPr bwMode="auto">
            <a:xfrm>
              <a:off x="4344988" y="3492500"/>
              <a:ext cx="1101725"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rgbClr val="212121"/>
                  </a:solidFill>
                  <a:effectLst/>
                  <a:latin typeface="Roboto Condensed" panose="02000000000000000000" pitchFamily="2" charset="0"/>
                </a:rPr>
                <a:t>sending</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9" name="Rectangle 36"/>
            <p:cNvSpPr>
              <a:spLocks noChangeArrowheads="1"/>
            </p:cNvSpPr>
            <p:nvPr/>
          </p:nvSpPr>
          <p:spPr bwMode="auto">
            <a:xfrm>
              <a:off x="5362575" y="3492500"/>
              <a:ext cx="53340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rgbClr val="212121"/>
                  </a:solidFill>
                  <a:effectLst/>
                  <a:latin typeface="Roboto Condensed" panose="02000000000000000000" pitchFamily="2" charset="0"/>
                </a:rPr>
                <a:t>the</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40" name="Rectangle 37"/>
            <p:cNvSpPr>
              <a:spLocks noChangeArrowheads="1"/>
            </p:cNvSpPr>
            <p:nvPr/>
          </p:nvSpPr>
          <p:spPr bwMode="auto">
            <a:xfrm>
              <a:off x="5813425" y="3492500"/>
              <a:ext cx="149860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rgbClr val="212121"/>
                  </a:solidFill>
                  <a:effectLst/>
                  <a:latin typeface="Roboto Condensed" panose="02000000000000000000" pitchFamily="2" charset="0"/>
                </a:rPr>
                <a:t>completion</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41" name="Rectangle 38"/>
            <p:cNvSpPr>
              <a:spLocks noChangeArrowheads="1"/>
            </p:cNvSpPr>
            <p:nvPr/>
          </p:nvSpPr>
          <p:spPr bwMode="auto">
            <a:xfrm>
              <a:off x="7229475" y="3492500"/>
              <a:ext cx="1241425"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rgbClr val="212121"/>
                  </a:solidFill>
                  <a:effectLst/>
                  <a:latin typeface="Roboto Condensed" panose="02000000000000000000" pitchFamily="2" charset="0"/>
                </a:rPr>
                <a:t>message</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42" name="Rectangle 39"/>
            <p:cNvSpPr>
              <a:spLocks noChangeArrowheads="1"/>
            </p:cNvSpPr>
            <p:nvPr/>
          </p:nvSpPr>
          <p:spPr bwMode="auto">
            <a:xfrm>
              <a:off x="8386763" y="3492500"/>
              <a:ext cx="59690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rgbClr val="212121"/>
                  </a:solidFill>
                  <a:effectLst/>
                  <a:latin typeface="Roboto Condensed" panose="02000000000000000000" pitchFamily="2" charset="0"/>
                </a:rPr>
                <a:t>and</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43" name="Rectangle 40"/>
            <p:cNvSpPr>
              <a:spLocks noChangeArrowheads="1"/>
            </p:cNvSpPr>
            <p:nvPr/>
          </p:nvSpPr>
          <p:spPr bwMode="auto">
            <a:xfrm>
              <a:off x="8901113" y="3492500"/>
              <a:ext cx="107315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rgbClr val="212121"/>
                  </a:solidFill>
                  <a:effectLst/>
                  <a:latin typeface="Roboto Condensed" panose="02000000000000000000" pitchFamily="2" charset="0"/>
                </a:rPr>
                <a:t>printing</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44" name="Rectangle 41"/>
            <p:cNvSpPr>
              <a:spLocks noChangeArrowheads="1"/>
            </p:cNvSpPr>
            <p:nvPr/>
          </p:nvSpPr>
          <p:spPr bwMode="auto">
            <a:xfrm>
              <a:off x="9890125" y="3492500"/>
              <a:ext cx="53340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rgbClr val="212121"/>
                  </a:solidFill>
                  <a:effectLst/>
                  <a:latin typeface="Roboto Condensed" panose="02000000000000000000" pitchFamily="2" charset="0"/>
                </a:rPr>
                <a:t>the</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45" name="Rectangle 42"/>
            <p:cNvSpPr>
              <a:spLocks noChangeArrowheads="1"/>
            </p:cNvSpPr>
            <p:nvPr/>
          </p:nvSpPr>
          <p:spPr bwMode="auto">
            <a:xfrm>
              <a:off x="10340975" y="3492500"/>
              <a:ext cx="60960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rgbClr val="212121"/>
                  </a:solidFill>
                  <a:effectLst/>
                  <a:latin typeface="Roboto Condensed" panose="02000000000000000000" pitchFamily="2" charset="0"/>
                </a:rPr>
                <a:t>text</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grpSp>
      <p:grpSp>
        <p:nvGrpSpPr>
          <p:cNvPr id="132" name="Group 131"/>
          <p:cNvGrpSpPr/>
          <p:nvPr/>
        </p:nvGrpSpPr>
        <p:grpSpPr>
          <a:xfrm>
            <a:off x="87313" y="3903663"/>
            <a:ext cx="11942762" cy="488950"/>
            <a:chOff x="87313" y="3903663"/>
            <a:chExt cx="11942762" cy="488950"/>
          </a:xfrm>
        </p:grpSpPr>
        <p:sp>
          <p:nvSpPr>
            <p:cNvPr id="9" name="Rectangle 7"/>
            <p:cNvSpPr>
              <a:spLocks noChangeArrowheads="1"/>
            </p:cNvSpPr>
            <p:nvPr/>
          </p:nvSpPr>
          <p:spPr bwMode="auto">
            <a:xfrm>
              <a:off x="93663" y="3903663"/>
              <a:ext cx="1655762" cy="457200"/>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0" name="Rectangle 8"/>
            <p:cNvSpPr>
              <a:spLocks noChangeArrowheads="1"/>
            </p:cNvSpPr>
            <p:nvPr/>
          </p:nvSpPr>
          <p:spPr bwMode="auto">
            <a:xfrm>
              <a:off x="1749425" y="3903663"/>
              <a:ext cx="10274300" cy="457200"/>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8" name="Line 16"/>
            <p:cNvSpPr>
              <a:spLocks noChangeShapeType="1"/>
            </p:cNvSpPr>
            <p:nvPr/>
          </p:nvSpPr>
          <p:spPr bwMode="auto">
            <a:xfrm>
              <a:off x="87313" y="4360863"/>
              <a:ext cx="11942762" cy="0"/>
            </a:xfrm>
            <a:prstGeom prst="line">
              <a:avLst/>
            </a:prstGeom>
            <a:noFill/>
            <a:ln w="12700">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46" name="Rectangle 43"/>
            <p:cNvSpPr>
              <a:spLocks noChangeArrowheads="1"/>
            </p:cNvSpPr>
            <p:nvPr/>
          </p:nvSpPr>
          <p:spPr bwMode="auto">
            <a:xfrm>
              <a:off x="233363" y="3951288"/>
              <a:ext cx="388937"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smtClean="0">
                  <a:ln>
                    <a:noFill/>
                  </a:ln>
                  <a:solidFill>
                    <a:srgbClr val="B84742"/>
                  </a:solidFill>
                  <a:effectLst/>
                  <a:latin typeface="Roboto Condensed" panose="02000000000000000000" pitchFamily="2" charset="0"/>
                </a:rPr>
                <a:t>M</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47" name="Rectangle 44"/>
            <p:cNvSpPr>
              <a:spLocks noChangeArrowheads="1"/>
            </p:cNvSpPr>
            <p:nvPr/>
          </p:nvSpPr>
          <p:spPr bwMode="auto">
            <a:xfrm>
              <a:off x="465138" y="3965575"/>
              <a:ext cx="573087" cy="40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smtClean="0">
                  <a:ln>
                    <a:noFill/>
                  </a:ln>
                  <a:solidFill>
                    <a:srgbClr val="B84742"/>
                  </a:solidFill>
                  <a:effectLst/>
                  <a:latin typeface="Wingdings" panose="05000000000000000000" pitchFamily="2" charset="2"/>
                </a:rPr>
                <a:t>à</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48" name="Rectangle 45"/>
            <p:cNvSpPr>
              <a:spLocks noChangeArrowheads="1"/>
            </p:cNvSpPr>
            <p:nvPr/>
          </p:nvSpPr>
          <p:spPr bwMode="auto">
            <a:xfrm>
              <a:off x="765175" y="3951288"/>
              <a:ext cx="430212"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smtClean="0">
                  <a:ln>
                    <a:noFill/>
                  </a:ln>
                  <a:solidFill>
                    <a:srgbClr val="B84742"/>
                  </a:solidFill>
                  <a:effectLst/>
                  <a:latin typeface="Roboto Condensed" panose="02000000000000000000" pitchFamily="2" charset="0"/>
                </a:rPr>
                <a:t>C(</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49" name="Rectangle 46"/>
            <p:cNvSpPr>
              <a:spLocks noChangeArrowheads="1"/>
            </p:cNvSpPr>
            <p:nvPr/>
          </p:nvSpPr>
          <p:spPr bwMode="auto">
            <a:xfrm>
              <a:off x="1038225" y="3965575"/>
              <a:ext cx="573087" cy="40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smtClean="0">
                  <a:ln>
                    <a:noFill/>
                  </a:ln>
                  <a:solidFill>
                    <a:srgbClr val="B84742"/>
                  </a:solidFill>
                  <a:effectLst/>
                  <a:latin typeface="Wingdings" panose="05000000000000000000" pitchFamily="2" charset="2"/>
                </a:rPr>
                <a:t>à</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0" name="Rectangle 47"/>
            <p:cNvSpPr>
              <a:spLocks noChangeArrowheads="1"/>
            </p:cNvSpPr>
            <p:nvPr/>
          </p:nvSpPr>
          <p:spPr bwMode="auto">
            <a:xfrm>
              <a:off x="1338263" y="3951288"/>
              <a:ext cx="430212"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smtClean="0">
                  <a:ln>
                    <a:noFill/>
                  </a:ln>
                  <a:solidFill>
                    <a:srgbClr val="B84742"/>
                  </a:solidFill>
                  <a:effectLst/>
                  <a:latin typeface="Roboto Condensed" panose="02000000000000000000" pitchFamily="2" charset="0"/>
                </a:rPr>
                <a:t>P)</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1" name="Rectangle 48"/>
            <p:cNvSpPr>
              <a:spLocks noChangeArrowheads="1"/>
            </p:cNvSpPr>
            <p:nvPr/>
          </p:nvSpPr>
          <p:spPr bwMode="auto">
            <a:xfrm>
              <a:off x="1843088" y="3949700"/>
              <a:ext cx="327025"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rgbClr val="212121"/>
                  </a:solidFill>
                  <a:effectLst/>
                  <a:latin typeface="Roboto Condensed" panose="02000000000000000000" pitchFamily="2" charset="0"/>
                </a:rPr>
                <a:t>A</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2" name="Rectangle 49"/>
            <p:cNvSpPr>
              <a:spLocks noChangeArrowheads="1"/>
            </p:cNvSpPr>
            <p:nvPr/>
          </p:nvSpPr>
          <p:spPr bwMode="auto">
            <a:xfrm>
              <a:off x="2087563" y="3949700"/>
              <a:ext cx="81915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rgbClr val="212121"/>
                  </a:solidFill>
                  <a:effectLst/>
                  <a:latin typeface="Roboto Condensed" panose="02000000000000000000" pitchFamily="2" charset="0"/>
                </a:rPr>
                <a:t>crash</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3" name="Rectangle 50"/>
            <p:cNvSpPr>
              <a:spLocks noChangeArrowheads="1"/>
            </p:cNvSpPr>
            <p:nvPr/>
          </p:nvSpPr>
          <p:spPr bwMode="auto">
            <a:xfrm>
              <a:off x="2824163" y="3949700"/>
              <a:ext cx="96520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rgbClr val="212121"/>
                  </a:solidFill>
                  <a:effectLst/>
                  <a:latin typeface="Roboto Condensed" panose="02000000000000000000" pitchFamily="2" charset="0"/>
                </a:rPr>
                <a:t>occurs</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4" name="Rectangle 51"/>
            <p:cNvSpPr>
              <a:spLocks noChangeArrowheads="1"/>
            </p:cNvSpPr>
            <p:nvPr/>
          </p:nvSpPr>
          <p:spPr bwMode="auto">
            <a:xfrm>
              <a:off x="3706813" y="3949700"/>
              <a:ext cx="720725"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rgbClr val="212121"/>
                  </a:solidFill>
                  <a:effectLst/>
                  <a:latin typeface="Roboto Condensed" panose="02000000000000000000" pitchFamily="2" charset="0"/>
                </a:rPr>
                <a:t>after</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5" name="Rectangle 52"/>
            <p:cNvSpPr>
              <a:spLocks noChangeArrowheads="1"/>
            </p:cNvSpPr>
            <p:nvPr/>
          </p:nvSpPr>
          <p:spPr bwMode="auto">
            <a:xfrm>
              <a:off x="4344988" y="3949700"/>
              <a:ext cx="1101725"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rgbClr val="212121"/>
                  </a:solidFill>
                  <a:effectLst/>
                  <a:latin typeface="Roboto Condensed" panose="02000000000000000000" pitchFamily="2" charset="0"/>
                </a:rPr>
                <a:t>sending</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6" name="Rectangle 53"/>
            <p:cNvSpPr>
              <a:spLocks noChangeArrowheads="1"/>
            </p:cNvSpPr>
            <p:nvPr/>
          </p:nvSpPr>
          <p:spPr bwMode="auto">
            <a:xfrm>
              <a:off x="5362575" y="3949700"/>
              <a:ext cx="53340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rgbClr val="212121"/>
                  </a:solidFill>
                  <a:effectLst/>
                  <a:latin typeface="Roboto Condensed" panose="02000000000000000000" pitchFamily="2" charset="0"/>
                </a:rPr>
                <a:t>the</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7" name="Rectangle 54"/>
            <p:cNvSpPr>
              <a:spLocks noChangeArrowheads="1"/>
            </p:cNvSpPr>
            <p:nvPr/>
          </p:nvSpPr>
          <p:spPr bwMode="auto">
            <a:xfrm>
              <a:off x="5813425" y="3949700"/>
              <a:ext cx="149860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rgbClr val="212121"/>
                  </a:solidFill>
                  <a:effectLst/>
                  <a:latin typeface="Roboto Condensed" panose="02000000000000000000" pitchFamily="2" charset="0"/>
                </a:rPr>
                <a:t>completion</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8" name="Rectangle 55"/>
            <p:cNvSpPr>
              <a:spLocks noChangeArrowheads="1"/>
            </p:cNvSpPr>
            <p:nvPr/>
          </p:nvSpPr>
          <p:spPr bwMode="auto">
            <a:xfrm>
              <a:off x="7229475" y="3949700"/>
              <a:ext cx="130175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rgbClr val="212121"/>
                  </a:solidFill>
                  <a:effectLst/>
                  <a:latin typeface="Roboto Condensed" panose="02000000000000000000" pitchFamily="2" charset="0"/>
                </a:rPr>
                <a:t>message,</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9" name="Rectangle 56"/>
            <p:cNvSpPr>
              <a:spLocks noChangeArrowheads="1"/>
            </p:cNvSpPr>
            <p:nvPr/>
          </p:nvSpPr>
          <p:spPr bwMode="auto">
            <a:xfrm>
              <a:off x="8447088" y="3949700"/>
              <a:ext cx="541337"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rgbClr val="212121"/>
                  </a:solidFill>
                  <a:effectLst/>
                  <a:latin typeface="Roboto Condensed" panose="02000000000000000000" pitchFamily="2" charset="0"/>
                </a:rPr>
                <a:t>but</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60" name="Rectangle 57"/>
            <p:cNvSpPr>
              <a:spLocks noChangeArrowheads="1"/>
            </p:cNvSpPr>
            <p:nvPr/>
          </p:nvSpPr>
          <p:spPr bwMode="auto">
            <a:xfrm>
              <a:off x="8905875" y="3949700"/>
              <a:ext cx="931862"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rgbClr val="212121"/>
                  </a:solidFill>
                  <a:effectLst/>
                  <a:latin typeface="Roboto Condensed" panose="02000000000000000000" pitchFamily="2" charset="0"/>
                </a:rPr>
                <a:t>before</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61" name="Rectangle 58"/>
            <p:cNvSpPr>
              <a:spLocks noChangeArrowheads="1"/>
            </p:cNvSpPr>
            <p:nvPr/>
          </p:nvSpPr>
          <p:spPr bwMode="auto">
            <a:xfrm>
              <a:off x="9753600" y="3949700"/>
              <a:ext cx="53340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rgbClr val="212121"/>
                  </a:solidFill>
                  <a:effectLst/>
                  <a:latin typeface="Roboto Condensed" panose="02000000000000000000" pitchFamily="2" charset="0"/>
                </a:rPr>
                <a:t>the</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62" name="Rectangle 59"/>
            <p:cNvSpPr>
              <a:spLocks noChangeArrowheads="1"/>
            </p:cNvSpPr>
            <p:nvPr/>
          </p:nvSpPr>
          <p:spPr bwMode="auto">
            <a:xfrm>
              <a:off x="10202863" y="3949700"/>
              <a:ext cx="60960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rgbClr val="212121"/>
                  </a:solidFill>
                  <a:effectLst/>
                  <a:latin typeface="Roboto Condensed" panose="02000000000000000000" pitchFamily="2" charset="0"/>
                </a:rPr>
                <a:t>text</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63" name="Rectangle 60"/>
            <p:cNvSpPr>
              <a:spLocks noChangeArrowheads="1"/>
            </p:cNvSpPr>
            <p:nvPr/>
          </p:nvSpPr>
          <p:spPr bwMode="auto">
            <a:xfrm>
              <a:off x="10731500" y="3949700"/>
              <a:ext cx="36195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rgbClr val="212121"/>
                  </a:solidFill>
                  <a:effectLst/>
                  <a:latin typeface="Roboto Condensed" panose="02000000000000000000" pitchFamily="2" charset="0"/>
                </a:rPr>
                <a:t>is</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64" name="Rectangle 61"/>
            <p:cNvSpPr>
              <a:spLocks noChangeArrowheads="1"/>
            </p:cNvSpPr>
            <p:nvPr/>
          </p:nvSpPr>
          <p:spPr bwMode="auto">
            <a:xfrm>
              <a:off x="11009313" y="3949700"/>
              <a:ext cx="998537"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rgbClr val="212121"/>
                  </a:solidFill>
                  <a:effectLst/>
                  <a:latin typeface="Roboto Condensed" panose="02000000000000000000" pitchFamily="2" charset="0"/>
                </a:rPr>
                <a:t>printed</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grpSp>
      <p:grpSp>
        <p:nvGrpSpPr>
          <p:cNvPr id="133" name="Group 132"/>
          <p:cNvGrpSpPr/>
          <p:nvPr/>
        </p:nvGrpSpPr>
        <p:grpSpPr>
          <a:xfrm>
            <a:off x="87313" y="4406900"/>
            <a:ext cx="11942762" cy="442913"/>
            <a:chOff x="87313" y="4406900"/>
            <a:chExt cx="11942762" cy="442913"/>
          </a:xfrm>
        </p:grpSpPr>
        <p:sp>
          <p:nvSpPr>
            <p:cNvPr id="19" name="Line 17"/>
            <p:cNvSpPr>
              <a:spLocks noChangeShapeType="1"/>
            </p:cNvSpPr>
            <p:nvPr/>
          </p:nvSpPr>
          <p:spPr bwMode="auto">
            <a:xfrm>
              <a:off x="87313" y="4818063"/>
              <a:ext cx="11942762" cy="0"/>
            </a:xfrm>
            <a:prstGeom prst="line">
              <a:avLst/>
            </a:prstGeom>
            <a:noFill/>
            <a:ln w="12700">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5" name="Rectangle 62"/>
            <p:cNvSpPr>
              <a:spLocks noChangeArrowheads="1"/>
            </p:cNvSpPr>
            <p:nvPr/>
          </p:nvSpPr>
          <p:spPr bwMode="auto">
            <a:xfrm>
              <a:off x="333375" y="4408488"/>
              <a:ext cx="33020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smtClean="0">
                  <a:ln>
                    <a:noFill/>
                  </a:ln>
                  <a:solidFill>
                    <a:srgbClr val="B84742"/>
                  </a:solidFill>
                  <a:effectLst/>
                  <a:latin typeface="Roboto Condensed" panose="02000000000000000000" pitchFamily="2" charset="0"/>
                </a:rPr>
                <a:t>P</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66" name="Rectangle 63"/>
            <p:cNvSpPr>
              <a:spLocks noChangeArrowheads="1"/>
            </p:cNvSpPr>
            <p:nvPr/>
          </p:nvSpPr>
          <p:spPr bwMode="auto">
            <a:xfrm>
              <a:off x="506413" y="4422775"/>
              <a:ext cx="573087" cy="40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smtClean="0">
                  <a:ln>
                    <a:noFill/>
                  </a:ln>
                  <a:solidFill>
                    <a:srgbClr val="B84742"/>
                  </a:solidFill>
                  <a:effectLst/>
                  <a:latin typeface="Wingdings" panose="05000000000000000000" pitchFamily="2" charset="2"/>
                </a:rPr>
                <a:t>à</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67" name="Rectangle 64"/>
            <p:cNvSpPr>
              <a:spLocks noChangeArrowheads="1"/>
            </p:cNvSpPr>
            <p:nvPr/>
          </p:nvSpPr>
          <p:spPr bwMode="auto">
            <a:xfrm>
              <a:off x="806450" y="4408488"/>
              <a:ext cx="388937"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smtClean="0">
                  <a:ln>
                    <a:noFill/>
                  </a:ln>
                  <a:solidFill>
                    <a:srgbClr val="B84742"/>
                  </a:solidFill>
                  <a:effectLst/>
                  <a:latin typeface="Roboto Condensed" panose="02000000000000000000" pitchFamily="2" charset="0"/>
                </a:rPr>
                <a:t>M</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68" name="Rectangle 65"/>
            <p:cNvSpPr>
              <a:spLocks noChangeArrowheads="1"/>
            </p:cNvSpPr>
            <p:nvPr/>
          </p:nvSpPr>
          <p:spPr bwMode="auto">
            <a:xfrm>
              <a:off x="1038225" y="4422775"/>
              <a:ext cx="573087" cy="40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smtClean="0">
                  <a:ln>
                    <a:noFill/>
                  </a:ln>
                  <a:solidFill>
                    <a:srgbClr val="B84742"/>
                  </a:solidFill>
                  <a:effectLst/>
                  <a:latin typeface="Wingdings" panose="05000000000000000000" pitchFamily="2" charset="2"/>
                </a:rPr>
                <a:t>à</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69" name="Rectangle 66"/>
            <p:cNvSpPr>
              <a:spLocks noChangeArrowheads="1"/>
            </p:cNvSpPr>
            <p:nvPr/>
          </p:nvSpPr>
          <p:spPr bwMode="auto">
            <a:xfrm>
              <a:off x="1338263" y="4408488"/>
              <a:ext cx="33020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smtClean="0">
                  <a:ln>
                    <a:noFill/>
                  </a:ln>
                  <a:solidFill>
                    <a:srgbClr val="B84742"/>
                  </a:solidFill>
                  <a:effectLst/>
                  <a:latin typeface="Roboto Condensed" panose="02000000000000000000" pitchFamily="2" charset="0"/>
                </a:rPr>
                <a:t>C</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70" name="Rectangle 67"/>
            <p:cNvSpPr>
              <a:spLocks noChangeArrowheads="1"/>
            </p:cNvSpPr>
            <p:nvPr/>
          </p:nvSpPr>
          <p:spPr bwMode="auto">
            <a:xfrm>
              <a:off x="1843088" y="4406900"/>
              <a:ext cx="327025"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rgbClr val="212121"/>
                  </a:solidFill>
                  <a:effectLst/>
                  <a:latin typeface="Roboto Condensed" panose="02000000000000000000" pitchFamily="2" charset="0"/>
                </a:rPr>
                <a:t>A</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71" name="Rectangle 68"/>
            <p:cNvSpPr>
              <a:spLocks noChangeArrowheads="1"/>
            </p:cNvSpPr>
            <p:nvPr/>
          </p:nvSpPr>
          <p:spPr bwMode="auto">
            <a:xfrm>
              <a:off x="2087563" y="4406900"/>
              <a:ext cx="81915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rgbClr val="212121"/>
                  </a:solidFill>
                  <a:effectLst/>
                  <a:latin typeface="Roboto Condensed" panose="02000000000000000000" pitchFamily="2" charset="0"/>
                </a:rPr>
                <a:t>crash</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72" name="Rectangle 69"/>
            <p:cNvSpPr>
              <a:spLocks noChangeArrowheads="1"/>
            </p:cNvSpPr>
            <p:nvPr/>
          </p:nvSpPr>
          <p:spPr bwMode="auto">
            <a:xfrm>
              <a:off x="2824163" y="4406900"/>
              <a:ext cx="96520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rgbClr val="212121"/>
                  </a:solidFill>
                  <a:effectLst/>
                  <a:latin typeface="Roboto Condensed" panose="02000000000000000000" pitchFamily="2" charset="0"/>
                </a:rPr>
                <a:t>occurs</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73" name="Rectangle 70"/>
            <p:cNvSpPr>
              <a:spLocks noChangeArrowheads="1"/>
            </p:cNvSpPr>
            <p:nvPr/>
          </p:nvSpPr>
          <p:spPr bwMode="auto">
            <a:xfrm>
              <a:off x="3706813" y="4406900"/>
              <a:ext cx="720725"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rgbClr val="212121"/>
                  </a:solidFill>
                  <a:effectLst/>
                  <a:latin typeface="Roboto Condensed" panose="02000000000000000000" pitchFamily="2" charset="0"/>
                </a:rPr>
                <a:t>after</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74" name="Rectangle 71"/>
            <p:cNvSpPr>
              <a:spLocks noChangeArrowheads="1"/>
            </p:cNvSpPr>
            <p:nvPr/>
          </p:nvSpPr>
          <p:spPr bwMode="auto">
            <a:xfrm>
              <a:off x="4344988" y="4406900"/>
              <a:ext cx="107315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rgbClr val="212121"/>
                  </a:solidFill>
                  <a:effectLst/>
                  <a:latin typeface="Roboto Condensed" panose="02000000000000000000" pitchFamily="2" charset="0"/>
                </a:rPr>
                <a:t>printing</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75" name="Rectangle 72"/>
            <p:cNvSpPr>
              <a:spLocks noChangeArrowheads="1"/>
            </p:cNvSpPr>
            <p:nvPr/>
          </p:nvSpPr>
          <p:spPr bwMode="auto">
            <a:xfrm>
              <a:off x="5334000" y="4406900"/>
              <a:ext cx="53340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rgbClr val="212121"/>
                  </a:solidFill>
                  <a:effectLst/>
                  <a:latin typeface="Roboto Condensed" panose="02000000000000000000" pitchFamily="2" charset="0"/>
                </a:rPr>
                <a:t>the</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76" name="Rectangle 73"/>
            <p:cNvSpPr>
              <a:spLocks noChangeArrowheads="1"/>
            </p:cNvSpPr>
            <p:nvPr/>
          </p:nvSpPr>
          <p:spPr bwMode="auto">
            <a:xfrm>
              <a:off x="5783263" y="4406900"/>
              <a:ext cx="60960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rgbClr val="212121"/>
                  </a:solidFill>
                  <a:effectLst/>
                  <a:latin typeface="Roboto Condensed" panose="02000000000000000000" pitchFamily="2" charset="0"/>
                </a:rPr>
                <a:t>text</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77" name="Rectangle 74"/>
            <p:cNvSpPr>
              <a:spLocks noChangeArrowheads="1"/>
            </p:cNvSpPr>
            <p:nvPr/>
          </p:nvSpPr>
          <p:spPr bwMode="auto">
            <a:xfrm>
              <a:off x="6311900" y="4406900"/>
              <a:ext cx="59690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rgbClr val="212121"/>
                  </a:solidFill>
                  <a:effectLst/>
                  <a:latin typeface="Roboto Condensed" panose="02000000000000000000" pitchFamily="2" charset="0"/>
                </a:rPr>
                <a:t>and</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78" name="Rectangle 75"/>
            <p:cNvSpPr>
              <a:spLocks noChangeArrowheads="1"/>
            </p:cNvSpPr>
            <p:nvPr/>
          </p:nvSpPr>
          <p:spPr bwMode="auto">
            <a:xfrm>
              <a:off x="6826250" y="4406900"/>
              <a:ext cx="1101725"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rgbClr val="212121"/>
                  </a:solidFill>
                  <a:effectLst/>
                  <a:latin typeface="Roboto Condensed" panose="02000000000000000000" pitchFamily="2" charset="0"/>
                </a:rPr>
                <a:t>sending</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79" name="Rectangle 76"/>
            <p:cNvSpPr>
              <a:spLocks noChangeArrowheads="1"/>
            </p:cNvSpPr>
            <p:nvPr/>
          </p:nvSpPr>
          <p:spPr bwMode="auto">
            <a:xfrm>
              <a:off x="7843838" y="4406900"/>
              <a:ext cx="53340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rgbClr val="212121"/>
                  </a:solidFill>
                  <a:effectLst/>
                  <a:latin typeface="Roboto Condensed" panose="02000000000000000000" pitchFamily="2" charset="0"/>
                </a:rPr>
                <a:t>the</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80" name="Rectangle 77"/>
            <p:cNvSpPr>
              <a:spLocks noChangeArrowheads="1"/>
            </p:cNvSpPr>
            <p:nvPr/>
          </p:nvSpPr>
          <p:spPr bwMode="auto">
            <a:xfrm>
              <a:off x="8294688" y="4406900"/>
              <a:ext cx="149860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rgbClr val="212121"/>
                  </a:solidFill>
                  <a:effectLst/>
                  <a:latin typeface="Roboto Condensed" panose="02000000000000000000" pitchFamily="2" charset="0"/>
                </a:rPr>
                <a:t>completion</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81" name="Rectangle 78"/>
            <p:cNvSpPr>
              <a:spLocks noChangeArrowheads="1"/>
            </p:cNvSpPr>
            <p:nvPr/>
          </p:nvSpPr>
          <p:spPr bwMode="auto">
            <a:xfrm>
              <a:off x="9710738" y="4406900"/>
              <a:ext cx="1241425"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rgbClr val="212121"/>
                  </a:solidFill>
                  <a:effectLst/>
                  <a:latin typeface="Roboto Condensed" panose="02000000000000000000" pitchFamily="2" charset="0"/>
                </a:rPr>
                <a:t>message</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grpSp>
      <p:grpSp>
        <p:nvGrpSpPr>
          <p:cNvPr id="134" name="Group 133"/>
          <p:cNvGrpSpPr/>
          <p:nvPr/>
        </p:nvGrpSpPr>
        <p:grpSpPr>
          <a:xfrm>
            <a:off x="87313" y="4818063"/>
            <a:ext cx="11999912" cy="852487"/>
            <a:chOff x="87313" y="4818063"/>
            <a:chExt cx="11999912" cy="852487"/>
          </a:xfrm>
        </p:grpSpPr>
        <p:sp>
          <p:nvSpPr>
            <p:cNvPr id="11" name="Rectangle 9"/>
            <p:cNvSpPr>
              <a:spLocks noChangeArrowheads="1"/>
            </p:cNvSpPr>
            <p:nvPr/>
          </p:nvSpPr>
          <p:spPr bwMode="auto">
            <a:xfrm>
              <a:off x="93663" y="4818063"/>
              <a:ext cx="1655762" cy="822325"/>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2" name="Rectangle 10"/>
            <p:cNvSpPr>
              <a:spLocks noChangeArrowheads="1"/>
            </p:cNvSpPr>
            <p:nvPr/>
          </p:nvSpPr>
          <p:spPr bwMode="auto">
            <a:xfrm>
              <a:off x="1749425" y="4818063"/>
              <a:ext cx="10274300" cy="822325"/>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20" name="Line 18"/>
            <p:cNvSpPr>
              <a:spLocks noChangeShapeType="1"/>
            </p:cNvSpPr>
            <p:nvPr/>
          </p:nvSpPr>
          <p:spPr bwMode="auto">
            <a:xfrm>
              <a:off x="87313" y="5640388"/>
              <a:ext cx="11942762" cy="0"/>
            </a:xfrm>
            <a:prstGeom prst="line">
              <a:avLst/>
            </a:prstGeom>
            <a:noFill/>
            <a:ln w="12700">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2" name="Rectangle 79"/>
            <p:cNvSpPr>
              <a:spLocks noChangeArrowheads="1"/>
            </p:cNvSpPr>
            <p:nvPr/>
          </p:nvSpPr>
          <p:spPr bwMode="auto">
            <a:xfrm>
              <a:off x="233363" y="5048250"/>
              <a:ext cx="33020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smtClean="0">
                  <a:ln>
                    <a:noFill/>
                  </a:ln>
                  <a:solidFill>
                    <a:srgbClr val="B84742"/>
                  </a:solidFill>
                  <a:effectLst/>
                  <a:latin typeface="Roboto Condensed" panose="02000000000000000000" pitchFamily="2" charset="0"/>
                </a:rPr>
                <a:t>P</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83" name="Rectangle 80"/>
            <p:cNvSpPr>
              <a:spLocks noChangeArrowheads="1"/>
            </p:cNvSpPr>
            <p:nvPr/>
          </p:nvSpPr>
          <p:spPr bwMode="auto">
            <a:xfrm>
              <a:off x="407988" y="5062538"/>
              <a:ext cx="573087" cy="40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smtClean="0">
                  <a:ln>
                    <a:noFill/>
                  </a:ln>
                  <a:solidFill>
                    <a:srgbClr val="B84742"/>
                  </a:solidFill>
                  <a:effectLst/>
                  <a:latin typeface="Wingdings" panose="05000000000000000000" pitchFamily="2" charset="2"/>
                </a:rPr>
                <a:t>à</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84" name="Rectangle 81"/>
            <p:cNvSpPr>
              <a:spLocks noChangeArrowheads="1"/>
            </p:cNvSpPr>
            <p:nvPr/>
          </p:nvSpPr>
          <p:spPr bwMode="auto">
            <a:xfrm>
              <a:off x="708025" y="5048250"/>
              <a:ext cx="430212"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smtClean="0">
                  <a:ln>
                    <a:noFill/>
                  </a:ln>
                  <a:solidFill>
                    <a:srgbClr val="B84742"/>
                  </a:solidFill>
                  <a:effectLst/>
                  <a:latin typeface="Roboto Condensed" panose="02000000000000000000" pitchFamily="2" charset="0"/>
                </a:rPr>
                <a:t>C(</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85" name="Rectangle 82"/>
            <p:cNvSpPr>
              <a:spLocks noChangeArrowheads="1"/>
            </p:cNvSpPr>
            <p:nvPr/>
          </p:nvSpPr>
          <p:spPr bwMode="auto">
            <a:xfrm>
              <a:off x="981075" y="5062538"/>
              <a:ext cx="573087" cy="40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smtClean="0">
                  <a:ln>
                    <a:noFill/>
                  </a:ln>
                  <a:solidFill>
                    <a:srgbClr val="B84742"/>
                  </a:solidFill>
                  <a:effectLst/>
                  <a:latin typeface="Wingdings" panose="05000000000000000000" pitchFamily="2" charset="2"/>
                </a:rPr>
                <a:t>à</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86" name="Rectangle 83"/>
            <p:cNvSpPr>
              <a:spLocks noChangeArrowheads="1"/>
            </p:cNvSpPr>
            <p:nvPr/>
          </p:nvSpPr>
          <p:spPr bwMode="auto">
            <a:xfrm>
              <a:off x="1281113" y="5048250"/>
              <a:ext cx="487362"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smtClean="0">
                  <a:ln>
                    <a:noFill/>
                  </a:ln>
                  <a:solidFill>
                    <a:srgbClr val="B84742"/>
                  </a:solidFill>
                  <a:effectLst/>
                  <a:latin typeface="Roboto Condensed" panose="02000000000000000000" pitchFamily="2" charset="0"/>
                </a:rPr>
                <a:t>M)</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87" name="Rectangle 84"/>
            <p:cNvSpPr>
              <a:spLocks noChangeArrowheads="1"/>
            </p:cNvSpPr>
            <p:nvPr/>
          </p:nvSpPr>
          <p:spPr bwMode="auto">
            <a:xfrm>
              <a:off x="1843088" y="4864100"/>
              <a:ext cx="601662"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rgbClr val="212121"/>
                  </a:solidFill>
                  <a:effectLst/>
                  <a:latin typeface="Roboto Condensed" panose="02000000000000000000" pitchFamily="2" charset="0"/>
                </a:rPr>
                <a:t>The</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88" name="Rectangle 85"/>
            <p:cNvSpPr>
              <a:spLocks noChangeArrowheads="1"/>
            </p:cNvSpPr>
            <p:nvPr/>
          </p:nvSpPr>
          <p:spPr bwMode="auto">
            <a:xfrm>
              <a:off x="2397125" y="4864100"/>
              <a:ext cx="60960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rgbClr val="212121"/>
                  </a:solidFill>
                  <a:effectLst/>
                  <a:latin typeface="Roboto Condensed" panose="02000000000000000000" pitchFamily="2" charset="0"/>
                </a:rPr>
                <a:t>text</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89" name="Rectangle 86"/>
            <p:cNvSpPr>
              <a:spLocks noChangeArrowheads="1"/>
            </p:cNvSpPr>
            <p:nvPr/>
          </p:nvSpPr>
          <p:spPr bwMode="auto">
            <a:xfrm>
              <a:off x="2960688" y="4864100"/>
              <a:ext cx="36195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rgbClr val="212121"/>
                  </a:solidFill>
                  <a:effectLst/>
                  <a:latin typeface="Roboto Condensed" panose="02000000000000000000" pitchFamily="2" charset="0"/>
                </a:rPr>
                <a:t>is</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90" name="Rectangle 87"/>
            <p:cNvSpPr>
              <a:spLocks noChangeArrowheads="1"/>
            </p:cNvSpPr>
            <p:nvPr/>
          </p:nvSpPr>
          <p:spPr bwMode="auto">
            <a:xfrm>
              <a:off x="3273425" y="4864100"/>
              <a:ext cx="1057275"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rgbClr val="212121"/>
                  </a:solidFill>
                  <a:effectLst/>
                  <a:latin typeface="Roboto Condensed" panose="02000000000000000000" pitchFamily="2" charset="0"/>
                </a:rPr>
                <a:t>printed,</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91" name="Rectangle 88"/>
            <p:cNvSpPr>
              <a:spLocks noChangeArrowheads="1"/>
            </p:cNvSpPr>
            <p:nvPr/>
          </p:nvSpPr>
          <p:spPr bwMode="auto">
            <a:xfrm>
              <a:off x="4284663" y="4864100"/>
              <a:ext cx="720725"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rgbClr val="212121"/>
                  </a:solidFill>
                  <a:effectLst/>
                  <a:latin typeface="Roboto Condensed" panose="02000000000000000000" pitchFamily="2" charset="0"/>
                </a:rPr>
                <a:t>after</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92" name="Rectangle 89"/>
            <p:cNvSpPr>
              <a:spLocks noChangeArrowheads="1"/>
            </p:cNvSpPr>
            <p:nvPr/>
          </p:nvSpPr>
          <p:spPr bwMode="auto">
            <a:xfrm>
              <a:off x="4957763" y="4864100"/>
              <a:ext cx="85725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rgbClr val="212121"/>
                  </a:solidFill>
                  <a:effectLst/>
                  <a:latin typeface="Roboto Condensed" panose="02000000000000000000" pitchFamily="2" charset="0"/>
                </a:rPr>
                <a:t>which</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93" name="Rectangle 90"/>
            <p:cNvSpPr>
              <a:spLocks noChangeArrowheads="1"/>
            </p:cNvSpPr>
            <p:nvPr/>
          </p:nvSpPr>
          <p:spPr bwMode="auto">
            <a:xfrm>
              <a:off x="5767388" y="4864100"/>
              <a:ext cx="29845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rgbClr val="212121"/>
                  </a:solidFill>
                  <a:effectLst/>
                  <a:latin typeface="Roboto Condensed" panose="02000000000000000000" pitchFamily="2" charset="0"/>
                </a:rPr>
                <a:t>a</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94" name="Rectangle 91"/>
            <p:cNvSpPr>
              <a:spLocks noChangeArrowheads="1"/>
            </p:cNvSpPr>
            <p:nvPr/>
          </p:nvSpPr>
          <p:spPr bwMode="auto">
            <a:xfrm>
              <a:off x="6018213" y="4864100"/>
              <a:ext cx="81915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rgbClr val="212121"/>
                  </a:solidFill>
                  <a:effectLst/>
                  <a:latin typeface="Roboto Condensed" panose="02000000000000000000" pitchFamily="2" charset="0"/>
                </a:rPr>
                <a:t>crash</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95" name="Rectangle 92"/>
            <p:cNvSpPr>
              <a:spLocks noChangeArrowheads="1"/>
            </p:cNvSpPr>
            <p:nvPr/>
          </p:nvSpPr>
          <p:spPr bwMode="auto">
            <a:xfrm>
              <a:off x="6791325" y="4864100"/>
              <a:ext cx="96520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rgbClr val="212121"/>
                  </a:solidFill>
                  <a:effectLst/>
                  <a:latin typeface="Roboto Condensed" panose="02000000000000000000" pitchFamily="2" charset="0"/>
                </a:rPr>
                <a:t>occurs</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96" name="Rectangle 93"/>
            <p:cNvSpPr>
              <a:spLocks noChangeArrowheads="1"/>
            </p:cNvSpPr>
            <p:nvPr/>
          </p:nvSpPr>
          <p:spPr bwMode="auto">
            <a:xfrm>
              <a:off x="7708900" y="4864100"/>
              <a:ext cx="931862"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rgbClr val="212121"/>
                  </a:solidFill>
                  <a:effectLst/>
                  <a:latin typeface="Roboto Condensed" panose="02000000000000000000" pitchFamily="2" charset="0"/>
                </a:rPr>
                <a:t>before</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97" name="Rectangle 94"/>
            <p:cNvSpPr>
              <a:spLocks noChangeArrowheads="1"/>
            </p:cNvSpPr>
            <p:nvPr/>
          </p:nvSpPr>
          <p:spPr bwMode="auto">
            <a:xfrm>
              <a:off x="8593138" y="4864100"/>
              <a:ext cx="53340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rgbClr val="212121"/>
                  </a:solidFill>
                  <a:effectLst/>
                  <a:latin typeface="Roboto Condensed" panose="02000000000000000000" pitchFamily="2" charset="0"/>
                </a:rPr>
                <a:t>the</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98" name="Rectangle 95"/>
            <p:cNvSpPr>
              <a:spLocks noChangeArrowheads="1"/>
            </p:cNvSpPr>
            <p:nvPr/>
          </p:nvSpPr>
          <p:spPr bwMode="auto">
            <a:xfrm>
              <a:off x="9078913" y="4864100"/>
              <a:ext cx="149860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rgbClr val="212121"/>
                  </a:solidFill>
                  <a:effectLst/>
                  <a:latin typeface="Roboto Condensed" panose="02000000000000000000" pitchFamily="2" charset="0"/>
                </a:rPr>
                <a:t>completion</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99" name="Rectangle 96"/>
            <p:cNvSpPr>
              <a:spLocks noChangeArrowheads="1"/>
            </p:cNvSpPr>
            <p:nvPr/>
          </p:nvSpPr>
          <p:spPr bwMode="auto">
            <a:xfrm>
              <a:off x="10531475" y="4864100"/>
              <a:ext cx="1241425"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rgbClr val="212121"/>
                  </a:solidFill>
                  <a:effectLst/>
                  <a:latin typeface="Roboto Condensed" panose="02000000000000000000" pitchFamily="2" charset="0"/>
                </a:rPr>
                <a:t>message</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00" name="Rectangle 97"/>
            <p:cNvSpPr>
              <a:spLocks noChangeArrowheads="1"/>
            </p:cNvSpPr>
            <p:nvPr/>
          </p:nvSpPr>
          <p:spPr bwMode="auto">
            <a:xfrm>
              <a:off x="11725275" y="4864100"/>
              <a:ext cx="36195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rgbClr val="212121"/>
                  </a:solidFill>
                  <a:effectLst/>
                  <a:latin typeface="Roboto Condensed" panose="02000000000000000000" pitchFamily="2" charset="0"/>
                </a:rPr>
                <a:t>is</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01" name="Rectangle 98"/>
            <p:cNvSpPr>
              <a:spLocks noChangeArrowheads="1"/>
            </p:cNvSpPr>
            <p:nvPr/>
          </p:nvSpPr>
          <p:spPr bwMode="auto">
            <a:xfrm>
              <a:off x="1843088" y="5229225"/>
              <a:ext cx="671512"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rgbClr val="212121"/>
                  </a:solidFill>
                  <a:effectLst/>
                  <a:latin typeface="Roboto Condensed" panose="02000000000000000000" pitchFamily="2" charset="0"/>
                </a:rPr>
                <a:t>sent</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grpSp>
      <p:grpSp>
        <p:nvGrpSpPr>
          <p:cNvPr id="135" name="Group 134"/>
          <p:cNvGrpSpPr/>
          <p:nvPr/>
        </p:nvGrpSpPr>
        <p:grpSpPr>
          <a:xfrm>
            <a:off x="87313" y="5686425"/>
            <a:ext cx="11942762" cy="442913"/>
            <a:chOff x="87313" y="5686425"/>
            <a:chExt cx="11942762" cy="442913"/>
          </a:xfrm>
        </p:grpSpPr>
        <p:sp>
          <p:nvSpPr>
            <p:cNvPr id="21" name="Line 19"/>
            <p:cNvSpPr>
              <a:spLocks noChangeShapeType="1"/>
            </p:cNvSpPr>
            <p:nvPr/>
          </p:nvSpPr>
          <p:spPr bwMode="auto">
            <a:xfrm>
              <a:off x="87313" y="6097588"/>
              <a:ext cx="11942762" cy="0"/>
            </a:xfrm>
            <a:prstGeom prst="line">
              <a:avLst/>
            </a:prstGeom>
            <a:noFill/>
            <a:ln w="12700">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02" name="Rectangle 99"/>
            <p:cNvSpPr>
              <a:spLocks noChangeArrowheads="1"/>
            </p:cNvSpPr>
            <p:nvPr/>
          </p:nvSpPr>
          <p:spPr bwMode="auto">
            <a:xfrm>
              <a:off x="233363" y="5688013"/>
              <a:ext cx="430212"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smtClean="0">
                  <a:ln>
                    <a:noFill/>
                  </a:ln>
                  <a:solidFill>
                    <a:srgbClr val="B84742"/>
                  </a:solidFill>
                  <a:effectLst/>
                  <a:latin typeface="Roboto Condensed" panose="02000000000000000000" pitchFamily="2" charset="0"/>
                </a:rPr>
                <a:t>C(</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03" name="Rectangle 100"/>
            <p:cNvSpPr>
              <a:spLocks noChangeArrowheads="1"/>
            </p:cNvSpPr>
            <p:nvPr/>
          </p:nvSpPr>
          <p:spPr bwMode="auto">
            <a:xfrm>
              <a:off x="506413" y="5702300"/>
              <a:ext cx="573087" cy="40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smtClean="0">
                  <a:ln>
                    <a:noFill/>
                  </a:ln>
                  <a:solidFill>
                    <a:srgbClr val="B84742"/>
                  </a:solidFill>
                  <a:effectLst/>
                  <a:latin typeface="Wingdings" panose="05000000000000000000" pitchFamily="2" charset="2"/>
                </a:rPr>
                <a:t>à</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04" name="Rectangle 101"/>
            <p:cNvSpPr>
              <a:spLocks noChangeArrowheads="1"/>
            </p:cNvSpPr>
            <p:nvPr/>
          </p:nvSpPr>
          <p:spPr bwMode="auto">
            <a:xfrm>
              <a:off x="806450" y="5688013"/>
              <a:ext cx="33020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smtClean="0">
                  <a:ln>
                    <a:noFill/>
                  </a:ln>
                  <a:solidFill>
                    <a:srgbClr val="B84742"/>
                  </a:solidFill>
                  <a:effectLst/>
                  <a:latin typeface="Roboto Condensed" panose="02000000000000000000" pitchFamily="2" charset="0"/>
                </a:rPr>
                <a:t>P</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05" name="Rectangle 102"/>
            <p:cNvSpPr>
              <a:spLocks noChangeArrowheads="1"/>
            </p:cNvSpPr>
            <p:nvPr/>
          </p:nvSpPr>
          <p:spPr bwMode="auto">
            <a:xfrm>
              <a:off x="981075" y="5702300"/>
              <a:ext cx="573087" cy="40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smtClean="0">
                  <a:ln>
                    <a:noFill/>
                  </a:ln>
                  <a:solidFill>
                    <a:srgbClr val="B84742"/>
                  </a:solidFill>
                  <a:effectLst/>
                  <a:latin typeface="Wingdings" panose="05000000000000000000" pitchFamily="2" charset="2"/>
                </a:rPr>
                <a:t>à</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06" name="Rectangle 103"/>
            <p:cNvSpPr>
              <a:spLocks noChangeArrowheads="1"/>
            </p:cNvSpPr>
            <p:nvPr/>
          </p:nvSpPr>
          <p:spPr bwMode="auto">
            <a:xfrm>
              <a:off x="1281113" y="5688013"/>
              <a:ext cx="487362"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smtClean="0">
                  <a:ln>
                    <a:noFill/>
                  </a:ln>
                  <a:solidFill>
                    <a:srgbClr val="B84742"/>
                  </a:solidFill>
                  <a:effectLst/>
                  <a:latin typeface="Roboto Condensed" panose="02000000000000000000" pitchFamily="2" charset="0"/>
                </a:rPr>
                <a:t>M)</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07" name="Rectangle 104"/>
            <p:cNvSpPr>
              <a:spLocks noChangeArrowheads="1"/>
            </p:cNvSpPr>
            <p:nvPr/>
          </p:nvSpPr>
          <p:spPr bwMode="auto">
            <a:xfrm>
              <a:off x="1843088" y="5686425"/>
              <a:ext cx="327025"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rgbClr val="212121"/>
                  </a:solidFill>
                  <a:effectLst/>
                  <a:latin typeface="Roboto Condensed" panose="02000000000000000000" pitchFamily="2" charset="0"/>
                </a:rPr>
                <a:t>A</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08" name="Rectangle 105"/>
            <p:cNvSpPr>
              <a:spLocks noChangeArrowheads="1"/>
            </p:cNvSpPr>
            <p:nvPr/>
          </p:nvSpPr>
          <p:spPr bwMode="auto">
            <a:xfrm>
              <a:off x="2087563" y="5686425"/>
              <a:ext cx="81915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rgbClr val="212121"/>
                  </a:solidFill>
                  <a:effectLst/>
                  <a:latin typeface="Roboto Condensed" panose="02000000000000000000" pitchFamily="2" charset="0"/>
                </a:rPr>
                <a:t>crash</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09" name="Rectangle 106"/>
            <p:cNvSpPr>
              <a:spLocks noChangeArrowheads="1"/>
            </p:cNvSpPr>
            <p:nvPr/>
          </p:nvSpPr>
          <p:spPr bwMode="auto">
            <a:xfrm>
              <a:off x="2824163" y="5686425"/>
              <a:ext cx="1177925"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rgbClr val="212121"/>
                  </a:solidFill>
                  <a:effectLst/>
                  <a:latin typeface="Roboto Condensed" panose="02000000000000000000" pitchFamily="2" charset="0"/>
                </a:rPr>
                <a:t>happens</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10" name="Rectangle 107"/>
            <p:cNvSpPr>
              <a:spLocks noChangeArrowheads="1"/>
            </p:cNvSpPr>
            <p:nvPr/>
          </p:nvSpPr>
          <p:spPr bwMode="auto">
            <a:xfrm>
              <a:off x="3916363" y="5686425"/>
              <a:ext cx="931862"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rgbClr val="212121"/>
                  </a:solidFill>
                  <a:effectLst/>
                  <a:latin typeface="Roboto Condensed" panose="02000000000000000000" pitchFamily="2" charset="0"/>
                </a:rPr>
                <a:t>before</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11" name="Rectangle 108"/>
            <p:cNvSpPr>
              <a:spLocks noChangeArrowheads="1"/>
            </p:cNvSpPr>
            <p:nvPr/>
          </p:nvSpPr>
          <p:spPr bwMode="auto">
            <a:xfrm>
              <a:off x="4765675" y="5686425"/>
              <a:ext cx="53340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rgbClr val="212121"/>
                  </a:solidFill>
                  <a:effectLst/>
                  <a:latin typeface="Roboto Condensed" panose="02000000000000000000" pitchFamily="2" charset="0"/>
                </a:rPr>
                <a:t>the</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12" name="Rectangle 109"/>
            <p:cNvSpPr>
              <a:spLocks noChangeArrowheads="1"/>
            </p:cNvSpPr>
            <p:nvPr/>
          </p:nvSpPr>
          <p:spPr bwMode="auto">
            <a:xfrm>
              <a:off x="5216525" y="5686425"/>
              <a:ext cx="89535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rgbClr val="212121"/>
                  </a:solidFill>
                  <a:effectLst/>
                  <a:latin typeface="Roboto Condensed" panose="02000000000000000000" pitchFamily="2" charset="0"/>
                </a:rPr>
                <a:t>server</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13" name="Rectangle 110"/>
            <p:cNvSpPr>
              <a:spLocks noChangeArrowheads="1"/>
            </p:cNvSpPr>
            <p:nvPr/>
          </p:nvSpPr>
          <p:spPr bwMode="auto">
            <a:xfrm>
              <a:off x="6024563" y="5686425"/>
              <a:ext cx="814387"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rgbClr val="212121"/>
                  </a:solidFill>
                  <a:effectLst/>
                  <a:latin typeface="Roboto Condensed" panose="02000000000000000000" pitchFamily="2" charset="0"/>
                </a:rPr>
                <a:t>could</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14" name="Rectangle 111"/>
            <p:cNvSpPr>
              <a:spLocks noChangeArrowheads="1"/>
            </p:cNvSpPr>
            <p:nvPr/>
          </p:nvSpPr>
          <p:spPr bwMode="auto">
            <a:xfrm>
              <a:off x="6756400" y="5686425"/>
              <a:ext cx="455612"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rgbClr val="212121"/>
                  </a:solidFill>
                  <a:effectLst/>
                  <a:latin typeface="Roboto Condensed" panose="02000000000000000000" pitchFamily="2" charset="0"/>
                </a:rPr>
                <a:t>do</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15" name="Rectangle 112"/>
            <p:cNvSpPr>
              <a:spLocks noChangeArrowheads="1"/>
            </p:cNvSpPr>
            <p:nvPr/>
          </p:nvSpPr>
          <p:spPr bwMode="auto">
            <a:xfrm>
              <a:off x="7129463" y="5686425"/>
              <a:ext cx="1179512"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rgbClr val="212121"/>
                  </a:solidFill>
                  <a:effectLst/>
                  <a:latin typeface="Roboto Condensed" panose="02000000000000000000" pitchFamily="2" charset="0"/>
                </a:rPr>
                <a:t>anything</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grpSp>
      <p:grpSp>
        <p:nvGrpSpPr>
          <p:cNvPr id="136" name="Group 135"/>
          <p:cNvGrpSpPr/>
          <p:nvPr/>
        </p:nvGrpSpPr>
        <p:grpSpPr>
          <a:xfrm>
            <a:off x="87313" y="6097588"/>
            <a:ext cx="11942762" cy="488950"/>
            <a:chOff x="87313" y="6097588"/>
            <a:chExt cx="11942762" cy="488950"/>
          </a:xfrm>
        </p:grpSpPr>
        <p:sp>
          <p:nvSpPr>
            <p:cNvPr id="13" name="Rectangle 11"/>
            <p:cNvSpPr>
              <a:spLocks noChangeArrowheads="1"/>
            </p:cNvSpPr>
            <p:nvPr/>
          </p:nvSpPr>
          <p:spPr bwMode="auto">
            <a:xfrm>
              <a:off x="93663" y="6097588"/>
              <a:ext cx="1655762" cy="457200"/>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4" name="Rectangle 12"/>
            <p:cNvSpPr>
              <a:spLocks noChangeArrowheads="1"/>
            </p:cNvSpPr>
            <p:nvPr/>
          </p:nvSpPr>
          <p:spPr bwMode="auto">
            <a:xfrm>
              <a:off x="1749425" y="6097588"/>
              <a:ext cx="10274300" cy="457200"/>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25" name="Line 23"/>
            <p:cNvSpPr>
              <a:spLocks noChangeShapeType="1"/>
            </p:cNvSpPr>
            <p:nvPr/>
          </p:nvSpPr>
          <p:spPr bwMode="auto">
            <a:xfrm>
              <a:off x="87313" y="6554788"/>
              <a:ext cx="11942762" cy="0"/>
            </a:xfrm>
            <a:prstGeom prst="line">
              <a:avLst/>
            </a:prstGeom>
            <a:noFill/>
            <a:ln w="12700">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16" name="Rectangle 113"/>
            <p:cNvSpPr>
              <a:spLocks noChangeArrowheads="1"/>
            </p:cNvSpPr>
            <p:nvPr/>
          </p:nvSpPr>
          <p:spPr bwMode="auto">
            <a:xfrm>
              <a:off x="233363" y="6145213"/>
              <a:ext cx="430212"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smtClean="0">
                  <a:ln>
                    <a:noFill/>
                  </a:ln>
                  <a:solidFill>
                    <a:srgbClr val="B84742"/>
                  </a:solidFill>
                  <a:effectLst/>
                  <a:latin typeface="Roboto Condensed" panose="02000000000000000000" pitchFamily="2" charset="0"/>
                </a:rPr>
                <a:t>C(</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17" name="Rectangle 114"/>
            <p:cNvSpPr>
              <a:spLocks noChangeArrowheads="1"/>
            </p:cNvSpPr>
            <p:nvPr/>
          </p:nvSpPr>
          <p:spPr bwMode="auto">
            <a:xfrm>
              <a:off x="506413" y="6159500"/>
              <a:ext cx="573087" cy="40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smtClean="0">
                  <a:ln>
                    <a:noFill/>
                  </a:ln>
                  <a:solidFill>
                    <a:srgbClr val="B84742"/>
                  </a:solidFill>
                  <a:effectLst/>
                  <a:latin typeface="Wingdings" panose="05000000000000000000" pitchFamily="2" charset="2"/>
                </a:rPr>
                <a:t>à</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18" name="Rectangle 115"/>
            <p:cNvSpPr>
              <a:spLocks noChangeArrowheads="1"/>
            </p:cNvSpPr>
            <p:nvPr/>
          </p:nvSpPr>
          <p:spPr bwMode="auto">
            <a:xfrm>
              <a:off x="806450" y="6145213"/>
              <a:ext cx="388937"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smtClean="0">
                  <a:ln>
                    <a:noFill/>
                  </a:ln>
                  <a:solidFill>
                    <a:srgbClr val="B84742"/>
                  </a:solidFill>
                  <a:effectLst/>
                  <a:latin typeface="Roboto Condensed" panose="02000000000000000000" pitchFamily="2" charset="0"/>
                </a:rPr>
                <a:t>M</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19" name="Rectangle 116"/>
            <p:cNvSpPr>
              <a:spLocks noChangeArrowheads="1"/>
            </p:cNvSpPr>
            <p:nvPr/>
          </p:nvSpPr>
          <p:spPr bwMode="auto">
            <a:xfrm>
              <a:off x="1038225" y="6159500"/>
              <a:ext cx="573087" cy="40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smtClean="0">
                  <a:ln>
                    <a:noFill/>
                  </a:ln>
                  <a:solidFill>
                    <a:srgbClr val="B84742"/>
                  </a:solidFill>
                  <a:effectLst/>
                  <a:latin typeface="Wingdings" panose="05000000000000000000" pitchFamily="2" charset="2"/>
                </a:rPr>
                <a:t>à</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20" name="Rectangle 117"/>
            <p:cNvSpPr>
              <a:spLocks noChangeArrowheads="1"/>
            </p:cNvSpPr>
            <p:nvPr/>
          </p:nvSpPr>
          <p:spPr bwMode="auto">
            <a:xfrm>
              <a:off x="1338263" y="6145213"/>
              <a:ext cx="430212"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smtClean="0">
                  <a:ln>
                    <a:noFill/>
                  </a:ln>
                  <a:solidFill>
                    <a:srgbClr val="B84742"/>
                  </a:solidFill>
                  <a:effectLst/>
                  <a:latin typeface="Roboto Condensed" panose="02000000000000000000" pitchFamily="2" charset="0"/>
                </a:rPr>
                <a:t>P)</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21" name="Rectangle 118"/>
            <p:cNvSpPr>
              <a:spLocks noChangeArrowheads="1"/>
            </p:cNvSpPr>
            <p:nvPr/>
          </p:nvSpPr>
          <p:spPr bwMode="auto">
            <a:xfrm>
              <a:off x="1843088" y="6143625"/>
              <a:ext cx="327025"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rgbClr val="212121"/>
                  </a:solidFill>
                  <a:effectLst/>
                  <a:latin typeface="Roboto Condensed" panose="02000000000000000000" pitchFamily="2" charset="0"/>
                </a:rPr>
                <a:t>A</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22" name="Rectangle 119"/>
            <p:cNvSpPr>
              <a:spLocks noChangeArrowheads="1"/>
            </p:cNvSpPr>
            <p:nvPr/>
          </p:nvSpPr>
          <p:spPr bwMode="auto">
            <a:xfrm>
              <a:off x="2087563" y="6143625"/>
              <a:ext cx="81915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rgbClr val="212121"/>
                  </a:solidFill>
                  <a:effectLst/>
                  <a:latin typeface="Roboto Condensed" panose="02000000000000000000" pitchFamily="2" charset="0"/>
                </a:rPr>
                <a:t>crash</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23" name="Rectangle 120"/>
            <p:cNvSpPr>
              <a:spLocks noChangeArrowheads="1"/>
            </p:cNvSpPr>
            <p:nvPr/>
          </p:nvSpPr>
          <p:spPr bwMode="auto">
            <a:xfrm>
              <a:off x="2824163" y="6143625"/>
              <a:ext cx="1177925"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rgbClr val="212121"/>
                  </a:solidFill>
                  <a:effectLst/>
                  <a:latin typeface="Roboto Condensed" panose="02000000000000000000" pitchFamily="2" charset="0"/>
                </a:rPr>
                <a:t>happens</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24" name="Rectangle 121"/>
            <p:cNvSpPr>
              <a:spLocks noChangeArrowheads="1"/>
            </p:cNvSpPr>
            <p:nvPr/>
          </p:nvSpPr>
          <p:spPr bwMode="auto">
            <a:xfrm>
              <a:off x="3916363" y="6143625"/>
              <a:ext cx="931862"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rgbClr val="212121"/>
                  </a:solidFill>
                  <a:effectLst/>
                  <a:latin typeface="Roboto Condensed" panose="02000000000000000000" pitchFamily="2" charset="0"/>
                </a:rPr>
                <a:t>before</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25" name="Rectangle 122"/>
            <p:cNvSpPr>
              <a:spLocks noChangeArrowheads="1"/>
            </p:cNvSpPr>
            <p:nvPr/>
          </p:nvSpPr>
          <p:spPr bwMode="auto">
            <a:xfrm>
              <a:off x="4765675" y="6143625"/>
              <a:ext cx="53340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rgbClr val="212121"/>
                  </a:solidFill>
                  <a:effectLst/>
                  <a:latin typeface="Roboto Condensed" panose="02000000000000000000" pitchFamily="2" charset="0"/>
                </a:rPr>
                <a:t>the</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26" name="Rectangle 123"/>
            <p:cNvSpPr>
              <a:spLocks noChangeArrowheads="1"/>
            </p:cNvSpPr>
            <p:nvPr/>
          </p:nvSpPr>
          <p:spPr bwMode="auto">
            <a:xfrm>
              <a:off x="5216525" y="6143625"/>
              <a:ext cx="89535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rgbClr val="212121"/>
                  </a:solidFill>
                  <a:effectLst/>
                  <a:latin typeface="Roboto Condensed" panose="02000000000000000000" pitchFamily="2" charset="0"/>
                </a:rPr>
                <a:t>server</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27" name="Rectangle 124"/>
            <p:cNvSpPr>
              <a:spLocks noChangeArrowheads="1"/>
            </p:cNvSpPr>
            <p:nvPr/>
          </p:nvSpPr>
          <p:spPr bwMode="auto">
            <a:xfrm>
              <a:off x="6024563" y="6143625"/>
              <a:ext cx="814387"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rgbClr val="212121"/>
                  </a:solidFill>
                  <a:effectLst/>
                  <a:latin typeface="Roboto Condensed" panose="02000000000000000000" pitchFamily="2" charset="0"/>
                </a:rPr>
                <a:t>could</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28" name="Rectangle 125"/>
            <p:cNvSpPr>
              <a:spLocks noChangeArrowheads="1"/>
            </p:cNvSpPr>
            <p:nvPr/>
          </p:nvSpPr>
          <p:spPr bwMode="auto">
            <a:xfrm>
              <a:off x="6756400" y="6143625"/>
              <a:ext cx="455612"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rgbClr val="212121"/>
                  </a:solidFill>
                  <a:effectLst/>
                  <a:latin typeface="Roboto Condensed" panose="02000000000000000000" pitchFamily="2" charset="0"/>
                </a:rPr>
                <a:t>do</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29" name="Rectangle 126"/>
            <p:cNvSpPr>
              <a:spLocks noChangeArrowheads="1"/>
            </p:cNvSpPr>
            <p:nvPr/>
          </p:nvSpPr>
          <p:spPr bwMode="auto">
            <a:xfrm>
              <a:off x="7129463" y="6143625"/>
              <a:ext cx="1179512"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rgbClr val="212121"/>
                  </a:solidFill>
                  <a:effectLst/>
                  <a:latin typeface="Roboto Condensed" panose="02000000000000000000" pitchFamily="2" charset="0"/>
                </a:rPr>
                <a:t>anything</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grpSp>
    </p:spTree>
    <p:extLst>
      <p:ext uri="{BB962C8B-B14F-4D97-AF65-F5344CB8AC3E}">
        <p14:creationId xmlns:p14="http://schemas.microsoft.com/office/powerpoint/2010/main" val="3199012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3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3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3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3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3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3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F2D5F8-87CB-4B5B-8EC7-5F4CE6485746}"/>
              </a:ext>
            </a:extLst>
          </p:cNvPr>
          <p:cNvSpPr>
            <a:spLocks noGrp="1"/>
          </p:cNvSpPr>
          <p:nvPr>
            <p:ph type="title"/>
          </p:nvPr>
        </p:nvSpPr>
        <p:spPr/>
        <p:txBody>
          <a:bodyPr/>
          <a:lstStyle/>
          <a:p>
            <a:r>
              <a:rPr lang="en-US" dirty="0"/>
              <a:t>Server crashes after receiving request</a:t>
            </a:r>
          </a:p>
        </p:txBody>
      </p:sp>
      <p:sp>
        <p:nvSpPr>
          <p:cNvPr id="3" name="Content Placeholder 2">
            <a:extLst>
              <a:ext uri="{FF2B5EF4-FFF2-40B4-BE49-F238E27FC236}">
                <a16:creationId xmlns:a16="http://schemas.microsoft.com/office/drawing/2014/main" xmlns="" id="{139A428D-8F15-4206-B337-FA27C005FA71}"/>
              </a:ext>
            </a:extLst>
          </p:cNvPr>
          <p:cNvSpPr>
            <a:spLocks noGrp="1"/>
          </p:cNvSpPr>
          <p:nvPr>
            <p:ph idx="1"/>
          </p:nvPr>
        </p:nvSpPr>
        <p:spPr/>
        <p:txBody>
          <a:bodyPr/>
          <a:lstStyle/>
          <a:p>
            <a:pPr>
              <a:lnSpc>
                <a:spcPct val="100000"/>
              </a:lnSpc>
            </a:pPr>
            <a:r>
              <a:rPr lang="en-US" dirty="0"/>
              <a:t>After the crash of the server, the client does not know whether its request to print some text was carried out or </a:t>
            </a:r>
            <a:r>
              <a:rPr lang="en-US" dirty="0" smtClean="0"/>
              <a:t>not</a:t>
            </a:r>
            <a:endParaRPr lang="en-US" dirty="0"/>
          </a:p>
          <a:p>
            <a:pPr>
              <a:lnSpc>
                <a:spcPct val="100000"/>
              </a:lnSpc>
            </a:pPr>
            <a:r>
              <a:rPr lang="en-US" dirty="0"/>
              <a:t>The client has a choice between 4 strategies:</a:t>
            </a:r>
          </a:p>
        </p:txBody>
      </p:sp>
      <p:sp>
        <p:nvSpPr>
          <p:cNvPr id="6" name="AutoShape 3"/>
          <p:cNvSpPr>
            <a:spLocks noChangeAspect="1" noChangeArrowheads="1" noTextEdit="1"/>
          </p:cNvSpPr>
          <p:nvPr/>
        </p:nvSpPr>
        <p:spPr bwMode="auto">
          <a:xfrm>
            <a:off x="114300" y="2343150"/>
            <a:ext cx="11963400" cy="3565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3" name="Line 11"/>
          <p:cNvSpPr>
            <a:spLocks noChangeShapeType="1"/>
          </p:cNvSpPr>
          <p:nvPr/>
        </p:nvSpPr>
        <p:spPr bwMode="auto">
          <a:xfrm>
            <a:off x="3871913" y="2382838"/>
            <a:ext cx="0" cy="3394075"/>
          </a:xfrm>
          <a:prstGeom prst="line">
            <a:avLst/>
          </a:prstGeom>
          <a:noFill/>
          <a:ln w="12700">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8" name="Line 16"/>
          <p:cNvSpPr>
            <a:spLocks noChangeShapeType="1"/>
          </p:cNvSpPr>
          <p:nvPr/>
        </p:nvSpPr>
        <p:spPr bwMode="auto">
          <a:xfrm>
            <a:off x="122238" y="2382838"/>
            <a:ext cx="0" cy="3394075"/>
          </a:xfrm>
          <a:prstGeom prst="line">
            <a:avLst/>
          </a:prstGeom>
          <a:noFill/>
          <a:ln w="12700">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9" name="Line 17"/>
          <p:cNvSpPr>
            <a:spLocks noChangeShapeType="1"/>
          </p:cNvSpPr>
          <p:nvPr/>
        </p:nvSpPr>
        <p:spPr bwMode="auto">
          <a:xfrm>
            <a:off x="12053888" y="2382838"/>
            <a:ext cx="0" cy="3394075"/>
          </a:xfrm>
          <a:prstGeom prst="line">
            <a:avLst/>
          </a:prstGeom>
          <a:noFill/>
          <a:ln w="12700">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grpSp>
        <p:nvGrpSpPr>
          <p:cNvPr id="44" name="Group 43"/>
          <p:cNvGrpSpPr/>
          <p:nvPr/>
        </p:nvGrpSpPr>
        <p:grpSpPr>
          <a:xfrm>
            <a:off x="115888" y="2389188"/>
            <a:ext cx="11942763" cy="487362"/>
            <a:chOff x="115888" y="2389188"/>
            <a:chExt cx="11942763" cy="487362"/>
          </a:xfrm>
        </p:grpSpPr>
        <p:sp>
          <p:nvSpPr>
            <p:cNvPr id="7" name="Rectangle 5"/>
            <p:cNvSpPr>
              <a:spLocks noChangeArrowheads="1"/>
            </p:cNvSpPr>
            <p:nvPr/>
          </p:nvSpPr>
          <p:spPr bwMode="auto">
            <a:xfrm>
              <a:off x="122238" y="2389188"/>
              <a:ext cx="3749675" cy="457200"/>
            </a:xfrm>
            <a:prstGeom prst="rect">
              <a:avLst/>
            </a:prstGeom>
            <a:solidFill>
              <a:srgbClr val="1D306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8" name="Rectangle 6"/>
            <p:cNvSpPr>
              <a:spLocks noChangeArrowheads="1"/>
            </p:cNvSpPr>
            <p:nvPr/>
          </p:nvSpPr>
          <p:spPr bwMode="auto">
            <a:xfrm>
              <a:off x="3873500" y="2389188"/>
              <a:ext cx="8180388" cy="457200"/>
            </a:xfrm>
            <a:prstGeom prst="rect">
              <a:avLst/>
            </a:prstGeom>
            <a:solidFill>
              <a:srgbClr val="1D306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4" name="Line 12"/>
            <p:cNvSpPr>
              <a:spLocks noChangeShapeType="1"/>
            </p:cNvSpPr>
            <p:nvPr/>
          </p:nvSpPr>
          <p:spPr bwMode="auto">
            <a:xfrm>
              <a:off x="115888" y="2846388"/>
              <a:ext cx="11942763" cy="0"/>
            </a:xfrm>
            <a:prstGeom prst="line">
              <a:avLst/>
            </a:prstGeom>
            <a:noFill/>
            <a:ln w="38100">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0" name="Line 18"/>
            <p:cNvSpPr>
              <a:spLocks noChangeShapeType="1"/>
            </p:cNvSpPr>
            <p:nvPr/>
          </p:nvSpPr>
          <p:spPr bwMode="auto">
            <a:xfrm>
              <a:off x="115888" y="2389188"/>
              <a:ext cx="11942763" cy="0"/>
            </a:xfrm>
            <a:prstGeom prst="line">
              <a:avLst/>
            </a:prstGeom>
            <a:noFill/>
            <a:ln w="12700">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2" name="Rectangle 20"/>
            <p:cNvSpPr>
              <a:spLocks noChangeArrowheads="1"/>
            </p:cNvSpPr>
            <p:nvPr/>
          </p:nvSpPr>
          <p:spPr bwMode="auto">
            <a:xfrm>
              <a:off x="965200" y="2435225"/>
              <a:ext cx="1122363"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smtClean="0">
                  <a:ln>
                    <a:noFill/>
                  </a:ln>
                  <a:solidFill>
                    <a:srgbClr val="FFFFFF"/>
                  </a:solidFill>
                  <a:effectLst/>
                  <a:latin typeface="Roboto Condensed" panose="02000000000000000000" pitchFamily="2" charset="0"/>
                </a:rPr>
                <a:t>Reissue</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3" name="Rectangle 21"/>
            <p:cNvSpPr>
              <a:spLocks noChangeArrowheads="1"/>
            </p:cNvSpPr>
            <p:nvPr/>
          </p:nvSpPr>
          <p:spPr bwMode="auto">
            <a:xfrm>
              <a:off x="1998663" y="2435225"/>
              <a:ext cx="118745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smtClean="0">
                  <a:ln>
                    <a:noFill/>
                  </a:ln>
                  <a:solidFill>
                    <a:srgbClr val="FFFFFF"/>
                  </a:solidFill>
                  <a:effectLst/>
                  <a:latin typeface="Roboto Condensed" panose="02000000000000000000" pitchFamily="2" charset="0"/>
                </a:rPr>
                <a:t>Strategy</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4" name="Rectangle 22"/>
            <p:cNvSpPr>
              <a:spLocks noChangeArrowheads="1"/>
            </p:cNvSpPr>
            <p:nvPr/>
          </p:nvSpPr>
          <p:spPr bwMode="auto">
            <a:xfrm>
              <a:off x="7264400" y="2435225"/>
              <a:ext cx="1552575"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smtClean="0">
                  <a:ln>
                    <a:noFill/>
                  </a:ln>
                  <a:solidFill>
                    <a:srgbClr val="FFFFFF"/>
                  </a:solidFill>
                  <a:effectLst/>
                  <a:latin typeface="Roboto Condensed" panose="02000000000000000000" pitchFamily="2" charset="0"/>
                </a:rPr>
                <a:t>Description</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grpSp>
      <p:grpSp>
        <p:nvGrpSpPr>
          <p:cNvPr id="45" name="Group 44"/>
          <p:cNvGrpSpPr/>
          <p:nvPr/>
        </p:nvGrpSpPr>
        <p:grpSpPr>
          <a:xfrm>
            <a:off x="115888" y="2892425"/>
            <a:ext cx="11942763" cy="441325"/>
            <a:chOff x="115888" y="2892425"/>
            <a:chExt cx="11942763" cy="441325"/>
          </a:xfrm>
        </p:grpSpPr>
        <p:sp>
          <p:nvSpPr>
            <p:cNvPr id="15" name="Line 13"/>
            <p:cNvSpPr>
              <a:spLocks noChangeShapeType="1"/>
            </p:cNvSpPr>
            <p:nvPr/>
          </p:nvSpPr>
          <p:spPr bwMode="auto">
            <a:xfrm>
              <a:off x="115888" y="3303588"/>
              <a:ext cx="11942763" cy="0"/>
            </a:xfrm>
            <a:prstGeom prst="line">
              <a:avLst/>
            </a:prstGeom>
            <a:noFill/>
            <a:ln w="12700">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5" name="Rectangle 23"/>
            <p:cNvSpPr>
              <a:spLocks noChangeArrowheads="1"/>
            </p:cNvSpPr>
            <p:nvPr/>
          </p:nvSpPr>
          <p:spPr bwMode="auto">
            <a:xfrm>
              <a:off x="212725" y="2892425"/>
              <a:ext cx="873125"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smtClean="0">
                  <a:ln>
                    <a:noFill/>
                  </a:ln>
                  <a:solidFill>
                    <a:srgbClr val="B84742"/>
                  </a:solidFill>
                  <a:effectLst/>
                  <a:latin typeface="Roboto Condensed" panose="02000000000000000000" pitchFamily="2" charset="0"/>
                </a:rPr>
                <a:t>Never</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6" name="Rectangle 24"/>
            <p:cNvSpPr>
              <a:spLocks noChangeArrowheads="1"/>
            </p:cNvSpPr>
            <p:nvPr/>
          </p:nvSpPr>
          <p:spPr bwMode="auto">
            <a:xfrm>
              <a:off x="3963988" y="2892425"/>
              <a:ext cx="6780213"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rgbClr val="212121"/>
                  </a:solidFill>
                  <a:effectLst/>
                  <a:latin typeface="Roboto Condensed" panose="02000000000000000000" pitchFamily="2" charset="0"/>
                </a:rPr>
                <a:t>Never reissue a request, at the risk that the text will not</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7" name="Rectangle 25"/>
            <p:cNvSpPr>
              <a:spLocks noChangeArrowheads="1"/>
            </p:cNvSpPr>
            <p:nvPr/>
          </p:nvSpPr>
          <p:spPr bwMode="auto">
            <a:xfrm>
              <a:off x="10652125" y="2892425"/>
              <a:ext cx="1362075"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rgbClr val="212121"/>
                  </a:solidFill>
                  <a:effectLst/>
                  <a:latin typeface="Roboto Condensed" panose="02000000000000000000" pitchFamily="2" charset="0"/>
                </a:rPr>
                <a:t>be printed</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grpSp>
      <p:grpSp>
        <p:nvGrpSpPr>
          <p:cNvPr id="46" name="Group 45"/>
          <p:cNvGrpSpPr/>
          <p:nvPr/>
        </p:nvGrpSpPr>
        <p:grpSpPr>
          <a:xfrm>
            <a:off x="115888" y="3303588"/>
            <a:ext cx="11942763" cy="852487"/>
            <a:chOff x="115888" y="3303588"/>
            <a:chExt cx="11942763" cy="852487"/>
          </a:xfrm>
        </p:grpSpPr>
        <p:sp>
          <p:nvSpPr>
            <p:cNvPr id="9" name="Rectangle 7"/>
            <p:cNvSpPr>
              <a:spLocks noChangeArrowheads="1"/>
            </p:cNvSpPr>
            <p:nvPr/>
          </p:nvSpPr>
          <p:spPr bwMode="auto">
            <a:xfrm>
              <a:off x="122238" y="3303588"/>
              <a:ext cx="3749675" cy="822325"/>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0" name="Rectangle 8"/>
            <p:cNvSpPr>
              <a:spLocks noChangeArrowheads="1"/>
            </p:cNvSpPr>
            <p:nvPr/>
          </p:nvSpPr>
          <p:spPr bwMode="auto">
            <a:xfrm>
              <a:off x="3873500" y="3303588"/>
              <a:ext cx="8180388" cy="822325"/>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6" name="Line 14"/>
            <p:cNvSpPr>
              <a:spLocks noChangeShapeType="1"/>
            </p:cNvSpPr>
            <p:nvPr/>
          </p:nvSpPr>
          <p:spPr bwMode="auto">
            <a:xfrm>
              <a:off x="115888" y="4125913"/>
              <a:ext cx="11942763" cy="0"/>
            </a:xfrm>
            <a:prstGeom prst="line">
              <a:avLst/>
            </a:prstGeom>
            <a:noFill/>
            <a:ln w="12700">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8" name="Rectangle 26"/>
            <p:cNvSpPr>
              <a:spLocks noChangeArrowheads="1"/>
            </p:cNvSpPr>
            <p:nvPr/>
          </p:nvSpPr>
          <p:spPr bwMode="auto">
            <a:xfrm>
              <a:off x="212725" y="3532188"/>
              <a:ext cx="1025525"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smtClean="0">
                  <a:ln>
                    <a:noFill/>
                  </a:ln>
                  <a:solidFill>
                    <a:srgbClr val="B84742"/>
                  </a:solidFill>
                  <a:effectLst/>
                  <a:latin typeface="Roboto Condensed" panose="02000000000000000000" pitchFamily="2" charset="0"/>
                </a:rPr>
                <a:t>Always</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0" name="Rectangle 27"/>
            <p:cNvSpPr>
              <a:spLocks noChangeArrowheads="1"/>
            </p:cNvSpPr>
            <p:nvPr/>
          </p:nvSpPr>
          <p:spPr bwMode="auto">
            <a:xfrm>
              <a:off x="3963988" y="3349625"/>
              <a:ext cx="7508875"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rgbClr val="212121"/>
                  </a:solidFill>
                  <a:effectLst/>
                  <a:latin typeface="Roboto Condensed" panose="02000000000000000000" pitchFamily="2" charset="0"/>
                </a:rPr>
                <a:t>Always reissue a request, potentially leading to the text being</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1" name="Rectangle 28"/>
            <p:cNvSpPr>
              <a:spLocks noChangeArrowheads="1"/>
            </p:cNvSpPr>
            <p:nvPr/>
          </p:nvSpPr>
          <p:spPr bwMode="auto">
            <a:xfrm>
              <a:off x="3963988" y="3714750"/>
              <a:ext cx="1709738"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rgbClr val="212121"/>
                  </a:solidFill>
                  <a:effectLst/>
                  <a:latin typeface="Roboto Condensed" panose="02000000000000000000" pitchFamily="2" charset="0"/>
                </a:rPr>
                <a:t>printed twice</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grpSp>
      <p:grpSp>
        <p:nvGrpSpPr>
          <p:cNvPr id="47" name="Group 46"/>
          <p:cNvGrpSpPr/>
          <p:nvPr/>
        </p:nvGrpSpPr>
        <p:grpSpPr>
          <a:xfrm>
            <a:off x="115888" y="4171950"/>
            <a:ext cx="11987212" cy="808038"/>
            <a:chOff x="115888" y="4171950"/>
            <a:chExt cx="11987212" cy="808038"/>
          </a:xfrm>
        </p:grpSpPr>
        <p:sp>
          <p:nvSpPr>
            <p:cNvPr id="17" name="Line 15"/>
            <p:cNvSpPr>
              <a:spLocks noChangeShapeType="1"/>
            </p:cNvSpPr>
            <p:nvPr/>
          </p:nvSpPr>
          <p:spPr bwMode="auto">
            <a:xfrm>
              <a:off x="115888" y="4948238"/>
              <a:ext cx="11942763" cy="0"/>
            </a:xfrm>
            <a:prstGeom prst="line">
              <a:avLst/>
            </a:prstGeom>
            <a:noFill/>
            <a:ln w="12700">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2" name="Rectangle 29"/>
            <p:cNvSpPr>
              <a:spLocks noChangeArrowheads="1"/>
            </p:cNvSpPr>
            <p:nvPr/>
          </p:nvSpPr>
          <p:spPr bwMode="auto">
            <a:xfrm>
              <a:off x="212725" y="4354513"/>
              <a:ext cx="1122363"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smtClean="0">
                  <a:ln>
                    <a:noFill/>
                  </a:ln>
                  <a:solidFill>
                    <a:srgbClr val="B84742"/>
                  </a:solidFill>
                  <a:effectLst/>
                  <a:latin typeface="Roboto Condensed" panose="02000000000000000000" pitchFamily="2" charset="0"/>
                </a:rPr>
                <a:t>Reissue</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3" name="Rectangle 30"/>
            <p:cNvSpPr>
              <a:spLocks noChangeArrowheads="1"/>
            </p:cNvSpPr>
            <p:nvPr/>
          </p:nvSpPr>
          <p:spPr bwMode="auto">
            <a:xfrm>
              <a:off x="1246188" y="4354513"/>
              <a:ext cx="830263"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smtClean="0">
                  <a:ln>
                    <a:noFill/>
                  </a:ln>
                  <a:solidFill>
                    <a:srgbClr val="B84742"/>
                  </a:solidFill>
                  <a:effectLst/>
                  <a:latin typeface="Roboto Condensed" panose="02000000000000000000" pitchFamily="2" charset="0"/>
                </a:rPr>
                <a:t>When</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4" name="Rectangle 31"/>
            <p:cNvSpPr>
              <a:spLocks noChangeArrowheads="1"/>
            </p:cNvSpPr>
            <p:nvPr/>
          </p:nvSpPr>
          <p:spPr bwMode="auto">
            <a:xfrm>
              <a:off x="1993900" y="4354513"/>
              <a:ext cx="588963"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smtClean="0">
                  <a:ln>
                    <a:noFill/>
                  </a:ln>
                  <a:solidFill>
                    <a:srgbClr val="B84742"/>
                  </a:solidFill>
                  <a:effectLst/>
                  <a:latin typeface="Roboto Condensed" panose="02000000000000000000" pitchFamily="2" charset="0"/>
                </a:rPr>
                <a:t>Not</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5" name="Rectangle 32"/>
            <p:cNvSpPr>
              <a:spLocks noChangeArrowheads="1"/>
            </p:cNvSpPr>
            <p:nvPr/>
          </p:nvSpPr>
          <p:spPr bwMode="auto">
            <a:xfrm>
              <a:off x="2497138" y="4354513"/>
              <a:ext cx="97790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smtClean="0">
                  <a:ln>
                    <a:noFill/>
                  </a:ln>
                  <a:solidFill>
                    <a:srgbClr val="B84742"/>
                  </a:solidFill>
                  <a:effectLst/>
                  <a:latin typeface="Roboto Condensed" panose="02000000000000000000" pitchFamily="2" charset="0"/>
                </a:rPr>
                <a:t>ACKed</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6" name="Rectangle 33"/>
            <p:cNvSpPr>
              <a:spLocks noChangeArrowheads="1"/>
            </p:cNvSpPr>
            <p:nvPr/>
          </p:nvSpPr>
          <p:spPr bwMode="auto">
            <a:xfrm>
              <a:off x="3963988" y="4171950"/>
              <a:ext cx="7451725"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rgbClr val="212121"/>
                  </a:solidFill>
                  <a:effectLst/>
                  <a:latin typeface="Roboto Condensed" panose="02000000000000000000" pitchFamily="2" charset="0"/>
                </a:rPr>
                <a:t>Reissue a request only if it did not yet receive an ACK that its</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7" name="Rectangle 34"/>
            <p:cNvSpPr>
              <a:spLocks noChangeArrowheads="1"/>
            </p:cNvSpPr>
            <p:nvPr/>
          </p:nvSpPr>
          <p:spPr bwMode="auto">
            <a:xfrm>
              <a:off x="11328400" y="4171950"/>
              <a:ext cx="77470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rgbClr val="212121"/>
                  </a:solidFill>
                  <a:effectLst/>
                  <a:latin typeface="Roboto Condensed" panose="02000000000000000000" pitchFamily="2" charset="0"/>
                </a:rPr>
                <a:t>print </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8" name="Rectangle 35"/>
            <p:cNvSpPr>
              <a:spLocks noChangeArrowheads="1"/>
            </p:cNvSpPr>
            <p:nvPr/>
          </p:nvSpPr>
          <p:spPr bwMode="auto">
            <a:xfrm>
              <a:off x="3963988" y="4538663"/>
              <a:ext cx="4973638"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rgbClr val="212121"/>
                  </a:solidFill>
                  <a:effectLst/>
                  <a:latin typeface="Roboto Condensed" panose="02000000000000000000" pitchFamily="2" charset="0"/>
                </a:rPr>
                <a:t>request had been delivered to the server</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grpSp>
      <p:grpSp>
        <p:nvGrpSpPr>
          <p:cNvPr id="48" name="Group 47"/>
          <p:cNvGrpSpPr/>
          <p:nvPr/>
        </p:nvGrpSpPr>
        <p:grpSpPr>
          <a:xfrm>
            <a:off x="115888" y="4948238"/>
            <a:ext cx="11942763" cy="854075"/>
            <a:chOff x="115888" y="4948238"/>
            <a:chExt cx="11942763" cy="854075"/>
          </a:xfrm>
        </p:grpSpPr>
        <p:sp>
          <p:nvSpPr>
            <p:cNvPr id="11" name="Rectangle 9"/>
            <p:cNvSpPr>
              <a:spLocks noChangeArrowheads="1"/>
            </p:cNvSpPr>
            <p:nvPr/>
          </p:nvSpPr>
          <p:spPr bwMode="auto">
            <a:xfrm>
              <a:off x="122238" y="4948238"/>
              <a:ext cx="3749675" cy="823913"/>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2" name="Rectangle 10"/>
            <p:cNvSpPr>
              <a:spLocks noChangeArrowheads="1"/>
            </p:cNvSpPr>
            <p:nvPr/>
          </p:nvSpPr>
          <p:spPr bwMode="auto">
            <a:xfrm>
              <a:off x="3873500" y="4948238"/>
              <a:ext cx="8180388" cy="823913"/>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21" name="Line 19"/>
            <p:cNvSpPr>
              <a:spLocks noChangeShapeType="1"/>
            </p:cNvSpPr>
            <p:nvPr/>
          </p:nvSpPr>
          <p:spPr bwMode="auto">
            <a:xfrm>
              <a:off x="115888" y="5772150"/>
              <a:ext cx="11942763" cy="0"/>
            </a:xfrm>
            <a:prstGeom prst="line">
              <a:avLst/>
            </a:prstGeom>
            <a:noFill/>
            <a:ln w="12700">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9" name="Rectangle 36"/>
            <p:cNvSpPr>
              <a:spLocks noChangeArrowheads="1"/>
            </p:cNvSpPr>
            <p:nvPr/>
          </p:nvSpPr>
          <p:spPr bwMode="auto">
            <a:xfrm>
              <a:off x="212725" y="5178425"/>
              <a:ext cx="1122363"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smtClean="0">
                  <a:ln>
                    <a:noFill/>
                  </a:ln>
                  <a:solidFill>
                    <a:srgbClr val="B84742"/>
                  </a:solidFill>
                  <a:effectLst/>
                  <a:latin typeface="Roboto Condensed" panose="02000000000000000000" pitchFamily="2" charset="0"/>
                </a:rPr>
                <a:t>Reissue</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40" name="Rectangle 37"/>
            <p:cNvSpPr>
              <a:spLocks noChangeArrowheads="1"/>
            </p:cNvSpPr>
            <p:nvPr/>
          </p:nvSpPr>
          <p:spPr bwMode="auto">
            <a:xfrm>
              <a:off x="1246188" y="5178425"/>
              <a:ext cx="830263"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smtClean="0">
                  <a:ln>
                    <a:noFill/>
                  </a:ln>
                  <a:solidFill>
                    <a:srgbClr val="B84742"/>
                  </a:solidFill>
                  <a:effectLst/>
                  <a:latin typeface="Roboto Condensed" panose="02000000000000000000" pitchFamily="2" charset="0"/>
                </a:rPr>
                <a:t>When</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41" name="Rectangle 38"/>
            <p:cNvSpPr>
              <a:spLocks noChangeArrowheads="1"/>
            </p:cNvSpPr>
            <p:nvPr/>
          </p:nvSpPr>
          <p:spPr bwMode="auto">
            <a:xfrm>
              <a:off x="1993900" y="5178425"/>
              <a:ext cx="97790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smtClean="0">
                  <a:ln>
                    <a:noFill/>
                  </a:ln>
                  <a:solidFill>
                    <a:srgbClr val="B84742"/>
                  </a:solidFill>
                  <a:effectLst/>
                  <a:latin typeface="Roboto Condensed" panose="02000000000000000000" pitchFamily="2" charset="0"/>
                </a:rPr>
                <a:t>ACKed</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42" name="Rectangle 39"/>
            <p:cNvSpPr>
              <a:spLocks noChangeArrowheads="1"/>
            </p:cNvSpPr>
            <p:nvPr/>
          </p:nvSpPr>
          <p:spPr bwMode="auto">
            <a:xfrm>
              <a:off x="3963988" y="4994275"/>
              <a:ext cx="7345363"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rgbClr val="212121"/>
                  </a:solidFill>
                  <a:effectLst/>
                  <a:latin typeface="Roboto Condensed" panose="02000000000000000000" pitchFamily="2" charset="0"/>
                </a:rPr>
                <a:t>Reissue a request only if it has received an ACK for the print</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43" name="Rectangle 40"/>
            <p:cNvSpPr>
              <a:spLocks noChangeArrowheads="1"/>
            </p:cNvSpPr>
            <p:nvPr/>
          </p:nvSpPr>
          <p:spPr bwMode="auto">
            <a:xfrm>
              <a:off x="3963988" y="5360988"/>
              <a:ext cx="106045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rgbClr val="212121"/>
                  </a:solidFill>
                  <a:effectLst/>
                  <a:latin typeface="Roboto Condensed" panose="02000000000000000000" pitchFamily="2" charset="0"/>
                </a:rPr>
                <a:t>request</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grpSp>
    </p:spTree>
    <p:extLst>
      <p:ext uri="{BB962C8B-B14F-4D97-AF65-F5344CB8AC3E}">
        <p14:creationId xmlns:p14="http://schemas.microsoft.com/office/powerpoint/2010/main" val="1250722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AutoShape 3"/>
          <p:cNvSpPr>
            <a:spLocks noChangeAspect="1" noChangeArrowheads="1" noTextEdit="1"/>
          </p:cNvSpPr>
          <p:nvPr/>
        </p:nvSpPr>
        <p:spPr bwMode="auto">
          <a:xfrm>
            <a:off x="238125" y="1922463"/>
            <a:ext cx="8056563" cy="336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2" name="Title 1">
            <a:extLst>
              <a:ext uri="{FF2B5EF4-FFF2-40B4-BE49-F238E27FC236}">
                <a16:creationId xmlns:a16="http://schemas.microsoft.com/office/drawing/2014/main" xmlns="" id="{E1F2D5F8-87CB-4B5B-8EC7-5F4CE6485746}"/>
              </a:ext>
            </a:extLst>
          </p:cNvPr>
          <p:cNvSpPr>
            <a:spLocks noGrp="1"/>
          </p:cNvSpPr>
          <p:nvPr>
            <p:ph type="title"/>
          </p:nvPr>
        </p:nvSpPr>
        <p:spPr/>
        <p:txBody>
          <a:bodyPr/>
          <a:lstStyle/>
          <a:p>
            <a:r>
              <a:rPr lang="en-US" dirty="0"/>
              <a:t>Server crashes after receiving request</a:t>
            </a:r>
          </a:p>
        </p:txBody>
      </p:sp>
      <p:sp>
        <p:nvSpPr>
          <p:cNvPr id="3" name="Content Placeholder 2"/>
          <p:cNvSpPr>
            <a:spLocks noGrp="1"/>
          </p:cNvSpPr>
          <p:nvPr>
            <p:ph idx="1"/>
          </p:nvPr>
        </p:nvSpPr>
        <p:spPr/>
        <p:txBody>
          <a:bodyPr/>
          <a:lstStyle/>
          <a:p>
            <a:r>
              <a:rPr lang="en-US" dirty="0"/>
              <a:t>Example: a client send a message to a server for printing (P) it, having a completion message back (M). The server can crash (C) </a:t>
            </a:r>
          </a:p>
          <a:p>
            <a:endParaRPr lang="en-IN" dirty="0"/>
          </a:p>
        </p:txBody>
      </p:sp>
      <p:sp>
        <p:nvSpPr>
          <p:cNvPr id="5" name="TextBox 4"/>
          <p:cNvSpPr txBox="1"/>
          <p:nvPr/>
        </p:nvSpPr>
        <p:spPr>
          <a:xfrm>
            <a:off x="1480344" y="5565497"/>
            <a:ext cx="5569522" cy="830997"/>
          </a:xfrm>
          <a:prstGeom prst="rect">
            <a:avLst/>
          </a:prstGeom>
          <a:solidFill>
            <a:srgbClr val="1D3064"/>
          </a:solidFill>
        </p:spPr>
        <p:txBody>
          <a:bodyPr wrap="square" rtlCol="0">
            <a:spAutoFit/>
          </a:bodyPr>
          <a:lstStyle/>
          <a:p>
            <a:r>
              <a:rPr lang="en-US" sz="2400" dirty="0">
                <a:solidFill>
                  <a:schemeClr val="bg1"/>
                </a:solidFill>
              </a:rPr>
              <a:t>Different combinations of client and server strategies in the presence of server crashes</a:t>
            </a:r>
          </a:p>
        </p:txBody>
      </p:sp>
      <p:sp>
        <p:nvSpPr>
          <p:cNvPr id="13" name="Rectangle 103"/>
          <p:cNvSpPr>
            <a:spLocks noChangeArrowheads="1"/>
          </p:cNvSpPr>
          <p:nvPr/>
        </p:nvSpPr>
        <p:spPr bwMode="auto">
          <a:xfrm>
            <a:off x="3502819" y="2559746"/>
            <a:ext cx="1668463" cy="309563"/>
          </a:xfrm>
          <a:prstGeom prst="rect">
            <a:avLst/>
          </a:prstGeom>
          <a:noFill/>
          <a:ln w="28575">
            <a:solidFill>
              <a:schemeClr val="accent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lvl="0" algn="ctr" fontAlgn="base">
              <a:spcBef>
                <a:spcPct val="20000"/>
              </a:spcBef>
              <a:spcAft>
                <a:spcPct val="0"/>
              </a:spcAft>
              <a:buClr>
                <a:schemeClr val="accent2"/>
              </a:buClr>
            </a:pPr>
            <a:r>
              <a:rPr lang="en-US" altLang="en-US" sz="2000" b="1" dirty="0"/>
              <a:t>Strategy </a:t>
            </a:r>
            <a:r>
              <a:rPr lang="en-US" altLang="en-US" sz="2000" b="1" dirty="0">
                <a:solidFill>
                  <a:srgbClr val="009900"/>
                </a:solidFill>
              </a:rPr>
              <a:t>M</a:t>
            </a:r>
            <a:r>
              <a:rPr lang="en-US" altLang="en-US" sz="2000" b="1" dirty="0"/>
              <a:t> -&gt; </a:t>
            </a:r>
            <a:r>
              <a:rPr lang="en-US" altLang="en-US" sz="2000" b="1" dirty="0">
                <a:solidFill>
                  <a:srgbClr val="009900"/>
                </a:solidFill>
              </a:rPr>
              <a:t>P</a:t>
            </a:r>
          </a:p>
        </p:txBody>
      </p:sp>
      <p:sp>
        <p:nvSpPr>
          <p:cNvPr id="17" name="TextBox 16"/>
          <p:cNvSpPr txBox="1"/>
          <p:nvPr/>
        </p:nvSpPr>
        <p:spPr>
          <a:xfrm>
            <a:off x="8402171" y="3448437"/>
            <a:ext cx="3658650" cy="1015663"/>
          </a:xfrm>
          <a:prstGeom prst="rect">
            <a:avLst/>
          </a:prstGeom>
          <a:noFill/>
        </p:spPr>
        <p:txBody>
          <a:bodyPr wrap="square" rtlCol="0">
            <a:spAutoFit/>
          </a:bodyPr>
          <a:lstStyle/>
          <a:p>
            <a:r>
              <a:rPr lang="en-IN" sz="2000" dirty="0" smtClean="0">
                <a:solidFill>
                  <a:schemeClr val="accent6"/>
                </a:solidFill>
              </a:rPr>
              <a:t>OK      </a:t>
            </a:r>
            <a:r>
              <a:rPr lang="en-IN" sz="2000" dirty="0" smtClean="0"/>
              <a:t>= Text is printed once</a:t>
            </a:r>
          </a:p>
          <a:p>
            <a:r>
              <a:rPr lang="en-IN" sz="2000" dirty="0" smtClean="0">
                <a:solidFill>
                  <a:schemeClr val="accent6"/>
                </a:solidFill>
              </a:rPr>
              <a:t>DIP</a:t>
            </a:r>
            <a:r>
              <a:rPr lang="en-IN" sz="2000" dirty="0" smtClean="0"/>
              <a:t>     = Text is printed twice</a:t>
            </a:r>
          </a:p>
          <a:p>
            <a:r>
              <a:rPr lang="en-IN" sz="2000" dirty="0" smtClean="0">
                <a:solidFill>
                  <a:schemeClr val="accent6"/>
                </a:solidFill>
              </a:rPr>
              <a:t>ZERO</a:t>
            </a:r>
            <a:r>
              <a:rPr lang="en-IN" sz="2000" dirty="0" smtClean="0"/>
              <a:t>  = Text is not printed at all</a:t>
            </a:r>
            <a:endParaRPr lang="en-IN" sz="2000" dirty="0"/>
          </a:p>
        </p:txBody>
      </p:sp>
      <p:sp>
        <p:nvSpPr>
          <p:cNvPr id="18" name="Rectangle 105"/>
          <p:cNvSpPr>
            <a:spLocks noChangeArrowheads="1"/>
          </p:cNvSpPr>
          <p:nvPr/>
        </p:nvSpPr>
        <p:spPr bwMode="auto">
          <a:xfrm>
            <a:off x="5171282" y="1936582"/>
            <a:ext cx="1068518" cy="374987"/>
          </a:xfrm>
          <a:prstGeom prst="rect">
            <a:avLst/>
          </a:prstGeom>
          <a:solidFill>
            <a:srgbClr val="0E3755"/>
          </a:solidFill>
          <a:ln w="12700">
            <a:noFill/>
            <a:miter lim="800000"/>
            <a:headEnd/>
            <a:tailEnd/>
          </a:ln>
          <a:effectLst/>
        </p:spPr>
        <p:txBody>
          <a:bodyPr wrap="none" anchor="ctr"/>
          <a:lstStyle/>
          <a:p>
            <a:pPr algn="ctr"/>
            <a:r>
              <a:rPr lang="en-IN" sz="2400" b="1" dirty="0" smtClean="0">
                <a:solidFill>
                  <a:schemeClr val="bg1"/>
                </a:solidFill>
              </a:rPr>
              <a:t>Server</a:t>
            </a:r>
            <a:endParaRPr lang="en-IN" sz="2400" b="1" dirty="0">
              <a:solidFill>
                <a:schemeClr val="bg1"/>
              </a:solidFill>
            </a:endParaRPr>
          </a:p>
        </p:txBody>
      </p:sp>
      <p:sp>
        <p:nvSpPr>
          <p:cNvPr id="19" name="Rectangle 103"/>
          <p:cNvSpPr>
            <a:spLocks noChangeArrowheads="1"/>
          </p:cNvSpPr>
          <p:nvPr/>
        </p:nvSpPr>
        <p:spPr bwMode="auto">
          <a:xfrm>
            <a:off x="6172180" y="2561530"/>
            <a:ext cx="1668463" cy="309563"/>
          </a:xfrm>
          <a:prstGeom prst="rect">
            <a:avLst/>
          </a:prstGeom>
          <a:noFill/>
          <a:ln w="28575">
            <a:solidFill>
              <a:schemeClr val="accent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lvl="0" algn="ctr" fontAlgn="base">
              <a:spcBef>
                <a:spcPct val="20000"/>
              </a:spcBef>
              <a:spcAft>
                <a:spcPct val="0"/>
              </a:spcAft>
              <a:buClr>
                <a:schemeClr val="accent2"/>
              </a:buClr>
            </a:pPr>
            <a:r>
              <a:rPr lang="en-US" altLang="en-US" sz="2000" b="1" dirty="0"/>
              <a:t>Strategy </a:t>
            </a:r>
            <a:r>
              <a:rPr lang="en-US" altLang="en-US" sz="2000" b="1" dirty="0" smtClean="0">
                <a:solidFill>
                  <a:srgbClr val="009900"/>
                </a:solidFill>
              </a:rPr>
              <a:t>P</a:t>
            </a:r>
            <a:r>
              <a:rPr lang="en-US" altLang="en-US" sz="2000" b="1" dirty="0" smtClean="0"/>
              <a:t> </a:t>
            </a:r>
            <a:r>
              <a:rPr lang="en-US" altLang="en-US" sz="2000" b="1" dirty="0"/>
              <a:t>-&gt; </a:t>
            </a:r>
            <a:r>
              <a:rPr lang="en-US" altLang="en-US" sz="2000" b="1" dirty="0">
                <a:solidFill>
                  <a:srgbClr val="009900"/>
                </a:solidFill>
              </a:rPr>
              <a:t>M</a:t>
            </a:r>
          </a:p>
        </p:txBody>
      </p:sp>
      <p:grpSp>
        <p:nvGrpSpPr>
          <p:cNvPr id="76" name="Group 75"/>
          <p:cNvGrpSpPr/>
          <p:nvPr/>
        </p:nvGrpSpPr>
        <p:grpSpPr>
          <a:xfrm>
            <a:off x="276225" y="1892494"/>
            <a:ext cx="2408238" cy="3360544"/>
            <a:chOff x="276225" y="1892494"/>
            <a:chExt cx="2408238" cy="3360544"/>
          </a:xfrm>
        </p:grpSpPr>
        <p:sp>
          <p:nvSpPr>
            <p:cNvPr id="15" name="Rectangle 105"/>
            <p:cNvSpPr>
              <a:spLocks noChangeArrowheads="1"/>
            </p:cNvSpPr>
            <p:nvPr/>
          </p:nvSpPr>
          <p:spPr bwMode="auto">
            <a:xfrm>
              <a:off x="932656" y="1892494"/>
              <a:ext cx="1245836" cy="374987"/>
            </a:xfrm>
            <a:prstGeom prst="rect">
              <a:avLst/>
            </a:prstGeom>
            <a:solidFill>
              <a:srgbClr val="0E3755"/>
            </a:solidFill>
            <a:ln w="12700">
              <a:noFill/>
              <a:miter lim="800000"/>
              <a:headEnd/>
              <a:tailEnd/>
            </a:ln>
            <a:effectLst/>
          </p:spPr>
          <p:txBody>
            <a:bodyPr wrap="none" anchor="ctr"/>
            <a:lstStyle/>
            <a:p>
              <a:pPr algn="ctr"/>
              <a:r>
                <a:rPr lang="en-IN" sz="2400" b="1" dirty="0" smtClean="0">
                  <a:solidFill>
                    <a:schemeClr val="bg1"/>
                  </a:solidFill>
                </a:rPr>
                <a:t>Client</a:t>
              </a:r>
              <a:endParaRPr lang="en-IN" sz="2400" b="1" dirty="0">
                <a:solidFill>
                  <a:schemeClr val="bg1"/>
                </a:solidFill>
              </a:endParaRPr>
            </a:p>
          </p:txBody>
        </p:sp>
        <p:sp>
          <p:nvSpPr>
            <p:cNvPr id="8" name="Line 5"/>
            <p:cNvSpPr>
              <a:spLocks noChangeShapeType="1"/>
            </p:cNvSpPr>
            <p:nvPr/>
          </p:nvSpPr>
          <p:spPr bwMode="auto">
            <a:xfrm>
              <a:off x="2678113" y="3335338"/>
              <a:ext cx="0" cy="1917700"/>
            </a:xfrm>
            <a:prstGeom prst="line">
              <a:avLst/>
            </a:prstGeom>
            <a:noFill/>
            <a:ln w="12700">
              <a:solidFill>
                <a:srgbClr val="21212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2" name="Line 13"/>
            <p:cNvSpPr>
              <a:spLocks noChangeShapeType="1"/>
            </p:cNvSpPr>
            <p:nvPr/>
          </p:nvSpPr>
          <p:spPr bwMode="auto">
            <a:xfrm>
              <a:off x="276225" y="3341688"/>
              <a:ext cx="2408238" cy="0"/>
            </a:xfrm>
            <a:prstGeom prst="line">
              <a:avLst/>
            </a:prstGeom>
            <a:noFill/>
            <a:ln w="12700">
              <a:solidFill>
                <a:srgbClr val="21212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5" name="Line 16"/>
            <p:cNvSpPr>
              <a:spLocks noChangeShapeType="1"/>
            </p:cNvSpPr>
            <p:nvPr/>
          </p:nvSpPr>
          <p:spPr bwMode="auto">
            <a:xfrm>
              <a:off x="276225" y="3816350"/>
              <a:ext cx="2408238" cy="0"/>
            </a:xfrm>
            <a:prstGeom prst="line">
              <a:avLst/>
            </a:prstGeom>
            <a:noFill/>
            <a:ln w="12700">
              <a:solidFill>
                <a:srgbClr val="21212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8" name="Line 19"/>
            <p:cNvSpPr>
              <a:spLocks noChangeShapeType="1"/>
            </p:cNvSpPr>
            <p:nvPr/>
          </p:nvSpPr>
          <p:spPr bwMode="auto">
            <a:xfrm>
              <a:off x="276225" y="4292600"/>
              <a:ext cx="2408238" cy="0"/>
            </a:xfrm>
            <a:prstGeom prst="line">
              <a:avLst/>
            </a:prstGeom>
            <a:noFill/>
            <a:ln w="12700">
              <a:solidFill>
                <a:srgbClr val="21212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1" name="Line 22"/>
            <p:cNvSpPr>
              <a:spLocks noChangeShapeType="1"/>
            </p:cNvSpPr>
            <p:nvPr/>
          </p:nvSpPr>
          <p:spPr bwMode="auto">
            <a:xfrm>
              <a:off x="276225" y="4768850"/>
              <a:ext cx="2408238" cy="0"/>
            </a:xfrm>
            <a:prstGeom prst="line">
              <a:avLst/>
            </a:prstGeom>
            <a:noFill/>
            <a:ln w="12700">
              <a:solidFill>
                <a:srgbClr val="21212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4" name="Line 25"/>
            <p:cNvSpPr>
              <a:spLocks noChangeShapeType="1"/>
            </p:cNvSpPr>
            <p:nvPr/>
          </p:nvSpPr>
          <p:spPr bwMode="auto">
            <a:xfrm>
              <a:off x="284163" y="3335338"/>
              <a:ext cx="0" cy="1917700"/>
            </a:xfrm>
            <a:prstGeom prst="line">
              <a:avLst/>
            </a:prstGeom>
            <a:noFill/>
            <a:ln w="12700">
              <a:solidFill>
                <a:srgbClr val="21212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6" name="Line 27"/>
            <p:cNvSpPr>
              <a:spLocks noChangeShapeType="1"/>
            </p:cNvSpPr>
            <p:nvPr/>
          </p:nvSpPr>
          <p:spPr bwMode="auto">
            <a:xfrm>
              <a:off x="277813" y="5245100"/>
              <a:ext cx="2406650" cy="0"/>
            </a:xfrm>
            <a:prstGeom prst="line">
              <a:avLst/>
            </a:prstGeom>
            <a:noFill/>
            <a:ln w="12700">
              <a:solidFill>
                <a:srgbClr val="21212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9" name="Rectangle 30"/>
            <p:cNvSpPr>
              <a:spLocks noChangeArrowheads="1"/>
            </p:cNvSpPr>
            <p:nvPr/>
          </p:nvSpPr>
          <p:spPr bwMode="auto">
            <a:xfrm>
              <a:off x="460733" y="2883236"/>
              <a:ext cx="205985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smtClean="0">
                  <a:ln>
                    <a:noFill/>
                  </a:ln>
                  <a:solidFill>
                    <a:srgbClr val="0E3755"/>
                  </a:solidFill>
                  <a:effectLst/>
                  <a:latin typeface="Roboto Condensed" panose="02000000000000000000" pitchFamily="2" charset="0"/>
                </a:rPr>
                <a:t>Reissue strategy</a:t>
              </a:r>
              <a:endParaRPr kumimoji="0" lang="en-US" altLang="en-US" sz="2400" b="0" i="0" u="none" strike="noStrike" cap="none" normalizeH="0" baseline="0" dirty="0" smtClean="0">
                <a:ln>
                  <a:noFill/>
                </a:ln>
                <a:solidFill>
                  <a:schemeClr val="tx1"/>
                </a:solidFill>
                <a:effectLst/>
              </a:endParaRPr>
            </a:p>
          </p:txBody>
        </p:sp>
        <p:sp>
          <p:nvSpPr>
            <p:cNvPr id="46" name="Rectangle 37"/>
            <p:cNvSpPr>
              <a:spLocks noChangeArrowheads="1"/>
            </p:cNvSpPr>
            <p:nvPr/>
          </p:nvSpPr>
          <p:spPr bwMode="auto">
            <a:xfrm>
              <a:off x="374650" y="3443288"/>
              <a:ext cx="77152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smtClean="0">
                  <a:ln>
                    <a:noFill/>
                  </a:ln>
                  <a:solidFill>
                    <a:srgbClr val="212121"/>
                  </a:solidFill>
                  <a:effectLst/>
                  <a:latin typeface="Roboto Condensed" panose="02000000000000000000" pitchFamily="2" charset="0"/>
                </a:rPr>
                <a:t>Always</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53" name="Rectangle 44"/>
            <p:cNvSpPr>
              <a:spLocks noChangeArrowheads="1"/>
            </p:cNvSpPr>
            <p:nvPr/>
          </p:nvSpPr>
          <p:spPr bwMode="auto">
            <a:xfrm>
              <a:off x="374650" y="3917950"/>
              <a:ext cx="655638"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smtClean="0">
                  <a:ln>
                    <a:noFill/>
                  </a:ln>
                  <a:solidFill>
                    <a:srgbClr val="212121"/>
                  </a:solidFill>
                  <a:effectLst/>
                  <a:latin typeface="Roboto Condensed" panose="02000000000000000000" pitchFamily="2" charset="0"/>
                </a:rPr>
                <a:t>Never</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60" name="Rectangle 51"/>
            <p:cNvSpPr>
              <a:spLocks noChangeArrowheads="1"/>
            </p:cNvSpPr>
            <p:nvPr/>
          </p:nvSpPr>
          <p:spPr bwMode="auto">
            <a:xfrm>
              <a:off x="374650" y="4395788"/>
              <a:ext cx="1116013"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smtClean="0">
                  <a:ln>
                    <a:noFill/>
                  </a:ln>
                  <a:solidFill>
                    <a:srgbClr val="212121"/>
                  </a:solidFill>
                  <a:effectLst/>
                  <a:latin typeface="Roboto Condensed" panose="02000000000000000000" pitchFamily="2" charset="0"/>
                </a:rPr>
                <a:t>Only when </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61" name="Rectangle 52"/>
            <p:cNvSpPr>
              <a:spLocks noChangeArrowheads="1"/>
            </p:cNvSpPr>
            <p:nvPr/>
          </p:nvSpPr>
          <p:spPr bwMode="auto">
            <a:xfrm>
              <a:off x="1368425" y="4395788"/>
              <a:ext cx="735013"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smtClean="0">
                  <a:ln>
                    <a:noFill/>
                  </a:ln>
                  <a:solidFill>
                    <a:srgbClr val="212121"/>
                  </a:solidFill>
                  <a:effectLst/>
                  <a:latin typeface="Roboto Condensed" panose="02000000000000000000" pitchFamily="2" charset="0"/>
                </a:rPr>
                <a:t>ACKed</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68" name="Rectangle 59"/>
            <p:cNvSpPr>
              <a:spLocks noChangeArrowheads="1"/>
            </p:cNvSpPr>
            <p:nvPr/>
          </p:nvSpPr>
          <p:spPr bwMode="auto">
            <a:xfrm>
              <a:off x="374650" y="4870450"/>
              <a:ext cx="1466850"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smtClean="0">
                  <a:ln>
                    <a:noFill/>
                  </a:ln>
                  <a:solidFill>
                    <a:srgbClr val="212121"/>
                  </a:solidFill>
                  <a:effectLst/>
                  <a:latin typeface="Roboto Condensed" panose="02000000000000000000" pitchFamily="2" charset="0"/>
                </a:rPr>
                <a:t>Only when not </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69" name="Rectangle 60"/>
            <p:cNvSpPr>
              <a:spLocks noChangeArrowheads="1"/>
            </p:cNvSpPr>
            <p:nvPr/>
          </p:nvSpPr>
          <p:spPr bwMode="auto">
            <a:xfrm>
              <a:off x="1717675" y="4870450"/>
              <a:ext cx="735013"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smtClean="0">
                  <a:ln>
                    <a:noFill/>
                  </a:ln>
                  <a:solidFill>
                    <a:srgbClr val="212121"/>
                  </a:solidFill>
                  <a:effectLst/>
                  <a:latin typeface="Roboto Condensed" panose="02000000000000000000" pitchFamily="2" charset="0"/>
                </a:rPr>
                <a:t>ACKed</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grpSp>
      <p:grpSp>
        <p:nvGrpSpPr>
          <p:cNvPr id="78" name="Group 77"/>
          <p:cNvGrpSpPr/>
          <p:nvPr/>
        </p:nvGrpSpPr>
        <p:grpSpPr>
          <a:xfrm>
            <a:off x="2879725" y="2968625"/>
            <a:ext cx="3089275" cy="2284413"/>
            <a:chOff x="2879725" y="2968625"/>
            <a:chExt cx="3089275" cy="2284413"/>
          </a:xfrm>
        </p:grpSpPr>
        <p:sp>
          <p:nvSpPr>
            <p:cNvPr id="9" name="Line 6"/>
            <p:cNvSpPr>
              <a:spLocks noChangeShapeType="1"/>
            </p:cNvSpPr>
            <p:nvPr/>
          </p:nvSpPr>
          <p:spPr bwMode="auto">
            <a:xfrm>
              <a:off x="2886075" y="3335338"/>
              <a:ext cx="0" cy="1917700"/>
            </a:xfrm>
            <a:prstGeom prst="line">
              <a:avLst/>
            </a:prstGeom>
            <a:noFill/>
            <a:ln w="12700">
              <a:solidFill>
                <a:srgbClr val="21212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0" name="Line 7"/>
            <p:cNvSpPr>
              <a:spLocks noChangeShapeType="1"/>
            </p:cNvSpPr>
            <p:nvPr/>
          </p:nvSpPr>
          <p:spPr bwMode="auto">
            <a:xfrm>
              <a:off x="3822700" y="3335338"/>
              <a:ext cx="0" cy="1917700"/>
            </a:xfrm>
            <a:prstGeom prst="line">
              <a:avLst/>
            </a:prstGeom>
            <a:noFill/>
            <a:ln w="12700">
              <a:solidFill>
                <a:srgbClr val="21212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1" name="Line 8"/>
            <p:cNvSpPr>
              <a:spLocks noChangeShapeType="1"/>
            </p:cNvSpPr>
            <p:nvPr/>
          </p:nvSpPr>
          <p:spPr bwMode="auto">
            <a:xfrm>
              <a:off x="4633913" y="3335338"/>
              <a:ext cx="0" cy="1917700"/>
            </a:xfrm>
            <a:prstGeom prst="line">
              <a:avLst/>
            </a:prstGeom>
            <a:noFill/>
            <a:ln w="12700">
              <a:solidFill>
                <a:srgbClr val="21212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4" name="Line 9"/>
            <p:cNvSpPr>
              <a:spLocks noChangeShapeType="1"/>
            </p:cNvSpPr>
            <p:nvPr/>
          </p:nvSpPr>
          <p:spPr bwMode="auto">
            <a:xfrm>
              <a:off x="5594350" y="3335338"/>
              <a:ext cx="0" cy="1917700"/>
            </a:xfrm>
            <a:prstGeom prst="line">
              <a:avLst/>
            </a:prstGeom>
            <a:noFill/>
            <a:ln w="12700">
              <a:solidFill>
                <a:srgbClr val="21212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6" name="Line 10"/>
            <p:cNvSpPr>
              <a:spLocks noChangeShapeType="1"/>
            </p:cNvSpPr>
            <p:nvPr/>
          </p:nvSpPr>
          <p:spPr bwMode="auto">
            <a:xfrm>
              <a:off x="5969000" y="3335338"/>
              <a:ext cx="0" cy="1917700"/>
            </a:xfrm>
            <a:prstGeom prst="line">
              <a:avLst/>
            </a:prstGeom>
            <a:noFill/>
            <a:ln w="12700">
              <a:solidFill>
                <a:srgbClr val="21212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3" name="Line 14"/>
            <p:cNvSpPr>
              <a:spLocks noChangeShapeType="1"/>
            </p:cNvSpPr>
            <p:nvPr/>
          </p:nvSpPr>
          <p:spPr bwMode="auto">
            <a:xfrm>
              <a:off x="2879725" y="3341688"/>
              <a:ext cx="2720975" cy="0"/>
            </a:xfrm>
            <a:prstGeom prst="line">
              <a:avLst/>
            </a:prstGeom>
            <a:noFill/>
            <a:ln w="12700">
              <a:solidFill>
                <a:srgbClr val="21212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sz="1600"/>
            </a:p>
          </p:txBody>
        </p:sp>
        <p:sp>
          <p:nvSpPr>
            <p:cNvPr id="26" name="Line 17"/>
            <p:cNvSpPr>
              <a:spLocks noChangeShapeType="1"/>
            </p:cNvSpPr>
            <p:nvPr/>
          </p:nvSpPr>
          <p:spPr bwMode="auto">
            <a:xfrm>
              <a:off x="2879725" y="3816350"/>
              <a:ext cx="2720975" cy="0"/>
            </a:xfrm>
            <a:prstGeom prst="line">
              <a:avLst/>
            </a:prstGeom>
            <a:noFill/>
            <a:ln w="12700">
              <a:solidFill>
                <a:srgbClr val="21212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9" name="Line 20"/>
            <p:cNvSpPr>
              <a:spLocks noChangeShapeType="1"/>
            </p:cNvSpPr>
            <p:nvPr/>
          </p:nvSpPr>
          <p:spPr bwMode="auto">
            <a:xfrm>
              <a:off x="2879725" y="4292600"/>
              <a:ext cx="2720975" cy="0"/>
            </a:xfrm>
            <a:prstGeom prst="line">
              <a:avLst/>
            </a:prstGeom>
            <a:noFill/>
            <a:ln w="12700">
              <a:solidFill>
                <a:srgbClr val="21212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2" name="Line 23"/>
            <p:cNvSpPr>
              <a:spLocks noChangeShapeType="1"/>
            </p:cNvSpPr>
            <p:nvPr/>
          </p:nvSpPr>
          <p:spPr bwMode="auto">
            <a:xfrm>
              <a:off x="2879725" y="4768850"/>
              <a:ext cx="2720975" cy="0"/>
            </a:xfrm>
            <a:prstGeom prst="line">
              <a:avLst/>
            </a:prstGeom>
            <a:noFill/>
            <a:ln w="12700">
              <a:solidFill>
                <a:srgbClr val="21212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7" name="Line 28"/>
            <p:cNvSpPr>
              <a:spLocks noChangeShapeType="1"/>
            </p:cNvSpPr>
            <p:nvPr/>
          </p:nvSpPr>
          <p:spPr bwMode="auto">
            <a:xfrm>
              <a:off x="2879725" y="5245100"/>
              <a:ext cx="2720975" cy="0"/>
            </a:xfrm>
            <a:prstGeom prst="line">
              <a:avLst/>
            </a:prstGeom>
            <a:noFill/>
            <a:ln w="12700">
              <a:solidFill>
                <a:srgbClr val="21212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40" name="Rectangle 31"/>
            <p:cNvSpPr>
              <a:spLocks noChangeArrowheads="1"/>
            </p:cNvSpPr>
            <p:nvPr/>
          </p:nvSpPr>
          <p:spPr bwMode="auto">
            <a:xfrm>
              <a:off x="3107872" y="2968625"/>
              <a:ext cx="48571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smtClean="0">
                  <a:ln>
                    <a:noFill/>
                  </a:ln>
                  <a:solidFill>
                    <a:srgbClr val="0E3755"/>
                  </a:solidFill>
                  <a:effectLst/>
                  <a:latin typeface="Roboto Condensed" panose="02000000000000000000" pitchFamily="2" charset="0"/>
                </a:rPr>
                <a:t>MPC</a:t>
              </a:r>
              <a:endParaRPr kumimoji="0" lang="en-US" altLang="en-US" sz="2000" b="0" i="0" u="none" strike="noStrike" cap="none" normalizeH="0" baseline="0" dirty="0" smtClean="0">
                <a:ln>
                  <a:noFill/>
                </a:ln>
                <a:solidFill>
                  <a:schemeClr val="tx1"/>
                </a:solidFill>
                <a:effectLst/>
              </a:endParaRPr>
            </a:p>
          </p:txBody>
        </p:sp>
        <p:sp>
          <p:nvSpPr>
            <p:cNvPr id="41" name="Rectangle 32"/>
            <p:cNvSpPr>
              <a:spLocks noChangeArrowheads="1"/>
            </p:cNvSpPr>
            <p:nvPr/>
          </p:nvSpPr>
          <p:spPr bwMode="auto">
            <a:xfrm>
              <a:off x="3866018" y="2968625"/>
              <a:ext cx="65242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smtClean="0">
                  <a:ln>
                    <a:noFill/>
                  </a:ln>
                  <a:solidFill>
                    <a:srgbClr val="0E3755"/>
                  </a:solidFill>
                  <a:effectLst/>
                  <a:latin typeface="Roboto Condensed" panose="02000000000000000000" pitchFamily="2" charset="0"/>
                </a:rPr>
                <a:t>MC(P)</a:t>
              </a:r>
              <a:endParaRPr kumimoji="0" lang="en-US" altLang="en-US" sz="2000" b="0" i="0" u="none" strike="noStrike" cap="none" normalizeH="0" baseline="0" dirty="0" smtClean="0">
                <a:ln>
                  <a:noFill/>
                </a:ln>
                <a:solidFill>
                  <a:schemeClr val="tx1"/>
                </a:solidFill>
                <a:effectLst/>
              </a:endParaRPr>
            </a:p>
          </p:txBody>
        </p:sp>
        <p:sp>
          <p:nvSpPr>
            <p:cNvPr id="42" name="Rectangle 33"/>
            <p:cNvSpPr>
              <a:spLocks noChangeArrowheads="1"/>
            </p:cNvSpPr>
            <p:nvPr/>
          </p:nvSpPr>
          <p:spPr bwMode="auto">
            <a:xfrm>
              <a:off x="4737329" y="2968625"/>
              <a:ext cx="65242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smtClean="0">
                  <a:ln>
                    <a:noFill/>
                  </a:ln>
                  <a:solidFill>
                    <a:srgbClr val="0E3755"/>
                  </a:solidFill>
                  <a:effectLst/>
                  <a:latin typeface="Roboto Condensed" panose="02000000000000000000" pitchFamily="2" charset="0"/>
                </a:rPr>
                <a:t>C(MP)</a:t>
              </a:r>
              <a:endParaRPr kumimoji="0" lang="en-US" altLang="en-US" sz="2000" b="0" i="0" u="none" strike="noStrike" cap="none" normalizeH="0" baseline="0" dirty="0" smtClean="0">
                <a:ln>
                  <a:noFill/>
                </a:ln>
                <a:solidFill>
                  <a:schemeClr val="tx1"/>
                </a:solidFill>
                <a:effectLst/>
              </a:endParaRPr>
            </a:p>
          </p:txBody>
        </p:sp>
        <p:sp>
          <p:nvSpPr>
            <p:cNvPr id="47" name="Rectangle 38"/>
            <p:cNvSpPr>
              <a:spLocks noChangeArrowheads="1"/>
            </p:cNvSpPr>
            <p:nvPr/>
          </p:nvSpPr>
          <p:spPr bwMode="auto">
            <a:xfrm>
              <a:off x="3160713" y="3443288"/>
              <a:ext cx="500063"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CC3300"/>
                  </a:solidFill>
                  <a:effectLst/>
                  <a:latin typeface="Roboto Condensed" panose="02000000000000000000" pitchFamily="2" charset="0"/>
                </a:rPr>
                <a:t>DUP</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48" name="Rectangle 39"/>
            <p:cNvSpPr>
              <a:spLocks noChangeArrowheads="1"/>
            </p:cNvSpPr>
            <p:nvPr/>
          </p:nvSpPr>
          <p:spPr bwMode="auto">
            <a:xfrm>
              <a:off x="4097338" y="3443288"/>
              <a:ext cx="376238"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9900"/>
                  </a:solidFill>
                  <a:effectLst/>
                  <a:latin typeface="Roboto Condensed" panose="02000000000000000000" pitchFamily="2" charset="0"/>
                </a:rPr>
                <a:t>OK</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49" name="Rectangle 40"/>
            <p:cNvSpPr>
              <a:spLocks noChangeArrowheads="1"/>
            </p:cNvSpPr>
            <p:nvPr/>
          </p:nvSpPr>
          <p:spPr bwMode="auto">
            <a:xfrm>
              <a:off x="4983163" y="3443288"/>
              <a:ext cx="376238"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9900"/>
                  </a:solidFill>
                  <a:effectLst/>
                  <a:latin typeface="Roboto Condensed" panose="02000000000000000000" pitchFamily="2" charset="0"/>
                </a:rPr>
                <a:t>OK</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4" name="Rectangle 45"/>
            <p:cNvSpPr>
              <a:spLocks noChangeArrowheads="1"/>
            </p:cNvSpPr>
            <p:nvPr/>
          </p:nvSpPr>
          <p:spPr bwMode="auto">
            <a:xfrm>
              <a:off x="3224213" y="3917950"/>
              <a:ext cx="376238"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9900"/>
                  </a:solidFill>
                  <a:effectLst/>
                  <a:latin typeface="Roboto Condensed" panose="02000000000000000000" pitchFamily="2" charset="0"/>
                </a:rPr>
                <a:t>OK</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5" name="Rectangle 46"/>
            <p:cNvSpPr>
              <a:spLocks noChangeArrowheads="1"/>
            </p:cNvSpPr>
            <p:nvPr/>
          </p:nvSpPr>
          <p:spPr bwMode="auto">
            <a:xfrm>
              <a:off x="3983038" y="3917950"/>
              <a:ext cx="604838"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BBD3"/>
                  </a:solidFill>
                  <a:effectLst/>
                  <a:latin typeface="Roboto Condensed" panose="02000000000000000000" pitchFamily="2" charset="0"/>
                </a:rPr>
                <a:t>ZERO</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6" name="Rectangle 47"/>
            <p:cNvSpPr>
              <a:spLocks noChangeArrowheads="1"/>
            </p:cNvSpPr>
            <p:nvPr/>
          </p:nvSpPr>
          <p:spPr bwMode="auto">
            <a:xfrm>
              <a:off x="4868863" y="3917950"/>
              <a:ext cx="604838"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BBD3"/>
                  </a:solidFill>
                  <a:effectLst/>
                  <a:latin typeface="Roboto Condensed" panose="02000000000000000000" pitchFamily="2" charset="0"/>
                </a:rPr>
                <a:t>ZERO</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62" name="Rectangle 53"/>
            <p:cNvSpPr>
              <a:spLocks noChangeArrowheads="1"/>
            </p:cNvSpPr>
            <p:nvPr/>
          </p:nvSpPr>
          <p:spPr bwMode="auto">
            <a:xfrm>
              <a:off x="3160713" y="4395788"/>
              <a:ext cx="500063"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CC3300"/>
                  </a:solidFill>
                  <a:effectLst/>
                  <a:latin typeface="Roboto Condensed" panose="02000000000000000000" pitchFamily="2" charset="0"/>
                </a:rPr>
                <a:t>DUP</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63" name="Rectangle 54"/>
            <p:cNvSpPr>
              <a:spLocks noChangeArrowheads="1"/>
            </p:cNvSpPr>
            <p:nvPr/>
          </p:nvSpPr>
          <p:spPr bwMode="auto">
            <a:xfrm>
              <a:off x="4097338" y="4395788"/>
              <a:ext cx="376238"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9900"/>
                  </a:solidFill>
                  <a:effectLst/>
                  <a:latin typeface="Roboto Condensed" panose="02000000000000000000" pitchFamily="2" charset="0"/>
                </a:rPr>
                <a:t>OK</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64" name="Rectangle 55"/>
            <p:cNvSpPr>
              <a:spLocks noChangeArrowheads="1"/>
            </p:cNvSpPr>
            <p:nvPr/>
          </p:nvSpPr>
          <p:spPr bwMode="auto">
            <a:xfrm>
              <a:off x="4868863" y="4395788"/>
              <a:ext cx="604838"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BBD3"/>
                  </a:solidFill>
                  <a:effectLst/>
                  <a:latin typeface="Roboto Condensed" panose="02000000000000000000" pitchFamily="2" charset="0"/>
                </a:rPr>
                <a:t>ZERO</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70" name="Rectangle 61"/>
            <p:cNvSpPr>
              <a:spLocks noChangeArrowheads="1"/>
            </p:cNvSpPr>
            <p:nvPr/>
          </p:nvSpPr>
          <p:spPr bwMode="auto">
            <a:xfrm>
              <a:off x="3224213" y="4870450"/>
              <a:ext cx="376238"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9900"/>
                  </a:solidFill>
                  <a:effectLst/>
                  <a:latin typeface="Roboto Condensed" panose="02000000000000000000" pitchFamily="2" charset="0"/>
                </a:rPr>
                <a:t>OK</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71" name="Rectangle 62"/>
            <p:cNvSpPr>
              <a:spLocks noChangeArrowheads="1"/>
            </p:cNvSpPr>
            <p:nvPr/>
          </p:nvSpPr>
          <p:spPr bwMode="auto">
            <a:xfrm>
              <a:off x="3983038" y="4870450"/>
              <a:ext cx="604838"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BBD3"/>
                  </a:solidFill>
                  <a:effectLst/>
                  <a:latin typeface="Roboto Condensed" panose="02000000000000000000" pitchFamily="2" charset="0"/>
                </a:rPr>
                <a:t>ZERO</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72" name="Rectangle 63"/>
            <p:cNvSpPr>
              <a:spLocks noChangeArrowheads="1"/>
            </p:cNvSpPr>
            <p:nvPr/>
          </p:nvSpPr>
          <p:spPr bwMode="auto">
            <a:xfrm>
              <a:off x="4983163" y="4870450"/>
              <a:ext cx="376238"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9900"/>
                  </a:solidFill>
                  <a:effectLst/>
                  <a:latin typeface="Roboto Condensed" panose="02000000000000000000" pitchFamily="2" charset="0"/>
                </a:rPr>
                <a:t>OK</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grpSp>
      <p:grpSp>
        <p:nvGrpSpPr>
          <p:cNvPr id="79" name="Group 78"/>
          <p:cNvGrpSpPr/>
          <p:nvPr/>
        </p:nvGrpSpPr>
        <p:grpSpPr>
          <a:xfrm>
            <a:off x="5962650" y="2966136"/>
            <a:ext cx="2325688" cy="2317064"/>
            <a:chOff x="5962650" y="2966136"/>
            <a:chExt cx="2325688" cy="2317064"/>
          </a:xfrm>
        </p:grpSpPr>
        <p:sp>
          <p:nvSpPr>
            <p:cNvPr id="20" name="Line 11"/>
            <p:cNvSpPr>
              <a:spLocks noChangeShapeType="1"/>
            </p:cNvSpPr>
            <p:nvPr/>
          </p:nvSpPr>
          <p:spPr bwMode="auto">
            <a:xfrm>
              <a:off x="6623051" y="3365500"/>
              <a:ext cx="0" cy="1917700"/>
            </a:xfrm>
            <a:prstGeom prst="line">
              <a:avLst/>
            </a:prstGeom>
            <a:noFill/>
            <a:ln w="12700">
              <a:solidFill>
                <a:srgbClr val="21212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1" name="Line 12"/>
            <p:cNvSpPr>
              <a:spLocks noChangeShapeType="1"/>
            </p:cNvSpPr>
            <p:nvPr/>
          </p:nvSpPr>
          <p:spPr bwMode="auto">
            <a:xfrm>
              <a:off x="7451725" y="3335338"/>
              <a:ext cx="0" cy="1917700"/>
            </a:xfrm>
            <a:prstGeom prst="line">
              <a:avLst/>
            </a:prstGeom>
            <a:noFill/>
            <a:ln w="12700">
              <a:solidFill>
                <a:srgbClr val="21212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4" name="Line 15"/>
            <p:cNvSpPr>
              <a:spLocks noChangeShapeType="1"/>
            </p:cNvSpPr>
            <p:nvPr/>
          </p:nvSpPr>
          <p:spPr bwMode="auto">
            <a:xfrm>
              <a:off x="5962650" y="3343275"/>
              <a:ext cx="2325688" cy="0"/>
            </a:xfrm>
            <a:prstGeom prst="line">
              <a:avLst/>
            </a:prstGeom>
            <a:noFill/>
            <a:ln w="12700">
              <a:solidFill>
                <a:srgbClr val="21212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sz="1600"/>
            </a:p>
          </p:txBody>
        </p:sp>
        <p:sp>
          <p:nvSpPr>
            <p:cNvPr id="27" name="Line 18"/>
            <p:cNvSpPr>
              <a:spLocks noChangeShapeType="1"/>
            </p:cNvSpPr>
            <p:nvPr/>
          </p:nvSpPr>
          <p:spPr bwMode="auto">
            <a:xfrm>
              <a:off x="5962650" y="3816350"/>
              <a:ext cx="2325688" cy="0"/>
            </a:xfrm>
            <a:prstGeom prst="line">
              <a:avLst/>
            </a:prstGeom>
            <a:noFill/>
            <a:ln w="12700">
              <a:solidFill>
                <a:srgbClr val="21212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0" name="Line 21"/>
            <p:cNvSpPr>
              <a:spLocks noChangeShapeType="1"/>
            </p:cNvSpPr>
            <p:nvPr/>
          </p:nvSpPr>
          <p:spPr bwMode="auto">
            <a:xfrm>
              <a:off x="5962650" y="4292600"/>
              <a:ext cx="2325688" cy="0"/>
            </a:xfrm>
            <a:prstGeom prst="line">
              <a:avLst/>
            </a:prstGeom>
            <a:noFill/>
            <a:ln w="12700">
              <a:solidFill>
                <a:srgbClr val="21212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3" name="Line 24"/>
            <p:cNvSpPr>
              <a:spLocks noChangeShapeType="1"/>
            </p:cNvSpPr>
            <p:nvPr/>
          </p:nvSpPr>
          <p:spPr bwMode="auto">
            <a:xfrm>
              <a:off x="5962650" y="4768850"/>
              <a:ext cx="2325688" cy="0"/>
            </a:xfrm>
            <a:prstGeom prst="line">
              <a:avLst/>
            </a:prstGeom>
            <a:noFill/>
            <a:ln w="12700">
              <a:solidFill>
                <a:srgbClr val="21212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5" name="Line 26"/>
            <p:cNvSpPr>
              <a:spLocks noChangeShapeType="1"/>
            </p:cNvSpPr>
            <p:nvPr/>
          </p:nvSpPr>
          <p:spPr bwMode="auto">
            <a:xfrm>
              <a:off x="8281988" y="3335338"/>
              <a:ext cx="0" cy="1917700"/>
            </a:xfrm>
            <a:prstGeom prst="line">
              <a:avLst/>
            </a:prstGeom>
            <a:noFill/>
            <a:ln w="12700">
              <a:solidFill>
                <a:srgbClr val="21212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8" name="Line 29"/>
            <p:cNvSpPr>
              <a:spLocks noChangeShapeType="1"/>
            </p:cNvSpPr>
            <p:nvPr/>
          </p:nvSpPr>
          <p:spPr bwMode="auto">
            <a:xfrm>
              <a:off x="5962650" y="5245100"/>
              <a:ext cx="2325688" cy="0"/>
            </a:xfrm>
            <a:prstGeom prst="line">
              <a:avLst/>
            </a:prstGeom>
            <a:noFill/>
            <a:ln w="12700">
              <a:solidFill>
                <a:srgbClr val="21212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43" name="Rectangle 34"/>
            <p:cNvSpPr>
              <a:spLocks noChangeArrowheads="1"/>
            </p:cNvSpPr>
            <p:nvPr/>
          </p:nvSpPr>
          <p:spPr bwMode="auto">
            <a:xfrm>
              <a:off x="6041129" y="2968625"/>
              <a:ext cx="48571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smtClean="0">
                  <a:ln>
                    <a:noFill/>
                  </a:ln>
                  <a:solidFill>
                    <a:srgbClr val="0E3755"/>
                  </a:solidFill>
                  <a:effectLst/>
                  <a:latin typeface="Roboto Condensed" panose="02000000000000000000" pitchFamily="2" charset="0"/>
                </a:rPr>
                <a:t>PMC</a:t>
              </a:r>
              <a:endParaRPr kumimoji="0" lang="en-US" altLang="en-US" sz="2000" b="0" i="0" u="none" strike="noStrike" cap="none" normalizeH="0" baseline="0" dirty="0" smtClean="0">
                <a:ln>
                  <a:noFill/>
                </a:ln>
                <a:solidFill>
                  <a:schemeClr val="tx1"/>
                </a:solidFill>
                <a:effectLst/>
              </a:endParaRPr>
            </a:p>
          </p:txBody>
        </p:sp>
        <p:sp>
          <p:nvSpPr>
            <p:cNvPr id="44" name="Rectangle 35"/>
            <p:cNvSpPr>
              <a:spLocks noChangeArrowheads="1"/>
            </p:cNvSpPr>
            <p:nvPr/>
          </p:nvSpPr>
          <p:spPr bwMode="auto">
            <a:xfrm>
              <a:off x="6680201" y="2966136"/>
              <a:ext cx="65242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smtClean="0">
                  <a:ln>
                    <a:noFill/>
                  </a:ln>
                  <a:solidFill>
                    <a:srgbClr val="0E3755"/>
                  </a:solidFill>
                  <a:effectLst/>
                  <a:latin typeface="Roboto Condensed" panose="02000000000000000000" pitchFamily="2" charset="0"/>
                </a:rPr>
                <a:t>PC(M)</a:t>
              </a:r>
              <a:endParaRPr kumimoji="0" lang="en-US" altLang="en-US" sz="2000" b="0" i="0" u="none" strike="noStrike" cap="none" normalizeH="0" baseline="0" dirty="0" smtClean="0">
                <a:ln>
                  <a:noFill/>
                </a:ln>
                <a:solidFill>
                  <a:schemeClr val="tx1"/>
                </a:solidFill>
                <a:effectLst/>
              </a:endParaRPr>
            </a:p>
          </p:txBody>
        </p:sp>
        <p:sp>
          <p:nvSpPr>
            <p:cNvPr id="45" name="Rectangle 36"/>
            <p:cNvSpPr>
              <a:spLocks noChangeArrowheads="1"/>
            </p:cNvSpPr>
            <p:nvPr/>
          </p:nvSpPr>
          <p:spPr bwMode="auto">
            <a:xfrm>
              <a:off x="7534810" y="2969975"/>
              <a:ext cx="65242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smtClean="0">
                  <a:ln>
                    <a:noFill/>
                  </a:ln>
                  <a:solidFill>
                    <a:srgbClr val="0E3755"/>
                  </a:solidFill>
                  <a:effectLst/>
                  <a:latin typeface="Roboto Condensed" panose="02000000000000000000" pitchFamily="2" charset="0"/>
                </a:rPr>
                <a:t>C(PM)</a:t>
              </a:r>
              <a:endParaRPr kumimoji="0" lang="en-US" altLang="en-US" sz="2000" b="0" i="0" u="none" strike="noStrike" cap="none" normalizeH="0" baseline="0" dirty="0" smtClean="0">
                <a:ln>
                  <a:noFill/>
                </a:ln>
                <a:solidFill>
                  <a:schemeClr val="tx1"/>
                </a:solidFill>
                <a:effectLst/>
              </a:endParaRPr>
            </a:p>
          </p:txBody>
        </p:sp>
        <p:sp>
          <p:nvSpPr>
            <p:cNvPr id="50" name="Rectangle 41"/>
            <p:cNvSpPr>
              <a:spLocks noChangeArrowheads="1"/>
            </p:cNvSpPr>
            <p:nvPr/>
          </p:nvSpPr>
          <p:spPr bwMode="auto">
            <a:xfrm>
              <a:off x="6122988" y="3443288"/>
              <a:ext cx="500063"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CC3300"/>
                  </a:solidFill>
                  <a:effectLst/>
                  <a:latin typeface="Roboto Condensed" panose="02000000000000000000" pitchFamily="2" charset="0"/>
                </a:rPr>
                <a:t>DUP</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1" name="Rectangle 42"/>
            <p:cNvSpPr>
              <a:spLocks noChangeArrowheads="1"/>
            </p:cNvSpPr>
            <p:nvPr/>
          </p:nvSpPr>
          <p:spPr bwMode="auto">
            <a:xfrm>
              <a:off x="6862763" y="3443288"/>
              <a:ext cx="500063"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CC3300"/>
                  </a:solidFill>
                  <a:effectLst/>
                  <a:latin typeface="Roboto Condensed" panose="02000000000000000000" pitchFamily="2" charset="0"/>
                </a:rPr>
                <a:t>DUP</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2" name="Rectangle 43"/>
            <p:cNvSpPr>
              <a:spLocks noChangeArrowheads="1"/>
            </p:cNvSpPr>
            <p:nvPr/>
          </p:nvSpPr>
          <p:spPr bwMode="auto">
            <a:xfrm>
              <a:off x="7737475" y="3443288"/>
              <a:ext cx="376238"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9900"/>
                  </a:solidFill>
                  <a:effectLst/>
                  <a:latin typeface="Roboto Condensed" panose="02000000000000000000" pitchFamily="2" charset="0"/>
                </a:rPr>
                <a:t>OK</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7" name="Rectangle 48"/>
            <p:cNvSpPr>
              <a:spLocks noChangeArrowheads="1"/>
            </p:cNvSpPr>
            <p:nvPr/>
          </p:nvSpPr>
          <p:spPr bwMode="auto">
            <a:xfrm>
              <a:off x="6183313" y="3917950"/>
              <a:ext cx="376238"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9900"/>
                  </a:solidFill>
                  <a:effectLst/>
                  <a:latin typeface="Roboto Condensed" panose="02000000000000000000" pitchFamily="2" charset="0"/>
                </a:rPr>
                <a:t>OK</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8" name="Rectangle 49"/>
            <p:cNvSpPr>
              <a:spLocks noChangeArrowheads="1"/>
            </p:cNvSpPr>
            <p:nvPr/>
          </p:nvSpPr>
          <p:spPr bwMode="auto">
            <a:xfrm>
              <a:off x="6926263" y="3917950"/>
              <a:ext cx="376238"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9900"/>
                  </a:solidFill>
                  <a:effectLst/>
                  <a:latin typeface="Roboto Condensed" panose="02000000000000000000" pitchFamily="2" charset="0"/>
                </a:rPr>
                <a:t>OK</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9" name="Rectangle 50"/>
            <p:cNvSpPr>
              <a:spLocks noChangeArrowheads="1"/>
            </p:cNvSpPr>
            <p:nvPr/>
          </p:nvSpPr>
          <p:spPr bwMode="auto">
            <a:xfrm>
              <a:off x="7623175" y="3917950"/>
              <a:ext cx="604838"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BBD3"/>
                  </a:solidFill>
                  <a:effectLst/>
                  <a:latin typeface="Roboto Condensed" panose="02000000000000000000" pitchFamily="2" charset="0"/>
                </a:rPr>
                <a:t>ZERO</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65" name="Rectangle 56"/>
            <p:cNvSpPr>
              <a:spLocks noChangeArrowheads="1"/>
            </p:cNvSpPr>
            <p:nvPr/>
          </p:nvSpPr>
          <p:spPr bwMode="auto">
            <a:xfrm>
              <a:off x="6122988" y="4395788"/>
              <a:ext cx="500063"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CC3300"/>
                  </a:solidFill>
                  <a:effectLst/>
                  <a:latin typeface="Roboto Condensed" panose="02000000000000000000" pitchFamily="2" charset="0"/>
                </a:rPr>
                <a:t>DUP</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66" name="Rectangle 57"/>
            <p:cNvSpPr>
              <a:spLocks noChangeArrowheads="1"/>
            </p:cNvSpPr>
            <p:nvPr/>
          </p:nvSpPr>
          <p:spPr bwMode="auto">
            <a:xfrm>
              <a:off x="6926263" y="4395788"/>
              <a:ext cx="376238"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9900"/>
                  </a:solidFill>
                  <a:effectLst/>
                  <a:latin typeface="Roboto Condensed" panose="02000000000000000000" pitchFamily="2" charset="0"/>
                </a:rPr>
                <a:t>OK</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67" name="Rectangle 58"/>
            <p:cNvSpPr>
              <a:spLocks noChangeArrowheads="1"/>
            </p:cNvSpPr>
            <p:nvPr/>
          </p:nvSpPr>
          <p:spPr bwMode="auto">
            <a:xfrm>
              <a:off x="7623175" y="4395788"/>
              <a:ext cx="604838"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BBD3"/>
                  </a:solidFill>
                  <a:effectLst/>
                  <a:latin typeface="Roboto Condensed" panose="02000000000000000000" pitchFamily="2" charset="0"/>
                </a:rPr>
                <a:t>ZERO</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73" name="Rectangle 64"/>
            <p:cNvSpPr>
              <a:spLocks noChangeArrowheads="1"/>
            </p:cNvSpPr>
            <p:nvPr/>
          </p:nvSpPr>
          <p:spPr bwMode="auto">
            <a:xfrm>
              <a:off x="6183313" y="4870450"/>
              <a:ext cx="376238"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9900"/>
                  </a:solidFill>
                  <a:effectLst/>
                  <a:latin typeface="Roboto Condensed" panose="02000000000000000000" pitchFamily="2" charset="0"/>
                </a:rPr>
                <a:t>OK</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74" name="Rectangle 65"/>
            <p:cNvSpPr>
              <a:spLocks noChangeArrowheads="1"/>
            </p:cNvSpPr>
            <p:nvPr/>
          </p:nvSpPr>
          <p:spPr bwMode="auto">
            <a:xfrm>
              <a:off x="6862763" y="4870450"/>
              <a:ext cx="500063"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CC3300"/>
                  </a:solidFill>
                  <a:effectLst/>
                  <a:latin typeface="Roboto Condensed" panose="02000000000000000000" pitchFamily="2" charset="0"/>
                </a:rPr>
                <a:t>DUP</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75" name="Rectangle 66"/>
            <p:cNvSpPr>
              <a:spLocks noChangeArrowheads="1"/>
            </p:cNvSpPr>
            <p:nvPr/>
          </p:nvSpPr>
          <p:spPr bwMode="auto">
            <a:xfrm>
              <a:off x="7737475" y="4870450"/>
              <a:ext cx="376238"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9900"/>
                  </a:solidFill>
                  <a:effectLst/>
                  <a:latin typeface="Roboto Condensed" panose="02000000000000000000" pitchFamily="2" charset="0"/>
                </a:rPr>
                <a:t>OK</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grpSp>
    </p:spTree>
    <p:extLst>
      <p:ext uri="{BB962C8B-B14F-4D97-AF65-F5344CB8AC3E}">
        <p14:creationId xmlns:p14="http://schemas.microsoft.com/office/powerpoint/2010/main" val="895329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1" fill="hold" nodeType="clickEffect">
                                  <p:stCondLst>
                                    <p:cond delay="0"/>
                                  </p:stCondLst>
                                  <p:childTnLst>
                                    <p:set>
                                      <p:cBhvr>
                                        <p:cTn id="10" dur="1" fill="hold">
                                          <p:stCondLst>
                                            <p:cond delay="0"/>
                                          </p:stCondLst>
                                        </p:cTn>
                                        <p:tgtEl>
                                          <p:spTgt spid="76"/>
                                        </p:tgtEl>
                                        <p:attrNameLst>
                                          <p:attrName>style.visibility</p:attrName>
                                        </p:attrNameLst>
                                      </p:cBhvr>
                                      <p:to>
                                        <p:strVal val="visible"/>
                                      </p:to>
                                    </p:set>
                                    <p:animEffect transition="in" filter="wipe(up)">
                                      <p:cBhvr>
                                        <p:cTn id="11" dur="500"/>
                                        <p:tgtEl>
                                          <p:spTgt spid="76"/>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18"/>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13"/>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19"/>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nodeType="clickEffect">
                                  <p:stCondLst>
                                    <p:cond delay="0"/>
                                  </p:stCondLst>
                                  <p:childTnLst>
                                    <p:set>
                                      <p:cBhvr>
                                        <p:cTn id="25" dur="1" fill="hold">
                                          <p:stCondLst>
                                            <p:cond delay="0"/>
                                          </p:stCondLst>
                                        </p:cTn>
                                        <p:tgtEl>
                                          <p:spTgt spid="78"/>
                                        </p:tgtEl>
                                        <p:attrNameLst>
                                          <p:attrName>style.visibility</p:attrName>
                                        </p:attrNameLst>
                                      </p:cBhvr>
                                      <p:to>
                                        <p:strVal val="visible"/>
                                      </p:to>
                                    </p:set>
                                    <p:animEffect transition="in" filter="wipe(up)">
                                      <p:cBhvr>
                                        <p:cTn id="26" dur="500"/>
                                        <p:tgtEl>
                                          <p:spTgt spid="78"/>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22" presetClass="entr" presetSubtype="1" fill="hold" nodeType="clickEffect">
                                  <p:stCondLst>
                                    <p:cond delay="0"/>
                                  </p:stCondLst>
                                  <p:childTnLst>
                                    <p:set>
                                      <p:cBhvr>
                                        <p:cTn id="34" dur="1" fill="hold">
                                          <p:stCondLst>
                                            <p:cond delay="0"/>
                                          </p:stCondLst>
                                        </p:cTn>
                                        <p:tgtEl>
                                          <p:spTgt spid="79"/>
                                        </p:tgtEl>
                                        <p:attrNameLst>
                                          <p:attrName>style.visibility</p:attrName>
                                        </p:attrNameLst>
                                      </p:cBhvr>
                                      <p:to>
                                        <p:strVal val="visible"/>
                                      </p:to>
                                    </p:set>
                                    <p:animEffect transition="in" filter="wipe(up)">
                                      <p:cBhvr>
                                        <p:cTn id="35" dur="500"/>
                                        <p:tgtEl>
                                          <p:spTgt spid="79"/>
                                        </p:tgtEl>
                                      </p:cBhvr>
                                    </p:animEffec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3" grpId="0" animBg="1"/>
      <p:bldP spid="17" grpId="0"/>
      <p:bldP spid="18" grpId="0" animBg="1"/>
      <p:bldP spid="19" grpId="0" animBg="1"/>
    </p:bld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F2D5F8-87CB-4B5B-8EC7-5F4CE6485746}"/>
              </a:ext>
            </a:extLst>
          </p:cNvPr>
          <p:cNvSpPr>
            <a:spLocks noGrp="1"/>
          </p:cNvSpPr>
          <p:nvPr>
            <p:ph type="title"/>
          </p:nvPr>
        </p:nvSpPr>
        <p:spPr/>
        <p:txBody>
          <a:bodyPr/>
          <a:lstStyle/>
          <a:p>
            <a:r>
              <a:rPr lang="en-US" dirty="0"/>
              <a:t>Reliable Group Communication</a:t>
            </a:r>
          </a:p>
        </p:txBody>
      </p:sp>
      <p:sp>
        <p:nvSpPr>
          <p:cNvPr id="3" name="Content Placeholder 2">
            <a:extLst>
              <a:ext uri="{FF2B5EF4-FFF2-40B4-BE49-F238E27FC236}">
                <a16:creationId xmlns:a16="http://schemas.microsoft.com/office/drawing/2014/main" xmlns="" id="{139A428D-8F15-4206-B337-FA27C005FA71}"/>
              </a:ext>
            </a:extLst>
          </p:cNvPr>
          <p:cNvSpPr>
            <a:spLocks noGrp="1"/>
          </p:cNvSpPr>
          <p:nvPr>
            <p:ph idx="1"/>
          </p:nvPr>
        </p:nvSpPr>
        <p:spPr>
          <a:xfrm>
            <a:off x="131180" y="863444"/>
            <a:ext cx="7215023" cy="2281152"/>
          </a:xfrm>
        </p:spPr>
        <p:txBody>
          <a:bodyPr/>
          <a:lstStyle/>
          <a:p>
            <a:r>
              <a:rPr lang="en-US" altLang="en-US" dirty="0" smtClean="0"/>
              <a:t>As we considered reliable request-reply communication, we need also to consider reliable multicasting services</a:t>
            </a:r>
          </a:p>
          <a:p>
            <a:r>
              <a:rPr lang="en-US" altLang="en-US" dirty="0" smtClean="0"/>
              <a:t>E.g., Election algorithms use multicasting schemes</a:t>
            </a:r>
          </a:p>
          <a:p>
            <a:r>
              <a:rPr lang="en-US" altLang="en-US" dirty="0"/>
              <a:t>Reliable multicast services guarantee that all messages are delivered to all members of a process group</a:t>
            </a:r>
            <a:r>
              <a:rPr lang="en-US" altLang="en-US" dirty="0" smtClean="0"/>
              <a:t>.</a:t>
            </a:r>
            <a:endParaRPr lang="en-US" altLang="en-US" dirty="0"/>
          </a:p>
        </p:txBody>
      </p:sp>
      <p:sp>
        <p:nvSpPr>
          <p:cNvPr id="4" name="Oval 3"/>
          <p:cNvSpPr/>
          <p:nvPr/>
        </p:nvSpPr>
        <p:spPr>
          <a:xfrm>
            <a:off x="8072562" y="815789"/>
            <a:ext cx="3464857" cy="273363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 name="Oval 4"/>
          <p:cNvSpPr/>
          <p:nvPr/>
        </p:nvSpPr>
        <p:spPr>
          <a:xfrm>
            <a:off x="9119191" y="1209861"/>
            <a:ext cx="401700" cy="449707"/>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b="1" dirty="0"/>
              <a:t>1</a:t>
            </a:r>
          </a:p>
        </p:txBody>
      </p:sp>
      <p:sp>
        <p:nvSpPr>
          <p:cNvPr id="6" name="Oval 5"/>
          <p:cNvSpPr/>
          <p:nvPr/>
        </p:nvSpPr>
        <p:spPr>
          <a:xfrm>
            <a:off x="10338391" y="1209861"/>
            <a:ext cx="401700" cy="449707"/>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b="1" dirty="0">
                <a:solidFill>
                  <a:schemeClr val="tx1"/>
                </a:solidFill>
              </a:rPr>
              <a:t>2</a:t>
            </a:r>
          </a:p>
        </p:txBody>
      </p:sp>
      <p:sp>
        <p:nvSpPr>
          <p:cNvPr id="7" name="Oval 6"/>
          <p:cNvSpPr/>
          <p:nvPr/>
        </p:nvSpPr>
        <p:spPr>
          <a:xfrm>
            <a:off x="10795591" y="1743261"/>
            <a:ext cx="401700" cy="449707"/>
          </a:xfrm>
          <a:prstGeom prst="ellipse">
            <a:avLst/>
          </a:prstGeom>
          <a:solidFill>
            <a:srgbClr val="1D306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b="1" dirty="0"/>
              <a:t>3</a:t>
            </a:r>
          </a:p>
        </p:txBody>
      </p:sp>
      <p:sp>
        <p:nvSpPr>
          <p:cNvPr id="8" name="Oval 7"/>
          <p:cNvSpPr/>
          <p:nvPr/>
        </p:nvSpPr>
        <p:spPr>
          <a:xfrm>
            <a:off x="10566991" y="2429061"/>
            <a:ext cx="401700" cy="449707"/>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b="1" dirty="0">
                <a:solidFill>
                  <a:schemeClr val="bg1"/>
                </a:solidFill>
              </a:rPr>
              <a:t>4</a:t>
            </a:r>
          </a:p>
        </p:txBody>
      </p:sp>
      <p:sp>
        <p:nvSpPr>
          <p:cNvPr id="9" name="Oval 8"/>
          <p:cNvSpPr/>
          <p:nvPr/>
        </p:nvSpPr>
        <p:spPr>
          <a:xfrm>
            <a:off x="9804991" y="2886261"/>
            <a:ext cx="401700" cy="449707"/>
          </a:xfrm>
          <a:prstGeom prst="ellipse">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b="1" dirty="0"/>
              <a:t>5</a:t>
            </a:r>
          </a:p>
        </p:txBody>
      </p:sp>
      <p:sp>
        <p:nvSpPr>
          <p:cNvPr id="10" name="Oval 9"/>
          <p:cNvSpPr/>
          <p:nvPr/>
        </p:nvSpPr>
        <p:spPr>
          <a:xfrm>
            <a:off x="8738191" y="2429061"/>
            <a:ext cx="401700" cy="449707"/>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b="1" dirty="0"/>
              <a:t>6</a:t>
            </a:r>
          </a:p>
        </p:txBody>
      </p:sp>
      <p:sp>
        <p:nvSpPr>
          <p:cNvPr id="11" name="Oval 10"/>
          <p:cNvSpPr/>
          <p:nvPr/>
        </p:nvSpPr>
        <p:spPr>
          <a:xfrm>
            <a:off x="8661991" y="1743261"/>
            <a:ext cx="401700" cy="449707"/>
          </a:xfrm>
          <a:prstGeom prst="ellipse">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b="1" dirty="0">
                <a:solidFill>
                  <a:schemeClr val="bg1"/>
                </a:solidFill>
              </a:rPr>
              <a:t>7</a:t>
            </a:r>
          </a:p>
        </p:txBody>
      </p:sp>
      <p:cxnSp>
        <p:nvCxnSpPr>
          <p:cNvPr id="12" name="Straight Arrow Connector 11"/>
          <p:cNvCxnSpPr>
            <a:stCxn id="5" idx="5"/>
            <a:endCxn id="7" idx="2"/>
          </p:cNvCxnSpPr>
          <p:nvPr/>
        </p:nvCxnSpPr>
        <p:spPr>
          <a:xfrm>
            <a:off x="9462063" y="1593710"/>
            <a:ext cx="1333528" cy="374405"/>
          </a:xfrm>
          <a:prstGeom prst="straightConnector1">
            <a:avLst/>
          </a:prstGeom>
          <a:ln w="28575">
            <a:solidFill>
              <a:schemeClr val="accent6">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5" idx="5"/>
            <a:endCxn id="8" idx="1"/>
          </p:cNvCxnSpPr>
          <p:nvPr/>
        </p:nvCxnSpPr>
        <p:spPr>
          <a:xfrm>
            <a:off x="9462063" y="1593710"/>
            <a:ext cx="1163756" cy="901209"/>
          </a:xfrm>
          <a:prstGeom prst="straightConnector1">
            <a:avLst/>
          </a:prstGeom>
          <a:ln w="28575">
            <a:solidFill>
              <a:schemeClr val="accent6">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5" idx="5"/>
            <a:endCxn id="9" idx="0"/>
          </p:cNvCxnSpPr>
          <p:nvPr/>
        </p:nvCxnSpPr>
        <p:spPr>
          <a:xfrm>
            <a:off x="9462063" y="1593710"/>
            <a:ext cx="543778" cy="1292551"/>
          </a:xfrm>
          <a:prstGeom prst="straightConnector1">
            <a:avLst/>
          </a:prstGeom>
          <a:ln w="28575">
            <a:solidFill>
              <a:schemeClr val="accent6">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15" name="Multiply 14"/>
          <p:cNvSpPr/>
          <p:nvPr/>
        </p:nvSpPr>
        <p:spPr>
          <a:xfrm rot="21054667">
            <a:off x="9746177" y="1701346"/>
            <a:ext cx="498662" cy="651300"/>
          </a:xfrm>
          <a:prstGeom prst="mathMultiply">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400" b="1"/>
          </a:p>
        </p:txBody>
      </p:sp>
      <p:sp>
        <p:nvSpPr>
          <p:cNvPr id="22" name="Content Placeholder 2">
            <a:extLst>
              <a:ext uri="{FF2B5EF4-FFF2-40B4-BE49-F238E27FC236}">
                <a16:creationId xmlns:a16="http://schemas.microsoft.com/office/drawing/2014/main" xmlns="" id="{139A428D-8F15-4206-B337-FA27C005FA71}"/>
              </a:ext>
            </a:extLst>
          </p:cNvPr>
          <p:cNvSpPr txBox="1">
            <a:spLocks/>
          </p:cNvSpPr>
          <p:nvPr/>
        </p:nvSpPr>
        <p:spPr>
          <a:xfrm>
            <a:off x="0" y="3724236"/>
            <a:ext cx="11929641" cy="2582434"/>
          </a:xfrm>
          <a:prstGeom prst="rect">
            <a:avLst/>
          </a:prstGeom>
        </p:spPr>
        <p:txBody>
          <a:bodyPr vert="horz" lIns="91440" tIns="45720" rIns="91440" bIns="45720" rtlCol="0">
            <a:noAutofit/>
          </a:bodyPr>
          <a:lstStyle>
            <a:lvl1pPr marL="265113" indent="-265113" algn="just" defTabSz="914400" rtl="0" eaLnBrk="1" latinLnBrk="0" hangingPunct="1">
              <a:lnSpc>
                <a:spcPct val="90000"/>
              </a:lnSpc>
              <a:spcBef>
                <a:spcPts val="1000"/>
              </a:spcBef>
              <a:buClr>
                <a:schemeClr val="accent6"/>
              </a:buClr>
              <a:buFont typeface="Webdings" panose="05030102010509060703"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en-US" dirty="0" smtClean="0"/>
              <a:t>For a small group, multiple, reliable point-to-point channels will do the job, however, such a solution scales poorly as the group membership grows.</a:t>
            </a:r>
          </a:p>
          <a:p>
            <a:pPr marL="806450" lvl="2" indent="-361950"/>
            <a:r>
              <a:rPr lang="en-US" altLang="en-US" sz="2400" dirty="0" smtClean="0"/>
              <a:t>What happens if a process joins the group </a:t>
            </a:r>
            <a:r>
              <a:rPr lang="en-US" altLang="en-US" sz="2400" dirty="0" smtClean="0">
                <a:solidFill>
                  <a:schemeClr val="accent6"/>
                </a:solidFill>
              </a:rPr>
              <a:t>during communication</a:t>
            </a:r>
            <a:r>
              <a:rPr lang="en-US" altLang="en-US" sz="2400" dirty="0" smtClean="0"/>
              <a:t>?  </a:t>
            </a:r>
          </a:p>
          <a:p>
            <a:pPr marL="806450" lvl="2" indent="-361950"/>
            <a:r>
              <a:rPr lang="en-US" altLang="en-US" sz="2400" dirty="0" smtClean="0">
                <a:solidFill>
                  <a:schemeClr val="accent6"/>
                </a:solidFill>
              </a:rPr>
              <a:t>Worse</a:t>
            </a:r>
            <a:r>
              <a:rPr lang="en-US" altLang="en-US" sz="2400" dirty="0" smtClean="0"/>
              <a:t>: what happens if the sender of the multiple, reliable point-to-point channels crashes half way through sending the messages?</a:t>
            </a:r>
            <a:endParaRPr lang="en-US" dirty="0" smtClean="0"/>
          </a:p>
        </p:txBody>
      </p:sp>
    </p:spTree>
    <p:extLst>
      <p:ext uri="{BB962C8B-B14F-4D97-AF65-F5344CB8AC3E}">
        <p14:creationId xmlns:p14="http://schemas.microsoft.com/office/powerpoint/2010/main" val="3588378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par>
                                <p:cTn id="19" presetID="10" presetClass="entr" presetSubtype="0"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500"/>
                                        <p:tgtEl>
                                          <p:spTgt spid="5"/>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500"/>
                                        <p:tgtEl>
                                          <p:spTgt spid="6"/>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fade">
                                      <p:cBhvr>
                                        <p:cTn id="31" dur="500"/>
                                        <p:tgtEl>
                                          <p:spTgt spid="7"/>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8"/>
                                        </p:tgtEl>
                                        <p:attrNameLst>
                                          <p:attrName>style.visibility</p:attrName>
                                        </p:attrNameLst>
                                      </p:cBhvr>
                                      <p:to>
                                        <p:strVal val="visible"/>
                                      </p:to>
                                    </p:set>
                                    <p:animEffect transition="in" filter="fade">
                                      <p:cBhvr>
                                        <p:cTn id="36" dur="500"/>
                                        <p:tgtEl>
                                          <p:spTgt spid="8"/>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9"/>
                                        </p:tgtEl>
                                        <p:attrNameLst>
                                          <p:attrName>style.visibility</p:attrName>
                                        </p:attrNameLst>
                                      </p:cBhvr>
                                      <p:to>
                                        <p:strVal val="visible"/>
                                      </p:to>
                                    </p:set>
                                    <p:animEffect transition="in" filter="fade">
                                      <p:cBhvr>
                                        <p:cTn id="41" dur="500"/>
                                        <p:tgtEl>
                                          <p:spTgt spid="9"/>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10"/>
                                        </p:tgtEl>
                                        <p:attrNameLst>
                                          <p:attrName>style.visibility</p:attrName>
                                        </p:attrNameLst>
                                      </p:cBhvr>
                                      <p:to>
                                        <p:strVal val="visible"/>
                                      </p:to>
                                    </p:set>
                                    <p:animEffect transition="in" filter="fade">
                                      <p:cBhvr>
                                        <p:cTn id="46" dur="500"/>
                                        <p:tgtEl>
                                          <p:spTgt spid="10"/>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11"/>
                                        </p:tgtEl>
                                        <p:attrNameLst>
                                          <p:attrName>style.visibility</p:attrName>
                                        </p:attrNameLst>
                                      </p:cBhvr>
                                      <p:to>
                                        <p:strVal val="visible"/>
                                      </p:to>
                                    </p:set>
                                    <p:animEffect transition="in" filter="fade">
                                      <p:cBhvr>
                                        <p:cTn id="51" dur="500"/>
                                        <p:tgtEl>
                                          <p:spTgt spid="11"/>
                                        </p:tgtEl>
                                      </p:cBhvr>
                                    </p:animEffect>
                                  </p:childTnLst>
                                </p:cTn>
                              </p:par>
                              <p:par>
                                <p:cTn id="52" presetID="22" presetClass="entr" presetSubtype="1" fill="hold" nodeType="withEffect">
                                  <p:stCondLst>
                                    <p:cond delay="0"/>
                                  </p:stCondLst>
                                  <p:childTnLst>
                                    <p:set>
                                      <p:cBhvr>
                                        <p:cTn id="53" dur="1" fill="hold">
                                          <p:stCondLst>
                                            <p:cond delay="0"/>
                                          </p:stCondLst>
                                        </p:cTn>
                                        <p:tgtEl>
                                          <p:spTgt spid="12"/>
                                        </p:tgtEl>
                                        <p:attrNameLst>
                                          <p:attrName>style.visibility</p:attrName>
                                        </p:attrNameLst>
                                      </p:cBhvr>
                                      <p:to>
                                        <p:strVal val="visible"/>
                                      </p:to>
                                    </p:set>
                                    <p:animEffect transition="in" filter="wipe(up)">
                                      <p:cBhvr>
                                        <p:cTn id="54" dur="500"/>
                                        <p:tgtEl>
                                          <p:spTgt spid="12"/>
                                        </p:tgtEl>
                                      </p:cBhvr>
                                    </p:animEffect>
                                  </p:childTnLst>
                                </p:cTn>
                              </p:par>
                              <p:par>
                                <p:cTn id="55" presetID="22" presetClass="entr" presetSubtype="1" fill="hold" nodeType="withEffect">
                                  <p:stCondLst>
                                    <p:cond delay="0"/>
                                  </p:stCondLst>
                                  <p:childTnLst>
                                    <p:set>
                                      <p:cBhvr>
                                        <p:cTn id="56" dur="1" fill="hold">
                                          <p:stCondLst>
                                            <p:cond delay="0"/>
                                          </p:stCondLst>
                                        </p:cTn>
                                        <p:tgtEl>
                                          <p:spTgt spid="13"/>
                                        </p:tgtEl>
                                        <p:attrNameLst>
                                          <p:attrName>style.visibility</p:attrName>
                                        </p:attrNameLst>
                                      </p:cBhvr>
                                      <p:to>
                                        <p:strVal val="visible"/>
                                      </p:to>
                                    </p:set>
                                    <p:animEffect transition="in" filter="wipe(up)">
                                      <p:cBhvr>
                                        <p:cTn id="57" dur="500"/>
                                        <p:tgtEl>
                                          <p:spTgt spid="13"/>
                                        </p:tgtEl>
                                      </p:cBhvr>
                                    </p:animEffect>
                                  </p:childTnLst>
                                </p:cTn>
                              </p:par>
                              <p:par>
                                <p:cTn id="58" presetID="22" presetClass="entr" presetSubtype="1" fill="hold" nodeType="withEffect">
                                  <p:stCondLst>
                                    <p:cond delay="0"/>
                                  </p:stCondLst>
                                  <p:childTnLst>
                                    <p:set>
                                      <p:cBhvr>
                                        <p:cTn id="59" dur="1" fill="hold">
                                          <p:stCondLst>
                                            <p:cond delay="0"/>
                                          </p:stCondLst>
                                        </p:cTn>
                                        <p:tgtEl>
                                          <p:spTgt spid="14"/>
                                        </p:tgtEl>
                                        <p:attrNameLst>
                                          <p:attrName>style.visibility</p:attrName>
                                        </p:attrNameLst>
                                      </p:cBhvr>
                                      <p:to>
                                        <p:strVal val="visible"/>
                                      </p:to>
                                    </p:set>
                                    <p:animEffect transition="in" filter="wipe(up)">
                                      <p:cBhvr>
                                        <p:cTn id="60" dur="500"/>
                                        <p:tgtEl>
                                          <p:spTgt spid="14"/>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nodeType="clickEffect">
                                  <p:stCondLst>
                                    <p:cond delay="0"/>
                                  </p:stCondLst>
                                  <p:childTnLst>
                                    <p:set>
                                      <p:cBhvr>
                                        <p:cTn id="64" dur="1" fill="hold">
                                          <p:stCondLst>
                                            <p:cond delay="0"/>
                                          </p:stCondLst>
                                        </p:cTn>
                                        <p:tgtEl>
                                          <p:spTgt spid="15"/>
                                        </p:tgtEl>
                                        <p:attrNameLst>
                                          <p:attrName>style.visibility</p:attrName>
                                        </p:attrNameLst>
                                      </p:cBhvr>
                                      <p:to>
                                        <p:strVal val="visible"/>
                                      </p:to>
                                    </p:set>
                                    <p:animEffect transition="in" filter="fade">
                                      <p:cBhvr>
                                        <p:cTn id="65" dur="500"/>
                                        <p:tgtEl>
                                          <p:spTgt spid="15"/>
                                        </p:tgtEl>
                                      </p:cBhvr>
                                    </p:animEffect>
                                  </p:childTnLst>
                                </p:cTn>
                              </p:par>
                            </p:childTnLst>
                          </p:cTn>
                        </p:par>
                      </p:childTnLst>
                    </p:cTn>
                  </p:par>
                  <p:par>
                    <p:cTn id="66" fill="hold">
                      <p:stCondLst>
                        <p:cond delay="indefinite"/>
                      </p:stCondLst>
                      <p:childTnLst>
                        <p:par>
                          <p:cTn id="67" fill="hold">
                            <p:stCondLst>
                              <p:cond delay="0"/>
                            </p:stCondLst>
                            <p:childTnLst>
                              <p:par>
                                <p:cTn id="68" presetID="1" presetClass="entr" presetSubtype="0" fill="hold" nodeType="clickEffect">
                                  <p:stCondLst>
                                    <p:cond delay="0"/>
                                  </p:stCondLst>
                                  <p:childTnLst>
                                    <p:set>
                                      <p:cBhvr>
                                        <p:cTn id="69" dur="1" fill="hold">
                                          <p:stCondLst>
                                            <p:cond delay="0"/>
                                          </p:stCondLst>
                                        </p:cTn>
                                        <p:tgtEl>
                                          <p:spTgt spid="22">
                                            <p:txEl>
                                              <p:pRg st="0" end="0"/>
                                            </p:txEl>
                                          </p:spTgt>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nodeType="clickEffect">
                                  <p:stCondLst>
                                    <p:cond delay="0"/>
                                  </p:stCondLst>
                                  <p:childTnLst>
                                    <p:set>
                                      <p:cBhvr>
                                        <p:cTn id="73" dur="1" fill="hold">
                                          <p:stCondLst>
                                            <p:cond delay="0"/>
                                          </p:stCondLst>
                                        </p:cTn>
                                        <p:tgtEl>
                                          <p:spTgt spid="22">
                                            <p:txEl>
                                              <p:pRg st="1" end="1"/>
                                            </p:txEl>
                                          </p:spTgt>
                                        </p:tgtEl>
                                        <p:attrNameLst>
                                          <p:attrName>style.visibility</p:attrName>
                                        </p:attrNameLst>
                                      </p:cBhvr>
                                      <p:to>
                                        <p:strVal val="visible"/>
                                      </p:to>
                                    </p:set>
                                  </p:childTnLst>
                                </p:cTn>
                              </p:par>
                            </p:childTnLst>
                          </p:cTn>
                        </p:par>
                      </p:childTnLst>
                    </p:cTn>
                  </p:par>
                  <p:par>
                    <p:cTn id="74" fill="hold">
                      <p:stCondLst>
                        <p:cond delay="indefinite"/>
                      </p:stCondLst>
                      <p:childTnLst>
                        <p:par>
                          <p:cTn id="75" fill="hold">
                            <p:stCondLst>
                              <p:cond delay="0"/>
                            </p:stCondLst>
                            <p:childTnLst>
                              <p:par>
                                <p:cTn id="76" presetID="1" presetClass="entr" presetSubtype="0" fill="hold" nodeType="clickEffect">
                                  <p:stCondLst>
                                    <p:cond delay="0"/>
                                  </p:stCondLst>
                                  <p:childTnLst>
                                    <p:set>
                                      <p:cBhvr>
                                        <p:cTn id="77" dur="1" fill="hold">
                                          <p:stCondLst>
                                            <p:cond delay="0"/>
                                          </p:stCondLst>
                                        </p:cTn>
                                        <p:tgtEl>
                                          <p:spTgt spid="2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F2D5F8-87CB-4B5B-8EC7-5F4CE6485746}"/>
              </a:ext>
            </a:extLst>
          </p:cNvPr>
          <p:cNvSpPr>
            <a:spLocks noGrp="1"/>
          </p:cNvSpPr>
          <p:nvPr>
            <p:ph type="title"/>
          </p:nvPr>
        </p:nvSpPr>
        <p:spPr/>
        <p:txBody>
          <a:bodyPr/>
          <a:lstStyle/>
          <a:p>
            <a:r>
              <a:rPr lang="en-US" dirty="0"/>
              <a:t>Reliable Multicasting</a:t>
            </a:r>
          </a:p>
        </p:txBody>
      </p:sp>
      <p:sp>
        <p:nvSpPr>
          <p:cNvPr id="3" name="Content Placeholder 2">
            <a:extLst>
              <a:ext uri="{FF2B5EF4-FFF2-40B4-BE49-F238E27FC236}">
                <a16:creationId xmlns:a16="http://schemas.microsoft.com/office/drawing/2014/main" xmlns="" id="{139A428D-8F15-4206-B337-FA27C005FA71}"/>
              </a:ext>
            </a:extLst>
          </p:cNvPr>
          <p:cNvSpPr>
            <a:spLocks noGrp="1"/>
          </p:cNvSpPr>
          <p:nvPr>
            <p:ph idx="1"/>
          </p:nvPr>
        </p:nvSpPr>
        <p:spPr/>
        <p:txBody>
          <a:bodyPr/>
          <a:lstStyle/>
          <a:p>
            <a:pPr>
              <a:lnSpc>
                <a:spcPct val="100000"/>
              </a:lnSpc>
            </a:pPr>
            <a:r>
              <a:rPr lang="en-US" dirty="0"/>
              <a:t>Reliable multicasting indicates that a message that is sent to a process group should be delivered to each member of that </a:t>
            </a:r>
            <a:r>
              <a:rPr lang="en-US" dirty="0" smtClean="0"/>
              <a:t>group</a:t>
            </a:r>
            <a:endParaRPr lang="en-US" dirty="0"/>
          </a:p>
          <a:p>
            <a:pPr>
              <a:lnSpc>
                <a:spcPct val="100000"/>
              </a:lnSpc>
            </a:pPr>
            <a:r>
              <a:rPr lang="en-US" dirty="0"/>
              <a:t>A distinction should be made between:</a:t>
            </a:r>
          </a:p>
          <a:p>
            <a:pPr marL="806450" lvl="2" indent="-361950"/>
            <a:r>
              <a:rPr lang="en-US" sz="2400" dirty="0"/>
              <a:t>Reliable communication in the presence of faulty processes</a:t>
            </a:r>
          </a:p>
          <a:p>
            <a:pPr marL="806450" lvl="2" indent="-361950"/>
            <a:r>
              <a:rPr lang="en-US" sz="2400" dirty="0"/>
              <a:t>Reliable communication when processes are assumed to operate correctly</a:t>
            </a:r>
          </a:p>
          <a:p>
            <a:pPr>
              <a:lnSpc>
                <a:spcPct val="100000"/>
              </a:lnSpc>
            </a:pPr>
            <a:r>
              <a:rPr lang="en-US" dirty="0" smtClean="0"/>
              <a:t>In </a:t>
            </a:r>
            <a:r>
              <a:rPr lang="en-US" dirty="0"/>
              <a:t>the presence of faulty processes, multicasting is considered to be reliable when it can be guaranteed that all non-faulty group members receive the message</a:t>
            </a:r>
          </a:p>
          <a:p>
            <a:pPr>
              <a:lnSpc>
                <a:spcPct val="100000"/>
              </a:lnSpc>
            </a:pPr>
            <a:endParaRPr lang="en-US" dirty="0" smtClean="0"/>
          </a:p>
        </p:txBody>
      </p:sp>
    </p:spTree>
    <p:extLst>
      <p:ext uri="{BB962C8B-B14F-4D97-AF65-F5344CB8AC3E}">
        <p14:creationId xmlns:p14="http://schemas.microsoft.com/office/powerpoint/2010/main" val="2832975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F2D5F8-87CB-4B5B-8EC7-5F4CE6485746}"/>
              </a:ext>
            </a:extLst>
          </p:cNvPr>
          <p:cNvSpPr>
            <a:spLocks noGrp="1"/>
          </p:cNvSpPr>
          <p:nvPr>
            <p:ph type="title"/>
          </p:nvPr>
        </p:nvSpPr>
        <p:spPr/>
        <p:txBody>
          <a:bodyPr/>
          <a:lstStyle/>
          <a:p>
            <a:r>
              <a:rPr lang="en-US" dirty="0" smtClean="0"/>
              <a:t>A Basic Reliable-Multicasting Scheme</a:t>
            </a:r>
            <a:endParaRPr lang="en-US" dirty="0"/>
          </a:p>
        </p:txBody>
      </p:sp>
      <p:sp>
        <p:nvSpPr>
          <p:cNvPr id="3" name="Content Placeholder 2">
            <a:extLst>
              <a:ext uri="{FF2B5EF4-FFF2-40B4-BE49-F238E27FC236}">
                <a16:creationId xmlns:a16="http://schemas.microsoft.com/office/drawing/2014/main" xmlns="" id="{139A428D-8F15-4206-B337-FA27C005FA71}"/>
              </a:ext>
            </a:extLst>
          </p:cNvPr>
          <p:cNvSpPr>
            <a:spLocks noGrp="1"/>
          </p:cNvSpPr>
          <p:nvPr>
            <p:ph idx="1"/>
          </p:nvPr>
        </p:nvSpPr>
        <p:spPr/>
        <p:txBody>
          <a:bodyPr/>
          <a:lstStyle/>
          <a:p>
            <a:pPr>
              <a:lnSpc>
                <a:spcPct val="100000"/>
              </a:lnSpc>
            </a:pPr>
            <a:r>
              <a:rPr lang="en-US" dirty="0"/>
              <a:t>What happens if during communication (i.e., a message is being delivered) a process </a:t>
            </a:r>
            <a:r>
              <a:rPr lang="en-US" b="1" dirty="0"/>
              <a:t>P</a:t>
            </a:r>
            <a:r>
              <a:rPr lang="en-US" dirty="0"/>
              <a:t> joins a group?</a:t>
            </a:r>
          </a:p>
          <a:p>
            <a:pPr marL="806450" lvl="2" indent="-361950"/>
            <a:r>
              <a:rPr lang="en-US" sz="2400" dirty="0"/>
              <a:t>Should </a:t>
            </a:r>
            <a:r>
              <a:rPr lang="en-US" sz="2400" b="1" dirty="0"/>
              <a:t>P</a:t>
            </a:r>
            <a:r>
              <a:rPr lang="en-US" sz="2400" dirty="0"/>
              <a:t> also receive the message?</a:t>
            </a:r>
          </a:p>
          <a:p>
            <a:pPr>
              <a:lnSpc>
                <a:spcPct val="100000"/>
              </a:lnSpc>
            </a:pPr>
            <a:r>
              <a:rPr lang="en-US" dirty="0" smtClean="0"/>
              <a:t>What </a:t>
            </a:r>
            <a:r>
              <a:rPr lang="en-US" dirty="0"/>
              <a:t>happens if a (sending) process crashes during communication?</a:t>
            </a:r>
          </a:p>
          <a:p>
            <a:pPr>
              <a:lnSpc>
                <a:spcPct val="100000"/>
              </a:lnSpc>
            </a:pPr>
            <a:r>
              <a:rPr lang="en-US" dirty="0" smtClean="0"/>
              <a:t>What </a:t>
            </a:r>
            <a:r>
              <a:rPr lang="en-US" dirty="0"/>
              <a:t>about message ordering?</a:t>
            </a:r>
            <a:endParaRPr lang="en-US" dirty="0" smtClean="0"/>
          </a:p>
        </p:txBody>
      </p:sp>
    </p:spTree>
    <p:extLst>
      <p:ext uri="{BB962C8B-B14F-4D97-AF65-F5344CB8AC3E}">
        <p14:creationId xmlns:p14="http://schemas.microsoft.com/office/powerpoint/2010/main" val="24763652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F2D5F8-87CB-4B5B-8EC7-5F4CE6485746}"/>
              </a:ext>
            </a:extLst>
          </p:cNvPr>
          <p:cNvSpPr>
            <a:spLocks noGrp="1"/>
          </p:cNvSpPr>
          <p:nvPr>
            <p:ph type="title"/>
          </p:nvPr>
        </p:nvSpPr>
        <p:spPr/>
        <p:txBody>
          <a:bodyPr/>
          <a:lstStyle/>
          <a:p>
            <a:r>
              <a:rPr lang="en-US" dirty="0"/>
              <a:t>Reliable Multicasting with Feedback Messages</a:t>
            </a:r>
          </a:p>
        </p:txBody>
      </p:sp>
      <p:sp>
        <p:nvSpPr>
          <p:cNvPr id="172" name="Content Placeholder 171"/>
          <p:cNvSpPr>
            <a:spLocks noGrp="1"/>
          </p:cNvSpPr>
          <p:nvPr>
            <p:ph idx="1"/>
          </p:nvPr>
        </p:nvSpPr>
        <p:spPr/>
        <p:txBody>
          <a:bodyPr/>
          <a:lstStyle/>
          <a:p>
            <a:r>
              <a:rPr lang="en-US" dirty="0"/>
              <a:t>Consider the case when a single sender </a:t>
            </a:r>
            <a:r>
              <a:rPr lang="en-US" b="1" dirty="0"/>
              <a:t>S</a:t>
            </a:r>
            <a:r>
              <a:rPr lang="en-US" dirty="0"/>
              <a:t> wants to multicast a message to multiple receivers</a:t>
            </a:r>
          </a:p>
          <a:p>
            <a:r>
              <a:rPr lang="en-US" dirty="0" smtClean="0"/>
              <a:t>An </a:t>
            </a:r>
            <a:r>
              <a:rPr lang="en-US" b="1" dirty="0"/>
              <a:t>S</a:t>
            </a:r>
            <a:r>
              <a:rPr lang="en-US" dirty="0"/>
              <a:t>’s multicast message may be lost part way and delivered to some, but not to all, of the intended </a:t>
            </a:r>
            <a:r>
              <a:rPr lang="en-US" dirty="0" smtClean="0"/>
              <a:t>receivers. Assume </a:t>
            </a:r>
            <a:r>
              <a:rPr lang="en-US" dirty="0"/>
              <a:t>that messages are received in the same order as they are sent</a:t>
            </a:r>
          </a:p>
          <a:p>
            <a:endParaRPr lang="en-IN" dirty="0"/>
          </a:p>
        </p:txBody>
      </p:sp>
      <p:sp>
        <p:nvSpPr>
          <p:cNvPr id="86" name="Rectangle 85"/>
          <p:cNvSpPr/>
          <p:nvPr/>
        </p:nvSpPr>
        <p:spPr>
          <a:xfrm>
            <a:off x="1057834" y="2496667"/>
            <a:ext cx="1219200" cy="10668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atin typeface="+mj-lt"/>
            </a:endParaRPr>
          </a:p>
        </p:txBody>
      </p:sp>
      <p:sp>
        <p:nvSpPr>
          <p:cNvPr id="87" name="Can 86"/>
          <p:cNvSpPr/>
          <p:nvPr/>
        </p:nvSpPr>
        <p:spPr>
          <a:xfrm>
            <a:off x="1134034" y="3023718"/>
            <a:ext cx="685800" cy="358774"/>
          </a:xfrm>
          <a:prstGeom prst="can">
            <a:avLst/>
          </a:prstGeom>
          <a:solidFill>
            <a:schemeClr val="bg1">
              <a:lumMod val="6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atin typeface="+mj-lt"/>
            </a:endParaRPr>
          </a:p>
        </p:txBody>
      </p:sp>
      <p:sp>
        <p:nvSpPr>
          <p:cNvPr id="88" name="TextBox 3"/>
          <p:cNvSpPr txBox="1">
            <a:spLocks noChangeArrowheads="1"/>
          </p:cNvSpPr>
          <p:nvPr/>
        </p:nvSpPr>
        <p:spPr bwMode="auto">
          <a:xfrm>
            <a:off x="1819834" y="2583980"/>
            <a:ext cx="312586" cy="21544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400">
                <a:latin typeface="+mj-lt"/>
              </a:rPr>
              <a:t>M25</a:t>
            </a:r>
          </a:p>
        </p:txBody>
      </p:sp>
      <p:sp>
        <p:nvSpPr>
          <p:cNvPr id="89" name="Rectangle 88"/>
          <p:cNvSpPr/>
          <p:nvPr/>
        </p:nvSpPr>
        <p:spPr>
          <a:xfrm>
            <a:off x="3191434" y="2496667"/>
            <a:ext cx="1219200" cy="1066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atin typeface="+mj-lt"/>
            </a:endParaRPr>
          </a:p>
        </p:txBody>
      </p:sp>
      <p:sp>
        <p:nvSpPr>
          <p:cNvPr id="90" name="TextBox 4"/>
          <p:cNvSpPr txBox="1">
            <a:spLocks noChangeArrowheads="1"/>
          </p:cNvSpPr>
          <p:nvPr/>
        </p:nvSpPr>
        <p:spPr bwMode="auto">
          <a:xfrm>
            <a:off x="3267634" y="2963392"/>
            <a:ext cx="83837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latin typeface="+mj-lt"/>
              </a:rPr>
              <a:t>Last = 24</a:t>
            </a:r>
          </a:p>
        </p:txBody>
      </p:sp>
      <p:sp>
        <p:nvSpPr>
          <p:cNvPr id="91" name="TextBox 5"/>
          <p:cNvSpPr txBox="1">
            <a:spLocks noChangeArrowheads="1"/>
          </p:cNvSpPr>
          <p:nvPr/>
        </p:nvSpPr>
        <p:spPr bwMode="auto">
          <a:xfrm>
            <a:off x="3354947" y="2188692"/>
            <a:ext cx="811441" cy="307777"/>
          </a:xfrm>
          <a:prstGeom prst="rect">
            <a:avLst/>
          </a:prstGeom>
          <a:solidFill>
            <a:srgbClr val="1D3064"/>
          </a:solidFill>
          <a:ln>
            <a:noFill/>
          </a:ln>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400" b="1">
                <a:solidFill>
                  <a:schemeClr val="bg1"/>
                </a:solidFill>
                <a:latin typeface="+mj-lt"/>
              </a:rPr>
              <a:t>Receiver</a:t>
            </a:r>
          </a:p>
        </p:txBody>
      </p:sp>
      <p:sp>
        <p:nvSpPr>
          <p:cNvPr id="92" name="Rectangle 91"/>
          <p:cNvSpPr/>
          <p:nvPr/>
        </p:nvSpPr>
        <p:spPr>
          <a:xfrm>
            <a:off x="4791634" y="2499842"/>
            <a:ext cx="1219200" cy="1066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atin typeface="+mj-lt"/>
            </a:endParaRPr>
          </a:p>
        </p:txBody>
      </p:sp>
      <p:sp>
        <p:nvSpPr>
          <p:cNvPr id="93" name="TextBox 12"/>
          <p:cNvSpPr txBox="1">
            <a:spLocks noChangeArrowheads="1"/>
          </p:cNvSpPr>
          <p:nvPr/>
        </p:nvSpPr>
        <p:spPr bwMode="auto">
          <a:xfrm>
            <a:off x="4867834" y="2966567"/>
            <a:ext cx="83837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latin typeface="+mj-lt"/>
              </a:rPr>
              <a:t>Last = 24</a:t>
            </a:r>
          </a:p>
        </p:txBody>
      </p:sp>
      <p:sp>
        <p:nvSpPr>
          <p:cNvPr id="94" name="TextBox 13"/>
          <p:cNvSpPr txBox="1">
            <a:spLocks noChangeArrowheads="1"/>
          </p:cNvSpPr>
          <p:nvPr/>
        </p:nvSpPr>
        <p:spPr bwMode="auto">
          <a:xfrm>
            <a:off x="4955147" y="2191867"/>
            <a:ext cx="811441" cy="307777"/>
          </a:xfrm>
          <a:prstGeom prst="rect">
            <a:avLst/>
          </a:prstGeom>
          <a:solidFill>
            <a:srgbClr val="1D3064"/>
          </a:solidFill>
          <a:ln>
            <a:noFill/>
          </a:ln>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400" b="1">
                <a:solidFill>
                  <a:schemeClr val="bg1"/>
                </a:solidFill>
                <a:latin typeface="+mj-lt"/>
              </a:rPr>
              <a:t>Receiver</a:t>
            </a:r>
          </a:p>
        </p:txBody>
      </p:sp>
      <p:sp>
        <p:nvSpPr>
          <p:cNvPr id="95" name="Rectangle 94"/>
          <p:cNvSpPr/>
          <p:nvPr/>
        </p:nvSpPr>
        <p:spPr>
          <a:xfrm>
            <a:off x="6239434" y="2499842"/>
            <a:ext cx="1219200" cy="1066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atin typeface="+mj-lt"/>
            </a:endParaRPr>
          </a:p>
        </p:txBody>
      </p:sp>
      <p:sp>
        <p:nvSpPr>
          <p:cNvPr id="96" name="TextBox 15"/>
          <p:cNvSpPr txBox="1">
            <a:spLocks noChangeArrowheads="1"/>
          </p:cNvSpPr>
          <p:nvPr/>
        </p:nvSpPr>
        <p:spPr bwMode="auto">
          <a:xfrm>
            <a:off x="6315634" y="2966567"/>
            <a:ext cx="83837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latin typeface="+mj-lt"/>
              </a:rPr>
              <a:t>Last = 23</a:t>
            </a:r>
          </a:p>
        </p:txBody>
      </p:sp>
      <p:sp>
        <p:nvSpPr>
          <p:cNvPr id="97" name="TextBox 16"/>
          <p:cNvSpPr txBox="1">
            <a:spLocks noChangeArrowheads="1"/>
          </p:cNvSpPr>
          <p:nvPr/>
        </p:nvSpPr>
        <p:spPr bwMode="auto">
          <a:xfrm>
            <a:off x="6402947" y="2191867"/>
            <a:ext cx="811441" cy="307777"/>
          </a:xfrm>
          <a:prstGeom prst="rect">
            <a:avLst/>
          </a:prstGeom>
          <a:solidFill>
            <a:srgbClr val="1D3064"/>
          </a:solidFill>
          <a:ln>
            <a:noFill/>
          </a:ln>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400" b="1">
                <a:solidFill>
                  <a:schemeClr val="bg1"/>
                </a:solidFill>
                <a:latin typeface="+mj-lt"/>
              </a:rPr>
              <a:t>Receiver</a:t>
            </a:r>
          </a:p>
        </p:txBody>
      </p:sp>
      <p:sp>
        <p:nvSpPr>
          <p:cNvPr id="98" name="Rectangle 97"/>
          <p:cNvSpPr/>
          <p:nvPr/>
        </p:nvSpPr>
        <p:spPr>
          <a:xfrm>
            <a:off x="7839634" y="2503017"/>
            <a:ext cx="1219200" cy="1066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atin typeface="+mj-lt"/>
            </a:endParaRPr>
          </a:p>
        </p:txBody>
      </p:sp>
      <p:sp>
        <p:nvSpPr>
          <p:cNvPr id="99" name="TextBox 18"/>
          <p:cNvSpPr txBox="1">
            <a:spLocks noChangeArrowheads="1"/>
          </p:cNvSpPr>
          <p:nvPr/>
        </p:nvSpPr>
        <p:spPr bwMode="auto">
          <a:xfrm>
            <a:off x="7915834" y="2969742"/>
            <a:ext cx="83837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latin typeface="+mj-lt"/>
              </a:rPr>
              <a:t>Last = 24</a:t>
            </a:r>
          </a:p>
        </p:txBody>
      </p:sp>
      <p:sp>
        <p:nvSpPr>
          <p:cNvPr id="100" name="TextBox 19"/>
          <p:cNvSpPr txBox="1">
            <a:spLocks noChangeArrowheads="1"/>
          </p:cNvSpPr>
          <p:nvPr/>
        </p:nvSpPr>
        <p:spPr bwMode="auto">
          <a:xfrm>
            <a:off x="8003147" y="2195042"/>
            <a:ext cx="811441" cy="307777"/>
          </a:xfrm>
          <a:prstGeom prst="rect">
            <a:avLst/>
          </a:prstGeom>
          <a:solidFill>
            <a:srgbClr val="1D3064"/>
          </a:solidFill>
          <a:ln>
            <a:noFill/>
          </a:ln>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400" b="1">
                <a:solidFill>
                  <a:schemeClr val="bg1"/>
                </a:solidFill>
                <a:latin typeface="+mj-lt"/>
              </a:rPr>
              <a:t>Receiver</a:t>
            </a:r>
          </a:p>
        </p:txBody>
      </p:sp>
      <p:sp>
        <p:nvSpPr>
          <p:cNvPr id="101" name="Oval 100"/>
          <p:cNvSpPr/>
          <p:nvPr/>
        </p:nvSpPr>
        <p:spPr>
          <a:xfrm>
            <a:off x="6239433" y="2884016"/>
            <a:ext cx="995363" cy="377627"/>
          </a:xfrm>
          <a:prstGeom prst="ellipse">
            <a:avLst/>
          </a:prstGeom>
          <a:noFill/>
          <a:ln>
            <a:solidFill>
              <a:srgbClr val="0000FF"/>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atin typeface="+mj-lt"/>
            </a:endParaRPr>
          </a:p>
        </p:txBody>
      </p:sp>
      <p:cxnSp>
        <p:nvCxnSpPr>
          <p:cNvPr id="102" name="Straight Connector 101"/>
          <p:cNvCxnSpPr>
            <a:stCxn id="86" idx="2"/>
          </p:cNvCxnSpPr>
          <p:nvPr/>
        </p:nvCxnSpPr>
        <p:spPr>
          <a:xfrm>
            <a:off x="1667434" y="3563467"/>
            <a:ext cx="0" cy="3810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a:xfrm>
            <a:off x="1400734" y="3944467"/>
            <a:ext cx="7494588"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a:stCxn id="89" idx="2"/>
          </p:cNvCxnSpPr>
          <p:nvPr/>
        </p:nvCxnSpPr>
        <p:spPr>
          <a:xfrm>
            <a:off x="3801034" y="3563467"/>
            <a:ext cx="0" cy="3810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a:stCxn id="92" idx="2"/>
          </p:cNvCxnSpPr>
          <p:nvPr/>
        </p:nvCxnSpPr>
        <p:spPr>
          <a:xfrm>
            <a:off x="5401234" y="3566642"/>
            <a:ext cx="0" cy="37782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a:stCxn id="95" idx="2"/>
          </p:cNvCxnSpPr>
          <p:nvPr/>
        </p:nvCxnSpPr>
        <p:spPr>
          <a:xfrm>
            <a:off x="6849034" y="3566642"/>
            <a:ext cx="0" cy="37782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a:stCxn id="98" idx="2"/>
          </p:cNvCxnSpPr>
          <p:nvPr/>
        </p:nvCxnSpPr>
        <p:spPr>
          <a:xfrm flipH="1">
            <a:off x="8449234" y="3569817"/>
            <a:ext cx="0" cy="37465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8" name="TextBox 33"/>
          <p:cNvSpPr txBox="1">
            <a:spLocks noChangeArrowheads="1"/>
          </p:cNvSpPr>
          <p:nvPr/>
        </p:nvSpPr>
        <p:spPr bwMode="auto">
          <a:xfrm>
            <a:off x="1286434" y="3887504"/>
            <a:ext cx="94448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latin typeface="+mj-lt"/>
              </a:rPr>
              <a:t>Network</a:t>
            </a:r>
          </a:p>
        </p:txBody>
      </p:sp>
      <p:sp>
        <p:nvSpPr>
          <p:cNvPr id="109" name="TextBox 34"/>
          <p:cNvSpPr txBox="1">
            <a:spLocks noChangeArrowheads="1"/>
          </p:cNvSpPr>
          <p:nvPr/>
        </p:nvSpPr>
        <p:spPr bwMode="auto">
          <a:xfrm>
            <a:off x="1233840" y="2055215"/>
            <a:ext cx="835485" cy="369332"/>
          </a:xfrm>
          <a:prstGeom prst="rect">
            <a:avLst/>
          </a:prstGeom>
          <a:solidFill>
            <a:schemeClr val="accent6"/>
          </a:solidFill>
          <a:ln>
            <a:noFill/>
          </a:ln>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b="1" dirty="0">
                <a:solidFill>
                  <a:schemeClr val="bg1"/>
                </a:solidFill>
                <a:latin typeface="+mj-lt"/>
              </a:rPr>
              <a:t>Sender</a:t>
            </a:r>
          </a:p>
        </p:txBody>
      </p:sp>
      <p:sp>
        <p:nvSpPr>
          <p:cNvPr id="110" name="TextBox 37"/>
          <p:cNvSpPr txBox="1">
            <a:spLocks noChangeArrowheads="1"/>
          </p:cNvSpPr>
          <p:nvPr/>
        </p:nvSpPr>
        <p:spPr bwMode="auto">
          <a:xfrm>
            <a:off x="273551" y="2722092"/>
            <a:ext cx="668453"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b="1" dirty="0">
                <a:solidFill>
                  <a:schemeClr val="accent6"/>
                </a:solidFill>
                <a:latin typeface="+mj-lt"/>
              </a:rPr>
              <a:t>History</a:t>
            </a:r>
          </a:p>
          <a:p>
            <a:pPr algn="ctr" eaLnBrk="1" hangingPunct="1"/>
            <a:r>
              <a:rPr lang="en-US" altLang="en-US" b="1" dirty="0">
                <a:solidFill>
                  <a:schemeClr val="accent6"/>
                </a:solidFill>
                <a:latin typeface="+mj-lt"/>
              </a:rPr>
              <a:t>Buffer</a:t>
            </a:r>
          </a:p>
        </p:txBody>
      </p:sp>
      <p:cxnSp>
        <p:nvCxnSpPr>
          <p:cNvPr id="111" name="Straight Arrow Connector 50182"/>
          <p:cNvCxnSpPr>
            <a:stCxn id="87" idx="2"/>
          </p:cNvCxnSpPr>
          <p:nvPr/>
        </p:nvCxnSpPr>
        <p:spPr>
          <a:xfrm flipH="1" flipV="1">
            <a:off x="827650" y="2891959"/>
            <a:ext cx="306384" cy="31114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2" name="TextBox 111"/>
          <p:cNvSpPr txBox="1">
            <a:spLocks noChangeArrowheads="1"/>
          </p:cNvSpPr>
          <p:nvPr/>
        </p:nvSpPr>
        <p:spPr bwMode="auto">
          <a:xfrm>
            <a:off x="1819834" y="2572867"/>
            <a:ext cx="312586" cy="21544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400">
                <a:latin typeface="+mj-lt"/>
              </a:rPr>
              <a:t>M25</a:t>
            </a:r>
          </a:p>
        </p:txBody>
      </p:sp>
      <p:sp>
        <p:nvSpPr>
          <p:cNvPr id="113" name="TextBox 46"/>
          <p:cNvSpPr txBox="1">
            <a:spLocks noChangeArrowheads="1"/>
          </p:cNvSpPr>
          <p:nvPr/>
        </p:nvSpPr>
        <p:spPr bwMode="auto">
          <a:xfrm>
            <a:off x="1819834" y="2572867"/>
            <a:ext cx="312586" cy="21544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400">
                <a:latin typeface="+mj-lt"/>
              </a:rPr>
              <a:t>M25</a:t>
            </a:r>
          </a:p>
        </p:txBody>
      </p:sp>
      <p:sp>
        <p:nvSpPr>
          <p:cNvPr id="114" name="TextBox 47"/>
          <p:cNvSpPr txBox="1">
            <a:spLocks noChangeArrowheads="1"/>
          </p:cNvSpPr>
          <p:nvPr/>
        </p:nvSpPr>
        <p:spPr bwMode="auto">
          <a:xfrm>
            <a:off x="1819834" y="2572867"/>
            <a:ext cx="312586" cy="21544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400">
                <a:latin typeface="+mj-lt"/>
              </a:rPr>
              <a:t>M25</a:t>
            </a:r>
          </a:p>
        </p:txBody>
      </p:sp>
      <p:sp>
        <p:nvSpPr>
          <p:cNvPr id="115" name="TextBox 48"/>
          <p:cNvSpPr txBox="1">
            <a:spLocks noChangeArrowheads="1"/>
          </p:cNvSpPr>
          <p:nvPr/>
        </p:nvSpPr>
        <p:spPr bwMode="auto">
          <a:xfrm>
            <a:off x="1819834" y="2572867"/>
            <a:ext cx="312586" cy="21544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400">
                <a:latin typeface="+mj-lt"/>
              </a:rPr>
              <a:t>M25</a:t>
            </a:r>
          </a:p>
        </p:txBody>
      </p:sp>
      <p:sp>
        <p:nvSpPr>
          <p:cNvPr id="116" name="TextBox 49"/>
          <p:cNvSpPr txBox="1">
            <a:spLocks noChangeArrowheads="1"/>
          </p:cNvSpPr>
          <p:nvPr/>
        </p:nvSpPr>
        <p:spPr bwMode="auto">
          <a:xfrm>
            <a:off x="1819834" y="2572867"/>
            <a:ext cx="312586" cy="21544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400">
                <a:latin typeface="+mj-lt"/>
              </a:rPr>
              <a:t>M25</a:t>
            </a:r>
          </a:p>
        </p:txBody>
      </p:sp>
      <p:sp>
        <p:nvSpPr>
          <p:cNvPr id="117" name="TextBox 50"/>
          <p:cNvSpPr txBox="1">
            <a:spLocks noChangeArrowheads="1"/>
          </p:cNvSpPr>
          <p:nvPr/>
        </p:nvSpPr>
        <p:spPr bwMode="auto">
          <a:xfrm>
            <a:off x="1819834" y="2572867"/>
            <a:ext cx="312586" cy="21544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400">
                <a:latin typeface="+mj-lt"/>
              </a:rPr>
              <a:t>M25</a:t>
            </a:r>
          </a:p>
        </p:txBody>
      </p:sp>
      <p:sp>
        <p:nvSpPr>
          <p:cNvPr id="118" name="TextBox 51"/>
          <p:cNvSpPr txBox="1">
            <a:spLocks noChangeArrowheads="1"/>
          </p:cNvSpPr>
          <p:nvPr/>
        </p:nvSpPr>
        <p:spPr bwMode="auto">
          <a:xfrm>
            <a:off x="1819834" y="2572867"/>
            <a:ext cx="312586" cy="21544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400">
                <a:latin typeface="+mj-lt"/>
              </a:rPr>
              <a:t>M25</a:t>
            </a:r>
          </a:p>
        </p:txBody>
      </p:sp>
      <p:sp>
        <p:nvSpPr>
          <p:cNvPr id="119" name="TextBox 55"/>
          <p:cNvSpPr txBox="1">
            <a:spLocks noChangeArrowheads="1"/>
          </p:cNvSpPr>
          <p:nvPr/>
        </p:nvSpPr>
        <p:spPr bwMode="auto">
          <a:xfrm>
            <a:off x="1819834" y="2572867"/>
            <a:ext cx="312586" cy="21544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400">
                <a:latin typeface="+mj-lt"/>
              </a:rPr>
              <a:t>M25</a:t>
            </a:r>
          </a:p>
        </p:txBody>
      </p:sp>
      <p:sp>
        <p:nvSpPr>
          <p:cNvPr id="120" name="TextBox 56"/>
          <p:cNvSpPr txBox="1">
            <a:spLocks noChangeArrowheads="1"/>
          </p:cNvSpPr>
          <p:nvPr/>
        </p:nvSpPr>
        <p:spPr bwMode="auto">
          <a:xfrm>
            <a:off x="1819834" y="2572867"/>
            <a:ext cx="312586" cy="21544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400">
                <a:latin typeface="+mj-lt"/>
              </a:rPr>
              <a:t>M25</a:t>
            </a:r>
          </a:p>
        </p:txBody>
      </p:sp>
      <p:sp>
        <p:nvSpPr>
          <p:cNvPr id="121" name="TextBox 120"/>
          <p:cNvSpPr txBox="1">
            <a:spLocks noChangeArrowheads="1"/>
          </p:cNvSpPr>
          <p:nvPr/>
        </p:nvSpPr>
        <p:spPr bwMode="auto">
          <a:xfrm>
            <a:off x="1819834" y="2572867"/>
            <a:ext cx="312586" cy="21544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400">
                <a:latin typeface="+mj-lt"/>
              </a:rPr>
              <a:t>M25</a:t>
            </a:r>
          </a:p>
        </p:txBody>
      </p:sp>
      <p:sp>
        <p:nvSpPr>
          <p:cNvPr id="122" name="TextBox 58"/>
          <p:cNvSpPr txBox="1">
            <a:spLocks noChangeArrowheads="1"/>
          </p:cNvSpPr>
          <p:nvPr/>
        </p:nvSpPr>
        <p:spPr bwMode="auto">
          <a:xfrm>
            <a:off x="1819834" y="2572867"/>
            <a:ext cx="312586" cy="21544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400">
                <a:latin typeface="+mj-lt"/>
              </a:rPr>
              <a:t>M25</a:t>
            </a:r>
          </a:p>
        </p:txBody>
      </p:sp>
      <p:sp>
        <p:nvSpPr>
          <p:cNvPr id="123" name="TextBox 122"/>
          <p:cNvSpPr txBox="1">
            <a:spLocks noChangeArrowheads="1"/>
          </p:cNvSpPr>
          <p:nvPr/>
        </p:nvSpPr>
        <p:spPr bwMode="auto">
          <a:xfrm>
            <a:off x="1819834" y="2572867"/>
            <a:ext cx="312586" cy="21544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400">
                <a:latin typeface="+mj-lt"/>
              </a:rPr>
              <a:t>M25</a:t>
            </a:r>
          </a:p>
        </p:txBody>
      </p:sp>
      <p:sp>
        <p:nvSpPr>
          <p:cNvPr id="124" name="TextBox 123"/>
          <p:cNvSpPr txBox="1">
            <a:spLocks noChangeArrowheads="1"/>
          </p:cNvSpPr>
          <p:nvPr/>
        </p:nvSpPr>
        <p:spPr bwMode="auto">
          <a:xfrm>
            <a:off x="1819834" y="2572867"/>
            <a:ext cx="312586" cy="21544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400">
                <a:latin typeface="+mj-lt"/>
              </a:rPr>
              <a:t>M25</a:t>
            </a:r>
          </a:p>
        </p:txBody>
      </p:sp>
      <p:sp>
        <p:nvSpPr>
          <p:cNvPr id="125" name="TextBox 124"/>
          <p:cNvSpPr txBox="1">
            <a:spLocks noChangeArrowheads="1"/>
          </p:cNvSpPr>
          <p:nvPr/>
        </p:nvSpPr>
        <p:spPr bwMode="auto">
          <a:xfrm>
            <a:off x="1819834" y="2572867"/>
            <a:ext cx="312586" cy="21544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400" dirty="0">
                <a:latin typeface="+mj-lt"/>
              </a:rPr>
              <a:t>M25</a:t>
            </a:r>
          </a:p>
        </p:txBody>
      </p:sp>
      <p:sp>
        <p:nvSpPr>
          <p:cNvPr id="126" name="Rectangle 125"/>
          <p:cNvSpPr/>
          <p:nvPr/>
        </p:nvSpPr>
        <p:spPr>
          <a:xfrm>
            <a:off x="1057834" y="4684056"/>
            <a:ext cx="1219200" cy="10668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atin typeface="+mj-lt"/>
            </a:endParaRPr>
          </a:p>
        </p:txBody>
      </p:sp>
      <p:sp>
        <p:nvSpPr>
          <p:cNvPr id="127" name="Can 126"/>
          <p:cNvSpPr/>
          <p:nvPr/>
        </p:nvSpPr>
        <p:spPr>
          <a:xfrm>
            <a:off x="1134034" y="5211107"/>
            <a:ext cx="685800" cy="358774"/>
          </a:xfrm>
          <a:prstGeom prst="can">
            <a:avLst/>
          </a:prstGeom>
          <a:solidFill>
            <a:schemeClr val="bg1">
              <a:lumMod val="6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atin typeface="+mj-lt"/>
            </a:endParaRPr>
          </a:p>
        </p:txBody>
      </p:sp>
      <p:sp>
        <p:nvSpPr>
          <p:cNvPr id="128" name="Rectangle 127"/>
          <p:cNvSpPr/>
          <p:nvPr/>
        </p:nvSpPr>
        <p:spPr>
          <a:xfrm>
            <a:off x="3191434" y="4684056"/>
            <a:ext cx="1219200" cy="1066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atin typeface="+mj-lt"/>
            </a:endParaRPr>
          </a:p>
        </p:txBody>
      </p:sp>
      <p:sp>
        <p:nvSpPr>
          <p:cNvPr id="129" name="TextBox 128"/>
          <p:cNvSpPr txBox="1">
            <a:spLocks noChangeArrowheads="1"/>
          </p:cNvSpPr>
          <p:nvPr/>
        </p:nvSpPr>
        <p:spPr bwMode="auto">
          <a:xfrm>
            <a:off x="3267634" y="5150781"/>
            <a:ext cx="83837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latin typeface="+mj-lt"/>
              </a:rPr>
              <a:t>Last = 24</a:t>
            </a:r>
          </a:p>
        </p:txBody>
      </p:sp>
      <p:sp>
        <p:nvSpPr>
          <p:cNvPr id="130" name="TextBox 129"/>
          <p:cNvSpPr txBox="1">
            <a:spLocks noChangeArrowheads="1"/>
          </p:cNvSpPr>
          <p:nvPr/>
        </p:nvSpPr>
        <p:spPr bwMode="auto">
          <a:xfrm>
            <a:off x="3354947" y="4376081"/>
            <a:ext cx="811441" cy="307777"/>
          </a:xfrm>
          <a:prstGeom prst="rect">
            <a:avLst/>
          </a:prstGeom>
          <a:solidFill>
            <a:srgbClr val="1D3064"/>
          </a:solidFill>
          <a:ln>
            <a:noFill/>
          </a:ln>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400" b="1">
                <a:solidFill>
                  <a:schemeClr val="bg1"/>
                </a:solidFill>
                <a:latin typeface="+mj-lt"/>
              </a:rPr>
              <a:t>Receiver</a:t>
            </a:r>
          </a:p>
        </p:txBody>
      </p:sp>
      <p:sp>
        <p:nvSpPr>
          <p:cNvPr id="131" name="Rectangle 130"/>
          <p:cNvSpPr/>
          <p:nvPr/>
        </p:nvSpPr>
        <p:spPr>
          <a:xfrm>
            <a:off x="4791634" y="4687231"/>
            <a:ext cx="1219200" cy="1066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atin typeface="+mj-lt"/>
            </a:endParaRPr>
          </a:p>
        </p:txBody>
      </p:sp>
      <p:sp>
        <p:nvSpPr>
          <p:cNvPr id="132" name="TextBox 131"/>
          <p:cNvSpPr txBox="1">
            <a:spLocks noChangeArrowheads="1"/>
          </p:cNvSpPr>
          <p:nvPr/>
        </p:nvSpPr>
        <p:spPr bwMode="auto">
          <a:xfrm>
            <a:off x="4867834" y="5153956"/>
            <a:ext cx="83837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latin typeface="+mj-lt"/>
              </a:rPr>
              <a:t>Last = 24</a:t>
            </a:r>
          </a:p>
        </p:txBody>
      </p:sp>
      <p:sp>
        <p:nvSpPr>
          <p:cNvPr id="133" name="TextBox 132"/>
          <p:cNvSpPr txBox="1">
            <a:spLocks noChangeArrowheads="1"/>
          </p:cNvSpPr>
          <p:nvPr/>
        </p:nvSpPr>
        <p:spPr bwMode="auto">
          <a:xfrm>
            <a:off x="4955147" y="4379256"/>
            <a:ext cx="811441" cy="307777"/>
          </a:xfrm>
          <a:prstGeom prst="rect">
            <a:avLst/>
          </a:prstGeom>
          <a:solidFill>
            <a:srgbClr val="1D3064"/>
          </a:solidFill>
          <a:ln>
            <a:noFill/>
          </a:ln>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400" b="1">
                <a:solidFill>
                  <a:schemeClr val="bg1"/>
                </a:solidFill>
                <a:latin typeface="+mj-lt"/>
              </a:rPr>
              <a:t>Receiver</a:t>
            </a:r>
          </a:p>
        </p:txBody>
      </p:sp>
      <p:sp>
        <p:nvSpPr>
          <p:cNvPr id="134" name="Rectangle 133"/>
          <p:cNvSpPr/>
          <p:nvPr/>
        </p:nvSpPr>
        <p:spPr>
          <a:xfrm>
            <a:off x="6239434" y="4687231"/>
            <a:ext cx="1219200" cy="1066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atin typeface="+mj-lt"/>
            </a:endParaRPr>
          </a:p>
        </p:txBody>
      </p:sp>
      <p:sp>
        <p:nvSpPr>
          <p:cNvPr id="135" name="TextBox 134"/>
          <p:cNvSpPr txBox="1">
            <a:spLocks noChangeArrowheads="1"/>
          </p:cNvSpPr>
          <p:nvPr/>
        </p:nvSpPr>
        <p:spPr bwMode="auto">
          <a:xfrm>
            <a:off x="6315634" y="5153956"/>
            <a:ext cx="83837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latin typeface="+mj-lt"/>
              </a:rPr>
              <a:t>Last = 23</a:t>
            </a:r>
          </a:p>
        </p:txBody>
      </p:sp>
      <p:sp>
        <p:nvSpPr>
          <p:cNvPr id="136" name="TextBox 135"/>
          <p:cNvSpPr txBox="1">
            <a:spLocks noChangeArrowheads="1"/>
          </p:cNvSpPr>
          <p:nvPr/>
        </p:nvSpPr>
        <p:spPr bwMode="auto">
          <a:xfrm>
            <a:off x="6402947" y="4379256"/>
            <a:ext cx="811441" cy="307777"/>
          </a:xfrm>
          <a:prstGeom prst="rect">
            <a:avLst/>
          </a:prstGeom>
          <a:solidFill>
            <a:srgbClr val="1D3064"/>
          </a:solidFill>
          <a:ln>
            <a:noFill/>
          </a:ln>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400" b="1">
                <a:solidFill>
                  <a:schemeClr val="bg1"/>
                </a:solidFill>
                <a:latin typeface="+mj-lt"/>
              </a:rPr>
              <a:t>Receiver</a:t>
            </a:r>
          </a:p>
        </p:txBody>
      </p:sp>
      <p:sp>
        <p:nvSpPr>
          <p:cNvPr id="137" name="Rectangle 136"/>
          <p:cNvSpPr/>
          <p:nvPr/>
        </p:nvSpPr>
        <p:spPr>
          <a:xfrm>
            <a:off x="7839634" y="4690406"/>
            <a:ext cx="1219200" cy="1066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atin typeface="+mj-lt"/>
            </a:endParaRPr>
          </a:p>
        </p:txBody>
      </p:sp>
      <p:sp>
        <p:nvSpPr>
          <p:cNvPr id="138" name="TextBox 137"/>
          <p:cNvSpPr txBox="1">
            <a:spLocks noChangeArrowheads="1"/>
          </p:cNvSpPr>
          <p:nvPr/>
        </p:nvSpPr>
        <p:spPr bwMode="auto">
          <a:xfrm>
            <a:off x="7915834" y="5157131"/>
            <a:ext cx="83837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latin typeface="+mj-lt"/>
              </a:rPr>
              <a:t>Last = 24</a:t>
            </a:r>
          </a:p>
        </p:txBody>
      </p:sp>
      <p:sp>
        <p:nvSpPr>
          <p:cNvPr id="139" name="TextBox 138"/>
          <p:cNvSpPr txBox="1">
            <a:spLocks noChangeArrowheads="1"/>
          </p:cNvSpPr>
          <p:nvPr/>
        </p:nvSpPr>
        <p:spPr bwMode="auto">
          <a:xfrm>
            <a:off x="8003147" y="4382431"/>
            <a:ext cx="811441" cy="307777"/>
          </a:xfrm>
          <a:prstGeom prst="rect">
            <a:avLst/>
          </a:prstGeom>
          <a:solidFill>
            <a:srgbClr val="1D3064"/>
          </a:solidFill>
          <a:ln>
            <a:noFill/>
          </a:ln>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400" b="1">
                <a:solidFill>
                  <a:schemeClr val="bg1"/>
                </a:solidFill>
                <a:latin typeface="+mj-lt"/>
              </a:rPr>
              <a:t>Receiver</a:t>
            </a:r>
          </a:p>
        </p:txBody>
      </p:sp>
      <p:cxnSp>
        <p:nvCxnSpPr>
          <p:cNvPr id="140" name="Straight Connector 139"/>
          <p:cNvCxnSpPr>
            <a:stCxn id="126" idx="2"/>
          </p:cNvCxnSpPr>
          <p:nvPr/>
        </p:nvCxnSpPr>
        <p:spPr>
          <a:xfrm>
            <a:off x="1667434" y="5750856"/>
            <a:ext cx="0" cy="3810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a:xfrm>
            <a:off x="1400734" y="6131856"/>
            <a:ext cx="7494588"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p:cNvCxnSpPr>
            <a:stCxn id="128" idx="2"/>
          </p:cNvCxnSpPr>
          <p:nvPr/>
        </p:nvCxnSpPr>
        <p:spPr>
          <a:xfrm>
            <a:off x="3801034" y="5750856"/>
            <a:ext cx="0" cy="3810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a:stCxn id="131" idx="2"/>
          </p:cNvCxnSpPr>
          <p:nvPr/>
        </p:nvCxnSpPr>
        <p:spPr>
          <a:xfrm>
            <a:off x="5401234" y="5754031"/>
            <a:ext cx="0" cy="37782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a:stCxn id="134" idx="2"/>
          </p:cNvCxnSpPr>
          <p:nvPr/>
        </p:nvCxnSpPr>
        <p:spPr>
          <a:xfrm>
            <a:off x="6849034" y="5754031"/>
            <a:ext cx="0" cy="37782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a:stCxn id="137" idx="2"/>
          </p:cNvCxnSpPr>
          <p:nvPr/>
        </p:nvCxnSpPr>
        <p:spPr>
          <a:xfrm flipH="1">
            <a:off x="8449234" y="5757206"/>
            <a:ext cx="0" cy="37465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46" name="TextBox 145"/>
          <p:cNvSpPr txBox="1">
            <a:spLocks noChangeArrowheads="1"/>
          </p:cNvSpPr>
          <p:nvPr/>
        </p:nvSpPr>
        <p:spPr bwMode="auto">
          <a:xfrm>
            <a:off x="1249691" y="4258624"/>
            <a:ext cx="835485" cy="369332"/>
          </a:xfrm>
          <a:prstGeom prst="rect">
            <a:avLst/>
          </a:prstGeom>
          <a:solidFill>
            <a:schemeClr val="accent6"/>
          </a:solidFill>
          <a:ln>
            <a:noFill/>
          </a:ln>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b="1" dirty="0">
                <a:solidFill>
                  <a:schemeClr val="bg1"/>
                </a:solidFill>
                <a:latin typeface="+mj-lt"/>
              </a:rPr>
              <a:t>Sender</a:t>
            </a:r>
          </a:p>
        </p:txBody>
      </p:sp>
      <p:sp>
        <p:nvSpPr>
          <p:cNvPr id="147" name="TextBox 146"/>
          <p:cNvSpPr txBox="1">
            <a:spLocks noChangeArrowheads="1"/>
          </p:cNvSpPr>
          <p:nvPr/>
        </p:nvSpPr>
        <p:spPr bwMode="auto">
          <a:xfrm>
            <a:off x="3953434" y="5341281"/>
            <a:ext cx="402354" cy="27699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latin typeface="+mj-lt"/>
              </a:rPr>
              <a:t>M25</a:t>
            </a:r>
          </a:p>
        </p:txBody>
      </p:sp>
      <p:sp>
        <p:nvSpPr>
          <p:cNvPr id="148" name="TextBox 147"/>
          <p:cNvSpPr txBox="1">
            <a:spLocks noChangeArrowheads="1"/>
          </p:cNvSpPr>
          <p:nvPr/>
        </p:nvSpPr>
        <p:spPr bwMode="auto">
          <a:xfrm>
            <a:off x="5553634" y="5341281"/>
            <a:ext cx="402354" cy="27699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latin typeface="+mj-lt"/>
              </a:rPr>
              <a:t>M25</a:t>
            </a:r>
          </a:p>
        </p:txBody>
      </p:sp>
      <p:sp>
        <p:nvSpPr>
          <p:cNvPr id="149" name="TextBox 148"/>
          <p:cNvSpPr txBox="1">
            <a:spLocks noChangeArrowheads="1"/>
          </p:cNvSpPr>
          <p:nvPr/>
        </p:nvSpPr>
        <p:spPr bwMode="auto">
          <a:xfrm>
            <a:off x="7034772" y="5336519"/>
            <a:ext cx="402354" cy="27699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latin typeface="+mj-lt"/>
              </a:rPr>
              <a:t>M25</a:t>
            </a:r>
          </a:p>
        </p:txBody>
      </p:sp>
      <p:sp>
        <p:nvSpPr>
          <p:cNvPr id="150" name="TextBox 149"/>
          <p:cNvSpPr txBox="1">
            <a:spLocks noChangeArrowheads="1"/>
          </p:cNvSpPr>
          <p:nvPr/>
        </p:nvSpPr>
        <p:spPr bwMode="auto">
          <a:xfrm>
            <a:off x="8634972" y="5344456"/>
            <a:ext cx="402354" cy="27699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latin typeface="+mj-lt"/>
              </a:rPr>
              <a:t>M25</a:t>
            </a:r>
          </a:p>
        </p:txBody>
      </p:sp>
      <p:cxnSp>
        <p:nvCxnSpPr>
          <p:cNvPr id="151" name="Straight Connector 50189"/>
          <p:cNvCxnSpPr>
            <a:stCxn id="150" idx="2"/>
          </p:cNvCxnSpPr>
          <p:nvPr/>
        </p:nvCxnSpPr>
        <p:spPr>
          <a:xfrm flipH="1">
            <a:off x="8808009" y="5621455"/>
            <a:ext cx="28140" cy="8914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p:cNvCxnSpPr/>
          <p:nvPr/>
        </p:nvCxnSpPr>
        <p:spPr>
          <a:xfrm flipH="1">
            <a:off x="1134034" y="6512856"/>
            <a:ext cx="767397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3" name="Straight Arrow Connector 152"/>
          <p:cNvCxnSpPr/>
          <p:nvPr/>
        </p:nvCxnSpPr>
        <p:spPr>
          <a:xfrm flipV="1">
            <a:off x="1134034" y="5750856"/>
            <a:ext cx="0" cy="7620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4" name="Straight Connector 153"/>
          <p:cNvCxnSpPr>
            <a:stCxn id="149" idx="2"/>
          </p:cNvCxnSpPr>
          <p:nvPr/>
        </p:nvCxnSpPr>
        <p:spPr>
          <a:xfrm flipH="1">
            <a:off x="7207809" y="5613518"/>
            <a:ext cx="28140" cy="82313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p:cNvCxnSpPr/>
          <p:nvPr/>
        </p:nvCxnSpPr>
        <p:spPr>
          <a:xfrm flipH="1">
            <a:off x="1400734" y="6436656"/>
            <a:ext cx="580707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6" name="Straight Arrow Connector 155"/>
          <p:cNvCxnSpPr/>
          <p:nvPr/>
        </p:nvCxnSpPr>
        <p:spPr>
          <a:xfrm flipV="1">
            <a:off x="1400734" y="5757206"/>
            <a:ext cx="0" cy="67945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7" name="Straight Connector 156"/>
          <p:cNvCxnSpPr>
            <a:stCxn id="148" idx="2"/>
          </p:cNvCxnSpPr>
          <p:nvPr/>
        </p:nvCxnSpPr>
        <p:spPr>
          <a:xfrm flipH="1">
            <a:off x="5728259" y="5618280"/>
            <a:ext cx="26552" cy="74217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8" name="Straight Connector 157"/>
          <p:cNvCxnSpPr/>
          <p:nvPr/>
        </p:nvCxnSpPr>
        <p:spPr>
          <a:xfrm flipH="1">
            <a:off x="1896034" y="6360456"/>
            <a:ext cx="38322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9" name="Straight Arrow Connector 158"/>
          <p:cNvCxnSpPr/>
          <p:nvPr/>
        </p:nvCxnSpPr>
        <p:spPr>
          <a:xfrm flipV="1">
            <a:off x="1896034" y="5757206"/>
            <a:ext cx="0" cy="60325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0" name="Straight Connector 159"/>
          <p:cNvCxnSpPr>
            <a:stCxn id="147" idx="2"/>
          </p:cNvCxnSpPr>
          <p:nvPr/>
        </p:nvCxnSpPr>
        <p:spPr>
          <a:xfrm flipH="1">
            <a:off x="4128059" y="5618280"/>
            <a:ext cx="26552" cy="66597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1" name="Straight Connector 160"/>
          <p:cNvCxnSpPr/>
          <p:nvPr/>
        </p:nvCxnSpPr>
        <p:spPr>
          <a:xfrm flipH="1">
            <a:off x="2167497" y="6284256"/>
            <a:ext cx="196056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2" name="Straight Arrow Connector 161"/>
          <p:cNvCxnSpPr/>
          <p:nvPr/>
        </p:nvCxnSpPr>
        <p:spPr>
          <a:xfrm flipV="1">
            <a:off x="2167497" y="5750856"/>
            <a:ext cx="0" cy="5334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63" name="TextBox 162"/>
          <p:cNvSpPr txBox="1">
            <a:spLocks noChangeArrowheads="1"/>
          </p:cNvSpPr>
          <p:nvPr/>
        </p:nvSpPr>
        <p:spPr bwMode="auto">
          <a:xfrm>
            <a:off x="8068234" y="6284256"/>
            <a:ext cx="81624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b="1">
                <a:latin typeface="+mj-lt"/>
              </a:rPr>
              <a:t>ACK25</a:t>
            </a:r>
          </a:p>
        </p:txBody>
      </p:sp>
      <p:sp>
        <p:nvSpPr>
          <p:cNvPr id="164" name="TextBox 163"/>
          <p:cNvSpPr txBox="1">
            <a:spLocks noChangeArrowheads="1"/>
          </p:cNvSpPr>
          <p:nvPr/>
        </p:nvSpPr>
        <p:spPr bwMode="auto">
          <a:xfrm>
            <a:off x="6315634" y="6208056"/>
            <a:ext cx="11368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b="1">
                <a:latin typeface="+mj-lt"/>
              </a:rPr>
              <a:t>Missed 24</a:t>
            </a:r>
          </a:p>
        </p:txBody>
      </p:sp>
      <p:sp>
        <p:nvSpPr>
          <p:cNvPr id="165" name="TextBox 164"/>
          <p:cNvSpPr txBox="1">
            <a:spLocks noChangeArrowheads="1"/>
          </p:cNvSpPr>
          <p:nvPr/>
        </p:nvSpPr>
        <p:spPr bwMode="auto">
          <a:xfrm>
            <a:off x="5020234" y="6131856"/>
            <a:ext cx="81624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b="1">
                <a:latin typeface="+mj-lt"/>
              </a:rPr>
              <a:t>ACK25</a:t>
            </a:r>
          </a:p>
        </p:txBody>
      </p:sp>
      <p:sp>
        <p:nvSpPr>
          <p:cNvPr id="166" name="TextBox 165"/>
          <p:cNvSpPr txBox="1">
            <a:spLocks noChangeArrowheads="1"/>
          </p:cNvSpPr>
          <p:nvPr/>
        </p:nvSpPr>
        <p:spPr bwMode="auto">
          <a:xfrm>
            <a:off x="3420034" y="6084231"/>
            <a:ext cx="81624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b="1">
                <a:latin typeface="+mj-lt"/>
              </a:rPr>
              <a:t>ACK25</a:t>
            </a:r>
          </a:p>
        </p:txBody>
      </p:sp>
      <p:sp>
        <p:nvSpPr>
          <p:cNvPr id="167" name="Oval 166"/>
          <p:cNvSpPr/>
          <p:nvPr/>
        </p:nvSpPr>
        <p:spPr>
          <a:xfrm>
            <a:off x="6315634" y="6157256"/>
            <a:ext cx="1092909" cy="420132"/>
          </a:xfrm>
          <a:prstGeom prst="ellipse">
            <a:avLst/>
          </a:prstGeom>
          <a:noFill/>
          <a:ln>
            <a:solidFill>
              <a:srgbClr val="0000FF"/>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atin typeface="+mj-lt"/>
            </a:endParaRPr>
          </a:p>
        </p:txBody>
      </p:sp>
    </p:spTree>
    <p:extLst>
      <p:ext uri="{BB962C8B-B14F-4D97-AF65-F5344CB8AC3E}">
        <p14:creationId xmlns:p14="http://schemas.microsoft.com/office/powerpoint/2010/main" val="2225602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2">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0" presetClass="path" presetSubtype="0" accel="50000" decel="50000" fill="hold" grpId="0" nodeType="clickEffect">
                                  <p:stCondLst>
                                    <p:cond delay="0"/>
                                  </p:stCondLst>
                                  <p:childTnLst>
                                    <p:animMotion origin="layout" path="M -0.0026 0.01945 C -0.00469 0.02847 -0.0026 0.04167 -0.01003 0.04491 C -0.02188 0.04398 -0.04779 0.04144 -0.05794 0.04491 C -0.06133 0.04607 -0.06107 0.05787 -0.06107 0.0581 C -0.05977 0.06528 -0.06003 0.06157 -0.06003 0.06921 " pathEditMode="relative" rAng="0" ptsTypes="AAAAA">
                                      <p:cBhvr>
                                        <p:cTn id="12" dur="2000" fill="hold"/>
                                        <p:tgtEl>
                                          <p:spTgt spid="112"/>
                                        </p:tgtEl>
                                        <p:attrNameLst>
                                          <p:attrName>ppt_x</p:attrName>
                                          <p:attrName>ppt_y</p:attrName>
                                        </p:attrNameLst>
                                      </p:cBhvr>
                                      <p:rCtr x="-2930" y="2477"/>
                                    </p:animMotion>
                                  </p:childTnLst>
                                </p:cTn>
                              </p:par>
                            </p:childTnLst>
                          </p:cTn>
                        </p:par>
                      </p:childTnLst>
                    </p:cTn>
                  </p:par>
                  <p:par>
                    <p:cTn id="13" fill="hold">
                      <p:stCondLst>
                        <p:cond delay="indefinite"/>
                      </p:stCondLst>
                      <p:childTnLst>
                        <p:par>
                          <p:cTn id="14" fill="hold">
                            <p:stCondLst>
                              <p:cond delay="0"/>
                            </p:stCondLst>
                            <p:childTnLst>
                              <p:par>
                                <p:cTn id="15" presetID="0" presetClass="path" presetSubtype="0" accel="50000" decel="50000" fill="hold" grpId="0" nodeType="clickEffect">
                                  <p:stCondLst>
                                    <p:cond delay="0"/>
                                  </p:stCondLst>
                                  <p:childTnLst>
                                    <p:animMotion origin="layout" path="M -0.00234 0.01482 C -0.00521 0.03241 -0.00391 0.05671 -0.00443 0.0757 C -0.00417 0.09907 -0.01172 0.13727 -0.00091 0.14537 C 0.01575 0.14236 0.03242 0.14236 0.04922 0.14097 C 0.08177 0.14282 0.11471 0.13889 0.1474 0.1382 C 0.14935 0.13727 0.15234 0.13889 0.15365 0.13542 C 0.15521 0.13125 0.15417 0.125 0.1543 0.11968 C 0.15443 0.1125 0.1543 0.10556 0.1543 0.09838 " pathEditMode="relative" rAng="0" ptsTypes="AAAAAAAA">
                                      <p:cBhvr>
                                        <p:cTn id="16" dur="2000" fill="hold"/>
                                        <p:tgtEl>
                                          <p:spTgt spid="125"/>
                                        </p:tgtEl>
                                        <p:attrNameLst>
                                          <p:attrName>ppt_x</p:attrName>
                                          <p:attrName>ppt_y</p:attrName>
                                        </p:attrNameLst>
                                      </p:cBhvr>
                                      <p:rCtr x="7617" y="6528"/>
                                    </p:animMotion>
                                  </p:childTnLst>
                                </p:cTn>
                              </p:par>
                            </p:childTnLst>
                          </p:cTn>
                        </p:par>
                      </p:childTnLst>
                    </p:cTn>
                  </p:par>
                  <p:par>
                    <p:cTn id="17" fill="hold">
                      <p:stCondLst>
                        <p:cond delay="indefinite"/>
                      </p:stCondLst>
                      <p:childTnLst>
                        <p:par>
                          <p:cTn id="18" fill="hold">
                            <p:stCondLst>
                              <p:cond delay="0"/>
                            </p:stCondLst>
                            <p:childTnLst>
                              <p:par>
                                <p:cTn id="19" presetID="0" presetClass="path" presetSubtype="0" accel="50000" decel="50000" fill="hold" grpId="0" nodeType="clickEffect">
                                  <p:stCondLst>
                                    <p:cond delay="0"/>
                                  </p:stCondLst>
                                  <p:childTnLst>
                                    <p:animMotion origin="layout" path="M -0.00143 0.01482 C -0.00169 0.0507 -0.00143 0.08657 -0.00208 0.12245 C -0.00221 0.12708 -0.00417 0.13542 -0.00417 0.13565 C -0.00352 0.14329 -0.00417 0.15116 8.33333E-7 0.1537 C 0.02682 0.14306 0.26224 0.15116 0.27956 0.15093 C 0.27917 0.13241 0.27865 0.11412 0.27865 0.0956 " pathEditMode="relative" rAng="0" ptsTypes="AAAAAA">
                                      <p:cBhvr>
                                        <p:cTn id="20" dur="2000" fill="hold"/>
                                        <p:tgtEl>
                                          <p:spTgt spid="121"/>
                                        </p:tgtEl>
                                        <p:attrNameLst>
                                          <p:attrName>ppt_x</p:attrName>
                                          <p:attrName>ppt_y</p:attrName>
                                        </p:attrNameLst>
                                      </p:cBhvr>
                                      <p:rCtr x="13906" y="6944"/>
                                    </p:animMotion>
                                  </p:childTnLst>
                                </p:cTn>
                              </p:par>
                            </p:childTnLst>
                          </p:cTn>
                        </p:par>
                      </p:childTnLst>
                    </p:cTn>
                  </p:par>
                  <p:par>
                    <p:cTn id="21" fill="hold">
                      <p:stCondLst>
                        <p:cond delay="indefinite"/>
                      </p:stCondLst>
                      <p:childTnLst>
                        <p:par>
                          <p:cTn id="22" fill="hold">
                            <p:stCondLst>
                              <p:cond delay="0"/>
                            </p:stCondLst>
                            <p:childTnLst>
                              <p:par>
                                <p:cTn id="23" presetID="0" presetClass="path" presetSubtype="0" accel="50000" decel="50000" fill="hold" grpId="0" nodeType="clickEffect">
                                  <p:stCondLst>
                                    <p:cond delay="0"/>
                                  </p:stCondLst>
                                  <p:childTnLst>
                                    <p:animMotion origin="layout" path="M -0.00078 0.01482 C 0.00065 0.02477 -0.00117 0.03773 -0.00143 0.04745 C -0.00117 0.06157 -0.00078 0.07593 -0.00078 0.09005 C -0.00078 0.09907 -0.00143 0.10787 -0.00143 0.1169 C -0.00143 0.13611 -0.00508 0.15185 0.00365 0.15509 C 0.10182 0.15394 0.2 0.1544 0.29805 0.15232 C 0.36081 0.1537 0.34909 0.15347 0.39831 0.14954 C 0.39792 0.13148 0.39674 0.11343 0.39674 0.0956 " pathEditMode="relative" rAng="0" ptsTypes="AAAAAAAA">
                                      <p:cBhvr>
                                        <p:cTn id="24" dur="2000" fill="hold"/>
                                        <p:tgtEl>
                                          <p:spTgt spid="123"/>
                                        </p:tgtEl>
                                        <p:attrNameLst>
                                          <p:attrName>ppt_x</p:attrName>
                                          <p:attrName>ppt_y</p:attrName>
                                        </p:attrNameLst>
                                      </p:cBhvr>
                                      <p:rCtr x="19883" y="7014"/>
                                    </p:animMotion>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grpId="0" nodeType="clickEffect">
                                  <p:stCondLst>
                                    <p:cond delay="0"/>
                                  </p:stCondLst>
                                  <p:childTnLst>
                                    <p:set>
                                      <p:cBhvr>
                                        <p:cTn id="28" dur="1" fill="hold">
                                          <p:stCondLst>
                                            <p:cond delay="0"/>
                                          </p:stCondLst>
                                        </p:cTn>
                                        <p:tgtEl>
                                          <p:spTgt spid="101"/>
                                        </p:tgtEl>
                                        <p:attrNameLst>
                                          <p:attrName>style.visibility</p:attrName>
                                        </p:attrNameLst>
                                      </p:cBhvr>
                                      <p:to>
                                        <p:strVal val="visible"/>
                                      </p:to>
                                    </p:set>
                                    <p:animEffect transition="in" filter="barn(inVertical)">
                                      <p:cBhvr>
                                        <p:cTn id="29" dur="500"/>
                                        <p:tgtEl>
                                          <p:spTgt spid="101"/>
                                        </p:tgtEl>
                                      </p:cBhvr>
                                    </p:animEffect>
                                  </p:childTnLst>
                                </p:cTn>
                              </p:par>
                            </p:childTnLst>
                          </p:cTn>
                        </p:par>
                      </p:childTnLst>
                    </p:cTn>
                  </p:par>
                  <p:par>
                    <p:cTn id="30" fill="hold">
                      <p:stCondLst>
                        <p:cond delay="indefinite"/>
                      </p:stCondLst>
                      <p:childTnLst>
                        <p:par>
                          <p:cTn id="31" fill="hold">
                            <p:stCondLst>
                              <p:cond delay="0"/>
                            </p:stCondLst>
                            <p:childTnLst>
                              <p:par>
                                <p:cTn id="32" presetID="0" presetClass="path" presetSubtype="0" accel="50000" decel="50000" fill="hold" grpId="0" nodeType="clickEffect">
                                  <p:stCondLst>
                                    <p:cond delay="0"/>
                                  </p:stCondLst>
                                  <p:childTnLst>
                                    <p:animMotion origin="layout" path="M -0.00182 0.01482 C -0.00339 0.0956 -0.00182 0.06597 -0.00404 0.10417 C -0.00378 0.12199 -0.00912 0.14352 -0.00326 0.15787 C 0.00078 0.16806 0.01016 0.15648 0.0168 0.15648 C 0.05273 0.15648 0.0888 0.15741 0.12474 0.15787 C 0.14141 0.15926 0.16667 0.16597 0.18151 0.15648 C 0.28919 0.16157 0.37318 0.16019 0.4974 0.16088 C 0.50794 0.16042 0.5194 0.16782 0.52891 0.15949 C 0.53099 0.15787 0.52734 0.11088 0.52513 0.10695 C 0.52708 0.10139 0.52669 0.10417 0.52669 0.09838 " pathEditMode="relative" rAng="0" ptsTypes="AAAAAAAAAA">
                                      <p:cBhvr>
                                        <p:cTn id="33" dur="2000" fill="hold"/>
                                        <p:tgtEl>
                                          <p:spTgt spid="124"/>
                                        </p:tgtEl>
                                        <p:attrNameLst>
                                          <p:attrName>ppt_x</p:attrName>
                                          <p:attrName>ppt_y</p:attrName>
                                        </p:attrNameLst>
                                      </p:cBhvr>
                                      <p:rCtr x="26341" y="7431"/>
                                    </p:animMotion>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127"/>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146"/>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126"/>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128"/>
                                        </p:tgtEl>
                                        <p:attrNameLst>
                                          <p:attrName>style.visibility</p:attrName>
                                        </p:attrNameLst>
                                      </p:cBhvr>
                                      <p:to>
                                        <p:strVal val="visible"/>
                                      </p:to>
                                    </p:set>
                                  </p:childTnLst>
                                </p:cTn>
                              </p:par>
                              <p:par>
                                <p:cTn id="44" presetID="1" presetClass="entr" presetSubtype="0" fill="hold" grpId="0" nodeType="withEffect">
                                  <p:stCondLst>
                                    <p:cond delay="0"/>
                                  </p:stCondLst>
                                  <p:childTnLst>
                                    <p:set>
                                      <p:cBhvr>
                                        <p:cTn id="45" dur="1" fill="hold">
                                          <p:stCondLst>
                                            <p:cond delay="0"/>
                                          </p:stCondLst>
                                        </p:cTn>
                                        <p:tgtEl>
                                          <p:spTgt spid="129"/>
                                        </p:tgtEl>
                                        <p:attrNameLst>
                                          <p:attrName>style.visibility</p:attrName>
                                        </p:attrNameLst>
                                      </p:cBhvr>
                                      <p:to>
                                        <p:strVal val="visible"/>
                                      </p:to>
                                    </p:set>
                                  </p:childTnLst>
                                </p:cTn>
                              </p:par>
                              <p:par>
                                <p:cTn id="46" presetID="1" presetClass="entr" presetSubtype="0" fill="hold" grpId="0" nodeType="withEffect">
                                  <p:stCondLst>
                                    <p:cond delay="0"/>
                                  </p:stCondLst>
                                  <p:childTnLst>
                                    <p:set>
                                      <p:cBhvr>
                                        <p:cTn id="47" dur="1" fill="hold">
                                          <p:stCondLst>
                                            <p:cond delay="0"/>
                                          </p:stCondLst>
                                        </p:cTn>
                                        <p:tgtEl>
                                          <p:spTgt spid="147"/>
                                        </p:tgtEl>
                                        <p:attrNameLst>
                                          <p:attrName>style.visibility</p:attrName>
                                        </p:attrNameLst>
                                      </p:cBhvr>
                                      <p:to>
                                        <p:strVal val="visible"/>
                                      </p:to>
                                    </p:set>
                                  </p:childTnLst>
                                </p:cTn>
                              </p:par>
                              <p:par>
                                <p:cTn id="48" presetID="1" presetClass="entr" presetSubtype="0" fill="hold" grpId="0" nodeType="withEffect">
                                  <p:stCondLst>
                                    <p:cond delay="0"/>
                                  </p:stCondLst>
                                  <p:childTnLst>
                                    <p:set>
                                      <p:cBhvr>
                                        <p:cTn id="49" dur="1" fill="hold">
                                          <p:stCondLst>
                                            <p:cond delay="0"/>
                                          </p:stCondLst>
                                        </p:cTn>
                                        <p:tgtEl>
                                          <p:spTgt spid="131"/>
                                        </p:tgtEl>
                                        <p:attrNameLst>
                                          <p:attrName>style.visibility</p:attrName>
                                        </p:attrNameLst>
                                      </p:cBhvr>
                                      <p:to>
                                        <p:strVal val="visible"/>
                                      </p:to>
                                    </p:set>
                                  </p:childTnLst>
                                </p:cTn>
                              </p:par>
                              <p:par>
                                <p:cTn id="50" presetID="1" presetClass="entr" presetSubtype="0" fill="hold" grpId="0" nodeType="withEffect">
                                  <p:stCondLst>
                                    <p:cond delay="0"/>
                                  </p:stCondLst>
                                  <p:childTnLst>
                                    <p:set>
                                      <p:cBhvr>
                                        <p:cTn id="51" dur="1" fill="hold">
                                          <p:stCondLst>
                                            <p:cond delay="0"/>
                                          </p:stCondLst>
                                        </p:cTn>
                                        <p:tgtEl>
                                          <p:spTgt spid="130"/>
                                        </p:tgtEl>
                                        <p:attrNameLst>
                                          <p:attrName>style.visibility</p:attrName>
                                        </p:attrNameLst>
                                      </p:cBhvr>
                                      <p:to>
                                        <p:strVal val="visible"/>
                                      </p:to>
                                    </p:set>
                                  </p:childTnLst>
                                </p:cTn>
                              </p:par>
                              <p:par>
                                <p:cTn id="52" presetID="1" presetClass="entr" presetSubtype="0" fill="hold" grpId="0" nodeType="withEffect">
                                  <p:stCondLst>
                                    <p:cond delay="0"/>
                                  </p:stCondLst>
                                  <p:childTnLst>
                                    <p:set>
                                      <p:cBhvr>
                                        <p:cTn id="53" dur="1" fill="hold">
                                          <p:stCondLst>
                                            <p:cond delay="0"/>
                                          </p:stCondLst>
                                        </p:cTn>
                                        <p:tgtEl>
                                          <p:spTgt spid="133"/>
                                        </p:tgtEl>
                                        <p:attrNameLst>
                                          <p:attrName>style.visibility</p:attrName>
                                        </p:attrNameLst>
                                      </p:cBhvr>
                                      <p:to>
                                        <p:strVal val="visible"/>
                                      </p:to>
                                    </p:set>
                                  </p:childTnLst>
                                </p:cTn>
                              </p:par>
                              <p:par>
                                <p:cTn id="54" presetID="1" presetClass="entr" presetSubtype="0" fill="hold" grpId="0" nodeType="withEffect">
                                  <p:stCondLst>
                                    <p:cond delay="0"/>
                                  </p:stCondLst>
                                  <p:childTnLst>
                                    <p:set>
                                      <p:cBhvr>
                                        <p:cTn id="55" dur="1" fill="hold">
                                          <p:stCondLst>
                                            <p:cond delay="0"/>
                                          </p:stCondLst>
                                        </p:cTn>
                                        <p:tgtEl>
                                          <p:spTgt spid="132"/>
                                        </p:tgtEl>
                                        <p:attrNameLst>
                                          <p:attrName>style.visibility</p:attrName>
                                        </p:attrNameLst>
                                      </p:cBhvr>
                                      <p:to>
                                        <p:strVal val="visible"/>
                                      </p:to>
                                    </p:set>
                                  </p:childTnLst>
                                </p:cTn>
                              </p:par>
                              <p:par>
                                <p:cTn id="56" presetID="1" presetClass="entr" presetSubtype="0" fill="hold" grpId="0" nodeType="withEffect">
                                  <p:stCondLst>
                                    <p:cond delay="0"/>
                                  </p:stCondLst>
                                  <p:childTnLst>
                                    <p:set>
                                      <p:cBhvr>
                                        <p:cTn id="57" dur="1" fill="hold">
                                          <p:stCondLst>
                                            <p:cond delay="0"/>
                                          </p:stCondLst>
                                        </p:cTn>
                                        <p:tgtEl>
                                          <p:spTgt spid="148"/>
                                        </p:tgtEl>
                                        <p:attrNameLst>
                                          <p:attrName>style.visibility</p:attrName>
                                        </p:attrNameLst>
                                      </p:cBhvr>
                                      <p:to>
                                        <p:strVal val="visible"/>
                                      </p:to>
                                    </p:set>
                                  </p:childTnLst>
                                </p:cTn>
                              </p:par>
                              <p:par>
                                <p:cTn id="58" presetID="1" presetClass="entr" presetSubtype="0" fill="hold" grpId="0" nodeType="withEffect">
                                  <p:stCondLst>
                                    <p:cond delay="0"/>
                                  </p:stCondLst>
                                  <p:childTnLst>
                                    <p:set>
                                      <p:cBhvr>
                                        <p:cTn id="59" dur="1" fill="hold">
                                          <p:stCondLst>
                                            <p:cond delay="0"/>
                                          </p:stCondLst>
                                        </p:cTn>
                                        <p:tgtEl>
                                          <p:spTgt spid="134"/>
                                        </p:tgtEl>
                                        <p:attrNameLst>
                                          <p:attrName>style.visibility</p:attrName>
                                        </p:attrNameLst>
                                      </p:cBhvr>
                                      <p:to>
                                        <p:strVal val="visible"/>
                                      </p:to>
                                    </p:set>
                                  </p:childTnLst>
                                </p:cTn>
                              </p:par>
                              <p:par>
                                <p:cTn id="60" presetID="1" presetClass="entr" presetSubtype="0" fill="hold" grpId="0" nodeType="withEffect">
                                  <p:stCondLst>
                                    <p:cond delay="0"/>
                                  </p:stCondLst>
                                  <p:childTnLst>
                                    <p:set>
                                      <p:cBhvr>
                                        <p:cTn id="61" dur="1" fill="hold">
                                          <p:stCondLst>
                                            <p:cond delay="0"/>
                                          </p:stCondLst>
                                        </p:cTn>
                                        <p:tgtEl>
                                          <p:spTgt spid="136"/>
                                        </p:tgtEl>
                                        <p:attrNameLst>
                                          <p:attrName>style.visibility</p:attrName>
                                        </p:attrNameLst>
                                      </p:cBhvr>
                                      <p:to>
                                        <p:strVal val="visible"/>
                                      </p:to>
                                    </p:set>
                                  </p:childTnLst>
                                </p:cTn>
                              </p:par>
                              <p:par>
                                <p:cTn id="62" presetID="1" presetClass="entr" presetSubtype="0" fill="hold" grpId="0" nodeType="withEffect">
                                  <p:stCondLst>
                                    <p:cond delay="0"/>
                                  </p:stCondLst>
                                  <p:childTnLst>
                                    <p:set>
                                      <p:cBhvr>
                                        <p:cTn id="63" dur="1" fill="hold">
                                          <p:stCondLst>
                                            <p:cond delay="0"/>
                                          </p:stCondLst>
                                        </p:cTn>
                                        <p:tgtEl>
                                          <p:spTgt spid="135"/>
                                        </p:tgtEl>
                                        <p:attrNameLst>
                                          <p:attrName>style.visibility</p:attrName>
                                        </p:attrNameLst>
                                      </p:cBhvr>
                                      <p:to>
                                        <p:strVal val="visible"/>
                                      </p:to>
                                    </p:set>
                                  </p:childTnLst>
                                </p:cTn>
                              </p:par>
                              <p:par>
                                <p:cTn id="64" presetID="1" presetClass="entr" presetSubtype="0" fill="hold" grpId="0" nodeType="withEffect">
                                  <p:stCondLst>
                                    <p:cond delay="0"/>
                                  </p:stCondLst>
                                  <p:childTnLst>
                                    <p:set>
                                      <p:cBhvr>
                                        <p:cTn id="65" dur="1" fill="hold">
                                          <p:stCondLst>
                                            <p:cond delay="0"/>
                                          </p:stCondLst>
                                        </p:cTn>
                                        <p:tgtEl>
                                          <p:spTgt spid="149"/>
                                        </p:tgtEl>
                                        <p:attrNameLst>
                                          <p:attrName>style.visibility</p:attrName>
                                        </p:attrNameLst>
                                      </p:cBhvr>
                                      <p:to>
                                        <p:strVal val="visible"/>
                                      </p:to>
                                    </p:set>
                                  </p:childTnLst>
                                </p:cTn>
                              </p:par>
                              <p:par>
                                <p:cTn id="66" presetID="1" presetClass="entr" presetSubtype="0" fill="hold" grpId="0" nodeType="withEffect">
                                  <p:stCondLst>
                                    <p:cond delay="0"/>
                                  </p:stCondLst>
                                  <p:childTnLst>
                                    <p:set>
                                      <p:cBhvr>
                                        <p:cTn id="67" dur="1" fill="hold">
                                          <p:stCondLst>
                                            <p:cond delay="0"/>
                                          </p:stCondLst>
                                        </p:cTn>
                                        <p:tgtEl>
                                          <p:spTgt spid="138"/>
                                        </p:tgtEl>
                                        <p:attrNameLst>
                                          <p:attrName>style.visibility</p:attrName>
                                        </p:attrNameLst>
                                      </p:cBhvr>
                                      <p:to>
                                        <p:strVal val="visible"/>
                                      </p:to>
                                    </p:set>
                                  </p:childTnLst>
                                </p:cTn>
                              </p:par>
                              <p:par>
                                <p:cTn id="68" presetID="1" presetClass="entr" presetSubtype="0" fill="hold" grpId="0" nodeType="withEffect">
                                  <p:stCondLst>
                                    <p:cond delay="0"/>
                                  </p:stCondLst>
                                  <p:childTnLst>
                                    <p:set>
                                      <p:cBhvr>
                                        <p:cTn id="69" dur="1" fill="hold">
                                          <p:stCondLst>
                                            <p:cond delay="0"/>
                                          </p:stCondLst>
                                        </p:cTn>
                                        <p:tgtEl>
                                          <p:spTgt spid="139"/>
                                        </p:tgtEl>
                                        <p:attrNameLst>
                                          <p:attrName>style.visibility</p:attrName>
                                        </p:attrNameLst>
                                      </p:cBhvr>
                                      <p:to>
                                        <p:strVal val="visible"/>
                                      </p:to>
                                    </p:set>
                                  </p:childTnLst>
                                </p:cTn>
                              </p:par>
                              <p:par>
                                <p:cTn id="70" presetID="1" presetClass="entr" presetSubtype="0" fill="hold" grpId="0" nodeType="withEffect">
                                  <p:stCondLst>
                                    <p:cond delay="0"/>
                                  </p:stCondLst>
                                  <p:childTnLst>
                                    <p:set>
                                      <p:cBhvr>
                                        <p:cTn id="71" dur="1" fill="hold">
                                          <p:stCondLst>
                                            <p:cond delay="0"/>
                                          </p:stCondLst>
                                        </p:cTn>
                                        <p:tgtEl>
                                          <p:spTgt spid="150"/>
                                        </p:tgtEl>
                                        <p:attrNameLst>
                                          <p:attrName>style.visibility</p:attrName>
                                        </p:attrNameLst>
                                      </p:cBhvr>
                                      <p:to>
                                        <p:strVal val="visible"/>
                                      </p:to>
                                    </p:set>
                                  </p:childTnLst>
                                </p:cTn>
                              </p:par>
                              <p:par>
                                <p:cTn id="72" presetID="1" presetClass="entr" presetSubtype="0" fill="hold" grpId="0" nodeType="withEffect">
                                  <p:stCondLst>
                                    <p:cond delay="0"/>
                                  </p:stCondLst>
                                  <p:childTnLst>
                                    <p:set>
                                      <p:cBhvr>
                                        <p:cTn id="73" dur="1" fill="hold">
                                          <p:stCondLst>
                                            <p:cond delay="0"/>
                                          </p:stCondLst>
                                        </p:cTn>
                                        <p:tgtEl>
                                          <p:spTgt spid="137"/>
                                        </p:tgtEl>
                                        <p:attrNameLst>
                                          <p:attrName>style.visibility</p:attrName>
                                        </p:attrNameLst>
                                      </p:cBhvr>
                                      <p:to>
                                        <p:strVal val="visible"/>
                                      </p:to>
                                    </p:set>
                                  </p:childTnLst>
                                </p:cTn>
                              </p:par>
                              <p:par>
                                <p:cTn id="74" presetID="1" presetClass="entr" presetSubtype="0" fill="hold" nodeType="withEffect">
                                  <p:stCondLst>
                                    <p:cond delay="0"/>
                                  </p:stCondLst>
                                  <p:childTnLst>
                                    <p:set>
                                      <p:cBhvr>
                                        <p:cTn id="75" dur="1" fill="hold">
                                          <p:stCondLst>
                                            <p:cond delay="0"/>
                                          </p:stCondLst>
                                        </p:cTn>
                                        <p:tgtEl>
                                          <p:spTgt spid="140"/>
                                        </p:tgtEl>
                                        <p:attrNameLst>
                                          <p:attrName>style.visibility</p:attrName>
                                        </p:attrNameLst>
                                      </p:cBhvr>
                                      <p:to>
                                        <p:strVal val="visible"/>
                                      </p:to>
                                    </p:set>
                                  </p:childTnLst>
                                </p:cTn>
                              </p:par>
                              <p:par>
                                <p:cTn id="76" presetID="1" presetClass="entr" presetSubtype="0" fill="hold" nodeType="withEffect">
                                  <p:stCondLst>
                                    <p:cond delay="0"/>
                                  </p:stCondLst>
                                  <p:childTnLst>
                                    <p:set>
                                      <p:cBhvr>
                                        <p:cTn id="77" dur="1" fill="hold">
                                          <p:stCondLst>
                                            <p:cond delay="0"/>
                                          </p:stCondLst>
                                        </p:cTn>
                                        <p:tgtEl>
                                          <p:spTgt spid="141"/>
                                        </p:tgtEl>
                                        <p:attrNameLst>
                                          <p:attrName>style.visibility</p:attrName>
                                        </p:attrNameLst>
                                      </p:cBhvr>
                                      <p:to>
                                        <p:strVal val="visible"/>
                                      </p:to>
                                    </p:set>
                                  </p:childTnLst>
                                </p:cTn>
                              </p:par>
                              <p:par>
                                <p:cTn id="78" presetID="1" presetClass="entr" presetSubtype="0" fill="hold" nodeType="withEffect">
                                  <p:stCondLst>
                                    <p:cond delay="0"/>
                                  </p:stCondLst>
                                  <p:childTnLst>
                                    <p:set>
                                      <p:cBhvr>
                                        <p:cTn id="79" dur="1" fill="hold">
                                          <p:stCondLst>
                                            <p:cond delay="0"/>
                                          </p:stCondLst>
                                        </p:cTn>
                                        <p:tgtEl>
                                          <p:spTgt spid="142"/>
                                        </p:tgtEl>
                                        <p:attrNameLst>
                                          <p:attrName>style.visibility</p:attrName>
                                        </p:attrNameLst>
                                      </p:cBhvr>
                                      <p:to>
                                        <p:strVal val="visible"/>
                                      </p:to>
                                    </p:set>
                                  </p:childTnLst>
                                </p:cTn>
                              </p:par>
                              <p:par>
                                <p:cTn id="80" presetID="1" presetClass="entr" presetSubtype="0" fill="hold" nodeType="withEffect">
                                  <p:stCondLst>
                                    <p:cond delay="0"/>
                                  </p:stCondLst>
                                  <p:childTnLst>
                                    <p:set>
                                      <p:cBhvr>
                                        <p:cTn id="81" dur="1" fill="hold">
                                          <p:stCondLst>
                                            <p:cond delay="0"/>
                                          </p:stCondLst>
                                        </p:cTn>
                                        <p:tgtEl>
                                          <p:spTgt spid="143"/>
                                        </p:tgtEl>
                                        <p:attrNameLst>
                                          <p:attrName>style.visibility</p:attrName>
                                        </p:attrNameLst>
                                      </p:cBhvr>
                                      <p:to>
                                        <p:strVal val="visible"/>
                                      </p:to>
                                    </p:set>
                                  </p:childTnLst>
                                </p:cTn>
                              </p:par>
                              <p:par>
                                <p:cTn id="82" presetID="1" presetClass="entr" presetSubtype="0" fill="hold" nodeType="withEffect">
                                  <p:stCondLst>
                                    <p:cond delay="0"/>
                                  </p:stCondLst>
                                  <p:childTnLst>
                                    <p:set>
                                      <p:cBhvr>
                                        <p:cTn id="83" dur="1" fill="hold">
                                          <p:stCondLst>
                                            <p:cond delay="0"/>
                                          </p:stCondLst>
                                        </p:cTn>
                                        <p:tgtEl>
                                          <p:spTgt spid="144"/>
                                        </p:tgtEl>
                                        <p:attrNameLst>
                                          <p:attrName>style.visibility</p:attrName>
                                        </p:attrNameLst>
                                      </p:cBhvr>
                                      <p:to>
                                        <p:strVal val="visible"/>
                                      </p:to>
                                    </p:set>
                                  </p:childTnLst>
                                </p:cTn>
                              </p:par>
                              <p:par>
                                <p:cTn id="84" presetID="1" presetClass="entr" presetSubtype="0" fill="hold" nodeType="withEffect">
                                  <p:stCondLst>
                                    <p:cond delay="0"/>
                                  </p:stCondLst>
                                  <p:childTnLst>
                                    <p:set>
                                      <p:cBhvr>
                                        <p:cTn id="85" dur="1" fill="hold">
                                          <p:stCondLst>
                                            <p:cond delay="0"/>
                                          </p:stCondLst>
                                        </p:cTn>
                                        <p:tgtEl>
                                          <p:spTgt spid="145"/>
                                        </p:tgtEl>
                                        <p:attrNameLst>
                                          <p:attrName>style.visibility</p:attrName>
                                        </p:attrNameLst>
                                      </p:cBhvr>
                                      <p:to>
                                        <p:strVal val="visible"/>
                                      </p:to>
                                    </p:set>
                                  </p:childTnLst>
                                </p:cTn>
                              </p:par>
                            </p:childTnLst>
                          </p:cTn>
                        </p:par>
                      </p:childTnLst>
                    </p:cTn>
                  </p:par>
                  <p:par>
                    <p:cTn id="86" fill="hold">
                      <p:stCondLst>
                        <p:cond delay="indefinite"/>
                      </p:stCondLst>
                      <p:childTnLst>
                        <p:par>
                          <p:cTn id="87" fill="hold">
                            <p:stCondLst>
                              <p:cond delay="0"/>
                            </p:stCondLst>
                            <p:childTnLst>
                              <p:par>
                                <p:cTn id="88" presetID="22" presetClass="entr" presetSubtype="1" fill="hold" nodeType="clickEffect">
                                  <p:stCondLst>
                                    <p:cond delay="0"/>
                                  </p:stCondLst>
                                  <p:childTnLst>
                                    <p:set>
                                      <p:cBhvr>
                                        <p:cTn id="89" dur="1" fill="hold">
                                          <p:stCondLst>
                                            <p:cond delay="0"/>
                                          </p:stCondLst>
                                        </p:cTn>
                                        <p:tgtEl>
                                          <p:spTgt spid="151"/>
                                        </p:tgtEl>
                                        <p:attrNameLst>
                                          <p:attrName>style.visibility</p:attrName>
                                        </p:attrNameLst>
                                      </p:cBhvr>
                                      <p:to>
                                        <p:strVal val="visible"/>
                                      </p:to>
                                    </p:set>
                                    <p:animEffect transition="in" filter="wipe(up)">
                                      <p:cBhvr>
                                        <p:cTn id="90" dur="500"/>
                                        <p:tgtEl>
                                          <p:spTgt spid="151"/>
                                        </p:tgtEl>
                                      </p:cBhvr>
                                    </p:animEffect>
                                  </p:childTnLst>
                                </p:cTn>
                              </p:par>
                              <p:par>
                                <p:cTn id="91" presetID="22" presetClass="entr" presetSubtype="2" fill="hold" nodeType="withEffect">
                                  <p:stCondLst>
                                    <p:cond delay="0"/>
                                  </p:stCondLst>
                                  <p:childTnLst>
                                    <p:set>
                                      <p:cBhvr>
                                        <p:cTn id="92" dur="1" fill="hold">
                                          <p:stCondLst>
                                            <p:cond delay="0"/>
                                          </p:stCondLst>
                                        </p:cTn>
                                        <p:tgtEl>
                                          <p:spTgt spid="152"/>
                                        </p:tgtEl>
                                        <p:attrNameLst>
                                          <p:attrName>style.visibility</p:attrName>
                                        </p:attrNameLst>
                                      </p:cBhvr>
                                      <p:to>
                                        <p:strVal val="visible"/>
                                      </p:to>
                                    </p:set>
                                    <p:animEffect transition="in" filter="wipe(right)">
                                      <p:cBhvr>
                                        <p:cTn id="93" dur="500"/>
                                        <p:tgtEl>
                                          <p:spTgt spid="152"/>
                                        </p:tgtEl>
                                      </p:cBhvr>
                                    </p:animEffect>
                                  </p:childTnLst>
                                </p:cTn>
                              </p:par>
                              <p:par>
                                <p:cTn id="94" presetID="22" presetClass="entr" presetSubtype="4" fill="hold" nodeType="withEffect">
                                  <p:stCondLst>
                                    <p:cond delay="0"/>
                                  </p:stCondLst>
                                  <p:childTnLst>
                                    <p:set>
                                      <p:cBhvr>
                                        <p:cTn id="95" dur="1" fill="hold">
                                          <p:stCondLst>
                                            <p:cond delay="0"/>
                                          </p:stCondLst>
                                        </p:cTn>
                                        <p:tgtEl>
                                          <p:spTgt spid="153"/>
                                        </p:tgtEl>
                                        <p:attrNameLst>
                                          <p:attrName>style.visibility</p:attrName>
                                        </p:attrNameLst>
                                      </p:cBhvr>
                                      <p:to>
                                        <p:strVal val="visible"/>
                                      </p:to>
                                    </p:set>
                                    <p:animEffect transition="in" filter="wipe(down)">
                                      <p:cBhvr>
                                        <p:cTn id="96" dur="500"/>
                                        <p:tgtEl>
                                          <p:spTgt spid="153"/>
                                        </p:tgtEl>
                                      </p:cBhvr>
                                    </p:animEffect>
                                  </p:childTnLst>
                                </p:cTn>
                              </p:par>
                              <p:par>
                                <p:cTn id="97" presetID="1" presetClass="entr" presetSubtype="0" fill="hold" grpId="0" nodeType="withEffect">
                                  <p:stCondLst>
                                    <p:cond delay="0"/>
                                  </p:stCondLst>
                                  <p:childTnLst>
                                    <p:set>
                                      <p:cBhvr>
                                        <p:cTn id="98" dur="1" fill="hold">
                                          <p:stCondLst>
                                            <p:cond delay="0"/>
                                          </p:stCondLst>
                                        </p:cTn>
                                        <p:tgtEl>
                                          <p:spTgt spid="163"/>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22" presetClass="entr" presetSubtype="1" fill="hold" nodeType="clickEffect">
                                  <p:stCondLst>
                                    <p:cond delay="0"/>
                                  </p:stCondLst>
                                  <p:childTnLst>
                                    <p:set>
                                      <p:cBhvr>
                                        <p:cTn id="102" dur="1" fill="hold">
                                          <p:stCondLst>
                                            <p:cond delay="0"/>
                                          </p:stCondLst>
                                        </p:cTn>
                                        <p:tgtEl>
                                          <p:spTgt spid="154"/>
                                        </p:tgtEl>
                                        <p:attrNameLst>
                                          <p:attrName>style.visibility</p:attrName>
                                        </p:attrNameLst>
                                      </p:cBhvr>
                                      <p:to>
                                        <p:strVal val="visible"/>
                                      </p:to>
                                    </p:set>
                                    <p:animEffect transition="in" filter="wipe(up)">
                                      <p:cBhvr>
                                        <p:cTn id="103" dur="500"/>
                                        <p:tgtEl>
                                          <p:spTgt spid="154"/>
                                        </p:tgtEl>
                                      </p:cBhvr>
                                    </p:animEffect>
                                  </p:childTnLst>
                                </p:cTn>
                              </p:par>
                              <p:par>
                                <p:cTn id="104" presetID="22" presetClass="entr" presetSubtype="2" fill="hold" nodeType="withEffect">
                                  <p:stCondLst>
                                    <p:cond delay="0"/>
                                  </p:stCondLst>
                                  <p:childTnLst>
                                    <p:set>
                                      <p:cBhvr>
                                        <p:cTn id="105" dur="1" fill="hold">
                                          <p:stCondLst>
                                            <p:cond delay="0"/>
                                          </p:stCondLst>
                                        </p:cTn>
                                        <p:tgtEl>
                                          <p:spTgt spid="155"/>
                                        </p:tgtEl>
                                        <p:attrNameLst>
                                          <p:attrName>style.visibility</p:attrName>
                                        </p:attrNameLst>
                                      </p:cBhvr>
                                      <p:to>
                                        <p:strVal val="visible"/>
                                      </p:to>
                                    </p:set>
                                    <p:animEffect transition="in" filter="wipe(right)">
                                      <p:cBhvr>
                                        <p:cTn id="106" dur="500"/>
                                        <p:tgtEl>
                                          <p:spTgt spid="155"/>
                                        </p:tgtEl>
                                      </p:cBhvr>
                                    </p:animEffect>
                                  </p:childTnLst>
                                </p:cTn>
                              </p:par>
                              <p:par>
                                <p:cTn id="107" presetID="22" presetClass="entr" presetSubtype="4" fill="hold" nodeType="withEffect">
                                  <p:stCondLst>
                                    <p:cond delay="0"/>
                                  </p:stCondLst>
                                  <p:childTnLst>
                                    <p:set>
                                      <p:cBhvr>
                                        <p:cTn id="108" dur="1" fill="hold">
                                          <p:stCondLst>
                                            <p:cond delay="0"/>
                                          </p:stCondLst>
                                        </p:cTn>
                                        <p:tgtEl>
                                          <p:spTgt spid="156"/>
                                        </p:tgtEl>
                                        <p:attrNameLst>
                                          <p:attrName>style.visibility</p:attrName>
                                        </p:attrNameLst>
                                      </p:cBhvr>
                                      <p:to>
                                        <p:strVal val="visible"/>
                                      </p:to>
                                    </p:set>
                                    <p:animEffect transition="in" filter="wipe(down)">
                                      <p:cBhvr>
                                        <p:cTn id="109" dur="500"/>
                                        <p:tgtEl>
                                          <p:spTgt spid="156"/>
                                        </p:tgtEl>
                                      </p:cBhvr>
                                    </p:animEffect>
                                  </p:childTnLst>
                                </p:cTn>
                              </p:par>
                              <p:par>
                                <p:cTn id="110" presetID="1" presetClass="entr" presetSubtype="0" fill="hold" grpId="0" nodeType="withEffect">
                                  <p:stCondLst>
                                    <p:cond delay="0"/>
                                  </p:stCondLst>
                                  <p:childTnLst>
                                    <p:set>
                                      <p:cBhvr>
                                        <p:cTn id="111" dur="1" fill="hold">
                                          <p:stCondLst>
                                            <p:cond delay="0"/>
                                          </p:stCondLst>
                                        </p:cTn>
                                        <p:tgtEl>
                                          <p:spTgt spid="164"/>
                                        </p:tgtEl>
                                        <p:attrNameLst>
                                          <p:attrName>style.visibility</p:attrName>
                                        </p:attrNameLst>
                                      </p:cBhvr>
                                      <p:to>
                                        <p:strVal val="visible"/>
                                      </p:to>
                                    </p:set>
                                  </p:childTnLst>
                                </p:cTn>
                              </p:par>
                            </p:childTnLst>
                          </p:cTn>
                        </p:par>
                      </p:childTnLst>
                    </p:cTn>
                  </p:par>
                  <p:par>
                    <p:cTn id="112" fill="hold">
                      <p:stCondLst>
                        <p:cond delay="indefinite"/>
                      </p:stCondLst>
                      <p:childTnLst>
                        <p:par>
                          <p:cTn id="113" fill="hold">
                            <p:stCondLst>
                              <p:cond delay="0"/>
                            </p:stCondLst>
                            <p:childTnLst>
                              <p:par>
                                <p:cTn id="114" presetID="16" presetClass="entr" presetSubtype="21" fill="hold" grpId="0" nodeType="clickEffect">
                                  <p:stCondLst>
                                    <p:cond delay="0"/>
                                  </p:stCondLst>
                                  <p:childTnLst>
                                    <p:set>
                                      <p:cBhvr>
                                        <p:cTn id="115" dur="1" fill="hold">
                                          <p:stCondLst>
                                            <p:cond delay="0"/>
                                          </p:stCondLst>
                                        </p:cTn>
                                        <p:tgtEl>
                                          <p:spTgt spid="167"/>
                                        </p:tgtEl>
                                        <p:attrNameLst>
                                          <p:attrName>style.visibility</p:attrName>
                                        </p:attrNameLst>
                                      </p:cBhvr>
                                      <p:to>
                                        <p:strVal val="visible"/>
                                      </p:to>
                                    </p:set>
                                    <p:animEffect transition="in" filter="barn(inVertical)">
                                      <p:cBhvr>
                                        <p:cTn id="116" dur="500"/>
                                        <p:tgtEl>
                                          <p:spTgt spid="167"/>
                                        </p:tgtEl>
                                      </p:cBhvr>
                                    </p:animEffect>
                                  </p:childTnLst>
                                </p:cTn>
                              </p:par>
                            </p:childTnLst>
                          </p:cTn>
                        </p:par>
                      </p:childTnLst>
                    </p:cTn>
                  </p:par>
                  <p:par>
                    <p:cTn id="117" fill="hold">
                      <p:stCondLst>
                        <p:cond delay="indefinite"/>
                      </p:stCondLst>
                      <p:childTnLst>
                        <p:par>
                          <p:cTn id="118" fill="hold">
                            <p:stCondLst>
                              <p:cond delay="0"/>
                            </p:stCondLst>
                            <p:childTnLst>
                              <p:par>
                                <p:cTn id="119" presetID="22" presetClass="entr" presetSubtype="1" fill="hold" nodeType="clickEffect">
                                  <p:stCondLst>
                                    <p:cond delay="0"/>
                                  </p:stCondLst>
                                  <p:childTnLst>
                                    <p:set>
                                      <p:cBhvr>
                                        <p:cTn id="120" dur="1" fill="hold">
                                          <p:stCondLst>
                                            <p:cond delay="0"/>
                                          </p:stCondLst>
                                        </p:cTn>
                                        <p:tgtEl>
                                          <p:spTgt spid="157"/>
                                        </p:tgtEl>
                                        <p:attrNameLst>
                                          <p:attrName>style.visibility</p:attrName>
                                        </p:attrNameLst>
                                      </p:cBhvr>
                                      <p:to>
                                        <p:strVal val="visible"/>
                                      </p:to>
                                    </p:set>
                                    <p:animEffect transition="in" filter="wipe(up)">
                                      <p:cBhvr>
                                        <p:cTn id="121" dur="500"/>
                                        <p:tgtEl>
                                          <p:spTgt spid="157"/>
                                        </p:tgtEl>
                                      </p:cBhvr>
                                    </p:animEffect>
                                  </p:childTnLst>
                                </p:cTn>
                              </p:par>
                              <p:par>
                                <p:cTn id="122" presetID="22" presetClass="entr" presetSubtype="2" fill="hold" nodeType="withEffect">
                                  <p:stCondLst>
                                    <p:cond delay="0"/>
                                  </p:stCondLst>
                                  <p:childTnLst>
                                    <p:set>
                                      <p:cBhvr>
                                        <p:cTn id="123" dur="1" fill="hold">
                                          <p:stCondLst>
                                            <p:cond delay="0"/>
                                          </p:stCondLst>
                                        </p:cTn>
                                        <p:tgtEl>
                                          <p:spTgt spid="158"/>
                                        </p:tgtEl>
                                        <p:attrNameLst>
                                          <p:attrName>style.visibility</p:attrName>
                                        </p:attrNameLst>
                                      </p:cBhvr>
                                      <p:to>
                                        <p:strVal val="visible"/>
                                      </p:to>
                                    </p:set>
                                    <p:animEffect transition="in" filter="wipe(right)">
                                      <p:cBhvr>
                                        <p:cTn id="124" dur="500"/>
                                        <p:tgtEl>
                                          <p:spTgt spid="158"/>
                                        </p:tgtEl>
                                      </p:cBhvr>
                                    </p:animEffect>
                                  </p:childTnLst>
                                </p:cTn>
                              </p:par>
                              <p:par>
                                <p:cTn id="125" presetID="22" presetClass="entr" presetSubtype="4" fill="hold" nodeType="withEffect">
                                  <p:stCondLst>
                                    <p:cond delay="0"/>
                                  </p:stCondLst>
                                  <p:childTnLst>
                                    <p:set>
                                      <p:cBhvr>
                                        <p:cTn id="126" dur="1" fill="hold">
                                          <p:stCondLst>
                                            <p:cond delay="0"/>
                                          </p:stCondLst>
                                        </p:cTn>
                                        <p:tgtEl>
                                          <p:spTgt spid="159"/>
                                        </p:tgtEl>
                                        <p:attrNameLst>
                                          <p:attrName>style.visibility</p:attrName>
                                        </p:attrNameLst>
                                      </p:cBhvr>
                                      <p:to>
                                        <p:strVal val="visible"/>
                                      </p:to>
                                    </p:set>
                                    <p:animEffect transition="in" filter="wipe(down)">
                                      <p:cBhvr>
                                        <p:cTn id="127" dur="500"/>
                                        <p:tgtEl>
                                          <p:spTgt spid="159"/>
                                        </p:tgtEl>
                                      </p:cBhvr>
                                    </p:animEffect>
                                  </p:childTnLst>
                                </p:cTn>
                              </p:par>
                              <p:par>
                                <p:cTn id="128" presetID="1" presetClass="entr" presetSubtype="0" fill="hold" grpId="0" nodeType="withEffect">
                                  <p:stCondLst>
                                    <p:cond delay="0"/>
                                  </p:stCondLst>
                                  <p:childTnLst>
                                    <p:set>
                                      <p:cBhvr>
                                        <p:cTn id="129" dur="1" fill="hold">
                                          <p:stCondLst>
                                            <p:cond delay="0"/>
                                          </p:stCondLst>
                                        </p:cTn>
                                        <p:tgtEl>
                                          <p:spTgt spid="165"/>
                                        </p:tgtEl>
                                        <p:attrNameLst>
                                          <p:attrName>style.visibility</p:attrName>
                                        </p:attrNameLst>
                                      </p:cBhvr>
                                      <p:to>
                                        <p:strVal val="visible"/>
                                      </p:to>
                                    </p:set>
                                  </p:childTnLst>
                                </p:cTn>
                              </p:par>
                            </p:childTnLst>
                          </p:cTn>
                        </p:par>
                      </p:childTnLst>
                    </p:cTn>
                  </p:par>
                  <p:par>
                    <p:cTn id="130" fill="hold">
                      <p:stCondLst>
                        <p:cond delay="indefinite"/>
                      </p:stCondLst>
                      <p:childTnLst>
                        <p:par>
                          <p:cTn id="131" fill="hold">
                            <p:stCondLst>
                              <p:cond delay="0"/>
                            </p:stCondLst>
                            <p:childTnLst>
                              <p:par>
                                <p:cTn id="132" presetID="22" presetClass="entr" presetSubtype="1" fill="hold" nodeType="clickEffect">
                                  <p:stCondLst>
                                    <p:cond delay="0"/>
                                  </p:stCondLst>
                                  <p:childTnLst>
                                    <p:set>
                                      <p:cBhvr>
                                        <p:cTn id="133" dur="1" fill="hold">
                                          <p:stCondLst>
                                            <p:cond delay="0"/>
                                          </p:stCondLst>
                                        </p:cTn>
                                        <p:tgtEl>
                                          <p:spTgt spid="160"/>
                                        </p:tgtEl>
                                        <p:attrNameLst>
                                          <p:attrName>style.visibility</p:attrName>
                                        </p:attrNameLst>
                                      </p:cBhvr>
                                      <p:to>
                                        <p:strVal val="visible"/>
                                      </p:to>
                                    </p:set>
                                    <p:animEffect transition="in" filter="wipe(up)">
                                      <p:cBhvr>
                                        <p:cTn id="134" dur="500"/>
                                        <p:tgtEl>
                                          <p:spTgt spid="160"/>
                                        </p:tgtEl>
                                      </p:cBhvr>
                                    </p:animEffect>
                                  </p:childTnLst>
                                </p:cTn>
                              </p:par>
                              <p:par>
                                <p:cTn id="135" presetID="22" presetClass="entr" presetSubtype="2" fill="hold" nodeType="withEffect">
                                  <p:stCondLst>
                                    <p:cond delay="0"/>
                                  </p:stCondLst>
                                  <p:childTnLst>
                                    <p:set>
                                      <p:cBhvr>
                                        <p:cTn id="136" dur="1" fill="hold">
                                          <p:stCondLst>
                                            <p:cond delay="0"/>
                                          </p:stCondLst>
                                        </p:cTn>
                                        <p:tgtEl>
                                          <p:spTgt spid="161"/>
                                        </p:tgtEl>
                                        <p:attrNameLst>
                                          <p:attrName>style.visibility</p:attrName>
                                        </p:attrNameLst>
                                      </p:cBhvr>
                                      <p:to>
                                        <p:strVal val="visible"/>
                                      </p:to>
                                    </p:set>
                                    <p:animEffect transition="in" filter="wipe(right)">
                                      <p:cBhvr>
                                        <p:cTn id="137" dur="500"/>
                                        <p:tgtEl>
                                          <p:spTgt spid="161"/>
                                        </p:tgtEl>
                                      </p:cBhvr>
                                    </p:animEffect>
                                  </p:childTnLst>
                                </p:cTn>
                              </p:par>
                              <p:par>
                                <p:cTn id="138" presetID="22" presetClass="entr" presetSubtype="4" fill="hold" nodeType="withEffect">
                                  <p:stCondLst>
                                    <p:cond delay="0"/>
                                  </p:stCondLst>
                                  <p:childTnLst>
                                    <p:set>
                                      <p:cBhvr>
                                        <p:cTn id="139" dur="1" fill="hold">
                                          <p:stCondLst>
                                            <p:cond delay="0"/>
                                          </p:stCondLst>
                                        </p:cTn>
                                        <p:tgtEl>
                                          <p:spTgt spid="162"/>
                                        </p:tgtEl>
                                        <p:attrNameLst>
                                          <p:attrName>style.visibility</p:attrName>
                                        </p:attrNameLst>
                                      </p:cBhvr>
                                      <p:to>
                                        <p:strVal val="visible"/>
                                      </p:to>
                                    </p:set>
                                    <p:animEffect transition="in" filter="wipe(down)">
                                      <p:cBhvr>
                                        <p:cTn id="140" dur="500"/>
                                        <p:tgtEl>
                                          <p:spTgt spid="162"/>
                                        </p:tgtEl>
                                      </p:cBhvr>
                                    </p:animEffect>
                                  </p:childTnLst>
                                </p:cTn>
                              </p:par>
                              <p:par>
                                <p:cTn id="141" presetID="1" presetClass="entr" presetSubtype="0" fill="hold" grpId="0" nodeType="withEffect">
                                  <p:stCondLst>
                                    <p:cond delay="0"/>
                                  </p:stCondLst>
                                  <p:childTnLst>
                                    <p:set>
                                      <p:cBhvr>
                                        <p:cTn id="142" dur="1" fill="hold">
                                          <p:stCondLst>
                                            <p:cond delay="0"/>
                                          </p:stCondLst>
                                        </p:cTn>
                                        <p:tgtEl>
                                          <p:spTgt spid="1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 grpId="0" animBg="1"/>
      <p:bldP spid="112" grpId="0" animBg="1"/>
      <p:bldP spid="121" grpId="0" animBg="1"/>
      <p:bldP spid="123" grpId="0" animBg="1"/>
      <p:bldP spid="124" grpId="0" animBg="1"/>
      <p:bldP spid="125" grpId="0" animBg="1"/>
      <p:bldP spid="126" grpId="0" animBg="1"/>
      <p:bldP spid="127" grpId="0" animBg="1"/>
      <p:bldP spid="128" grpId="0" animBg="1"/>
      <p:bldP spid="129" grpId="0"/>
      <p:bldP spid="130" grpId="0" animBg="1"/>
      <p:bldP spid="131" grpId="0" animBg="1"/>
      <p:bldP spid="132" grpId="0"/>
      <p:bldP spid="133" grpId="0" animBg="1"/>
      <p:bldP spid="134" grpId="0" animBg="1"/>
      <p:bldP spid="135" grpId="0"/>
      <p:bldP spid="136" grpId="0" animBg="1"/>
      <p:bldP spid="137" grpId="0" animBg="1"/>
      <p:bldP spid="138" grpId="0"/>
      <p:bldP spid="139" grpId="0" animBg="1"/>
      <p:bldP spid="146" grpId="0" animBg="1"/>
      <p:bldP spid="147" grpId="0" animBg="1"/>
      <p:bldP spid="148" grpId="0" animBg="1"/>
      <p:bldP spid="149" grpId="0" animBg="1"/>
      <p:bldP spid="150" grpId="0" animBg="1"/>
      <p:bldP spid="163" grpId="0"/>
      <p:bldP spid="164" grpId="0"/>
      <p:bldP spid="165" grpId="0"/>
      <p:bldP spid="166" grpId="0"/>
      <p:bldP spid="167" grpId="0" animBg="1"/>
    </p:bld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F2D5F8-87CB-4B5B-8EC7-5F4CE6485746}"/>
              </a:ext>
            </a:extLst>
          </p:cNvPr>
          <p:cNvSpPr>
            <a:spLocks noGrp="1"/>
          </p:cNvSpPr>
          <p:nvPr>
            <p:ph type="title"/>
          </p:nvPr>
        </p:nvSpPr>
        <p:spPr/>
        <p:txBody>
          <a:bodyPr/>
          <a:lstStyle/>
          <a:p>
            <a:r>
              <a:rPr lang="en-US" dirty="0"/>
              <a:t>Scalability in Reliable Multicasting</a:t>
            </a:r>
          </a:p>
        </p:txBody>
      </p:sp>
      <p:sp>
        <p:nvSpPr>
          <p:cNvPr id="3" name="Content Placeholder 2">
            <a:extLst>
              <a:ext uri="{FF2B5EF4-FFF2-40B4-BE49-F238E27FC236}">
                <a16:creationId xmlns:a16="http://schemas.microsoft.com/office/drawing/2014/main" xmlns="" id="{139A428D-8F15-4206-B337-FA27C005FA71}"/>
              </a:ext>
            </a:extLst>
          </p:cNvPr>
          <p:cNvSpPr>
            <a:spLocks noGrp="1"/>
          </p:cNvSpPr>
          <p:nvPr>
            <p:ph idx="1"/>
          </p:nvPr>
        </p:nvSpPr>
        <p:spPr/>
        <p:txBody>
          <a:bodyPr/>
          <a:lstStyle/>
          <a:p>
            <a:pPr>
              <a:lnSpc>
                <a:spcPct val="100000"/>
              </a:lnSpc>
            </a:pPr>
            <a:r>
              <a:rPr lang="en-US" dirty="0"/>
              <a:t>Receivers never acknowledge successful delivery.</a:t>
            </a:r>
          </a:p>
          <a:p>
            <a:pPr>
              <a:lnSpc>
                <a:spcPct val="100000"/>
              </a:lnSpc>
            </a:pPr>
            <a:r>
              <a:rPr lang="en-US" dirty="0"/>
              <a:t>Only missing messages are reported.</a:t>
            </a:r>
          </a:p>
          <a:p>
            <a:pPr>
              <a:lnSpc>
                <a:spcPct val="100000"/>
              </a:lnSpc>
            </a:pPr>
            <a:r>
              <a:rPr lang="en-US" dirty="0"/>
              <a:t>NACKs are multicast to all group members.</a:t>
            </a:r>
          </a:p>
          <a:p>
            <a:pPr>
              <a:lnSpc>
                <a:spcPct val="100000"/>
              </a:lnSpc>
            </a:pPr>
            <a:r>
              <a:rPr lang="en-US" dirty="0"/>
              <a:t>This allows other members to suppress their feedback, if necessary.</a:t>
            </a:r>
          </a:p>
          <a:p>
            <a:pPr>
              <a:lnSpc>
                <a:spcPct val="100000"/>
              </a:lnSpc>
            </a:pPr>
            <a:r>
              <a:rPr lang="en-US" dirty="0" smtClean="0"/>
              <a:t>To avoid “</a:t>
            </a:r>
            <a:r>
              <a:rPr lang="en-US" dirty="0">
                <a:solidFill>
                  <a:schemeClr val="accent6"/>
                </a:solidFill>
              </a:rPr>
              <a:t>R</a:t>
            </a:r>
            <a:r>
              <a:rPr lang="en-US" dirty="0" smtClean="0">
                <a:solidFill>
                  <a:schemeClr val="accent6"/>
                </a:solidFill>
              </a:rPr>
              <a:t>etransmission </a:t>
            </a:r>
            <a:r>
              <a:rPr lang="en-US" dirty="0">
                <a:solidFill>
                  <a:schemeClr val="accent6"/>
                </a:solidFill>
              </a:rPr>
              <a:t>clashes</a:t>
            </a:r>
            <a:r>
              <a:rPr lang="en-US" dirty="0"/>
              <a:t>”, each member is </a:t>
            </a:r>
            <a:r>
              <a:rPr lang="en-US" dirty="0" smtClean="0"/>
              <a:t>required to </a:t>
            </a:r>
            <a:r>
              <a:rPr lang="en-US" dirty="0"/>
              <a:t>wait a random delay prior to </a:t>
            </a:r>
            <a:r>
              <a:rPr lang="en-US" dirty="0" err="1">
                <a:solidFill>
                  <a:srgbClr val="0E3755"/>
                </a:solidFill>
              </a:rPr>
              <a:t>NACKing</a:t>
            </a:r>
            <a:r>
              <a:rPr lang="en-US" dirty="0"/>
              <a:t>.</a:t>
            </a:r>
            <a:endParaRPr lang="en-US" sz="2400" dirty="0"/>
          </a:p>
          <a:p>
            <a:pPr>
              <a:lnSpc>
                <a:spcPct val="100000"/>
              </a:lnSpc>
            </a:pPr>
            <a:endParaRPr lang="en-US" dirty="0" smtClean="0"/>
          </a:p>
        </p:txBody>
      </p:sp>
    </p:spTree>
    <p:extLst>
      <p:ext uri="{BB962C8B-B14F-4D97-AF65-F5344CB8AC3E}">
        <p14:creationId xmlns:p14="http://schemas.microsoft.com/office/powerpoint/2010/main" val="3977921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F2D5F8-87CB-4B5B-8EC7-5F4CE6485746}"/>
              </a:ext>
            </a:extLst>
          </p:cNvPr>
          <p:cNvSpPr>
            <a:spLocks noGrp="1"/>
          </p:cNvSpPr>
          <p:nvPr>
            <p:ph type="title"/>
          </p:nvPr>
        </p:nvSpPr>
        <p:spPr/>
        <p:txBody>
          <a:bodyPr>
            <a:normAutofit/>
          </a:bodyPr>
          <a:lstStyle/>
          <a:p>
            <a:r>
              <a:rPr lang="en-US" dirty="0" smtClean="0"/>
              <a:t>Nonhierarchical Feedback </a:t>
            </a:r>
            <a:r>
              <a:rPr lang="en-US" dirty="0"/>
              <a:t>Control</a:t>
            </a:r>
          </a:p>
        </p:txBody>
      </p:sp>
      <p:sp>
        <p:nvSpPr>
          <p:cNvPr id="3" name="Content Placeholder 2">
            <a:extLst>
              <a:ext uri="{FF2B5EF4-FFF2-40B4-BE49-F238E27FC236}">
                <a16:creationId xmlns:a16="http://schemas.microsoft.com/office/drawing/2014/main" xmlns="" id="{139A428D-8F15-4206-B337-FA27C005FA71}"/>
              </a:ext>
            </a:extLst>
          </p:cNvPr>
          <p:cNvSpPr>
            <a:spLocks noGrp="1"/>
          </p:cNvSpPr>
          <p:nvPr>
            <p:ph idx="1"/>
          </p:nvPr>
        </p:nvSpPr>
        <p:spPr/>
        <p:txBody>
          <a:bodyPr/>
          <a:lstStyle/>
          <a:p>
            <a:pPr>
              <a:lnSpc>
                <a:spcPct val="100000"/>
              </a:lnSpc>
            </a:pPr>
            <a:r>
              <a:rPr lang="en-US" dirty="0" smtClean="0">
                <a:solidFill>
                  <a:schemeClr val="accent6"/>
                </a:solidFill>
              </a:rPr>
              <a:t>Feedback Suppression </a:t>
            </a:r>
            <a:r>
              <a:rPr lang="en-US" dirty="0" smtClean="0"/>
              <a:t>– </a:t>
            </a:r>
            <a:r>
              <a:rPr lang="en-US" dirty="0"/>
              <a:t>reducing the number of </a:t>
            </a:r>
            <a:r>
              <a:rPr lang="en-US" dirty="0" smtClean="0"/>
              <a:t>feedback messages </a:t>
            </a:r>
            <a:r>
              <a:rPr lang="en-US" dirty="0"/>
              <a:t>to the sender (as implemented in </a:t>
            </a:r>
            <a:r>
              <a:rPr lang="en-US" dirty="0" smtClean="0"/>
              <a:t>the Scalable Reliable Multicasting Protocol).</a:t>
            </a:r>
            <a:endParaRPr lang="en-US" dirty="0"/>
          </a:p>
          <a:p>
            <a:pPr marL="806450" lvl="2" indent="-361950"/>
            <a:r>
              <a:rPr lang="en-US" sz="2400" dirty="0"/>
              <a:t>Successful delivery is never acknowledged, only missing messages are reported (NACK), which are multicast to all group members.</a:t>
            </a:r>
          </a:p>
          <a:p>
            <a:pPr marL="806450" lvl="2" indent="-361950"/>
            <a:r>
              <a:rPr lang="en-US" sz="2400" dirty="0"/>
              <a:t>If another process is about to NACK, this feedback is suppressed as a result of the first multicast NACK.</a:t>
            </a:r>
          </a:p>
          <a:p>
            <a:pPr marL="806450" lvl="2" indent="-361950"/>
            <a:r>
              <a:rPr lang="en-US" sz="2400" dirty="0"/>
              <a:t>In this way, only a single NACK is delivered to the sender</a:t>
            </a:r>
          </a:p>
        </p:txBody>
      </p:sp>
      <p:pic>
        <p:nvPicPr>
          <p:cNvPr id="33" name="Picture 4" descr="08-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6925" y="3962401"/>
            <a:ext cx="7734300" cy="236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 name="Oval 33"/>
          <p:cNvSpPr/>
          <p:nvPr/>
        </p:nvSpPr>
        <p:spPr>
          <a:xfrm>
            <a:off x="4343400" y="3733801"/>
            <a:ext cx="3352800" cy="685800"/>
          </a:xfrm>
          <a:prstGeom prst="ellipse">
            <a:avLst/>
          </a:prstGeom>
          <a:noFill/>
          <a:ln w="19050">
            <a:solidFill>
              <a:srgbClr val="0000FF"/>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5" name="Oval 34"/>
          <p:cNvSpPr/>
          <p:nvPr/>
        </p:nvSpPr>
        <p:spPr>
          <a:xfrm>
            <a:off x="1524000" y="3810001"/>
            <a:ext cx="2057400" cy="685800"/>
          </a:xfrm>
          <a:prstGeom prst="ellipse">
            <a:avLst/>
          </a:prstGeom>
          <a:noFill/>
          <a:ln w="19050">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extLst>
      <p:ext uri="{BB962C8B-B14F-4D97-AF65-F5344CB8AC3E}">
        <p14:creationId xmlns:p14="http://schemas.microsoft.com/office/powerpoint/2010/main" val="1292625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grpId="0" nodeType="clickEffect">
                                  <p:stCondLst>
                                    <p:cond delay="0"/>
                                  </p:stCondLst>
                                  <p:childTnLst>
                                    <p:set>
                                      <p:cBhvr>
                                        <p:cTn id="22" dur="1" fill="hold">
                                          <p:stCondLst>
                                            <p:cond delay="0"/>
                                          </p:stCondLst>
                                        </p:cTn>
                                        <p:tgtEl>
                                          <p:spTgt spid="34"/>
                                        </p:tgtEl>
                                        <p:attrNameLst>
                                          <p:attrName>style.visibility</p:attrName>
                                        </p:attrNameLst>
                                      </p:cBhvr>
                                      <p:to>
                                        <p:strVal val="visible"/>
                                      </p:to>
                                    </p:set>
                                    <p:animEffect transition="in" filter="barn(inVertical)">
                                      <p:cBhvr>
                                        <p:cTn id="23" dur="500"/>
                                        <p:tgtEl>
                                          <p:spTgt spid="34"/>
                                        </p:tgtEl>
                                      </p:cBhvr>
                                    </p:animEffect>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grpId="0" nodeType="clickEffect">
                                  <p:stCondLst>
                                    <p:cond delay="0"/>
                                  </p:stCondLst>
                                  <p:childTnLst>
                                    <p:set>
                                      <p:cBhvr>
                                        <p:cTn id="27" dur="1" fill="hold">
                                          <p:stCondLst>
                                            <p:cond delay="0"/>
                                          </p:stCondLst>
                                        </p:cTn>
                                        <p:tgtEl>
                                          <p:spTgt spid="35"/>
                                        </p:tgtEl>
                                        <p:attrNameLst>
                                          <p:attrName>style.visibility</p:attrName>
                                        </p:attrNameLst>
                                      </p:cBhvr>
                                      <p:to>
                                        <p:strVal val="visible"/>
                                      </p:to>
                                    </p:set>
                                    <p:animEffect transition="in" filter="barn(inVertical)">
                                      <p:cBhvr>
                                        <p:cTn id="28"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F2D5F8-87CB-4B5B-8EC7-5F4CE6485746}"/>
              </a:ext>
            </a:extLst>
          </p:cNvPr>
          <p:cNvSpPr>
            <a:spLocks noGrp="1"/>
          </p:cNvSpPr>
          <p:nvPr>
            <p:ph type="title"/>
          </p:nvPr>
        </p:nvSpPr>
        <p:spPr/>
        <p:txBody>
          <a:bodyPr>
            <a:normAutofit/>
          </a:bodyPr>
          <a:lstStyle/>
          <a:p>
            <a:r>
              <a:rPr lang="en-US" dirty="0" smtClean="0"/>
              <a:t>Applications </a:t>
            </a:r>
            <a:r>
              <a:rPr lang="en-US" dirty="0"/>
              <a:t>that can </a:t>
            </a:r>
            <a:r>
              <a:rPr lang="en-US" dirty="0" smtClean="0"/>
              <a:t>use Data-centric </a:t>
            </a:r>
            <a:r>
              <a:rPr lang="en-US" dirty="0"/>
              <a:t>Models</a:t>
            </a:r>
          </a:p>
        </p:txBody>
      </p:sp>
      <p:sp>
        <p:nvSpPr>
          <p:cNvPr id="3" name="Content Placeholder 2">
            <a:extLst>
              <a:ext uri="{FF2B5EF4-FFF2-40B4-BE49-F238E27FC236}">
                <a16:creationId xmlns:a16="http://schemas.microsoft.com/office/drawing/2014/main" xmlns="" id="{139A428D-8F15-4206-B337-FA27C005FA71}"/>
              </a:ext>
            </a:extLst>
          </p:cNvPr>
          <p:cNvSpPr>
            <a:spLocks noGrp="1"/>
          </p:cNvSpPr>
          <p:nvPr>
            <p:ph idx="1"/>
          </p:nvPr>
        </p:nvSpPr>
        <p:spPr/>
        <p:txBody>
          <a:bodyPr/>
          <a:lstStyle/>
          <a:p>
            <a:r>
              <a:rPr lang="en-US" dirty="0"/>
              <a:t>Data-centric models are applicable when many processes are concurrently updating the data-store</a:t>
            </a:r>
          </a:p>
          <a:p>
            <a:r>
              <a:rPr lang="en-US" dirty="0" smtClean="0"/>
              <a:t>But</a:t>
            </a:r>
            <a:r>
              <a:rPr lang="en-US" dirty="0"/>
              <a:t>, do all applications need all replicas to be consistent?</a:t>
            </a:r>
          </a:p>
          <a:p>
            <a:endParaRPr lang="en-US" dirty="0"/>
          </a:p>
        </p:txBody>
      </p:sp>
      <p:pic>
        <p:nvPicPr>
          <p:cNvPr id="26" name="Picture 2" descr="http://igcministries.org/images/WorldMap.gif"/>
          <p:cNvPicPr>
            <a:picLocks noChangeAspect="1" noChangeArrowheads="1"/>
          </p:cNvPicPr>
          <p:nvPr/>
        </p:nvPicPr>
        <p:blipFill>
          <a:blip r:embed="rId2" cstate="print">
            <a:extLst/>
          </a:blip>
          <a:srcRect/>
          <a:stretch>
            <a:fillRect/>
          </a:stretch>
        </p:blipFill>
        <p:spPr bwMode="auto">
          <a:xfrm>
            <a:off x="1960714" y="2362200"/>
            <a:ext cx="6006209" cy="3082871"/>
          </a:xfrm>
          <a:prstGeom prst="rect">
            <a:avLst/>
          </a:prstGeom>
          <a:noFill/>
          <a:extLst/>
        </p:spPr>
      </p:pic>
      <p:grpSp>
        <p:nvGrpSpPr>
          <p:cNvPr id="27" name="Group 26"/>
          <p:cNvGrpSpPr/>
          <p:nvPr/>
        </p:nvGrpSpPr>
        <p:grpSpPr>
          <a:xfrm>
            <a:off x="2417914" y="2566534"/>
            <a:ext cx="5382267" cy="2713836"/>
            <a:chOff x="1143000" y="3674663"/>
            <a:chExt cx="5382267" cy="2713836"/>
          </a:xfrm>
        </p:grpSpPr>
        <p:sp>
          <p:nvSpPr>
            <p:cNvPr id="28" name="Can 27"/>
            <p:cNvSpPr/>
            <p:nvPr/>
          </p:nvSpPr>
          <p:spPr>
            <a:xfrm>
              <a:off x="1600200" y="4876800"/>
              <a:ext cx="1332957" cy="897337"/>
            </a:xfrm>
            <a:prstGeom prst="can">
              <a:avLst/>
            </a:prstGeom>
            <a:solidFill>
              <a:schemeClr val="bg1">
                <a:lumMod val="95000"/>
              </a:schemeClr>
            </a:solidFill>
            <a:effectLst>
              <a:outerShdw blurRad="50800" dist="38100" algn="l" rotWithShape="0">
                <a:prstClr val="black">
                  <a:alpha val="40000"/>
                </a:prstClr>
              </a:outerShdw>
            </a:effectLst>
          </p:spPr>
          <p:style>
            <a:lnRef idx="0">
              <a:schemeClr val="accent1"/>
            </a:lnRef>
            <a:fillRef idx="3">
              <a:schemeClr val="accent1"/>
            </a:fillRef>
            <a:effectRef idx="3">
              <a:schemeClr val="accent1"/>
            </a:effectRef>
            <a:fontRef idx="minor">
              <a:schemeClr val="lt1"/>
            </a:fontRef>
          </p:style>
          <p:txBody>
            <a:bodyPr anchor="ctr"/>
            <a:lstStyle/>
            <a:p>
              <a:pPr algn="ctr">
                <a:defRPr/>
              </a:pPr>
              <a:endParaRPr lang="en-US"/>
            </a:p>
          </p:txBody>
        </p:sp>
        <p:sp>
          <p:nvSpPr>
            <p:cNvPr id="29" name="Can 28"/>
            <p:cNvSpPr/>
            <p:nvPr/>
          </p:nvSpPr>
          <p:spPr>
            <a:xfrm>
              <a:off x="4640304" y="5491162"/>
              <a:ext cx="1332957" cy="897337"/>
            </a:xfrm>
            <a:prstGeom prst="can">
              <a:avLst/>
            </a:prstGeom>
            <a:solidFill>
              <a:schemeClr val="bg1">
                <a:lumMod val="95000"/>
              </a:schemeClr>
            </a:solidFill>
            <a:effectLst>
              <a:outerShdw blurRad="50800" dist="38100" algn="l" rotWithShape="0">
                <a:prstClr val="black">
                  <a:alpha val="40000"/>
                </a:prstClr>
              </a:outerShdw>
            </a:effectLst>
          </p:spPr>
          <p:style>
            <a:lnRef idx="0">
              <a:schemeClr val="accent1"/>
            </a:lnRef>
            <a:fillRef idx="3">
              <a:schemeClr val="accent1"/>
            </a:fillRef>
            <a:effectRef idx="3">
              <a:schemeClr val="accent1"/>
            </a:effectRef>
            <a:fontRef idx="minor">
              <a:schemeClr val="lt1"/>
            </a:fontRef>
          </p:style>
          <p:txBody>
            <a:bodyPr anchor="ctr"/>
            <a:lstStyle/>
            <a:p>
              <a:pPr algn="ctr">
                <a:defRPr/>
              </a:pPr>
              <a:endParaRPr lang="en-US"/>
            </a:p>
          </p:txBody>
        </p:sp>
        <p:sp>
          <p:nvSpPr>
            <p:cNvPr id="30" name="Can 29"/>
            <p:cNvSpPr/>
            <p:nvPr/>
          </p:nvSpPr>
          <p:spPr>
            <a:xfrm>
              <a:off x="4446254" y="4593825"/>
              <a:ext cx="1332957" cy="897337"/>
            </a:xfrm>
            <a:prstGeom prst="can">
              <a:avLst/>
            </a:prstGeom>
            <a:solidFill>
              <a:schemeClr val="bg1">
                <a:lumMod val="95000"/>
              </a:schemeClr>
            </a:solidFill>
            <a:effectLst>
              <a:outerShdw blurRad="50800" dist="38100" algn="l" rotWithShape="0">
                <a:prstClr val="black">
                  <a:alpha val="40000"/>
                </a:prstClr>
              </a:outerShdw>
            </a:effectLst>
          </p:spPr>
          <p:style>
            <a:lnRef idx="0">
              <a:schemeClr val="accent1"/>
            </a:lnRef>
            <a:fillRef idx="3">
              <a:schemeClr val="accent1"/>
            </a:fillRef>
            <a:effectRef idx="3">
              <a:schemeClr val="accent1"/>
            </a:effectRef>
            <a:fontRef idx="minor">
              <a:schemeClr val="lt1"/>
            </a:fontRef>
          </p:style>
          <p:txBody>
            <a:bodyPr anchor="ctr"/>
            <a:lstStyle/>
            <a:p>
              <a:pPr algn="ctr">
                <a:defRPr/>
              </a:pPr>
              <a:endParaRPr lang="en-US"/>
            </a:p>
          </p:txBody>
        </p:sp>
        <p:sp>
          <p:nvSpPr>
            <p:cNvPr id="31" name="Can 30"/>
            <p:cNvSpPr/>
            <p:nvPr/>
          </p:nvSpPr>
          <p:spPr>
            <a:xfrm>
              <a:off x="5192310" y="3732860"/>
              <a:ext cx="1332957" cy="897337"/>
            </a:xfrm>
            <a:prstGeom prst="can">
              <a:avLst/>
            </a:prstGeom>
            <a:solidFill>
              <a:schemeClr val="bg1">
                <a:lumMod val="95000"/>
              </a:schemeClr>
            </a:solidFill>
            <a:effectLst>
              <a:outerShdw blurRad="50800" dist="38100" algn="l" rotWithShape="0">
                <a:prstClr val="black">
                  <a:alpha val="40000"/>
                </a:prstClr>
              </a:outerShdw>
            </a:effectLst>
          </p:spPr>
          <p:style>
            <a:lnRef idx="0">
              <a:schemeClr val="accent1"/>
            </a:lnRef>
            <a:fillRef idx="3">
              <a:schemeClr val="accent1"/>
            </a:fillRef>
            <a:effectRef idx="3">
              <a:schemeClr val="accent1"/>
            </a:effectRef>
            <a:fontRef idx="minor">
              <a:schemeClr val="lt1"/>
            </a:fontRef>
          </p:style>
          <p:txBody>
            <a:bodyPr anchor="ctr"/>
            <a:lstStyle/>
            <a:p>
              <a:pPr algn="ctr">
                <a:defRPr/>
              </a:pPr>
              <a:endParaRPr lang="en-US"/>
            </a:p>
          </p:txBody>
        </p:sp>
        <p:sp>
          <p:nvSpPr>
            <p:cNvPr id="32" name="Can 31"/>
            <p:cNvSpPr/>
            <p:nvPr/>
          </p:nvSpPr>
          <p:spPr>
            <a:xfrm>
              <a:off x="2794305" y="3674663"/>
              <a:ext cx="1332957" cy="897337"/>
            </a:xfrm>
            <a:prstGeom prst="can">
              <a:avLst/>
            </a:prstGeom>
            <a:solidFill>
              <a:schemeClr val="bg1">
                <a:lumMod val="95000"/>
              </a:schemeClr>
            </a:solidFill>
            <a:effectLst>
              <a:outerShdw blurRad="50800" dist="38100" algn="l" rotWithShape="0">
                <a:prstClr val="black">
                  <a:alpha val="40000"/>
                </a:prstClr>
              </a:outerShdw>
            </a:effectLst>
          </p:spPr>
          <p:style>
            <a:lnRef idx="0">
              <a:schemeClr val="accent1"/>
            </a:lnRef>
            <a:fillRef idx="3">
              <a:schemeClr val="accent1"/>
            </a:fillRef>
            <a:effectRef idx="3">
              <a:schemeClr val="accent1"/>
            </a:effectRef>
            <a:fontRef idx="minor">
              <a:schemeClr val="lt1"/>
            </a:fontRef>
          </p:style>
          <p:txBody>
            <a:bodyPr anchor="ctr"/>
            <a:lstStyle/>
            <a:p>
              <a:pPr algn="ctr">
                <a:defRPr/>
              </a:pPr>
              <a:endParaRPr lang="en-US"/>
            </a:p>
          </p:txBody>
        </p:sp>
        <p:sp>
          <p:nvSpPr>
            <p:cNvPr id="33" name="Can 32"/>
            <p:cNvSpPr/>
            <p:nvPr/>
          </p:nvSpPr>
          <p:spPr>
            <a:xfrm>
              <a:off x="1143000" y="3769183"/>
              <a:ext cx="1332957" cy="897337"/>
            </a:xfrm>
            <a:prstGeom prst="can">
              <a:avLst/>
            </a:prstGeom>
            <a:solidFill>
              <a:schemeClr val="bg1">
                <a:lumMod val="95000"/>
              </a:schemeClr>
            </a:solidFill>
            <a:effectLst>
              <a:outerShdw blurRad="50800" dist="38100" algn="l" rotWithShape="0">
                <a:prstClr val="black">
                  <a:alpha val="40000"/>
                </a:prstClr>
              </a:outerShdw>
            </a:effectLst>
          </p:spPr>
          <p:style>
            <a:lnRef idx="0">
              <a:schemeClr val="accent1"/>
            </a:lnRef>
            <a:fillRef idx="3">
              <a:schemeClr val="accent1"/>
            </a:fillRef>
            <a:effectRef idx="3">
              <a:schemeClr val="accent1"/>
            </a:effectRef>
            <a:fontRef idx="minor">
              <a:schemeClr val="lt1"/>
            </a:fontRef>
          </p:style>
          <p:txBody>
            <a:bodyPr anchor="ctr"/>
            <a:lstStyle/>
            <a:p>
              <a:pPr algn="ctr">
                <a:defRPr/>
              </a:pPr>
              <a:endParaRPr lang="en-US"/>
            </a:p>
          </p:txBody>
        </p:sp>
      </p:grpSp>
      <p:sp>
        <p:nvSpPr>
          <p:cNvPr id="34" name="TextBox 33"/>
          <p:cNvSpPr txBox="1"/>
          <p:nvPr/>
        </p:nvSpPr>
        <p:spPr>
          <a:xfrm>
            <a:off x="6029693" y="4787072"/>
            <a:ext cx="1104009" cy="276999"/>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en-US" sz="1200" dirty="0" smtClean="0"/>
              <a:t>Webpage-A</a:t>
            </a:r>
            <a:endParaRPr lang="en-US" sz="1200" dirty="0"/>
          </a:p>
        </p:txBody>
      </p:sp>
      <p:cxnSp>
        <p:nvCxnSpPr>
          <p:cNvPr id="35" name="Straight Connector 34"/>
          <p:cNvCxnSpPr>
            <a:stCxn id="34" idx="3"/>
            <a:endCxn id="53" idx="1"/>
          </p:cNvCxnSpPr>
          <p:nvPr/>
        </p:nvCxnSpPr>
        <p:spPr>
          <a:xfrm flipV="1">
            <a:off x="7133702" y="4740667"/>
            <a:ext cx="388914" cy="184905"/>
          </a:xfrm>
          <a:prstGeom prst="line">
            <a:avLst/>
          </a:prstGeom>
          <a:ln w="2857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36" name="Rectangle 35"/>
          <p:cNvSpPr/>
          <p:nvPr/>
        </p:nvSpPr>
        <p:spPr>
          <a:xfrm>
            <a:off x="7800181" y="3768671"/>
            <a:ext cx="1769643" cy="464962"/>
          </a:xfrm>
          <a:prstGeom prst="rect">
            <a:avLst/>
          </a:prstGeom>
          <a:solidFill>
            <a:schemeClr val="accent6"/>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200" b="1" dirty="0" smtClean="0"/>
              <a:t>Event: Update Webpage-A</a:t>
            </a:r>
            <a:endParaRPr lang="en-US" sz="1200" b="1" dirty="0"/>
          </a:p>
        </p:txBody>
      </p:sp>
      <p:pic>
        <p:nvPicPr>
          <p:cNvPr id="37" name="Picture 4" descr="C:\Users\vkolar\AppData\Local\Microsoft\Windows\Temporary Internet Files\Content.IE5\E2H73JIM\MC900442038[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42836" y="2659657"/>
            <a:ext cx="709463" cy="884237"/>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4" descr="C:\Users\vkolar\AppData\Local\Microsoft\Windows\Temporary Internet Files\Content.IE5\E2H73JIM\MC900442038[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46121" y="4502870"/>
            <a:ext cx="709463" cy="884237"/>
          </a:xfrm>
          <a:prstGeom prst="rect">
            <a:avLst/>
          </a:prstGeom>
          <a:noFill/>
          <a:extLst>
            <a:ext uri="{909E8E84-426E-40DD-AFC4-6F175D3DCCD1}">
              <a14:hiddenFill xmlns:a14="http://schemas.microsoft.com/office/drawing/2010/main">
                <a:solidFill>
                  <a:srgbClr val="FFFFFF"/>
                </a:solidFill>
              </a14:hiddenFill>
            </a:ext>
          </a:extLst>
        </p:spPr>
      </p:pic>
      <p:sp>
        <p:nvSpPr>
          <p:cNvPr id="39" name="TextBox 38"/>
          <p:cNvSpPr txBox="1"/>
          <p:nvPr/>
        </p:nvSpPr>
        <p:spPr>
          <a:xfrm>
            <a:off x="5835641" y="3918734"/>
            <a:ext cx="1104009" cy="276999"/>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en-US" sz="1200" dirty="0" smtClean="0"/>
              <a:t>Webpage-A</a:t>
            </a:r>
            <a:endParaRPr lang="en-US" sz="1200" dirty="0"/>
          </a:p>
        </p:txBody>
      </p:sp>
      <p:sp>
        <p:nvSpPr>
          <p:cNvPr id="40" name="TextBox 39"/>
          <p:cNvSpPr txBox="1"/>
          <p:nvPr/>
        </p:nvSpPr>
        <p:spPr>
          <a:xfrm>
            <a:off x="6581697" y="3015202"/>
            <a:ext cx="1104009" cy="276999"/>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en-US" sz="1200" dirty="0" smtClean="0"/>
              <a:t>Webpage-A</a:t>
            </a:r>
            <a:endParaRPr lang="en-US" sz="1200" dirty="0"/>
          </a:p>
        </p:txBody>
      </p:sp>
      <p:sp>
        <p:nvSpPr>
          <p:cNvPr id="41" name="TextBox 40"/>
          <p:cNvSpPr txBox="1"/>
          <p:nvPr/>
        </p:nvSpPr>
        <p:spPr>
          <a:xfrm>
            <a:off x="4208071" y="2934899"/>
            <a:ext cx="1104009" cy="276999"/>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en-US" sz="1200" dirty="0" smtClean="0"/>
              <a:t>Webpage-A</a:t>
            </a:r>
            <a:endParaRPr lang="en-US" sz="1200" dirty="0"/>
          </a:p>
        </p:txBody>
      </p:sp>
      <p:sp>
        <p:nvSpPr>
          <p:cNvPr id="42" name="TextBox 41"/>
          <p:cNvSpPr txBox="1"/>
          <p:nvPr/>
        </p:nvSpPr>
        <p:spPr>
          <a:xfrm>
            <a:off x="2532387" y="3036025"/>
            <a:ext cx="1104009" cy="276999"/>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en-US" sz="1200" dirty="0" smtClean="0"/>
              <a:t>Webpage-A</a:t>
            </a:r>
            <a:endParaRPr lang="en-US" sz="1200" dirty="0"/>
          </a:p>
        </p:txBody>
      </p:sp>
      <p:sp>
        <p:nvSpPr>
          <p:cNvPr id="43" name="TextBox 42"/>
          <p:cNvSpPr txBox="1"/>
          <p:nvPr/>
        </p:nvSpPr>
        <p:spPr>
          <a:xfrm>
            <a:off x="2989587" y="4195733"/>
            <a:ext cx="1104009" cy="276999"/>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en-US" sz="1200" dirty="0" smtClean="0"/>
              <a:t>Webpage-A</a:t>
            </a:r>
            <a:endParaRPr lang="en-US" sz="1200" dirty="0"/>
          </a:p>
        </p:txBody>
      </p:sp>
      <p:cxnSp>
        <p:nvCxnSpPr>
          <p:cNvPr id="44" name="Straight Connector 43"/>
          <p:cNvCxnSpPr>
            <a:stCxn id="37" idx="3"/>
            <a:endCxn id="42" idx="1"/>
          </p:cNvCxnSpPr>
          <p:nvPr/>
        </p:nvCxnSpPr>
        <p:spPr>
          <a:xfrm>
            <a:off x="1952299" y="3101776"/>
            <a:ext cx="580088" cy="72749"/>
          </a:xfrm>
          <a:prstGeom prst="line">
            <a:avLst/>
          </a:prstGeom>
          <a:ln w="2857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a:stCxn id="38" idx="3"/>
            <a:endCxn id="43" idx="1"/>
          </p:cNvCxnSpPr>
          <p:nvPr/>
        </p:nvCxnSpPr>
        <p:spPr>
          <a:xfrm flipV="1">
            <a:off x="1855584" y="4334233"/>
            <a:ext cx="1134003" cy="610756"/>
          </a:xfrm>
          <a:prstGeom prst="line">
            <a:avLst/>
          </a:prstGeom>
          <a:ln w="2857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6024096" y="4787072"/>
            <a:ext cx="1104009" cy="276999"/>
          </a:xfrm>
          <a:prstGeom prst="rect">
            <a:avLst/>
          </a:prstGeom>
          <a:solidFill>
            <a:srgbClr val="1D3064"/>
          </a:solidFill>
          <a:ln>
            <a:noFill/>
          </a:ln>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en-US" sz="1200" b="1" dirty="0" smtClean="0"/>
              <a:t>Webpage-A</a:t>
            </a:r>
            <a:endParaRPr lang="en-US" sz="1200" b="1" dirty="0"/>
          </a:p>
        </p:txBody>
      </p:sp>
      <p:sp>
        <p:nvSpPr>
          <p:cNvPr id="47" name="TextBox 46"/>
          <p:cNvSpPr txBox="1"/>
          <p:nvPr/>
        </p:nvSpPr>
        <p:spPr>
          <a:xfrm>
            <a:off x="5834487" y="3921071"/>
            <a:ext cx="1104009" cy="276999"/>
          </a:xfrm>
          <a:prstGeom prst="rect">
            <a:avLst/>
          </a:prstGeom>
          <a:solidFill>
            <a:srgbClr val="1D3064"/>
          </a:solidFill>
          <a:ln>
            <a:noFill/>
          </a:ln>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en-US" sz="1200" b="1" dirty="0" smtClean="0"/>
              <a:t>Webpage-A</a:t>
            </a:r>
            <a:endParaRPr lang="en-US" sz="1200" b="1" dirty="0"/>
          </a:p>
        </p:txBody>
      </p:sp>
      <p:sp>
        <p:nvSpPr>
          <p:cNvPr id="48" name="TextBox 47"/>
          <p:cNvSpPr txBox="1"/>
          <p:nvPr/>
        </p:nvSpPr>
        <p:spPr>
          <a:xfrm>
            <a:off x="6585470" y="3017688"/>
            <a:ext cx="1104009" cy="276999"/>
          </a:xfrm>
          <a:prstGeom prst="rect">
            <a:avLst/>
          </a:prstGeom>
          <a:solidFill>
            <a:srgbClr val="1D3064"/>
          </a:solidFill>
          <a:ln>
            <a:noFill/>
          </a:ln>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en-US" sz="1200" b="1" dirty="0" smtClean="0"/>
              <a:t>Webpage-A</a:t>
            </a:r>
            <a:endParaRPr lang="en-US" sz="1200" b="1" dirty="0"/>
          </a:p>
        </p:txBody>
      </p:sp>
      <p:sp>
        <p:nvSpPr>
          <p:cNvPr id="49" name="TextBox 48"/>
          <p:cNvSpPr txBox="1"/>
          <p:nvPr/>
        </p:nvSpPr>
        <p:spPr>
          <a:xfrm>
            <a:off x="4212253" y="2930471"/>
            <a:ext cx="1104009" cy="276999"/>
          </a:xfrm>
          <a:prstGeom prst="rect">
            <a:avLst/>
          </a:prstGeom>
          <a:solidFill>
            <a:srgbClr val="1D3064"/>
          </a:solidFill>
          <a:ln>
            <a:noFill/>
          </a:ln>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en-US" sz="1200" b="1" dirty="0" smtClean="0"/>
              <a:t>Webpage-A</a:t>
            </a:r>
            <a:endParaRPr lang="en-US" sz="1200" b="1" dirty="0"/>
          </a:p>
        </p:txBody>
      </p:sp>
      <p:sp>
        <p:nvSpPr>
          <p:cNvPr id="50" name="TextBox 49"/>
          <p:cNvSpPr txBox="1"/>
          <p:nvPr/>
        </p:nvSpPr>
        <p:spPr>
          <a:xfrm>
            <a:off x="2518896" y="3039722"/>
            <a:ext cx="1104009" cy="276999"/>
          </a:xfrm>
          <a:prstGeom prst="rect">
            <a:avLst/>
          </a:prstGeom>
          <a:solidFill>
            <a:srgbClr val="1D3064"/>
          </a:solidFill>
          <a:ln>
            <a:noFill/>
          </a:ln>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en-US" sz="1200" b="1" dirty="0" smtClean="0"/>
              <a:t>Webpage-A</a:t>
            </a:r>
            <a:endParaRPr lang="en-US" sz="1200" b="1" dirty="0"/>
          </a:p>
        </p:txBody>
      </p:sp>
      <p:sp>
        <p:nvSpPr>
          <p:cNvPr id="51" name="TextBox 50"/>
          <p:cNvSpPr txBox="1"/>
          <p:nvPr/>
        </p:nvSpPr>
        <p:spPr>
          <a:xfrm>
            <a:off x="2976096" y="4193739"/>
            <a:ext cx="1104009" cy="276999"/>
          </a:xfrm>
          <a:prstGeom prst="rect">
            <a:avLst/>
          </a:prstGeom>
          <a:solidFill>
            <a:srgbClr val="1D3064"/>
          </a:solidFill>
          <a:ln>
            <a:noFill/>
          </a:ln>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en-US" sz="1200" b="1" dirty="0" smtClean="0"/>
              <a:t>Webpage-A</a:t>
            </a:r>
            <a:endParaRPr lang="en-US" sz="1200" b="1" dirty="0"/>
          </a:p>
        </p:txBody>
      </p:sp>
      <p:cxnSp>
        <p:nvCxnSpPr>
          <p:cNvPr id="52" name="Straight Connector 51"/>
          <p:cNvCxnSpPr>
            <a:endCxn id="49" idx="2"/>
          </p:cNvCxnSpPr>
          <p:nvPr/>
        </p:nvCxnSpPr>
        <p:spPr>
          <a:xfrm flipV="1">
            <a:off x="4735697" y="3207470"/>
            <a:ext cx="28561" cy="336424"/>
          </a:xfrm>
          <a:prstGeom prst="line">
            <a:avLst/>
          </a:prstGeom>
          <a:ln w="28575">
            <a:solidFill>
              <a:schemeClr val="tx1"/>
            </a:solidFill>
            <a:prstDash val="sysDot"/>
            <a:headEnd type="arrow" w="med" len="med"/>
            <a:tailEnd type="none" w="med" len="med"/>
          </a:ln>
        </p:spPr>
        <p:style>
          <a:lnRef idx="1">
            <a:schemeClr val="accent1"/>
          </a:lnRef>
          <a:fillRef idx="0">
            <a:schemeClr val="accent1"/>
          </a:fillRef>
          <a:effectRef idx="0">
            <a:schemeClr val="accent1"/>
          </a:effectRef>
          <a:fontRef idx="minor">
            <a:schemeClr val="tx1"/>
          </a:fontRef>
        </p:style>
      </p:cxnSp>
      <p:pic>
        <p:nvPicPr>
          <p:cNvPr id="53" name="Picture 2" descr="C:\Users\vkolar\AppData\Local\Microsoft\Windows\Temporary Internet Files\Content.IE5\E2H73JIM\MC900322405[1].wmf"/>
          <p:cNvPicPr>
            <a:picLocks noChangeAspect="1" noChangeArrowheads="1"/>
          </p:cNvPicPr>
          <p:nvPr/>
        </p:nvPicPr>
        <p:blipFill>
          <a:blip r:embed="rId4" cstate="print"/>
          <a:srcRect/>
          <a:stretch>
            <a:fillRect/>
          </a:stretch>
        </p:blipFill>
        <p:spPr bwMode="auto">
          <a:xfrm>
            <a:off x="7522616" y="4302071"/>
            <a:ext cx="787480" cy="877192"/>
          </a:xfrm>
          <a:prstGeom prst="rect">
            <a:avLst/>
          </a:prstGeom>
          <a:noFill/>
          <a:ln w="9525">
            <a:noFill/>
            <a:miter lim="800000"/>
            <a:headEnd/>
            <a:tailEnd/>
          </a:ln>
        </p:spPr>
      </p:pic>
      <p:cxnSp>
        <p:nvCxnSpPr>
          <p:cNvPr id="54" name="Straight Connector 53"/>
          <p:cNvCxnSpPr>
            <a:endCxn id="49" idx="2"/>
          </p:cNvCxnSpPr>
          <p:nvPr/>
        </p:nvCxnSpPr>
        <p:spPr>
          <a:xfrm flipV="1">
            <a:off x="4735697" y="3207470"/>
            <a:ext cx="28561" cy="314598"/>
          </a:xfrm>
          <a:prstGeom prst="line">
            <a:avLst/>
          </a:prstGeom>
          <a:ln w="2857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55" name="Rectangle 54"/>
          <p:cNvSpPr/>
          <p:nvPr/>
        </p:nvSpPr>
        <p:spPr>
          <a:xfrm>
            <a:off x="810918" y="5555846"/>
            <a:ext cx="8305800" cy="10668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sz="2000" dirty="0" smtClean="0"/>
              <a:t>Data-Centric Consistency Model is too strict when</a:t>
            </a:r>
          </a:p>
          <a:p>
            <a:pPr marL="234950" indent="-234950">
              <a:buFont typeface="Arial" pitchFamily="34" charset="0"/>
              <a:buChar char="•"/>
            </a:pPr>
            <a:r>
              <a:rPr lang="en-US" sz="2000" dirty="0" smtClean="0"/>
              <a:t>One client process updates the data</a:t>
            </a:r>
          </a:p>
          <a:p>
            <a:pPr marL="234950" indent="-234950">
              <a:buFont typeface="Arial" pitchFamily="34" charset="0"/>
              <a:buChar char="•"/>
            </a:pPr>
            <a:r>
              <a:rPr lang="en-US" sz="2000" dirty="0" smtClean="0"/>
              <a:t>Other processes read the data, and are OK with reasonably stale data</a:t>
            </a:r>
            <a:endParaRPr lang="en-US" sz="2000" dirty="0"/>
          </a:p>
        </p:txBody>
      </p:sp>
    </p:spTree>
    <p:extLst>
      <p:ext uri="{BB962C8B-B14F-4D97-AF65-F5344CB8AC3E}">
        <p14:creationId xmlns:p14="http://schemas.microsoft.com/office/powerpoint/2010/main" val="37345386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4"/>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5"/>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8"/>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6"/>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46"/>
                                        </p:tgtEl>
                                        <p:attrNameLst>
                                          <p:attrName>style.visibility</p:attrName>
                                        </p:attrNameLst>
                                      </p:cBhvr>
                                      <p:to>
                                        <p:strVal val="visible"/>
                                      </p:to>
                                    </p:set>
                                  </p:childTnLst>
                                </p:cTn>
                              </p:par>
                              <p:par>
                                <p:cTn id="49" presetID="1" presetClass="exit" presetSubtype="0" fill="hold" grpId="1" nodeType="withEffect">
                                  <p:stCondLst>
                                    <p:cond delay="0"/>
                                  </p:stCondLst>
                                  <p:childTnLst>
                                    <p:set>
                                      <p:cBhvr>
                                        <p:cTn id="50" dur="1" fill="hold">
                                          <p:stCondLst>
                                            <p:cond delay="0"/>
                                          </p:stCondLst>
                                        </p:cTn>
                                        <p:tgtEl>
                                          <p:spTgt spid="36"/>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grpId="0" nodeType="clickEffect">
                                  <p:stCondLst>
                                    <p:cond delay="0"/>
                                  </p:stCondLst>
                                  <p:childTnLst>
                                    <p:set>
                                      <p:cBhvr>
                                        <p:cTn id="54" dur="1" fill="hold">
                                          <p:stCondLst>
                                            <p:cond delay="0"/>
                                          </p:stCondLst>
                                        </p:cTn>
                                        <p:tgtEl>
                                          <p:spTgt spid="47"/>
                                        </p:tgtEl>
                                        <p:attrNameLst>
                                          <p:attrName>style.visibility</p:attrName>
                                        </p:attrNameLst>
                                      </p:cBhvr>
                                      <p:to>
                                        <p:strVal val="visible"/>
                                      </p:to>
                                    </p:set>
                                    <p:animEffect transition="in" filter="fade">
                                      <p:cBhvr>
                                        <p:cTn id="55" dur="3000"/>
                                        <p:tgtEl>
                                          <p:spTgt spid="47"/>
                                        </p:tgtEl>
                                      </p:cBhvr>
                                    </p:animEffect>
                                    <p:anim calcmode="lin" valueType="num">
                                      <p:cBhvr>
                                        <p:cTn id="56" dur="3000" fill="hold"/>
                                        <p:tgtEl>
                                          <p:spTgt spid="47"/>
                                        </p:tgtEl>
                                        <p:attrNameLst>
                                          <p:attrName>ppt_x</p:attrName>
                                        </p:attrNameLst>
                                      </p:cBhvr>
                                      <p:tavLst>
                                        <p:tav tm="0">
                                          <p:val>
                                            <p:strVal val="#ppt_x"/>
                                          </p:val>
                                        </p:tav>
                                        <p:tav tm="100000">
                                          <p:val>
                                            <p:strVal val="#ppt_x"/>
                                          </p:val>
                                        </p:tav>
                                      </p:tavLst>
                                    </p:anim>
                                    <p:anim calcmode="lin" valueType="num">
                                      <p:cBhvr>
                                        <p:cTn id="57" dur="3000" fill="hold"/>
                                        <p:tgtEl>
                                          <p:spTgt spid="47"/>
                                        </p:tgtEl>
                                        <p:attrNameLst>
                                          <p:attrName>ppt_y</p:attrName>
                                        </p:attrNameLst>
                                      </p:cBhvr>
                                      <p:tavLst>
                                        <p:tav tm="0">
                                          <p:val>
                                            <p:strVal val="#ppt_y+.1"/>
                                          </p:val>
                                        </p:tav>
                                        <p:tav tm="100000">
                                          <p:val>
                                            <p:strVal val="#ppt_y"/>
                                          </p:val>
                                        </p:tav>
                                      </p:tavLst>
                                    </p:anim>
                                  </p:childTnLst>
                                </p:cTn>
                              </p:par>
                            </p:childTnLst>
                          </p:cTn>
                        </p:par>
                        <p:par>
                          <p:cTn id="58" fill="hold">
                            <p:stCondLst>
                              <p:cond delay="3000"/>
                            </p:stCondLst>
                            <p:childTnLst>
                              <p:par>
                                <p:cTn id="59" presetID="42" presetClass="entr" presetSubtype="0" fill="hold" grpId="0" nodeType="afterEffect">
                                  <p:stCondLst>
                                    <p:cond delay="0"/>
                                  </p:stCondLst>
                                  <p:childTnLst>
                                    <p:set>
                                      <p:cBhvr>
                                        <p:cTn id="60" dur="1" fill="hold">
                                          <p:stCondLst>
                                            <p:cond delay="0"/>
                                          </p:stCondLst>
                                        </p:cTn>
                                        <p:tgtEl>
                                          <p:spTgt spid="48"/>
                                        </p:tgtEl>
                                        <p:attrNameLst>
                                          <p:attrName>style.visibility</p:attrName>
                                        </p:attrNameLst>
                                      </p:cBhvr>
                                      <p:to>
                                        <p:strVal val="visible"/>
                                      </p:to>
                                    </p:set>
                                    <p:animEffect transition="in" filter="fade">
                                      <p:cBhvr>
                                        <p:cTn id="61" dur="3000"/>
                                        <p:tgtEl>
                                          <p:spTgt spid="48"/>
                                        </p:tgtEl>
                                      </p:cBhvr>
                                    </p:animEffect>
                                    <p:anim calcmode="lin" valueType="num">
                                      <p:cBhvr>
                                        <p:cTn id="62" dur="3000" fill="hold"/>
                                        <p:tgtEl>
                                          <p:spTgt spid="48"/>
                                        </p:tgtEl>
                                        <p:attrNameLst>
                                          <p:attrName>ppt_x</p:attrName>
                                        </p:attrNameLst>
                                      </p:cBhvr>
                                      <p:tavLst>
                                        <p:tav tm="0">
                                          <p:val>
                                            <p:strVal val="#ppt_x"/>
                                          </p:val>
                                        </p:tav>
                                        <p:tav tm="100000">
                                          <p:val>
                                            <p:strVal val="#ppt_x"/>
                                          </p:val>
                                        </p:tav>
                                      </p:tavLst>
                                    </p:anim>
                                    <p:anim calcmode="lin" valueType="num">
                                      <p:cBhvr>
                                        <p:cTn id="63" dur="3000" fill="hold"/>
                                        <p:tgtEl>
                                          <p:spTgt spid="48"/>
                                        </p:tgtEl>
                                        <p:attrNameLst>
                                          <p:attrName>ppt_y</p:attrName>
                                        </p:attrNameLst>
                                      </p:cBhvr>
                                      <p:tavLst>
                                        <p:tav tm="0">
                                          <p:val>
                                            <p:strVal val="#ppt_y+.1"/>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1" presetClass="exit" presetSubtype="0" fill="hold" nodeType="clickEffect">
                                  <p:stCondLst>
                                    <p:cond delay="0"/>
                                  </p:stCondLst>
                                  <p:childTnLst>
                                    <p:set>
                                      <p:cBhvr>
                                        <p:cTn id="67" dur="1" fill="hold">
                                          <p:stCondLst>
                                            <p:cond delay="0"/>
                                          </p:stCondLst>
                                        </p:cTn>
                                        <p:tgtEl>
                                          <p:spTgt spid="35"/>
                                        </p:tgtEl>
                                        <p:attrNameLst>
                                          <p:attrName>style.visibility</p:attrName>
                                        </p:attrNameLst>
                                      </p:cBhvr>
                                      <p:to>
                                        <p:strVal val="hidden"/>
                                      </p:to>
                                    </p:set>
                                  </p:childTnLst>
                                </p:cTn>
                              </p:par>
                              <p:par>
                                <p:cTn id="68" presetID="42" presetClass="path" presetSubtype="0" accel="50000" decel="50000" fill="hold" nodeType="withEffect">
                                  <p:stCondLst>
                                    <p:cond delay="0"/>
                                  </p:stCondLst>
                                  <p:childTnLst>
                                    <p:animMotion origin="layout" path="M 2.22222E-6 4.42054E-6 L -0.34861 -0.11937 " pathEditMode="relative" rAng="0" ptsTypes="AA">
                                      <p:cBhvr>
                                        <p:cTn id="69" dur="2000" fill="hold"/>
                                        <p:tgtEl>
                                          <p:spTgt spid="53"/>
                                        </p:tgtEl>
                                        <p:attrNameLst>
                                          <p:attrName>ppt_x</p:attrName>
                                          <p:attrName>ppt_y</p:attrName>
                                        </p:attrNameLst>
                                      </p:cBhvr>
                                      <p:rCtr x="-17431" y="-5968"/>
                                    </p:animMotion>
                                  </p:childTnLst>
                                </p:cTn>
                              </p:par>
                            </p:childTnLst>
                          </p:cTn>
                        </p:par>
                        <p:par>
                          <p:cTn id="70" fill="hold">
                            <p:stCondLst>
                              <p:cond delay="2000"/>
                            </p:stCondLst>
                            <p:childTnLst>
                              <p:par>
                                <p:cTn id="71" presetID="1" presetClass="entr" presetSubtype="0" fill="hold" nodeType="afterEffect">
                                  <p:stCondLst>
                                    <p:cond delay="0"/>
                                  </p:stCondLst>
                                  <p:childTnLst>
                                    <p:set>
                                      <p:cBhvr>
                                        <p:cTn id="72" dur="1" fill="hold">
                                          <p:stCondLst>
                                            <p:cond delay="0"/>
                                          </p:stCondLst>
                                        </p:cTn>
                                        <p:tgtEl>
                                          <p:spTgt spid="52"/>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grpId="0" nodeType="clickEffect">
                                  <p:stCondLst>
                                    <p:cond delay="0"/>
                                  </p:stCondLst>
                                  <p:childTnLst>
                                    <p:set>
                                      <p:cBhvr>
                                        <p:cTn id="76" dur="1" fill="hold">
                                          <p:stCondLst>
                                            <p:cond delay="0"/>
                                          </p:stCondLst>
                                        </p:cTn>
                                        <p:tgtEl>
                                          <p:spTgt spid="49"/>
                                        </p:tgtEl>
                                        <p:attrNameLst>
                                          <p:attrName>style.visibility</p:attrName>
                                        </p:attrNameLst>
                                      </p:cBhvr>
                                      <p:to>
                                        <p:strVal val="visible"/>
                                      </p:to>
                                    </p:set>
                                    <p:animEffect transition="in" filter="fade">
                                      <p:cBhvr>
                                        <p:cTn id="77" dur="3000"/>
                                        <p:tgtEl>
                                          <p:spTgt spid="49"/>
                                        </p:tgtEl>
                                      </p:cBhvr>
                                    </p:animEffect>
                                    <p:anim calcmode="lin" valueType="num">
                                      <p:cBhvr>
                                        <p:cTn id="78" dur="3000" fill="hold"/>
                                        <p:tgtEl>
                                          <p:spTgt spid="49"/>
                                        </p:tgtEl>
                                        <p:attrNameLst>
                                          <p:attrName>ppt_x</p:attrName>
                                        </p:attrNameLst>
                                      </p:cBhvr>
                                      <p:tavLst>
                                        <p:tav tm="0">
                                          <p:val>
                                            <p:strVal val="#ppt_x"/>
                                          </p:val>
                                        </p:tav>
                                        <p:tav tm="100000">
                                          <p:val>
                                            <p:strVal val="#ppt_x"/>
                                          </p:val>
                                        </p:tav>
                                      </p:tavLst>
                                    </p:anim>
                                    <p:anim calcmode="lin" valueType="num">
                                      <p:cBhvr>
                                        <p:cTn id="79" dur="3000" fill="hold"/>
                                        <p:tgtEl>
                                          <p:spTgt spid="49"/>
                                        </p:tgtEl>
                                        <p:attrNameLst>
                                          <p:attrName>ppt_y</p:attrName>
                                        </p:attrNameLst>
                                      </p:cBhvr>
                                      <p:tavLst>
                                        <p:tav tm="0">
                                          <p:val>
                                            <p:strVal val="#ppt_y+.1"/>
                                          </p:val>
                                        </p:tav>
                                        <p:tav tm="100000">
                                          <p:val>
                                            <p:strVal val="#ppt_y"/>
                                          </p:val>
                                        </p:tav>
                                      </p:tavLst>
                                    </p:anim>
                                  </p:childTnLst>
                                </p:cTn>
                              </p:par>
                            </p:childTnLst>
                          </p:cTn>
                        </p:par>
                        <p:par>
                          <p:cTn id="80" fill="hold">
                            <p:stCondLst>
                              <p:cond delay="3000"/>
                            </p:stCondLst>
                            <p:childTnLst>
                              <p:par>
                                <p:cTn id="81" presetID="1" presetClass="entr" presetSubtype="0" fill="hold" nodeType="afterEffect">
                                  <p:stCondLst>
                                    <p:cond delay="0"/>
                                  </p:stCondLst>
                                  <p:childTnLst>
                                    <p:set>
                                      <p:cBhvr>
                                        <p:cTn id="82" dur="1" fill="hold">
                                          <p:stCondLst>
                                            <p:cond delay="0"/>
                                          </p:stCondLst>
                                        </p:cTn>
                                        <p:tgtEl>
                                          <p:spTgt spid="54"/>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42" presetClass="entr" presetSubtype="0" fill="hold" grpId="0" nodeType="clickEffect">
                                  <p:stCondLst>
                                    <p:cond delay="0"/>
                                  </p:stCondLst>
                                  <p:childTnLst>
                                    <p:set>
                                      <p:cBhvr>
                                        <p:cTn id="86" dur="1" fill="hold">
                                          <p:stCondLst>
                                            <p:cond delay="0"/>
                                          </p:stCondLst>
                                        </p:cTn>
                                        <p:tgtEl>
                                          <p:spTgt spid="50"/>
                                        </p:tgtEl>
                                        <p:attrNameLst>
                                          <p:attrName>style.visibility</p:attrName>
                                        </p:attrNameLst>
                                      </p:cBhvr>
                                      <p:to>
                                        <p:strVal val="visible"/>
                                      </p:to>
                                    </p:set>
                                    <p:animEffect transition="in" filter="fade">
                                      <p:cBhvr>
                                        <p:cTn id="87" dur="3000"/>
                                        <p:tgtEl>
                                          <p:spTgt spid="50"/>
                                        </p:tgtEl>
                                      </p:cBhvr>
                                    </p:animEffect>
                                    <p:anim calcmode="lin" valueType="num">
                                      <p:cBhvr>
                                        <p:cTn id="88" dur="3000" fill="hold"/>
                                        <p:tgtEl>
                                          <p:spTgt spid="50"/>
                                        </p:tgtEl>
                                        <p:attrNameLst>
                                          <p:attrName>ppt_x</p:attrName>
                                        </p:attrNameLst>
                                      </p:cBhvr>
                                      <p:tavLst>
                                        <p:tav tm="0">
                                          <p:val>
                                            <p:strVal val="#ppt_x"/>
                                          </p:val>
                                        </p:tav>
                                        <p:tav tm="100000">
                                          <p:val>
                                            <p:strVal val="#ppt_x"/>
                                          </p:val>
                                        </p:tav>
                                      </p:tavLst>
                                    </p:anim>
                                    <p:anim calcmode="lin" valueType="num">
                                      <p:cBhvr>
                                        <p:cTn id="89" dur="3000" fill="hold"/>
                                        <p:tgtEl>
                                          <p:spTgt spid="50"/>
                                        </p:tgtEl>
                                        <p:attrNameLst>
                                          <p:attrName>ppt_y</p:attrName>
                                        </p:attrNameLst>
                                      </p:cBhvr>
                                      <p:tavLst>
                                        <p:tav tm="0">
                                          <p:val>
                                            <p:strVal val="#ppt_y+.1"/>
                                          </p:val>
                                        </p:tav>
                                        <p:tav tm="100000">
                                          <p:val>
                                            <p:strVal val="#ppt_y"/>
                                          </p:val>
                                        </p:tav>
                                      </p:tavLst>
                                    </p:anim>
                                  </p:childTnLst>
                                </p:cTn>
                              </p:par>
                              <p:par>
                                <p:cTn id="90" presetID="42" presetClass="entr" presetSubtype="0" fill="hold" grpId="0" nodeType="withEffect">
                                  <p:stCondLst>
                                    <p:cond delay="0"/>
                                  </p:stCondLst>
                                  <p:childTnLst>
                                    <p:set>
                                      <p:cBhvr>
                                        <p:cTn id="91" dur="1" fill="hold">
                                          <p:stCondLst>
                                            <p:cond delay="0"/>
                                          </p:stCondLst>
                                        </p:cTn>
                                        <p:tgtEl>
                                          <p:spTgt spid="51"/>
                                        </p:tgtEl>
                                        <p:attrNameLst>
                                          <p:attrName>style.visibility</p:attrName>
                                        </p:attrNameLst>
                                      </p:cBhvr>
                                      <p:to>
                                        <p:strVal val="visible"/>
                                      </p:to>
                                    </p:set>
                                    <p:animEffect transition="in" filter="fade">
                                      <p:cBhvr>
                                        <p:cTn id="92" dur="3000"/>
                                        <p:tgtEl>
                                          <p:spTgt spid="51"/>
                                        </p:tgtEl>
                                      </p:cBhvr>
                                    </p:animEffect>
                                    <p:anim calcmode="lin" valueType="num">
                                      <p:cBhvr>
                                        <p:cTn id="93" dur="3000" fill="hold"/>
                                        <p:tgtEl>
                                          <p:spTgt spid="51"/>
                                        </p:tgtEl>
                                        <p:attrNameLst>
                                          <p:attrName>ppt_x</p:attrName>
                                        </p:attrNameLst>
                                      </p:cBhvr>
                                      <p:tavLst>
                                        <p:tav tm="0">
                                          <p:val>
                                            <p:strVal val="#ppt_x"/>
                                          </p:val>
                                        </p:tav>
                                        <p:tav tm="100000">
                                          <p:val>
                                            <p:strVal val="#ppt_x"/>
                                          </p:val>
                                        </p:tav>
                                      </p:tavLst>
                                    </p:anim>
                                    <p:anim calcmode="lin" valueType="num">
                                      <p:cBhvr>
                                        <p:cTn id="94" dur="3000" fill="hold"/>
                                        <p:tgtEl>
                                          <p:spTgt spid="51"/>
                                        </p:tgtEl>
                                        <p:attrNameLst>
                                          <p:attrName>ppt_y</p:attrName>
                                        </p:attrNameLst>
                                      </p:cBhvr>
                                      <p:tavLst>
                                        <p:tav tm="0">
                                          <p:val>
                                            <p:strVal val="#ppt_y+.1"/>
                                          </p:val>
                                        </p:tav>
                                        <p:tav tm="100000">
                                          <p:val>
                                            <p:strVal val="#ppt_y"/>
                                          </p:val>
                                        </p:tav>
                                      </p:tavLst>
                                    </p:anim>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6" grpId="0" animBg="1"/>
      <p:bldP spid="36" grpId="1" animBg="1"/>
      <p:bldP spid="39" grpId="0" animBg="1"/>
      <p:bldP spid="40" grpId="0" animBg="1"/>
      <p:bldP spid="41" grpId="0" animBg="1"/>
      <p:bldP spid="42" grpId="0" animBg="1"/>
      <p:bldP spid="43" grpId="0" animBg="1"/>
      <p:bldP spid="46" grpId="0" animBg="1"/>
      <p:bldP spid="47" grpId="0" animBg="1"/>
      <p:bldP spid="48" grpId="0" animBg="1"/>
      <p:bldP spid="49" grpId="0" animBg="1"/>
      <p:bldP spid="50" grpId="0" animBg="1"/>
      <p:bldP spid="51" grpId="0" animBg="1"/>
      <p:bldP spid="55" grpId="0" animBg="1"/>
    </p:bld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F2D5F8-87CB-4B5B-8EC7-5F4CE6485746}"/>
              </a:ext>
            </a:extLst>
          </p:cNvPr>
          <p:cNvSpPr>
            <a:spLocks noGrp="1"/>
          </p:cNvSpPr>
          <p:nvPr>
            <p:ph type="title"/>
          </p:nvPr>
        </p:nvSpPr>
        <p:spPr/>
        <p:txBody>
          <a:bodyPr>
            <a:normAutofit/>
          </a:bodyPr>
          <a:lstStyle/>
          <a:p>
            <a:r>
              <a:rPr lang="en-US" dirty="0"/>
              <a:t>Hierarchical Feedback Control</a:t>
            </a:r>
          </a:p>
        </p:txBody>
      </p:sp>
      <p:sp>
        <p:nvSpPr>
          <p:cNvPr id="3" name="Content Placeholder 2">
            <a:extLst>
              <a:ext uri="{FF2B5EF4-FFF2-40B4-BE49-F238E27FC236}">
                <a16:creationId xmlns:a16="http://schemas.microsoft.com/office/drawing/2014/main" xmlns="" id="{139A428D-8F15-4206-B337-FA27C005FA71}"/>
              </a:ext>
            </a:extLst>
          </p:cNvPr>
          <p:cNvSpPr>
            <a:spLocks noGrp="1"/>
          </p:cNvSpPr>
          <p:nvPr>
            <p:ph idx="1"/>
          </p:nvPr>
        </p:nvSpPr>
        <p:spPr>
          <a:xfrm>
            <a:off x="131180" y="863444"/>
            <a:ext cx="7798099" cy="5590565"/>
          </a:xfrm>
        </p:spPr>
        <p:txBody>
          <a:bodyPr/>
          <a:lstStyle/>
          <a:p>
            <a:pPr>
              <a:lnSpc>
                <a:spcPct val="100000"/>
              </a:lnSpc>
            </a:pPr>
            <a:r>
              <a:rPr lang="en-US" dirty="0"/>
              <a:t>Feedback suppression is basically a nonhierarchical solution</a:t>
            </a:r>
          </a:p>
          <a:p>
            <a:pPr>
              <a:lnSpc>
                <a:spcPct val="100000"/>
              </a:lnSpc>
            </a:pPr>
            <a:r>
              <a:rPr lang="en-US" dirty="0" smtClean="0"/>
              <a:t>Achieving </a:t>
            </a:r>
            <a:r>
              <a:rPr lang="en-US" dirty="0"/>
              <a:t>scalability for very large groups of receivers requires that hierarchical approaches are adopted</a:t>
            </a:r>
          </a:p>
          <a:p>
            <a:pPr>
              <a:lnSpc>
                <a:spcPct val="100000"/>
              </a:lnSpc>
            </a:pPr>
            <a:r>
              <a:rPr lang="en-US" dirty="0" smtClean="0"/>
              <a:t>The </a:t>
            </a:r>
            <a:r>
              <a:rPr lang="en-US" dirty="0"/>
              <a:t>group of receivers is partitioned into a number of subgroups, which are organized into a </a:t>
            </a:r>
            <a:r>
              <a:rPr lang="en-US" dirty="0" smtClean="0">
                <a:solidFill>
                  <a:srgbClr val="0E3755"/>
                </a:solidFill>
              </a:rPr>
              <a:t>tree</a:t>
            </a:r>
          </a:p>
          <a:p>
            <a:pPr>
              <a:lnSpc>
                <a:spcPct val="100000"/>
              </a:lnSpc>
            </a:pPr>
            <a:r>
              <a:rPr lang="en-US" dirty="0"/>
              <a:t>The subgroup containing the sender S forms the </a:t>
            </a:r>
            <a:r>
              <a:rPr lang="en-US" b="1" dirty="0">
                <a:solidFill>
                  <a:schemeClr val="accent6"/>
                </a:solidFill>
              </a:rPr>
              <a:t>root</a:t>
            </a:r>
            <a:r>
              <a:rPr lang="en-US" dirty="0">
                <a:solidFill>
                  <a:schemeClr val="accent6"/>
                </a:solidFill>
              </a:rPr>
              <a:t> </a:t>
            </a:r>
            <a:r>
              <a:rPr lang="en-US" dirty="0"/>
              <a:t>of the tree</a:t>
            </a:r>
          </a:p>
          <a:p>
            <a:pPr>
              <a:lnSpc>
                <a:spcPct val="100000"/>
              </a:lnSpc>
            </a:pPr>
            <a:r>
              <a:rPr lang="en-US" dirty="0" smtClean="0"/>
              <a:t>Within </a:t>
            </a:r>
            <a:r>
              <a:rPr lang="en-US" dirty="0"/>
              <a:t>a subgroup, any reliable multicasting scheme can be used</a:t>
            </a:r>
          </a:p>
          <a:p>
            <a:pPr>
              <a:lnSpc>
                <a:spcPct val="100000"/>
              </a:lnSpc>
            </a:pPr>
            <a:r>
              <a:rPr lang="en-US" dirty="0" smtClean="0"/>
              <a:t>Each </a:t>
            </a:r>
            <a:r>
              <a:rPr lang="en-US" dirty="0"/>
              <a:t>subgroup appoints a local </a:t>
            </a:r>
            <a:r>
              <a:rPr lang="en-US" b="1" dirty="0">
                <a:solidFill>
                  <a:schemeClr val="accent6"/>
                </a:solidFill>
              </a:rPr>
              <a:t>coordinator C</a:t>
            </a:r>
            <a:r>
              <a:rPr lang="en-US" dirty="0"/>
              <a:t> responsible for handling retransmission requests in its </a:t>
            </a:r>
            <a:r>
              <a:rPr lang="en-US" dirty="0" smtClean="0"/>
              <a:t>subgroup</a:t>
            </a:r>
            <a:endParaRPr lang="en-US" dirty="0"/>
          </a:p>
          <a:p>
            <a:pPr>
              <a:lnSpc>
                <a:spcPct val="100000"/>
              </a:lnSpc>
            </a:pPr>
            <a:r>
              <a:rPr lang="en-US" dirty="0"/>
              <a:t>If C misses a message m, it asks the C of the parent subgroup to retransmit m</a:t>
            </a:r>
          </a:p>
          <a:p>
            <a:pPr>
              <a:lnSpc>
                <a:spcPct val="100000"/>
              </a:lnSpc>
            </a:pPr>
            <a:endParaRPr lang="en-US" dirty="0"/>
          </a:p>
          <a:p>
            <a:pPr>
              <a:lnSpc>
                <a:spcPct val="100000"/>
              </a:lnSpc>
            </a:pPr>
            <a:endParaRPr lang="en-US" sz="2400" dirty="0"/>
          </a:p>
        </p:txBody>
      </p:sp>
      <p:sp>
        <p:nvSpPr>
          <p:cNvPr id="7" name="Oval 6"/>
          <p:cNvSpPr/>
          <p:nvPr/>
        </p:nvSpPr>
        <p:spPr>
          <a:xfrm>
            <a:off x="10672480" y="3518647"/>
            <a:ext cx="457200" cy="4572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atin typeface="+mj-lt"/>
            </a:endParaRPr>
          </a:p>
        </p:txBody>
      </p:sp>
      <p:sp>
        <p:nvSpPr>
          <p:cNvPr id="8" name="Oval 7"/>
          <p:cNvSpPr/>
          <p:nvPr/>
        </p:nvSpPr>
        <p:spPr>
          <a:xfrm>
            <a:off x="9986680" y="4128247"/>
            <a:ext cx="457200" cy="457200"/>
          </a:xfrm>
          <a:prstGeom prst="ellipse">
            <a:avLst/>
          </a:prstGeom>
          <a:solidFill>
            <a:srgbClr val="1D306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atin typeface="+mj-lt"/>
            </a:endParaRPr>
          </a:p>
        </p:txBody>
      </p:sp>
      <p:sp>
        <p:nvSpPr>
          <p:cNvPr id="9" name="Oval 8"/>
          <p:cNvSpPr/>
          <p:nvPr/>
        </p:nvSpPr>
        <p:spPr>
          <a:xfrm>
            <a:off x="11358280" y="4128247"/>
            <a:ext cx="457200" cy="457200"/>
          </a:xfrm>
          <a:prstGeom prst="ellipse">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atin typeface="+mj-lt"/>
            </a:endParaRPr>
          </a:p>
        </p:txBody>
      </p:sp>
      <p:sp>
        <p:nvSpPr>
          <p:cNvPr id="10" name="Oval 9"/>
          <p:cNvSpPr/>
          <p:nvPr/>
        </p:nvSpPr>
        <p:spPr>
          <a:xfrm>
            <a:off x="10672480" y="4661647"/>
            <a:ext cx="457200" cy="457200"/>
          </a:xfrm>
          <a:prstGeom prst="ellipse">
            <a:avLst/>
          </a:prstGeom>
          <a:solidFill>
            <a:srgbClr val="BAD3C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atin typeface="+mj-lt"/>
            </a:endParaRPr>
          </a:p>
        </p:txBody>
      </p:sp>
      <p:sp>
        <p:nvSpPr>
          <p:cNvPr id="11" name="Oval 10"/>
          <p:cNvSpPr/>
          <p:nvPr/>
        </p:nvSpPr>
        <p:spPr>
          <a:xfrm>
            <a:off x="10215280" y="5118847"/>
            <a:ext cx="457200" cy="45720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atin typeface="+mj-lt"/>
            </a:endParaRPr>
          </a:p>
        </p:txBody>
      </p:sp>
      <p:sp>
        <p:nvSpPr>
          <p:cNvPr id="12" name="Oval 11"/>
          <p:cNvSpPr/>
          <p:nvPr/>
        </p:nvSpPr>
        <p:spPr>
          <a:xfrm>
            <a:off x="11129680" y="5118847"/>
            <a:ext cx="457200" cy="457200"/>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atin typeface="+mj-lt"/>
            </a:endParaRPr>
          </a:p>
        </p:txBody>
      </p:sp>
      <p:cxnSp>
        <p:nvCxnSpPr>
          <p:cNvPr id="13" name="Straight Connector 12"/>
          <p:cNvCxnSpPr/>
          <p:nvPr/>
        </p:nvCxnSpPr>
        <p:spPr>
          <a:xfrm flipH="1">
            <a:off x="10386730" y="3909172"/>
            <a:ext cx="361950" cy="28575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7" idx="5"/>
            <a:endCxn id="9" idx="1"/>
          </p:cNvCxnSpPr>
          <p:nvPr/>
        </p:nvCxnSpPr>
        <p:spPr>
          <a:xfrm>
            <a:off x="11063005" y="3909172"/>
            <a:ext cx="361950" cy="28575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7" idx="4"/>
            <a:endCxn id="10" idx="0"/>
          </p:cNvCxnSpPr>
          <p:nvPr/>
        </p:nvCxnSpPr>
        <p:spPr>
          <a:xfrm>
            <a:off x="10901080" y="3975847"/>
            <a:ext cx="0" cy="6858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10" idx="3"/>
            <a:endCxn id="11" idx="7"/>
          </p:cNvCxnSpPr>
          <p:nvPr/>
        </p:nvCxnSpPr>
        <p:spPr>
          <a:xfrm flipH="1">
            <a:off x="10605805" y="5052172"/>
            <a:ext cx="133350" cy="13335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10" idx="5"/>
            <a:endCxn id="12" idx="1"/>
          </p:cNvCxnSpPr>
          <p:nvPr/>
        </p:nvCxnSpPr>
        <p:spPr>
          <a:xfrm>
            <a:off x="11063005" y="5052172"/>
            <a:ext cx="133350" cy="13335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0062880" y="1994647"/>
            <a:ext cx="18288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10062880" y="1537447"/>
            <a:ext cx="314325" cy="3048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atin typeface="+mj-lt"/>
            </a:endParaRPr>
          </a:p>
        </p:txBody>
      </p:sp>
      <p:sp>
        <p:nvSpPr>
          <p:cNvPr id="20" name="Rectangle 19"/>
          <p:cNvSpPr/>
          <p:nvPr/>
        </p:nvSpPr>
        <p:spPr>
          <a:xfrm>
            <a:off x="10586755" y="1537447"/>
            <a:ext cx="314325" cy="3048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atin typeface="+mj-lt"/>
            </a:endParaRPr>
          </a:p>
        </p:txBody>
      </p:sp>
      <p:sp>
        <p:nvSpPr>
          <p:cNvPr id="21" name="Rectangle 20"/>
          <p:cNvSpPr/>
          <p:nvPr/>
        </p:nvSpPr>
        <p:spPr>
          <a:xfrm>
            <a:off x="11120155" y="1537447"/>
            <a:ext cx="314325" cy="3048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atin typeface="+mj-lt"/>
            </a:endParaRPr>
          </a:p>
        </p:txBody>
      </p:sp>
      <p:sp>
        <p:nvSpPr>
          <p:cNvPr id="22" name="Rectangle 21"/>
          <p:cNvSpPr/>
          <p:nvPr/>
        </p:nvSpPr>
        <p:spPr>
          <a:xfrm>
            <a:off x="11577355" y="1537447"/>
            <a:ext cx="314325" cy="3048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atin typeface="+mj-lt"/>
            </a:endParaRPr>
          </a:p>
        </p:txBody>
      </p:sp>
      <p:sp>
        <p:nvSpPr>
          <p:cNvPr id="23" name="Rectangle 22"/>
          <p:cNvSpPr/>
          <p:nvPr/>
        </p:nvSpPr>
        <p:spPr>
          <a:xfrm>
            <a:off x="10367680" y="2166097"/>
            <a:ext cx="314325" cy="3048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atin typeface="+mj-lt"/>
            </a:endParaRPr>
          </a:p>
        </p:txBody>
      </p:sp>
      <p:sp>
        <p:nvSpPr>
          <p:cNvPr id="24" name="Rectangle 23"/>
          <p:cNvSpPr/>
          <p:nvPr/>
        </p:nvSpPr>
        <p:spPr>
          <a:xfrm>
            <a:off x="10901080" y="2166097"/>
            <a:ext cx="314325" cy="3048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atin typeface="+mj-lt"/>
            </a:endParaRPr>
          </a:p>
        </p:txBody>
      </p:sp>
      <p:sp>
        <p:nvSpPr>
          <p:cNvPr id="25" name="Rectangle 24"/>
          <p:cNvSpPr/>
          <p:nvPr/>
        </p:nvSpPr>
        <p:spPr>
          <a:xfrm>
            <a:off x="11358280" y="2166097"/>
            <a:ext cx="314325" cy="3048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atin typeface="+mj-lt"/>
            </a:endParaRPr>
          </a:p>
        </p:txBody>
      </p:sp>
      <p:cxnSp>
        <p:nvCxnSpPr>
          <p:cNvPr id="26" name="Straight Connector 25"/>
          <p:cNvCxnSpPr>
            <a:stCxn id="19" idx="2"/>
          </p:cNvCxnSpPr>
          <p:nvPr/>
        </p:nvCxnSpPr>
        <p:spPr>
          <a:xfrm>
            <a:off x="10220043" y="1842247"/>
            <a:ext cx="0" cy="15240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10748680" y="1842247"/>
            <a:ext cx="0" cy="15240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11282080" y="1842247"/>
            <a:ext cx="0" cy="15240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11739280" y="1842247"/>
            <a:ext cx="0" cy="15240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10520080" y="1994647"/>
            <a:ext cx="0" cy="15240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11053480" y="1994647"/>
            <a:ext cx="0" cy="15240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11510680" y="1994647"/>
            <a:ext cx="0" cy="15240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8386480" y="3194797"/>
            <a:ext cx="18288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7" name="Rectangle 36"/>
          <p:cNvSpPr/>
          <p:nvPr/>
        </p:nvSpPr>
        <p:spPr>
          <a:xfrm>
            <a:off x="8386480" y="2737597"/>
            <a:ext cx="314325" cy="304800"/>
          </a:xfrm>
          <a:prstGeom prst="rect">
            <a:avLst/>
          </a:prstGeom>
          <a:solidFill>
            <a:srgbClr val="1D306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atin typeface="+mj-lt"/>
            </a:endParaRPr>
          </a:p>
        </p:txBody>
      </p:sp>
      <p:sp>
        <p:nvSpPr>
          <p:cNvPr id="38" name="Rectangle 37"/>
          <p:cNvSpPr/>
          <p:nvPr/>
        </p:nvSpPr>
        <p:spPr>
          <a:xfrm>
            <a:off x="8910355" y="2737597"/>
            <a:ext cx="314325" cy="304800"/>
          </a:xfrm>
          <a:prstGeom prst="rect">
            <a:avLst/>
          </a:prstGeom>
          <a:solidFill>
            <a:srgbClr val="1D306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atin typeface="+mj-lt"/>
            </a:endParaRPr>
          </a:p>
        </p:txBody>
      </p:sp>
      <p:sp>
        <p:nvSpPr>
          <p:cNvPr id="39" name="Rectangle 38"/>
          <p:cNvSpPr/>
          <p:nvPr/>
        </p:nvSpPr>
        <p:spPr>
          <a:xfrm>
            <a:off x="9443755" y="2737597"/>
            <a:ext cx="314325" cy="304800"/>
          </a:xfrm>
          <a:prstGeom prst="rect">
            <a:avLst/>
          </a:prstGeom>
          <a:solidFill>
            <a:srgbClr val="1D306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atin typeface="+mj-lt"/>
            </a:endParaRPr>
          </a:p>
        </p:txBody>
      </p:sp>
      <p:sp>
        <p:nvSpPr>
          <p:cNvPr id="40" name="Rectangle 39"/>
          <p:cNvSpPr/>
          <p:nvPr/>
        </p:nvSpPr>
        <p:spPr>
          <a:xfrm>
            <a:off x="9900955" y="2737597"/>
            <a:ext cx="314325" cy="304800"/>
          </a:xfrm>
          <a:prstGeom prst="rect">
            <a:avLst/>
          </a:prstGeom>
          <a:solidFill>
            <a:srgbClr val="1D306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atin typeface="+mj-lt"/>
            </a:endParaRPr>
          </a:p>
        </p:txBody>
      </p:sp>
      <p:sp>
        <p:nvSpPr>
          <p:cNvPr id="41" name="Rectangle 40"/>
          <p:cNvSpPr/>
          <p:nvPr/>
        </p:nvSpPr>
        <p:spPr>
          <a:xfrm>
            <a:off x="8691280" y="3366247"/>
            <a:ext cx="314325" cy="304800"/>
          </a:xfrm>
          <a:prstGeom prst="rect">
            <a:avLst/>
          </a:prstGeom>
          <a:solidFill>
            <a:srgbClr val="1D306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atin typeface="+mj-lt"/>
            </a:endParaRPr>
          </a:p>
        </p:txBody>
      </p:sp>
      <p:sp>
        <p:nvSpPr>
          <p:cNvPr id="42" name="Rectangle 41"/>
          <p:cNvSpPr/>
          <p:nvPr/>
        </p:nvSpPr>
        <p:spPr>
          <a:xfrm>
            <a:off x="9224680" y="3366247"/>
            <a:ext cx="314325" cy="304800"/>
          </a:xfrm>
          <a:prstGeom prst="rect">
            <a:avLst/>
          </a:prstGeom>
          <a:solidFill>
            <a:srgbClr val="1D306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atin typeface="+mj-lt"/>
            </a:endParaRPr>
          </a:p>
        </p:txBody>
      </p:sp>
      <p:sp>
        <p:nvSpPr>
          <p:cNvPr id="43" name="Rectangle 42"/>
          <p:cNvSpPr/>
          <p:nvPr/>
        </p:nvSpPr>
        <p:spPr>
          <a:xfrm>
            <a:off x="9681880" y="3366247"/>
            <a:ext cx="314325" cy="304800"/>
          </a:xfrm>
          <a:prstGeom prst="rect">
            <a:avLst/>
          </a:prstGeom>
          <a:solidFill>
            <a:srgbClr val="1D306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atin typeface="+mj-lt"/>
            </a:endParaRPr>
          </a:p>
        </p:txBody>
      </p:sp>
      <p:cxnSp>
        <p:nvCxnSpPr>
          <p:cNvPr id="44" name="Straight Connector 43"/>
          <p:cNvCxnSpPr>
            <a:stCxn id="37" idx="2"/>
          </p:cNvCxnSpPr>
          <p:nvPr/>
        </p:nvCxnSpPr>
        <p:spPr>
          <a:xfrm>
            <a:off x="8543643" y="3042397"/>
            <a:ext cx="0" cy="15240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9072280" y="3042397"/>
            <a:ext cx="0" cy="15240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9605680" y="3042397"/>
            <a:ext cx="0" cy="15240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10062880" y="3042397"/>
            <a:ext cx="0" cy="15240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8843680" y="3194797"/>
            <a:ext cx="0" cy="15240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9377080" y="3194797"/>
            <a:ext cx="0" cy="15240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9834280" y="3194797"/>
            <a:ext cx="0" cy="15240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51" name="Oval 50"/>
          <p:cNvSpPr/>
          <p:nvPr/>
        </p:nvSpPr>
        <p:spPr>
          <a:xfrm>
            <a:off x="9834280" y="1156447"/>
            <a:ext cx="2286000" cy="1524000"/>
          </a:xfrm>
          <a:prstGeom prst="ellipse">
            <a:avLst/>
          </a:prstGeom>
          <a:noFill/>
          <a:ln w="9525">
            <a:solidFill>
              <a:schemeClr val="accent6"/>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atin typeface="+mj-lt"/>
            </a:endParaRPr>
          </a:p>
        </p:txBody>
      </p:sp>
      <p:cxnSp>
        <p:nvCxnSpPr>
          <p:cNvPr id="52" name="Straight Connector 51"/>
          <p:cNvCxnSpPr>
            <a:stCxn id="7" idx="0"/>
            <a:endCxn id="51" idx="3"/>
          </p:cNvCxnSpPr>
          <p:nvPr/>
        </p:nvCxnSpPr>
        <p:spPr>
          <a:xfrm flipH="1" flipV="1">
            <a:off x="10169243" y="2456610"/>
            <a:ext cx="731837" cy="1062037"/>
          </a:xfrm>
          <a:prstGeom prst="line">
            <a:avLst/>
          </a:prstGeom>
          <a:ln>
            <a:solidFill>
              <a:schemeClr val="accent6"/>
            </a:solidFill>
            <a:prstDash val="sysDash"/>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a:stCxn id="7" idx="0"/>
            <a:endCxn id="51" idx="5"/>
          </p:cNvCxnSpPr>
          <p:nvPr/>
        </p:nvCxnSpPr>
        <p:spPr>
          <a:xfrm flipV="1">
            <a:off x="10901080" y="2456610"/>
            <a:ext cx="884238" cy="1062037"/>
          </a:xfrm>
          <a:prstGeom prst="line">
            <a:avLst/>
          </a:prstGeom>
          <a:ln>
            <a:solidFill>
              <a:schemeClr val="accent6"/>
            </a:solidFill>
            <a:prstDash val="sysDash"/>
          </a:ln>
        </p:spPr>
        <p:style>
          <a:lnRef idx="1">
            <a:schemeClr val="accent1"/>
          </a:lnRef>
          <a:fillRef idx="0">
            <a:schemeClr val="accent1"/>
          </a:fillRef>
          <a:effectRef idx="0">
            <a:schemeClr val="accent1"/>
          </a:effectRef>
          <a:fontRef idx="minor">
            <a:schemeClr val="tx1"/>
          </a:fontRef>
        </p:style>
      </p:cxnSp>
      <p:sp>
        <p:nvSpPr>
          <p:cNvPr id="54" name="Oval 53"/>
          <p:cNvSpPr/>
          <p:nvPr/>
        </p:nvSpPr>
        <p:spPr>
          <a:xfrm>
            <a:off x="8157880" y="2375647"/>
            <a:ext cx="2286000" cy="1447800"/>
          </a:xfrm>
          <a:prstGeom prst="ellipse">
            <a:avLst/>
          </a:prstGeom>
          <a:noFill/>
          <a:ln w="9525">
            <a:solidFill>
              <a:srgbClr val="1D3064"/>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atin typeface="+mj-lt"/>
            </a:endParaRPr>
          </a:p>
        </p:txBody>
      </p:sp>
      <p:cxnSp>
        <p:nvCxnSpPr>
          <p:cNvPr id="55" name="Straight Connector 54"/>
          <p:cNvCxnSpPr>
            <a:stCxn id="8" idx="1"/>
            <a:endCxn id="54" idx="4"/>
          </p:cNvCxnSpPr>
          <p:nvPr/>
        </p:nvCxnSpPr>
        <p:spPr>
          <a:xfrm flipH="1" flipV="1">
            <a:off x="9300880" y="3823447"/>
            <a:ext cx="752475" cy="371475"/>
          </a:xfrm>
          <a:prstGeom prst="line">
            <a:avLst/>
          </a:prstGeom>
          <a:ln>
            <a:solidFill>
              <a:srgbClr val="1D3064"/>
            </a:solidFill>
            <a:prstDash val="sysDash"/>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a:stCxn id="8" idx="1"/>
            <a:endCxn id="54" idx="5"/>
          </p:cNvCxnSpPr>
          <p:nvPr/>
        </p:nvCxnSpPr>
        <p:spPr>
          <a:xfrm flipV="1">
            <a:off x="10053355" y="3610722"/>
            <a:ext cx="55563" cy="584200"/>
          </a:xfrm>
          <a:prstGeom prst="line">
            <a:avLst/>
          </a:prstGeom>
          <a:ln>
            <a:solidFill>
              <a:srgbClr val="1D3064"/>
            </a:solidFill>
            <a:prstDash val="sysDash"/>
          </a:ln>
        </p:spPr>
        <p:style>
          <a:lnRef idx="1">
            <a:schemeClr val="accent1"/>
          </a:lnRef>
          <a:fillRef idx="0">
            <a:schemeClr val="accent1"/>
          </a:fillRef>
          <a:effectRef idx="0">
            <a:schemeClr val="accent1"/>
          </a:effectRef>
          <a:fontRef idx="minor">
            <a:schemeClr val="tx1"/>
          </a:fontRef>
        </p:style>
      </p:cxnSp>
      <p:sp>
        <p:nvSpPr>
          <p:cNvPr id="57" name="TextBox 56"/>
          <p:cNvSpPr txBox="1">
            <a:spLocks noChangeArrowheads="1"/>
          </p:cNvSpPr>
          <p:nvPr/>
        </p:nvSpPr>
        <p:spPr bwMode="auto">
          <a:xfrm>
            <a:off x="8703026" y="3340660"/>
            <a:ext cx="312906" cy="369332"/>
          </a:xfrm>
          <a:prstGeom prst="rect">
            <a:avLst/>
          </a:prstGeom>
          <a:solidFill>
            <a:srgbClr val="1D3064"/>
          </a:solidFill>
          <a:ln>
            <a:noFill/>
          </a:ln>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b="1" dirty="0">
                <a:solidFill>
                  <a:schemeClr val="bg1"/>
                </a:solidFill>
                <a:latin typeface="+mj-lt"/>
              </a:rPr>
              <a:t>R</a:t>
            </a:r>
          </a:p>
        </p:txBody>
      </p:sp>
      <p:sp>
        <p:nvSpPr>
          <p:cNvPr id="58" name="TextBox 57"/>
          <p:cNvSpPr txBox="1">
            <a:spLocks noChangeArrowheads="1"/>
          </p:cNvSpPr>
          <p:nvPr/>
        </p:nvSpPr>
        <p:spPr bwMode="auto">
          <a:xfrm>
            <a:off x="8548405" y="4139360"/>
            <a:ext cx="128587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000" i="1" dirty="0">
                <a:latin typeface="+mj-lt"/>
              </a:rPr>
              <a:t>Receiver</a:t>
            </a:r>
          </a:p>
        </p:txBody>
      </p:sp>
      <p:cxnSp>
        <p:nvCxnSpPr>
          <p:cNvPr id="59" name="Straight Connector 58"/>
          <p:cNvCxnSpPr>
            <a:stCxn id="41" idx="2"/>
          </p:cNvCxnSpPr>
          <p:nvPr/>
        </p:nvCxnSpPr>
        <p:spPr>
          <a:xfrm>
            <a:off x="8848443" y="3671047"/>
            <a:ext cx="61912"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1" name="TextBox 60"/>
          <p:cNvSpPr txBox="1">
            <a:spLocks noChangeArrowheads="1"/>
          </p:cNvSpPr>
          <p:nvPr/>
        </p:nvSpPr>
        <p:spPr bwMode="auto">
          <a:xfrm>
            <a:off x="11343199" y="3425777"/>
            <a:ext cx="6463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000" b="1" i="1">
                <a:latin typeface="+mj-lt"/>
              </a:rPr>
              <a:t>Root</a:t>
            </a:r>
          </a:p>
        </p:txBody>
      </p:sp>
      <p:sp>
        <p:nvSpPr>
          <p:cNvPr id="63" name="TextBox 62"/>
          <p:cNvSpPr txBox="1">
            <a:spLocks noChangeArrowheads="1"/>
          </p:cNvSpPr>
          <p:nvPr/>
        </p:nvSpPr>
        <p:spPr bwMode="auto">
          <a:xfrm>
            <a:off x="8281705" y="1429033"/>
            <a:ext cx="128587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000" b="1" i="1" dirty="0">
                <a:latin typeface="+mj-lt"/>
              </a:rPr>
              <a:t>Coordinator</a:t>
            </a:r>
          </a:p>
        </p:txBody>
      </p:sp>
      <p:sp>
        <p:nvSpPr>
          <p:cNvPr id="64" name="TextBox 63"/>
          <p:cNvSpPr txBox="1">
            <a:spLocks noChangeArrowheads="1"/>
          </p:cNvSpPr>
          <p:nvPr/>
        </p:nvSpPr>
        <p:spPr bwMode="auto">
          <a:xfrm>
            <a:off x="10348347" y="2108947"/>
            <a:ext cx="3524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b="1" dirty="0">
                <a:solidFill>
                  <a:schemeClr val="bg1"/>
                </a:solidFill>
              </a:rPr>
              <a:t>C</a:t>
            </a:r>
          </a:p>
        </p:txBody>
      </p:sp>
      <p:sp>
        <p:nvSpPr>
          <p:cNvPr id="65" name="TextBox 64"/>
          <p:cNvSpPr txBox="1">
            <a:spLocks noChangeArrowheads="1"/>
          </p:cNvSpPr>
          <p:nvPr/>
        </p:nvSpPr>
        <p:spPr bwMode="auto">
          <a:xfrm>
            <a:off x="8348380" y="2691560"/>
            <a:ext cx="3524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b="1" dirty="0">
                <a:solidFill>
                  <a:schemeClr val="bg1"/>
                </a:solidFill>
              </a:rPr>
              <a:t>C</a:t>
            </a:r>
          </a:p>
        </p:txBody>
      </p:sp>
      <p:cxnSp>
        <p:nvCxnSpPr>
          <p:cNvPr id="66" name="Straight Connector 65"/>
          <p:cNvCxnSpPr>
            <a:endCxn id="65" idx="0"/>
          </p:cNvCxnSpPr>
          <p:nvPr/>
        </p:nvCxnSpPr>
        <p:spPr>
          <a:xfrm flipH="1">
            <a:off x="8524593" y="1840256"/>
            <a:ext cx="232709" cy="85130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a:endCxn id="23" idx="1"/>
          </p:cNvCxnSpPr>
          <p:nvPr/>
        </p:nvCxnSpPr>
        <p:spPr>
          <a:xfrm>
            <a:off x="9124015" y="1827961"/>
            <a:ext cx="1243665" cy="49053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57513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2"/>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3"/>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4"/>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5"/>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6"/>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7"/>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18"/>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9"/>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0"/>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1"/>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22"/>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23"/>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24"/>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25"/>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26"/>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27"/>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28"/>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29"/>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30"/>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31"/>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32"/>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36"/>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37"/>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38"/>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39"/>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40"/>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41"/>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42"/>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43"/>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44"/>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45"/>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46"/>
                                        </p:tgtEl>
                                        <p:attrNameLst>
                                          <p:attrName>style.visibility</p:attrName>
                                        </p:attrNameLst>
                                      </p:cBhvr>
                                      <p:to>
                                        <p:strVal val="visible"/>
                                      </p:to>
                                    </p:set>
                                  </p:childTnLst>
                                </p:cTn>
                              </p:par>
                              <p:par>
                                <p:cTn id="109" presetID="1" presetClass="entr" presetSubtype="0" fill="hold" nodeType="withEffect">
                                  <p:stCondLst>
                                    <p:cond delay="0"/>
                                  </p:stCondLst>
                                  <p:childTnLst>
                                    <p:set>
                                      <p:cBhvr>
                                        <p:cTn id="110" dur="1" fill="hold">
                                          <p:stCondLst>
                                            <p:cond delay="0"/>
                                          </p:stCondLst>
                                        </p:cTn>
                                        <p:tgtEl>
                                          <p:spTgt spid="47"/>
                                        </p:tgtEl>
                                        <p:attrNameLst>
                                          <p:attrName>style.visibility</p:attrName>
                                        </p:attrNameLst>
                                      </p:cBhvr>
                                      <p:to>
                                        <p:strVal val="visible"/>
                                      </p:to>
                                    </p:set>
                                  </p:childTnLst>
                                </p:cTn>
                              </p:par>
                              <p:par>
                                <p:cTn id="111" presetID="1" presetClass="entr" presetSubtype="0" fill="hold" nodeType="withEffect">
                                  <p:stCondLst>
                                    <p:cond delay="0"/>
                                  </p:stCondLst>
                                  <p:childTnLst>
                                    <p:set>
                                      <p:cBhvr>
                                        <p:cTn id="112" dur="1" fill="hold">
                                          <p:stCondLst>
                                            <p:cond delay="0"/>
                                          </p:stCondLst>
                                        </p:cTn>
                                        <p:tgtEl>
                                          <p:spTgt spid="48"/>
                                        </p:tgtEl>
                                        <p:attrNameLst>
                                          <p:attrName>style.visibility</p:attrName>
                                        </p:attrNameLst>
                                      </p:cBhvr>
                                      <p:to>
                                        <p:strVal val="visible"/>
                                      </p:to>
                                    </p:set>
                                  </p:childTnLst>
                                </p:cTn>
                              </p:par>
                              <p:par>
                                <p:cTn id="113" presetID="1" presetClass="entr" presetSubtype="0" fill="hold" nodeType="withEffect">
                                  <p:stCondLst>
                                    <p:cond delay="0"/>
                                  </p:stCondLst>
                                  <p:childTnLst>
                                    <p:set>
                                      <p:cBhvr>
                                        <p:cTn id="114" dur="1" fill="hold">
                                          <p:stCondLst>
                                            <p:cond delay="0"/>
                                          </p:stCondLst>
                                        </p:cTn>
                                        <p:tgtEl>
                                          <p:spTgt spid="49"/>
                                        </p:tgtEl>
                                        <p:attrNameLst>
                                          <p:attrName>style.visibility</p:attrName>
                                        </p:attrNameLst>
                                      </p:cBhvr>
                                      <p:to>
                                        <p:strVal val="visible"/>
                                      </p:to>
                                    </p:set>
                                  </p:childTnLst>
                                </p:cTn>
                              </p:par>
                              <p:par>
                                <p:cTn id="115" presetID="1" presetClass="entr" presetSubtype="0" fill="hold" nodeType="withEffect">
                                  <p:stCondLst>
                                    <p:cond delay="0"/>
                                  </p:stCondLst>
                                  <p:childTnLst>
                                    <p:set>
                                      <p:cBhvr>
                                        <p:cTn id="116" dur="1" fill="hold">
                                          <p:stCondLst>
                                            <p:cond delay="0"/>
                                          </p:stCondLst>
                                        </p:cTn>
                                        <p:tgtEl>
                                          <p:spTgt spid="50"/>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51"/>
                                        </p:tgtEl>
                                        <p:attrNameLst>
                                          <p:attrName>style.visibility</p:attrName>
                                        </p:attrNameLst>
                                      </p:cBhvr>
                                      <p:to>
                                        <p:strVal val="visible"/>
                                      </p:to>
                                    </p:set>
                                  </p:childTnLst>
                                </p:cTn>
                              </p:par>
                              <p:par>
                                <p:cTn id="119" presetID="1" presetClass="entr" presetSubtype="0" fill="hold" nodeType="withEffect">
                                  <p:stCondLst>
                                    <p:cond delay="0"/>
                                  </p:stCondLst>
                                  <p:childTnLst>
                                    <p:set>
                                      <p:cBhvr>
                                        <p:cTn id="120" dur="1" fill="hold">
                                          <p:stCondLst>
                                            <p:cond delay="0"/>
                                          </p:stCondLst>
                                        </p:cTn>
                                        <p:tgtEl>
                                          <p:spTgt spid="52"/>
                                        </p:tgtEl>
                                        <p:attrNameLst>
                                          <p:attrName>style.visibility</p:attrName>
                                        </p:attrNameLst>
                                      </p:cBhvr>
                                      <p:to>
                                        <p:strVal val="visible"/>
                                      </p:to>
                                    </p:set>
                                  </p:childTnLst>
                                </p:cTn>
                              </p:par>
                              <p:par>
                                <p:cTn id="121" presetID="1" presetClass="entr" presetSubtype="0" fill="hold" nodeType="withEffect">
                                  <p:stCondLst>
                                    <p:cond delay="0"/>
                                  </p:stCondLst>
                                  <p:childTnLst>
                                    <p:set>
                                      <p:cBhvr>
                                        <p:cTn id="122" dur="1" fill="hold">
                                          <p:stCondLst>
                                            <p:cond delay="0"/>
                                          </p:stCondLst>
                                        </p:cTn>
                                        <p:tgtEl>
                                          <p:spTgt spid="53"/>
                                        </p:tgtEl>
                                        <p:attrNameLst>
                                          <p:attrName>style.visibility</p:attrName>
                                        </p:attrNameLst>
                                      </p:cBhvr>
                                      <p:to>
                                        <p:strVal val="visible"/>
                                      </p:to>
                                    </p:set>
                                  </p:childTnLst>
                                </p:cTn>
                              </p:par>
                              <p:par>
                                <p:cTn id="123" presetID="1" presetClass="entr" presetSubtype="0" fill="hold" grpId="0" nodeType="withEffect">
                                  <p:stCondLst>
                                    <p:cond delay="0"/>
                                  </p:stCondLst>
                                  <p:childTnLst>
                                    <p:set>
                                      <p:cBhvr>
                                        <p:cTn id="124" dur="1" fill="hold">
                                          <p:stCondLst>
                                            <p:cond delay="0"/>
                                          </p:stCondLst>
                                        </p:cTn>
                                        <p:tgtEl>
                                          <p:spTgt spid="54"/>
                                        </p:tgtEl>
                                        <p:attrNameLst>
                                          <p:attrName>style.visibility</p:attrName>
                                        </p:attrNameLst>
                                      </p:cBhvr>
                                      <p:to>
                                        <p:strVal val="visible"/>
                                      </p:to>
                                    </p:set>
                                  </p:childTnLst>
                                </p:cTn>
                              </p:par>
                              <p:par>
                                <p:cTn id="125" presetID="1" presetClass="entr" presetSubtype="0" fill="hold" nodeType="withEffect">
                                  <p:stCondLst>
                                    <p:cond delay="0"/>
                                  </p:stCondLst>
                                  <p:childTnLst>
                                    <p:set>
                                      <p:cBhvr>
                                        <p:cTn id="126" dur="1" fill="hold">
                                          <p:stCondLst>
                                            <p:cond delay="0"/>
                                          </p:stCondLst>
                                        </p:cTn>
                                        <p:tgtEl>
                                          <p:spTgt spid="55"/>
                                        </p:tgtEl>
                                        <p:attrNameLst>
                                          <p:attrName>style.visibility</p:attrName>
                                        </p:attrNameLst>
                                      </p:cBhvr>
                                      <p:to>
                                        <p:strVal val="visible"/>
                                      </p:to>
                                    </p:set>
                                  </p:childTnLst>
                                </p:cTn>
                              </p:par>
                              <p:par>
                                <p:cTn id="127" presetID="1" presetClass="entr" presetSubtype="0" fill="hold" nodeType="withEffect">
                                  <p:stCondLst>
                                    <p:cond delay="0"/>
                                  </p:stCondLst>
                                  <p:childTnLst>
                                    <p:set>
                                      <p:cBhvr>
                                        <p:cTn id="128" dur="1" fill="hold">
                                          <p:stCondLst>
                                            <p:cond delay="0"/>
                                          </p:stCondLst>
                                        </p:cTn>
                                        <p:tgtEl>
                                          <p:spTgt spid="56"/>
                                        </p:tgtEl>
                                        <p:attrNameLst>
                                          <p:attrName>style.visibility</p:attrName>
                                        </p:attrNameLst>
                                      </p:cBhvr>
                                      <p:to>
                                        <p:strVal val="visible"/>
                                      </p:to>
                                    </p:set>
                                  </p:childTnLst>
                                </p:cTn>
                              </p:par>
                              <p:par>
                                <p:cTn id="129" presetID="1" presetClass="entr" presetSubtype="0" fill="hold" nodeType="withEffect">
                                  <p:stCondLst>
                                    <p:cond delay="0"/>
                                  </p:stCondLst>
                                  <p:childTnLst>
                                    <p:set>
                                      <p:cBhvr>
                                        <p:cTn id="130" dur="1" fill="hold">
                                          <p:stCondLst>
                                            <p:cond delay="0"/>
                                          </p:stCondLst>
                                        </p:cTn>
                                        <p:tgtEl>
                                          <p:spTgt spid="59"/>
                                        </p:tgtEl>
                                        <p:attrNameLst>
                                          <p:attrName>style.visibility</p:attrName>
                                        </p:attrNameLst>
                                      </p:cBhvr>
                                      <p:to>
                                        <p:strVal val="visible"/>
                                      </p:to>
                                    </p:set>
                                  </p:childTnLst>
                                </p:cTn>
                              </p:par>
                              <p:par>
                                <p:cTn id="131" presetID="10" presetClass="entr" presetSubtype="0" fill="hold" grpId="0" nodeType="withEffect">
                                  <p:stCondLst>
                                    <p:cond delay="0"/>
                                  </p:stCondLst>
                                  <p:childTnLst>
                                    <p:set>
                                      <p:cBhvr>
                                        <p:cTn id="132" dur="1" fill="hold">
                                          <p:stCondLst>
                                            <p:cond delay="0"/>
                                          </p:stCondLst>
                                        </p:cTn>
                                        <p:tgtEl>
                                          <p:spTgt spid="61"/>
                                        </p:tgtEl>
                                        <p:attrNameLst>
                                          <p:attrName>style.visibility</p:attrName>
                                        </p:attrNameLst>
                                      </p:cBhvr>
                                      <p:to>
                                        <p:strVal val="visible"/>
                                      </p:to>
                                    </p:set>
                                    <p:animEffect transition="in" filter="fade">
                                      <p:cBhvr>
                                        <p:cTn id="133" dur="500"/>
                                        <p:tgtEl>
                                          <p:spTgt spid="61"/>
                                        </p:tgtEl>
                                      </p:cBhvr>
                                    </p:animEffect>
                                  </p:childTnLst>
                                </p:cTn>
                              </p:par>
                              <p:par>
                                <p:cTn id="134" presetID="1" presetClass="entr" presetSubtype="0" fill="hold" grpId="0" nodeType="withEffect">
                                  <p:stCondLst>
                                    <p:cond delay="0"/>
                                  </p:stCondLst>
                                  <p:childTnLst>
                                    <p:set>
                                      <p:cBhvr>
                                        <p:cTn id="135" dur="1" fill="hold">
                                          <p:stCondLst>
                                            <p:cond delay="0"/>
                                          </p:stCondLst>
                                        </p:cTn>
                                        <p:tgtEl>
                                          <p:spTgt spid="63"/>
                                        </p:tgtEl>
                                        <p:attrNameLst>
                                          <p:attrName>style.visibility</p:attrName>
                                        </p:attrNameLst>
                                      </p:cBhvr>
                                      <p:to>
                                        <p:strVal val="visible"/>
                                      </p:to>
                                    </p:set>
                                  </p:childTnLst>
                                </p:cTn>
                              </p:par>
                              <p:par>
                                <p:cTn id="136" presetID="10" presetClass="entr" presetSubtype="0" fill="hold" grpId="0" nodeType="withEffect">
                                  <p:stCondLst>
                                    <p:cond delay="0"/>
                                  </p:stCondLst>
                                  <p:childTnLst>
                                    <p:set>
                                      <p:cBhvr>
                                        <p:cTn id="137" dur="1" fill="hold">
                                          <p:stCondLst>
                                            <p:cond delay="0"/>
                                          </p:stCondLst>
                                        </p:cTn>
                                        <p:tgtEl>
                                          <p:spTgt spid="64"/>
                                        </p:tgtEl>
                                        <p:attrNameLst>
                                          <p:attrName>style.visibility</p:attrName>
                                        </p:attrNameLst>
                                      </p:cBhvr>
                                      <p:to>
                                        <p:strVal val="visible"/>
                                      </p:to>
                                    </p:set>
                                    <p:animEffect transition="in" filter="fade">
                                      <p:cBhvr>
                                        <p:cTn id="138" dur="500"/>
                                        <p:tgtEl>
                                          <p:spTgt spid="64"/>
                                        </p:tgtEl>
                                      </p:cBhvr>
                                    </p:animEffect>
                                  </p:childTnLst>
                                </p:cTn>
                              </p:par>
                              <p:par>
                                <p:cTn id="139" presetID="10" presetClass="entr" presetSubtype="0" fill="hold" grpId="0" nodeType="withEffect">
                                  <p:stCondLst>
                                    <p:cond delay="0"/>
                                  </p:stCondLst>
                                  <p:childTnLst>
                                    <p:set>
                                      <p:cBhvr>
                                        <p:cTn id="140" dur="1" fill="hold">
                                          <p:stCondLst>
                                            <p:cond delay="0"/>
                                          </p:stCondLst>
                                        </p:cTn>
                                        <p:tgtEl>
                                          <p:spTgt spid="65"/>
                                        </p:tgtEl>
                                        <p:attrNameLst>
                                          <p:attrName>style.visibility</p:attrName>
                                        </p:attrNameLst>
                                      </p:cBhvr>
                                      <p:to>
                                        <p:strVal val="visible"/>
                                      </p:to>
                                    </p:set>
                                    <p:animEffect transition="in" filter="fade">
                                      <p:cBhvr>
                                        <p:cTn id="141" dur="500"/>
                                        <p:tgtEl>
                                          <p:spTgt spid="65"/>
                                        </p:tgtEl>
                                      </p:cBhvr>
                                    </p:animEffect>
                                  </p:childTnLst>
                                </p:cTn>
                              </p:par>
                              <p:par>
                                <p:cTn id="142" presetID="1" presetClass="entr" presetSubtype="0" fill="hold" nodeType="withEffect">
                                  <p:stCondLst>
                                    <p:cond delay="0"/>
                                  </p:stCondLst>
                                  <p:childTnLst>
                                    <p:set>
                                      <p:cBhvr>
                                        <p:cTn id="143" dur="1" fill="hold">
                                          <p:stCondLst>
                                            <p:cond delay="0"/>
                                          </p:stCondLst>
                                        </p:cTn>
                                        <p:tgtEl>
                                          <p:spTgt spid="66"/>
                                        </p:tgtEl>
                                        <p:attrNameLst>
                                          <p:attrName>style.visibility</p:attrName>
                                        </p:attrNameLst>
                                      </p:cBhvr>
                                      <p:to>
                                        <p:strVal val="visible"/>
                                      </p:to>
                                    </p:set>
                                  </p:childTnLst>
                                </p:cTn>
                              </p:par>
                              <p:par>
                                <p:cTn id="144" presetID="1" presetClass="entr" presetSubtype="0" fill="hold" nodeType="withEffect">
                                  <p:stCondLst>
                                    <p:cond delay="0"/>
                                  </p:stCondLst>
                                  <p:childTnLst>
                                    <p:set>
                                      <p:cBhvr>
                                        <p:cTn id="145" dur="1" fill="hold">
                                          <p:stCondLst>
                                            <p:cond delay="0"/>
                                          </p:stCondLst>
                                        </p:cTn>
                                        <p:tgtEl>
                                          <p:spTgt spid="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2" grpId="0" animBg="1"/>
      <p:bldP spid="19" grpId="0" animBg="1"/>
      <p:bldP spid="20" grpId="0" animBg="1"/>
      <p:bldP spid="21" grpId="0" animBg="1"/>
      <p:bldP spid="22" grpId="0" animBg="1"/>
      <p:bldP spid="23" grpId="0" animBg="1"/>
      <p:bldP spid="24" grpId="0" animBg="1"/>
      <p:bldP spid="25" grpId="0" animBg="1"/>
      <p:bldP spid="37" grpId="0" animBg="1"/>
      <p:bldP spid="38" grpId="0" animBg="1"/>
      <p:bldP spid="39" grpId="0" animBg="1"/>
      <p:bldP spid="40" grpId="0" animBg="1"/>
      <p:bldP spid="41" grpId="0" animBg="1"/>
      <p:bldP spid="42" grpId="0" animBg="1"/>
      <p:bldP spid="43" grpId="0" animBg="1"/>
      <p:bldP spid="51" grpId="0" animBg="1"/>
      <p:bldP spid="54" grpId="0" animBg="1"/>
      <p:bldP spid="57" grpId="0" animBg="1"/>
      <p:bldP spid="58" grpId="0"/>
      <p:bldP spid="61" grpId="0"/>
      <p:bldP spid="63" grpId="0"/>
      <p:bldP spid="64" grpId="0"/>
      <p:bldP spid="65" grpId="0"/>
    </p:bld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F2D5F8-87CB-4B5B-8EC7-5F4CE6485746}"/>
              </a:ext>
            </a:extLst>
          </p:cNvPr>
          <p:cNvSpPr>
            <a:spLocks noGrp="1"/>
          </p:cNvSpPr>
          <p:nvPr>
            <p:ph type="title"/>
          </p:nvPr>
        </p:nvSpPr>
        <p:spPr/>
        <p:txBody>
          <a:bodyPr/>
          <a:lstStyle/>
          <a:p>
            <a:r>
              <a:rPr lang="en-US" dirty="0"/>
              <a:t>Atomic Multicast</a:t>
            </a:r>
          </a:p>
        </p:txBody>
      </p:sp>
      <p:sp>
        <p:nvSpPr>
          <p:cNvPr id="3" name="Content Placeholder 2">
            <a:extLst>
              <a:ext uri="{FF2B5EF4-FFF2-40B4-BE49-F238E27FC236}">
                <a16:creationId xmlns:a16="http://schemas.microsoft.com/office/drawing/2014/main" xmlns="" id="{139A428D-8F15-4206-B337-FA27C005FA71}"/>
              </a:ext>
            </a:extLst>
          </p:cNvPr>
          <p:cNvSpPr>
            <a:spLocks noGrp="1"/>
          </p:cNvSpPr>
          <p:nvPr>
            <p:ph idx="1"/>
          </p:nvPr>
        </p:nvSpPr>
        <p:spPr/>
        <p:txBody>
          <a:bodyPr/>
          <a:lstStyle/>
          <a:p>
            <a:pPr>
              <a:lnSpc>
                <a:spcPct val="100000"/>
              </a:lnSpc>
            </a:pPr>
            <a:r>
              <a:rPr lang="en-US" b="1" dirty="0"/>
              <a:t>P1</a:t>
            </a:r>
            <a:r>
              <a:rPr lang="en-US" dirty="0"/>
              <a:t>: What is often needed in a distributed system is the guarantee that a message is delivered to either all processes or to none at all</a:t>
            </a:r>
          </a:p>
          <a:p>
            <a:pPr>
              <a:lnSpc>
                <a:spcPct val="100000"/>
              </a:lnSpc>
            </a:pPr>
            <a:r>
              <a:rPr lang="en-US" b="1" dirty="0" smtClean="0"/>
              <a:t>P2</a:t>
            </a:r>
            <a:r>
              <a:rPr lang="en-US" dirty="0"/>
              <a:t>: It is also generally required that all messages are delivered in the same order to all processes </a:t>
            </a:r>
          </a:p>
          <a:p>
            <a:pPr>
              <a:lnSpc>
                <a:spcPct val="100000"/>
              </a:lnSpc>
            </a:pPr>
            <a:r>
              <a:rPr lang="en-US" dirty="0" smtClean="0"/>
              <a:t>Satisfying </a:t>
            </a:r>
            <a:r>
              <a:rPr lang="en-US" dirty="0"/>
              <a:t>P1 and P2 results in an </a:t>
            </a:r>
            <a:r>
              <a:rPr lang="en-US" dirty="0">
                <a:solidFill>
                  <a:schemeClr val="accent6"/>
                </a:solidFill>
              </a:rPr>
              <a:t>atomic multicast</a:t>
            </a:r>
          </a:p>
          <a:p>
            <a:pPr>
              <a:lnSpc>
                <a:spcPct val="100000"/>
              </a:lnSpc>
            </a:pPr>
            <a:r>
              <a:rPr lang="en-US" dirty="0" smtClean="0"/>
              <a:t>Atomic </a:t>
            </a:r>
            <a:r>
              <a:rPr lang="en-US" dirty="0"/>
              <a:t>multicast</a:t>
            </a:r>
            <a:r>
              <a:rPr lang="en-US" dirty="0" smtClean="0"/>
              <a:t>:</a:t>
            </a:r>
            <a:endParaRPr lang="en-US" dirty="0"/>
          </a:p>
          <a:p>
            <a:pPr marL="806450" lvl="2" indent="-361950"/>
            <a:r>
              <a:rPr lang="en-US" sz="2400" dirty="0"/>
              <a:t>Ensures that non-faulty processes maintain a </a:t>
            </a:r>
            <a:r>
              <a:rPr lang="en-US" sz="2400" dirty="0">
                <a:solidFill>
                  <a:srgbClr val="1D3064"/>
                </a:solidFill>
              </a:rPr>
              <a:t>consistent view</a:t>
            </a:r>
          </a:p>
          <a:p>
            <a:pPr marL="806450" lvl="2" indent="-361950"/>
            <a:r>
              <a:rPr lang="en-US" sz="2400" dirty="0"/>
              <a:t>Forces reconciliation when a process recovers and rejoins the group</a:t>
            </a:r>
          </a:p>
        </p:txBody>
      </p:sp>
    </p:spTree>
    <p:extLst>
      <p:ext uri="{BB962C8B-B14F-4D97-AF65-F5344CB8AC3E}">
        <p14:creationId xmlns:p14="http://schemas.microsoft.com/office/powerpoint/2010/main" val="7317983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F2D5F8-87CB-4B5B-8EC7-5F4CE6485746}"/>
              </a:ext>
            </a:extLst>
          </p:cNvPr>
          <p:cNvSpPr>
            <a:spLocks noGrp="1"/>
          </p:cNvSpPr>
          <p:nvPr>
            <p:ph type="title"/>
          </p:nvPr>
        </p:nvSpPr>
        <p:spPr/>
        <p:txBody>
          <a:bodyPr/>
          <a:lstStyle/>
          <a:p>
            <a:r>
              <a:rPr lang="en-US" dirty="0"/>
              <a:t>Virtual </a:t>
            </a:r>
            <a:r>
              <a:rPr lang="en-US" dirty="0" smtClean="0"/>
              <a:t>Synchrony</a:t>
            </a:r>
            <a:endParaRPr lang="en-US" dirty="0"/>
          </a:p>
        </p:txBody>
      </p:sp>
      <p:sp>
        <p:nvSpPr>
          <p:cNvPr id="3" name="Content Placeholder 2">
            <a:extLst>
              <a:ext uri="{FF2B5EF4-FFF2-40B4-BE49-F238E27FC236}">
                <a16:creationId xmlns:a16="http://schemas.microsoft.com/office/drawing/2014/main" xmlns="" id="{139A428D-8F15-4206-B337-FA27C005FA71}"/>
              </a:ext>
            </a:extLst>
          </p:cNvPr>
          <p:cNvSpPr>
            <a:spLocks noGrp="1"/>
          </p:cNvSpPr>
          <p:nvPr>
            <p:ph idx="1"/>
          </p:nvPr>
        </p:nvSpPr>
        <p:spPr/>
        <p:txBody>
          <a:bodyPr/>
          <a:lstStyle/>
          <a:p>
            <a:pPr>
              <a:lnSpc>
                <a:spcPct val="100000"/>
              </a:lnSpc>
            </a:pPr>
            <a:r>
              <a:rPr lang="en-US" dirty="0"/>
              <a:t>A multicast message m is uniquely associated with a list of processes to which it should be delivered</a:t>
            </a:r>
          </a:p>
          <a:p>
            <a:pPr>
              <a:lnSpc>
                <a:spcPct val="100000"/>
              </a:lnSpc>
            </a:pPr>
            <a:r>
              <a:rPr lang="en-US" dirty="0" smtClean="0"/>
              <a:t>This </a:t>
            </a:r>
            <a:r>
              <a:rPr lang="en-US" dirty="0"/>
              <a:t>delivery list corresponds to a group view (G)</a:t>
            </a:r>
          </a:p>
          <a:p>
            <a:pPr>
              <a:lnSpc>
                <a:spcPct val="100000"/>
              </a:lnSpc>
            </a:pPr>
            <a:r>
              <a:rPr lang="en-US" dirty="0" smtClean="0"/>
              <a:t>There </a:t>
            </a:r>
            <a:r>
              <a:rPr lang="en-US" dirty="0"/>
              <a:t>is only one case in which delivery of m is allowed to fail: </a:t>
            </a:r>
          </a:p>
          <a:p>
            <a:pPr marL="806450" lvl="2" indent="-361950"/>
            <a:r>
              <a:rPr lang="en-US" sz="2400" dirty="0"/>
              <a:t>When a group-membership-change is the result of the sender of m crashing</a:t>
            </a:r>
          </a:p>
          <a:p>
            <a:pPr>
              <a:lnSpc>
                <a:spcPct val="100000"/>
              </a:lnSpc>
            </a:pPr>
            <a:r>
              <a:rPr lang="en-US" dirty="0" smtClean="0"/>
              <a:t>In </a:t>
            </a:r>
            <a:r>
              <a:rPr lang="en-US" dirty="0"/>
              <a:t>this case, m may either be delivered to all remaining processes, or ignored by each of them</a:t>
            </a:r>
          </a:p>
          <a:p>
            <a:pPr>
              <a:lnSpc>
                <a:spcPct val="100000"/>
              </a:lnSpc>
            </a:pPr>
            <a:endParaRPr lang="en-US" dirty="0"/>
          </a:p>
        </p:txBody>
      </p:sp>
    </p:spTree>
    <p:extLst>
      <p:ext uri="{BB962C8B-B14F-4D97-AF65-F5344CB8AC3E}">
        <p14:creationId xmlns:p14="http://schemas.microsoft.com/office/powerpoint/2010/main" val="41031712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F2D5F8-87CB-4B5B-8EC7-5F4CE6485746}"/>
              </a:ext>
            </a:extLst>
          </p:cNvPr>
          <p:cNvSpPr>
            <a:spLocks noGrp="1"/>
          </p:cNvSpPr>
          <p:nvPr>
            <p:ph type="title"/>
          </p:nvPr>
        </p:nvSpPr>
        <p:spPr/>
        <p:txBody>
          <a:bodyPr/>
          <a:lstStyle/>
          <a:p>
            <a:r>
              <a:rPr lang="en-US" dirty="0"/>
              <a:t>Virtual </a:t>
            </a:r>
            <a:r>
              <a:rPr lang="en-US" dirty="0" smtClean="0"/>
              <a:t>Synchrony</a:t>
            </a:r>
            <a:endParaRPr lang="en-US" dirty="0"/>
          </a:p>
        </p:txBody>
      </p:sp>
      <p:cxnSp>
        <p:nvCxnSpPr>
          <p:cNvPr id="5" name="Straight Connector 4"/>
          <p:cNvCxnSpPr/>
          <p:nvPr/>
        </p:nvCxnSpPr>
        <p:spPr>
          <a:xfrm>
            <a:off x="1389529" y="2203450"/>
            <a:ext cx="762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Box 5"/>
          <p:cNvSpPr txBox="1">
            <a:spLocks noChangeArrowheads="1"/>
          </p:cNvSpPr>
          <p:nvPr/>
        </p:nvSpPr>
        <p:spPr bwMode="auto">
          <a:xfrm>
            <a:off x="803742" y="2049463"/>
            <a:ext cx="43313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b="1">
                <a:solidFill>
                  <a:schemeClr val="accent6"/>
                </a:solidFill>
                <a:latin typeface="+mj-lt"/>
              </a:rPr>
              <a:t>P1</a:t>
            </a:r>
          </a:p>
        </p:txBody>
      </p:sp>
      <p:cxnSp>
        <p:nvCxnSpPr>
          <p:cNvPr id="7" name="Straight Connector 6"/>
          <p:cNvCxnSpPr/>
          <p:nvPr/>
        </p:nvCxnSpPr>
        <p:spPr>
          <a:xfrm>
            <a:off x="1389529" y="2655888"/>
            <a:ext cx="762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extBox 9"/>
          <p:cNvSpPr txBox="1">
            <a:spLocks noChangeArrowheads="1"/>
          </p:cNvSpPr>
          <p:nvPr/>
        </p:nvSpPr>
        <p:spPr bwMode="auto">
          <a:xfrm>
            <a:off x="803742" y="2501900"/>
            <a:ext cx="43313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b="1">
                <a:solidFill>
                  <a:schemeClr val="accent4"/>
                </a:solidFill>
                <a:latin typeface="+mj-lt"/>
              </a:rPr>
              <a:t>P2</a:t>
            </a:r>
          </a:p>
        </p:txBody>
      </p:sp>
      <p:sp>
        <p:nvSpPr>
          <p:cNvPr id="9" name="TextBox 11"/>
          <p:cNvSpPr txBox="1">
            <a:spLocks noChangeArrowheads="1"/>
          </p:cNvSpPr>
          <p:nvPr/>
        </p:nvSpPr>
        <p:spPr bwMode="auto">
          <a:xfrm>
            <a:off x="803742" y="2963863"/>
            <a:ext cx="43313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b="1" dirty="0">
                <a:solidFill>
                  <a:schemeClr val="tx2">
                    <a:lumMod val="50000"/>
                  </a:schemeClr>
                </a:solidFill>
                <a:latin typeface="+mj-lt"/>
              </a:rPr>
              <a:t>P3</a:t>
            </a:r>
          </a:p>
        </p:txBody>
      </p:sp>
      <p:cxnSp>
        <p:nvCxnSpPr>
          <p:cNvPr id="10" name="Straight Connector 9"/>
          <p:cNvCxnSpPr/>
          <p:nvPr/>
        </p:nvCxnSpPr>
        <p:spPr>
          <a:xfrm>
            <a:off x="1389529" y="3573463"/>
            <a:ext cx="762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Box 13"/>
          <p:cNvSpPr txBox="1">
            <a:spLocks noChangeArrowheads="1"/>
          </p:cNvSpPr>
          <p:nvPr/>
        </p:nvSpPr>
        <p:spPr bwMode="auto">
          <a:xfrm>
            <a:off x="803742" y="3419475"/>
            <a:ext cx="43313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b="1" dirty="0">
                <a:solidFill>
                  <a:schemeClr val="accent5">
                    <a:lumMod val="50000"/>
                  </a:schemeClr>
                </a:solidFill>
                <a:latin typeface="+mj-lt"/>
              </a:rPr>
              <a:t>P4</a:t>
            </a:r>
          </a:p>
        </p:txBody>
      </p:sp>
      <p:cxnSp>
        <p:nvCxnSpPr>
          <p:cNvPr id="12" name="Straight Connector 11"/>
          <p:cNvCxnSpPr/>
          <p:nvPr/>
        </p:nvCxnSpPr>
        <p:spPr>
          <a:xfrm>
            <a:off x="1541929" y="1898650"/>
            <a:ext cx="0" cy="198120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1922929" y="2203450"/>
            <a:ext cx="304800" cy="452438"/>
          </a:xfrm>
          <a:prstGeom prst="straightConnector1">
            <a:avLst/>
          </a:prstGeom>
          <a:ln w="28575">
            <a:solidFill>
              <a:srgbClr val="1D9A78"/>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1922929" y="2655888"/>
            <a:ext cx="0" cy="461962"/>
          </a:xfrm>
          <a:prstGeom prst="straightConnector1">
            <a:avLst/>
          </a:prstGeom>
          <a:ln w="28575">
            <a:solidFill>
              <a:srgbClr val="1D9A78"/>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1922929" y="2655888"/>
            <a:ext cx="381000" cy="917575"/>
          </a:xfrm>
          <a:prstGeom prst="straightConnector1">
            <a:avLst/>
          </a:prstGeom>
          <a:ln w="28575">
            <a:solidFill>
              <a:srgbClr val="1D9A78"/>
            </a:solidFill>
            <a:tailEnd type="arrow"/>
          </a:ln>
        </p:spPr>
        <p:style>
          <a:lnRef idx="1">
            <a:schemeClr val="accent1"/>
          </a:lnRef>
          <a:fillRef idx="0">
            <a:schemeClr val="accent1"/>
          </a:fillRef>
          <a:effectRef idx="0">
            <a:schemeClr val="accent1"/>
          </a:effectRef>
          <a:fontRef idx="minor">
            <a:schemeClr val="tx1"/>
          </a:fontRef>
        </p:style>
      </p:cxnSp>
      <p:sp>
        <p:nvSpPr>
          <p:cNvPr id="16" name="Oval 15"/>
          <p:cNvSpPr/>
          <p:nvPr/>
        </p:nvSpPr>
        <p:spPr>
          <a:xfrm>
            <a:off x="1808629" y="2543175"/>
            <a:ext cx="228600" cy="22383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atin typeface="+mj-lt"/>
            </a:endParaRPr>
          </a:p>
        </p:txBody>
      </p:sp>
      <p:cxnSp>
        <p:nvCxnSpPr>
          <p:cNvPr id="17" name="Straight Connector 16"/>
          <p:cNvCxnSpPr>
            <a:stCxn id="16" idx="0"/>
          </p:cNvCxnSpPr>
          <p:nvPr/>
        </p:nvCxnSpPr>
        <p:spPr>
          <a:xfrm flipV="1">
            <a:off x="1922929" y="1746250"/>
            <a:ext cx="190500" cy="79692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TextBox 23"/>
          <p:cNvSpPr txBox="1">
            <a:spLocks noChangeArrowheads="1"/>
          </p:cNvSpPr>
          <p:nvPr/>
        </p:nvSpPr>
        <p:spPr bwMode="auto">
          <a:xfrm>
            <a:off x="803742" y="1134161"/>
            <a:ext cx="345757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b="1" dirty="0">
                <a:latin typeface="+mj-lt"/>
              </a:rPr>
              <a:t>Reliable multicast by multiple </a:t>
            </a:r>
          </a:p>
          <a:p>
            <a:pPr eaLnBrk="1" hangingPunct="1"/>
            <a:r>
              <a:rPr lang="en-US" altLang="en-US" b="1" dirty="0">
                <a:latin typeface="+mj-lt"/>
              </a:rPr>
              <a:t>point-to-point messages</a:t>
            </a:r>
          </a:p>
        </p:txBody>
      </p:sp>
      <p:cxnSp>
        <p:nvCxnSpPr>
          <p:cNvPr id="19" name="Straight Arrow Connector 18"/>
          <p:cNvCxnSpPr/>
          <p:nvPr/>
        </p:nvCxnSpPr>
        <p:spPr>
          <a:xfrm>
            <a:off x="2989729" y="2203450"/>
            <a:ext cx="457200" cy="452438"/>
          </a:xfrm>
          <a:prstGeom prst="straightConnector1">
            <a:avLst/>
          </a:prstGeom>
          <a:ln w="28575">
            <a:solidFill>
              <a:schemeClr val="accent6"/>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2989729" y="2203450"/>
            <a:ext cx="0" cy="1370013"/>
          </a:xfrm>
          <a:prstGeom prst="straightConnector1">
            <a:avLst/>
          </a:prstGeom>
          <a:ln w="28575">
            <a:solidFill>
              <a:schemeClr val="accent6"/>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2989729" y="2203450"/>
            <a:ext cx="381000" cy="914400"/>
          </a:xfrm>
          <a:prstGeom prst="straightConnector1">
            <a:avLst/>
          </a:prstGeom>
          <a:ln w="28575">
            <a:solidFill>
              <a:schemeClr val="accent6"/>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3751729" y="1895475"/>
            <a:ext cx="0" cy="198120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V="1">
            <a:off x="3675529" y="2655888"/>
            <a:ext cx="0" cy="458787"/>
          </a:xfrm>
          <a:prstGeom prst="straightConnector1">
            <a:avLst/>
          </a:prstGeom>
          <a:ln w="28575">
            <a:solidFill>
              <a:srgbClr val="0E3755"/>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3675529" y="3117850"/>
            <a:ext cx="381000" cy="455613"/>
          </a:xfrm>
          <a:prstGeom prst="straightConnector1">
            <a:avLst/>
          </a:prstGeom>
          <a:ln w="28575">
            <a:solidFill>
              <a:srgbClr val="0E3755"/>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25" name="Oval 24"/>
          <p:cNvSpPr/>
          <p:nvPr/>
        </p:nvSpPr>
        <p:spPr>
          <a:xfrm>
            <a:off x="3558054" y="2992438"/>
            <a:ext cx="228600" cy="22542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atin typeface="+mj-lt"/>
            </a:endParaRPr>
          </a:p>
        </p:txBody>
      </p:sp>
      <p:cxnSp>
        <p:nvCxnSpPr>
          <p:cNvPr id="26" name="Straight Connector 25"/>
          <p:cNvCxnSpPr>
            <a:stCxn id="25" idx="0"/>
          </p:cNvCxnSpPr>
          <p:nvPr/>
        </p:nvCxnSpPr>
        <p:spPr>
          <a:xfrm flipV="1">
            <a:off x="3672354" y="1895475"/>
            <a:ext cx="688975" cy="109696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TextBox 45"/>
          <p:cNvSpPr txBox="1">
            <a:spLocks noChangeArrowheads="1"/>
          </p:cNvSpPr>
          <p:nvPr/>
        </p:nvSpPr>
        <p:spPr bwMode="auto">
          <a:xfrm>
            <a:off x="4008904" y="1608138"/>
            <a:ext cx="121058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b="1" dirty="0">
                <a:latin typeface="+mj-lt"/>
              </a:rPr>
              <a:t>P3 crashes</a:t>
            </a:r>
          </a:p>
        </p:txBody>
      </p:sp>
      <p:sp>
        <p:nvSpPr>
          <p:cNvPr id="28" name="TextBox 24585"/>
          <p:cNvSpPr txBox="1">
            <a:spLocks noChangeArrowheads="1"/>
          </p:cNvSpPr>
          <p:nvPr/>
        </p:nvSpPr>
        <p:spPr bwMode="auto">
          <a:xfrm>
            <a:off x="1808629" y="3876675"/>
            <a:ext cx="1604927" cy="307777"/>
          </a:xfrm>
          <a:prstGeom prst="rect">
            <a:avLst/>
          </a:prstGeom>
          <a:solidFill>
            <a:srgbClr val="1D3064"/>
          </a:solidFill>
          <a:ln>
            <a:noFill/>
          </a:ln>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400" b="1" dirty="0">
                <a:solidFill>
                  <a:schemeClr val="bg1"/>
                </a:solidFill>
                <a:latin typeface="+mj-lt"/>
              </a:rPr>
              <a:t>G = {P1, P2, P3, P4}</a:t>
            </a:r>
          </a:p>
        </p:txBody>
      </p:sp>
      <p:sp>
        <p:nvSpPr>
          <p:cNvPr id="29" name="TextBox 47"/>
          <p:cNvSpPr txBox="1">
            <a:spLocks noChangeArrowheads="1"/>
          </p:cNvSpPr>
          <p:nvPr/>
        </p:nvSpPr>
        <p:spPr bwMode="auto">
          <a:xfrm>
            <a:off x="4091454" y="3875088"/>
            <a:ext cx="1324402" cy="307777"/>
          </a:xfrm>
          <a:prstGeom prst="rect">
            <a:avLst/>
          </a:prstGeom>
          <a:solidFill>
            <a:srgbClr val="1D3064"/>
          </a:solidFill>
          <a:ln>
            <a:noFill/>
          </a:ln>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400" b="1">
                <a:solidFill>
                  <a:schemeClr val="bg1"/>
                </a:solidFill>
                <a:latin typeface="+mj-lt"/>
              </a:rPr>
              <a:t>G = {P1, P2, P4}</a:t>
            </a:r>
          </a:p>
        </p:txBody>
      </p:sp>
      <p:cxnSp>
        <p:nvCxnSpPr>
          <p:cNvPr id="30" name="Straight Arrow Connector 29"/>
          <p:cNvCxnSpPr/>
          <p:nvPr/>
        </p:nvCxnSpPr>
        <p:spPr>
          <a:xfrm flipV="1">
            <a:off x="5123329" y="2655888"/>
            <a:ext cx="228600" cy="917575"/>
          </a:xfrm>
          <a:prstGeom prst="straightConnector1">
            <a:avLst/>
          </a:prstGeom>
          <a:ln w="28575">
            <a:solidFill>
              <a:srgbClr val="7D5008"/>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V="1">
            <a:off x="5123329" y="2203450"/>
            <a:ext cx="0" cy="1370013"/>
          </a:xfrm>
          <a:prstGeom prst="straightConnector1">
            <a:avLst/>
          </a:prstGeom>
          <a:ln w="28575">
            <a:solidFill>
              <a:srgbClr val="7D5008"/>
            </a:solidFill>
            <a:tailEnd type="arrow"/>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5732929" y="1893888"/>
            <a:ext cx="0" cy="198120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1392704" y="3117850"/>
            <a:ext cx="2362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732929" y="3105150"/>
            <a:ext cx="32766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Oval 34"/>
          <p:cNvSpPr/>
          <p:nvPr/>
        </p:nvSpPr>
        <p:spPr>
          <a:xfrm>
            <a:off x="5618629" y="3022600"/>
            <a:ext cx="228600" cy="22542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atin typeface="+mj-lt"/>
            </a:endParaRPr>
          </a:p>
        </p:txBody>
      </p:sp>
      <p:cxnSp>
        <p:nvCxnSpPr>
          <p:cNvPr id="36" name="Straight Connector 35"/>
          <p:cNvCxnSpPr>
            <a:stCxn id="35" idx="0"/>
          </p:cNvCxnSpPr>
          <p:nvPr/>
        </p:nvCxnSpPr>
        <p:spPr>
          <a:xfrm flipV="1">
            <a:off x="5732929" y="1925638"/>
            <a:ext cx="688975" cy="109696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7" name="TextBox 75"/>
          <p:cNvSpPr txBox="1">
            <a:spLocks noChangeArrowheads="1"/>
          </p:cNvSpPr>
          <p:nvPr/>
        </p:nvSpPr>
        <p:spPr bwMode="auto">
          <a:xfrm>
            <a:off x="6069479" y="1638300"/>
            <a:ext cx="112082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b="1" dirty="0">
                <a:latin typeface="+mj-lt"/>
              </a:rPr>
              <a:t>P3 rejoins</a:t>
            </a:r>
          </a:p>
        </p:txBody>
      </p:sp>
      <p:sp>
        <p:nvSpPr>
          <p:cNvPr id="38" name="TextBox 76"/>
          <p:cNvSpPr txBox="1">
            <a:spLocks noChangeArrowheads="1"/>
          </p:cNvSpPr>
          <p:nvPr/>
        </p:nvSpPr>
        <p:spPr bwMode="auto">
          <a:xfrm>
            <a:off x="6266329" y="3883025"/>
            <a:ext cx="1604927" cy="307777"/>
          </a:xfrm>
          <a:prstGeom prst="rect">
            <a:avLst/>
          </a:prstGeom>
          <a:solidFill>
            <a:srgbClr val="1D3064"/>
          </a:solidFill>
          <a:ln>
            <a:noFill/>
          </a:ln>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400" b="1">
                <a:solidFill>
                  <a:schemeClr val="bg1"/>
                </a:solidFill>
                <a:latin typeface="+mj-lt"/>
              </a:rPr>
              <a:t>G = {P1, P2, P3, P4}</a:t>
            </a:r>
          </a:p>
        </p:txBody>
      </p:sp>
      <p:cxnSp>
        <p:nvCxnSpPr>
          <p:cNvPr id="39" name="Straight Arrow Connector 38"/>
          <p:cNvCxnSpPr/>
          <p:nvPr/>
        </p:nvCxnSpPr>
        <p:spPr>
          <a:xfrm>
            <a:off x="7331542" y="3105150"/>
            <a:ext cx="0" cy="468313"/>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flipV="1">
            <a:off x="7331542" y="2655888"/>
            <a:ext cx="382587" cy="449262"/>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flipV="1">
            <a:off x="7331542" y="2203450"/>
            <a:ext cx="0" cy="931863"/>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flipV="1">
            <a:off x="9009529" y="3890870"/>
            <a:ext cx="685800" cy="1587"/>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3" name="TextBox 55"/>
          <p:cNvSpPr txBox="1">
            <a:spLocks noChangeArrowheads="1"/>
          </p:cNvSpPr>
          <p:nvPr/>
        </p:nvSpPr>
        <p:spPr bwMode="auto">
          <a:xfrm>
            <a:off x="8320494" y="3714236"/>
            <a:ext cx="63831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latin typeface="+mj-lt"/>
              </a:rPr>
              <a:t>Time</a:t>
            </a:r>
          </a:p>
        </p:txBody>
      </p:sp>
      <p:cxnSp>
        <p:nvCxnSpPr>
          <p:cNvPr id="44" name="Straight Connector 43"/>
          <p:cNvCxnSpPr>
            <a:endCxn id="25" idx="3"/>
          </p:cNvCxnSpPr>
          <p:nvPr/>
        </p:nvCxnSpPr>
        <p:spPr>
          <a:xfrm flipH="1" flipV="1">
            <a:off x="3591392" y="3184525"/>
            <a:ext cx="160337" cy="123507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45" name="TextBox 98"/>
          <p:cNvSpPr txBox="1">
            <a:spLocks noChangeArrowheads="1"/>
          </p:cNvSpPr>
          <p:nvPr/>
        </p:nvSpPr>
        <p:spPr bwMode="auto">
          <a:xfrm>
            <a:off x="3180229" y="4484687"/>
            <a:ext cx="367761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b="1">
                <a:latin typeface="+mj-lt"/>
              </a:rPr>
              <a:t>Partial multicast from P3 is discarded</a:t>
            </a:r>
          </a:p>
        </p:txBody>
      </p:sp>
      <p:sp>
        <p:nvSpPr>
          <p:cNvPr id="46" name="TextBox 60"/>
          <p:cNvSpPr txBox="1">
            <a:spLocks noChangeArrowheads="1"/>
          </p:cNvSpPr>
          <p:nvPr/>
        </p:nvSpPr>
        <p:spPr bwMode="auto">
          <a:xfrm>
            <a:off x="2629367" y="5257800"/>
            <a:ext cx="5944256" cy="461665"/>
          </a:xfrm>
          <a:prstGeom prst="rect">
            <a:avLst/>
          </a:prstGeom>
          <a:solidFill>
            <a:schemeClr val="accent6"/>
          </a:solidFill>
          <a:ln>
            <a:noFill/>
          </a:ln>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r>
              <a:rPr lang="en-US" sz="2400" b="1" dirty="0" smtClean="0">
                <a:solidFill>
                  <a:schemeClr val="bg1"/>
                </a:solidFill>
                <a:latin typeface="+mj-lt"/>
              </a:rPr>
              <a:t>The Principle of Virtual Synchronous Multicast</a:t>
            </a:r>
          </a:p>
        </p:txBody>
      </p:sp>
    </p:spTree>
    <p:extLst>
      <p:ext uri="{BB962C8B-B14F-4D97-AF65-F5344CB8AC3E}">
        <p14:creationId xmlns:p14="http://schemas.microsoft.com/office/powerpoint/2010/main" val="34964191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500"/>
                                        <p:tgtEl>
                                          <p:spTgt spid="13"/>
                                        </p:tgtEl>
                                      </p:cBhvr>
                                    </p:animEffect>
                                  </p:childTnLst>
                                </p:cTn>
                              </p:par>
                              <p:par>
                                <p:cTn id="12" presetID="10" presetClass="entr" presetSubtype="0" fill="hold" nodeType="withEffect">
                                  <p:stCondLst>
                                    <p:cond delay="0"/>
                                  </p:stCondLst>
                                  <p:childTnLst>
                                    <p:set>
                                      <p:cBhvr>
                                        <p:cTn id="13" dur="1" fill="hold">
                                          <p:stCondLst>
                                            <p:cond delay="0"/>
                                          </p:stCondLst>
                                        </p:cTn>
                                        <p:tgtEl>
                                          <p:spTgt spid="15"/>
                                        </p:tgtEl>
                                        <p:attrNameLst>
                                          <p:attrName>style.visibility</p:attrName>
                                        </p:attrNameLst>
                                      </p:cBhvr>
                                      <p:to>
                                        <p:strVal val="visible"/>
                                      </p:to>
                                    </p:set>
                                    <p:animEffect transition="in" filter="fade">
                                      <p:cBhvr>
                                        <p:cTn id="14" dur="500"/>
                                        <p:tgtEl>
                                          <p:spTgt spid="15"/>
                                        </p:tgtEl>
                                      </p:cBhvr>
                                    </p:animEffect>
                                  </p:childTnLst>
                                </p:cTn>
                              </p:par>
                              <p:par>
                                <p:cTn id="15" presetID="10" presetClass="entr" presetSubtype="0" fill="hold" nodeType="with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17"/>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16"/>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18"/>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19"/>
                                        </p:tgtEl>
                                        <p:attrNameLst>
                                          <p:attrName>style.visibility</p:attrName>
                                        </p:attrNameLst>
                                      </p:cBhvr>
                                      <p:to>
                                        <p:strVal val="visible"/>
                                      </p:to>
                                    </p:set>
                                    <p:animEffect transition="in" filter="fade">
                                      <p:cBhvr>
                                        <p:cTn id="30" dur="500"/>
                                        <p:tgtEl>
                                          <p:spTgt spid="19"/>
                                        </p:tgtEl>
                                      </p:cBhvr>
                                    </p:animEffect>
                                  </p:childTnLst>
                                </p:cTn>
                              </p:par>
                              <p:par>
                                <p:cTn id="31" presetID="10" presetClass="entr" presetSubtype="0" fill="hold" nodeType="withEffect">
                                  <p:stCondLst>
                                    <p:cond delay="0"/>
                                  </p:stCondLst>
                                  <p:childTnLst>
                                    <p:set>
                                      <p:cBhvr>
                                        <p:cTn id="32" dur="1" fill="hold">
                                          <p:stCondLst>
                                            <p:cond delay="0"/>
                                          </p:stCondLst>
                                        </p:cTn>
                                        <p:tgtEl>
                                          <p:spTgt spid="21"/>
                                        </p:tgtEl>
                                        <p:attrNameLst>
                                          <p:attrName>style.visibility</p:attrName>
                                        </p:attrNameLst>
                                      </p:cBhvr>
                                      <p:to>
                                        <p:strVal val="visible"/>
                                      </p:to>
                                    </p:set>
                                    <p:animEffect transition="in" filter="fade">
                                      <p:cBhvr>
                                        <p:cTn id="33" dur="500"/>
                                        <p:tgtEl>
                                          <p:spTgt spid="21"/>
                                        </p:tgtEl>
                                      </p:cBhvr>
                                    </p:animEffect>
                                  </p:childTnLst>
                                </p:cTn>
                              </p:par>
                              <p:par>
                                <p:cTn id="34" presetID="10" presetClass="entr" presetSubtype="0" fill="hold" nodeType="withEffect">
                                  <p:stCondLst>
                                    <p:cond delay="0"/>
                                  </p:stCondLst>
                                  <p:childTnLst>
                                    <p:set>
                                      <p:cBhvr>
                                        <p:cTn id="35" dur="1" fill="hold">
                                          <p:stCondLst>
                                            <p:cond delay="0"/>
                                          </p:stCondLst>
                                        </p:cTn>
                                        <p:tgtEl>
                                          <p:spTgt spid="20"/>
                                        </p:tgtEl>
                                        <p:attrNameLst>
                                          <p:attrName>style.visibility</p:attrName>
                                        </p:attrNameLst>
                                      </p:cBhvr>
                                      <p:to>
                                        <p:strVal val="visible"/>
                                      </p:to>
                                    </p:set>
                                    <p:animEffect transition="in" filter="fade">
                                      <p:cBhvr>
                                        <p:cTn id="36" dur="500"/>
                                        <p:tgtEl>
                                          <p:spTgt spid="20"/>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23"/>
                                        </p:tgtEl>
                                        <p:attrNameLst>
                                          <p:attrName>style.visibility</p:attrName>
                                        </p:attrNameLst>
                                      </p:cBhvr>
                                      <p:to>
                                        <p:strVal val="visible"/>
                                      </p:to>
                                    </p:set>
                                    <p:animEffect transition="in" filter="fade">
                                      <p:cBhvr>
                                        <p:cTn id="41" dur="500"/>
                                        <p:tgtEl>
                                          <p:spTgt spid="23"/>
                                        </p:tgtEl>
                                      </p:cBhvr>
                                    </p:animEffect>
                                  </p:childTnLst>
                                </p:cTn>
                              </p:par>
                              <p:par>
                                <p:cTn id="42" presetID="10" presetClass="entr" presetSubtype="0" fill="hold" nodeType="withEffect">
                                  <p:stCondLst>
                                    <p:cond delay="0"/>
                                  </p:stCondLst>
                                  <p:childTnLst>
                                    <p:set>
                                      <p:cBhvr>
                                        <p:cTn id="43" dur="1" fill="hold">
                                          <p:stCondLst>
                                            <p:cond delay="0"/>
                                          </p:stCondLst>
                                        </p:cTn>
                                        <p:tgtEl>
                                          <p:spTgt spid="24"/>
                                        </p:tgtEl>
                                        <p:attrNameLst>
                                          <p:attrName>style.visibility</p:attrName>
                                        </p:attrNameLst>
                                      </p:cBhvr>
                                      <p:to>
                                        <p:strVal val="visible"/>
                                      </p:to>
                                    </p:set>
                                    <p:animEffect transition="in" filter="fade">
                                      <p:cBhvr>
                                        <p:cTn id="44" dur="500"/>
                                        <p:tgtEl>
                                          <p:spTgt spid="24"/>
                                        </p:tgtEl>
                                      </p:cBhvr>
                                    </p:animEffec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26"/>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7"/>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5"/>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44"/>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45"/>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29"/>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31"/>
                                        </p:tgtEl>
                                        <p:attrNameLst>
                                          <p:attrName>style.visibility</p:attrName>
                                        </p:attrNameLst>
                                      </p:cBhvr>
                                      <p:to>
                                        <p:strVal val="visible"/>
                                      </p:to>
                                    </p:set>
                                    <p:animEffect transition="in" filter="fade">
                                      <p:cBhvr>
                                        <p:cTn id="67" dur="500"/>
                                        <p:tgtEl>
                                          <p:spTgt spid="31"/>
                                        </p:tgtEl>
                                      </p:cBhvr>
                                    </p:animEffect>
                                  </p:childTnLst>
                                </p:cTn>
                              </p:par>
                              <p:par>
                                <p:cTn id="68" presetID="10" presetClass="entr" presetSubtype="0" fill="hold" nodeType="withEffect">
                                  <p:stCondLst>
                                    <p:cond delay="0"/>
                                  </p:stCondLst>
                                  <p:childTnLst>
                                    <p:set>
                                      <p:cBhvr>
                                        <p:cTn id="69" dur="1" fill="hold">
                                          <p:stCondLst>
                                            <p:cond delay="0"/>
                                          </p:stCondLst>
                                        </p:cTn>
                                        <p:tgtEl>
                                          <p:spTgt spid="30"/>
                                        </p:tgtEl>
                                        <p:attrNameLst>
                                          <p:attrName>style.visibility</p:attrName>
                                        </p:attrNameLst>
                                      </p:cBhvr>
                                      <p:to>
                                        <p:strVal val="visible"/>
                                      </p:to>
                                    </p:set>
                                    <p:animEffect transition="in" filter="fade">
                                      <p:cBhvr>
                                        <p:cTn id="70" dur="500"/>
                                        <p:tgtEl>
                                          <p:spTgt spid="30"/>
                                        </p:tgtEl>
                                      </p:cBhvr>
                                    </p:animEffec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35"/>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36"/>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37"/>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38"/>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nodeType="clickEffect">
                                  <p:stCondLst>
                                    <p:cond delay="0"/>
                                  </p:stCondLst>
                                  <p:childTnLst>
                                    <p:set>
                                      <p:cBhvr>
                                        <p:cTn id="86" dur="1" fill="hold">
                                          <p:stCondLst>
                                            <p:cond delay="0"/>
                                          </p:stCondLst>
                                        </p:cTn>
                                        <p:tgtEl>
                                          <p:spTgt spid="41"/>
                                        </p:tgtEl>
                                        <p:attrNameLst>
                                          <p:attrName>style.visibility</p:attrName>
                                        </p:attrNameLst>
                                      </p:cBhvr>
                                      <p:to>
                                        <p:strVal val="visible"/>
                                      </p:to>
                                    </p:set>
                                    <p:animEffect transition="in" filter="fade">
                                      <p:cBhvr>
                                        <p:cTn id="87" dur="500"/>
                                        <p:tgtEl>
                                          <p:spTgt spid="41"/>
                                        </p:tgtEl>
                                      </p:cBhvr>
                                    </p:animEffect>
                                  </p:childTnLst>
                                </p:cTn>
                              </p:par>
                              <p:par>
                                <p:cTn id="88" presetID="10" presetClass="entr" presetSubtype="0" fill="hold" nodeType="withEffect">
                                  <p:stCondLst>
                                    <p:cond delay="0"/>
                                  </p:stCondLst>
                                  <p:childTnLst>
                                    <p:set>
                                      <p:cBhvr>
                                        <p:cTn id="89" dur="1" fill="hold">
                                          <p:stCondLst>
                                            <p:cond delay="0"/>
                                          </p:stCondLst>
                                        </p:cTn>
                                        <p:tgtEl>
                                          <p:spTgt spid="40"/>
                                        </p:tgtEl>
                                        <p:attrNameLst>
                                          <p:attrName>style.visibility</p:attrName>
                                        </p:attrNameLst>
                                      </p:cBhvr>
                                      <p:to>
                                        <p:strVal val="visible"/>
                                      </p:to>
                                    </p:set>
                                    <p:animEffect transition="in" filter="fade">
                                      <p:cBhvr>
                                        <p:cTn id="90" dur="500"/>
                                        <p:tgtEl>
                                          <p:spTgt spid="40"/>
                                        </p:tgtEl>
                                      </p:cBhvr>
                                    </p:animEffect>
                                  </p:childTnLst>
                                </p:cTn>
                              </p:par>
                              <p:par>
                                <p:cTn id="91" presetID="10" presetClass="entr" presetSubtype="0" fill="hold" nodeType="withEffect">
                                  <p:stCondLst>
                                    <p:cond delay="0"/>
                                  </p:stCondLst>
                                  <p:childTnLst>
                                    <p:set>
                                      <p:cBhvr>
                                        <p:cTn id="92" dur="1" fill="hold">
                                          <p:stCondLst>
                                            <p:cond delay="0"/>
                                          </p:stCondLst>
                                        </p:cTn>
                                        <p:tgtEl>
                                          <p:spTgt spid="39"/>
                                        </p:tgtEl>
                                        <p:attrNameLst>
                                          <p:attrName>style.visibility</p:attrName>
                                        </p:attrNameLst>
                                      </p:cBhvr>
                                      <p:to>
                                        <p:strVal val="visible"/>
                                      </p:to>
                                    </p:set>
                                    <p:animEffect transition="in" filter="fade">
                                      <p:cBhvr>
                                        <p:cTn id="93"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8" grpId="0"/>
      <p:bldP spid="25" grpId="0" animBg="1"/>
      <p:bldP spid="27" grpId="0"/>
      <p:bldP spid="28" grpId="0" animBg="1"/>
      <p:bldP spid="29" grpId="0" animBg="1"/>
      <p:bldP spid="35" grpId="0" animBg="1"/>
      <p:bldP spid="37" grpId="0"/>
      <p:bldP spid="38" grpId="0" animBg="1"/>
      <p:bldP spid="45" grpId="0"/>
    </p:bld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F2D5F8-87CB-4B5B-8EC7-5F4CE6485746}"/>
              </a:ext>
            </a:extLst>
          </p:cNvPr>
          <p:cNvSpPr>
            <a:spLocks noGrp="1"/>
          </p:cNvSpPr>
          <p:nvPr>
            <p:ph type="title"/>
          </p:nvPr>
        </p:nvSpPr>
        <p:spPr/>
        <p:txBody>
          <a:bodyPr/>
          <a:lstStyle/>
          <a:p>
            <a:r>
              <a:rPr lang="en-US" dirty="0"/>
              <a:t>Message Ordering</a:t>
            </a:r>
          </a:p>
        </p:txBody>
      </p:sp>
      <p:sp>
        <p:nvSpPr>
          <p:cNvPr id="3" name="Content Placeholder 2">
            <a:extLst>
              <a:ext uri="{FF2B5EF4-FFF2-40B4-BE49-F238E27FC236}">
                <a16:creationId xmlns:a16="http://schemas.microsoft.com/office/drawing/2014/main" xmlns="" id="{139A428D-8F15-4206-B337-FA27C005FA71}"/>
              </a:ext>
            </a:extLst>
          </p:cNvPr>
          <p:cNvSpPr>
            <a:spLocks noGrp="1"/>
          </p:cNvSpPr>
          <p:nvPr>
            <p:ph idx="1"/>
          </p:nvPr>
        </p:nvSpPr>
        <p:spPr/>
        <p:txBody>
          <a:bodyPr/>
          <a:lstStyle/>
          <a:p>
            <a:pPr>
              <a:lnSpc>
                <a:spcPct val="100000"/>
              </a:lnSpc>
            </a:pPr>
            <a:r>
              <a:rPr lang="en-US" dirty="0"/>
              <a:t>Four different virtually synchronous multicast orderings are distinguished:</a:t>
            </a:r>
          </a:p>
          <a:p>
            <a:pPr marL="914400" lvl="1" indent="-457200">
              <a:buFont typeface="+mj-lt"/>
              <a:buAutoNum type="arabicPeriod"/>
            </a:pPr>
            <a:r>
              <a:rPr lang="en-US" sz="2400" dirty="0"/>
              <a:t>Unordered multicasts</a:t>
            </a:r>
          </a:p>
          <a:p>
            <a:pPr marL="914400" lvl="1" indent="-457200">
              <a:buFont typeface="+mj-lt"/>
              <a:buAutoNum type="arabicPeriod"/>
            </a:pPr>
            <a:r>
              <a:rPr lang="en-US" sz="2400" dirty="0"/>
              <a:t>FIFO-ordered multicasts</a:t>
            </a:r>
          </a:p>
          <a:p>
            <a:pPr marL="914400" lvl="1" indent="-457200">
              <a:buFont typeface="+mj-lt"/>
              <a:buAutoNum type="arabicPeriod"/>
            </a:pPr>
            <a:r>
              <a:rPr lang="en-US" sz="2400" dirty="0"/>
              <a:t>Causally-ordered multicasts</a:t>
            </a:r>
          </a:p>
          <a:p>
            <a:pPr marL="914400" lvl="1" indent="-457200">
              <a:buFont typeface="+mj-lt"/>
              <a:buAutoNum type="arabicPeriod"/>
            </a:pPr>
            <a:r>
              <a:rPr lang="en-US" sz="2400" dirty="0"/>
              <a:t>Totally-ordered multicasts</a:t>
            </a:r>
          </a:p>
        </p:txBody>
      </p:sp>
    </p:spTree>
    <p:extLst>
      <p:ext uri="{BB962C8B-B14F-4D97-AF65-F5344CB8AC3E}">
        <p14:creationId xmlns:p14="http://schemas.microsoft.com/office/powerpoint/2010/main" val="1172304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F2D5F8-87CB-4B5B-8EC7-5F4CE6485746}"/>
              </a:ext>
            </a:extLst>
          </p:cNvPr>
          <p:cNvSpPr>
            <a:spLocks noGrp="1"/>
          </p:cNvSpPr>
          <p:nvPr>
            <p:ph type="title"/>
          </p:nvPr>
        </p:nvSpPr>
        <p:spPr/>
        <p:txBody>
          <a:bodyPr/>
          <a:lstStyle/>
          <a:p>
            <a:r>
              <a:rPr lang="en-US" dirty="0"/>
              <a:t>Message Ordering</a:t>
            </a:r>
          </a:p>
        </p:txBody>
      </p:sp>
      <p:sp>
        <p:nvSpPr>
          <p:cNvPr id="3" name="Content Placeholder 2">
            <a:extLst>
              <a:ext uri="{FF2B5EF4-FFF2-40B4-BE49-F238E27FC236}">
                <a16:creationId xmlns:a16="http://schemas.microsoft.com/office/drawing/2014/main" xmlns="" id="{139A428D-8F15-4206-B337-FA27C005FA71}"/>
              </a:ext>
            </a:extLst>
          </p:cNvPr>
          <p:cNvSpPr>
            <a:spLocks noGrp="1"/>
          </p:cNvSpPr>
          <p:nvPr>
            <p:ph idx="1"/>
          </p:nvPr>
        </p:nvSpPr>
        <p:spPr/>
        <p:txBody>
          <a:bodyPr/>
          <a:lstStyle/>
          <a:p>
            <a:pPr>
              <a:lnSpc>
                <a:spcPct val="100000"/>
              </a:lnSpc>
            </a:pPr>
            <a:r>
              <a:rPr lang="en-US" dirty="0">
                <a:solidFill>
                  <a:srgbClr val="0E3755"/>
                </a:solidFill>
              </a:rPr>
              <a:t>Unordered </a:t>
            </a:r>
            <a:r>
              <a:rPr lang="en-US" dirty="0" smtClean="0">
                <a:solidFill>
                  <a:srgbClr val="0E3755"/>
                </a:solidFill>
              </a:rPr>
              <a:t>multicasts</a:t>
            </a:r>
          </a:p>
          <a:p>
            <a:pPr lvl="1">
              <a:buFont typeface="Wingdings" panose="05000000000000000000" pitchFamily="2" charset="2"/>
              <a:buChar char="§"/>
            </a:pPr>
            <a:r>
              <a:rPr lang="en-US" sz="2400" dirty="0"/>
              <a:t>A reliable, unordered multicast is a virtually synchronous multicast in which no guarantees are given concerning the order in which received messages are delivered by different </a:t>
            </a:r>
            <a:r>
              <a:rPr lang="en-US" sz="2400" dirty="0" smtClean="0"/>
              <a:t>processes</a:t>
            </a:r>
            <a:endParaRPr lang="en-US" dirty="0"/>
          </a:p>
          <a:p>
            <a:pPr>
              <a:lnSpc>
                <a:spcPct val="100000"/>
              </a:lnSpc>
            </a:pPr>
            <a:endParaRPr lang="en-US" dirty="0"/>
          </a:p>
          <a:p>
            <a:pPr>
              <a:lnSpc>
                <a:spcPct val="100000"/>
              </a:lnSpc>
            </a:pPr>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94275322"/>
              </p:ext>
            </p:extLst>
          </p:nvPr>
        </p:nvGraphicFramePr>
        <p:xfrm>
          <a:off x="2129119" y="2649071"/>
          <a:ext cx="6096000" cy="1371678"/>
        </p:xfrm>
        <a:graphic>
          <a:graphicData uri="http://schemas.openxmlformats.org/drawingml/2006/table">
            <a:tbl>
              <a:tblPr firstRow="1" bandRow="1">
                <a:tableStyleId>{2A488322-F2BA-4B5B-9748-0D474271808F}</a:tableStyleId>
              </a:tblPr>
              <a:tblGrid>
                <a:gridCol w="2032000"/>
                <a:gridCol w="2032000"/>
                <a:gridCol w="2032000"/>
              </a:tblGrid>
              <a:tr h="370946">
                <a:tc>
                  <a:txBody>
                    <a:bodyPr/>
                    <a:lstStyle/>
                    <a:p>
                      <a:pPr algn="ctr"/>
                      <a:r>
                        <a:rPr lang="en-US" sz="2400" dirty="0" smtClean="0"/>
                        <a:t>Process P1</a:t>
                      </a:r>
                      <a:endParaRPr lang="en-US" sz="2400" dirty="0"/>
                    </a:p>
                  </a:txBody>
                  <a:tcPr marT="45733" marB="45733">
                    <a:lnL>
                      <a:noFill/>
                    </a:lnL>
                    <a:lnR>
                      <a:noFill/>
                    </a:lnR>
                    <a:lnT w="25400" cmpd="sng">
                      <a:noFill/>
                    </a:lnT>
                    <a:lnB w="25400" cmpd="sng">
                      <a:noFill/>
                    </a:lnB>
                    <a:lnTlToBr w="12700" cmpd="sng">
                      <a:noFill/>
                      <a:prstDash val="solid"/>
                    </a:lnTlToBr>
                    <a:lnBlToTr w="12700" cmpd="sng">
                      <a:noFill/>
                      <a:prstDash val="solid"/>
                    </a:lnBlToTr>
                    <a:solidFill>
                      <a:srgbClr val="0E3755"/>
                    </a:solidFill>
                  </a:tcPr>
                </a:tc>
                <a:tc>
                  <a:txBody>
                    <a:bodyPr/>
                    <a:lstStyle/>
                    <a:p>
                      <a:pPr algn="ctr"/>
                      <a:r>
                        <a:rPr lang="en-US" sz="2400" dirty="0" smtClean="0"/>
                        <a:t>Process P2</a:t>
                      </a:r>
                      <a:endParaRPr lang="en-US" sz="2400" dirty="0"/>
                    </a:p>
                  </a:txBody>
                  <a:tcPr marT="45733" marB="45733">
                    <a:lnL>
                      <a:noFill/>
                    </a:lnL>
                    <a:lnR>
                      <a:noFill/>
                    </a:lnR>
                    <a:lnT w="25400" cmpd="sng">
                      <a:noFill/>
                    </a:lnT>
                    <a:lnB w="25400" cmpd="sng">
                      <a:noFill/>
                    </a:lnB>
                    <a:lnTlToBr w="12700" cmpd="sng">
                      <a:noFill/>
                      <a:prstDash val="solid"/>
                    </a:lnTlToBr>
                    <a:lnBlToTr w="12700" cmpd="sng">
                      <a:noFill/>
                      <a:prstDash val="solid"/>
                    </a:lnBlToTr>
                    <a:solidFill>
                      <a:srgbClr val="0E3755"/>
                    </a:solidFill>
                  </a:tcPr>
                </a:tc>
                <a:tc>
                  <a:txBody>
                    <a:bodyPr/>
                    <a:lstStyle/>
                    <a:p>
                      <a:pPr algn="ctr"/>
                      <a:r>
                        <a:rPr lang="en-US" sz="2400" dirty="0" smtClean="0"/>
                        <a:t>Process P3</a:t>
                      </a:r>
                      <a:endParaRPr lang="en-US" sz="2400" dirty="0"/>
                    </a:p>
                  </a:txBody>
                  <a:tcPr marT="45733" marB="45733">
                    <a:lnL>
                      <a:noFill/>
                    </a:lnL>
                    <a:lnR>
                      <a:noFill/>
                    </a:lnR>
                    <a:lnT w="25400" cmpd="sng">
                      <a:noFill/>
                    </a:lnT>
                    <a:lnB w="25400" cmpd="sng">
                      <a:noFill/>
                    </a:lnB>
                    <a:lnTlToBr w="12700" cmpd="sng">
                      <a:noFill/>
                      <a:prstDash val="solid"/>
                    </a:lnTlToBr>
                    <a:lnBlToTr w="12700" cmpd="sng">
                      <a:noFill/>
                      <a:prstDash val="solid"/>
                    </a:lnBlToTr>
                    <a:solidFill>
                      <a:srgbClr val="0E3755"/>
                    </a:solidFill>
                  </a:tcPr>
                </a:tc>
              </a:tr>
              <a:tr h="370946">
                <a:tc>
                  <a:txBody>
                    <a:bodyPr/>
                    <a:lstStyle/>
                    <a:p>
                      <a:pPr algn="ctr"/>
                      <a:r>
                        <a:rPr lang="en-US" sz="2400" dirty="0" smtClean="0"/>
                        <a:t>Sends </a:t>
                      </a:r>
                      <a:r>
                        <a:rPr lang="en-US" sz="2400" b="1" dirty="0" smtClean="0">
                          <a:solidFill>
                            <a:schemeClr val="accent6"/>
                          </a:solidFill>
                        </a:rPr>
                        <a:t>m1</a:t>
                      </a:r>
                      <a:endParaRPr lang="en-US" sz="2400" b="1" dirty="0">
                        <a:solidFill>
                          <a:schemeClr val="accent6"/>
                        </a:solidFill>
                      </a:endParaRPr>
                    </a:p>
                  </a:txBody>
                  <a:tcPr marT="45733" marB="45733">
                    <a:lnL>
                      <a:noFill/>
                    </a:lnL>
                    <a:lnR>
                      <a:noFill/>
                    </a:lnR>
                    <a:lnT w="25400" cmpd="sng">
                      <a:noFill/>
                    </a:lnT>
                    <a:lnB>
                      <a:noFill/>
                    </a:lnB>
                    <a:lnTlToBr w="12700" cmpd="sng">
                      <a:noFill/>
                      <a:prstDash val="solid"/>
                    </a:lnTlToBr>
                    <a:lnBlToTr w="12700" cmpd="sng">
                      <a:noFill/>
                      <a:prstDash val="solid"/>
                    </a:lnBlToTr>
                    <a:noFill/>
                  </a:tcPr>
                </a:tc>
                <a:tc>
                  <a:txBody>
                    <a:bodyPr/>
                    <a:lstStyle/>
                    <a:p>
                      <a:pPr algn="ctr"/>
                      <a:r>
                        <a:rPr lang="en-US" sz="2400" dirty="0" smtClean="0"/>
                        <a:t>Receives </a:t>
                      </a:r>
                      <a:r>
                        <a:rPr lang="en-US" sz="2400" b="1" dirty="0" smtClean="0">
                          <a:solidFill>
                            <a:schemeClr val="accent6"/>
                          </a:solidFill>
                        </a:rPr>
                        <a:t>m1</a:t>
                      </a:r>
                      <a:endParaRPr lang="en-US" sz="2400" b="1" dirty="0">
                        <a:solidFill>
                          <a:schemeClr val="accent6"/>
                        </a:solidFill>
                      </a:endParaRPr>
                    </a:p>
                  </a:txBody>
                  <a:tcPr marT="45733" marB="45733">
                    <a:lnL>
                      <a:noFill/>
                    </a:lnL>
                    <a:lnR>
                      <a:noFill/>
                    </a:lnR>
                    <a:lnT w="25400" cmpd="sng">
                      <a:noFill/>
                    </a:lnT>
                    <a:lnB>
                      <a:noFill/>
                    </a:lnB>
                    <a:lnTlToBr w="12700" cmpd="sng">
                      <a:noFill/>
                      <a:prstDash val="solid"/>
                    </a:lnTlToBr>
                    <a:lnBlToTr w="12700" cmpd="sng">
                      <a:noFill/>
                      <a:prstDash val="solid"/>
                    </a:lnBlToTr>
                    <a:noFill/>
                  </a:tcPr>
                </a:tc>
                <a:tc>
                  <a:txBody>
                    <a:bodyPr/>
                    <a:lstStyle/>
                    <a:p>
                      <a:pPr algn="ctr"/>
                      <a:r>
                        <a:rPr lang="en-US" sz="2400" dirty="0" smtClean="0"/>
                        <a:t>Receives </a:t>
                      </a:r>
                      <a:r>
                        <a:rPr lang="en-US" sz="2400" b="1" dirty="0" smtClean="0">
                          <a:solidFill>
                            <a:schemeClr val="accent4"/>
                          </a:solidFill>
                        </a:rPr>
                        <a:t>m2</a:t>
                      </a:r>
                      <a:endParaRPr lang="en-US" sz="2400" b="1" dirty="0">
                        <a:solidFill>
                          <a:schemeClr val="accent4"/>
                        </a:solidFill>
                      </a:endParaRPr>
                    </a:p>
                  </a:txBody>
                  <a:tcPr marT="45733" marB="45733">
                    <a:lnL>
                      <a:noFill/>
                    </a:lnL>
                    <a:lnR>
                      <a:noFill/>
                    </a:lnR>
                    <a:lnT w="25400" cmpd="sng">
                      <a:noFill/>
                    </a:lnT>
                    <a:lnB>
                      <a:noFill/>
                    </a:lnB>
                    <a:lnTlToBr w="12700" cmpd="sng">
                      <a:noFill/>
                      <a:prstDash val="solid"/>
                    </a:lnTlToBr>
                    <a:lnBlToTr w="12700" cmpd="sng">
                      <a:noFill/>
                      <a:prstDash val="solid"/>
                    </a:lnBlToTr>
                    <a:noFill/>
                  </a:tcPr>
                </a:tc>
              </a:tr>
              <a:tr h="370946">
                <a:tc>
                  <a:txBody>
                    <a:bodyPr/>
                    <a:lstStyle/>
                    <a:p>
                      <a:pPr algn="ctr"/>
                      <a:r>
                        <a:rPr lang="en-US" sz="2400" dirty="0" smtClean="0"/>
                        <a:t>Sends </a:t>
                      </a:r>
                      <a:r>
                        <a:rPr lang="en-US" sz="2400" b="1" dirty="0" smtClean="0">
                          <a:solidFill>
                            <a:schemeClr val="accent4"/>
                          </a:solidFill>
                        </a:rPr>
                        <a:t>m2</a:t>
                      </a:r>
                      <a:endParaRPr lang="en-US" sz="2400" b="1" dirty="0">
                        <a:solidFill>
                          <a:schemeClr val="accent4"/>
                        </a:solidFill>
                      </a:endParaRPr>
                    </a:p>
                  </a:txBody>
                  <a:tcPr marT="45733" marB="45733">
                    <a:lnL>
                      <a:noFill/>
                    </a:lnL>
                    <a:lnR>
                      <a:noFill/>
                    </a:lnR>
                    <a:lnT>
                      <a:noFill/>
                    </a:lnT>
                    <a:lnB w="25400" cmpd="sng">
                      <a:noFill/>
                    </a:lnB>
                    <a:lnTlToBr w="12700" cmpd="sng">
                      <a:noFill/>
                      <a:prstDash val="solid"/>
                    </a:lnTlToBr>
                    <a:lnBlToTr w="12700" cmpd="sng">
                      <a:noFill/>
                      <a:prstDash val="solid"/>
                    </a:lnBlToTr>
                    <a:solidFill>
                      <a:schemeClr val="bg1">
                        <a:lumMod val="95000"/>
                      </a:schemeClr>
                    </a:solidFill>
                  </a:tcPr>
                </a:tc>
                <a:tc>
                  <a:txBody>
                    <a:bodyPr/>
                    <a:lstStyle/>
                    <a:p>
                      <a:pPr algn="ctr"/>
                      <a:r>
                        <a:rPr lang="en-US" sz="2400" dirty="0" smtClean="0"/>
                        <a:t>Receives </a:t>
                      </a:r>
                      <a:r>
                        <a:rPr lang="en-US" sz="2400" b="1" dirty="0" smtClean="0">
                          <a:solidFill>
                            <a:schemeClr val="accent4"/>
                          </a:solidFill>
                        </a:rPr>
                        <a:t>m2</a:t>
                      </a:r>
                      <a:endParaRPr lang="en-US" sz="2400" b="1" dirty="0">
                        <a:solidFill>
                          <a:schemeClr val="accent4"/>
                        </a:solidFill>
                      </a:endParaRPr>
                    </a:p>
                  </a:txBody>
                  <a:tcPr marT="45733" marB="45733">
                    <a:lnL>
                      <a:noFill/>
                    </a:lnL>
                    <a:lnR>
                      <a:noFill/>
                    </a:lnR>
                    <a:lnT>
                      <a:noFill/>
                    </a:lnT>
                    <a:lnB w="25400" cmpd="sng">
                      <a:noFill/>
                    </a:lnB>
                    <a:lnTlToBr w="12700" cmpd="sng">
                      <a:noFill/>
                      <a:prstDash val="solid"/>
                    </a:lnTlToBr>
                    <a:lnBlToTr w="12700" cmpd="sng">
                      <a:noFill/>
                      <a:prstDash val="solid"/>
                    </a:lnBlToTr>
                    <a:solidFill>
                      <a:schemeClr val="bg1">
                        <a:lumMod val="95000"/>
                      </a:schemeClr>
                    </a:solidFill>
                  </a:tcPr>
                </a:tc>
                <a:tc>
                  <a:txBody>
                    <a:bodyPr/>
                    <a:lstStyle/>
                    <a:p>
                      <a:pPr algn="ctr"/>
                      <a:r>
                        <a:rPr lang="en-US" sz="2400" dirty="0" smtClean="0"/>
                        <a:t>Receives </a:t>
                      </a:r>
                      <a:r>
                        <a:rPr lang="en-US" sz="2400" b="1" dirty="0" smtClean="0">
                          <a:solidFill>
                            <a:schemeClr val="accent6"/>
                          </a:solidFill>
                        </a:rPr>
                        <a:t>m1</a:t>
                      </a:r>
                      <a:endParaRPr lang="en-US" sz="2400" b="1" dirty="0">
                        <a:solidFill>
                          <a:schemeClr val="accent6"/>
                        </a:solidFill>
                      </a:endParaRPr>
                    </a:p>
                  </a:txBody>
                  <a:tcPr marT="45733" marB="45733">
                    <a:lnL>
                      <a:noFill/>
                    </a:lnL>
                    <a:lnR>
                      <a:noFill/>
                    </a:lnR>
                    <a:lnT>
                      <a:noFill/>
                    </a:lnT>
                    <a:lnB w="25400" cmpd="sng">
                      <a:noFill/>
                    </a:lnB>
                    <a:lnTlToBr w="12700" cmpd="sng">
                      <a:noFill/>
                      <a:prstDash val="solid"/>
                    </a:lnTlToBr>
                    <a:lnBlToTr w="12700" cmpd="sng">
                      <a:noFill/>
                      <a:prstDash val="solid"/>
                    </a:lnBlToTr>
                    <a:solidFill>
                      <a:schemeClr val="bg1">
                        <a:lumMod val="95000"/>
                      </a:schemeClr>
                    </a:solidFill>
                  </a:tcPr>
                </a:tc>
              </a:tr>
            </a:tbl>
          </a:graphicData>
        </a:graphic>
      </p:graphicFrame>
      <p:sp>
        <p:nvSpPr>
          <p:cNvPr id="9" name="TextBox 2"/>
          <p:cNvSpPr txBox="1">
            <a:spLocks noChangeArrowheads="1"/>
          </p:cNvSpPr>
          <p:nvPr/>
        </p:nvSpPr>
        <p:spPr bwMode="auto">
          <a:xfrm>
            <a:off x="2129119" y="4183162"/>
            <a:ext cx="6394699" cy="461665"/>
          </a:xfrm>
          <a:prstGeom prst="rect">
            <a:avLst/>
          </a:prstGeom>
          <a:noFill/>
          <a:ln w="9525">
            <a:solidFill>
              <a:srgbClr val="0E3755"/>
            </a:solidFill>
            <a:prstDash val="sysDash"/>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400" dirty="0">
                <a:latin typeface="+mj-lt"/>
              </a:rPr>
              <a:t>Three communicating processes in the same group</a:t>
            </a:r>
          </a:p>
        </p:txBody>
      </p:sp>
    </p:spTree>
    <p:extLst>
      <p:ext uri="{BB962C8B-B14F-4D97-AF65-F5344CB8AC3E}">
        <p14:creationId xmlns:p14="http://schemas.microsoft.com/office/powerpoint/2010/main" val="3760361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F2D5F8-87CB-4B5B-8EC7-5F4CE6485746}"/>
              </a:ext>
            </a:extLst>
          </p:cNvPr>
          <p:cNvSpPr>
            <a:spLocks noGrp="1"/>
          </p:cNvSpPr>
          <p:nvPr>
            <p:ph type="title"/>
          </p:nvPr>
        </p:nvSpPr>
        <p:spPr/>
        <p:txBody>
          <a:bodyPr/>
          <a:lstStyle/>
          <a:p>
            <a:r>
              <a:rPr lang="en-US" dirty="0"/>
              <a:t>Message Ordering</a:t>
            </a:r>
          </a:p>
        </p:txBody>
      </p:sp>
      <p:sp>
        <p:nvSpPr>
          <p:cNvPr id="3" name="Content Placeholder 2">
            <a:extLst>
              <a:ext uri="{FF2B5EF4-FFF2-40B4-BE49-F238E27FC236}">
                <a16:creationId xmlns:a16="http://schemas.microsoft.com/office/drawing/2014/main" xmlns="" id="{139A428D-8F15-4206-B337-FA27C005FA71}"/>
              </a:ext>
            </a:extLst>
          </p:cNvPr>
          <p:cNvSpPr>
            <a:spLocks noGrp="1"/>
          </p:cNvSpPr>
          <p:nvPr>
            <p:ph idx="1"/>
          </p:nvPr>
        </p:nvSpPr>
        <p:spPr/>
        <p:txBody>
          <a:bodyPr/>
          <a:lstStyle/>
          <a:p>
            <a:pPr>
              <a:lnSpc>
                <a:spcPct val="100000"/>
              </a:lnSpc>
            </a:pPr>
            <a:r>
              <a:rPr lang="en-US" dirty="0" smtClean="0">
                <a:solidFill>
                  <a:srgbClr val="0E3755"/>
                </a:solidFill>
              </a:rPr>
              <a:t>FIFO-Ordered Multicasts</a:t>
            </a:r>
          </a:p>
          <a:p>
            <a:pPr lvl="1">
              <a:buFont typeface="Wingdings" panose="05000000000000000000" pitchFamily="2" charset="2"/>
              <a:buChar char="§"/>
            </a:pPr>
            <a:r>
              <a:rPr lang="en-US" sz="2400" dirty="0"/>
              <a:t>With FIFO-Ordered multicasts, the communication layer is forced to deliver incoming messages from the same process in the same order as they have been sent</a:t>
            </a:r>
          </a:p>
          <a:p>
            <a:pPr>
              <a:lnSpc>
                <a:spcPct val="100000"/>
              </a:lnSpc>
            </a:pPr>
            <a:endParaRPr lang="en-US" dirty="0"/>
          </a:p>
          <a:p>
            <a:pPr>
              <a:lnSpc>
                <a:spcPct val="100000"/>
              </a:lnSpc>
            </a:pPr>
            <a:endParaRPr lang="en-US" dirty="0"/>
          </a:p>
          <a:p>
            <a:pPr>
              <a:lnSpc>
                <a:spcPct val="100000"/>
              </a:lnSpc>
            </a:pP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2198936136"/>
              </p:ext>
            </p:extLst>
          </p:nvPr>
        </p:nvGraphicFramePr>
        <p:xfrm>
          <a:off x="1827491" y="2415989"/>
          <a:ext cx="7195484" cy="2286000"/>
        </p:xfrm>
        <a:graphic>
          <a:graphicData uri="http://schemas.openxmlformats.org/drawingml/2006/table">
            <a:tbl>
              <a:tblPr firstRow="1" bandRow="1">
                <a:tableStyleId>{6E25E649-3F16-4E02-A733-19D2CDBF48F0}</a:tableStyleId>
              </a:tblPr>
              <a:tblGrid>
                <a:gridCol w="1798871"/>
                <a:gridCol w="1798871"/>
                <a:gridCol w="1798871"/>
                <a:gridCol w="1798871"/>
              </a:tblGrid>
              <a:tr h="370840">
                <a:tc>
                  <a:txBody>
                    <a:bodyPr/>
                    <a:lstStyle/>
                    <a:p>
                      <a:r>
                        <a:rPr lang="en-US" sz="2400" dirty="0" smtClean="0"/>
                        <a:t>Process P1</a:t>
                      </a:r>
                      <a:endParaRPr lang="en-US" sz="2400" dirty="0"/>
                    </a:p>
                  </a:txBody>
                  <a:tcPr>
                    <a:lnL>
                      <a:noFill/>
                    </a:lnL>
                    <a:lnR>
                      <a:noFill/>
                    </a:lnR>
                    <a:lnT w="25400" cmpd="sng">
                      <a:noFill/>
                    </a:lnT>
                    <a:lnB w="25400" cmpd="sng">
                      <a:noFill/>
                    </a:lnB>
                    <a:lnTlToBr w="12700" cmpd="sng">
                      <a:noFill/>
                      <a:prstDash val="solid"/>
                    </a:lnTlToBr>
                    <a:lnBlToTr w="12700" cmpd="sng">
                      <a:noFill/>
                      <a:prstDash val="solid"/>
                    </a:lnBlToTr>
                    <a:solidFill>
                      <a:srgbClr val="0E3755"/>
                    </a:solidFill>
                  </a:tcPr>
                </a:tc>
                <a:tc>
                  <a:txBody>
                    <a:bodyPr/>
                    <a:lstStyle/>
                    <a:p>
                      <a:r>
                        <a:rPr lang="en-US" sz="2400" dirty="0" smtClean="0"/>
                        <a:t>Process P2</a:t>
                      </a:r>
                      <a:endParaRPr lang="en-US" sz="2400" dirty="0"/>
                    </a:p>
                  </a:txBody>
                  <a:tcPr>
                    <a:lnL>
                      <a:noFill/>
                    </a:lnL>
                    <a:lnR>
                      <a:noFill/>
                    </a:lnR>
                    <a:lnT w="25400" cmpd="sng">
                      <a:noFill/>
                    </a:lnT>
                    <a:lnB w="25400" cmpd="sng">
                      <a:noFill/>
                    </a:lnB>
                    <a:lnTlToBr w="12700" cmpd="sng">
                      <a:noFill/>
                      <a:prstDash val="solid"/>
                    </a:lnTlToBr>
                    <a:lnBlToTr w="12700" cmpd="sng">
                      <a:noFill/>
                      <a:prstDash val="solid"/>
                    </a:lnBlToTr>
                    <a:solidFill>
                      <a:srgbClr val="0E3755"/>
                    </a:solidFill>
                  </a:tcPr>
                </a:tc>
                <a:tc>
                  <a:txBody>
                    <a:bodyPr/>
                    <a:lstStyle/>
                    <a:p>
                      <a:r>
                        <a:rPr lang="en-US" sz="2400" dirty="0" smtClean="0"/>
                        <a:t>Process P3</a:t>
                      </a:r>
                      <a:endParaRPr lang="en-US" sz="2400" dirty="0"/>
                    </a:p>
                  </a:txBody>
                  <a:tcPr>
                    <a:lnL>
                      <a:noFill/>
                    </a:lnL>
                    <a:lnR>
                      <a:noFill/>
                    </a:lnR>
                    <a:lnT w="25400" cmpd="sng">
                      <a:noFill/>
                    </a:lnT>
                    <a:lnB w="25400" cmpd="sng">
                      <a:noFill/>
                    </a:lnB>
                    <a:lnTlToBr w="12700" cmpd="sng">
                      <a:noFill/>
                      <a:prstDash val="solid"/>
                    </a:lnTlToBr>
                    <a:lnBlToTr w="12700" cmpd="sng">
                      <a:noFill/>
                      <a:prstDash val="solid"/>
                    </a:lnBlToTr>
                    <a:solidFill>
                      <a:srgbClr val="0E3755"/>
                    </a:solidFill>
                  </a:tcPr>
                </a:tc>
                <a:tc>
                  <a:txBody>
                    <a:bodyPr/>
                    <a:lstStyle/>
                    <a:p>
                      <a:r>
                        <a:rPr lang="en-US" sz="2400" dirty="0" smtClean="0"/>
                        <a:t>Process P4</a:t>
                      </a:r>
                      <a:endParaRPr lang="en-US" sz="2400" dirty="0"/>
                    </a:p>
                  </a:txBody>
                  <a:tcPr>
                    <a:lnL>
                      <a:noFill/>
                    </a:lnL>
                    <a:lnR>
                      <a:noFill/>
                    </a:lnR>
                    <a:lnT w="25400" cmpd="sng">
                      <a:noFill/>
                    </a:lnT>
                    <a:lnB w="25400" cmpd="sng">
                      <a:noFill/>
                    </a:lnB>
                    <a:lnTlToBr w="12700" cmpd="sng">
                      <a:noFill/>
                      <a:prstDash val="solid"/>
                    </a:lnTlToBr>
                    <a:lnBlToTr w="12700" cmpd="sng">
                      <a:noFill/>
                      <a:prstDash val="solid"/>
                    </a:lnBlToTr>
                    <a:solidFill>
                      <a:srgbClr val="0E3755"/>
                    </a:solidFill>
                  </a:tcPr>
                </a:tc>
              </a:tr>
              <a:tr h="370840">
                <a:tc>
                  <a:txBody>
                    <a:bodyPr/>
                    <a:lstStyle/>
                    <a:p>
                      <a:r>
                        <a:rPr lang="en-US" sz="2400" dirty="0" smtClean="0"/>
                        <a:t>Sends </a:t>
                      </a:r>
                      <a:r>
                        <a:rPr lang="en-US" sz="2400" b="1" dirty="0" smtClean="0">
                          <a:solidFill>
                            <a:schemeClr val="accent6"/>
                          </a:solidFill>
                        </a:rPr>
                        <a:t>m1</a:t>
                      </a:r>
                      <a:endParaRPr lang="en-US" sz="2400" b="1" dirty="0">
                        <a:solidFill>
                          <a:schemeClr val="accent6"/>
                        </a:solidFill>
                      </a:endParaRPr>
                    </a:p>
                  </a:txBody>
                  <a:tcPr>
                    <a:lnL>
                      <a:noFill/>
                    </a:lnL>
                    <a:lnR>
                      <a:noFill/>
                    </a:lnR>
                    <a:lnT w="25400" cmpd="sng">
                      <a:noFill/>
                    </a:lnT>
                    <a:lnB>
                      <a:noFill/>
                    </a:lnB>
                    <a:lnTlToBr w="12700" cmpd="sng">
                      <a:noFill/>
                      <a:prstDash val="solid"/>
                    </a:lnTlToBr>
                    <a:lnBlToTr w="12700" cmpd="sng">
                      <a:noFill/>
                      <a:prstDash val="solid"/>
                    </a:lnBlToTr>
                    <a:noFill/>
                  </a:tcPr>
                </a:tc>
                <a:tc>
                  <a:txBody>
                    <a:bodyPr/>
                    <a:lstStyle/>
                    <a:p>
                      <a:r>
                        <a:rPr lang="en-US" sz="2400" dirty="0" smtClean="0"/>
                        <a:t>Receives </a:t>
                      </a:r>
                      <a:r>
                        <a:rPr lang="en-US" sz="2400" b="1" dirty="0" smtClean="0">
                          <a:solidFill>
                            <a:schemeClr val="accent6"/>
                          </a:solidFill>
                        </a:rPr>
                        <a:t>m1</a:t>
                      </a:r>
                      <a:endParaRPr lang="en-US" sz="2400" b="1" dirty="0">
                        <a:solidFill>
                          <a:schemeClr val="accent6"/>
                        </a:solidFill>
                      </a:endParaRPr>
                    </a:p>
                  </a:txBody>
                  <a:tcPr>
                    <a:lnL>
                      <a:noFill/>
                    </a:lnL>
                    <a:lnR>
                      <a:noFill/>
                    </a:lnR>
                    <a:lnT w="25400" cmpd="sng">
                      <a:noFill/>
                    </a:lnT>
                    <a:lnB>
                      <a:noFill/>
                    </a:lnB>
                    <a:lnTlToBr w="12700" cmpd="sng">
                      <a:noFill/>
                      <a:prstDash val="solid"/>
                    </a:lnTlToBr>
                    <a:lnBlToTr w="12700" cmpd="sng">
                      <a:noFill/>
                      <a:prstDash val="solid"/>
                    </a:lnBlToTr>
                    <a:noFill/>
                  </a:tcPr>
                </a:tc>
                <a:tc>
                  <a:txBody>
                    <a:bodyPr/>
                    <a:lstStyle/>
                    <a:p>
                      <a:r>
                        <a:rPr lang="en-US" sz="2400" dirty="0" smtClean="0"/>
                        <a:t>Receives </a:t>
                      </a:r>
                      <a:r>
                        <a:rPr lang="en-US" sz="2400" b="1" dirty="0" smtClean="0">
                          <a:solidFill>
                            <a:schemeClr val="accent4"/>
                          </a:solidFill>
                        </a:rPr>
                        <a:t>m3</a:t>
                      </a:r>
                      <a:endParaRPr lang="en-US" sz="2400" b="1" dirty="0">
                        <a:solidFill>
                          <a:schemeClr val="accent4"/>
                        </a:solidFill>
                      </a:endParaRPr>
                    </a:p>
                  </a:txBody>
                  <a:tcPr>
                    <a:lnL>
                      <a:noFill/>
                    </a:lnL>
                    <a:lnR>
                      <a:noFill/>
                    </a:lnR>
                    <a:lnT w="25400" cmpd="sng">
                      <a:noFill/>
                    </a:lnT>
                    <a:lnB>
                      <a:noFill/>
                    </a:lnB>
                    <a:lnTlToBr w="12700" cmpd="sng">
                      <a:noFill/>
                      <a:prstDash val="solid"/>
                    </a:lnTlToBr>
                    <a:lnBlToTr w="12700" cmpd="sng">
                      <a:noFill/>
                      <a:prstDash val="solid"/>
                    </a:lnBlToTr>
                    <a:noFill/>
                  </a:tcPr>
                </a:tc>
                <a:tc>
                  <a:txBody>
                    <a:bodyPr/>
                    <a:lstStyle/>
                    <a:p>
                      <a:r>
                        <a:rPr lang="en-US" sz="2400" dirty="0" smtClean="0"/>
                        <a:t>Sends </a:t>
                      </a:r>
                      <a:r>
                        <a:rPr lang="en-US" sz="2400" b="1" dirty="0" smtClean="0">
                          <a:solidFill>
                            <a:schemeClr val="accent4"/>
                          </a:solidFill>
                        </a:rPr>
                        <a:t>m3</a:t>
                      </a:r>
                      <a:endParaRPr lang="en-US" sz="2400" b="1" dirty="0">
                        <a:solidFill>
                          <a:schemeClr val="accent4"/>
                        </a:solidFill>
                      </a:endParaRPr>
                    </a:p>
                  </a:txBody>
                  <a:tcPr>
                    <a:lnL>
                      <a:noFill/>
                    </a:lnL>
                    <a:lnR>
                      <a:noFill/>
                    </a:lnR>
                    <a:lnT w="25400" cmpd="sng">
                      <a:noFill/>
                    </a:lnT>
                    <a:lnB>
                      <a:noFill/>
                    </a:lnB>
                    <a:lnTlToBr w="12700" cmpd="sng">
                      <a:noFill/>
                      <a:prstDash val="solid"/>
                    </a:lnTlToBr>
                    <a:lnBlToTr w="12700" cmpd="sng">
                      <a:noFill/>
                      <a:prstDash val="solid"/>
                    </a:lnBlToTr>
                    <a:noFill/>
                  </a:tcPr>
                </a:tc>
              </a:tr>
              <a:tr h="370840">
                <a:tc>
                  <a:txBody>
                    <a:bodyPr/>
                    <a:lstStyle/>
                    <a:p>
                      <a:r>
                        <a:rPr lang="en-US" sz="2400" dirty="0" smtClean="0">
                          <a:solidFill>
                            <a:schemeClr val="tx1"/>
                          </a:solidFill>
                        </a:rPr>
                        <a:t>Sends </a:t>
                      </a:r>
                      <a:r>
                        <a:rPr lang="en-US" sz="2400" b="1" dirty="0" smtClean="0">
                          <a:solidFill>
                            <a:schemeClr val="accent6"/>
                          </a:solidFill>
                        </a:rPr>
                        <a:t>m2</a:t>
                      </a:r>
                      <a:endParaRPr lang="en-US" sz="2400" b="1" dirty="0">
                        <a:solidFill>
                          <a:schemeClr val="accent6"/>
                        </a:solidFill>
                      </a:endParaRPr>
                    </a:p>
                  </a:txBody>
                  <a:tcPr>
                    <a:lnL>
                      <a:noFill/>
                    </a:lnL>
                    <a:lnR>
                      <a:noFill/>
                    </a:lnR>
                    <a:lnT>
                      <a:noFill/>
                    </a:lnT>
                    <a:lnB>
                      <a:noFill/>
                    </a:lnB>
                    <a:lnTlToBr w="12700" cmpd="sng">
                      <a:noFill/>
                      <a:prstDash val="solid"/>
                    </a:lnTlToBr>
                    <a:lnBlToTr w="12700" cmpd="sng">
                      <a:noFill/>
                      <a:prstDash val="solid"/>
                    </a:lnBlToTr>
                    <a:solidFill>
                      <a:schemeClr val="bg1">
                        <a:lumMod val="95000"/>
                      </a:schemeClr>
                    </a:solidFill>
                  </a:tcPr>
                </a:tc>
                <a:tc>
                  <a:txBody>
                    <a:bodyPr/>
                    <a:lstStyle/>
                    <a:p>
                      <a:r>
                        <a:rPr lang="en-US" sz="2400" dirty="0" smtClean="0">
                          <a:solidFill>
                            <a:schemeClr val="tx1"/>
                          </a:solidFill>
                        </a:rPr>
                        <a:t>Receives </a:t>
                      </a:r>
                      <a:r>
                        <a:rPr lang="en-US" sz="2400" b="1" dirty="0" smtClean="0">
                          <a:solidFill>
                            <a:schemeClr val="accent4"/>
                          </a:solidFill>
                        </a:rPr>
                        <a:t>m3</a:t>
                      </a:r>
                      <a:endParaRPr lang="en-US" sz="2400" b="1" dirty="0">
                        <a:solidFill>
                          <a:schemeClr val="accent4"/>
                        </a:solidFill>
                      </a:endParaRPr>
                    </a:p>
                  </a:txBody>
                  <a:tcPr>
                    <a:lnL>
                      <a:noFill/>
                    </a:lnL>
                    <a:lnR>
                      <a:noFill/>
                    </a:lnR>
                    <a:lnT>
                      <a:noFill/>
                    </a:lnT>
                    <a:lnB>
                      <a:noFill/>
                    </a:lnB>
                    <a:lnTlToBr w="12700" cmpd="sng">
                      <a:noFill/>
                      <a:prstDash val="solid"/>
                    </a:lnTlToBr>
                    <a:lnBlToTr w="12700" cmpd="sng">
                      <a:noFill/>
                      <a:prstDash val="solid"/>
                    </a:lnBlToTr>
                    <a:solidFill>
                      <a:schemeClr val="bg1">
                        <a:lumMod val="95000"/>
                      </a:schemeClr>
                    </a:solidFill>
                  </a:tcPr>
                </a:tc>
                <a:tc>
                  <a:txBody>
                    <a:bodyPr/>
                    <a:lstStyle/>
                    <a:p>
                      <a:r>
                        <a:rPr lang="en-US" sz="2400" dirty="0" smtClean="0">
                          <a:solidFill>
                            <a:schemeClr val="tx1"/>
                          </a:solidFill>
                        </a:rPr>
                        <a:t>Receives </a:t>
                      </a:r>
                      <a:r>
                        <a:rPr lang="en-US" sz="2400" b="1" dirty="0" smtClean="0">
                          <a:solidFill>
                            <a:schemeClr val="accent6"/>
                          </a:solidFill>
                        </a:rPr>
                        <a:t>m1</a:t>
                      </a:r>
                      <a:endParaRPr lang="en-US" sz="2400" b="1" dirty="0">
                        <a:solidFill>
                          <a:schemeClr val="accent6"/>
                        </a:solidFill>
                      </a:endParaRPr>
                    </a:p>
                  </a:txBody>
                  <a:tcPr>
                    <a:lnL>
                      <a:noFill/>
                    </a:lnL>
                    <a:lnR>
                      <a:noFill/>
                    </a:lnR>
                    <a:lnT>
                      <a:noFill/>
                    </a:lnT>
                    <a:lnB>
                      <a:noFill/>
                    </a:lnB>
                    <a:lnTlToBr w="12700" cmpd="sng">
                      <a:noFill/>
                      <a:prstDash val="solid"/>
                    </a:lnTlToBr>
                    <a:lnBlToTr w="12700" cmpd="sng">
                      <a:noFill/>
                      <a:prstDash val="solid"/>
                    </a:lnBlToTr>
                    <a:solidFill>
                      <a:schemeClr val="bg1">
                        <a:lumMod val="95000"/>
                      </a:schemeClr>
                    </a:solidFill>
                  </a:tcPr>
                </a:tc>
                <a:tc>
                  <a:txBody>
                    <a:bodyPr/>
                    <a:lstStyle/>
                    <a:p>
                      <a:r>
                        <a:rPr lang="en-US" sz="2400" dirty="0" smtClean="0">
                          <a:solidFill>
                            <a:schemeClr val="tx1"/>
                          </a:solidFill>
                        </a:rPr>
                        <a:t>Sends </a:t>
                      </a:r>
                      <a:r>
                        <a:rPr lang="en-US" sz="2400" b="1" dirty="0" smtClean="0">
                          <a:solidFill>
                            <a:schemeClr val="accent4"/>
                          </a:solidFill>
                        </a:rPr>
                        <a:t>m4</a:t>
                      </a:r>
                      <a:endParaRPr lang="en-US" sz="2400" b="1" dirty="0">
                        <a:solidFill>
                          <a:schemeClr val="accent4"/>
                        </a:solidFill>
                      </a:endParaRPr>
                    </a:p>
                  </a:txBody>
                  <a:tcPr>
                    <a:lnL>
                      <a:noFill/>
                    </a:lnL>
                    <a:lnR>
                      <a:noFill/>
                    </a:lnR>
                    <a:lnT>
                      <a:noFill/>
                    </a:lnT>
                    <a:lnB>
                      <a:noFill/>
                    </a:lnB>
                    <a:lnTlToBr w="12700" cmpd="sng">
                      <a:noFill/>
                      <a:prstDash val="solid"/>
                    </a:lnTlToBr>
                    <a:lnBlToTr w="12700" cmpd="sng">
                      <a:noFill/>
                      <a:prstDash val="solid"/>
                    </a:lnBlToTr>
                    <a:solidFill>
                      <a:schemeClr val="bg1">
                        <a:lumMod val="95000"/>
                      </a:schemeClr>
                    </a:solidFill>
                  </a:tcPr>
                </a:tc>
              </a:tr>
              <a:tr h="370840">
                <a:tc>
                  <a:txBody>
                    <a:bodyPr/>
                    <a:lstStyle/>
                    <a:p>
                      <a:endParaRPr lang="en-US" sz="2400" dirty="0"/>
                    </a:p>
                  </a:txBody>
                  <a:tcPr>
                    <a:lnL>
                      <a:noFill/>
                    </a:lnL>
                    <a:lnR>
                      <a:noFill/>
                    </a:lnR>
                    <a:lnT>
                      <a:noFill/>
                    </a:lnT>
                    <a:lnB>
                      <a:noFill/>
                    </a:lnB>
                    <a:lnTlToBr w="12700" cmpd="sng">
                      <a:noFill/>
                      <a:prstDash val="solid"/>
                    </a:lnTlToBr>
                    <a:lnBlToTr w="12700" cmpd="sng">
                      <a:noFill/>
                      <a:prstDash val="solid"/>
                    </a:lnBlToTr>
                    <a:noFill/>
                  </a:tcPr>
                </a:tc>
                <a:tc>
                  <a:txBody>
                    <a:bodyPr/>
                    <a:lstStyle/>
                    <a:p>
                      <a:r>
                        <a:rPr lang="en-US" sz="2400" dirty="0" smtClean="0"/>
                        <a:t>Receives </a:t>
                      </a:r>
                      <a:r>
                        <a:rPr lang="en-US" sz="2400" b="1" dirty="0" smtClean="0">
                          <a:solidFill>
                            <a:schemeClr val="accent6"/>
                          </a:solidFill>
                        </a:rPr>
                        <a:t>m2</a:t>
                      </a:r>
                      <a:endParaRPr lang="en-US" sz="2400" b="1" dirty="0">
                        <a:solidFill>
                          <a:schemeClr val="accent6"/>
                        </a:solidFill>
                      </a:endParaRPr>
                    </a:p>
                  </a:txBody>
                  <a:tcPr>
                    <a:lnL>
                      <a:noFill/>
                    </a:lnL>
                    <a:lnR>
                      <a:noFill/>
                    </a:lnR>
                    <a:lnT>
                      <a:noFill/>
                    </a:lnT>
                    <a:lnB>
                      <a:noFill/>
                    </a:lnB>
                    <a:lnTlToBr w="12700" cmpd="sng">
                      <a:noFill/>
                      <a:prstDash val="solid"/>
                    </a:lnTlToBr>
                    <a:lnBlToTr w="12700" cmpd="sng">
                      <a:noFill/>
                      <a:prstDash val="solid"/>
                    </a:lnBlToTr>
                    <a:noFill/>
                  </a:tcPr>
                </a:tc>
                <a:tc>
                  <a:txBody>
                    <a:bodyPr/>
                    <a:lstStyle/>
                    <a:p>
                      <a:r>
                        <a:rPr lang="en-US" sz="2400" dirty="0" smtClean="0"/>
                        <a:t>Receives </a:t>
                      </a:r>
                      <a:r>
                        <a:rPr lang="en-US" sz="2400" b="1" dirty="0" smtClean="0">
                          <a:solidFill>
                            <a:schemeClr val="accent6"/>
                          </a:solidFill>
                        </a:rPr>
                        <a:t>m2</a:t>
                      </a:r>
                      <a:endParaRPr lang="en-US" sz="2400" b="1" dirty="0">
                        <a:solidFill>
                          <a:schemeClr val="accent6"/>
                        </a:solidFill>
                      </a:endParaRPr>
                    </a:p>
                  </a:txBody>
                  <a:tcPr>
                    <a:lnL>
                      <a:noFill/>
                    </a:lnL>
                    <a:lnR>
                      <a:noFill/>
                    </a:lnR>
                    <a:lnT>
                      <a:noFill/>
                    </a:lnT>
                    <a:lnB>
                      <a:noFill/>
                    </a:lnB>
                    <a:lnTlToBr w="12700" cmpd="sng">
                      <a:noFill/>
                      <a:prstDash val="solid"/>
                    </a:lnTlToBr>
                    <a:lnBlToTr w="12700" cmpd="sng">
                      <a:noFill/>
                      <a:prstDash val="solid"/>
                    </a:lnBlToTr>
                    <a:noFill/>
                  </a:tcPr>
                </a:tc>
                <a:tc>
                  <a:txBody>
                    <a:bodyPr/>
                    <a:lstStyle/>
                    <a:p>
                      <a:endParaRPr lang="en-US" sz="2400" dirty="0"/>
                    </a:p>
                  </a:txBody>
                  <a:tcPr>
                    <a:lnL>
                      <a:noFill/>
                    </a:lnL>
                    <a:lnR>
                      <a:noFill/>
                    </a:lnR>
                    <a:lnT>
                      <a:noFill/>
                    </a:lnT>
                    <a:lnB>
                      <a:noFill/>
                    </a:lnB>
                    <a:lnTlToBr w="12700" cmpd="sng">
                      <a:noFill/>
                      <a:prstDash val="solid"/>
                    </a:lnTlToBr>
                    <a:lnBlToTr w="12700" cmpd="sng">
                      <a:noFill/>
                      <a:prstDash val="solid"/>
                    </a:lnBlToTr>
                    <a:noFill/>
                  </a:tcPr>
                </a:tc>
              </a:tr>
              <a:tr h="370840">
                <a:tc>
                  <a:txBody>
                    <a:bodyPr/>
                    <a:lstStyle/>
                    <a:p>
                      <a:endParaRPr lang="en-US" sz="2400" dirty="0"/>
                    </a:p>
                  </a:txBody>
                  <a:tcPr>
                    <a:lnL>
                      <a:noFill/>
                    </a:lnL>
                    <a:lnR>
                      <a:noFill/>
                    </a:lnR>
                    <a:lnT>
                      <a:noFill/>
                    </a:lnT>
                    <a:lnB w="25400" cmpd="sng">
                      <a:noFill/>
                    </a:lnB>
                    <a:lnTlToBr w="12700" cmpd="sng">
                      <a:noFill/>
                      <a:prstDash val="solid"/>
                    </a:lnTlToBr>
                    <a:lnBlToTr w="12700" cmpd="sng">
                      <a:noFill/>
                      <a:prstDash val="solid"/>
                    </a:lnBlToTr>
                    <a:solidFill>
                      <a:schemeClr val="bg1">
                        <a:lumMod val="95000"/>
                      </a:schemeClr>
                    </a:solidFill>
                  </a:tcPr>
                </a:tc>
                <a:tc>
                  <a:txBody>
                    <a:bodyPr/>
                    <a:lstStyle/>
                    <a:p>
                      <a:r>
                        <a:rPr lang="en-US" sz="2400" dirty="0" smtClean="0"/>
                        <a:t>Receives </a:t>
                      </a:r>
                      <a:r>
                        <a:rPr lang="en-US" sz="2400" b="1" dirty="0" smtClean="0">
                          <a:solidFill>
                            <a:schemeClr val="accent4"/>
                          </a:solidFill>
                        </a:rPr>
                        <a:t>m4</a:t>
                      </a:r>
                      <a:endParaRPr lang="en-US" sz="2400" b="1" dirty="0">
                        <a:solidFill>
                          <a:schemeClr val="accent4"/>
                        </a:solidFill>
                      </a:endParaRPr>
                    </a:p>
                  </a:txBody>
                  <a:tcPr>
                    <a:lnL>
                      <a:noFill/>
                    </a:lnL>
                    <a:lnR>
                      <a:noFill/>
                    </a:lnR>
                    <a:lnT>
                      <a:noFill/>
                    </a:lnT>
                    <a:lnB w="25400" cmpd="sng">
                      <a:noFill/>
                    </a:lnB>
                    <a:lnTlToBr w="12700" cmpd="sng">
                      <a:noFill/>
                      <a:prstDash val="solid"/>
                    </a:lnTlToBr>
                    <a:lnBlToTr w="12700" cmpd="sng">
                      <a:noFill/>
                      <a:prstDash val="solid"/>
                    </a:lnBlToTr>
                    <a:solidFill>
                      <a:schemeClr val="bg1">
                        <a:lumMod val="95000"/>
                      </a:schemeClr>
                    </a:solidFill>
                  </a:tcPr>
                </a:tc>
                <a:tc>
                  <a:txBody>
                    <a:bodyPr/>
                    <a:lstStyle/>
                    <a:p>
                      <a:r>
                        <a:rPr lang="en-US" sz="2400" dirty="0" smtClean="0"/>
                        <a:t>Receives </a:t>
                      </a:r>
                      <a:r>
                        <a:rPr lang="en-US" sz="2400" b="1" dirty="0" smtClean="0">
                          <a:solidFill>
                            <a:schemeClr val="accent4"/>
                          </a:solidFill>
                        </a:rPr>
                        <a:t>m4</a:t>
                      </a:r>
                      <a:endParaRPr lang="en-US" sz="2400" b="1" dirty="0">
                        <a:solidFill>
                          <a:schemeClr val="accent4"/>
                        </a:solidFill>
                      </a:endParaRPr>
                    </a:p>
                  </a:txBody>
                  <a:tcPr>
                    <a:lnL>
                      <a:noFill/>
                    </a:lnL>
                    <a:lnR>
                      <a:noFill/>
                    </a:lnR>
                    <a:lnT>
                      <a:noFill/>
                    </a:lnT>
                    <a:lnB w="25400" cmpd="sng">
                      <a:noFill/>
                    </a:lnB>
                    <a:lnTlToBr w="12700" cmpd="sng">
                      <a:noFill/>
                      <a:prstDash val="solid"/>
                    </a:lnTlToBr>
                    <a:lnBlToTr w="12700" cmpd="sng">
                      <a:noFill/>
                      <a:prstDash val="solid"/>
                    </a:lnBlToTr>
                    <a:solidFill>
                      <a:schemeClr val="bg1">
                        <a:lumMod val="95000"/>
                      </a:schemeClr>
                    </a:solidFill>
                  </a:tcPr>
                </a:tc>
                <a:tc>
                  <a:txBody>
                    <a:bodyPr/>
                    <a:lstStyle/>
                    <a:p>
                      <a:endParaRPr lang="en-US" sz="2400" dirty="0"/>
                    </a:p>
                  </a:txBody>
                  <a:tcPr>
                    <a:lnL>
                      <a:noFill/>
                    </a:lnL>
                    <a:lnR>
                      <a:noFill/>
                    </a:lnR>
                    <a:lnT>
                      <a:noFill/>
                    </a:lnT>
                    <a:lnB w="25400" cmpd="sng">
                      <a:noFill/>
                    </a:lnB>
                    <a:lnTlToBr w="12700" cmpd="sng">
                      <a:noFill/>
                      <a:prstDash val="solid"/>
                    </a:lnTlToBr>
                    <a:lnBlToTr w="12700" cmpd="sng">
                      <a:noFill/>
                      <a:prstDash val="solid"/>
                    </a:lnBlToTr>
                    <a:solidFill>
                      <a:schemeClr val="bg1">
                        <a:lumMod val="95000"/>
                      </a:schemeClr>
                    </a:solidFill>
                  </a:tcPr>
                </a:tc>
              </a:tr>
            </a:tbl>
          </a:graphicData>
        </a:graphic>
      </p:graphicFrame>
      <p:sp>
        <p:nvSpPr>
          <p:cNvPr id="7" name="TextBox 2"/>
          <p:cNvSpPr txBox="1">
            <a:spLocks noChangeArrowheads="1"/>
          </p:cNvSpPr>
          <p:nvPr/>
        </p:nvSpPr>
        <p:spPr bwMode="auto">
          <a:xfrm>
            <a:off x="1827491" y="5219700"/>
            <a:ext cx="7619394" cy="461665"/>
          </a:xfrm>
          <a:prstGeom prst="rect">
            <a:avLst/>
          </a:prstGeom>
          <a:noFill/>
          <a:ln w="9525">
            <a:solidFill>
              <a:srgbClr val="0E3755"/>
            </a:solidFill>
            <a:prstDash val="sysDash"/>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400">
                <a:latin typeface="+mj-lt"/>
              </a:rPr>
              <a:t>Four processes in the same group with two different senders.</a:t>
            </a:r>
          </a:p>
        </p:txBody>
      </p:sp>
      <p:sp>
        <p:nvSpPr>
          <p:cNvPr id="10" name="Rectangle 9"/>
          <p:cNvSpPr/>
          <p:nvPr/>
        </p:nvSpPr>
        <p:spPr>
          <a:xfrm>
            <a:off x="4814047" y="2933701"/>
            <a:ext cx="457199" cy="1311088"/>
          </a:xfrm>
          <a:prstGeom prst="rect">
            <a:avLst/>
          </a:prstGeom>
          <a:noFill/>
          <a:ln w="38100">
            <a:solidFill>
              <a:schemeClr val="accent6"/>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atin typeface="+mj-lt"/>
            </a:endParaRPr>
          </a:p>
        </p:txBody>
      </p:sp>
      <p:sp>
        <p:nvSpPr>
          <p:cNvPr id="11" name="Rectangle 10"/>
          <p:cNvSpPr/>
          <p:nvPr/>
        </p:nvSpPr>
        <p:spPr>
          <a:xfrm>
            <a:off x="4814047" y="3368489"/>
            <a:ext cx="457199" cy="1333500"/>
          </a:xfrm>
          <a:prstGeom prst="rect">
            <a:avLst/>
          </a:prstGeom>
          <a:noFill/>
          <a:ln w="38100">
            <a:solidFill>
              <a:srgbClr val="1D9A78"/>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atin typeface="+mj-lt"/>
            </a:endParaRPr>
          </a:p>
        </p:txBody>
      </p:sp>
      <p:sp>
        <p:nvSpPr>
          <p:cNvPr id="12" name="Rectangle 11"/>
          <p:cNvSpPr/>
          <p:nvPr/>
        </p:nvSpPr>
        <p:spPr>
          <a:xfrm>
            <a:off x="6599668" y="3368489"/>
            <a:ext cx="513825" cy="876299"/>
          </a:xfrm>
          <a:prstGeom prst="rect">
            <a:avLst/>
          </a:prstGeom>
          <a:noFill/>
          <a:ln w="38100">
            <a:solidFill>
              <a:schemeClr val="accent6"/>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atin typeface="+mj-lt"/>
            </a:endParaRPr>
          </a:p>
        </p:txBody>
      </p:sp>
      <p:sp>
        <p:nvSpPr>
          <p:cNvPr id="13" name="Rectangle 12"/>
          <p:cNvSpPr/>
          <p:nvPr/>
        </p:nvSpPr>
        <p:spPr>
          <a:xfrm>
            <a:off x="6586222" y="2897927"/>
            <a:ext cx="527272" cy="1804061"/>
          </a:xfrm>
          <a:prstGeom prst="rect">
            <a:avLst/>
          </a:prstGeom>
          <a:noFill/>
          <a:ln w="38100">
            <a:solidFill>
              <a:srgbClr val="1D9A78"/>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atin typeface="+mj-lt"/>
            </a:endParaRPr>
          </a:p>
        </p:txBody>
      </p:sp>
    </p:spTree>
    <p:extLst>
      <p:ext uri="{BB962C8B-B14F-4D97-AF65-F5344CB8AC3E}">
        <p14:creationId xmlns:p14="http://schemas.microsoft.com/office/powerpoint/2010/main" val="2926892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500"/>
                                        <p:tgtEl>
                                          <p:spTgt spid="11"/>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500"/>
                                        <p:tgtEl>
                                          <p:spTgt spid="12"/>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fade">
                                      <p:cBhvr>
                                        <p:cTn id="3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F2D5F8-87CB-4B5B-8EC7-5F4CE6485746}"/>
              </a:ext>
            </a:extLst>
          </p:cNvPr>
          <p:cNvSpPr>
            <a:spLocks noGrp="1"/>
          </p:cNvSpPr>
          <p:nvPr>
            <p:ph type="title"/>
          </p:nvPr>
        </p:nvSpPr>
        <p:spPr/>
        <p:txBody>
          <a:bodyPr/>
          <a:lstStyle/>
          <a:p>
            <a:r>
              <a:rPr lang="en-US" dirty="0"/>
              <a:t>Message Ordering</a:t>
            </a:r>
          </a:p>
        </p:txBody>
      </p:sp>
      <p:sp>
        <p:nvSpPr>
          <p:cNvPr id="3" name="Content Placeholder 2">
            <a:extLst>
              <a:ext uri="{FF2B5EF4-FFF2-40B4-BE49-F238E27FC236}">
                <a16:creationId xmlns:a16="http://schemas.microsoft.com/office/drawing/2014/main" xmlns="" id="{139A428D-8F15-4206-B337-FA27C005FA71}"/>
              </a:ext>
            </a:extLst>
          </p:cNvPr>
          <p:cNvSpPr>
            <a:spLocks noGrp="1"/>
          </p:cNvSpPr>
          <p:nvPr>
            <p:ph idx="1"/>
          </p:nvPr>
        </p:nvSpPr>
        <p:spPr/>
        <p:txBody>
          <a:bodyPr/>
          <a:lstStyle/>
          <a:p>
            <a:pPr>
              <a:lnSpc>
                <a:spcPct val="100000"/>
              </a:lnSpc>
            </a:pPr>
            <a:r>
              <a:rPr lang="en-US" dirty="0">
                <a:solidFill>
                  <a:srgbClr val="0E3755"/>
                </a:solidFill>
              </a:rPr>
              <a:t>Causally-ordered</a:t>
            </a:r>
            <a:endParaRPr lang="en-US" dirty="0" smtClean="0">
              <a:solidFill>
                <a:srgbClr val="0E3755"/>
              </a:solidFill>
            </a:endParaRPr>
          </a:p>
          <a:p>
            <a:pPr lvl="1">
              <a:buFont typeface="Wingdings" panose="05000000000000000000" pitchFamily="2" charset="2"/>
              <a:buChar char="§"/>
            </a:pPr>
            <a:r>
              <a:rPr lang="en-US" sz="2400" dirty="0" smtClean="0"/>
              <a:t>It preserves </a:t>
            </a:r>
            <a:r>
              <a:rPr lang="en-US" sz="2400" dirty="0"/>
              <a:t>potential causality between different </a:t>
            </a:r>
            <a:r>
              <a:rPr lang="en-US" sz="2400" dirty="0" smtClean="0"/>
              <a:t>messages</a:t>
            </a:r>
            <a:endParaRPr lang="en-US" sz="2400" dirty="0"/>
          </a:p>
          <a:p>
            <a:pPr lvl="1">
              <a:buFont typeface="Wingdings" panose="05000000000000000000" pitchFamily="2" charset="2"/>
              <a:buChar char="§"/>
            </a:pPr>
            <a:r>
              <a:rPr lang="en-US" sz="2400" dirty="0"/>
              <a:t>If message m1 causally precedes another message m2, regardless of whether they were multicast by the same sender or not, the communication layer at each receiver will always deliver m1 before m2</a:t>
            </a:r>
          </a:p>
          <a:p>
            <a:pPr>
              <a:lnSpc>
                <a:spcPct val="100000"/>
              </a:lnSpc>
            </a:pPr>
            <a:endParaRPr lang="en-US" dirty="0"/>
          </a:p>
          <a:p>
            <a:pPr>
              <a:lnSpc>
                <a:spcPct val="100000"/>
              </a:lnSpc>
            </a:pPr>
            <a:r>
              <a:rPr lang="en-US" dirty="0">
                <a:solidFill>
                  <a:srgbClr val="0E3755"/>
                </a:solidFill>
              </a:rPr>
              <a:t>Total-ordered </a:t>
            </a:r>
            <a:endParaRPr lang="en-US" dirty="0" smtClean="0">
              <a:solidFill>
                <a:srgbClr val="0E3755"/>
              </a:solidFill>
            </a:endParaRPr>
          </a:p>
          <a:p>
            <a:pPr lvl="1">
              <a:buFont typeface="Wingdings" panose="05000000000000000000" pitchFamily="2" charset="2"/>
              <a:buChar char="§"/>
            </a:pPr>
            <a:r>
              <a:rPr lang="en-US" sz="2400" dirty="0" smtClean="0"/>
              <a:t>This multicast </a:t>
            </a:r>
            <a:r>
              <a:rPr lang="en-US" sz="2400" dirty="0"/>
              <a:t>requires that when messages are delivered, they are delivered in the same order to all group members </a:t>
            </a:r>
            <a:endParaRPr lang="en-US" sz="2400" dirty="0" smtClean="0"/>
          </a:p>
          <a:p>
            <a:pPr lvl="1">
              <a:buFont typeface="Wingdings" panose="05000000000000000000" pitchFamily="2" charset="2"/>
              <a:buChar char="§"/>
            </a:pPr>
            <a:r>
              <a:rPr lang="en-US" sz="2400" dirty="0" smtClean="0"/>
              <a:t>Regardless </a:t>
            </a:r>
            <a:r>
              <a:rPr lang="en-US" sz="2400" dirty="0"/>
              <a:t>of whether message delivery is unordered, FIFO-ordered, or </a:t>
            </a:r>
            <a:r>
              <a:rPr lang="en-US" sz="2400" dirty="0" smtClean="0"/>
              <a:t>causally-ordered</a:t>
            </a:r>
            <a:endParaRPr lang="en-US" sz="2400" dirty="0"/>
          </a:p>
          <a:p>
            <a:pPr>
              <a:lnSpc>
                <a:spcPct val="100000"/>
              </a:lnSpc>
            </a:pPr>
            <a:endParaRPr lang="en-US" dirty="0"/>
          </a:p>
          <a:p>
            <a:pPr>
              <a:lnSpc>
                <a:spcPct val="100000"/>
              </a:lnSpc>
            </a:pPr>
            <a:endParaRPr lang="en-US" dirty="0"/>
          </a:p>
        </p:txBody>
      </p:sp>
    </p:spTree>
    <p:extLst>
      <p:ext uri="{BB962C8B-B14F-4D97-AF65-F5344CB8AC3E}">
        <p14:creationId xmlns:p14="http://schemas.microsoft.com/office/powerpoint/2010/main" val="2690365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F2D5F8-87CB-4B5B-8EC7-5F4CE6485746}"/>
              </a:ext>
            </a:extLst>
          </p:cNvPr>
          <p:cNvSpPr>
            <a:spLocks noGrp="1"/>
          </p:cNvSpPr>
          <p:nvPr>
            <p:ph type="title"/>
          </p:nvPr>
        </p:nvSpPr>
        <p:spPr/>
        <p:txBody>
          <a:bodyPr/>
          <a:lstStyle/>
          <a:p>
            <a:r>
              <a:rPr lang="en-US" dirty="0"/>
              <a:t>Virtually Synchronous Reliable Multicasting</a:t>
            </a:r>
          </a:p>
        </p:txBody>
      </p:sp>
      <p:sp>
        <p:nvSpPr>
          <p:cNvPr id="3" name="Content Placeholder 2">
            <a:extLst>
              <a:ext uri="{FF2B5EF4-FFF2-40B4-BE49-F238E27FC236}">
                <a16:creationId xmlns:a16="http://schemas.microsoft.com/office/drawing/2014/main" xmlns="" id="{139A428D-8F15-4206-B337-FA27C005FA71}"/>
              </a:ext>
            </a:extLst>
          </p:cNvPr>
          <p:cNvSpPr>
            <a:spLocks noGrp="1"/>
          </p:cNvSpPr>
          <p:nvPr>
            <p:ph idx="1"/>
          </p:nvPr>
        </p:nvSpPr>
        <p:spPr/>
        <p:txBody>
          <a:bodyPr/>
          <a:lstStyle/>
          <a:p>
            <a:pPr>
              <a:lnSpc>
                <a:spcPct val="100000"/>
              </a:lnSpc>
            </a:pPr>
            <a:r>
              <a:rPr lang="en-US" dirty="0"/>
              <a:t>A virtually synchronous reliable multicasting that offers total-ordered delivery of messages is what we refer to as atomic multicasting</a:t>
            </a:r>
          </a:p>
          <a:p>
            <a:pPr>
              <a:lnSpc>
                <a:spcPct val="100000"/>
              </a:lnSpc>
            </a:pPr>
            <a:endParaRPr lang="en-US" dirty="0"/>
          </a:p>
          <a:p>
            <a:pPr>
              <a:lnSpc>
                <a:spcPct val="100000"/>
              </a:lnSpc>
            </a:pPr>
            <a:endParaRPr lang="en-US" dirty="0"/>
          </a:p>
        </p:txBody>
      </p:sp>
      <p:sp>
        <p:nvSpPr>
          <p:cNvPr id="4" name="TextBox 2"/>
          <p:cNvSpPr txBox="1">
            <a:spLocks noChangeArrowheads="1"/>
          </p:cNvSpPr>
          <p:nvPr/>
        </p:nvSpPr>
        <p:spPr bwMode="auto">
          <a:xfrm>
            <a:off x="1497107" y="5642959"/>
            <a:ext cx="8252580" cy="461665"/>
          </a:xfrm>
          <a:prstGeom prst="rect">
            <a:avLst/>
          </a:prstGeom>
          <a:noFill/>
          <a:ln w="9525">
            <a:solidFill>
              <a:srgbClr val="0E3755"/>
            </a:solidFill>
            <a:prstDash val="sysDash"/>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400" dirty="0">
                <a:latin typeface="+mj-lt"/>
              </a:rPr>
              <a:t>Six different versions of virtually synchronous reliable multicasting</a:t>
            </a:r>
          </a:p>
        </p:txBody>
      </p:sp>
      <p:graphicFrame>
        <p:nvGraphicFramePr>
          <p:cNvPr id="5" name="Table 4"/>
          <p:cNvGraphicFramePr>
            <a:graphicFrameLocks noGrp="1"/>
          </p:cNvGraphicFramePr>
          <p:nvPr>
            <p:extLst>
              <p:ext uri="{D42A27DB-BD31-4B8C-83A1-F6EECF244321}">
                <p14:modId xmlns:p14="http://schemas.microsoft.com/office/powerpoint/2010/main" val="1074347516"/>
              </p:ext>
            </p:extLst>
          </p:nvPr>
        </p:nvGraphicFramePr>
        <p:xfrm>
          <a:off x="815788" y="2093259"/>
          <a:ext cx="10049436" cy="3200316"/>
        </p:xfrm>
        <a:graphic>
          <a:graphicData uri="http://schemas.openxmlformats.org/drawingml/2006/table">
            <a:tbl>
              <a:tblPr firstRow="1" bandRow="1">
                <a:tableStyleId>{5C22544A-7EE6-4342-B048-85BDC9FD1C3A}</a:tableStyleId>
              </a:tblPr>
              <a:tblGrid>
                <a:gridCol w="3349812"/>
                <a:gridCol w="3349812"/>
                <a:gridCol w="3349812"/>
              </a:tblGrid>
              <a:tr h="370795">
                <a:tc>
                  <a:txBody>
                    <a:bodyPr/>
                    <a:lstStyle/>
                    <a:p>
                      <a:pPr algn="ctr"/>
                      <a:r>
                        <a:rPr lang="en-US" sz="2400" dirty="0" smtClean="0"/>
                        <a:t>Multicast</a:t>
                      </a:r>
                      <a:endParaRPr lang="en-US" sz="2400" dirty="0"/>
                    </a:p>
                  </a:txBody>
                  <a:tcPr marT="45714" marB="45714">
                    <a:solidFill>
                      <a:srgbClr val="0E3755"/>
                    </a:solidFill>
                  </a:tcPr>
                </a:tc>
                <a:tc>
                  <a:txBody>
                    <a:bodyPr/>
                    <a:lstStyle/>
                    <a:p>
                      <a:pPr algn="ctr"/>
                      <a:r>
                        <a:rPr lang="en-US" sz="2400" dirty="0" smtClean="0"/>
                        <a:t>Basic</a:t>
                      </a:r>
                      <a:r>
                        <a:rPr lang="en-US" sz="2400" baseline="0" dirty="0" smtClean="0"/>
                        <a:t> Message Ordering</a:t>
                      </a:r>
                      <a:endParaRPr lang="en-US" sz="2400" dirty="0"/>
                    </a:p>
                  </a:txBody>
                  <a:tcPr marT="45714" marB="45714">
                    <a:solidFill>
                      <a:srgbClr val="0E3755"/>
                    </a:solidFill>
                  </a:tcPr>
                </a:tc>
                <a:tc>
                  <a:txBody>
                    <a:bodyPr/>
                    <a:lstStyle/>
                    <a:p>
                      <a:pPr algn="ctr"/>
                      <a:r>
                        <a:rPr lang="en-US" sz="2400" dirty="0" smtClean="0"/>
                        <a:t>Total-Ordered Delivery?</a:t>
                      </a:r>
                      <a:endParaRPr lang="en-US" sz="2400" dirty="0"/>
                    </a:p>
                  </a:txBody>
                  <a:tcPr marT="45714" marB="45714">
                    <a:solidFill>
                      <a:srgbClr val="0E3755"/>
                    </a:solidFill>
                  </a:tcPr>
                </a:tc>
              </a:tr>
              <a:tr h="370795">
                <a:tc>
                  <a:txBody>
                    <a:bodyPr/>
                    <a:lstStyle/>
                    <a:p>
                      <a:pPr algn="l"/>
                      <a:r>
                        <a:rPr lang="en-US" sz="2400" dirty="0" smtClean="0"/>
                        <a:t>Reliable multicast</a:t>
                      </a:r>
                      <a:endParaRPr lang="en-US" sz="2400" dirty="0"/>
                    </a:p>
                  </a:txBody>
                  <a:tcPr marT="45714" marB="45714">
                    <a:solidFill>
                      <a:schemeClr val="bg1"/>
                    </a:solidFill>
                  </a:tcPr>
                </a:tc>
                <a:tc>
                  <a:txBody>
                    <a:bodyPr/>
                    <a:lstStyle/>
                    <a:p>
                      <a:pPr algn="l"/>
                      <a:r>
                        <a:rPr lang="en-US" sz="2400" dirty="0" smtClean="0"/>
                        <a:t>None</a:t>
                      </a:r>
                      <a:endParaRPr lang="en-US" sz="2400" dirty="0"/>
                    </a:p>
                  </a:txBody>
                  <a:tcPr marT="45714" marB="45714">
                    <a:solidFill>
                      <a:schemeClr val="bg1"/>
                    </a:solidFill>
                  </a:tcPr>
                </a:tc>
                <a:tc>
                  <a:txBody>
                    <a:bodyPr/>
                    <a:lstStyle/>
                    <a:p>
                      <a:pPr algn="ctr"/>
                      <a:r>
                        <a:rPr lang="en-US" sz="2400" dirty="0" smtClean="0"/>
                        <a:t>No</a:t>
                      </a:r>
                      <a:endParaRPr lang="en-US" sz="2400" dirty="0"/>
                    </a:p>
                  </a:txBody>
                  <a:tcPr marT="45714" marB="45714">
                    <a:solidFill>
                      <a:schemeClr val="bg1"/>
                    </a:solidFill>
                  </a:tcPr>
                </a:tc>
              </a:tr>
              <a:tr h="370795">
                <a:tc>
                  <a:txBody>
                    <a:bodyPr/>
                    <a:lstStyle/>
                    <a:p>
                      <a:pPr algn="l"/>
                      <a:r>
                        <a:rPr lang="en-US" sz="2400" dirty="0" smtClean="0"/>
                        <a:t>FIFO multicast</a:t>
                      </a:r>
                      <a:endParaRPr lang="en-US" sz="2400" dirty="0"/>
                    </a:p>
                  </a:txBody>
                  <a:tcPr marT="45714" marB="45714">
                    <a:solidFill>
                      <a:schemeClr val="bg1">
                        <a:lumMod val="95000"/>
                      </a:schemeClr>
                    </a:solidFill>
                  </a:tcPr>
                </a:tc>
                <a:tc>
                  <a:txBody>
                    <a:bodyPr/>
                    <a:lstStyle/>
                    <a:p>
                      <a:pPr algn="l"/>
                      <a:r>
                        <a:rPr lang="en-US" sz="2400" dirty="0" smtClean="0"/>
                        <a:t>FIFO-ordered delivery</a:t>
                      </a:r>
                      <a:endParaRPr lang="en-US" sz="2400" dirty="0"/>
                    </a:p>
                  </a:txBody>
                  <a:tcPr marT="45714" marB="45714">
                    <a:solidFill>
                      <a:schemeClr val="bg1">
                        <a:lumMod val="95000"/>
                      </a:schemeClr>
                    </a:solidFill>
                  </a:tcPr>
                </a:tc>
                <a:tc>
                  <a:txBody>
                    <a:bodyPr/>
                    <a:lstStyle/>
                    <a:p>
                      <a:pPr algn="ctr"/>
                      <a:r>
                        <a:rPr lang="en-US" sz="2400" dirty="0" smtClean="0"/>
                        <a:t>No</a:t>
                      </a:r>
                      <a:endParaRPr lang="en-US" sz="2400" dirty="0"/>
                    </a:p>
                  </a:txBody>
                  <a:tcPr marT="45714" marB="45714">
                    <a:solidFill>
                      <a:schemeClr val="bg1">
                        <a:lumMod val="95000"/>
                      </a:schemeClr>
                    </a:solidFill>
                  </a:tcPr>
                </a:tc>
              </a:tr>
              <a:tr h="370795">
                <a:tc>
                  <a:txBody>
                    <a:bodyPr/>
                    <a:lstStyle/>
                    <a:p>
                      <a:pPr algn="l"/>
                      <a:r>
                        <a:rPr lang="en-US" sz="2400" dirty="0" smtClean="0"/>
                        <a:t>Causal multicast</a:t>
                      </a:r>
                      <a:endParaRPr lang="en-US" sz="2400" dirty="0"/>
                    </a:p>
                  </a:txBody>
                  <a:tcPr marT="45714" marB="45714">
                    <a:solidFill>
                      <a:schemeClr val="bg1"/>
                    </a:solidFill>
                  </a:tcPr>
                </a:tc>
                <a:tc>
                  <a:txBody>
                    <a:bodyPr/>
                    <a:lstStyle/>
                    <a:p>
                      <a:pPr algn="l"/>
                      <a:r>
                        <a:rPr lang="en-US" sz="2400" dirty="0" smtClean="0"/>
                        <a:t>Causal-ordered delivery</a:t>
                      </a:r>
                      <a:endParaRPr lang="en-US" sz="2400" dirty="0"/>
                    </a:p>
                  </a:txBody>
                  <a:tcPr marT="45714" marB="45714">
                    <a:solidFill>
                      <a:schemeClr val="bg1"/>
                    </a:solidFill>
                  </a:tcPr>
                </a:tc>
                <a:tc>
                  <a:txBody>
                    <a:bodyPr/>
                    <a:lstStyle/>
                    <a:p>
                      <a:pPr algn="ctr"/>
                      <a:r>
                        <a:rPr lang="en-US" sz="2400" dirty="0" smtClean="0"/>
                        <a:t>No</a:t>
                      </a:r>
                      <a:endParaRPr lang="en-US" sz="2400" dirty="0"/>
                    </a:p>
                  </a:txBody>
                  <a:tcPr marT="45714" marB="45714">
                    <a:solidFill>
                      <a:schemeClr val="bg1"/>
                    </a:solidFill>
                  </a:tcPr>
                </a:tc>
              </a:tr>
              <a:tr h="370795">
                <a:tc>
                  <a:txBody>
                    <a:bodyPr/>
                    <a:lstStyle/>
                    <a:p>
                      <a:pPr algn="l"/>
                      <a:r>
                        <a:rPr lang="en-US" sz="2400" dirty="0" smtClean="0"/>
                        <a:t>Atomic multicast</a:t>
                      </a:r>
                      <a:endParaRPr lang="en-US" sz="2400" dirty="0"/>
                    </a:p>
                  </a:txBody>
                  <a:tcPr marT="45714" marB="45714">
                    <a:solidFill>
                      <a:schemeClr val="bg1">
                        <a:lumMod val="95000"/>
                      </a:schemeClr>
                    </a:solidFill>
                  </a:tcPr>
                </a:tc>
                <a:tc>
                  <a:txBody>
                    <a:bodyPr/>
                    <a:lstStyle/>
                    <a:p>
                      <a:pPr algn="l"/>
                      <a:r>
                        <a:rPr lang="en-US" sz="2400" dirty="0" smtClean="0"/>
                        <a:t>None</a:t>
                      </a:r>
                      <a:endParaRPr lang="en-US" sz="2400" dirty="0"/>
                    </a:p>
                  </a:txBody>
                  <a:tcPr marT="45714" marB="45714">
                    <a:solidFill>
                      <a:schemeClr val="bg1">
                        <a:lumMod val="95000"/>
                      </a:schemeClr>
                    </a:solidFill>
                  </a:tcPr>
                </a:tc>
                <a:tc>
                  <a:txBody>
                    <a:bodyPr/>
                    <a:lstStyle/>
                    <a:p>
                      <a:pPr algn="ctr"/>
                      <a:r>
                        <a:rPr lang="en-US" sz="2400" dirty="0" smtClean="0"/>
                        <a:t>Yes</a:t>
                      </a:r>
                      <a:endParaRPr lang="en-US" sz="2400" dirty="0"/>
                    </a:p>
                  </a:txBody>
                  <a:tcPr marT="45714" marB="45714">
                    <a:solidFill>
                      <a:schemeClr val="bg1">
                        <a:lumMod val="95000"/>
                      </a:schemeClr>
                    </a:solidFill>
                  </a:tcPr>
                </a:tc>
              </a:tr>
              <a:tr h="370795">
                <a:tc>
                  <a:txBody>
                    <a:bodyPr/>
                    <a:lstStyle/>
                    <a:p>
                      <a:pPr algn="l"/>
                      <a:r>
                        <a:rPr lang="en-US" sz="2400" dirty="0" smtClean="0"/>
                        <a:t>FIFO atomic multicast</a:t>
                      </a:r>
                      <a:endParaRPr lang="en-US" sz="2400" dirty="0"/>
                    </a:p>
                  </a:txBody>
                  <a:tcPr marT="45714" marB="45714">
                    <a:solidFill>
                      <a:schemeClr val="bg1"/>
                    </a:solidFill>
                  </a:tcPr>
                </a:tc>
                <a:tc>
                  <a:txBody>
                    <a:bodyPr/>
                    <a:lstStyle/>
                    <a:p>
                      <a:pPr algn="l"/>
                      <a:r>
                        <a:rPr lang="en-US" sz="2400" dirty="0" smtClean="0"/>
                        <a:t>FIFO-ordered</a:t>
                      </a:r>
                      <a:r>
                        <a:rPr lang="en-US" sz="2400" baseline="0" dirty="0" smtClean="0"/>
                        <a:t> delivery</a:t>
                      </a:r>
                      <a:endParaRPr lang="en-US" sz="2400" dirty="0"/>
                    </a:p>
                  </a:txBody>
                  <a:tcPr marT="45714" marB="45714">
                    <a:solidFill>
                      <a:schemeClr val="bg1"/>
                    </a:solidFill>
                  </a:tcPr>
                </a:tc>
                <a:tc>
                  <a:txBody>
                    <a:bodyPr/>
                    <a:lstStyle/>
                    <a:p>
                      <a:pPr algn="ctr"/>
                      <a:r>
                        <a:rPr lang="en-US" sz="2400" dirty="0" smtClean="0"/>
                        <a:t>Yes</a:t>
                      </a:r>
                      <a:endParaRPr lang="en-US" sz="2400" dirty="0"/>
                    </a:p>
                  </a:txBody>
                  <a:tcPr marT="45714" marB="45714">
                    <a:solidFill>
                      <a:schemeClr val="bg1"/>
                    </a:solidFill>
                  </a:tcPr>
                </a:tc>
              </a:tr>
              <a:tr h="370795">
                <a:tc>
                  <a:txBody>
                    <a:bodyPr/>
                    <a:lstStyle/>
                    <a:p>
                      <a:pPr algn="l"/>
                      <a:r>
                        <a:rPr lang="en-US" sz="2400" dirty="0" smtClean="0"/>
                        <a:t>Causal atomic multicast</a:t>
                      </a:r>
                      <a:endParaRPr lang="en-US" sz="2400" dirty="0"/>
                    </a:p>
                  </a:txBody>
                  <a:tcPr marT="45714" marB="45714">
                    <a:solidFill>
                      <a:schemeClr val="bg1">
                        <a:lumMod val="95000"/>
                      </a:schemeClr>
                    </a:solidFill>
                  </a:tcPr>
                </a:tc>
                <a:tc>
                  <a:txBody>
                    <a:bodyPr/>
                    <a:lstStyle/>
                    <a:p>
                      <a:pPr algn="l"/>
                      <a:r>
                        <a:rPr lang="en-US" sz="2400" dirty="0" smtClean="0"/>
                        <a:t>Causal-ordered delivery</a:t>
                      </a:r>
                      <a:endParaRPr lang="en-US" sz="2400" dirty="0"/>
                    </a:p>
                  </a:txBody>
                  <a:tcPr marT="45714" marB="45714">
                    <a:solidFill>
                      <a:schemeClr val="bg1">
                        <a:lumMod val="95000"/>
                      </a:schemeClr>
                    </a:solidFill>
                  </a:tcPr>
                </a:tc>
                <a:tc>
                  <a:txBody>
                    <a:bodyPr/>
                    <a:lstStyle/>
                    <a:p>
                      <a:pPr algn="ctr"/>
                      <a:r>
                        <a:rPr lang="en-US" sz="2400" dirty="0" smtClean="0"/>
                        <a:t>Yes</a:t>
                      </a:r>
                      <a:endParaRPr lang="en-US" sz="2400" dirty="0"/>
                    </a:p>
                  </a:txBody>
                  <a:tcPr marT="45714" marB="45714">
                    <a:solidFill>
                      <a:schemeClr val="bg1">
                        <a:lumMod val="95000"/>
                      </a:schemeClr>
                    </a:solidFill>
                  </a:tcPr>
                </a:tc>
              </a:tr>
            </a:tbl>
          </a:graphicData>
        </a:graphic>
      </p:graphicFrame>
    </p:spTree>
    <p:extLst>
      <p:ext uri="{BB962C8B-B14F-4D97-AF65-F5344CB8AC3E}">
        <p14:creationId xmlns:p14="http://schemas.microsoft.com/office/powerpoint/2010/main" val="15614339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F2D5F8-87CB-4B5B-8EC7-5F4CE6485746}"/>
              </a:ext>
            </a:extLst>
          </p:cNvPr>
          <p:cNvSpPr>
            <a:spLocks noGrp="1"/>
          </p:cNvSpPr>
          <p:nvPr>
            <p:ph type="title"/>
          </p:nvPr>
        </p:nvSpPr>
        <p:spPr/>
        <p:txBody>
          <a:bodyPr/>
          <a:lstStyle/>
          <a:p>
            <a:r>
              <a:rPr lang="en-US" dirty="0"/>
              <a:t>Distributed Commit</a:t>
            </a:r>
          </a:p>
        </p:txBody>
      </p:sp>
      <p:sp>
        <p:nvSpPr>
          <p:cNvPr id="3" name="Content Placeholder 2">
            <a:extLst>
              <a:ext uri="{FF2B5EF4-FFF2-40B4-BE49-F238E27FC236}">
                <a16:creationId xmlns:a16="http://schemas.microsoft.com/office/drawing/2014/main" xmlns="" id="{139A428D-8F15-4206-B337-FA27C005FA71}"/>
              </a:ext>
            </a:extLst>
          </p:cNvPr>
          <p:cNvSpPr>
            <a:spLocks noGrp="1"/>
          </p:cNvSpPr>
          <p:nvPr>
            <p:ph idx="1"/>
          </p:nvPr>
        </p:nvSpPr>
        <p:spPr/>
        <p:txBody>
          <a:bodyPr/>
          <a:lstStyle/>
          <a:p>
            <a:r>
              <a:rPr lang="en-US" altLang="en-US" dirty="0"/>
              <a:t>Atomic multicasting problem is an example of a more general problem, known as </a:t>
            </a:r>
            <a:r>
              <a:rPr lang="en-US" altLang="en-US" b="1" dirty="0">
                <a:solidFill>
                  <a:srgbClr val="0E3755"/>
                </a:solidFill>
              </a:rPr>
              <a:t>distributed commit</a:t>
            </a:r>
          </a:p>
          <a:p>
            <a:r>
              <a:rPr lang="en-US" altLang="en-US" dirty="0" smtClean="0"/>
              <a:t>The </a:t>
            </a:r>
            <a:r>
              <a:rPr lang="en-US" altLang="en-US" dirty="0"/>
              <a:t>distributed commit problem involves having an operation being performed by each member of a process group, or none at all</a:t>
            </a:r>
          </a:p>
          <a:p>
            <a:pPr lvl="1">
              <a:buFont typeface="Wingdings" panose="05000000000000000000" pitchFamily="2" charset="2"/>
              <a:buChar char="§"/>
            </a:pPr>
            <a:r>
              <a:rPr lang="en-US" altLang="en-US" sz="2400" dirty="0"/>
              <a:t>With reliable multicasting, the operation is the delivery of a message</a:t>
            </a:r>
          </a:p>
          <a:p>
            <a:pPr lvl="1">
              <a:buFont typeface="Wingdings" panose="05000000000000000000" pitchFamily="2" charset="2"/>
              <a:buChar char="§"/>
            </a:pPr>
            <a:r>
              <a:rPr lang="en-US" altLang="en-US" sz="2400" dirty="0"/>
              <a:t>With distributed transactions, the operation may be the commit of a transaction at a single site that takes part in the transaction</a:t>
            </a:r>
          </a:p>
          <a:p>
            <a:r>
              <a:rPr lang="en-US" altLang="en-US" dirty="0" smtClean="0"/>
              <a:t>Distributed </a:t>
            </a:r>
            <a:r>
              <a:rPr lang="en-US" altLang="en-US" dirty="0"/>
              <a:t>commit is often established by means of a </a:t>
            </a:r>
            <a:br>
              <a:rPr lang="en-US" altLang="en-US" dirty="0"/>
            </a:br>
            <a:r>
              <a:rPr lang="en-US" altLang="en-US" dirty="0">
                <a:solidFill>
                  <a:schemeClr val="accent6"/>
                </a:solidFill>
              </a:rPr>
              <a:t>coordinator</a:t>
            </a:r>
            <a:r>
              <a:rPr lang="en-US" altLang="en-US" dirty="0"/>
              <a:t> and </a:t>
            </a:r>
            <a:r>
              <a:rPr lang="en-US" altLang="en-US" dirty="0" smtClean="0">
                <a:solidFill>
                  <a:schemeClr val="accent6"/>
                </a:solidFill>
              </a:rPr>
              <a:t>participants</a:t>
            </a:r>
            <a:endParaRPr lang="en-US" altLang="en-US" dirty="0">
              <a:solidFill>
                <a:schemeClr val="accent6"/>
              </a:solidFill>
            </a:endParaRPr>
          </a:p>
        </p:txBody>
      </p:sp>
    </p:spTree>
    <p:extLst>
      <p:ext uri="{BB962C8B-B14F-4D97-AF65-F5344CB8AC3E}">
        <p14:creationId xmlns:p14="http://schemas.microsoft.com/office/powerpoint/2010/main" val="2876208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F2D5F8-87CB-4B5B-8EC7-5F4CE6485746}"/>
              </a:ext>
            </a:extLst>
          </p:cNvPr>
          <p:cNvSpPr>
            <a:spLocks noGrp="1"/>
          </p:cNvSpPr>
          <p:nvPr>
            <p:ph type="title"/>
          </p:nvPr>
        </p:nvSpPr>
        <p:spPr/>
        <p:txBody>
          <a:bodyPr>
            <a:normAutofit/>
          </a:bodyPr>
          <a:lstStyle/>
          <a:p>
            <a:r>
              <a:rPr lang="en-US" dirty="0" smtClean="0"/>
              <a:t>Continuous Consistency</a:t>
            </a:r>
            <a:endParaRPr lang="en-US" dirty="0"/>
          </a:p>
        </p:txBody>
      </p:sp>
      <p:sp>
        <p:nvSpPr>
          <p:cNvPr id="3" name="Content Placeholder 2">
            <a:extLst>
              <a:ext uri="{FF2B5EF4-FFF2-40B4-BE49-F238E27FC236}">
                <a16:creationId xmlns:a16="http://schemas.microsoft.com/office/drawing/2014/main" xmlns="" id="{139A428D-8F15-4206-B337-FA27C005FA71}"/>
              </a:ext>
            </a:extLst>
          </p:cNvPr>
          <p:cNvSpPr>
            <a:spLocks noGrp="1"/>
          </p:cNvSpPr>
          <p:nvPr>
            <p:ph idx="1"/>
          </p:nvPr>
        </p:nvSpPr>
        <p:spPr/>
        <p:txBody>
          <a:bodyPr/>
          <a:lstStyle/>
          <a:p>
            <a:r>
              <a:rPr lang="en-US" dirty="0"/>
              <a:t>Continuous Consistency Model is used to measure inconsistencies and express what inconsistencies can be expected in the </a:t>
            </a:r>
            <a:r>
              <a:rPr lang="en-US" dirty="0" smtClean="0"/>
              <a:t>system</a:t>
            </a:r>
          </a:p>
          <a:p>
            <a:r>
              <a:rPr lang="en-US" dirty="0" smtClean="0"/>
              <a:t>Level of consistency is defined over three independent axes:</a:t>
            </a:r>
          </a:p>
          <a:p>
            <a:pPr marL="914400" lvl="1" indent="-457200">
              <a:buFont typeface="+mj-lt"/>
              <a:buAutoNum type="arabicPeriod"/>
            </a:pPr>
            <a:r>
              <a:rPr lang="en-US" sz="2400" b="1" dirty="0" smtClean="0">
                <a:ea typeface="ＭＳ Ｐゴシック" charset="-128"/>
              </a:rPr>
              <a:t>Numerical Deviation</a:t>
            </a:r>
            <a:r>
              <a:rPr lang="en-US" sz="2400" dirty="0" smtClean="0">
                <a:ea typeface="ＭＳ Ｐゴシック" charset="-128"/>
              </a:rPr>
              <a:t>: Deviation in the numerical values between replicas</a:t>
            </a:r>
          </a:p>
          <a:p>
            <a:pPr marL="914400" lvl="1" indent="-457200">
              <a:buFont typeface="+mj-lt"/>
              <a:buAutoNum type="arabicPeriod"/>
            </a:pPr>
            <a:r>
              <a:rPr lang="en-US" sz="2400" b="1" dirty="0" smtClean="0">
                <a:ea typeface="ＭＳ Ｐゴシック" charset="-128"/>
              </a:rPr>
              <a:t>Order Deviation</a:t>
            </a:r>
            <a:r>
              <a:rPr lang="en-US" sz="2400" dirty="0" smtClean="0">
                <a:ea typeface="ＭＳ Ｐゴシック" charset="-128"/>
              </a:rPr>
              <a:t>: Deviation with respect to the ordering of update operations</a:t>
            </a:r>
          </a:p>
          <a:p>
            <a:pPr marL="914400" lvl="1" indent="-457200">
              <a:buFont typeface="+mj-lt"/>
              <a:buAutoNum type="arabicPeriod"/>
            </a:pPr>
            <a:r>
              <a:rPr lang="en-US" sz="2400" b="1" dirty="0" smtClean="0">
                <a:ea typeface="ＭＳ Ｐゴシック" charset="-128"/>
              </a:rPr>
              <a:t>Staleness Deviation</a:t>
            </a:r>
            <a:r>
              <a:rPr lang="en-US" sz="2400" dirty="0" smtClean="0">
                <a:ea typeface="ＭＳ Ｐゴシック" charset="-128"/>
              </a:rPr>
              <a:t>: Deviation in the staleness between replicas</a:t>
            </a:r>
          </a:p>
          <a:p>
            <a:pPr marL="0" indent="0">
              <a:buNone/>
            </a:pPr>
            <a:endParaRPr lang="en-US" dirty="0"/>
          </a:p>
        </p:txBody>
      </p:sp>
      <p:cxnSp>
        <p:nvCxnSpPr>
          <p:cNvPr id="7" name="Straight Arrow Connector 6"/>
          <p:cNvCxnSpPr/>
          <p:nvPr/>
        </p:nvCxnSpPr>
        <p:spPr>
          <a:xfrm flipV="1">
            <a:off x="4697506" y="3755632"/>
            <a:ext cx="0" cy="1524001"/>
          </a:xfrm>
          <a:prstGeom prst="straightConnector1">
            <a:avLst/>
          </a:prstGeom>
          <a:ln w="57150">
            <a:solidFill>
              <a:srgbClr val="1D3064"/>
            </a:solidFill>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4697506" y="5279632"/>
            <a:ext cx="1828800" cy="0"/>
          </a:xfrm>
          <a:prstGeom prst="straightConnector1">
            <a:avLst/>
          </a:prstGeom>
          <a:ln w="57150">
            <a:solidFill>
              <a:schemeClr val="accent6"/>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4697506" y="5267696"/>
            <a:ext cx="609600" cy="1154936"/>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2792508" y="3213603"/>
            <a:ext cx="1676398" cy="694430"/>
          </a:xfrm>
          <a:prstGeom prst="rect">
            <a:avLst/>
          </a:prstGeom>
          <a:solidFill>
            <a:srgbClr val="1D3064"/>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400" b="1" dirty="0" smtClean="0"/>
              <a:t>Numerical Deviation</a:t>
            </a:r>
            <a:endParaRPr lang="en-US" sz="2400" b="1" dirty="0"/>
          </a:p>
        </p:txBody>
      </p:sp>
      <p:sp>
        <p:nvSpPr>
          <p:cNvPr id="11" name="Rectangle 10"/>
          <p:cNvSpPr/>
          <p:nvPr/>
        </p:nvSpPr>
        <p:spPr>
          <a:xfrm>
            <a:off x="3281082" y="5813033"/>
            <a:ext cx="1645024" cy="761999"/>
          </a:xfrm>
          <a:prstGeom prst="rect">
            <a:avLst/>
          </a:prstGeom>
          <a:solidFill>
            <a:schemeClr val="tx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b="1" dirty="0" smtClean="0"/>
              <a:t>Staleness</a:t>
            </a:r>
          </a:p>
          <a:p>
            <a:pPr algn="ctr"/>
            <a:r>
              <a:rPr lang="en-US" sz="2400" b="1" dirty="0" smtClean="0"/>
              <a:t>Deviation</a:t>
            </a:r>
            <a:endParaRPr lang="en-US" sz="2400" b="1" dirty="0"/>
          </a:p>
        </p:txBody>
      </p:sp>
      <p:sp>
        <p:nvSpPr>
          <p:cNvPr id="12" name="Rectangle 11"/>
          <p:cNvSpPr/>
          <p:nvPr/>
        </p:nvSpPr>
        <p:spPr>
          <a:xfrm>
            <a:off x="6602505" y="5051031"/>
            <a:ext cx="1680883" cy="762002"/>
          </a:xfrm>
          <a:prstGeom prst="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400" b="1" dirty="0" smtClean="0"/>
              <a:t>Ordering Deviation</a:t>
            </a:r>
            <a:endParaRPr lang="en-US" sz="2400" b="1" dirty="0"/>
          </a:p>
        </p:txBody>
      </p:sp>
      <p:sp>
        <p:nvSpPr>
          <p:cNvPr id="13" name="Rectangle 12"/>
          <p:cNvSpPr/>
          <p:nvPr/>
        </p:nvSpPr>
        <p:spPr>
          <a:xfrm>
            <a:off x="131180" y="3908033"/>
            <a:ext cx="4146177" cy="76200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r>
              <a:rPr lang="en-US" sz="2000" dirty="0" smtClean="0"/>
              <a:t>Example: Two copies a stock price should not deviate by more than 0.2%</a:t>
            </a:r>
            <a:endParaRPr lang="en-US" sz="2000" dirty="0"/>
          </a:p>
        </p:txBody>
      </p:sp>
      <p:sp>
        <p:nvSpPr>
          <p:cNvPr id="14" name="Rectangle 13"/>
          <p:cNvSpPr/>
          <p:nvPr/>
        </p:nvSpPr>
        <p:spPr>
          <a:xfrm>
            <a:off x="95914" y="5692009"/>
            <a:ext cx="3185168" cy="76200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r>
              <a:rPr lang="en-US" sz="2000" dirty="0" smtClean="0"/>
              <a:t>Example: Weather data should not be more than four hours stale</a:t>
            </a:r>
            <a:endParaRPr lang="en-US" sz="2000" dirty="0"/>
          </a:p>
        </p:txBody>
      </p:sp>
      <p:sp>
        <p:nvSpPr>
          <p:cNvPr id="15" name="Rectangle 14"/>
          <p:cNvSpPr/>
          <p:nvPr/>
        </p:nvSpPr>
        <p:spPr>
          <a:xfrm>
            <a:off x="6302188" y="4131570"/>
            <a:ext cx="5571565" cy="83820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r>
              <a:rPr lang="en-US" sz="2000" dirty="0" smtClean="0"/>
              <a:t>Example: In a bulletin board application, a maximum of six messages can be issued out-of-order</a:t>
            </a:r>
            <a:endParaRPr lang="en-US" sz="2000" dirty="0"/>
          </a:p>
        </p:txBody>
      </p:sp>
    </p:spTree>
    <p:extLst>
      <p:ext uri="{BB962C8B-B14F-4D97-AF65-F5344CB8AC3E}">
        <p14:creationId xmlns:p14="http://schemas.microsoft.com/office/powerpoint/2010/main" val="33693620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down)">
                                      <p:cBhvr>
                                        <p:cTn id="15" dur="500"/>
                                        <p:tgtEl>
                                          <p:spTgt spid="7"/>
                                        </p:tgtEl>
                                      </p:cBhvr>
                                    </p:animEffect>
                                  </p:childTnLst>
                                </p:cTn>
                              </p:par>
                              <p:par>
                                <p:cTn id="16" presetID="22" presetClass="entr" presetSubtype="8" fill="hold"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wipe(left)">
                                      <p:cBhvr>
                                        <p:cTn id="18" dur="500"/>
                                        <p:tgtEl>
                                          <p:spTgt spid="8"/>
                                        </p:tgtEl>
                                      </p:cBhvr>
                                    </p:animEffect>
                                  </p:childTnLst>
                                </p:cTn>
                              </p:par>
                              <p:par>
                                <p:cTn id="19" presetID="22" presetClass="entr" presetSubtype="1" fill="hold" nodeType="with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wipe(up)">
                                      <p:cBhvr>
                                        <p:cTn id="21" dur="500"/>
                                        <p:tgtEl>
                                          <p:spTgt spid="9"/>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10"/>
                                        </p:tgtEl>
                                        <p:attrNameLst>
                                          <p:attrName>style.visibility</p:attrName>
                                        </p:attrNameLst>
                                      </p:cBhvr>
                                      <p:to>
                                        <p:strVal val="visible"/>
                                      </p:to>
                                    </p:set>
                                  </p:childTnLst>
                                </p:cTn>
                              </p:par>
                              <p:par>
                                <p:cTn id="26" presetID="1" presetClass="entr" presetSubtype="0" fill="hold" nodeType="with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13"/>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3">
                                            <p:txEl>
                                              <p:pRg st="3" end="3"/>
                                            </p:txEl>
                                          </p:spTgt>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12"/>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15"/>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nodeType="clickEffect">
                                  <p:stCondLst>
                                    <p:cond delay="0"/>
                                  </p:stCondLst>
                                  <p:childTnLst>
                                    <p:set>
                                      <p:cBhvr>
                                        <p:cTn id="43" dur="1" fill="hold">
                                          <p:stCondLst>
                                            <p:cond delay="0"/>
                                          </p:stCondLst>
                                        </p:cTn>
                                        <p:tgtEl>
                                          <p:spTgt spid="3">
                                            <p:txEl>
                                              <p:pRg st="4" end="4"/>
                                            </p:txEl>
                                          </p:spTgt>
                                        </p:tgtEl>
                                        <p:attrNameLst>
                                          <p:attrName>style.visibility</p:attrName>
                                        </p:attrNameLst>
                                      </p:cBhvr>
                                      <p:to>
                                        <p:strVal val="visible"/>
                                      </p:to>
                                    </p:set>
                                  </p:childTnLst>
                                </p:cTn>
                              </p:par>
                              <p:par>
                                <p:cTn id="44" presetID="1" presetClass="entr" presetSubtype="0" fill="hold" grpId="0" nodeType="withEffect">
                                  <p:stCondLst>
                                    <p:cond delay="0"/>
                                  </p:stCondLst>
                                  <p:childTnLst>
                                    <p:set>
                                      <p:cBhvr>
                                        <p:cTn id="45" dur="1" fill="hold">
                                          <p:stCondLst>
                                            <p:cond delay="0"/>
                                          </p:stCondLst>
                                        </p:cTn>
                                        <p:tgtEl>
                                          <p:spTgt spid="11"/>
                                        </p:tgtEl>
                                        <p:attrNameLst>
                                          <p:attrName>style.visibility</p:attrName>
                                        </p:attrNameLst>
                                      </p:cBhvr>
                                      <p:to>
                                        <p:strVal val="visible"/>
                                      </p:to>
                                    </p:set>
                                  </p:childTnLst>
                                </p:cTn>
                              </p:par>
                              <p:par>
                                <p:cTn id="46" presetID="1" presetClass="entr" presetSubtype="0" fill="hold" grpId="0" nodeType="withEffect">
                                  <p:stCondLst>
                                    <p:cond delay="0"/>
                                  </p:stCondLst>
                                  <p:childTnLst>
                                    <p:set>
                                      <p:cBhvr>
                                        <p:cTn id="47"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14" grpId="0" animBg="1"/>
      <p:bldP spid="15" grpId="0" animBg="1"/>
    </p:bld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F2D5F8-87CB-4B5B-8EC7-5F4CE6485746}"/>
              </a:ext>
            </a:extLst>
          </p:cNvPr>
          <p:cNvSpPr>
            <a:spLocks noGrp="1"/>
          </p:cNvSpPr>
          <p:nvPr>
            <p:ph type="title"/>
          </p:nvPr>
        </p:nvSpPr>
        <p:spPr/>
        <p:txBody>
          <a:bodyPr/>
          <a:lstStyle/>
          <a:p>
            <a:r>
              <a:rPr lang="en-US" dirty="0"/>
              <a:t>One-Phase Commit Protocol</a:t>
            </a:r>
          </a:p>
        </p:txBody>
      </p:sp>
      <p:sp>
        <p:nvSpPr>
          <p:cNvPr id="3" name="Content Placeholder 2">
            <a:extLst>
              <a:ext uri="{FF2B5EF4-FFF2-40B4-BE49-F238E27FC236}">
                <a16:creationId xmlns:a16="http://schemas.microsoft.com/office/drawing/2014/main" xmlns="" id="{139A428D-8F15-4206-B337-FA27C005FA71}"/>
              </a:ext>
            </a:extLst>
          </p:cNvPr>
          <p:cNvSpPr>
            <a:spLocks noGrp="1"/>
          </p:cNvSpPr>
          <p:nvPr>
            <p:ph idx="1"/>
          </p:nvPr>
        </p:nvSpPr>
        <p:spPr/>
        <p:txBody>
          <a:bodyPr/>
          <a:lstStyle/>
          <a:p>
            <a:r>
              <a:rPr lang="en-US" altLang="en-US" dirty="0"/>
              <a:t>In a simple scheme, a coordinator can tell all participants whether or not to (locally) perform the operation in question</a:t>
            </a:r>
          </a:p>
          <a:p>
            <a:r>
              <a:rPr lang="en-US" altLang="en-US" dirty="0" smtClean="0"/>
              <a:t>This </a:t>
            </a:r>
            <a:r>
              <a:rPr lang="en-US" altLang="en-US" dirty="0"/>
              <a:t>scheme is referred to as a </a:t>
            </a:r>
            <a:r>
              <a:rPr lang="en-US" altLang="en-US" dirty="0">
                <a:solidFill>
                  <a:schemeClr val="accent6"/>
                </a:solidFill>
              </a:rPr>
              <a:t>one-phase commit protocol</a:t>
            </a:r>
          </a:p>
          <a:p>
            <a:r>
              <a:rPr lang="en-US" altLang="en-US" dirty="0" smtClean="0"/>
              <a:t>The </a:t>
            </a:r>
            <a:r>
              <a:rPr lang="en-US" altLang="en-US" dirty="0"/>
              <a:t>one-phase commit protocol has a main drawback that if one of the participants cannot actually perform the operation, there is no way to tell the coordinator</a:t>
            </a:r>
          </a:p>
          <a:p>
            <a:r>
              <a:rPr lang="en-US" altLang="en-US" dirty="0" smtClean="0"/>
              <a:t>In </a:t>
            </a:r>
            <a:r>
              <a:rPr lang="en-US" altLang="en-US" dirty="0"/>
              <a:t>practice, </a:t>
            </a:r>
            <a:r>
              <a:rPr lang="en-US" altLang="en-US" dirty="0" smtClean="0"/>
              <a:t>more </a:t>
            </a:r>
            <a:r>
              <a:rPr lang="en-US" altLang="en-US" dirty="0"/>
              <a:t>sophisticated schemes are needed. The most common utilized one is the </a:t>
            </a:r>
            <a:r>
              <a:rPr lang="en-US" altLang="en-US" dirty="0">
                <a:solidFill>
                  <a:srgbClr val="0E3755"/>
                </a:solidFill>
              </a:rPr>
              <a:t>two-phase commit protocol</a:t>
            </a:r>
          </a:p>
        </p:txBody>
      </p:sp>
    </p:spTree>
    <p:extLst>
      <p:ext uri="{BB962C8B-B14F-4D97-AF65-F5344CB8AC3E}">
        <p14:creationId xmlns:p14="http://schemas.microsoft.com/office/powerpoint/2010/main" val="363338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extLst>
              <p:ext uri="{D42A27DB-BD31-4B8C-83A1-F6EECF244321}">
                <p14:modId xmlns:p14="http://schemas.microsoft.com/office/powerpoint/2010/main" val="3856951860"/>
              </p:ext>
            </p:extLst>
          </p:nvPr>
        </p:nvGraphicFramePr>
        <p:xfrm>
          <a:off x="131180" y="2126464"/>
          <a:ext cx="11820860" cy="2108022"/>
        </p:xfrm>
        <a:graphic>
          <a:graphicData uri="http://schemas.openxmlformats.org/drawingml/2006/table">
            <a:tbl>
              <a:tblPr firstRow="1" bandRow="1">
                <a:tableStyleId>{85BE263C-DBD7-4A20-BB59-AAB30ACAA65A}</a:tableStyleId>
              </a:tblPr>
              <a:tblGrid>
                <a:gridCol w="1224735"/>
                <a:gridCol w="10596125"/>
              </a:tblGrid>
              <a:tr h="459651">
                <a:tc gridSpan="2">
                  <a:txBody>
                    <a:bodyPr/>
                    <a:lstStyle/>
                    <a:p>
                      <a:pPr algn="ctr"/>
                      <a:r>
                        <a:rPr lang="en-US" sz="2400" dirty="0" smtClean="0">
                          <a:latin typeface="+mj-lt"/>
                        </a:rPr>
                        <a:t>Phase I: Voting Phase</a:t>
                      </a:r>
                      <a:endParaRPr lang="en-US" sz="2400" dirty="0">
                        <a:latin typeface="+mj-lt"/>
                      </a:endParaRPr>
                    </a:p>
                  </a:txBody>
                  <a:tcPr>
                    <a:lnL>
                      <a:noFill/>
                    </a:lnL>
                    <a:lnR>
                      <a:noFill/>
                    </a:lnR>
                    <a:lnT w="25400" cmpd="sng">
                      <a:noFill/>
                    </a:lnT>
                    <a:lnB w="25400" cmpd="sng">
                      <a:noFill/>
                    </a:lnB>
                    <a:lnTlToBr w="12700" cmpd="sng">
                      <a:noFill/>
                      <a:prstDash val="solid"/>
                    </a:lnTlToBr>
                    <a:lnBlToTr w="12700" cmpd="sng">
                      <a:noFill/>
                      <a:prstDash val="solid"/>
                    </a:lnBlToTr>
                    <a:solidFill>
                      <a:srgbClr val="0E3755"/>
                    </a:solidFill>
                  </a:tcPr>
                </a:tc>
                <a:tc hMerge="1">
                  <a:txBody>
                    <a:bodyPr/>
                    <a:lstStyle/>
                    <a:p>
                      <a:endParaRPr lang="en-US" dirty="0"/>
                    </a:p>
                  </a:txBody>
                  <a:tcPr/>
                </a:tc>
              </a:tr>
              <a:tr h="459651">
                <a:tc>
                  <a:txBody>
                    <a:bodyPr/>
                    <a:lstStyle/>
                    <a:p>
                      <a:pPr algn="ctr"/>
                      <a:r>
                        <a:rPr lang="en-US" sz="2400" b="1" i="1" dirty="0" smtClean="0">
                          <a:latin typeface="+mj-lt"/>
                        </a:rPr>
                        <a:t>Step 1</a:t>
                      </a:r>
                      <a:endParaRPr lang="en-US" sz="2400" b="1" i="1" dirty="0">
                        <a:latin typeface="+mj-lt"/>
                      </a:endParaRPr>
                    </a:p>
                  </a:txBody>
                  <a:tcPr anchor="ctr">
                    <a:lnL>
                      <a:noFill/>
                    </a:lnL>
                    <a:lnR>
                      <a:noFill/>
                    </a:lnR>
                    <a:lnT w="25400" cmpd="sng">
                      <a:noFill/>
                    </a:lnT>
                    <a:lnB>
                      <a:noFill/>
                    </a:lnB>
                    <a:lnTlToBr w="12700" cmpd="sng">
                      <a:noFill/>
                      <a:prstDash val="solid"/>
                    </a:lnTlToBr>
                    <a:lnBlToTr w="12700" cmpd="sng">
                      <a:noFill/>
                      <a:prstDash val="solid"/>
                    </a:lnBlToTr>
                    <a:solidFill>
                      <a:schemeClr val="bg1"/>
                    </a:solidFill>
                  </a:tcPr>
                </a:tc>
                <a:tc>
                  <a:txBody>
                    <a:bodyPr/>
                    <a:lstStyle/>
                    <a:p>
                      <a:pPr marL="0" marR="0" lvl="1" indent="0" algn="just" defTabSz="914400" rtl="0" eaLnBrk="1" fontAlgn="auto" latinLnBrk="0" hangingPunct="1">
                        <a:lnSpc>
                          <a:spcPct val="100000"/>
                        </a:lnSpc>
                        <a:spcBef>
                          <a:spcPts val="0"/>
                        </a:spcBef>
                        <a:spcAft>
                          <a:spcPts val="0"/>
                        </a:spcAft>
                        <a:buClrTx/>
                        <a:buSzTx/>
                        <a:buFont typeface="Arial" pitchFamily="34" charset="0"/>
                        <a:buNone/>
                        <a:tabLst/>
                        <a:defRPr/>
                      </a:pPr>
                      <a:r>
                        <a:rPr lang="en-US" sz="2400" dirty="0" smtClean="0">
                          <a:latin typeface="+mj-lt"/>
                        </a:rPr>
                        <a:t>The coordinator sends a </a:t>
                      </a:r>
                      <a:r>
                        <a:rPr lang="en-US" sz="2400" i="1" dirty="0" smtClean="0">
                          <a:solidFill>
                            <a:schemeClr val="accent6"/>
                          </a:solidFill>
                          <a:latin typeface="+mj-lt"/>
                        </a:rPr>
                        <a:t>VOTE_REQUEST</a:t>
                      </a:r>
                      <a:r>
                        <a:rPr lang="en-US" sz="2400" dirty="0" smtClean="0">
                          <a:latin typeface="+mj-lt"/>
                        </a:rPr>
                        <a:t> message to all participants.</a:t>
                      </a:r>
                      <a:endParaRPr lang="en-US" sz="2400" dirty="0" smtClean="0">
                        <a:solidFill>
                          <a:schemeClr val="bg1">
                            <a:lumMod val="50000"/>
                          </a:schemeClr>
                        </a:solidFill>
                        <a:latin typeface="+mj-lt"/>
                      </a:endParaRPr>
                    </a:p>
                  </a:txBody>
                  <a:tcPr>
                    <a:lnL>
                      <a:noFill/>
                    </a:lnL>
                    <a:lnR>
                      <a:noFill/>
                    </a:lnR>
                    <a:lnT w="25400" cmpd="sng">
                      <a:noFill/>
                    </a:lnT>
                    <a:lnB>
                      <a:noFill/>
                    </a:lnB>
                    <a:lnTlToBr w="12700" cmpd="sng">
                      <a:noFill/>
                      <a:prstDash val="solid"/>
                    </a:lnTlToBr>
                    <a:lnBlToTr w="12700" cmpd="sng">
                      <a:noFill/>
                      <a:prstDash val="solid"/>
                    </a:lnBlToTr>
                    <a:solidFill>
                      <a:schemeClr val="bg1"/>
                    </a:solidFill>
                  </a:tcPr>
                </a:tc>
              </a:tr>
              <a:tr h="1147533">
                <a:tc>
                  <a:txBody>
                    <a:bodyPr/>
                    <a:lstStyle/>
                    <a:p>
                      <a:pPr algn="ctr"/>
                      <a:r>
                        <a:rPr lang="en-US" sz="2400" b="1" i="1" dirty="0" smtClean="0">
                          <a:latin typeface="+mj-lt"/>
                        </a:rPr>
                        <a:t>Step 2</a:t>
                      </a:r>
                      <a:endParaRPr lang="en-US" sz="2400" b="1" i="1" dirty="0">
                        <a:latin typeface="+mj-lt"/>
                      </a:endParaRPr>
                    </a:p>
                  </a:txBody>
                  <a:tcPr anchor="ctr">
                    <a:lnL>
                      <a:noFill/>
                    </a:lnL>
                    <a:lnR>
                      <a:noFill/>
                    </a:lnR>
                    <a:lnT>
                      <a:noFill/>
                    </a:lnT>
                    <a:lnB w="25400" cmpd="sng">
                      <a:noFill/>
                    </a:lnB>
                    <a:lnTlToBr w="12700" cmpd="sng">
                      <a:noFill/>
                      <a:prstDash val="solid"/>
                    </a:lnTlToBr>
                    <a:lnBlToTr w="12700" cmpd="sng">
                      <a:noFill/>
                      <a:prstDash val="solid"/>
                    </a:lnBlToTr>
                    <a:solidFill>
                      <a:schemeClr val="bg1">
                        <a:lumMod val="95000"/>
                      </a:schemeClr>
                    </a:solidFill>
                  </a:tcPr>
                </a:tc>
                <a:tc>
                  <a:txBody>
                    <a:bodyPr/>
                    <a:lstStyle/>
                    <a:p>
                      <a:pPr marL="0" indent="0" algn="just">
                        <a:buFont typeface="Arial" pitchFamily="34" charset="0"/>
                        <a:buNone/>
                      </a:pPr>
                      <a:r>
                        <a:rPr lang="en-US" sz="2400" dirty="0" smtClean="0">
                          <a:solidFill>
                            <a:schemeClr val="tx1"/>
                          </a:solidFill>
                          <a:latin typeface="+mj-lt"/>
                        </a:rPr>
                        <a:t>When a participant receives a </a:t>
                      </a:r>
                      <a:r>
                        <a:rPr lang="en-US" sz="2400" i="1" kern="1200" dirty="0" smtClean="0">
                          <a:solidFill>
                            <a:schemeClr val="accent6"/>
                          </a:solidFill>
                          <a:latin typeface="+mj-lt"/>
                          <a:ea typeface="+mn-ea"/>
                          <a:cs typeface="+mn-cs"/>
                        </a:rPr>
                        <a:t>VOTE_REQUEST</a:t>
                      </a:r>
                      <a:r>
                        <a:rPr lang="en-US" sz="2400" dirty="0" smtClean="0">
                          <a:solidFill>
                            <a:schemeClr val="tx1"/>
                          </a:solidFill>
                          <a:latin typeface="+mj-lt"/>
                        </a:rPr>
                        <a:t> message,</a:t>
                      </a:r>
                      <a:r>
                        <a:rPr lang="en-US" sz="2400" baseline="0" dirty="0" smtClean="0">
                          <a:solidFill>
                            <a:schemeClr val="tx1"/>
                          </a:solidFill>
                          <a:latin typeface="+mj-lt"/>
                        </a:rPr>
                        <a:t> it returns either a </a:t>
                      </a:r>
                      <a:r>
                        <a:rPr lang="en-US" sz="2400" i="1" kern="1200" dirty="0" smtClean="0">
                          <a:solidFill>
                            <a:schemeClr val="accent6"/>
                          </a:solidFill>
                          <a:latin typeface="+mj-lt"/>
                          <a:ea typeface="+mn-ea"/>
                          <a:cs typeface="+mn-cs"/>
                        </a:rPr>
                        <a:t>VOTE_COMMIT</a:t>
                      </a:r>
                      <a:r>
                        <a:rPr lang="en-US" sz="2400" baseline="0" dirty="0" smtClean="0">
                          <a:solidFill>
                            <a:schemeClr val="tx1"/>
                          </a:solidFill>
                          <a:latin typeface="+mj-lt"/>
                        </a:rPr>
                        <a:t> message to the coordinator indicating that it is prepared to locally commit its part of the transaction, or otherwise a </a:t>
                      </a:r>
                      <a:r>
                        <a:rPr lang="en-US" sz="2400" i="1" kern="1200" dirty="0" smtClean="0">
                          <a:solidFill>
                            <a:schemeClr val="accent6"/>
                          </a:solidFill>
                          <a:latin typeface="+mj-lt"/>
                          <a:ea typeface="+mn-ea"/>
                          <a:cs typeface="+mn-cs"/>
                        </a:rPr>
                        <a:t>VOTE_ABORT</a:t>
                      </a:r>
                      <a:r>
                        <a:rPr lang="en-US" sz="2400" baseline="0" dirty="0" smtClean="0">
                          <a:solidFill>
                            <a:schemeClr val="tx1"/>
                          </a:solidFill>
                          <a:latin typeface="+mj-lt"/>
                        </a:rPr>
                        <a:t> message.</a:t>
                      </a:r>
                      <a:endParaRPr lang="en-US" sz="2400" dirty="0">
                        <a:solidFill>
                          <a:schemeClr val="tx1"/>
                        </a:solidFill>
                        <a:latin typeface="+mj-lt"/>
                      </a:endParaRPr>
                    </a:p>
                  </a:txBody>
                  <a:tcPr>
                    <a:lnL>
                      <a:noFill/>
                    </a:lnL>
                    <a:lnR>
                      <a:noFill/>
                    </a:lnR>
                    <a:lnT>
                      <a:noFill/>
                    </a:lnT>
                    <a:lnB w="25400" cmpd="sng">
                      <a:noFill/>
                    </a:lnB>
                    <a:lnTlToBr w="12700" cmpd="sng">
                      <a:noFill/>
                      <a:prstDash val="solid"/>
                    </a:lnTlToBr>
                    <a:lnBlToTr w="12700" cmpd="sng">
                      <a:noFill/>
                      <a:prstDash val="solid"/>
                    </a:lnBlToTr>
                    <a:solidFill>
                      <a:schemeClr val="bg1">
                        <a:lumMod val="95000"/>
                      </a:schemeClr>
                    </a:solidFill>
                  </a:tcPr>
                </a:tc>
              </a:tr>
            </a:tbl>
          </a:graphicData>
        </a:graphic>
      </p:graphicFrame>
      <p:sp>
        <p:nvSpPr>
          <p:cNvPr id="2" name="Title 1">
            <a:extLst>
              <a:ext uri="{FF2B5EF4-FFF2-40B4-BE49-F238E27FC236}">
                <a16:creationId xmlns:a16="http://schemas.microsoft.com/office/drawing/2014/main" xmlns="" id="{E1F2D5F8-87CB-4B5B-8EC7-5F4CE6485746}"/>
              </a:ext>
            </a:extLst>
          </p:cNvPr>
          <p:cNvSpPr>
            <a:spLocks noGrp="1"/>
          </p:cNvSpPr>
          <p:nvPr>
            <p:ph type="title"/>
          </p:nvPr>
        </p:nvSpPr>
        <p:spPr/>
        <p:txBody>
          <a:bodyPr/>
          <a:lstStyle/>
          <a:p>
            <a:r>
              <a:rPr lang="en-US" dirty="0"/>
              <a:t>Two-Phase Commit Protocol</a:t>
            </a:r>
          </a:p>
        </p:txBody>
      </p:sp>
      <p:sp>
        <p:nvSpPr>
          <p:cNvPr id="3" name="Content Placeholder 2">
            <a:extLst>
              <a:ext uri="{FF2B5EF4-FFF2-40B4-BE49-F238E27FC236}">
                <a16:creationId xmlns:a16="http://schemas.microsoft.com/office/drawing/2014/main" xmlns="" id="{139A428D-8F15-4206-B337-FA27C005FA71}"/>
              </a:ext>
            </a:extLst>
          </p:cNvPr>
          <p:cNvSpPr>
            <a:spLocks noGrp="1"/>
          </p:cNvSpPr>
          <p:nvPr>
            <p:ph idx="1"/>
          </p:nvPr>
        </p:nvSpPr>
        <p:spPr/>
        <p:txBody>
          <a:bodyPr/>
          <a:lstStyle/>
          <a:p>
            <a:r>
              <a:rPr lang="en-US" altLang="en-US" dirty="0" smtClean="0"/>
              <a:t>Assuming </a:t>
            </a:r>
            <a:r>
              <a:rPr lang="en-US" altLang="en-US" dirty="0"/>
              <a:t>that no failures occur, the two-phase commit protocol (2PC) consists of the following two phases, each consisting of </a:t>
            </a:r>
            <a:r>
              <a:rPr lang="en-US" altLang="en-US" dirty="0" smtClean="0"/>
              <a:t>two </a:t>
            </a:r>
            <a:r>
              <a:rPr lang="en-US" altLang="en-US" dirty="0"/>
              <a:t>steps</a:t>
            </a:r>
            <a:r>
              <a:rPr lang="en-US" altLang="en-US" dirty="0" smtClean="0"/>
              <a:t>:</a:t>
            </a:r>
            <a:endParaRPr lang="en-US" altLang="en-US" dirty="0"/>
          </a:p>
        </p:txBody>
      </p:sp>
    </p:spTree>
    <p:extLst>
      <p:ext uri="{BB962C8B-B14F-4D97-AF65-F5344CB8AC3E}">
        <p14:creationId xmlns:p14="http://schemas.microsoft.com/office/powerpoint/2010/main" val="3013285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F2D5F8-87CB-4B5B-8EC7-5F4CE6485746}"/>
              </a:ext>
            </a:extLst>
          </p:cNvPr>
          <p:cNvSpPr>
            <a:spLocks noGrp="1"/>
          </p:cNvSpPr>
          <p:nvPr>
            <p:ph type="title"/>
          </p:nvPr>
        </p:nvSpPr>
        <p:spPr/>
        <p:txBody>
          <a:bodyPr/>
          <a:lstStyle/>
          <a:p>
            <a:r>
              <a:rPr lang="en-US" dirty="0"/>
              <a:t>Two-Phase Commit Protocol</a:t>
            </a:r>
          </a:p>
        </p:txBody>
      </p:sp>
      <p:graphicFrame>
        <p:nvGraphicFramePr>
          <p:cNvPr id="5" name="Table 4"/>
          <p:cNvGraphicFramePr>
            <a:graphicFrameLocks noGrp="1"/>
          </p:cNvGraphicFramePr>
          <p:nvPr>
            <p:extLst>
              <p:ext uri="{D42A27DB-BD31-4B8C-83A1-F6EECF244321}">
                <p14:modId xmlns:p14="http://schemas.microsoft.com/office/powerpoint/2010/main" val="49844991"/>
              </p:ext>
            </p:extLst>
          </p:nvPr>
        </p:nvGraphicFramePr>
        <p:xfrm>
          <a:off x="114300" y="811307"/>
          <a:ext cx="11947712" cy="4515122"/>
        </p:xfrm>
        <a:graphic>
          <a:graphicData uri="http://schemas.openxmlformats.org/drawingml/2006/table">
            <a:tbl>
              <a:tblPr firstRow="1" bandRow="1">
                <a:tableStyleId>{85BE263C-DBD7-4A20-BB59-AAB30ACAA65A}</a:tableStyleId>
              </a:tblPr>
              <a:tblGrid>
                <a:gridCol w="1069041"/>
                <a:gridCol w="10878671"/>
              </a:tblGrid>
              <a:tr h="323769">
                <a:tc gridSpan="2">
                  <a:txBody>
                    <a:bodyPr/>
                    <a:lstStyle/>
                    <a:p>
                      <a:pPr algn="ctr"/>
                      <a:r>
                        <a:rPr lang="en-US" sz="2400" dirty="0" smtClean="0"/>
                        <a:t>Phase II: Decision Phase</a:t>
                      </a:r>
                      <a:endParaRPr lang="en-US" sz="2400" dirty="0"/>
                    </a:p>
                  </a:txBody>
                  <a:tcPr marT="45723" marB="45723">
                    <a:lnL>
                      <a:noFill/>
                    </a:lnL>
                    <a:lnR>
                      <a:noFill/>
                    </a:lnR>
                    <a:lnT w="25400" cmpd="sng">
                      <a:noFill/>
                    </a:lnT>
                    <a:lnB w="25400" cmpd="sng">
                      <a:noFill/>
                    </a:lnB>
                    <a:lnTlToBr w="12700" cmpd="sng">
                      <a:noFill/>
                      <a:prstDash val="solid"/>
                    </a:lnTlToBr>
                    <a:lnBlToTr w="12700" cmpd="sng">
                      <a:noFill/>
                      <a:prstDash val="solid"/>
                    </a:lnBlToTr>
                    <a:solidFill>
                      <a:srgbClr val="0E3755"/>
                    </a:solidFill>
                  </a:tcPr>
                </a:tc>
                <a:tc hMerge="1">
                  <a:txBody>
                    <a:bodyPr/>
                    <a:lstStyle/>
                    <a:p>
                      <a:endParaRPr lang="en-US" dirty="0"/>
                    </a:p>
                  </a:txBody>
                  <a:tcPr/>
                </a:tc>
              </a:tr>
              <a:tr h="1160160">
                <a:tc>
                  <a:txBody>
                    <a:bodyPr/>
                    <a:lstStyle/>
                    <a:p>
                      <a:pPr algn="ctr"/>
                      <a:r>
                        <a:rPr lang="en-US" sz="2400" b="1" i="1" dirty="0" smtClean="0"/>
                        <a:t>Step 1</a:t>
                      </a:r>
                      <a:endParaRPr lang="en-US" sz="2400" b="1" i="1" dirty="0"/>
                    </a:p>
                  </a:txBody>
                  <a:tcPr marT="45723" marB="45723" anchor="ctr">
                    <a:lnL>
                      <a:noFill/>
                    </a:lnL>
                    <a:lnR>
                      <a:noFill/>
                    </a:lnR>
                    <a:lnT w="25400" cmpd="sng">
                      <a:noFill/>
                    </a:lnT>
                    <a:lnB>
                      <a:noFill/>
                    </a:lnB>
                    <a:lnTlToBr w="12700" cmpd="sng">
                      <a:noFill/>
                      <a:prstDash val="solid"/>
                    </a:lnTlToBr>
                    <a:lnBlToTr w="12700" cmpd="sng">
                      <a:noFill/>
                      <a:prstDash val="solid"/>
                    </a:lnBlToTr>
                    <a:solidFill>
                      <a:schemeClr val="bg1"/>
                    </a:solidFill>
                  </a:tcPr>
                </a:tc>
                <a:tc>
                  <a:txBody>
                    <a:bodyPr/>
                    <a:lstStyle/>
                    <a:p>
                      <a:pPr marL="809625" marR="0" lvl="1" indent="-352425" algn="just" defTabSz="914400" rtl="0" eaLnBrk="1" fontAlgn="auto" latinLnBrk="0" hangingPunct="1">
                        <a:lnSpc>
                          <a:spcPct val="90000"/>
                        </a:lnSpc>
                        <a:spcBef>
                          <a:spcPts val="500"/>
                        </a:spcBef>
                        <a:spcAft>
                          <a:spcPts val="0"/>
                        </a:spcAft>
                        <a:buClr>
                          <a:schemeClr val="accent6"/>
                        </a:buClr>
                        <a:buSzTx/>
                        <a:buFont typeface="Wingdings" panose="05000000000000000000" pitchFamily="2" charset="2"/>
                        <a:buChar char="§"/>
                        <a:tabLst/>
                        <a:defRPr/>
                      </a:pPr>
                      <a:r>
                        <a:rPr lang="en-US" sz="2400" kern="1200" dirty="0" smtClean="0">
                          <a:solidFill>
                            <a:schemeClr val="tx1"/>
                          </a:solidFill>
                          <a:latin typeface="+mn-lt"/>
                          <a:ea typeface="+mn-ea"/>
                          <a:cs typeface="+mn-cs"/>
                        </a:rPr>
                        <a:t>The coordinator collects all votes from the participants. </a:t>
                      </a:r>
                    </a:p>
                    <a:p>
                      <a:pPr marL="809625" marR="0" lvl="1" indent="-352425" algn="just" defTabSz="914400" rtl="0" eaLnBrk="1" fontAlgn="auto" latinLnBrk="0" hangingPunct="1">
                        <a:lnSpc>
                          <a:spcPct val="90000"/>
                        </a:lnSpc>
                        <a:spcBef>
                          <a:spcPts val="500"/>
                        </a:spcBef>
                        <a:spcAft>
                          <a:spcPts val="0"/>
                        </a:spcAft>
                        <a:buClr>
                          <a:schemeClr val="accent6"/>
                        </a:buClr>
                        <a:buSzTx/>
                        <a:buFont typeface="Wingdings" panose="05000000000000000000" pitchFamily="2" charset="2"/>
                        <a:buChar char="§"/>
                        <a:tabLst/>
                        <a:defRPr/>
                      </a:pPr>
                      <a:r>
                        <a:rPr lang="en-US" sz="2400" kern="1200" dirty="0" smtClean="0">
                          <a:solidFill>
                            <a:schemeClr val="tx1"/>
                          </a:solidFill>
                          <a:latin typeface="+mn-lt"/>
                          <a:ea typeface="+mn-ea"/>
                          <a:cs typeface="+mn-cs"/>
                        </a:rPr>
                        <a:t>If all participants have voted to commit the transaction, then so will the coordinator. In that case, it sends a </a:t>
                      </a:r>
                      <a:r>
                        <a:rPr lang="en-US" sz="2400" b="0" i="1" kern="1200" dirty="0" smtClean="0">
                          <a:solidFill>
                            <a:schemeClr val="accent6"/>
                          </a:solidFill>
                          <a:latin typeface="+mn-lt"/>
                          <a:ea typeface="+mn-ea"/>
                          <a:cs typeface="+mn-cs"/>
                        </a:rPr>
                        <a:t>GLOBAL_COMMIT</a:t>
                      </a:r>
                      <a:r>
                        <a:rPr lang="en-US" sz="2400" kern="1200" dirty="0" smtClean="0">
                          <a:solidFill>
                            <a:schemeClr val="accent6"/>
                          </a:solidFill>
                          <a:latin typeface="+mn-lt"/>
                          <a:ea typeface="+mn-ea"/>
                          <a:cs typeface="+mn-cs"/>
                        </a:rPr>
                        <a:t> </a:t>
                      </a:r>
                      <a:r>
                        <a:rPr lang="en-US" sz="2400" kern="1200" dirty="0" smtClean="0">
                          <a:solidFill>
                            <a:schemeClr val="tx1"/>
                          </a:solidFill>
                          <a:latin typeface="+mn-lt"/>
                          <a:ea typeface="+mn-ea"/>
                          <a:cs typeface="+mn-cs"/>
                        </a:rPr>
                        <a:t>message to all participants. </a:t>
                      </a:r>
                    </a:p>
                    <a:p>
                      <a:pPr marL="809625" marR="0" lvl="1" indent="-352425" algn="just" defTabSz="914400" rtl="0" eaLnBrk="1" fontAlgn="auto" latinLnBrk="0" hangingPunct="1">
                        <a:lnSpc>
                          <a:spcPct val="90000"/>
                        </a:lnSpc>
                        <a:spcBef>
                          <a:spcPts val="500"/>
                        </a:spcBef>
                        <a:spcAft>
                          <a:spcPts val="0"/>
                        </a:spcAft>
                        <a:buClr>
                          <a:schemeClr val="accent6"/>
                        </a:buClr>
                        <a:buSzTx/>
                        <a:buFont typeface="Wingdings" panose="05000000000000000000" pitchFamily="2" charset="2"/>
                        <a:buChar char="§"/>
                        <a:tabLst/>
                        <a:defRPr/>
                      </a:pPr>
                      <a:r>
                        <a:rPr lang="en-US" sz="2400" kern="1200" dirty="0" smtClean="0">
                          <a:solidFill>
                            <a:schemeClr val="tx1"/>
                          </a:solidFill>
                          <a:latin typeface="+mn-lt"/>
                          <a:ea typeface="+mn-ea"/>
                          <a:cs typeface="+mn-cs"/>
                        </a:rPr>
                        <a:t>However, if one participant had voted to abort the transaction, the coordinator will also decide to abort the transaction and multicasts a </a:t>
                      </a:r>
                      <a:r>
                        <a:rPr lang="en-US" sz="2400" b="0" i="1" kern="1200" dirty="0" smtClean="0">
                          <a:solidFill>
                            <a:schemeClr val="accent6"/>
                          </a:solidFill>
                          <a:latin typeface="+mn-lt"/>
                          <a:ea typeface="+mn-ea"/>
                          <a:cs typeface="+mn-cs"/>
                        </a:rPr>
                        <a:t>GLOBAL_ABORT</a:t>
                      </a:r>
                      <a:r>
                        <a:rPr lang="en-US" sz="2400" kern="1200" dirty="0" smtClean="0">
                          <a:solidFill>
                            <a:schemeClr val="tx1"/>
                          </a:solidFill>
                          <a:latin typeface="+mn-lt"/>
                          <a:ea typeface="+mn-ea"/>
                          <a:cs typeface="+mn-cs"/>
                        </a:rPr>
                        <a:t> message.</a:t>
                      </a:r>
                    </a:p>
                  </a:txBody>
                  <a:tcPr marT="45723" marB="45723">
                    <a:lnL>
                      <a:noFill/>
                    </a:lnL>
                    <a:lnR>
                      <a:noFill/>
                    </a:lnR>
                    <a:lnT w="25400" cmpd="sng">
                      <a:noFill/>
                    </a:lnT>
                    <a:lnB>
                      <a:noFill/>
                    </a:lnB>
                    <a:lnTlToBr w="12700" cmpd="sng">
                      <a:noFill/>
                      <a:prstDash val="solid"/>
                    </a:lnTlToBr>
                    <a:lnBlToTr w="12700" cmpd="sng">
                      <a:noFill/>
                      <a:prstDash val="solid"/>
                    </a:lnBlToTr>
                    <a:solidFill>
                      <a:schemeClr val="bg1"/>
                    </a:solidFill>
                  </a:tcPr>
                </a:tc>
              </a:tr>
              <a:tr h="1039635">
                <a:tc>
                  <a:txBody>
                    <a:bodyPr/>
                    <a:lstStyle/>
                    <a:p>
                      <a:pPr algn="ctr"/>
                      <a:r>
                        <a:rPr lang="en-US" sz="2400" b="1" i="1" dirty="0" smtClean="0"/>
                        <a:t>Step 2</a:t>
                      </a:r>
                      <a:endParaRPr lang="en-US" sz="2400" b="1" i="1" dirty="0"/>
                    </a:p>
                  </a:txBody>
                  <a:tcPr marT="45723" marB="45723" anchor="ctr">
                    <a:lnL>
                      <a:noFill/>
                    </a:lnL>
                    <a:lnR>
                      <a:noFill/>
                    </a:lnR>
                    <a:lnT>
                      <a:noFill/>
                    </a:lnT>
                    <a:lnB w="25400" cmpd="sng">
                      <a:noFill/>
                    </a:lnB>
                    <a:lnTlToBr w="12700" cmpd="sng">
                      <a:noFill/>
                      <a:prstDash val="solid"/>
                    </a:lnTlToBr>
                    <a:lnBlToTr w="12700" cmpd="sng">
                      <a:noFill/>
                      <a:prstDash val="solid"/>
                    </a:lnBlToTr>
                    <a:solidFill>
                      <a:schemeClr val="bg1">
                        <a:lumMod val="95000"/>
                      </a:schemeClr>
                    </a:solidFill>
                  </a:tcPr>
                </a:tc>
                <a:tc>
                  <a:txBody>
                    <a:bodyPr/>
                    <a:lstStyle/>
                    <a:p>
                      <a:pPr marL="809625" marR="0" lvl="1" indent="-352425" algn="just" defTabSz="914400" rtl="0" eaLnBrk="1" fontAlgn="auto" latinLnBrk="0" hangingPunct="1">
                        <a:lnSpc>
                          <a:spcPct val="90000"/>
                        </a:lnSpc>
                        <a:spcBef>
                          <a:spcPts val="500"/>
                        </a:spcBef>
                        <a:spcAft>
                          <a:spcPts val="0"/>
                        </a:spcAft>
                        <a:buClr>
                          <a:schemeClr val="accent6"/>
                        </a:buClr>
                        <a:buSzTx/>
                        <a:buFont typeface="Wingdings" panose="05000000000000000000" pitchFamily="2" charset="2"/>
                        <a:buChar char="§"/>
                        <a:tabLst/>
                        <a:defRPr/>
                      </a:pPr>
                      <a:r>
                        <a:rPr lang="en-US" sz="2400" kern="1200" dirty="0" smtClean="0">
                          <a:solidFill>
                            <a:schemeClr val="tx1"/>
                          </a:solidFill>
                          <a:latin typeface="+mn-lt"/>
                          <a:ea typeface="+mn-ea"/>
                          <a:cs typeface="+mn-cs"/>
                        </a:rPr>
                        <a:t>Each participant that voted for a commit waits for the final reaction by the coordinator. </a:t>
                      </a:r>
                    </a:p>
                    <a:p>
                      <a:pPr marL="809625" marR="0" lvl="1" indent="-352425" algn="just" defTabSz="914400" rtl="0" eaLnBrk="1" fontAlgn="auto" latinLnBrk="0" hangingPunct="1">
                        <a:lnSpc>
                          <a:spcPct val="90000"/>
                        </a:lnSpc>
                        <a:spcBef>
                          <a:spcPts val="500"/>
                        </a:spcBef>
                        <a:spcAft>
                          <a:spcPts val="0"/>
                        </a:spcAft>
                        <a:buClr>
                          <a:schemeClr val="accent6"/>
                        </a:buClr>
                        <a:buSzTx/>
                        <a:buFont typeface="Wingdings" panose="05000000000000000000" pitchFamily="2" charset="2"/>
                        <a:buChar char="§"/>
                        <a:tabLst/>
                        <a:defRPr/>
                      </a:pPr>
                      <a:r>
                        <a:rPr lang="en-US" sz="2400" kern="1200" dirty="0" smtClean="0">
                          <a:solidFill>
                            <a:schemeClr val="tx1"/>
                          </a:solidFill>
                          <a:latin typeface="+mn-lt"/>
                          <a:ea typeface="+mn-ea"/>
                          <a:cs typeface="+mn-cs"/>
                        </a:rPr>
                        <a:t>If a participant receives a </a:t>
                      </a:r>
                      <a:r>
                        <a:rPr lang="en-US" sz="2400" b="0" i="1" kern="1200" dirty="0" smtClean="0">
                          <a:solidFill>
                            <a:schemeClr val="accent6"/>
                          </a:solidFill>
                          <a:latin typeface="+mn-lt"/>
                          <a:ea typeface="+mn-ea"/>
                          <a:cs typeface="+mn-cs"/>
                        </a:rPr>
                        <a:t>GLOBAL_COMMIT</a:t>
                      </a:r>
                      <a:r>
                        <a:rPr lang="en-US" sz="2400" kern="1200" dirty="0" smtClean="0">
                          <a:solidFill>
                            <a:schemeClr val="tx1"/>
                          </a:solidFill>
                          <a:latin typeface="+mn-lt"/>
                          <a:ea typeface="+mn-ea"/>
                          <a:cs typeface="+mn-cs"/>
                        </a:rPr>
                        <a:t> message, it locally commits the transaction. </a:t>
                      </a:r>
                    </a:p>
                    <a:p>
                      <a:pPr marL="809625" marR="0" lvl="1" indent="-352425" algn="just" defTabSz="914400" rtl="0" eaLnBrk="1" fontAlgn="auto" latinLnBrk="0" hangingPunct="1">
                        <a:lnSpc>
                          <a:spcPct val="90000"/>
                        </a:lnSpc>
                        <a:spcBef>
                          <a:spcPts val="500"/>
                        </a:spcBef>
                        <a:spcAft>
                          <a:spcPts val="0"/>
                        </a:spcAft>
                        <a:buClr>
                          <a:schemeClr val="accent6"/>
                        </a:buClr>
                        <a:buSzTx/>
                        <a:buFont typeface="Wingdings" panose="05000000000000000000" pitchFamily="2" charset="2"/>
                        <a:buChar char="§"/>
                        <a:tabLst/>
                        <a:defRPr/>
                      </a:pPr>
                      <a:r>
                        <a:rPr lang="en-US" sz="2400" kern="1200" dirty="0" smtClean="0">
                          <a:solidFill>
                            <a:schemeClr val="tx1"/>
                          </a:solidFill>
                          <a:latin typeface="+mn-lt"/>
                          <a:ea typeface="+mn-ea"/>
                          <a:cs typeface="+mn-cs"/>
                        </a:rPr>
                        <a:t>Otherwise, when receiving a </a:t>
                      </a:r>
                      <a:r>
                        <a:rPr lang="en-US" sz="2400" b="0" i="1" kern="1200" dirty="0" smtClean="0">
                          <a:solidFill>
                            <a:schemeClr val="accent6"/>
                          </a:solidFill>
                          <a:latin typeface="+mn-lt"/>
                          <a:ea typeface="+mn-ea"/>
                          <a:cs typeface="+mn-cs"/>
                        </a:rPr>
                        <a:t>GLOBAL_ABORT</a:t>
                      </a:r>
                      <a:r>
                        <a:rPr lang="en-US" sz="2400" kern="1200" dirty="0" smtClean="0">
                          <a:solidFill>
                            <a:schemeClr val="tx1"/>
                          </a:solidFill>
                          <a:latin typeface="+mn-lt"/>
                          <a:ea typeface="+mn-ea"/>
                          <a:cs typeface="+mn-cs"/>
                        </a:rPr>
                        <a:t> message, the transaction is locally aborted as well.</a:t>
                      </a:r>
                      <a:endParaRPr lang="en-US" sz="2400" kern="1200" dirty="0">
                        <a:solidFill>
                          <a:schemeClr val="tx1"/>
                        </a:solidFill>
                        <a:latin typeface="+mn-lt"/>
                        <a:ea typeface="+mn-ea"/>
                        <a:cs typeface="+mn-cs"/>
                      </a:endParaRPr>
                    </a:p>
                  </a:txBody>
                  <a:tcPr marT="45723" marB="45723">
                    <a:lnL>
                      <a:noFill/>
                    </a:lnL>
                    <a:lnR>
                      <a:noFill/>
                    </a:lnR>
                    <a:lnT>
                      <a:noFill/>
                    </a:lnT>
                    <a:lnB w="25400" cmpd="sng">
                      <a:noFill/>
                    </a:lnB>
                    <a:lnTlToBr w="12700" cmpd="sng">
                      <a:noFill/>
                      <a:prstDash val="solid"/>
                    </a:lnTlToBr>
                    <a:lnBlToTr w="12700" cmpd="sng">
                      <a:noFill/>
                      <a:prstDash val="solid"/>
                    </a:lnBlToTr>
                    <a:solidFill>
                      <a:schemeClr val="bg1">
                        <a:lumMod val="95000"/>
                      </a:schemeClr>
                    </a:solidFill>
                  </a:tcPr>
                </a:tc>
              </a:tr>
            </a:tbl>
          </a:graphicData>
        </a:graphic>
      </p:graphicFrame>
    </p:spTree>
    <p:extLst>
      <p:ext uri="{BB962C8B-B14F-4D97-AF65-F5344CB8AC3E}">
        <p14:creationId xmlns:p14="http://schemas.microsoft.com/office/powerpoint/2010/main" val="42243808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F2D5F8-87CB-4B5B-8EC7-5F4CE6485746}"/>
              </a:ext>
            </a:extLst>
          </p:cNvPr>
          <p:cNvSpPr>
            <a:spLocks noGrp="1"/>
          </p:cNvSpPr>
          <p:nvPr>
            <p:ph type="title"/>
          </p:nvPr>
        </p:nvSpPr>
        <p:spPr/>
        <p:txBody>
          <a:bodyPr/>
          <a:lstStyle/>
          <a:p>
            <a:r>
              <a:rPr lang="en-US" dirty="0"/>
              <a:t>2PC Finite State Machines</a:t>
            </a:r>
          </a:p>
        </p:txBody>
      </p:sp>
      <p:sp>
        <p:nvSpPr>
          <p:cNvPr id="5" name="Rounded Rectangle 4"/>
          <p:cNvSpPr/>
          <p:nvPr/>
        </p:nvSpPr>
        <p:spPr>
          <a:xfrm>
            <a:off x="2171983" y="1227958"/>
            <a:ext cx="1267193" cy="564985"/>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b="1" dirty="0">
                <a:latin typeface="+mj-lt"/>
              </a:rPr>
              <a:t>INIT</a:t>
            </a:r>
          </a:p>
        </p:txBody>
      </p:sp>
      <p:sp>
        <p:nvSpPr>
          <p:cNvPr id="6" name="Rounded Rectangle 5"/>
          <p:cNvSpPr/>
          <p:nvPr/>
        </p:nvSpPr>
        <p:spPr>
          <a:xfrm>
            <a:off x="2170395" y="2317168"/>
            <a:ext cx="1267193" cy="564985"/>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b="1" dirty="0">
                <a:latin typeface="+mj-lt"/>
              </a:rPr>
              <a:t>WAIT</a:t>
            </a:r>
          </a:p>
        </p:txBody>
      </p:sp>
      <p:sp>
        <p:nvSpPr>
          <p:cNvPr id="7" name="Rounded Rectangle 6"/>
          <p:cNvSpPr/>
          <p:nvPr/>
        </p:nvSpPr>
        <p:spPr>
          <a:xfrm>
            <a:off x="2924459" y="3469268"/>
            <a:ext cx="1478392" cy="564985"/>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en-US" sz="2400" b="1" dirty="0">
                <a:latin typeface="+mj-lt"/>
              </a:rPr>
              <a:t>COMMIT</a:t>
            </a:r>
          </a:p>
        </p:txBody>
      </p:sp>
      <p:sp>
        <p:nvSpPr>
          <p:cNvPr id="8" name="Rounded Rectangle 7"/>
          <p:cNvSpPr/>
          <p:nvPr/>
        </p:nvSpPr>
        <p:spPr>
          <a:xfrm>
            <a:off x="1324259" y="3469268"/>
            <a:ext cx="1478392" cy="564985"/>
          </a:xfrm>
          <a:prstGeom prst="roundRect">
            <a:avLst/>
          </a:prstGeom>
          <a:solidFill>
            <a:srgbClr val="0E375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en-US" sz="2400" b="1" dirty="0">
                <a:latin typeface="+mj-lt"/>
              </a:rPr>
              <a:t>ABORT</a:t>
            </a:r>
          </a:p>
        </p:txBody>
      </p:sp>
      <p:cxnSp>
        <p:nvCxnSpPr>
          <p:cNvPr id="9" name="Straight Arrow Connector 8"/>
          <p:cNvCxnSpPr>
            <a:stCxn id="5" idx="2"/>
            <a:endCxn id="6" idx="0"/>
          </p:cNvCxnSpPr>
          <p:nvPr/>
        </p:nvCxnSpPr>
        <p:spPr>
          <a:xfrm flipH="1">
            <a:off x="2803992" y="1792943"/>
            <a:ext cx="1588" cy="524225"/>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6" idx="2"/>
            <a:endCxn id="8" idx="0"/>
          </p:cNvCxnSpPr>
          <p:nvPr/>
        </p:nvCxnSpPr>
        <p:spPr>
          <a:xfrm flipH="1">
            <a:off x="2063455" y="2882153"/>
            <a:ext cx="740537" cy="587115"/>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6" idx="2"/>
            <a:endCxn id="7" idx="0"/>
          </p:cNvCxnSpPr>
          <p:nvPr/>
        </p:nvCxnSpPr>
        <p:spPr>
          <a:xfrm>
            <a:off x="2803992" y="2882153"/>
            <a:ext cx="859663" cy="587115"/>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 name="TextBox 13"/>
          <p:cNvSpPr txBox="1">
            <a:spLocks noChangeArrowheads="1"/>
          </p:cNvSpPr>
          <p:nvPr/>
        </p:nvSpPr>
        <p:spPr bwMode="auto">
          <a:xfrm>
            <a:off x="872400" y="1791165"/>
            <a:ext cx="125931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latin typeface="+mj-lt"/>
              </a:rPr>
              <a:t>Commit</a:t>
            </a:r>
          </a:p>
          <a:p>
            <a:pPr eaLnBrk="1" hangingPunct="1"/>
            <a:r>
              <a:rPr lang="en-US" altLang="en-US" dirty="0">
                <a:latin typeface="+mj-lt"/>
              </a:rPr>
              <a:t>Vote-request</a:t>
            </a:r>
          </a:p>
        </p:txBody>
      </p:sp>
      <p:cxnSp>
        <p:nvCxnSpPr>
          <p:cNvPr id="13" name="Straight Connector 12"/>
          <p:cNvCxnSpPr>
            <a:stCxn id="12" idx="1"/>
            <a:endCxn id="12" idx="3"/>
          </p:cNvCxnSpPr>
          <p:nvPr/>
        </p:nvCxnSpPr>
        <p:spPr>
          <a:xfrm>
            <a:off x="872400" y="2114331"/>
            <a:ext cx="125931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TextBox 24"/>
          <p:cNvSpPr txBox="1">
            <a:spLocks noChangeArrowheads="1"/>
          </p:cNvSpPr>
          <p:nvPr/>
        </p:nvSpPr>
        <p:spPr bwMode="auto">
          <a:xfrm>
            <a:off x="649941" y="2684119"/>
            <a:ext cx="121122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latin typeface="+mj-lt"/>
              </a:rPr>
              <a:t>Vote-abort</a:t>
            </a:r>
          </a:p>
          <a:p>
            <a:pPr eaLnBrk="1" hangingPunct="1"/>
            <a:r>
              <a:rPr lang="en-US" altLang="en-US" dirty="0">
                <a:latin typeface="+mj-lt"/>
              </a:rPr>
              <a:t>Global-abort</a:t>
            </a:r>
          </a:p>
        </p:txBody>
      </p:sp>
      <p:cxnSp>
        <p:nvCxnSpPr>
          <p:cNvPr id="15" name="Straight Connector 14"/>
          <p:cNvCxnSpPr>
            <a:stCxn id="14" idx="1"/>
            <a:endCxn id="14" idx="3"/>
          </p:cNvCxnSpPr>
          <p:nvPr/>
        </p:nvCxnSpPr>
        <p:spPr>
          <a:xfrm>
            <a:off x="649941" y="3007285"/>
            <a:ext cx="121122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Box 26"/>
          <p:cNvSpPr txBox="1">
            <a:spLocks noChangeArrowheads="1"/>
          </p:cNvSpPr>
          <p:nvPr/>
        </p:nvSpPr>
        <p:spPr bwMode="auto">
          <a:xfrm>
            <a:off x="3322708" y="2673288"/>
            <a:ext cx="142282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latin typeface="+mj-lt"/>
              </a:rPr>
              <a:t>Vote-commit</a:t>
            </a:r>
          </a:p>
          <a:p>
            <a:pPr eaLnBrk="1" hangingPunct="1"/>
            <a:r>
              <a:rPr lang="en-US" altLang="en-US" dirty="0">
                <a:latin typeface="+mj-lt"/>
              </a:rPr>
              <a:t>Global-commit</a:t>
            </a:r>
          </a:p>
        </p:txBody>
      </p:sp>
      <p:cxnSp>
        <p:nvCxnSpPr>
          <p:cNvPr id="17" name="Straight Connector 16"/>
          <p:cNvCxnSpPr>
            <a:stCxn id="16" idx="1"/>
            <a:endCxn id="16" idx="3"/>
          </p:cNvCxnSpPr>
          <p:nvPr/>
        </p:nvCxnSpPr>
        <p:spPr>
          <a:xfrm>
            <a:off x="3322708" y="2996454"/>
            <a:ext cx="142282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TextBox 46"/>
          <p:cNvSpPr txBox="1">
            <a:spLocks noChangeArrowheads="1"/>
          </p:cNvSpPr>
          <p:nvPr/>
        </p:nvSpPr>
        <p:spPr bwMode="auto">
          <a:xfrm>
            <a:off x="139230" y="4478930"/>
            <a:ext cx="4062331" cy="830997"/>
          </a:xfrm>
          <a:prstGeom prst="rect">
            <a:avLst/>
          </a:prstGeom>
          <a:noFill/>
          <a:ln>
            <a:solidFill>
              <a:schemeClr val="tx1"/>
            </a:solidFill>
          </a:ln>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2400" dirty="0">
                <a:latin typeface="+mj-lt"/>
              </a:rPr>
              <a:t>The finite state machine for the </a:t>
            </a:r>
          </a:p>
          <a:p>
            <a:pPr algn="ctr" eaLnBrk="1" hangingPunct="1"/>
            <a:r>
              <a:rPr lang="en-US" altLang="en-US" sz="2400" b="1" i="1" u="sng" dirty="0">
                <a:latin typeface="+mj-lt"/>
              </a:rPr>
              <a:t>coordinator</a:t>
            </a:r>
            <a:r>
              <a:rPr lang="en-US" altLang="en-US" sz="2400" dirty="0">
                <a:latin typeface="+mj-lt"/>
              </a:rPr>
              <a:t> in 2PC</a:t>
            </a:r>
          </a:p>
        </p:txBody>
      </p:sp>
      <p:cxnSp>
        <p:nvCxnSpPr>
          <p:cNvPr id="38" name="Straight Connector 37"/>
          <p:cNvCxnSpPr/>
          <p:nvPr/>
        </p:nvCxnSpPr>
        <p:spPr>
          <a:xfrm>
            <a:off x="5378824" y="1281953"/>
            <a:ext cx="0" cy="4267200"/>
          </a:xfrm>
          <a:prstGeom prst="line">
            <a:avLst/>
          </a:prstGeom>
          <a:ln w="1270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39" name="Curved Up Arrow 38"/>
          <p:cNvSpPr/>
          <p:nvPr/>
        </p:nvSpPr>
        <p:spPr>
          <a:xfrm>
            <a:off x="4693024" y="5625353"/>
            <a:ext cx="1447800" cy="457200"/>
          </a:xfrm>
          <a:prstGeom prst="curvedUp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chemeClr val="tx1"/>
              </a:solidFill>
              <a:latin typeface="+mj-lt"/>
            </a:endParaRPr>
          </a:p>
        </p:txBody>
      </p:sp>
      <p:grpSp>
        <p:nvGrpSpPr>
          <p:cNvPr id="52" name="Group 51"/>
          <p:cNvGrpSpPr/>
          <p:nvPr/>
        </p:nvGrpSpPr>
        <p:grpSpPr>
          <a:xfrm>
            <a:off x="5753210" y="1389322"/>
            <a:ext cx="5912721" cy="4368156"/>
            <a:chOff x="5753210" y="1389322"/>
            <a:chExt cx="5912721" cy="4368156"/>
          </a:xfrm>
        </p:grpSpPr>
        <p:sp>
          <p:nvSpPr>
            <p:cNvPr id="18" name="Rounded Rectangle 17"/>
            <p:cNvSpPr/>
            <p:nvPr/>
          </p:nvSpPr>
          <p:spPr>
            <a:xfrm>
              <a:off x="8873093" y="1389322"/>
              <a:ext cx="1267193" cy="564985"/>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b="1" dirty="0">
                  <a:latin typeface="+mj-lt"/>
                </a:rPr>
                <a:t>INIT</a:t>
              </a:r>
            </a:p>
          </p:txBody>
        </p:sp>
        <p:sp>
          <p:nvSpPr>
            <p:cNvPr id="19" name="Rounded Rectangle 18"/>
            <p:cNvSpPr/>
            <p:nvPr/>
          </p:nvSpPr>
          <p:spPr>
            <a:xfrm>
              <a:off x="8871505" y="2774366"/>
              <a:ext cx="1267193" cy="564985"/>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b="1" dirty="0">
                  <a:latin typeface="+mj-lt"/>
                </a:rPr>
                <a:t>WAIT</a:t>
              </a:r>
            </a:p>
          </p:txBody>
        </p:sp>
        <p:sp>
          <p:nvSpPr>
            <p:cNvPr id="20" name="Rounded Rectangle 19"/>
            <p:cNvSpPr/>
            <p:nvPr/>
          </p:nvSpPr>
          <p:spPr>
            <a:xfrm>
              <a:off x="9625569" y="3830934"/>
              <a:ext cx="1478392" cy="564985"/>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en-US" sz="2400" b="1" dirty="0">
                  <a:latin typeface="+mj-lt"/>
                </a:rPr>
                <a:t>COMMIT</a:t>
              </a:r>
            </a:p>
          </p:txBody>
        </p:sp>
        <p:sp>
          <p:nvSpPr>
            <p:cNvPr id="21" name="Rounded Rectangle 20"/>
            <p:cNvSpPr/>
            <p:nvPr/>
          </p:nvSpPr>
          <p:spPr>
            <a:xfrm>
              <a:off x="8025369" y="3830934"/>
              <a:ext cx="1478392" cy="564985"/>
            </a:xfrm>
            <a:prstGeom prst="roundRect">
              <a:avLst/>
            </a:prstGeom>
            <a:solidFill>
              <a:srgbClr val="0E375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en-US" sz="2400" b="1" dirty="0">
                  <a:latin typeface="+mj-lt"/>
                </a:rPr>
                <a:t>ABORT</a:t>
              </a:r>
            </a:p>
          </p:txBody>
        </p:sp>
        <p:cxnSp>
          <p:nvCxnSpPr>
            <p:cNvPr id="22" name="Straight Arrow Connector 21"/>
            <p:cNvCxnSpPr>
              <a:stCxn id="18" idx="2"/>
              <a:endCxn id="19" idx="0"/>
            </p:cNvCxnSpPr>
            <p:nvPr/>
          </p:nvCxnSpPr>
          <p:spPr>
            <a:xfrm flipH="1">
              <a:off x="9505102" y="1954307"/>
              <a:ext cx="1588" cy="820059"/>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19" idx="2"/>
              <a:endCxn id="21" idx="0"/>
            </p:cNvCxnSpPr>
            <p:nvPr/>
          </p:nvCxnSpPr>
          <p:spPr>
            <a:xfrm flipH="1">
              <a:off x="8764565" y="3339351"/>
              <a:ext cx="740537" cy="491583"/>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19" idx="2"/>
              <a:endCxn id="20" idx="0"/>
            </p:cNvCxnSpPr>
            <p:nvPr/>
          </p:nvCxnSpPr>
          <p:spPr>
            <a:xfrm>
              <a:off x="9505102" y="3339351"/>
              <a:ext cx="859663" cy="491583"/>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5" name="TextBox 35"/>
            <p:cNvSpPr txBox="1">
              <a:spLocks noChangeArrowheads="1"/>
            </p:cNvSpPr>
            <p:nvPr/>
          </p:nvSpPr>
          <p:spPr bwMode="auto">
            <a:xfrm>
              <a:off x="7815256" y="2138252"/>
              <a:ext cx="126252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latin typeface="+mj-lt"/>
                </a:rPr>
                <a:t>Vote-request</a:t>
              </a:r>
            </a:p>
            <a:p>
              <a:pPr eaLnBrk="1" hangingPunct="1"/>
              <a:r>
                <a:rPr lang="en-US" altLang="en-US" dirty="0">
                  <a:latin typeface="+mj-lt"/>
                </a:rPr>
                <a:t>Vote-commit</a:t>
              </a:r>
            </a:p>
          </p:txBody>
        </p:sp>
        <p:cxnSp>
          <p:nvCxnSpPr>
            <p:cNvPr id="26" name="Straight Connector 25"/>
            <p:cNvCxnSpPr>
              <a:stCxn id="25" idx="1"/>
              <a:endCxn id="25" idx="3"/>
            </p:cNvCxnSpPr>
            <p:nvPr/>
          </p:nvCxnSpPr>
          <p:spPr>
            <a:xfrm>
              <a:off x="7815256" y="2461418"/>
              <a:ext cx="126252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TextBox 37"/>
            <p:cNvSpPr txBox="1">
              <a:spLocks noChangeArrowheads="1"/>
            </p:cNvSpPr>
            <p:nvPr/>
          </p:nvSpPr>
          <p:spPr bwMode="auto">
            <a:xfrm>
              <a:off x="7595951" y="3210347"/>
              <a:ext cx="121122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latin typeface="+mj-lt"/>
                </a:rPr>
                <a:t>Global-abort</a:t>
              </a:r>
            </a:p>
            <a:p>
              <a:pPr eaLnBrk="1" hangingPunct="1"/>
              <a:r>
                <a:rPr lang="en-US" altLang="en-US" dirty="0">
                  <a:latin typeface="+mj-lt"/>
                </a:rPr>
                <a:t>ACK</a:t>
              </a:r>
            </a:p>
          </p:txBody>
        </p:sp>
        <p:cxnSp>
          <p:nvCxnSpPr>
            <p:cNvPr id="28" name="Straight Connector 27"/>
            <p:cNvCxnSpPr>
              <a:stCxn id="27" idx="1"/>
              <a:endCxn id="27" idx="3"/>
            </p:cNvCxnSpPr>
            <p:nvPr/>
          </p:nvCxnSpPr>
          <p:spPr>
            <a:xfrm>
              <a:off x="7595951" y="3533513"/>
              <a:ext cx="121122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TextBox 39"/>
            <p:cNvSpPr txBox="1">
              <a:spLocks noChangeArrowheads="1"/>
            </p:cNvSpPr>
            <p:nvPr/>
          </p:nvSpPr>
          <p:spPr bwMode="auto">
            <a:xfrm>
              <a:off x="10243106" y="3161041"/>
              <a:ext cx="142282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latin typeface="+mj-lt"/>
                </a:rPr>
                <a:t>Global-commit</a:t>
              </a:r>
            </a:p>
            <a:p>
              <a:pPr eaLnBrk="1" hangingPunct="1"/>
              <a:r>
                <a:rPr lang="en-US" altLang="en-US" dirty="0">
                  <a:latin typeface="+mj-lt"/>
                </a:rPr>
                <a:t>ACK</a:t>
              </a:r>
            </a:p>
          </p:txBody>
        </p:sp>
        <p:cxnSp>
          <p:nvCxnSpPr>
            <p:cNvPr id="30" name="Straight Connector 29"/>
            <p:cNvCxnSpPr>
              <a:stCxn id="29" idx="1"/>
              <a:endCxn id="29" idx="3"/>
            </p:cNvCxnSpPr>
            <p:nvPr/>
          </p:nvCxnSpPr>
          <p:spPr>
            <a:xfrm>
              <a:off x="10243106" y="3484207"/>
              <a:ext cx="142282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4" name="TextBox 47"/>
            <p:cNvSpPr txBox="1">
              <a:spLocks noChangeArrowheads="1"/>
            </p:cNvSpPr>
            <p:nvPr/>
          </p:nvSpPr>
          <p:spPr bwMode="auto">
            <a:xfrm>
              <a:off x="5753210" y="2360953"/>
              <a:ext cx="125931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latin typeface="+mj-lt"/>
                </a:rPr>
                <a:t>Vote-request</a:t>
              </a:r>
            </a:p>
            <a:p>
              <a:pPr eaLnBrk="1" hangingPunct="1"/>
              <a:r>
                <a:rPr lang="en-US" altLang="en-US" dirty="0">
                  <a:latin typeface="+mj-lt"/>
                </a:rPr>
                <a:t>Vote-abort</a:t>
              </a:r>
            </a:p>
          </p:txBody>
        </p:sp>
        <p:cxnSp>
          <p:nvCxnSpPr>
            <p:cNvPr id="35" name="Straight Connector 34"/>
            <p:cNvCxnSpPr>
              <a:stCxn id="34" idx="1"/>
              <a:endCxn id="34" idx="3"/>
            </p:cNvCxnSpPr>
            <p:nvPr/>
          </p:nvCxnSpPr>
          <p:spPr>
            <a:xfrm>
              <a:off x="5753210" y="2684119"/>
              <a:ext cx="125931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7" name="TextBox 51"/>
            <p:cNvSpPr txBox="1">
              <a:spLocks noChangeArrowheads="1"/>
            </p:cNvSpPr>
            <p:nvPr/>
          </p:nvSpPr>
          <p:spPr bwMode="auto">
            <a:xfrm>
              <a:off x="7748292" y="4926481"/>
              <a:ext cx="3754554" cy="830997"/>
            </a:xfrm>
            <a:prstGeom prst="rect">
              <a:avLst/>
            </a:prstGeom>
            <a:noFill/>
            <a:ln>
              <a:solidFill>
                <a:schemeClr val="tx1"/>
              </a:solidFill>
            </a:ln>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2400" dirty="0">
                  <a:latin typeface="+mj-lt"/>
                </a:rPr>
                <a:t>The finite state machine for a</a:t>
              </a:r>
            </a:p>
            <a:p>
              <a:pPr algn="ctr" eaLnBrk="1" hangingPunct="1"/>
              <a:r>
                <a:rPr lang="en-US" altLang="en-US" sz="2400" b="1" i="1" u="sng" dirty="0">
                  <a:latin typeface="+mj-lt"/>
                </a:rPr>
                <a:t>participant</a:t>
              </a:r>
              <a:r>
                <a:rPr lang="en-US" altLang="en-US" sz="2400" dirty="0">
                  <a:latin typeface="+mj-lt"/>
                </a:rPr>
                <a:t> in 2PC</a:t>
              </a:r>
            </a:p>
          </p:txBody>
        </p:sp>
        <p:cxnSp>
          <p:nvCxnSpPr>
            <p:cNvPr id="50" name="Elbow Connector 49"/>
            <p:cNvCxnSpPr>
              <a:stCxn id="18" idx="1"/>
              <a:endCxn id="21" idx="1"/>
            </p:cNvCxnSpPr>
            <p:nvPr/>
          </p:nvCxnSpPr>
          <p:spPr>
            <a:xfrm rot="10800000" flipV="1">
              <a:off x="8025369" y="1671815"/>
              <a:ext cx="847724" cy="2441612"/>
            </a:xfrm>
            <a:prstGeom prst="bentConnector3">
              <a:avLst>
                <a:gd name="adj1" fmla="val 21068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830382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wipe(up)">
                                      <p:cBhvr>
                                        <p:cTn id="7" dur="500"/>
                                        <p:tgtEl>
                                          <p:spTgt spid="38"/>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9"/>
                                        </p:tgtEl>
                                        <p:attrNameLst>
                                          <p:attrName>style.visibility</p:attrName>
                                        </p:attrNameLst>
                                      </p:cBhvr>
                                      <p:to>
                                        <p:strVal val="visible"/>
                                      </p:to>
                                    </p:set>
                                    <p:animEffect transition="in" filter="wipe(left)">
                                      <p:cBhvr>
                                        <p:cTn id="10" dur="500"/>
                                        <p:tgtEl>
                                          <p:spTgt spid="39"/>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nodeType="clickEffect">
                                  <p:stCondLst>
                                    <p:cond delay="0"/>
                                  </p:stCondLst>
                                  <p:childTnLst>
                                    <p:set>
                                      <p:cBhvr>
                                        <p:cTn id="14" dur="1" fill="hold">
                                          <p:stCondLst>
                                            <p:cond delay="0"/>
                                          </p:stCondLst>
                                        </p:cTn>
                                        <p:tgtEl>
                                          <p:spTgt spid="52"/>
                                        </p:tgtEl>
                                        <p:attrNameLst>
                                          <p:attrName>style.visibility</p:attrName>
                                        </p:attrNameLst>
                                      </p:cBhvr>
                                      <p:to>
                                        <p:strVal val="visible"/>
                                      </p:to>
                                    </p:set>
                                    <p:animEffect transition="in" filter="wipe(up)">
                                      <p:cBhvr>
                                        <p:cTn id="15"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F2D5F8-87CB-4B5B-8EC7-5F4CE6485746}"/>
              </a:ext>
            </a:extLst>
          </p:cNvPr>
          <p:cNvSpPr>
            <a:spLocks noGrp="1"/>
          </p:cNvSpPr>
          <p:nvPr>
            <p:ph type="title"/>
          </p:nvPr>
        </p:nvSpPr>
        <p:spPr/>
        <p:txBody>
          <a:bodyPr/>
          <a:lstStyle/>
          <a:p>
            <a:r>
              <a:rPr lang="en-US" dirty="0" smtClean="0"/>
              <a:t>3PC </a:t>
            </a:r>
            <a:r>
              <a:rPr lang="en-US" dirty="0"/>
              <a:t>Finite State Machines</a:t>
            </a:r>
          </a:p>
        </p:txBody>
      </p:sp>
      <p:cxnSp>
        <p:nvCxnSpPr>
          <p:cNvPr id="38" name="Straight Connector 37"/>
          <p:cNvCxnSpPr/>
          <p:nvPr/>
        </p:nvCxnSpPr>
        <p:spPr>
          <a:xfrm>
            <a:off x="5486399" y="1282825"/>
            <a:ext cx="0" cy="4267200"/>
          </a:xfrm>
          <a:prstGeom prst="line">
            <a:avLst/>
          </a:prstGeom>
          <a:ln w="1270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39" name="Curved Up Arrow 38"/>
          <p:cNvSpPr/>
          <p:nvPr/>
        </p:nvSpPr>
        <p:spPr>
          <a:xfrm>
            <a:off x="4762499" y="5873117"/>
            <a:ext cx="1447800" cy="457200"/>
          </a:xfrm>
          <a:prstGeom prst="curvedUp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chemeClr val="tx1"/>
              </a:solidFill>
              <a:latin typeface="+mj-lt"/>
            </a:endParaRPr>
          </a:p>
        </p:txBody>
      </p:sp>
      <p:grpSp>
        <p:nvGrpSpPr>
          <p:cNvPr id="3" name="Group 2"/>
          <p:cNvGrpSpPr/>
          <p:nvPr/>
        </p:nvGrpSpPr>
        <p:grpSpPr>
          <a:xfrm>
            <a:off x="203857" y="844152"/>
            <a:ext cx="4980970" cy="4884711"/>
            <a:chOff x="203857" y="844152"/>
            <a:chExt cx="4980970" cy="4884711"/>
          </a:xfrm>
        </p:grpSpPr>
        <p:sp>
          <p:nvSpPr>
            <p:cNvPr id="5" name="Rounded Rectangle 4"/>
            <p:cNvSpPr/>
            <p:nvPr/>
          </p:nvSpPr>
          <p:spPr>
            <a:xfrm>
              <a:off x="2024066" y="844152"/>
              <a:ext cx="1257015" cy="599169"/>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b="1" dirty="0">
                  <a:latin typeface="+mj-lt"/>
                </a:rPr>
                <a:t>INIT</a:t>
              </a:r>
            </a:p>
          </p:txBody>
        </p:sp>
        <p:sp>
          <p:nvSpPr>
            <p:cNvPr id="6" name="Rounded Rectangle 5"/>
            <p:cNvSpPr/>
            <p:nvPr/>
          </p:nvSpPr>
          <p:spPr>
            <a:xfrm>
              <a:off x="2022478" y="1987150"/>
              <a:ext cx="1257015" cy="599169"/>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b="1" dirty="0">
                  <a:latin typeface="+mj-lt"/>
                </a:rPr>
                <a:t>WAIT</a:t>
              </a:r>
            </a:p>
          </p:txBody>
        </p:sp>
        <p:sp>
          <p:nvSpPr>
            <p:cNvPr id="7" name="Rounded Rectangle 6"/>
            <p:cNvSpPr/>
            <p:nvPr/>
          </p:nvSpPr>
          <p:spPr>
            <a:xfrm>
              <a:off x="2776541" y="3067396"/>
              <a:ext cx="1873967" cy="599169"/>
            </a:xfrm>
            <a:prstGeom prst="round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en-US" sz="2000" b="1" dirty="0" smtClean="0">
                  <a:solidFill>
                    <a:schemeClr val="accent6"/>
                  </a:solidFill>
                  <a:latin typeface="+mj-lt"/>
                </a:rPr>
                <a:t>PRECOMMIT</a:t>
              </a:r>
              <a:endParaRPr lang="en-US" sz="2000" b="1" dirty="0">
                <a:solidFill>
                  <a:schemeClr val="accent6"/>
                </a:solidFill>
                <a:latin typeface="+mj-lt"/>
              </a:endParaRPr>
            </a:p>
          </p:txBody>
        </p:sp>
        <p:sp>
          <p:nvSpPr>
            <p:cNvPr id="8" name="Rounded Rectangle 7"/>
            <p:cNvSpPr/>
            <p:nvPr/>
          </p:nvSpPr>
          <p:spPr>
            <a:xfrm>
              <a:off x="1176342" y="3067396"/>
              <a:ext cx="1466518" cy="599169"/>
            </a:xfrm>
            <a:prstGeom prst="roundRect">
              <a:avLst/>
            </a:prstGeom>
            <a:solidFill>
              <a:srgbClr val="0E375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en-US" sz="2000" b="1" dirty="0">
                  <a:latin typeface="+mj-lt"/>
                </a:rPr>
                <a:t>ABORT</a:t>
              </a:r>
            </a:p>
          </p:txBody>
        </p:sp>
        <p:cxnSp>
          <p:nvCxnSpPr>
            <p:cNvPr id="9" name="Straight Arrow Connector 8"/>
            <p:cNvCxnSpPr>
              <a:stCxn id="5" idx="2"/>
              <a:endCxn id="6" idx="0"/>
            </p:cNvCxnSpPr>
            <p:nvPr/>
          </p:nvCxnSpPr>
          <p:spPr>
            <a:xfrm flipH="1">
              <a:off x="2650986" y="1443321"/>
              <a:ext cx="1588" cy="543829"/>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6" idx="2"/>
              <a:endCxn id="8" idx="0"/>
            </p:cNvCxnSpPr>
            <p:nvPr/>
          </p:nvCxnSpPr>
          <p:spPr>
            <a:xfrm flipH="1">
              <a:off x="1909601" y="2586319"/>
              <a:ext cx="741385" cy="481077"/>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6" idx="2"/>
              <a:endCxn id="7" idx="0"/>
            </p:cNvCxnSpPr>
            <p:nvPr/>
          </p:nvCxnSpPr>
          <p:spPr>
            <a:xfrm>
              <a:off x="2650986" y="2586319"/>
              <a:ext cx="1062539" cy="481077"/>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 name="TextBox 13"/>
            <p:cNvSpPr txBox="1">
              <a:spLocks noChangeArrowheads="1"/>
            </p:cNvSpPr>
            <p:nvPr/>
          </p:nvSpPr>
          <p:spPr bwMode="auto">
            <a:xfrm>
              <a:off x="1107638" y="1441189"/>
              <a:ext cx="125931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latin typeface="+mj-lt"/>
                </a:rPr>
                <a:t>Commit</a:t>
              </a:r>
            </a:p>
            <a:p>
              <a:pPr eaLnBrk="1" hangingPunct="1"/>
              <a:r>
                <a:rPr lang="en-US" altLang="en-US" dirty="0">
                  <a:latin typeface="+mj-lt"/>
                </a:rPr>
                <a:t>Vote-request</a:t>
              </a:r>
            </a:p>
          </p:txBody>
        </p:sp>
        <p:cxnSp>
          <p:nvCxnSpPr>
            <p:cNvPr id="13" name="Straight Connector 12"/>
            <p:cNvCxnSpPr>
              <a:stCxn id="12" idx="1"/>
              <a:endCxn id="12" idx="3"/>
            </p:cNvCxnSpPr>
            <p:nvPr/>
          </p:nvCxnSpPr>
          <p:spPr>
            <a:xfrm>
              <a:off x="1107638" y="1764355"/>
              <a:ext cx="125931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TextBox 24"/>
            <p:cNvSpPr txBox="1">
              <a:spLocks noChangeArrowheads="1"/>
            </p:cNvSpPr>
            <p:nvPr/>
          </p:nvSpPr>
          <p:spPr bwMode="auto">
            <a:xfrm>
              <a:off x="435548" y="2405125"/>
              <a:ext cx="121122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latin typeface="+mj-lt"/>
                </a:rPr>
                <a:t>Vote-abort</a:t>
              </a:r>
            </a:p>
            <a:p>
              <a:pPr eaLnBrk="1" hangingPunct="1"/>
              <a:r>
                <a:rPr lang="en-US" altLang="en-US" dirty="0">
                  <a:latin typeface="+mj-lt"/>
                </a:rPr>
                <a:t>Global-abort</a:t>
              </a:r>
            </a:p>
          </p:txBody>
        </p:sp>
        <p:cxnSp>
          <p:nvCxnSpPr>
            <p:cNvPr id="15" name="Straight Connector 14"/>
            <p:cNvCxnSpPr>
              <a:stCxn id="14" idx="1"/>
              <a:endCxn id="14" idx="3"/>
            </p:cNvCxnSpPr>
            <p:nvPr/>
          </p:nvCxnSpPr>
          <p:spPr>
            <a:xfrm>
              <a:off x="435548" y="2728291"/>
              <a:ext cx="121122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Box 26"/>
            <p:cNvSpPr txBox="1">
              <a:spLocks noChangeArrowheads="1"/>
            </p:cNvSpPr>
            <p:nvPr/>
          </p:nvSpPr>
          <p:spPr bwMode="auto">
            <a:xfrm>
              <a:off x="3482711" y="2338461"/>
              <a:ext cx="154946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latin typeface="+mj-lt"/>
                </a:rPr>
                <a:t>Vote-commit</a:t>
              </a:r>
            </a:p>
            <a:p>
              <a:pPr eaLnBrk="1" hangingPunct="1"/>
              <a:r>
                <a:rPr lang="en-US" altLang="en-US" dirty="0" smtClean="0">
                  <a:latin typeface="+mj-lt"/>
                </a:rPr>
                <a:t>Prepare-commit</a:t>
              </a:r>
              <a:endParaRPr lang="en-US" altLang="en-US" dirty="0">
                <a:latin typeface="+mj-lt"/>
              </a:endParaRPr>
            </a:p>
          </p:txBody>
        </p:sp>
        <p:cxnSp>
          <p:nvCxnSpPr>
            <p:cNvPr id="17" name="Straight Connector 16"/>
            <p:cNvCxnSpPr>
              <a:stCxn id="16" idx="1"/>
              <a:endCxn id="16" idx="3"/>
            </p:cNvCxnSpPr>
            <p:nvPr/>
          </p:nvCxnSpPr>
          <p:spPr>
            <a:xfrm>
              <a:off x="3482711" y="2661627"/>
              <a:ext cx="154946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TextBox 46"/>
            <p:cNvSpPr txBox="1">
              <a:spLocks noChangeArrowheads="1"/>
            </p:cNvSpPr>
            <p:nvPr/>
          </p:nvSpPr>
          <p:spPr bwMode="auto">
            <a:xfrm>
              <a:off x="203857" y="4897866"/>
              <a:ext cx="4078570" cy="830997"/>
            </a:xfrm>
            <a:prstGeom prst="rect">
              <a:avLst/>
            </a:prstGeom>
            <a:noFill/>
            <a:ln>
              <a:solidFill>
                <a:schemeClr val="tx1"/>
              </a:solidFill>
            </a:ln>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2400" dirty="0" smtClean="0">
                  <a:latin typeface="+mj-lt"/>
                </a:rPr>
                <a:t>The finite state machine for the </a:t>
              </a:r>
            </a:p>
            <a:p>
              <a:pPr algn="ctr" eaLnBrk="1" hangingPunct="1"/>
              <a:r>
                <a:rPr lang="en-US" altLang="en-US" sz="2400" b="1" i="1" u="sng" dirty="0" smtClean="0">
                  <a:latin typeface="+mj-lt"/>
                </a:rPr>
                <a:t>coordinator</a:t>
              </a:r>
              <a:r>
                <a:rPr lang="en-US" altLang="en-US" sz="2400" dirty="0" smtClean="0">
                  <a:latin typeface="+mj-lt"/>
                </a:rPr>
                <a:t> in 3PC</a:t>
              </a:r>
              <a:endParaRPr lang="en-US" altLang="en-US" sz="2400" dirty="0">
                <a:latin typeface="+mj-lt"/>
              </a:endParaRPr>
            </a:p>
          </p:txBody>
        </p:sp>
        <p:sp>
          <p:nvSpPr>
            <p:cNvPr id="40" name="Rounded Rectangle 39"/>
            <p:cNvSpPr/>
            <p:nvPr/>
          </p:nvSpPr>
          <p:spPr>
            <a:xfrm>
              <a:off x="2783096" y="4217101"/>
              <a:ext cx="1873967" cy="599169"/>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en-US" sz="2000" b="1" dirty="0" smtClean="0">
                  <a:latin typeface="+mj-lt"/>
                </a:rPr>
                <a:t>COMMIT</a:t>
              </a:r>
              <a:endParaRPr lang="en-US" sz="2000" b="1" dirty="0">
                <a:latin typeface="+mj-lt"/>
              </a:endParaRPr>
            </a:p>
          </p:txBody>
        </p:sp>
        <p:sp>
          <p:nvSpPr>
            <p:cNvPr id="42" name="TextBox 26"/>
            <p:cNvSpPr txBox="1">
              <a:spLocks noChangeArrowheads="1"/>
            </p:cNvSpPr>
            <p:nvPr/>
          </p:nvSpPr>
          <p:spPr bwMode="auto">
            <a:xfrm>
              <a:off x="3762002" y="3635884"/>
              <a:ext cx="142282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smtClean="0">
                  <a:latin typeface="+mj-lt"/>
                </a:rPr>
                <a:t>Ready-commit</a:t>
              </a:r>
              <a:endParaRPr lang="en-US" altLang="en-US" dirty="0">
                <a:latin typeface="+mj-lt"/>
              </a:endParaRPr>
            </a:p>
            <a:p>
              <a:pPr eaLnBrk="1" hangingPunct="1"/>
              <a:r>
                <a:rPr lang="en-US" altLang="en-US" dirty="0" smtClean="0">
                  <a:latin typeface="+mj-lt"/>
                </a:rPr>
                <a:t>Global-commit</a:t>
              </a:r>
              <a:endParaRPr lang="en-US" altLang="en-US" dirty="0">
                <a:latin typeface="+mj-lt"/>
              </a:endParaRPr>
            </a:p>
          </p:txBody>
        </p:sp>
        <p:cxnSp>
          <p:nvCxnSpPr>
            <p:cNvPr id="48" name="Straight Connector 47"/>
            <p:cNvCxnSpPr/>
            <p:nvPr/>
          </p:nvCxnSpPr>
          <p:spPr>
            <a:xfrm flipV="1">
              <a:off x="3794422" y="3973151"/>
              <a:ext cx="1307778" cy="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7" idx="2"/>
              <a:endCxn id="40" idx="0"/>
            </p:cNvCxnSpPr>
            <p:nvPr/>
          </p:nvCxnSpPr>
          <p:spPr>
            <a:xfrm>
              <a:off x="3713525" y="3666565"/>
              <a:ext cx="6555" cy="550536"/>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71" name="Group 70"/>
          <p:cNvGrpSpPr/>
          <p:nvPr/>
        </p:nvGrpSpPr>
        <p:grpSpPr>
          <a:xfrm>
            <a:off x="5706303" y="1180327"/>
            <a:ext cx="6184747" cy="4707208"/>
            <a:chOff x="5706303" y="1180327"/>
            <a:chExt cx="6184747" cy="4707208"/>
          </a:xfrm>
        </p:grpSpPr>
        <p:sp>
          <p:nvSpPr>
            <p:cNvPr id="18" name="Rounded Rectangle 17"/>
            <p:cNvSpPr/>
            <p:nvPr/>
          </p:nvSpPr>
          <p:spPr>
            <a:xfrm>
              <a:off x="8415895" y="1180327"/>
              <a:ext cx="1257015" cy="599169"/>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b="1" dirty="0">
                  <a:latin typeface="+mj-lt"/>
                </a:rPr>
                <a:t>INIT</a:t>
              </a:r>
            </a:p>
          </p:txBody>
        </p:sp>
        <p:sp>
          <p:nvSpPr>
            <p:cNvPr id="19" name="Rounded Rectangle 18"/>
            <p:cNvSpPr/>
            <p:nvPr/>
          </p:nvSpPr>
          <p:spPr>
            <a:xfrm>
              <a:off x="8414307" y="2282984"/>
              <a:ext cx="1257015" cy="599169"/>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b="1" dirty="0">
                  <a:latin typeface="+mj-lt"/>
                </a:rPr>
                <a:t>WAIT</a:t>
              </a:r>
            </a:p>
          </p:txBody>
        </p:sp>
        <p:sp>
          <p:nvSpPr>
            <p:cNvPr id="20" name="Rounded Rectangle 19"/>
            <p:cNvSpPr/>
            <p:nvPr/>
          </p:nvSpPr>
          <p:spPr>
            <a:xfrm>
              <a:off x="9168370" y="3121184"/>
              <a:ext cx="2018388" cy="599169"/>
            </a:xfrm>
            <a:prstGeom prst="round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en-US" sz="2000" b="1" dirty="0" smtClean="0">
                  <a:solidFill>
                    <a:schemeClr val="accent6"/>
                  </a:solidFill>
                  <a:latin typeface="+mj-lt"/>
                </a:rPr>
                <a:t>PRECOMMIT</a:t>
              </a:r>
              <a:endParaRPr lang="en-US" sz="2000" b="1" dirty="0">
                <a:solidFill>
                  <a:schemeClr val="accent6"/>
                </a:solidFill>
                <a:latin typeface="+mj-lt"/>
              </a:endParaRPr>
            </a:p>
          </p:txBody>
        </p:sp>
        <p:sp>
          <p:nvSpPr>
            <p:cNvPr id="21" name="Rounded Rectangle 20"/>
            <p:cNvSpPr/>
            <p:nvPr/>
          </p:nvSpPr>
          <p:spPr>
            <a:xfrm>
              <a:off x="7568171" y="3121184"/>
              <a:ext cx="1466518" cy="599169"/>
            </a:xfrm>
            <a:prstGeom prst="roundRect">
              <a:avLst/>
            </a:prstGeom>
            <a:solidFill>
              <a:srgbClr val="0E375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en-US" sz="2000" b="1" dirty="0">
                  <a:latin typeface="+mj-lt"/>
                </a:rPr>
                <a:t>ABORT</a:t>
              </a:r>
            </a:p>
          </p:txBody>
        </p:sp>
        <p:cxnSp>
          <p:nvCxnSpPr>
            <p:cNvPr id="22" name="Straight Arrow Connector 21"/>
            <p:cNvCxnSpPr>
              <a:stCxn id="18" idx="2"/>
              <a:endCxn id="19" idx="0"/>
            </p:cNvCxnSpPr>
            <p:nvPr/>
          </p:nvCxnSpPr>
          <p:spPr>
            <a:xfrm flipH="1">
              <a:off x="9042815" y="1779496"/>
              <a:ext cx="1588" cy="5034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19" idx="2"/>
              <a:endCxn id="21" idx="0"/>
            </p:cNvCxnSpPr>
            <p:nvPr/>
          </p:nvCxnSpPr>
          <p:spPr>
            <a:xfrm flipH="1">
              <a:off x="8301430" y="2882153"/>
              <a:ext cx="741385" cy="239031"/>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19" idx="2"/>
              <a:endCxn id="20" idx="0"/>
            </p:cNvCxnSpPr>
            <p:nvPr/>
          </p:nvCxnSpPr>
          <p:spPr>
            <a:xfrm>
              <a:off x="9042815" y="2882153"/>
              <a:ext cx="1134749" cy="239031"/>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5" name="TextBox 35"/>
            <p:cNvSpPr txBox="1">
              <a:spLocks noChangeArrowheads="1"/>
            </p:cNvSpPr>
            <p:nvPr/>
          </p:nvSpPr>
          <p:spPr bwMode="auto">
            <a:xfrm>
              <a:off x="7403069" y="1759686"/>
              <a:ext cx="126252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latin typeface="+mj-lt"/>
                </a:rPr>
                <a:t>Vote-request</a:t>
              </a:r>
            </a:p>
            <a:p>
              <a:pPr eaLnBrk="1" hangingPunct="1"/>
              <a:r>
                <a:rPr lang="en-US" altLang="en-US" dirty="0">
                  <a:latin typeface="+mj-lt"/>
                </a:rPr>
                <a:t>Vote-commit</a:t>
              </a:r>
            </a:p>
          </p:txBody>
        </p:sp>
        <p:cxnSp>
          <p:nvCxnSpPr>
            <p:cNvPr id="26" name="Straight Connector 25"/>
            <p:cNvCxnSpPr>
              <a:stCxn id="25" idx="1"/>
              <a:endCxn id="25" idx="3"/>
            </p:cNvCxnSpPr>
            <p:nvPr/>
          </p:nvCxnSpPr>
          <p:spPr>
            <a:xfrm>
              <a:off x="7403069" y="2082852"/>
              <a:ext cx="126252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TextBox 37"/>
            <p:cNvSpPr txBox="1">
              <a:spLocks noChangeArrowheads="1"/>
            </p:cNvSpPr>
            <p:nvPr/>
          </p:nvSpPr>
          <p:spPr bwMode="auto">
            <a:xfrm>
              <a:off x="7125560" y="2502184"/>
              <a:ext cx="121122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latin typeface="+mj-lt"/>
                </a:rPr>
                <a:t>Global-abort</a:t>
              </a:r>
            </a:p>
            <a:p>
              <a:pPr eaLnBrk="1" hangingPunct="1"/>
              <a:r>
                <a:rPr lang="en-US" altLang="en-US" dirty="0">
                  <a:latin typeface="+mj-lt"/>
                </a:rPr>
                <a:t>ACK</a:t>
              </a:r>
            </a:p>
          </p:txBody>
        </p:sp>
        <p:cxnSp>
          <p:nvCxnSpPr>
            <p:cNvPr id="28" name="Straight Connector 27"/>
            <p:cNvCxnSpPr>
              <a:stCxn id="27" idx="1"/>
              <a:endCxn id="27" idx="3"/>
            </p:cNvCxnSpPr>
            <p:nvPr/>
          </p:nvCxnSpPr>
          <p:spPr>
            <a:xfrm>
              <a:off x="7125560" y="2825350"/>
              <a:ext cx="121122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TextBox 39"/>
            <p:cNvSpPr txBox="1">
              <a:spLocks noChangeArrowheads="1"/>
            </p:cNvSpPr>
            <p:nvPr/>
          </p:nvSpPr>
          <p:spPr bwMode="auto">
            <a:xfrm>
              <a:off x="10029752" y="2425777"/>
              <a:ext cx="154946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smtClean="0">
                  <a:latin typeface="+mj-lt"/>
                </a:rPr>
                <a:t>Prepare-commit</a:t>
              </a:r>
              <a:endParaRPr lang="en-US" altLang="en-US" dirty="0">
                <a:latin typeface="+mj-lt"/>
              </a:endParaRPr>
            </a:p>
            <a:p>
              <a:pPr eaLnBrk="1" hangingPunct="1"/>
              <a:r>
                <a:rPr lang="en-US" altLang="en-US" dirty="0" smtClean="0">
                  <a:latin typeface="+mj-lt"/>
                </a:rPr>
                <a:t>Ready-commit</a:t>
              </a:r>
              <a:endParaRPr lang="en-US" altLang="en-US" dirty="0">
                <a:latin typeface="+mj-lt"/>
              </a:endParaRPr>
            </a:p>
          </p:txBody>
        </p:sp>
        <p:cxnSp>
          <p:nvCxnSpPr>
            <p:cNvPr id="30" name="Straight Connector 29"/>
            <p:cNvCxnSpPr>
              <a:stCxn id="29" idx="1"/>
              <a:endCxn id="29" idx="3"/>
            </p:cNvCxnSpPr>
            <p:nvPr/>
          </p:nvCxnSpPr>
          <p:spPr>
            <a:xfrm>
              <a:off x="10029752" y="2748943"/>
              <a:ext cx="154946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4" name="TextBox 47"/>
            <p:cNvSpPr txBox="1">
              <a:spLocks noChangeArrowheads="1"/>
            </p:cNvSpPr>
            <p:nvPr/>
          </p:nvSpPr>
          <p:spPr bwMode="auto">
            <a:xfrm>
              <a:off x="5706303" y="2053850"/>
              <a:ext cx="125931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latin typeface="+mj-lt"/>
                </a:rPr>
                <a:t>Vote-request</a:t>
              </a:r>
            </a:p>
            <a:p>
              <a:pPr eaLnBrk="1" hangingPunct="1"/>
              <a:r>
                <a:rPr lang="en-US" altLang="en-US" dirty="0">
                  <a:latin typeface="+mj-lt"/>
                </a:rPr>
                <a:t>Vote-abort</a:t>
              </a:r>
            </a:p>
          </p:txBody>
        </p:sp>
        <p:cxnSp>
          <p:nvCxnSpPr>
            <p:cNvPr id="35" name="Straight Connector 34"/>
            <p:cNvCxnSpPr>
              <a:stCxn id="34" idx="1"/>
              <a:endCxn id="34" idx="3"/>
            </p:cNvCxnSpPr>
            <p:nvPr/>
          </p:nvCxnSpPr>
          <p:spPr>
            <a:xfrm>
              <a:off x="5706303" y="2377016"/>
              <a:ext cx="125931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7" name="TextBox 51"/>
            <p:cNvSpPr txBox="1">
              <a:spLocks noChangeArrowheads="1"/>
            </p:cNvSpPr>
            <p:nvPr/>
          </p:nvSpPr>
          <p:spPr bwMode="auto">
            <a:xfrm>
              <a:off x="6604698" y="5056538"/>
              <a:ext cx="3754554" cy="830997"/>
            </a:xfrm>
            <a:prstGeom prst="rect">
              <a:avLst/>
            </a:prstGeom>
            <a:noFill/>
            <a:ln>
              <a:solidFill>
                <a:schemeClr val="tx1"/>
              </a:solidFill>
            </a:ln>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2400" dirty="0">
                  <a:latin typeface="+mj-lt"/>
                </a:rPr>
                <a:t>The finite state machine for a</a:t>
              </a:r>
            </a:p>
            <a:p>
              <a:pPr algn="ctr" eaLnBrk="1" hangingPunct="1"/>
              <a:r>
                <a:rPr lang="en-US" altLang="en-US" sz="2400" b="1" i="1" u="sng" dirty="0">
                  <a:latin typeface="+mj-lt"/>
                </a:rPr>
                <a:t>participant</a:t>
              </a:r>
              <a:r>
                <a:rPr lang="en-US" altLang="en-US" sz="2400" dirty="0">
                  <a:latin typeface="+mj-lt"/>
                </a:rPr>
                <a:t> in </a:t>
              </a:r>
              <a:r>
                <a:rPr lang="en-US" altLang="en-US" sz="2400" dirty="0" smtClean="0">
                  <a:latin typeface="+mj-lt"/>
                </a:rPr>
                <a:t>3PC</a:t>
              </a:r>
              <a:endParaRPr lang="en-US" altLang="en-US" sz="2400" dirty="0">
                <a:latin typeface="+mj-lt"/>
              </a:endParaRPr>
            </a:p>
          </p:txBody>
        </p:sp>
        <p:sp>
          <p:nvSpPr>
            <p:cNvPr id="41" name="Rounded Rectangle 40"/>
            <p:cNvSpPr/>
            <p:nvPr/>
          </p:nvSpPr>
          <p:spPr>
            <a:xfrm>
              <a:off x="9172467" y="4320727"/>
              <a:ext cx="2018388" cy="599169"/>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en-US" sz="2000" b="1" dirty="0" smtClean="0">
                  <a:latin typeface="+mj-lt"/>
                </a:rPr>
                <a:t>COMMIT</a:t>
              </a:r>
              <a:endParaRPr lang="en-US" sz="2000" b="1" dirty="0">
                <a:latin typeface="+mj-lt"/>
              </a:endParaRPr>
            </a:p>
          </p:txBody>
        </p:sp>
        <p:sp>
          <p:nvSpPr>
            <p:cNvPr id="51" name="TextBox 39"/>
            <p:cNvSpPr txBox="1">
              <a:spLocks noChangeArrowheads="1"/>
            </p:cNvSpPr>
            <p:nvPr/>
          </p:nvSpPr>
          <p:spPr bwMode="auto">
            <a:xfrm>
              <a:off x="10448989" y="3720353"/>
              <a:ext cx="144206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smtClean="0">
                  <a:latin typeface="+mj-lt"/>
                </a:rPr>
                <a:t>Global-commit</a:t>
              </a:r>
              <a:endParaRPr lang="en-US" altLang="en-US" dirty="0">
                <a:latin typeface="+mj-lt"/>
              </a:endParaRPr>
            </a:p>
            <a:p>
              <a:pPr eaLnBrk="1" hangingPunct="1"/>
              <a:r>
                <a:rPr lang="en-US" altLang="en-US" dirty="0" smtClean="0">
                  <a:latin typeface="+mj-lt"/>
                </a:rPr>
                <a:t>ACK</a:t>
              </a:r>
              <a:endParaRPr lang="en-US" altLang="en-US" dirty="0">
                <a:latin typeface="+mj-lt"/>
              </a:endParaRPr>
            </a:p>
          </p:txBody>
        </p:sp>
        <p:cxnSp>
          <p:nvCxnSpPr>
            <p:cNvPr id="52" name="Straight Connector 51"/>
            <p:cNvCxnSpPr>
              <a:stCxn id="51" idx="1"/>
              <a:endCxn id="51" idx="3"/>
            </p:cNvCxnSpPr>
            <p:nvPr/>
          </p:nvCxnSpPr>
          <p:spPr>
            <a:xfrm>
              <a:off x="10448989" y="4043519"/>
              <a:ext cx="144206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endCxn id="41" idx="0"/>
            </p:cNvCxnSpPr>
            <p:nvPr/>
          </p:nvCxnSpPr>
          <p:spPr>
            <a:xfrm>
              <a:off x="10029752" y="3720353"/>
              <a:ext cx="151909" cy="600374"/>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9" name="Elbow Connector 68"/>
            <p:cNvCxnSpPr>
              <a:stCxn id="18" idx="1"/>
              <a:endCxn id="21" idx="1"/>
            </p:cNvCxnSpPr>
            <p:nvPr/>
          </p:nvCxnSpPr>
          <p:spPr>
            <a:xfrm rot="10800000" flipV="1">
              <a:off x="7568171" y="1479911"/>
              <a:ext cx="847724" cy="1940857"/>
            </a:xfrm>
            <a:prstGeom prst="bentConnector3">
              <a:avLst>
                <a:gd name="adj1" fmla="val 169795"/>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53249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1" fill="hold" nodeType="clickEffect">
                                  <p:stCondLst>
                                    <p:cond delay="0"/>
                                  </p:stCondLst>
                                  <p:childTnLst>
                                    <p:set>
                                      <p:cBhvr>
                                        <p:cTn id="10" dur="1" fill="hold">
                                          <p:stCondLst>
                                            <p:cond delay="0"/>
                                          </p:stCondLst>
                                        </p:cTn>
                                        <p:tgtEl>
                                          <p:spTgt spid="38"/>
                                        </p:tgtEl>
                                        <p:attrNameLst>
                                          <p:attrName>style.visibility</p:attrName>
                                        </p:attrNameLst>
                                      </p:cBhvr>
                                      <p:to>
                                        <p:strVal val="visible"/>
                                      </p:to>
                                    </p:set>
                                    <p:animEffect transition="in" filter="wipe(up)">
                                      <p:cBhvr>
                                        <p:cTn id="11" dur="500"/>
                                        <p:tgtEl>
                                          <p:spTgt spid="38"/>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39"/>
                                        </p:tgtEl>
                                        <p:attrNameLst>
                                          <p:attrName>style.visibility</p:attrName>
                                        </p:attrNameLst>
                                      </p:cBhvr>
                                      <p:to>
                                        <p:strVal val="visible"/>
                                      </p:to>
                                    </p:set>
                                    <p:animEffect transition="in" filter="wipe(left)">
                                      <p:cBhvr>
                                        <p:cTn id="14" dur="500"/>
                                        <p:tgtEl>
                                          <p:spTgt spid="39"/>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F2D5F8-87CB-4B5B-8EC7-5F4CE6485746}"/>
              </a:ext>
            </a:extLst>
          </p:cNvPr>
          <p:cNvSpPr>
            <a:spLocks noGrp="1"/>
          </p:cNvSpPr>
          <p:nvPr>
            <p:ph type="title"/>
          </p:nvPr>
        </p:nvSpPr>
        <p:spPr/>
        <p:txBody>
          <a:bodyPr>
            <a:normAutofit/>
          </a:bodyPr>
          <a:lstStyle/>
          <a:p>
            <a:r>
              <a:rPr lang="en-US" dirty="0" smtClean="0"/>
              <a:t>Three-Phase Commit </a:t>
            </a:r>
            <a:r>
              <a:rPr lang="en-US" dirty="0"/>
              <a:t>Protocol</a:t>
            </a:r>
          </a:p>
        </p:txBody>
      </p:sp>
      <p:sp>
        <p:nvSpPr>
          <p:cNvPr id="3" name="Content Placeholder 2">
            <a:extLst>
              <a:ext uri="{FF2B5EF4-FFF2-40B4-BE49-F238E27FC236}">
                <a16:creationId xmlns:a16="http://schemas.microsoft.com/office/drawing/2014/main" xmlns="" id="{139A428D-8F15-4206-B337-FA27C005FA71}"/>
              </a:ext>
            </a:extLst>
          </p:cNvPr>
          <p:cNvSpPr>
            <a:spLocks noGrp="1"/>
          </p:cNvSpPr>
          <p:nvPr>
            <p:ph idx="1"/>
          </p:nvPr>
        </p:nvSpPr>
        <p:spPr/>
        <p:txBody>
          <a:bodyPr/>
          <a:lstStyle/>
          <a:p>
            <a:pPr>
              <a:defRPr/>
            </a:pPr>
            <a:r>
              <a:rPr lang="en-US" dirty="0"/>
              <a:t>Essence</a:t>
            </a:r>
            <a:r>
              <a:rPr lang="en-US" dirty="0" smtClean="0"/>
              <a:t>: the </a:t>
            </a:r>
            <a:r>
              <a:rPr lang="en-US" dirty="0"/>
              <a:t>states of the coordinator and each participant </a:t>
            </a:r>
            <a:r>
              <a:rPr lang="en-US" dirty="0" smtClean="0"/>
              <a:t>satisfy the </a:t>
            </a:r>
            <a:r>
              <a:rPr lang="en-US" dirty="0"/>
              <a:t>following two conditions:</a:t>
            </a:r>
          </a:p>
          <a:p>
            <a:pPr marL="914400" lvl="1" indent="-457200">
              <a:buFont typeface="+mj-lt"/>
              <a:buAutoNum type="arabicPeriod"/>
              <a:defRPr/>
            </a:pPr>
            <a:r>
              <a:rPr lang="en-US" sz="2400" dirty="0" smtClean="0"/>
              <a:t>There </a:t>
            </a:r>
            <a:r>
              <a:rPr lang="en-US" sz="2400" dirty="0"/>
              <a:t>is no single state from which it is possible to make a transition directly to either a COMMIT or an ABORT state.</a:t>
            </a:r>
          </a:p>
          <a:p>
            <a:pPr marL="914400" lvl="1" indent="-457200">
              <a:buFont typeface="+mj-lt"/>
              <a:buAutoNum type="arabicPeriod"/>
              <a:defRPr/>
            </a:pPr>
            <a:r>
              <a:rPr lang="en-US" sz="2400" dirty="0" smtClean="0"/>
              <a:t>There </a:t>
            </a:r>
            <a:r>
              <a:rPr lang="en-US" sz="2400" dirty="0"/>
              <a:t>is no state in which it is not possible to make a final decision, and from which a transition to a COMMIT state can be made.</a:t>
            </a:r>
          </a:p>
          <a:p>
            <a:pPr>
              <a:defRPr/>
            </a:pPr>
            <a:r>
              <a:rPr lang="en-US" dirty="0"/>
              <a:t>3PC protocol when failures </a:t>
            </a:r>
            <a:r>
              <a:rPr lang="en-US" dirty="0" smtClean="0"/>
              <a:t>occur:</a:t>
            </a:r>
            <a:endParaRPr lang="en-US" dirty="0"/>
          </a:p>
          <a:p>
            <a:pPr lvl="1">
              <a:buFont typeface="Wingdings" panose="05000000000000000000" pitchFamily="2" charset="2"/>
              <a:buChar char="§"/>
              <a:defRPr/>
            </a:pPr>
            <a:r>
              <a:rPr lang="en-US" sz="2400" dirty="0"/>
              <a:t>Coordinator is blocked in PRECOMMIT.</a:t>
            </a:r>
          </a:p>
          <a:p>
            <a:pPr lvl="1">
              <a:buFont typeface="Wingdings" panose="05000000000000000000" pitchFamily="2" charset="2"/>
              <a:buChar char="§"/>
              <a:defRPr/>
            </a:pPr>
            <a:r>
              <a:rPr lang="en-US" sz="2400" dirty="0"/>
              <a:t>On timeout, it concludes that a participant has crashed, but that participant is known to </a:t>
            </a:r>
            <a:r>
              <a:rPr lang="en-US" sz="2400" dirty="0" smtClean="0"/>
              <a:t>have voted </a:t>
            </a:r>
            <a:r>
              <a:rPr lang="en-US" sz="2400" dirty="0"/>
              <a:t>for commit. So coordinator can multicast a GLOBAL COMMIT</a:t>
            </a:r>
          </a:p>
          <a:p>
            <a:pPr lvl="1">
              <a:buFont typeface="Wingdings" panose="05000000000000000000" pitchFamily="2" charset="2"/>
              <a:buChar char="§"/>
              <a:defRPr/>
            </a:pPr>
            <a:r>
              <a:rPr lang="en-US" sz="2400" dirty="0"/>
              <a:t>In addition, it relies on a recovery protocol for the crashed participant to eventually </a:t>
            </a:r>
            <a:r>
              <a:rPr lang="en-US" sz="2400" dirty="0" smtClean="0"/>
              <a:t>commit its </a:t>
            </a:r>
            <a:r>
              <a:rPr lang="en-US" sz="2400" dirty="0"/>
              <a:t>part of the transaction when it comes up again.</a:t>
            </a:r>
          </a:p>
          <a:p>
            <a:pPr>
              <a:defRPr/>
            </a:pPr>
            <a:endParaRPr lang="en-US" dirty="0"/>
          </a:p>
        </p:txBody>
      </p:sp>
    </p:spTree>
    <p:extLst>
      <p:ext uri="{BB962C8B-B14F-4D97-AF65-F5344CB8AC3E}">
        <p14:creationId xmlns:p14="http://schemas.microsoft.com/office/powerpoint/2010/main" val="2770526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F2D5F8-87CB-4B5B-8EC7-5F4CE6485746}"/>
              </a:ext>
            </a:extLst>
          </p:cNvPr>
          <p:cNvSpPr>
            <a:spLocks noGrp="1"/>
          </p:cNvSpPr>
          <p:nvPr>
            <p:ph type="title"/>
          </p:nvPr>
        </p:nvSpPr>
        <p:spPr/>
        <p:txBody>
          <a:bodyPr>
            <a:normAutofit/>
          </a:bodyPr>
          <a:lstStyle/>
          <a:p>
            <a:r>
              <a:rPr lang="en-US" dirty="0" smtClean="0"/>
              <a:t>Three-Phase Commit </a:t>
            </a:r>
            <a:r>
              <a:rPr lang="en-US" dirty="0"/>
              <a:t>Protocol</a:t>
            </a:r>
          </a:p>
        </p:txBody>
      </p:sp>
      <p:sp>
        <p:nvSpPr>
          <p:cNvPr id="3" name="Content Placeholder 2">
            <a:extLst>
              <a:ext uri="{FF2B5EF4-FFF2-40B4-BE49-F238E27FC236}">
                <a16:creationId xmlns:a16="http://schemas.microsoft.com/office/drawing/2014/main" xmlns="" id="{139A428D-8F15-4206-B337-FA27C005FA71}"/>
              </a:ext>
            </a:extLst>
          </p:cNvPr>
          <p:cNvSpPr>
            <a:spLocks noGrp="1"/>
          </p:cNvSpPr>
          <p:nvPr>
            <p:ph idx="1"/>
          </p:nvPr>
        </p:nvSpPr>
        <p:spPr/>
        <p:txBody>
          <a:bodyPr/>
          <a:lstStyle/>
          <a:p>
            <a:pPr>
              <a:defRPr/>
            </a:pPr>
            <a:r>
              <a:rPr lang="en-US" dirty="0" smtClean="0"/>
              <a:t>Participant </a:t>
            </a:r>
            <a:r>
              <a:rPr lang="en-US" dirty="0"/>
              <a:t>blocked in </a:t>
            </a:r>
            <a:r>
              <a:rPr lang="en-US" dirty="0" smtClean="0">
                <a:solidFill>
                  <a:schemeClr val="accent6"/>
                </a:solidFill>
              </a:rPr>
              <a:t>Pre-commit </a:t>
            </a:r>
            <a:r>
              <a:rPr lang="en-US" dirty="0">
                <a:solidFill>
                  <a:schemeClr val="accent6"/>
                </a:solidFill>
              </a:rPr>
              <a:t>state</a:t>
            </a:r>
          </a:p>
          <a:p>
            <a:pPr lvl="1">
              <a:buFont typeface="Wingdings" panose="05000000000000000000" pitchFamily="2" charset="2"/>
              <a:buChar char="§"/>
              <a:defRPr/>
            </a:pPr>
            <a:r>
              <a:rPr lang="en-US" sz="2400" dirty="0"/>
              <a:t>Contact others</a:t>
            </a:r>
          </a:p>
          <a:p>
            <a:pPr lvl="1">
              <a:buFont typeface="Wingdings" panose="05000000000000000000" pitchFamily="2" charset="2"/>
              <a:buChar char="§"/>
              <a:defRPr/>
            </a:pPr>
            <a:r>
              <a:rPr lang="en-US" sz="2400" dirty="0"/>
              <a:t>Collectively decide to commit</a:t>
            </a:r>
          </a:p>
          <a:p>
            <a:pPr>
              <a:defRPr/>
            </a:pPr>
            <a:r>
              <a:rPr lang="en-US" dirty="0"/>
              <a:t>Participant blocked in </a:t>
            </a:r>
            <a:r>
              <a:rPr lang="en-US" dirty="0">
                <a:solidFill>
                  <a:schemeClr val="accent6"/>
                </a:solidFill>
              </a:rPr>
              <a:t>Ready state</a:t>
            </a:r>
          </a:p>
          <a:p>
            <a:pPr lvl="1">
              <a:buFont typeface="Wingdings" panose="05000000000000000000" pitchFamily="2" charset="2"/>
              <a:buChar char="§"/>
              <a:defRPr/>
            </a:pPr>
            <a:r>
              <a:rPr lang="en-US" sz="2400" dirty="0"/>
              <a:t>Contact others</a:t>
            </a:r>
          </a:p>
          <a:p>
            <a:pPr lvl="1">
              <a:buFont typeface="Wingdings" panose="05000000000000000000" pitchFamily="2" charset="2"/>
              <a:buChar char="§"/>
              <a:defRPr/>
            </a:pPr>
            <a:r>
              <a:rPr lang="en-US" sz="2400" dirty="0"/>
              <a:t>If any in Abort, then abort transaction</a:t>
            </a:r>
          </a:p>
          <a:p>
            <a:pPr lvl="1">
              <a:buFont typeface="Wingdings" panose="05000000000000000000" pitchFamily="2" charset="2"/>
              <a:buChar char="§"/>
              <a:defRPr/>
            </a:pPr>
            <a:r>
              <a:rPr lang="en-US" sz="2400" dirty="0"/>
              <a:t>If any in Pre-commit, the move to Pre-commit state</a:t>
            </a:r>
          </a:p>
          <a:p>
            <a:pPr lvl="1">
              <a:buFont typeface="Wingdings" panose="05000000000000000000" pitchFamily="2" charset="2"/>
              <a:buChar char="§"/>
              <a:defRPr/>
            </a:pPr>
            <a:r>
              <a:rPr lang="en-US" sz="2400" dirty="0"/>
              <a:t>If all in </a:t>
            </a:r>
            <a:r>
              <a:rPr lang="en-US" sz="2400" dirty="0" err="1"/>
              <a:t>Reacdy</a:t>
            </a:r>
            <a:r>
              <a:rPr lang="en-US" sz="2400" dirty="0"/>
              <a:t> state, then abort transaction</a:t>
            </a:r>
          </a:p>
          <a:p>
            <a:pPr marL="0" indent="0">
              <a:buNone/>
              <a:defRPr/>
            </a:pPr>
            <a:endParaRPr lang="en-US" dirty="0"/>
          </a:p>
        </p:txBody>
      </p:sp>
    </p:spTree>
    <p:extLst>
      <p:ext uri="{BB962C8B-B14F-4D97-AF65-F5344CB8AC3E}">
        <p14:creationId xmlns:p14="http://schemas.microsoft.com/office/powerpoint/2010/main" val="97933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F2D5F8-87CB-4B5B-8EC7-5F4CE6485746}"/>
              </a:ext>
            </a:extLst>
          </p:cNvPr>
          <p:cNvSpPr>
            <a:spLocks noGrp="1"/>
          </p:cNvSpPr>
          <p:nvPr>
            <p:ph type="title"/>
          </p:nvPr>
        </p:nvSpPr>
        <p:spPr/>
        <p:txBody>
          <a:bodyPr/>
          <a:lstStyle/>
          <a:p>
            <a:r>
              <a:rPr lang="en-US" dirty="0"/>
              <a:t>Recovery Strategies</a:t>
            </a:r>
          </a:p>
        </p:txBody>
      </p:sp>
      <p:sp>
        <p:nvSpPr>
          <p:cNvPr id="3" name="Content Placeholder 2">
            <a:extLst>
              <a:ext uri="{FF2B5EF4-FFF2-40B4-BE49-F238E27FC236}">
                <a16:creationId xmlns:a16="http://schemas.microsoft.com/office/drawing/2014/main" xmlns="" id="{139A428D-8F15-4206-B337-FA27C005FA71}"/>
              </a:ext>
            </a:extLst>
          </p:cNvPr>
          <p:cNvSpPr>
            <a:spLocks noGrp="1"/>
          </p:cNvSpPr>
          <p:nvPr>
            <p:ph idx="1"/>
          </p:nvPr>
        </p:nvSpPr>
        <p:spPr/>
        <p:txBody>
          <a:bodyPr/>
          <a:lstStyle/>
          <a:p>
            <a:r>
              <a:rPr lang="en-US" altLang="en-US" dirty="0"/>
              <a:t>So far, we have mainly concentrated on algorithms that allow us to tolerate faults</a:t>
            </a:r>
          </a:p>
          <a:p>
            <a:r>
              <a:rPr lang="en-US" altLang="en-US" dirty="0" smtClean="0"/>
              <a:t>However</a:t>
            </a:r>
            <a:r>
              <a:rPr lang="en-US" altLang="en-US" dirty="0"/>
              <a:t>, once a failure has occurred, it is essential that the process where the failure has happened can recover to a correct state</a:t>
            </a:r>
          </a:p>
          <a:p>
            <a:r>
              <a:rPr lang="en-US" altLang="en-US" dirty="0"/>
              <a:t>F</a:t>
            </a:r>
            <a:r>
              <a:rPr lang="en-US" altLang="en-US" dirty="0" smtClean="0"/>
              <a:t>ocus </a:t>
            </a:r>
            <a:r>
              <a:rPr lang="en-US" altLang="en-US" dirty="0"/>
              <a:t>on:</a:t>
            </a:r>
          </a:p>
          <a:p>
            <a:pPr marL="806450" lvl="2" indent="-361950">
              <a:defRPr/>
            </a:pPr>
            <a:r>
              <a:rPr lang="en-US" altLang="en-US" sz="2400" dirty="0"/>
              <a:t>What it actually means to recover to a correct state</a:t>
            </a:r>
          </a:p>
          <a:p>
            <a:pPr marL="806450" lvl="2" indent="-361950">
              <a:defRPr/>
            </a:pPr>
            <a:r>
              <a:rPr lang="en-US" altLang="en-US" sz="2400" dirty="0"/>
              <a:t>When and how the state of a distributed system can be recorded and recovered, by means of </a:t>
            </a:r>
            <a:r>
              <a:rPr lang="en-US" altLang="en-US" sz="2400" dirty="0" smtClean="0"/>
              <a:t>check pointing </a:t>
            </a:r>
            <a:r>
              <a:rPr lang="en-US" altLang="en-US" sz="2400" dirty="0"/>
              <a:t>and message logging</a:t>
            </a:r>
          </a:p>
        </p:txBody>
      </p:sp>
    </p:spTree>
    <p:extLst>
      <p:ext uri="{BB962C8B-B14F-4D97-AF65-F5344CB8AC3E}">
        <p14:creationId xmlns:p14="http://schemas.microsoft.com/office/powerpoint/2010/main" val="7200495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F2D5F8-87CB-4B5B-8EC7-5F4CE6485746}"/>
              </a:ext>
            </a:extLst>
          </p:cNvPr>
          <p:cNvSpPr>
            <a:spLocks noGrp="1"/>
          </p:cNvSpPr>
          <p:nvPr>
            <p:ph type="title"/>
          </p:nvPr>
        </p:nvSpPr>
        <p:spPr/>
        <p:txBody>
          <a:bodyPr/>
          <a:lstStyle/>
          <a:p>
            <a:r>
              <a:rPr lang="en-US" dirty="0"/>
              <a:t>Recovery Strategies</a:t>
            </a:r>
          </a:p>
        </p:txBody>
      </p:sp>
      <p:sp>
        <p:nvSpPr>
          <p:cNvPr id="3" name="Content Placeholder 2">
            <a:extLst>
              <a:ext uri="{FF2B5EF4-FFF2-40B4-BE49-F238E27FC236}">
                <a16:creationId xmlns:a16="http://schemas.microsoft.com/office/drawing/2014/main" xmlns="" id="{139A428D-8F15-4206-B337-FA27C005FA71}"/>
              </a:ext>
            </a:extLst>
          </p:cNvPr>
          <p:cNvSpPr>
            <a:spLocks noGrp="1"/>
          </p:cNvSpPr>
          <p:nvPr>
            <p:ph idx="1"/>
          </p:nvPr>
        </p:nvSpPr>
        <p:spPr/>
        <p:txBody>
          <a:bodyPr/>
          <a:lstStyle/>
          <a:p>
            <a:r>
              <a:rPr lang="en-US" altLang="en-US" dirty="0"/>
              <a:t>Once a failure has occurred, it is essential that the process where the failure happened recovers to a correct state.</a:t>
            </a:r>
          </a:p>
          <a:p>
            <a:r>
              <a:rPr lang="en-US" altLang="en-US" dirty="0"/>
              <a:t>Recovery from an error is fundamental to fault tolerance.  </a:t>
            </a:r>
            <a:endParaRPr lang="en-US" altLang="en-US" dirty="0" smtClean="0"/>
          </a:p>
          <a:p>
            <a:r>
              <a:rPr lang="en-US" altLang="en-US" dirty="0"/>
              <a:t>The idea of error recovery is to replace an erroneous state with an error-free state</a:t>
            </a:r>
          </a:p>
          <a:p>
            <a:r>
              <a:rPr lang="en-US" altLang="en-US" dirty="0" smtClean="0"/>
              <a:t>Two </a:t>
            </a:r>
            <a:r>
              <a:rPr lang="en-US" altLang="en-US" dirty="0"/>
              <a:t>main forms of recovery</a:t>
            </a:r>
            <a:r>
              <a:rPr lang="en-US" altLang="en-US" dirty="0" smtClean="0"/>
              <a:t>:</a:t>
            </a:r>
          </a:p>
          <a:p>
            <a:pPr marL="901700" lvl="2" indent="-457200">
              <a:buFont typeface="+mj-lt"/>
              <a:buAutoNum type="arabicPeriod"/>
              <a:defRPr/>
            </a:pPr>
            <a:r>
              <a:rPr lang="en-US" altLang="en-US" sz="2400" dirty="0"/>
              <a:t>Backward recovery</a:t>
            </a:r>
          </a:p>
          <a:p>
            <a:pPr marL="901700" lvl="2" indent="-457200">
              <a:buFont typeface="+mj-lt"/>
              <a:buAutoNum type="arabicPeriod"/>
              <a:defRPr/>
            </a:pPr>
            <a:r>
              <a:rPr lang="en-US" altLang="en-US" sz="2400" dirty="0"/>
              <a:t>Forward recovery</a:t>
            </a:r>
          </a:p>
          <a:p>
            <a:endParaRPr lang="en-US" altLang="en-US" dirty="0"/>
          </a:p>
        </p:txBody>
      </p:sp>
    </p:spTree>
    <p:extLst>
      <p:ext uri="{BB962C8B-B14F-4D97-AF65-F5344CB8AC3E}">
        <p14:creationId xmlns:p14="http://schemas.microsoft.com/office/powerpoint/2010/main" val="3791865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F2D5F8-87CB-4B5B-8EC7-5F4CE6485746}"/>
              </a:ext>
            </a:extLst>
          </p:cNvPr>
          <p:cNvSpPr>
            <a:spLocks noGrp="1"/>
          </p:cNvSpPr>
          <p:nvPr>
            <p:ph type="title"/>
          </p:nvPr>
        </p:nvSpPr>
        <p:spPr/>
        <p:txBody>
          <a:bodyPr/>
          <a:lstStyle/>
          <a:p>
            <a:r>
              <a:rPr lang="en-US" dirty="0"/>
              <a:t>Recovery Strategies</a:t>
            </a:r>
          </a:p>
        </p:txBody>
      </p:sp>
      <p:sp>
        <p:nvSpPr>
          <p:cNvPr id="3" name="Content Placeholder 2">
            <a:extLst>
              <a:ext uri="{FF2B5EF4-FFF2-40B4-BE49-F238E27FC236}">
                <a16:creationId xmlns:a16="http://schemas.microsoft.com/office/drawing/2014/main" xmlns="" id="{139A428D-8F15-4206-B337-FA27C005FA71}"/>
              </a:ext>
            </a:extLst>
          </p:cNvPr>
          <p:cNvSpPr>
            <a:spLocks noGrp="1"/>
          </p:cNvSpPr>
          <p:nvPr>
            <p:ph idx="1"/>
          </p:nvPr>
        </p:nvSpPr>
        <p:spPr/>
        <p:txBody>
          <a:bodyPr/>
          <a:lstStyle/>
          <a:p>
            <a:pPr marL="0" indent="0">
              <a:buNone/>
            </a:pPr>
            <a:r>
              <a:rPr lang="en-US" altLang="en-US" b="1" dirty="0">
                <a:solidFill>
                  <a:srgbClr val="0E3755"/>
                </a:solidFill>
              </a:rPr>
              <a:t>Backward </a:t>
            </a:r>
            <a:r>
              <a:rPr lang="en-US" altLang="en-US" b="1" dirty="0" smtClean="0">
                <a:solidFill>
                  <a:srgbClr val="0E3755"/>
                </a:solidFill>
              </a:rPr>
              <a:t>recovery:</a:t>
            </a:r>
          </a:p>
          <a:p>
            <a:r>
              <a:rPr lang="en-US" altLang="en-US" dirty="0" smtClean="0"/>
              <a:t>Return </a:t>
            </a:r>
            <a:r>
              <a:rPr lang="en-US" altLang="en-US" dirty="0"/>
              <a:t>the system to some previous correct state (using checkpoints), then continue executing</a:t>
            </a:r>
            <a:r>
              <a:rPr lang="en-US" altLang="en-US" dirty="0" smtClean="0"/>
              <a:t>.</a:t>
            </a:r>
          </a:p>
          <a:p>
            <a:r>
              <a:rPr lang="en-US" altLang="en-US" dirty="0" smtClean="0"/>
              <a:t>Problem: </a:t>
            </a:r>
          </a:p>
          <a:p>
            <a:pPr marL="806450" lvl="2" indent="-361950">
              <a:defRPr/>
            </a:pPr>
            <a:r>
              <a:rPr lang="en-US" altLang="en-US" sz="2400" dirty="0"/>
              <a:t>Restoring a system or a process to a previous state is generally expensive in terms of performance</a:t>
            </a:r>
          </a:p>
          <a:p>
            <a:pPr marL="806450" lvl="2" indent="-361950">
              <a:defRPr/>
            </a:pPr>
            <a:r>
              <a:rPr lang="en-US" altLang="en-US" sz="2400" dirty="0"/>
              <a:t>Some states can never be rolled back </a:t>
            </a:r>
            <a:endParaRPr lang="en-US" altLang="en-US" sz="2400" dirty="0" smtClean="0"/>
          </a:p>
          <a:p>
            <a:pPr marL="0" lvl="2" indent="0">
              <a:spcBef>
                <a:spcPts val="1000"/>
              </a:spcBef>
              <a:buNone/>
              <a:defRPr/>
            </a:pPr>
            <a:r>
              <a:rPr lang="en-US" altLang="en-US" sz="2400" b="1" dirty="0">
                <a:solidFill>
                  <a:srgbClr val="0E3755"/>
                </a:solidFill>
              </a:rPr>
              <a:t>Forward Recovery: </a:t>
            </a:r>
          </a:p>
          <a:p>
            <a:pPr marL="265113" lvl="2" indent="-265113">
              <a:spcBef>
                <a:spcPts val="1000"/>
              </a:spcBef>
              <a:buFont typeface="Webdings" panose="05030102010509060703" pitchFamily="18" charset="2"/>
              <a:buChar char=""/>
              <a:defRPr/>
            </a:pPr>
            <a:r>
              <a:rPr lang="en-US" altLang="en-US" sz="2400" dirty="0"/>
              <a:t>Bring the system into a correct state, from which it can then continue to execute</a:t>
            </a:r>
          </a:p>
          <a:p>
            <a:pPr marL="265113" lvl="2" indent="-265113">
              <a:spcBef>
                <a:spcPts val="1000"/>
              </a:spcBef>
              <a:buFont typeface="Webdings" panose="05030102010509060703" pitchFamily="18" charset="2"/>
              <a:buChar char=""/>
              <a:defRPr/>
            </a:pPr>
            <a:r>
              <a:rPr lang="en-US" altLang="en-US" sz="2400" dirty="0"/>
              <a:t>Forward recovery is typically faster than backward recovery but requires that it has to be known in advance which errors may occur</a:t>
            </a:r>
          </a:p>
          <a:p>
            <a:pPr marL="265113" lvl="2" indent="-265113">
              <a:spcBef>
                <a:spcPts val="1000"/>
              </a:spcBef>
              <a:buFont typeface="Webdings" panose="05030102010509060703" pitchFamily="18" charset="2"/>
              <a:buChar char=""/>
              <a:defRPr/>
            </a:pPr>
            <a:r>
              <a:rPr lang="en-US" altLang="en-US" sz="2400" dirty="0"/>
              <a:t>Problem:</a:t>
            </a:r>
          </a:p>
          <a:p>
            <a:pPr marL="806450" lvl="2" indent="-361950">
              <a:defRPr/>
            </a:pPr>
            <a:r>
              <a:rPr lang="en-US" altLang="en-US" sz="2400" dirty="0"/>
              <a:t>In order to work, all potential errors need to be accounted for up-front.  </a:t>
            </a:r>
          </a:p>
          <a:p>
            <a:pPr marL="806450" lvl="2" indent="-361950">
              <a:defRPr/>
            </a:pPr>
            <a:r>
              <a:rPr lang="en-US" altLang="en-US" sz="2400" dirty="0"/>
              <a:t>When an error occurs, the </a:t>
            </a:r>
            <a:r>
              <a:rPr lang="en-US" altLang="en-US" sz="2400" dirty="0" smtClean="0"/>
              <a:t>recovery </a:t>
            </a:r>
            <a:r>
              <a:rPr lang="en-US" altLang="en-US" sz="2400" dirty="0"/>
              <a:t>mechanism then knows what to do to bring the system forward to a correct state</a:t>
            </a:r>
            <a:r>
              <a:rPr lang="en-US" altLang="en-US" sz="2400" dirty="0" smtClean="0"/>
              <a:t>.</a:t>
            </a:r>
            <a:endParaRPr lang="en-US" altLang="en-US" dirty="0"/>
          </a:p>
        </p:txBody>
      </p:sp>
    </p:spTree>
    <p:extLst>
      <p:ext uri="{BB962C8B-B14F-4D97-AF65-F5344CB8AC3E}">
        <p14:creationId xmlns:p14="http://schemas.microsoft.com/office/powerpoint/2010/main" val="1116529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F2D5F8-87CB-4B5B-8EC7-5F4CE6485746}"/>
              </a:ext>
            </a:extLst>
          </p:cNvPr>
          <p:cNvSpPr>
            <a:spLocks noGrp="1"/>
          </p:cNvSpPr>
          <p:nvPr>
            <p:ph type="title"/>
          </p:nvPr>
        </p:nvSpPr>
        <p:spPr/>
        <p:txBody>
          <a:bodyPr>
            <a:normAutofit/>
          </a:bodyPr>
          <a:lstStyle/>
          <a:p>
            <a:r>
              <a:rPr lang="en-US" dirty="0" smtClean="0"/>
              <a:t>Continuous Consistency</a:t>
            </a:r>
            <a:endParaRPr lang="en-US" dirty="0"/>
          </a:p>
        </p:txBody>
      </p:sp>
      <p:sp>
        <p:nvSpPr>
          <p:cNvPr id="3" name="Content Placeholder 2">
            <a:extLst>
              <a:ext uri="{FF2B5EF4-FFF2-40B4-BE49-F238E27FC236}">
                <a16:creationId xmlns:a16="http://schemas.microsoft.com/office/drawing/2014/main" xmlns="" id="{139A428D-8F15-4206-B337-FA27C005FA71}"/>
              </a:ext>
            </a:extLst>
          </p:cNvPr>
          <p:cNvSpPr>
            <a:spLocks noGrp="1"/>
          </p:cNvSpPr>
          <p:nvPr>
            <p:ph idx="1"/>
          </p:nvPr>
        </p:nvSpPr>
        <p:spPr/>
        <p:txBody>
          <a:bodyPr/>
          <a:lstStyle/>
          <a:p>
            <a:r>
              <a:rPr lang="en-US" dirty="0"/>
              <a:t>Consistency unit (</a:t>
            </a:r>
            <a:r>
              <a:rPr lang="en-US" dirty="0" err="1"/>
              <a:t>Conit</a:t>
            </a:r>
            <a:r>
              <a:rPr lang="en-US" dirty="0"/>
              <a:t>) specifies the data unit over which consistency is measured</a:t>
            </a:r>
          </a:p>
          <a:p>
            <a:pPr lvl="2"/>
            <a:r>
              <a:rPr lang="en-US" sz="2400" dirty="0"/>
              <a:t>For example, </a:t>
            </a:r>
            <a:r>
              <a:rPr lang="en-US" sz="2400" dirty="0" err="1"/>
              <a:t>conit</a:t>
            </a:r>
            <a:r>
              <a:rPr lang="en-US" sz="2400" dirty="0"/>
              <a:t> can be defined as a record representing a single stock</a:t>
            </a:r>
          </a:p>
          <a:p>
            <a:r>
              <a:rPr lang="en-US" dirty="0"/>
              <a:t>Level of consistency is measured by each replica along the three dimensions</a:t>
            </a:r>
          </a:p>
          <a:p>
            <a:r>
              <a:rPr lang="en-US" dirty="0">
                <a:solidFill>
                  <a:schemeClr val="accent6"/>
                </a:solidFill>
              </a:rPr>
              <a:t>Numerical </a:t>
            </a:r>
            <a:r>
              <a:rPr lang="en-US" dirty="0" smtClean="0">
                <a:solidFill>
                  <a:schemeClr val="accent6"/>
                </a:solidFill>
              </a:rPr>
              <a:t>Deviation </a:t>
            </a:r>
            <a:r>
              <a:rPr lang="en-US" dirty="0" smtClean="0"/>
              <a:t>: For </a:t>
            </a:r>
            <a:r>
              <a:rPr lang="en-US" dirty="0"/>
              <a:t>a given replica R, how many updates at other replicas are not yet seen at R? What is the effect of the non-propagated updates on local </a:t>
            </a:r>
            <a:r>
              <a:rPr lang="en-US" dirty="0" err="1"/>
              <a:t>Conit</a:t>
            </a:r>
            <a:r>
              <a:rPr lang="en-US" dirty="0"/>
              <a:t> values?</a:t>
            </a:r>
          </a:p>
          <a:p>
            <a:r>
              <a:rPr lang="en-US" dirty="0">
                <a:solidFill>
                  <a:schemeClr val="accent6"/>
                </a:solidFill>
              </a:rPr>
              <a:t>Order </a:t>
            </a:r>
            <a:r>
              <a:rPr lang="en-US" dirty="0" smtClean="0">
                <a:solidFill>
                  <a:schemeClr val="accent6"/>
                </a:solidFill>
              </a:rPr>
              <a:t>Deviation </a:t>
            </a:r>
            <a:r>
              <a:rPr lang="en-US" dirty="0" smtClean="0"/>
              <a:t>: For </a:t>
            </a:r>
            <a:r>
              <a:rPr lang="en-US" dirty="0"/>
              <a:t>a given replica R, how many local updates are not propagated to other replicas?</a:t>
            </a:r>
          </a:p>
          <a:p>
            <a:r>
              <a:rPr lang="en-US" dirty="0">
                <a:solidFill>
                  <a:schemeClr val="accent6"/>
                </a:solidFill>
              </a:rPr>
              <a:t>Staleness </a:t>
            </a:r>
            <a:r>
              <a:rPr lang="en-US" dirty="0" smtClean="0">
                <a:solidFill>
                  <a:schemeClr val="accent6"/>
                </a:solidFill>
              </a:rPr>
              <a:t>Deviation </a:t>
            </a:r>
            <a:r>
              <a:rPr lang="en-US" dirty="0" smtClean="0"/>
              <a:t>: For </a:t>
            </a:r>
            <a:r>
              <a:rPr lang="en-US" dirty="0"/>
              <a:t>a given replica R, how long has it been since updates were propagated</a:t>
            </a:r>
            <a:r>
              <a:rPr lang="en-US" dirty="0" smtClean="0"/>
              <a:t>?</a:t>
            </a:r>
            <a:endParaRPr lang="en-US" dirty="0"/>
          </a:p>
        </p:txBody>
      </p:sp>
    </p:spTree>
    <p:extLst>
      <p:ext uri="{BB962C8B-B14F-4D97-AF65-F5344CB8AC3E}">
        <p14:creationId xmlns:p14="http://schemas.microsoft.com/office/powerpoint/2010/main" val="255428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F2D5F8-87CB-4B5B-8EC7-5F4CE6485746}"/>
              </a:ext>
            </a:extLst>
          </p:cNvPr>
          <p:cNvSpPr>
            <a:spLocks noGrp="1"/>
          </p:cNvSpPr>
          <p:nvPr>
            <p:ph type="title"/>
          </p:nvPr>
        </p:nvSpPr>
        <p:spPr/>
        <p:txBody>
          <a:bodyPr/>
          <a:lstStyle/>
          <a:p>
            <a:r>
              <a:rPr lang="en-US" dirty="0" smtClean="0"/>
              <a:t>Checkpointing</a:t>
            </a:r>
            <a:endParaRPr lang="en-US" dirty="0"/>
          </a:p>
        </p:txBody>
      </p:sp>
      <p:sp>
        <p:nvSpPr>
          <p:cNvPr id="3" name="Content Placeholder 2">
            <a:extLst>
              <a:ext uri="{FF2B5EF4-FFF2-40B4-BE49-F238E27FC236}">
                <a16:creationId xmlns:a16="http://schemas.microsoft.com/office/drawing/2014/main" xmlns="" id="{139A428D-8F15-4206-B337-FA27C005FA71}"/>
              </a:ext>
            </a:extLst>
          </p:cNvPr>
          <p:cNvSpPr>
            <a:spLocks noGrp="1"/>
          </p:cNvSpPr>
          <p:nvPr>
            <p:ph idx="1"/>
          </p:nvPr>
        </p:nvSpPr>
        <p:spPr/>
        <p:txBody>
          <a:bodyPr/>
          <a:lstStyle/>
          <a:p>
            <a:pPr>
              <a:defRPr/>
            </a:pPr>
            <a:r>
              <a:rPr lang="en-US" dirty="0"/>
              <a:t>In a fault-tolerant distributed system, backward recovery requires that the system regularly saves its state onto a stable storage</a:t>
            </a:r>
          </a:p>
          <a:p>
            <a:pPr>
              <a:defRPr/>
            </a:pPr>
            <a:r>
              <a:rPr lang="en-US" dirty="0" smtClean="0"/>
              <a:t>This </a:t>
            </a:r>
            <a:r>
              <a:rPr lang="en-US" dirty="0"/>
              <a:t>process is referred to as </a:t>
            </a:r>
            <a:r>
              <a:rPr lang="en-US" dirty="0" err="1" smtClean="0"/>
              <a:t>checkpointing</a:t>
            </a:r>
            <a:endParaRPr lang="en-US" dirty="0"/>
          </a:p>
          <a:p>
            <a:pPr>
              <a:defRPr/>
            </a:pPr>
            <a:r>
              <a:rPr lang="en-US" dirty="0" smtClean="0"/>
              <a:t>In </a:t>
            </a:r>
            <a:r>
              <a:rPr lang="en-US" dirty="0"/>
              <a:t>particular, </a:t>
            </a:r>
            <a:r>
              <a:rPr lang="en-US" dirty="0" err="1" smtClean="0"/>
              <a:t>checkpointing</a:t>
            </a:r>
            <a:r>
              <a:rPr lang="en-US" dirty="0" smtClean="0"/>
              <a:t> </a:t>
            </a:r>
            <a:r>
              <a:rPr lang="en-US" dirty="0"/>
              <a:t>consists of storing a distributed snapshot of the current application state (i.e., a consistent global state), and later on, use it for restarting the execution in case of a </a:t>
            </a:r>
            <a:r>
              <a:rPr lang="en-US" dirty="0" smtClean="0"/>
              <a:t>failure</a:t>
            </a:r>
          </a:p>
          <a:p>
            <a:pPr>
              <a:defRPr/>
            </a:pPr>
            <a:r>
              <a:rPr lang="en-US" dirty="0"/>
              <a:t>In a distributed snapshot, if a process P has recorded the receipt of a message, then there should be also a process Q that has recorded the sending of that message</a:t>
            </a:r>
          </a:p>
          <a:p>
            <a:pPr>
              <a:defRPr/>
            </a:pPr>
            <a:endParaRPr lang="en-US" dirty="0"/>
          </a:p>
          <a:p>
            <a:pPr>
              <a:defRPr/>
            </a:pPr>
            <a:endParaRPr lang="en-US" sz="2400" b="1" dirty="0">
              <a:solidFill>
                <a:srgbClr val="1D3064"/>
              </a:solidFill>
              <a:latin typeface="Courier New" pitchFamily="49" charset="0"/>
              <a:cs typeface="Courier New" pitchFamily="49" charset="0"/>
            </a:endParaRPr>
          </a:p>
        </p:txBody>
      </p:sp>
    </p:spTree>
    <p:extLst>
      <p:ext uri="{BB962C8B-B14F-4D97-AF65-F5344CB8AC3E}">
        <p14:creationId xmlns:p14="http://schemas.microsoft.com/office/powerpoint/2010/main" val="34887906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F2D5F8-87CB-4B5B-8EC7-5F4CE6485746}"/>
              </a:ext>
            </a:extLst>
          </p:cNvPr>
          <p:cNvSpPr>
            <a:spLocks noGrp="1"/>
          </p:cNvSpPr>
          <p:nvPr>
            <p:ph type="title"/>
          </p:nvPr>
        </p:nvSpPr>
        <p:spPr/>
        <p:txBody>
          <a:bodyPr/>
          <a:lstStyle/>
          <a:p>
            <a:r>
              <a:rPr lang="en-US" dirty="0"/>
              <a:t>Recovery Line</a:t>
            </a:r>
          </a:p>
        </p:txBody>
      </p:sp>
      <p:sp>
        <p:nvSpPr>
          <p:cNvPr id="3" name="Content Placeholder 2">
            <a:extLst>
              <a:ext uri="{FF2B5EF4-FFF2-40B4-BE49-F238E27FC236}">
                <a16:creationId xmlns:a16="http://schemas.microsoft.com/office/drawing/2014/main" xmlns="" id="{139A428D-8F15-4206-B337-FA27C005FA71}"/>
              </a:ext>
            </a:extLst>
          </p:cNvPr>
          <p:cNvSpPr>
            <a:spLocks noGrp="1"/>
          </p:cNvSpPr>
          <p:nvPr>
            <p:ph idx="1"/>
          </p:nvPr>
        </p:nvSpPr>
        <p:spPr/>
        <p:txBody>
          <a:bodyPr/>
          <a:lstStyle/>
          <a:p>
            <a:pPr>
              <a:defRPr/>
            </a:pPr>
            <a:r>
              <a:rPr lang="en-US" dirty="0" smtClean="0"/>
              <a:t>In </a:t>
            </a:r>
            <a:r>
              <a:rPr lang="en-US" dirty="0"/>
              <a:t>a distributed snapshot, if a process P has recorded the receipt of a message, then there should be also a process Q that has recorded the sending of that message</a:t>
            </a:r>
          </a:p>
          <a:p>
            <a:pPr>
              <a:defRPr/>
            </a:pPr>
            <a:endParaRPr lang="en-US" dirty="0"/>
          </a:p>
          <a:p>
            <a:pPr>
              <a:defRPr/>
            </a:pPr>
            <a:endParaRPr lang="en-US" sz="2400" b="1" dirty="0">
              <a:solidFill>
                <a:srgbClr val="1D3064"/>
              </a:solidFill>
              <a:latin typeface="Courier New" pitchFamily="49" charset="0"/>
              <a:cs typeface="Courier New" pitchFamily="49" charset="0"/>
            </a:endParaRPr>
          </a:p>
        </p:txBody>
      </p:sp>
      <p:cxnSp>
        <p:nvCxnSpPr>
          <p:cNvPr id="4" name="Straight Connector 3"/>
          <p:cNvCxnSpPr/>
          <p:nvPr/>
        </p:nvCxnSpPr>
        <p:spPr>
          <a:xfrm>
            <a:off x="1792941" y="3468594"/>
            <a:ext cx="7924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flipV="1">
            <a:off x="1792941" y="4459194"/>
            <a:ext cx="7924800" cy="762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2097741" y="3316194"/>
            <a:ext cx="0" cy="137160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2554941" y="3316194"/>
            <a:ext cx="0" cy="3048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V="1">
            <a:off x="2250141" y="3468594"/>
            <a:ext cx="152400" cy="1066800"/>
          </a:xfrm>
          <a:prstGeom prst="straightConnector1">
            <a:avLst/>
          </a:prstGeom>
          <a:ln w="12700">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a:spLocks noChangeArrowheads="1"/>
          </p:cNvSpPr>
          <p:nvPr/>
        </p:nvSpPr>
        <p:spPr bwMode="auto">
          <a:xfrm>
            <a:off x="1778499" y="2635053"/>
            <a:ext cx="120738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solidFill>
                  <a:srgbClr val="0E3755"/>
                </a:solidFill>
                <a:latin typeface="+mj-lt"/>
              </a:rPr>
              <a:t>Initial state</a:t>
            </a:r>
          </a:p>
        </p:txBody>
      </p:sp>
      <p:cxnSp>
        <p:nvCxnSpPr>
          <p:cNvPr id="10" name="Straight Arrow Connector 9"/>
          <p:cNvCxnSpPr/>
          <p:nvPr/>
        </p:nvCxnSpPr>
        <p:spPr>
          <a:xfrm flipV="1">
            <a:off x="2097741" y="2965316"/>
            <a:ext cx="228600" cy="350880"/>
          </a:xfrm>
          <a:prstGeom prst="straightConnector1">
            <a:avLst/>
          </a:prstGeom>
          <a:ln>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2581835" y="2765748"/>
            <a:ext cx="785045" cy="515334"/>
          </a:xfrm>
          <a:prstGeom prst="straightConnector1">
            <a:avLst/>
          </a:prstGeom>
          <a:ln>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a:spLocks noChangeArrowheads="1"/>
          </p:cNvSpPr>
          <p:nvPr/>
        </p:nvSpPr>
        <p:spPr bwMode="auto">
          <a:xfrm>
            <a:off x="3002929" y="2455759"/>
            <a:ext cx="121539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solidFill>
                  <a:srgbClr val="0E3755"/>
                </a:solidFill>
                <a:latin typeface="+mj-lt"/>
              </a:rPr>
              <a:t>A snapshot</a:t>
            </a:r>
          </a:p>
        </p:txBody>
      </p:sp>
      <p:cxnSp>
        <p:nvCxnSpPr>
          <p:cNvPr id="13" name="Straight Arrow Connector 12"/>
          <p:cNvCxnSpPr/>
          <p:nvPr/>
        </p:nvCxnSpPr>
        <p:spPr>
          <a:xfrm>
            <a:off x="2326341" y="4154394"/>
            <a:ext cx="381000" cy="873125"/>
          </a:xfrm>
          <a:prstGeom prst="straightConnector1">
            <a:avLst/>
          </a:prstGeom>
          <a:ln>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a:spLocks noChangeArrowheads="1"/>
          </p:cNvSpPr>
          <p:nvPr/>
        </p:nvSpPr>
        <p:spPr bwMode="auto">
          <a:xfrm>
            <a:off x="1767542" y="4989419"/>
            <a:ext cx="258930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dirty="0">
                <a:solidFill>
                  <a:srgbClr val="0E3755"/>
                </a:solidFill>
                <a:latin typeface="+mj-lt"/>
              </a:rPr>
              <a:t>Message sent </a:t>
            </a:r>
            <a:r>
              <a:rPr lang="en-US" altLang="en-US" dirty="0" smtClean="0">
                <a:solidFill>
                  <a:srgbClr val="0E3755"/>
                </a:solidFill>
                <a:latin typeface="+mj-lt"/>
              </a:rPr>
              <a:t>from </a:t>
            </a:r>
            <a:r>
              <a:rPr lang="en-US" altLang="en-US" i="1" dirty="0" smtClean="0">
                <a:solidFill>
                  <a:srgbClr val="0E3755"/>
                </a:solidFill>
                <a:latin typeface="+mj-lt"/>
              </a:rPr>
              <a:t>Q</a:t>
            </a:r>
            <a:r>
              <a:rPr lang="en-US" altLang="en-US" dirty="0" smtClean="0">
                <a:solidFill>
                  <a:srgbClr val="0E3755"/>
                </a:solidFill>
                <a:latin typeface="+mj-lt"/>
              </a:rPr>
              <a:t> </a:t>
            </a:r>
            <a:r>
              <a:rPr lang="en-US" altLang="en-US" dirty="0">
                <a:solidFill>
                  <a:srgbClr val="0E3755"/>
                </a:solidFill>
                <a:latin typeface="+mj-lt"/>
              </a:rPr>
              <a:t>to </a:t>
            </a:r>
            <a:r>
              <a:rPr lang="en-US" altLang="en-US" i="1" dirty="0">
                <a:solidFill>
                  <a:srgbClr val="0E3755"/>
                </a:solidFill>
                <a:latin typeface="+mj-lt"/>
              </a:rPr>
              <a:t>P</a:t>
            </a:r>
          </a:p>
        </p:txBody>
      </p:sp>
      <p:cxnSp>
        <p:nvCxnSpPr>
          <p:cNvPr id="15" name="Straight Arrow Connector 14"/>
          <p:cNvCxnSpPr/>
          <p:nvPr/>
        </p:nvCxnSpPr>
        <p:spPr>
          <a:xfrm>
            <a:off x="2837516" y="3468594"/>
            <a:ext cx="238125" cy="1066800"/>
          </a:xfrm>
          <a:prstGeom prst="straightConnector1">
            <a:avLst/>
          </a:prstGeom>
          <a:ln>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3342341" y="3468594"/>
            <a:ext cx="536575" cy="1028700"/>
          </a:xfrm>
          <a:prstGeom prst="straightConnector1">
            <a:avLst/>
          </a:prstGeom>
          <a:ln>
            <a:solidFill>
              <a:srgbClr val="92D050"/>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4078941" y="4382994"/>
            <a:ext cx="0" cy="3048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V="1">
            <a:off x="4231341" y="3468594"/>
            <a:ext cx="304800" cy="1028700"/>
          </a:xfrm>
          <a:prstGeom prst="straightConnector1">
            <a:avLst/>
          </a:prstGeom>
          <a:ln>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4764741" y="3316194"/>
            <a:ext cx="0" cy="3048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V="1">
            <a:off x="4917141" y="3468594"/>
            <a:ext cx="152400" cy="1028700"/>
          </a:xfrm>
          <a:prstGeom prst="straightConnector1">
            <a:avLst/>
          </a:prstGeom>
          <a:ln>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5221941" y="3468594"/>
            <a:ext cx="387350" cy="1028700"/>
          </a:xfrm>
          <a:prstGeom prst="straightConnector1">
            <a:avLst/>
          </a:prstGeom>
          <a:ln>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5602941" y="3316194"/>
            <a:ext cx="0" cy="3048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5907741" y="4306794"/>
            <a:ext cx="0" cy="3048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Curved Connector 23"/>
          <p:cNvCxnSpPr/>
          <p:nvPr/>
        </p:nvCxnSpPr>
        <p:spPr>
          <a:xfrm rot="16200000" flipH="1">
            <a:off x="4890153" y="3822607"/>
            <a:ext cx="1730375" cy="304800"/>
          </a:xfrm>
          <a:prstGeom prst="curvedConnector3">
            <a:avLst/>
          </a:prstGeom>
          <a:ln w="19050">
            <a:solidFill>
              <a:srgbClr val="00B050"/>
            </a:solidFill>
            <a:prstDash val="dash"/>
          </a:ln>
        </p:spPr>
        <p:style>
          <a:lnRef idx="1">
            <a:schemeClr val="accent1"/>
          </a:lnRef>
          <a:fillRef idx="0">
            <a:schemeClr val="accent1"/>
          </a:fillRef>
          <a:effectRef idx="0">
            <a:schemeClr val="accent1"/>
          </a:effectRef>
          <a:fontRef idx="minor">
            <a:schemeClr val="tx1"/>
          </a:fontRef>
        </p:style>
      </p:cxnSp>
      <p:sp>
        <p:nvSpPr>
          <p:cNvPr id="25" name="TextBox 24"/>
          <p:cNvSpPr txBox="1">
            <a:spLocks noChangeArrowheads="1"/>
          </p:cNvSpPr>
          <p:nvPr/>
        </p:nvSpPr>
        <p:spPr bwMode="auto">
          <a:xfrm>
            <a:off x="4748915" y="2765747"/>
            <a:ext cx="1523174" cy="369332"/>
          </a:xfrm>
          <a:prstGeom prst="rect">
            <a:avLst/>
          </a:prstGeom>
          <a:noFill/>
          <a:ln w="9525">
            <a:solidFill>
              <a:srgbClr val="00B05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latin typeface="+mj-lt"/>
              </a:rPr>
              <a:t>A recovery line</a:t>
            </a:r>
          </a:p>
        </p:txBody>
      </p:sp>
      <p:cxnSp>
        <p:nvCxnSpPr>
          <p:cNvPr id="26" name="Straight Arrow Connector 25"/>
          <p:cNvCxnSpPr/>
          <p:nvPr/>
        </p:nvCxnSpPr>
        <p:spPr>
          <a:xfrm flipV="1">
            <a:off x="6288741" y="3468594"/>
            <a:ext cx="228600" cy="1028700"/>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6745941" y="3316194"/>
            <a:ext cx="0" cy="3048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6974541" y="3468594"/>
            <a:ext cx="76200" cy="990600"/>
          </a:xfrm>
          <a:prstGeom prst="straightConnector1">
            <a:avLst/>
          </a:prstGeom>
          <a:ln>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7355541" y="4306794"/>
            <a:ext cx="0" cy="3048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Curved Connector 29"/>
          <p:cNvCxnSpPr/>
          <p:nvPr/>
        </p:nvCxnSpPr>
        <p:spPr>
          <a:xfrm rot="16200000" flipH="1">
            <a:off x="6212541" y="3620994"/>
            <a:ext cx="1752600" cy="685800"/>
          </a:xfrm>
          <a:prstGeom prst="curvedConnector3">
            <a:avLst>
              <a:gd name="adj1" fmla="val 53330"/>
            </a:avLst>
          </a:prstGeom>
          <a:ln w="19050">
            <a:solidFill>
              <a:srgbClr val="00B0F0"/>
            </a:solidFill>
            <a:prstDash val="dashDot"/>
          </a:ln>
        </p:spPr>
        <p:style>
          <a:lnRef idx="1">
            <a:schemeClr val="accent1"/>
          </a:lnRef>
          <a:fillRef idx="0">
            <a:schemeClr val="accent1"/>
          </a:fillRef>
          <a:effectRef idx="0">
            <a:schemeClr val="accent1"/>
          </a:effectRef>
          <a:fontRef idx="minor">
            <a:schemeClr val="tx1"/>
          </a:fontRef>
        </p:style>
      </p:cxnSp>
      <p:sp>
        <p:nvSpPr>
          <p:cNvPr id="31" name="TextBox 30"/>
          <p:cNvSpPr txBox="1">
            <a:spLocks noChangeArrowheads="1"/>
          </p:cNvSpPr>
          <p:nvPr/>
        </p:nvSpPr>
        <p:spPr bwMode="auto">
          <a:xfrm>
            <a:off x="6444840" y="2717746"/>
            <a:ext cx="1880643" cy="369332"/>
          </a:xfrm>
          <a:prstGeom prst="rect">
            <a:avLst/>
          </a:prstGeom>
          <a:noFill/>
          <a:ln w="9525">
            <a:solidFill>
              <a:srgbClr val="00B0F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latin typeface="+mj-lt"/>
              </a:rPr>
              <a:t>Not a recovery line</a:t>
            </a:r>
          </a:p>
        </p:txBody>
      </p:sp>
      <p:cxnSp>
        <p:nvCxnSpPr>
          <p:cNvPr id="32" name="Straight Arrow Connector 31"/>
          <p:cNvCxnSpPr/>
          <p:nvPr/>
        </p:nvCxnSpPr>
        <p:spPr>
          <a:xfrm>
            <a:off x="7660341" y="3468594"/>
            <a:ext cx="304800" cy="990600"/>
          </a:xfrm>
          <a:prstGeom prst="straightConnector1">
            <a:avLst/>
          </a:prstGeom>
          <a:ln>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8574741" y="4154394"/>
            <a:ext cx="76200" cy="304800"/>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346141" y="4306794"/>
            <a:ext cx="457200" cy="3048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a:off x="8346141" y="4306794"/>
            <a:ext cx="457200" cy="3048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36" name="TextBox 35"/>
          <p:cNvSpPr txBox="1">
            <a:spLocks noChangeArrowheads="1"/>
          </p:cNvSpPr>
          <p:nvPr/>
        </p:nvSpPr>
        <p:spPr bwMode="auto">
          <a:xfrm>
            <a:off x="8346141" y="3770219"/>
            <a:ext cx="1064715" cy="400110"/>
          </a:xfrm>
          <a:prstGeom prst="rect">
            <a:avLst/>
          </a:prstGeom>
          <a:solidFill>
            <a:schemeClr val="accent6"/>
          </a:solidFill>
          <a:ln w="9525">
            <a:noFill/>
            <a:miter lim="800000"/>
            <a:headEnd/>
            <a:tailEnd/>
          </a:ln>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000" b="1">
                <a:solidFill>
                  <a:schemeClr val="bg1"/>
                </a:solidFill>
                <a:latin typeface="+mj-lt"/>
              </a:rPr>
              <a:t>A failure</a:t>
            </a:r>
          </a:p>
        </p:txBody>
      </p:sp>
      <p:cxnSp>
        <p:nvCxnSpPr>
          <p:cNvPr id="37" name="Straight Arrow Connector 36"/>
          <p:cNvCxnSpPr/>
          <p:nvPr/>
        </p:nvCxnSpPr>
        <p:spPr>
          <a:xfrm>
            <a:off x="5609291" y="3379694"/>
            <a:ext cx="793750" cy="1828800"/>
          </a:xfrm>
          <a:prstGeom prst="straightConnector1">
            <a:avLst/>
          </a:prstGeom>
          <a:ln>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a:off x="5907741" y="4497294"/>
            <a:ext cx="495300" cy="711200"/>
          </a:xfrm>
          <a:prstGeom prst="straightConnector1">
            <a:avLst/>
          </a:prstGeom>
          <a:ln>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a:spLocks noChangeArrowheads="1"/>
          </p:cNvSpPr>
          <p:nvPr/>
        </p:nvSpPr>
        <p:spPr bwMode="auto">
          <a:xfrm>
            <a:off x="4825325" y="5218019"/>
            <a:ext cx="3196708" cy="707886"/>
          </a:xfrm>
          <a:prstGeom prst="rect">
            <a:avLst/>
          </a:prstGeom>
          <a:solidFill>
            <a:srgbClr val="0E3755"/>
          </a:solidFill>
          <a:ln w="9525">
            <a:noFill/>
            <a:miter lim="800000"/>
            <a:headEnd/>
            <a:tailEnd/>
          </a:ln>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2000" dirty="0">
                <a:solidFill>
                  <a:schemeClr val="bg1"/>
                </a:solidFill>
                <a:latin typeface="+mj-lt"/>
              </a:rPr>
              <a:t>They </a:t>
            </a:r>
            <a:r>
              <a:rPr lang="en-US" altLang="en-US" sz="2000" i="1" dirty="0">
                <a:solidFill>
                  <a:schemeClr val="bg1"/>
                </a:solidFill>
                <a:latin typeface="+mj-lt"/>
              </a:rPr>
              <a:t>jointly </a:t>
            </a:r>
            <a:r>
              <a:rPr lang="en-US" altLang="en-US" sz="2000" dirty="0">
                <a:solidFill>
                  <a:schemeClr val="bg1"/>
                </a:solidFill>
                <a:latin typeface="+mj-lt"/>
              </a:rPr>
              <a:t>form a distributed</a:t>
            </a:r>
          </a:p>
          <a:p>
            <a:pPr algn="ctr" eaLnBrk="1" hangingPunct="1"/>
            <a:r>
              <a:rPr lang="en-US" altLang="en-US" sz="2000" dirty="0">
                <a:solidFill>
                  <a:schemeClr val="bg1"/>
                </a:solidFill>
                <a:latin typeface="+mj-lt"/>
              </a:rPr>
              <a:t>snapshot</a:t>
            </a:r>
          </a:p>
        </p:txBody>
      </p:sp>
      <p:cxnSp>
        <p:nvCxnSpPr>
          <p:cNvPr id="40" name="Straight Connector 39"/>
          <p:cNvCxnSpPr>
            <a:stCxn id="25" idx="0"/>
          </p:cNvCxnSpPr>
          <p:nvPr/>
        </p:nvCxnSpPr>
        <p:spPr>
          <a:xfrm flipH="1" flipV="1">
            <a:off x="5422015" y="2222823"/>
            <a:ext cx="88487" cy="542924"/>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flipV="1">
            <a:off x="5422015" y="2235108"/>
            <a:ext cx="584151" cy="2535"/>
          </a:xfrm>
          <a:prstGeom prst="straightConnector1">
            <a:avLst/>
          </a:prstGeom>
          <a:ln>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42" name="TextBox 41"/>
          <p:cNvSpPr txBox="1">
            <a:spLocks noChangeArrowheads="1"/>
          </p:cNvSpPr>
          <p:nvPr/>
        </p:nvSpPr>
        <p:spPr bwMode="auto">
          <a:xfrm>
            <a:off x="6018866" y="2073182"/>
            <a:ext cx="4831772" cy="369332"/>
          </a:xfrm>
          <a:prstGeom prst="rect">
            <a:avLst/>
          </a:prstGeom>
          <a:noFill/>
          <a:ln w="9525">
            <a:solidFill>
              <a:srgbClr val="00B05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latin typeface="+mj-lt"/>
              </a:rPr>
              <a:t>We are able to identify both, senders and receivers.</a:t>
            </a:r>
          </a:p>
        </p:txBody>
      </p:sp>
      <p:sp>
        <p:nvSpPr>
          <p:cNvPr id="43" name="TextBox 42"/>
          <p:cNvSpPr txBox="1">
            <a:spLocks noChangeArrowheads="1"/>
          </p:cNvSpPr>
          <p:nvPr/>
        </p:nvSpPr>
        <p:spPr bwMode="auto">
          <a:xfrm>
            <a:off x="1349790" y="3246999"/>
            <a:ext cx="41775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800" b="1" i="1" dirty="0">
                <a:latin typeface="+mj-lt"/>
              </a:rPr>
              <a:t>P</a:t>
            </a:r>
          </a:p>
        </p:txBody>
      </p:sp>
      <p:sp>
        <p:nvSpPr>
          <p:cNvPr id="44" name="TextBox 43"/>
          <p:cNvSpPr txBox="1">
            <a:spLocks noChangeArrowheads="1"/>
          </p:cNvSpPr>
          <p:nvPr/>
        </p:nvSpPr>
        <p:spPr bwMode="auto">
          <a:xfrm>
            <a:off x="1337724" y="4301099"/>
            <a:ext cx="4299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800" b="1" i="1" dirty="0">
                <a:latin typeface="+mj-lt"/>
              </a:rPr>
              <a:t>Q</a:t>
            </a:r>
          </a:p>
        </p:txBody>
      </p:sp>
    </p:spTree>
    <p:extLst>
      <p:ext uri="{BB962C8B-B14F-4D97-AF65-F5344CB8AC3E}">
        <p14:creationId xmlns:p14="http://schemas.microsoft.com/office/powerpoint/2010/main" val="1452813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nodeType="click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wipe(down)">
                                      <p:cBhvr>
                                        <p:cTn id="29" dur="500"/>
                                        <p:tgtEl>
                                          <p:spTgt spid="8"/>
                                        </p:tgtEl>
                                      </p:cBhvr>
                                    </p:animEffec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13"/>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14"/>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7"/>
                                        </p:tgtEl>
                                        <p:attrNameLst>
                                          <p:attrName>style.visibility</p:attrName>
                                        </p:attrNameLst>
                                      </p:cBhvr>
                                      <p:to>
                                        <p:strVal val="visible"/>
                                      </p:to>
                                    </p:set>
                                    <p:animEffect transition="in" filter="fade">
                                      <p:cBhvr>
                                        <p:cTn id="40" dur="500"/>
                                        <p:tgtEl>
                                          <p:spTgt spid="7"/>
                                        </p:tgtEl>
                                      </p:cBhvr>
                                    </p:animEffec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2"/>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22" presetClass="entr" presetSubtype="1" fill="hold" nodeType="clickEffect">
                                  <p:stCondLst>
                                    <p:cond delay="0"/>
                                  </p:stCondLst>
                                  <p:childTnLst>
                                    <p:set>
                                      <p:cBhvr>
                                        <p:cTn id="50" dur="1" fill="hold">
                                          <p:stCondLst>
                                            <p:cond delay="0"/>
                                          </p:stCondLst>
                                        </p:cTn>
                                        <p:tgtEl>
                                          <p:spTgt spid="15"/>
                                        </p:tgtEl>
                                        <p:attrNameLst>
                                          <p:attrName>style.visibility</p:attrName>
                                        </p:attrNameLst>
                                      </p:cBhvr>
                                      <p:to>
                                        <p:strVal val="visible"/>
                                      </p:to>
                                    </p:set>
                                    <p:animEffect transition="in" filter="wipe(up)">
                                      <p:cBhvr>
                                        <p:cTn id="51" dur="500"/>
                                        <p:tgtEl>
                                          <p:spTgt spid="15"/>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1" fill="hold" nodeType="clickEffect">
                                  <p:stCondLst>
                                    <p:cond delay="0"/>
                                  </p:stCondLst>
                                  <p:childTnLst>
                                    <p:set>
                                      <p:cBhvr>
                                        <p:cTn id="55" dur="1" fill="hold">
                                          <p:stCondLst>
                                            <p:cond delay="0"/>
                                          </p:stCondLst>
                                        </p:cTn>
                                        <p:tgtEl>
                                          <p:spTgt spid="16"/>
                                        </p:tgtEl>
                                        <p:attrNameLst>
                                          <p:attrName>style.visibility</p:attrName>
                                        </p:attrNameLst>
                                      </p:cBhvr>
                                      <p:to>
                                        <p:strVal val="visible"/>
                                      </p:to>
                                    </p:set>
                                    <p:animEffect transition="in" filter="wipe(up)">
                                      <p:cBhvr>
                                        <p:cTn id="56" dur="500"/>
                                        <p:tgtEl>
                                          <p:spTgt spid="16"/>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nodeType="clickEffect">
                                  <p:stCondLst>
                                    <p:cond delay="0"/>
                                  </p:stCondLst>
                                  <p:childTnLst>
                                    <p:set>
                                      <p:cBhvr>
                                        <p:cTn id="60" dur="1" fill="hold">
                                          <p:stCondLst>
                                            <p:cond delay="0"/>
                                          </p:stCondLst>
                                        </p:cTn>
                                        <p:tgtEl>
                                          <p:spTgt spid="17"/>
                                        </p:tgtEl>
                                        <p:attrNameLst>
                                          <p:attrName>style.visibility</p:attrName>
                                        </p:attrNameLst>
                                      </p:cBhvr>
                                      <p:to>
                                        <p:strVal val="visible"/>
                                      </p:to>
                                    </p:set>
                                    <p:animEffect transition="in" filter="fade">
                                      <p:cBhvr>
                                        <p:cTn id="61" dur="500"/>
                                        <p:tgtEl>
                                          <p:spTgt spid="17"/>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4" fill="hold" nodeType="clickEffect">
                                  <p:stCondLst>
                                    <p:cond delay="0"/>
                                  </p:stCondLst>
                                  <p:childTnLst>
                                    <p:set>
                                      <p:cBhvr>
                                        <p:cTn id="65" dur="1" fill="hold">
                                          <p:stCondLst>
                                            <p:cond delay="0"/>
                                          </p:stCondLst>
                                        </p:cTn>
                                        <p:tgtEl>
                                          <p:spTgt spid="18"/>
                                        </p:tgtEl>
                                        <p:attrNameLst>
                                          <p:attrName>style.visibility</p:attrName>
                                        </p:attrNameLst>
                                      </p:cBhvr>
                                      <p:to>
                                        <p:strVal val="visible"/>
                                      </p:to>
                                    </p:set>
                                    <p:animEffect transition="in" filter="wipe(down)">
                                      <p:cBhvr>
                                        <p:cTn id="66" dur="500"/>
                                        <p:tgtEl>
                                          <p:spTgt spid="18"/>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nodeType="clickEffect">
                                  <p:stCondLst>
                                    <p:cond delay="0"/>
                                  </p:stCondLst>
                                  <p:childTnLst>
                                    <p:set>
                                      <p:cBhvr>
                                        <p:cTn id="70" dur="1" fill="hold">
                                          <p:stCondLst>
                                            <p:cond delay="0"/>
                                          </p:stCondLst>
                                        </p:cTn>
                                        <p:tgtEl>
                                          <p:spTgt spid="19"/>
                                        </p:tgtEl>
                                        <p:attrNameLst>
                                          <p:attrName>style.visibility</p:attrName>
                                        </p:attrNameLst>
                                      </p:cBhvr>
                                      <p:to>
                                        <p:strVal val="visible"/>
                                      </p:to>
                                    </p:set>
                                    <p:animEffect transition="in" filter="fade">
                                      <p:cBhvr>
                                        <p:cTn id="71" dur="500"/>
                                        <p:tgtEl>
                                          <p:spTgt spid="19"/>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4" fill="hold" nodeType="clickEffect">
                                  <p:stCondLst>
                                    <p:cond delay="0"/>
                                  </p:stCondLst>
                                  <p:childTnLst>
                                    <p:set>
                                      <p:cBhvr>
                                        <p:cTn id="75" dur="1" fill="hold">
                                          <p:stCondLst>
                                            <p:cond delay="0"/>
                                          </p:stCondLst>
                                        </p:cTn>
                                        <p:tgtEl>
                                          <p:spTgt spid="20"/>
                                        </p:tgtEl>
                                        <p:attrNameLst>
                                          <p:attrName>style.visibility</p:attrName>
                                        </p:attrNameLst>
                                      </p:cBhvr>
                                      <p:to>
                                        <p:strVal val="visible"/>
                                      </p:to>
                                    </p:set>
                                    <p:animEffect transition="in" filter="wipe(down)">
                                      <p:cBhvr>
                                        <p:cTn id="76" dur="500"/>
                                        <p:tgtEl>
                                          <p:spTgt spid="20"/>
                                        </p:tgtEl>
                                      </p:cBhvr>
                                    </p:animEffect>
                                  </p:childTnLst>
                                </p:cTn>
                              </p:par>
                            </p:childTnLst>
                          </p:cTn>
                        </p:par>
                      </p:childTnLst>
                    </p:cTn>
                  </p:par>
                  <p:par>
                    <p:cTn id="77" fill="hold">
                      <p:stCondLst>
                        <p:cond delay="indefinite"/>
                      </p:stCondLst>
                      <p:childTnLst>
                        <p:par>
                          <p:cTn id="78" fill="hold">
                            <p:stCondLst>
                              <p:cond delay="0"/>
                            </p:stCondLst>
                            <p:childTnLst>
                              <p:par>
                                <p:cTn id="79" presetID="22" presetClass="entr" presetSubtype="1" fill="hold" nodeType="clickEffect">
                                  <p:stCondLst>
                                    <p:cond delay="0"/>
                                  </p:stCondLst>
                                  <p:childTnLst>
                                    <p:set>
                                      <p:cBhvr>
                                        <p:cTn id="80" dur="1" fill="hold">
                                          <p:stCondLst>
                                            <p:cond delay="0"/>
                                          </p:stCondLst>
                                        </p:cTn>
                                        <p:tgtEl>
                                          <p:spTgt spid="21"/>
                                        </p:tgtEl>
                                        <p:attrNameLst>
                                          <p:attrName>style.visibility</p:attrName>
                                        </p:attrNameLst>
                                      </p:cBhvr>
                                      <p:to>
                                        <p:strVal val="visible"/>
                                      </p:to>
                                    </p:set>
                                    <p:animEffect transition="in" filter="wipe(up)">
                                      <p:cBhvr>
                                        <p:cTn id="81" dur="500"/>
                                        <p:tgtEl>
                                          <p:spTgt spid="21"/>
                                        </p:tgtEl>
                                      </p:cBhvr>
                                    </p:animEffect>
                                  </p:childTnLst>
                                </p:cTn>
                              </p:par>
                            </p:childTnLst>
                          </p:cTn>
                        </p:par>
                      </p:childTnLst>
                    </p:cTn>
                  </p:par>
                  <p:par>
                    <p:cTn id="82" fill="hold">
                      <p:stCondLst>
                        <p:cond delay="indefinite"/>
                      </p:stCondLst>
                      <p:childTnLst>
                        <p:par>
                          <p:cTn id="83" fill="hold">
                            <p:stCondLst>
                              <p:cond delay="0"/>
                            </p:stCondLst>
                            <p:childTnLst>
                              <p:par>
                                <p:cTn id="84" presetID="10" presetClass="entr" presetSubtype="0" fill="hold" nodeType="clickEffect">
                                  <p:stCondLst>
                                    <p:cond delay="0"/>
                                  </p:stCondLst>
                                  <p:childTnLst>
                                    <p:set>
                                      <p:cBhvr>
                                        <p:cTn id="85" dur="1" fill="hold">
                                          <p:stCondLst>
                                            <p:cond delay="0"/>
                                          </p:stCondLst>
                                        </p:cTn>
                                        <p:tgtEl>
                                          <p:spTgt spid="22"/>
                                        </p:tgtEl>
                                        <p:attrNameLst>
                                          <p:attrName>style.visibility</p:attrName>
                                        </p:attrNameLst>
                                      </p:cBhvr>
                                      <p:to>
                                        <p:strVal val="visible"/>
                                      </p:to>
                                    </p:set>
                                    <p:animEffect transition="in" filter="fade">
                                      <p:cBhvr>
                                        <p:cTn id="86" dur="500"/>
                                        <p:tgtEl>
                                          <p:spTgt spid="22"/>
                                        </p:tgtEl>
                                      </p:cBhvr>
                                    </p:animEffect>
                                  </p:childTnLst>
                                </p:cTn>
                              </p:par>
                            </p:childTnLst>
                          </p:cTn>
                        </p:par>
                      </p:childTnLst>
                    </p:cTn>
                  </p:par>
                  <p:par>
                    <p:cTn id="87" fill="hold">
                      <p:stCondLst>
                        <p:cond delay="indefinite"/>
                      </p:stCondLst>
                      <p:childTnLst>
                        <p:par>
                          <p:cTn id="88" fill="hold">
                            <p:stCondLst>
                              <p:cond delay="0"/>
                            </p:stCondLst>
                            <p:childTnLst>
                              <p:par>
                                <p:cTn id="89" presetID="10" presetClass="entr" presetSubtype="0" fill="hold" nodeType="clickEffect">
                                  <p:stCondLst>
                                    <p:cond delay="0"/>
                                  </p:stCondLst>
                                  <p:childTnLst>
                                    <p:set>
                                      <p:cBhvr>
                                        <p:cTn id="90" dur="1" fill="hold">
                                          <p:stCondLst>
                                            <p:cond delay="0"/>
                                          </p:stCondLst>
                                        </p:cTn>
                                        <p:tgtEl>
                                          <p:spTgt spid="23"/>
                                        </p:tgtEl>
                                        <p:attrNameLst>
                                          <p:attrName>style.visibility</p:attrName>
                                        </p:attrNameLst>
                                      </p:cBhvr>
                                      <p:to>
                                        <p:strVal val="visible"/>
                                      </p:to>
                                    </p:set>
                                    <p:animEffect transition="in" filter="fade">
                                      <p:cBhvr>
                                        <p:cTn id="91" dur="500"/>
                                        <p:tgtEl>
                                          <p:spTgt spid="23"/>
                                        </p:tgtEl>
                                      </p:cBhvr>
                                    </p:animEffect>
                                  </p:childTnLst>
                                </p:cTn>
                              </p:par>
                            </p:childTnLst>
                          </p:cTn>
                        </p:par>
                      </p:childTnLst>
                    </p:cTn>
                  </p:par>
                  <p:par>
                    <p:cTn id="92" fill="hold">
                      <p:stCondLst>
                        <p:cond delay="indefinite"/>
                      </p:stCondLst>
                      <p:childTnLst>
                        <p:par>
                          <p:cTn id="93" fill="hold">
                            <p:stCondLst>
                              <p:cond delay="0"/>
                            </p:stCondLst>
                            <p:childTnLst>
                              <p:par>
                                <p:cTn id="94" presetID="1" presetClass="entr" presetSubtype="0" fill="hold" nodeType="clickEffect">
                                  <p:stCondLst>
                                    <p:cond delay="0"/>
                                  </p:stCondLst>
                                  <p:childTnLst>
                                    <p:set>
                                      <p:cBhvr>
                                        <p:cTn id="95" dur="1" fill="hold">
                                          <p:stCondLst>
                                            <p:cond delay="0"/>
                                          </p:stCondLst>
                                        </p:cTn>
                                        <p:tgtEl>
                                          <p:spTgt spid="24"/>
                                        </p:tgtEl>
                                        <p:attrNameLst>
                                          <p:attrName>style.visibility</p:attrName>
                                        </p:attrNameLst>
                                      </p:cBhvr>
                                      <p:to>
                                        <p:strVal val="visible"/>
                                      </p:to>
                                    </p:set>
                                  </p:childTnLst>
                                </p:cTn>
                              </p:par>
                              <p:par>
                                <p:cTn id="96" presetID="1" presetClass="entr" presetSubtype="0" fill="hold" grpId="0" nodeType="withEffect">
                                  <p:stCondLst>
                                    <p:cond delay="0"/>
                                  </p:stCondLst>
                                  <p:childTnLst>
                                    <p:set>
                                      <p:cBhvr>
                                        <p:cTn id="97" dur="1" fill="hold">
                                          <p:stCondLst>
                                            <p:cond delay="0"/>
                                          </p:stCondLst>
                                        </p:cTn>
                                        <p:tgtEl>
                                          <p:spTgt spid="25"/>
                                        </p:tgtEl>
                                        <p:attrNameLst>
                                          <p:attrName>style.visibility</p:attrName>
                                        </p:attrNameLst>
                                      </p:cBhvr>
                                      <p:to>
                                        <p:strVal val="visible"/>
                                      </p:to>
                                    </p:set>
                                  </p:childTnLst>
                                </p:cTn>
                              </p:par>
                            </p:childTnLst>
                          </p:cTn>
                        </p:par>
                      </p:childTnLst>
                    </p:cTn>
                  </p:par>
                  <p:par>
                    <p:cTn id="98" fill="hold">
                      <p:stCondLst>
                        <p:cond delay="indefinite"/>
                      </p:stCondLst>
                      <p:childTnLst>
                        <p:par>
                          <p:cTn id="99" fill="hold">
                            <p:stCondLst>
                              <p:cond delay="0"/>
                            </p:stCondLst>
                            <p:childTnLst>
                              <p:par>
                                <p:cTn id="100" presetID="1" presetClass="entr" presetSubtype="0" fill="hold" nodeType="clickEffect">
                                  <p:stCondLst>
                                    <p:cond delay="0"/>
                                  </p:stCondLst>
                                  <p:childTnLst>
                                    <p:set>
                                      <p:cBhvr>
                                        <p:cTn id="101" dur="1" fill="hold">
                                          <p:stCondLst>
                                            <p:cond delay="0"/>
                                          </p:stCondLst>
                                        </p:cTn>
                                        <p:tgtEl>
                                          <p:spTgt spid="40"/>
                                        </p:tgtEl>
                                        <p:attrNameLst>
                                          <p:attrName>style.visibility</p:attrName>
                                        </p:attrNameLst>
                                      </p:cBhvr>
                                      <p:to>
                                        <p:strVal val="visible"/>
                                      </p:to>
                                    </p:set>
                                  </p:childTnLst>
                                </p:cTn>
                              </p:par>
                              <p:par>
                                <p:cTn id="102" presetID="1" presetClass="entr" presetSubtype="0" fill="hold" nodeType="withEffect">
                                  <p:stCondLst>
                                    <p:cond delay="0"/>
                                  </p:stCondLst>
                                  <p:childTnLst>
                                    <p:set>
                                      <p:cBhvr>
                                        <p:cTn id="103" dur="1" fill="hold">
                                          <p:stCondLst>
                                            <p:cond delay="0"/>
                                          </p:stCondLst>
                                        </p:cTn>
                                        <p:tgtEl>
                                          <p:spTgt spid="41"/>
                                        </p:tgtEl>
                                        <p:attrNameLst>
                                          <p:attrName>style.visibility</p:attrName>
                                        </p:attrNameLst>
                                      </p:cBhvr>
                                      <p:to>
                                        <p:strVal val="visible"/>
                                      </p:to>
                                    </p:set>
                                  </p:childTnLst>
                                </p:cTn>
                              </p:par>
                              <p:par>
                                <p:cTn id="104" presetID="1" presetClass="entr" presetSubtype="0" fill="hold" grpId="0" nodeType="withEffect">
                                  <p:stCondLst>
                                    <p:cond delay="0"/>
                                  </p:stCondLst>
                                  <p:childTnLst>
                                    <p:set>
                                      <p:cBhvr>
                                        <p:cTn id="105" dur="1" fill="hold">
                                          <p:stCondLst>
                                            <p:cond delay="0"/>
                                          </p:stCondLst>
                                        </p:cTn>
                                        <p:tgtEl>
                                          <p:spTgt spid="42"/>
                                        </p:tgtEl>
                                        <p:attrNameLst>
                                          <p:attrName>style.visibility</p:attrName>
                                        </p:attrNameLst>
                                      </p:cBhvr>
                                      <p:to>
                                        <p:strVal val="visible"/>
                                      </p:to>
                                    </p:set>
                                  </p:childTnLst>
                                </p:cTn>
                              </p:par>
                            </p:childTnLst>
                          </p:cTn>
                        </p:par>
                      </p:childTnLst>
                    </p:cTn>
                  </p:par>
                  <p:par>
                    <p:cTn id="106" fill="hold">
                      <p:stCondLst>
                        <p:cond delay="indefinite"/>
                      </p:stCondLst>
                      <p:childTnLst>
                        <p:par>
                          <p:cTn id="107" fill="hold">
                            <p:stCondLst>
                              <p:cond delay="0"/>
                            </p:stCondLst>
                            <p:childTnLst>
                              <p:par>
                                <p:cTn id="108" presetID="1" presetClass="entr" presetSubtype="0" fill="hold" nodeType="clickEffect">
                                  <p:stCondLst>
                                    <p:cond delay="0"/>
                                  </p:stCondLst>
                                  <p:childTnLst>
                                    <p:set>
                                      <p:cBhvr>
                                        <p:cTn id="109" dur="1" fill="hold">
                                          <p:stCondLst>
                                            <p:cond delay="0"/>
                                          </p:stCondLst>
                                        </p:cTn>
                                        <p:tgtEl>
                                          <p:spTgt spid="37"/>
                                        </p:tgtEl>
                                        <p:attrNameLst>
                                          <p:attrName>style.visibility</p:attrName>
                                        </p:attrNameLst>
                                      </p:cBhvr>
                                      <p:to>
                                        <p:strVal val="visible"/>
                                      </p:to>
                                    </p:set>
                                  </p:childTnLst>
                                </p:cTn>
                              </p:par>
                              <p:par>
                                <p:cTn id="110" presetID="1" presetClass="entr" presetSubtype="0" fill="hold" nodeType="withEffect">
                                  <p:stCondLst>
                                    <p:cond delay="0"/>
                                  </p:stCondLst>
                                  <p:childTnLst>
                                    <p:set>
                                      <p:cBhvr>
                                        <p:cTn id="111" dur="1" fill="hold">
                                          <p:stCondLst>
                                            <p:cond delay="0"/>
                                          </p:stCondLst>
                                        </p:cTn>
                                        <p:tgtEl>
                                          <p:spTgt spid="38"/>
                                        </p:tgtEl>
                                        <p:attrNameLst>
                                          <p:attrName>style.visibility</p:attrName>
                                        </p:attrNameLst>
                                      </p:cBhvr>
                                      <p:to>
                                        <p:strVal val="visible"/>
                                      </p:to>
                                    </p:set>
                                  </p:childTnLst>
                                </p:cTn>
                              </p:par>
                              <p:par>
                                <p:cTn id="112" presetID="1" presetClass="entr" presetSubtype="0" fill="hold" grpId="0" nodeType="withEffect">
                                  <p:stCondLst>
                                    <p:cond delay="0"/>
                                  </p:stCondLst>
                                  <p:childTnLst>
                                    <p:set>
                                      <p:cBhvr>
                                        <p:cTn id="113" dur="1" fill="hold">
                                          <p:stCondLst>
                                            <p:cond delay="0"/>
                                          </p:stCondLst>
                                        </p:cTn>
                                        <p:tgtEl>
                                          <p:spTgt spid="39"/>
                                        </p:tgtEl>
                                        <p:attrNameLst>
                                          <p:attrName>style.visibility</p:attrName>
                                        </p:attrNameLst>
                                      </p:cBhvr>
                                      <p:to>
                                        <p:strVal val="visible"/>
                                      </p:to>
                                    </p:set>
                                  </p:childTnLst>
                                </p:cTn>
                              </p:par>
                            </p:childTnLst>
                          </p:cTn>
                        </p:par>
                      </p:childTnLst>
                    </p:cTn>
                  </p:par>
                  <p:par>
                    <p:cTn id="114" fill="hold">
                      <p:stCondLst>
                        <p:cond delay="indefinite"/>
                      </p:stCondLst>
                      <p:childTnLst>
                        <p:par>
                          <p:cTn id="115" fill="hold">
                            <p:stCondLst>
                              <p:cond delay="0"/>
                            </p:stCondLst>
                            <p:childTnLst>
                              <p:par>
                                <p:cTn id="116" presetID="22" presetClass="entr" presetSubtype="4" fill="hold" nodeType="clickEffect">
                                  <p:stCondLst>
                                    <p:cond delay="0"/>
                                  </p:stCondLst>
                                  <p:childTnLst>
                                    <p:set>
                                      <p:cBhvr>
                                        <p:cTn id="117" dur="1" fill="hold">
                                          <p:stCondLst>
                                            <p:cond delay="0"/>
                                          </p:stCondLst>
                                        </p:cTn>
                                        <p:tgtEl>
                                          <p:spTgt spid="26"/>
                                        </p:tgtEl>
                                        <p:attrNameLst>
                                          <p:attrName>style.visibility</p:attrName>
                                        </p:attrNameLst>
                                      </p:cBhvr>
                                      <p:to>
                                        <p:strVal val="visible"/>
                                      </p:to>
                                    </p:set>
                                    <p:animEffect transition="in" filter="wipe(down)">
                                      <p:cBhvr>
                                        <p:cTn id="118" dur="500"/>
                                        <p:tgtEl>
                                          <p:spTgt spid="26"/>
                                        </p:tgtEl>
                                      </p:cBhvr>
                                    </p:animEffect>
                                  </p:childTnLst>
                                </p:cTn>
                              </p:par>
                            </p:childTnLst>
                          </p:cTn>
                        </p:par>
                      </p:childTnLst>
                    </p:cTn>
                  </p:par>
                  <p:par>
                    <p:cTn id="119" fill="hold">
                      <p:stCondLst>
                        <p:cond delay="indefinite"/>
                      </p:stCondLst>
                      <p:childTnLst>
                        <p:par>
                          <p:cTn id="120" fill="hold">
                            <p:stCondLst>
                              <p:cond delay="0"/>
                            </p:stCondLst>
                            <p:childTnLst>
                              <p:par>
                                <p:cTn id="121" presetID="10" presetClass="entr" presetSubtype="0" fill="hold" nodeType="clickEffect">
                                  <p:stCondLst>
                                    <p:cond delay="0"/>
                                  </p:stCondLst>
                                  <p:childTnLst>
                                    <p:set>
                                      <p:cBhvr>
                                        <p:cTn id="122" dur="1" fill="hold">
                                          <p:stCondLst>
                                            <p:cond delay="0"/>
                                          </p:stCondLst>
                                        </p:cTn>
                                        <p:tgtEl>
                                          <p:spTgt spid="27"/>
                                        </p:tgtEl>
                                        <p:attrNameLst>
                                          <p:attrName>style.visibility</p:attrName>
                                        </p:attrNameLst>
                                      </p:cBhvr>
                                      <p:to>
                                        <p:strVal val="visible"/>
                                      </p:to>
                                    </p:set>
                                    <p:animEffect transition="in" filter="fade">
                                      <p:cBhvr>
                                        <p:cTn id="123" dur="500"/>
                                        <p:tgtEl>
                                          <p:spTgt spid="27"/>
                                        </p:tgtEl>
                                      </p:cBhvr>
                                    </p:animEffect>
                                  </p:childTnLst>
                                </p:cTn>
                              </p:par>
                            </p:childTnLst>
                          </p:cTn>
                        </p:par>
                      </p:childTnLst>
                    </p:cTn>
                  </p:par>
                  <p:par>
                    <p:cTn id="124" fill="hold">
                      <p:stCondLst>
                        <p:cond delay="indefinite"/>
                      </p:stCondLst>
                      <p:childTnLst>
                        <p:par>
                          <p:cTn id="125" fill="hold">
                            <p:stCondLst>
                              <p:cond delay="0"/>
                            </p:stCondLst>
                            <p:childTnLst>
                              <p:par>
                                <p:cTn id="126" presetID="22" presetClass="entr" presetSubtype="1" fill="hold" nodeType="clickEffect">
                                  <p:stCondLst>
                                    <p:cond delay="0"/>
                                  </p:stCondLst>
                                  <p:childTnLst>
                                    <p:set>
                                      <p:cBhvr>
                                        <p:cTn id="127" dur="1" fill="hold">
                                          <p:stCondLst>
                                            <p:cond delay="0"/>
                                          </p:stCondLst>
                                        </p:cTn>
                                        <p:tgtEl>
                                          <p:spTgt spid="28"/>
                                        </p:tgtEl>
                                        <p:attrNameLst>
                                          <p:attrName>style.visibility</p:attrName>
                                        </p:attrNameLst>
                                      </p:cBhvr>
                                      <p:to>
                                        <p:strVal val="visible"/>
                                      </p:to>
                                    </p:set>
                                    <p:animEffect transition="in" filter="wipe(up)">
                                      <p:cBhvr>
                                        <p:cTn id="128" dur="500"/>
                                        <p:tgtEl>
                                          <p:spTgt spid="28"/>
                                        </p:tgtEl>
                                      </p:cBhvr>
                                    </p:animEffect>
                                  </p:childTnLst>
                                </p:cTn>
                              </p:par>
                            </p:childTnLst>
                          </p:cTn>
                        </p:par>
                      </p:childTnLst>
                    </p:cTn>
                  </p:par>
                  <p:par>
                    <p:cTn id="129" fill="hold">
                      <p:stCondLst>
                        <p:cond delay="indefinite"/>
                      </p:stCondLst>
                      <p:childTnLst>
                        <p:par>
                          <p:cTn id="130" fill="hold">
                            <p:stCondLst>
                              <p:cond delay="0"/>
                            </p:stCondLst>
                            <p:childTnLst>
                              <p:par>
                                <p:cTn id="131" presetID="10" presetClass="entr" presetSubtype="0" fill="hold" nodeType="clickEffect">
                                  <p:stCondLst>
                                    <p:cond delay="0"/>
                                  </p:stCondLst>
                                  <p:childTnLst>
                                    <p:set>
                                      <p:cBhvr>
                                        <p:cTn id="132" dur="1" fill="hold">
                                          <p:stCondLst>
                                            <p:cond delay="0"/>
                                          </p:stCondLst>
                                        </p:cTn>
                                        <p:tgtEl>
                                          <p:spTgt spid="29"/>
                                        </p:tgtEl>
                                        <p:attrNameLst>
                                          <p:attrName>style.visibility</p:attrName>
                                        </p:attrNameLst>
                                      </p:cBhvr>
                                      <p:to>
                                        <p:strVal val="visible"/>
                                      </p:to>
                                    </p:set>
                                    <p:animEffect transition="in" filter="fade">
                                      <p:cBhvr>
                                        <p:cTn id="133" dur="500"/>
                                        <p:tgtEl>
                                          <p:spTgt spid="29"/>
                                        </p:tgtEl>
                                      </p:cBhvr>
                                    </p:animEffect>
                                  </p:childTnLst>
                                </p:cTn>
                              </p:par>
                            </p:childTnLst>
                          </p:cTn>
                        </p:par>
                      </p:childTnLst>
                    </p:cTn>
                  </p:par>
                  <p:par>
                    <p:cTn id="134" fill="hold">
                      <p:stCondLst>
                        <p:cond delay="indefinite"/>
                      </p:stCondLst>
                      <p:childTnLst>
                        <p:par>
                          <p:cTn id="135" fill="hold">
                            <p:stCondLst>
                              <p:cond delay="0"/>
                            </p:stCondLst>
                            <p:childTnLst>
                              <p:par>
                                <p:cTn id="136" presetID="1" presetClass="entr" presetSubtype="0" fill="hold" nodeType="clickEffect">
                                  <p:stCondLst>
                                    <p:cond delay="0"/>
                                  </p:stCondLst>
                                  <p:childTnLst>
                                    <p:set>
                                      <p:cBhvr>
                                        <p:cTn id="137" dur="1" fill="hold">
                                          <p:stCondLst>
                                            <p:cond delay="0"/>
                                          </p:stCondLst>
                                        </p:cTn>
                                        <p:tgtEl>
                                          <p:spTgt spid="30"/>
                                        </p:tgtEl>
                                        <p:attrNameLst>
                                          <p:attrName>style.visibility</p:attrName>
                                        </p:attrNameLst>
                                      </p:cBhvr>
                                      <p:to>
                                        <p:strVal val="visible"/>
                                      </p:to>
                                    </p:set>
                                  </p:childTnLst>
                                </p:cTn>
                              </p:par>
                              <p:par>
                                <p:cTn id="138" presetID="1" presetClass="entr" presetSubtype="0" fill="hold" grpId="0" nodeType="withEffect">
                                  <p:stCondLst>
                                    <p:cond delay="0"/>
                                  </p:stCondLst>
                                  <p:childTnLst>
                                    <p:set>
                                      <p:cBhvr>
                                        <p:cTn id="139" dur="1" fill="hold">
                                          <p:stCondLst>
                                            <p:cond delay="0"/>
                                          </p:stCondLst>
                                        </p:cTn>
                                        <p:tgtEl>
                                          <p:spTgt spid="31"/>
                                        </p:tgtEl>
                                        <p:attrNameLst>
                                          <p:attrName>style.visibility</p:attrName>
                                        </p:attrNameLst>
                                      </p:cBhvr>
                                      <p:to>
                                        <p:strVal val="visible"/>
                                      </p:to>
                                    </p:set>
                                  </p:childTnLst>
                                </p:cTn>
                              </p:par>
                            </p:childTnLst>
                          </p:cTn>
                        </p:par>
                      </p:childTnLst>
                    </p:cTn>
                  </p:par>
                  <p:par>
                    <p:cTn id="140" fill="hold">
                      <p:stCondLst>
                        <p:cond delay="indefinite"/>
                      </p:stCondLst>
                      <p:childTnLst>
                        <p:par>
                          <p:cTn id="141" fill="hold">
                            <p:stCondLst>
                              <p:cond delay="0"/>
                            </p:stCondLst>
                            <p:childTnLst>
                              <p:par>
                                <p:cTn id="142" presetID="22" presetClass="entr" presetSubtype="1" fill="hold" nodeType="clickEffect">
                                  <p:stCondLst>
                                    <p:cond delay="0"/>
                                  </p:stCondLst>
                                  <p:childTnLst>
                                    <p:set>
                                      <p:cBhvr>
                                        <p:cTn id="143" dur="1" fill="hold">
                                          <p:stCondLst>
                                            <p:cond delay="0"/>
                                          </p:stCondLst>
                                        </p:cTn>
                                        <p:tgtEl>
                                          <p:spTgt spid="32"/>
                                        </p:tgtEl>
                                        <p:attrNameLst>
                                          <p:attrName>style.visibility</p:attrName>
                                        </p:attrNameLst>
                                      </p:cBhvr>
                                      <p:to>
                                        <p:strVal val="visible"/>
                                      </p:to>
                                    </p:set>
                                    <p:animEffect transition="in" filter="wipe(up)">
                                      <p:cBhvr>
                                        <p:cTn id="144" dur="500"/>
                                        <p:tgtEl>
                                          <p:spTgt spid="32"/>
                                        </p:tgtEl>
                                      </p:cBhvr>
                                    </p:animEffect>
                                  </p:childTnLst>
                                </p:cTn>
                              </p:par>
                            </p:childTnLst>
                          </p:cTn>
                        </p:par>
                      </p:childTnLst>
                    </p:cTn>
                  </p:par>
                  <p:par>
                    <p:cTn id="145" fill="hold">
                      <p:stCondLst>
                        <p:cond delay="indefinite"/>
                      </p:stCondLst>
                      <p:childTnLst>
                        <p:par>
                          <p:cTn id="146" fill="hold">
                            <p:stCondLst>
                              <p:cond delay="0"/>
                            </p:stCondLst>
                            <p:childTnLst>
                              <p:par>
                                <p:cTn id="147" presetID="22" presetClass="entr" presetSubtype="4" fill="hold" nodeType="clickEffect">
                                  <p:stCondLst>
                                    <p:cond delay="0"/>
                                  </p:stCondLst>
                                  <p:childTnLst>
                                    <p:set>
                                      <p:cBhvr>
                                        <p:cTn id="148" dur="1" fill="hold">
                                          <p:stCondLst>
                                            <p:cond delay="0"/>
                                          </p:stCondLst>
                                        </p:cTn>
                                        <p:tgtEl>
                                          <p:spTgt spid="33"/>
                                        </p:tgtEl>
                                        <p:attrNameLst>
                                          <p:attrName>style.visibility</p:attrName>
                                        </p:attrNameLst>
                                      </p:cBhvr>
                                      <p:to>
                                        <p:strVal val="visible"/>
                                      </p:to>
                                    </p:set>
                                    <p:animEffect transition="in" filter="wipe(down)">
                                      <p:cBhvr>
                                        <p:cTn id="149" dur="500"/>
                                        <p:tgtEl>
                                          <p:spTgt spid="33"/>
                                        </p:tgtEl>
                                      </p:cBhvr>
                                    </p:animEffect>
                                  </p:childTnLst>
                                </p:cTn>
                              </p:par>
                            </p:childTnLst>
                          </p:cTn>
                        </p:par>
                      </p:childTnLst>
                    </p:cTn>
                  </p:par>
                  <p:par>
                    <p:cTn id="150" fill="hold">
                      <p:stCondLst>
                        <p:cond delay="indefinite"/>
                      </p:stCondLst>
                      <p:childTnLst>
                        <p:par>
                          <p:cTn id="151" fill="hold">
                            <p:stCondLst>
                              <p:cond delay="0"/>
                            </p:stCondLst>
                            <p:childTnLst>
                              <p:par>
                                <p:cTn id="152" presetID="1" presetClass="entr" presetSubtype="0" fill="hold" grpId="0" nodeType="clickEffect">
                                  <p:stCondLst>
                                    <p:cond delay="0"/>
                                  </p:stCondLst>
                                  <p:childTnLst>
                                    <p:set>
                                      <p:cBhvr>
                                        <p:cTn id="153" dur="1" fill="hold">
                                          <p:stCondLst>
                                            <p:cond delay="0"/>
                                          </p:stCondLst>
                                        </p:cTn>
                                        <p:tgtEl>
                                          <p:spTgt spid="36"/>
                                        </p:tgtEl>
                                        <p:attrNameLst>
                                          <p:attrName>style.visibility</p:attrName>
                                        </p:attrNameLst>
                                      </p:cBhvr>
                                      <p:to>
                                        <p:strVal val="visible"/>
                                      </p:to>
                                    </p:set>
                                  </p:childTnLst>
                                </p:cTn>
                              </p:par>
                              <p:par>
                                <p:cTn id="154" presetID="1" presetClass="entr" presetSubtype="0" fill="hold" nodeType="withEffect">
                                  <p:stCondLst>
                                    <p:cond delay="0"/>
                                  </p:stCondLst>
                                  <p:childTnLst>
                                    <p:set>
                                      <p:cBhvr>
                                        <p:cTn id="155" dur="1" fill="hold">
                                          <p:stCondLst>
                                            <p:cond delay="0"/>
                                          </p:stCondLst>
                                        </p:cTn>
                                        <p:tgtEl>
                                          <p:spTgt spid="35"/>
                                        </p:tgtEl>
                                        <p:attrNameLst>
                                          <p:attrName>style.visibility</p:attrName>
                                        </p:attrNameLst>
                                      </p:cBhvr>
                                      <p:to>
                                        <p:strVal val="visible"/>
                                      </p:to>
                                    </p:set>
                                  </p:childTnLst>
                                </p:cTn>
                              </p:par>
                              <p:par>
                                <p:cTn id="156" presetID="1" presetClass="entr" presetSubtype="0" fill="hold" nodeType="withEffect">
                                  <p:stCondLst>
                                    <p:cond delay="0"/>
                                  </p:stCondLst>
                                  <p:childTnLst>
                                    <p:set>
                                      <p:cBhvr>
                                        <p:cTn id="157"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2" grpId="0"/>
      <p:bldP spid="14" grpId="0"/>
      <p:bldP spid="25" grpId="0" animBg="1"/>
      <p:bldP spid="31" grpId="0" animBg="1"/>
      <p:bldP spid="36" grpId="0" animBg="1"/>
      <p:bldP spid="39" grpId="0" animBg="1"/>
      <p:bldP spid="42" grpId="0" animBg="1"/>
      <p:bldP spid="43" grpId="0"/>
      <p:bldP spid="44" grpId="0"/>
    </p:bld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F2D5F8-87CB-4B5B-8EC7-5F4CE6485746}"/>
              </a:ext>
            </a:extLst>
          </p:cNvPr>
          <p:cNvSpPr>
            <a:spLocks noGrp="1"/>
          </p:cNvSpPr>
          <p:nvPr>
            <p:ph type="title"/>
          </p:nvPr>
        </p:nvSpPr>
        <p:spPr/>
        <p:txBody>
          <a:bodyPr/>
          <a:lstStyle/>
          <a:p>
            <a:r>
              <a:rPr lang="en-US" dirty="0"/>
              <a:t>Checkpointing</a:t>
            </a:r>
          </a:p>
        </p:txBody>
      </p:sp>
      <p:sp>
        <p:nvSpPr>
          <p:cNvPr id="3" name="Content Placeholder 2">
            <a:extLst>
              <a:ext uri="{FF2B5EF4-FFF2-40B4-BE49-F238E27FC236}">
                <a16:creationId xmlns:a16="http://schemas.microsoft.com/office/drawing/2014/main" xmlns="" id="{139A428D-8F15-4206-B337-FA27C005FA71}"/>
              </a:ext>
            </a:extLst>
          </p:cNvPr>
          <p:cNvSpPr>
            <a:spLocks noGrp="1"/>
          </p:cNvSpPr>
          <p:nvPr>
            <p:ph idx="1"/>
          </p:nvPr>
        </p:nvSpPr>
        <p:spPr/>
        <p:txBody>
          <a:bodyPr/>
          <a:lstStyle/>
          <a:p>
            <a:pPr>
              <a:defRPr/>
            </a:pPr>
            <a:r>
              <a:rPr lang="en-US" dirty="0"/>
              <a:t>Checkpointing can be of two types:</a:t>
            </a:r>
          </a:p>
          <a:p>
            <a:pPr marL="901700" lvl="2" indent="-457200">
              <a:buFont typeface="+mj-lt"/>
              <a:buAutoNum type="arabicPeriod"/>
              <a:defRPr/>
            </a:pPr>
            <a:r>
              <a:rPr lang="en-US" sz="2400" dirty="0">
                <a:solidFill>
                  <a:srgbClr val="0E3755"/>
                </a:solidFill>
              </a:rPr>
              <a:t>Independent Checkpointing</a:t>
            </a:r>
            <a:r>
              <a:rPr lang="en-US" sz="2400" dirty="0"/>
              <a:t>: each process simply records its local state from time to time in an uncoordinated fashion</a:t>
            </a:r>
          </a:p>
          <a:p>
            <a:pPr marL="901700" lvl="2" indent="-457200">
              <a:buFont typeface="+mj-lt"/>
              <a:buAutoNum type="arabicPeriod"/>
              <a:defRPr/>
            </a:pPr>
            <a:r>
              <a:rPr lang="en-US" sz="2400" dirty="0">
                <a:solidFill>
                  <a:srgbClr val="0E3755"/>
                </a:solidFill>
              </a:rPr>
              <a:t>Coordinated Checkpointing</a:t>
            </a:r>
            <a:r>
              <a:rPr lang="en-US" sz="2400" dirty="0"/>
              <a:t>: all processes synchronize to jointly write their states to local stable storages</a:t>
            </a:r>
          </a:p>
          <a:p>
            <a:pPr>
              <a:defRPr/>
            </a:pPr>
            <a:endParaRPr lang="en-US" dirty="0"/>
          </a:p>
          <a:p>
            <a:pPr>
              <a:defRPr/>
            </a:pPr>
            <a:endParaRPr lang="en-US" sz="2400" b="1" dirty="0">
              <a:solidFill>
                <a:srgbClr val="1D3064"/>
              </a:solidFill>
              <a:latin typeface="Courier New" pitchFamily="49" charset="0"/>
              <a:cs typeface="Courier New" pitchFamily="49" charset="0"/>
            </a:endParaRPr>
          </a:p>
        </p:txBody>
      </p:sp>
    </p:spTree>
    <p:extLst>
      <p:ext uri="{BB962C8B-B14F-4D97-AF65-F5344CB8AC3E}">
        <p14:creationId xmlns:p14="http://schemas.microsoft.com/office/powerpoint/2010/main" val="4092843341"/>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F2D5F8-87CB-4B5B-8EC7-5F4CE6485746}"/>
              </a:ext>
            </a:extLst>
          </p:cNvPr>
          <p:cNvSpPr>
            <a:spLocks noGrp="1"/>
          </p:cNvSpPr>
          <p:nvPr>
            <p:ph type="title"/>
          </p:nvPr>
        </p:nvSpPr>
        <p:spPr/>
        <p:txBody>
          <a:bodyPr/>
          <a:lstStyle/>
          <a:p>
            <a:r>
              <a:rPr lang="en-US" dirty="0"/>
              <a:t>Domino Effect</a:t>
            </a:r>
          </a:p>
        </p:txBody>
      </p:sp>
      <p:sp>
        <p:nvSpPr>
          <p:cNvPr id="3" name="Content Placeholder 2">
            <a:extLst>
              <a:ext uri="{FF2B5EF4-FFF2-40B4-BE49-F238E27FC236}">
                <a16:creationId xmlns:a16="http://schemas.microsoft.com/office/drawing/2014/main" xmlns="" id="{139A428D-8F15-4206-B337-FA27C005FA71}"/>
              </a:ext>
            </a:extLst>
          </p:cNvPr>
          <p:cNvSpPr>
            <a:spLocks noGrp="1"/>
          </p:cNvSpPr>
          <p:nvPr>
            <p:ph idx="1"/>
          </p:nvPr>
        </p:nvSpPr>
        <p:spPr/>
        <p:txBody>
          <a:bodyPr/>
          <a:lstStyle/>
          <a:p>
            <a:pPr>
              <a:defRPr/>
            </a:pPr>
            <a:r>
              <a:rPr lang="en-US" dirty="0"/>
              <a:t>Independent </a:t>
            </a:r>
            <a:r>
              <a:rPr lang="en-US" dirty="0" err="1"/>
              <a:t>checkpointing</a:t>
            </a:r>
            <a:r>
              <a:rPr lang="en-US" dirty="0"/>
              <a:t> may make it difficult to find a recovery line, leading potentially to a domino effect resulting from cascaded rollbacks</a:t>
            </a:r>
          </a:p>
          <a:p>
            <a:pPr>
              <a:defRPr/>
            </a:pPr>
            <a:endParaRPr lang="en-US" dirty="0" smtClean="0"/>
          </a:p>
          <a:p>
            <a:pPr>
              <a:defRPr/>
            </a:pPr>
            <a:endParaRPr lang="en-US" dirty="0"/>
          </a:p>
          <a:p>
            <a:pPr>
              <a:defRPr/>
            </a:pPr>
            <a:endParaRPr lang="en-US" dirty="0" smtClean="0"/>
          </a:p>
          <a:p>
            <a:pPr>
              <a:defRPr/>
            </a:pPr>
            <a:endParaRPr lang="en-US" dirty="0"/>
          </a:p>
          <a:p>
            <a:pPr>
              <a:defRPr/>
            </a:pPr>
            <a:endParaRPr lang="en-US" dirty="0" smtClean="0"/>
          </a:p>
          <a:p>
            <a:pPr>
              <a:defRPr/>
            </a:pPr>
            <a:endParaRPr lang="en-US" dirty="0"/>
          </a:p>
          <a:p>
            <a:pPr>
              <a:defRPr/>
            </a:pPr>
            <a:endParaRPr lang="en-US" dirty="0" smtClean="0"/>
          </a:p>
          <a:p>
            <a:pPr>
              <a:defRPr/>
            </a:pPr>
            <a:r>
              <a:rPr lang="en-US" dirty="0"/>
              <a:t>With coordinated </a:t>
            </a:r>
            <a:r>
              <a:rPr lang="en-US" dirty="0" err="1"/>
              <a:t>checkpointing</a:t>
            </a:r>
            <a:r>
              <a:rPr lang="en-US" dirty="0"/>
              <a:t>, the saved state is automatically globally consistent, hence, domino effect is inherently avoided</a:t>
            </a:r>
          </a:p>
          <a:p>
            <a:pPr>
              <a:defRPr/>
            </a:pPr>
            <a:endParaRPr lang="en-US" dirty="0"/>
          </a:p>
          <a:p>
            <a:pPr>
              <a:defRPr/>
            </a:pPr>
            <a:endParaRPr lang="en-US" sz="2400" b="1" dirty="0">
              <a:solidFill>
                <a:srgbClr val="1D3064"/>
              </a:solidFill>
              <a:latin typeface="Courier New" pitchFamily="49" charset="0"/>
              <a:cs typeface="Courier New" pitchFamily="49" charset="0"/>
            </a:endParaRPr>
          </a:p>
        </p:txBody>
      </p:sp>
      <p:cxnSp>
        <p:nvCxnSpPr>
          <p:cNvPr id="4" name="Straight Connector 3"/>
          <p:cNvCxnSpPr/>
          <p:nvPr/>
        </p:nvCxnSpPr>
        <p:spPr>
          <a:xfrm>
            <a:off x="1819835" y="2961528"/>
            <a:ext cx="7924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flipV="1">
            <a:off x="1819835" y="3952128"/>
            <a:ext cx="7924800" cy="762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2124635" y="2809128"/>
            <a:ext cx="0" cy="137160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2581835" y="2809128"/>
            <a:ext cx="0" cy="3048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V="1">
            <a:off x="2277035" y="2961528"/>
            <a:ext cx="152400" cy="1066800"/>
          </a:xfrm>
          <a:prstGeom prst="straightConnector1">
            <a:avLst/>
          </a:prstGeom>
          <a:ln w="127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2864410" y="2961528"/>
            <a:ext cx="238125" cy="1066800"/>
          </a:xfrm>
          <a:prstGeom prst="straightConnector1">
            <a:avLst/>
          </a:prstGeom>
          <a:ln>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3369235" y="2961528"/>
            <a:ext cx="536575" cy="1028700"/>
          </a:xfrm>
          <a:prstGeom prst="straightConnector1">
            <a:avLst/>
          </a:prstGeom>
          <a:ln>
            <a:solidFill>
              <a:srgbClr val="92D050"/>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4105835" y="3875928"/>
            <a:ext cx="0" cy="3048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4258235" y="2961528"/>
            <a:ext cx="304800" cy="1028700"/>
          </a:xfrm>
          <a:prstGeom prst="straightConnector1">
            <a:avLst/>
          </a:prstGeom>
          <a:ln>
            <a:solidFill>
              <a:srgbClr val="92D050"/>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791635" y="2809128"/>
            <a:ext cx="0" cy="3048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V="1">
            <a:off x="4944035" y="2961528"/>
            <a:ext cx="152400" cy="1028700"/>
          </a:xfrm>
          <a:prstGeom prst="straightConnector1">
            <a:avLst/>
          </a:prstGeom>
          <a:ln>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5248835" y="2961528"/>
            <a:ext cx="387350" cy="1028700"/>
          </a:xfrm>
          <a:prstGeom prst="straightConnector1">
            <a:avLst/>
          </a:prstGeom>
          <a:ln>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934635" y="3799728"/>
            <a:ext cx="0" cy="3048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V="1">
            <a:off x="6315635" y="2961528"/>
            <a:ext cx="228600" cy="1028700"/>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772835" y="2809128"/>
            <a:ext cx="0" cy="3048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7001435" y="2961528"/>
            <a:ext cx="76200" cy="990600"/>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7382435" y="3799728"/>
            <a:ext cx="0" cy="3048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7687235" y="2961528"/>
            <a:ext cx="304800" cy="990600"/>
          </a:xfrm>
          <a:prstGeom prst="straightConnector1">
            <a:avLst/>
          </a:prstGeom>
          <a:ln>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V="1">
            <a:off x="8601635" y="3647328"/>
            <a:ext cx="76200" cy="304800"/>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373035" y="3799728"/>
            <a:ext cx="457200" cy="3048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8373035" y="3799728"/>
            <a:ext cx="457200" cy="3048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25" name="TextBox 24"/>
          <p:cNvSpPr txBox="1">
            <a:spLocks noChangeArrowheads="1"/>
          </p:cNvSpPr>
          <p:nvPr/>
        </p:nvSpPr>
        <p:spPr bwMode="auto">
          <a:xfrm>
            <a:off x="8373035" y="3263153"/>
            <a:ext cx="1205779" cy="461665"/>
          </a:xfrm>
          <a:prstGeom prst="rect">
            <a:avLst/>
          </a:prstGeom>
          <a:solidFill>
            <a:schemeClr val="accent6"/>
          </a:solidFill>
          <a:ln w="9525">
            <a:noFill/>
            <a:miter lim="800000"/>
            <a:headEnd/>
            <a:tailEnd/>
          </a:ln>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400">
                <a:solidFill>
                  <a:schemeClr val="bg1"/>
                </a:solidFill>
                <a:latin typeface="+mj-lt"/>
              </a:rPr>
              <a:t>A failure</a:t>
            </a:r>
          </a:p>
        </p:txBody>
      </p:sp>
      <p:sp>
        <p:nvSpPr>
          <p:cNvPr id="26" name="TextBox 25"/>
          <p:cNvSpPr txBox="1">
            <a:spLocks noChangeArrowheads="1"/>
          </p:cNvSpPr>
          <p:nvPr/>
        </p:nvSpPr>
        <p:spPr bwMode="auto">
          <a:xfrm>
            <a:off x="1408005" y="2678428"/>
            <a:ext cx="38504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800" b="1" i="1" dirty="0">
                <a:latin typeface="+mj-lt"/>
              </a:rPr>
              <a:t>P</a:t>
            </a:r>
          </a:p>
        </p:txBody>
      </p:sp>
      <p:sp>
        <p:nvSpPr>
          <p:cNvPr id="27" name="TextBox 26"/>
          <p:cNvSpPr txBox="1">
            <a:spLocks noChangeArrowheads="1"/>
          </p:cNvSpPr>
          <p:nvPr/>
        </p:nvSpPr>
        <p:spPr bwMode="auto">
          <a:xfrm>
            <a:off x="1396892" y="3732528"/>
            <a:ext cx="39626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800" b="1" i="1" dirty="0">
                <a:latin typeface="+mj-lt"/>
              </a:rPr>
              <a:t>Q</a:t>
            </a:r>
          </a:p>
        </p:txBody>
      </p:sp>
      <p:sp>
        <p:nvSpPr>
          <p:cNvPr id="28" name="TextBox 27"/>
          <p:cNvSpPr txBox="1">
            <a:spLocks noChangeArrowheads="1"/>
          </p:cNvSpPr>
          <p:nvPr/>
        </p:nvSpPr>
        <p:spPr bwMode="auto">
          <a:xfrm>
            <a:off x="6127138" y="2169276"/>
            <a:ext cx="2191626" cy="400110"/>
          </a:xfrm>
          <a:prstGeom prst="rect">
            <a:avLst/>
          </a:prstGeom>
          <a:noFill/>
          <a:ln w="9525">
            <a:solidFill>
              <a:schemeClr val="accent4"/>
            </a:solidFill>
            <a:prstDash val="dashDot"/>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000">
                <a:solidFill>
                  <a:srgbClr val="0E3755"/>
                </a:solidFill>
                <a:latin typeface="+mj-lt"/>
              </a:rPr>
              <a:t>Not a Recovery Line</a:t>
            </a:r>
          </a:p>
        </p:txBody>
      </p:sp>
      <p:sp>
        <p:nvSpPr>
          <p:cNvPr id="29" name="TextBox 28"/>
          <p:cNvSpPr txBox="1">
            <a:spLocks noChangeArrowheads="1"/>
          </p:cNvSpPr>
          <p:nvPr/>
        </p:nvSpPr>
        <p:spPr bwMode="auto">
          <a:xfrm>
            <a:off x="8788960" y="2089991"/>
            <a:ext cx="103425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000" i="1" dirty="0">
                <a:latin typeface="+mj-lt"/>
              </a:rPr>
              <a:t>Rollback</a:t>
            </a:r>
          </a:p>
        </p:txBody>
      </p:sp>
      <p:cxnSp>
        <p:nvCxnSpPr>
          <p:cNvPr id="30" name="Straight Arrow Connector 29"/>
          <p:cNvCxnSpPr/>
          <p:nvPr/>
        </p:nvCxnSpPr>
        <p:spPr>
          <a:xfrm flipH="1">
            <a:off x="8677835" y="2530848"/>
            <a:ext cx="982663"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1" name="Curved Connector 30"/>
          <p:cNvCxnSpPr/>
          <p:nvPr/>
        </p:nvCxnSpPr>
        <p:spPr>
          <a:xfrm rot="16200000" flipH="1">
            <a:off x="6275947" y="3074241"/>
            <a:ext cx="1603375" cy="609600"/>
          </a:xfrm>
          <a:prstGeom prst="curvedConnector3">
            <a:avLst/>
          </a:prstGeom>
          <a:ln w="19050">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32" name="TextBox 31"/>
          <p:cNvSpPr txBox="1">
            <a:spLocks noChangeArrowheads="1"/>
          </p:cNvSpPr>
          <p:nvPr/>
        </p:nvSpPr>
        <p:spPr bwMode="auto">
          <a:xfrm>
            <a:off x="3737808" y="2207466"/>
            <a:ext cx="2191626" cy="400110"/>
          </a:xfrm>
          <a:prstGeom prst="rect">
            <a:avLst/>
          </a:prstGeom>
          <a:noFill/>
          <a:ln w="9525">
            <a:solidFill>
              <a:schemeClr val="accent4"/>
            </a:solidFill>
            <a:prstDash val="dashDot"/>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000" dirty="0">
                <a:solidFill>
                  <a:srgbClr val="0E3755"/>
                </a:solidFill>
                <a:latin typeface="+mj-lt"/>
              </a:rPr>
              <a:t>Not a Recovery Line</a:t>
            </a:r>
          </a:p>
        </p:txBody>
      </p:sp>
      <p:cxnSp>
        <p:nvCxnSpPr>
          <p:cNvPr id="33" name="Curved Connector 32"/>
          <p:cNvCxnSpPr/>
          <p:nvPr/>
        </p:nvCxnSpPr>
        <p:spPr>
          <a:xfrm rot="16200000" flipH="1">
            <a:off x="4543191" y="2825797"/>
            <a:ext cx="1628775" cy="1131888"/>
          </a:xfrm>
          <a:prstGeom prst="curvedConnector3">
            <a:avLst/>
          </a:prstGeom>
          <a:ln w="19050">
            <a:solidFill>
              <a:schemeClr val="accent4"/>
            </a:solidFill>
            <a:prstDash val="dash"/>
          </a:ln>
        </p:spPr>
        <p:style>
          <a:lnRef idx="1">
            <a:schemeClr val="accent1"/>
          </a:lnRef>
          <a:fillRef idx="0">
            <a:schemeClr val="accent1"/>
          </a:fillRef>
          <a:effectRef idx="0">
            <a:schemeClr val="accent1"/>
          </a:effectRef>
          <a:fontRef idx="minor">
            <a:schemeClr val="tx1"/>
          </a:fontRef>
        </p:style>
      </p:cxnSp>
      <p:cxnSp>
        <p:nvCxnSpPr>
          <p:cNvPr id="34" name="Curved Connector 33"/>
          <p:cNvCxnSpPr/>
          <p:nvPr/>
        </p:nvCxnSpPr>
        <p:spPr>
          <a:xfrm rot="16200000" flipH="1">
            <a:off x="2491347" y="2591641"/>
            <a:ext cx="1628775" cy="1600200"/>
          </a:xfrm>
          <a:prstGeom prst="curvedConnector3">
            <a:avLst>
              <a:gd name="adj1" fmla="val 50000"/>
            </a:avLst>
          </a:prstGeom>
          <a:ln w="19050">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35" name="TextBox 34"/>
          <p:cNvSpPr txBox="1">
            <a:spLocks noChangeArrowheads="1"/>
          </p:cNvSpPr>
          <p:nvPr/>
        </p:nvSpPr>
        <p:spPr bwMode="auto">
          <a:xfrm>
            <a:off x="1371721" y="2188257"/>
            <a:ext cx="2191626" cy="400110"/>
          </a:xfrm>
          <a:prstGeom prst="rect">
            <a:avLst/>
          </a:prstGeom>
          <a:noFill/>
          <a:ln w="9525">
            <a:solidFill>
              <a:schemeClr val="accent4"/>
            </a:solidFill>
            <a:prstDash val="dashDot"/>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000" dirty="0">
                <a:solidFill>
                  <a:srgbClr val="0E3755"/>
                </a:solidFill>
                <a:latin typeface="+mj-lt"/>
              </a:rPr>
              <a:t>Not a Recovery Line</a:t>
            </a:r>
          </a:p>
        </p:txBody>
      </p:sp>
    </p:spTree>
    <p:extLst>
      <p:ext uri="{BB962C8B-B14F-4D97-AF65-F5344CB8AC3E}">
        <p14:creationId xmlns:p14="http://schemas.microsoft.com/office/powerpoint/2010/main" val="2415450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wipe(down)">
                                      <p:cBhvr>
                                        <p:cTn id="21" dur="500"/>
                                        <p:tgtEl>
                                          <p:spTgt spid="8"/>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500"/>
                                        <p:tgtEl>
                                          <p:spTgt spid="7"/>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nodeType="click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wipe(up)">
                                      <p:cBhvr>
                                        <p:cTn id="31" dur="500"/>
                                        <p:tgtEl>
                                          <p:spTgt spid="9"/>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1" fill="hold" nodeType="clickEffect">
                                  <p:stCondLst>
                                    <p:cond delay="0"/>
                                  </p:stCondLst>
                                  <p:childTnLst>
                                    <p:set>
                                      <p:cBhvr>
                                        <p:cTn id="35" dur="1" fill="hold">
                                          <p:stCondLst>
                                            <p:cond delay="0"/>
                                          </p:stCondLst>
                                        </p:cTn>
                                        <p:tgtEl>
                                          <p:spTgt spid="10"/>
                                        </p:tgtEl>
                                        <p:attrNameLst>
                                          <p:attrName>style.visibility</p:attrName>
                                        </p:attrNameLst>
                                      </p:cBhvr>
                                      <p:to>
                                        <p:strVal val="visible"/>
                                      </p:to>
                                    </p:set>
                                    <p:animEffect transition="in" filter="wipe(up)">
                                      <p:cBhvr>
                                        <p:cTn id="36" dur="500"/>
                                        <p:tgtEl>
                                          <p:spTgt spid="10"/>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11"/>
                                        </p:tgtEl>
                                        <p:attrNameLst>
                                          <p:attrName>style.visibility</p:attrName>
                                        </p:attrNameLst>
                                      </p:cBhvr>
                                      <p:to>
                                        <p:strVal val="visible"/>
                                      </p:to>
                                    </p:set>
                                    <p:animEffect transition="in" filter="fade">
                                      <p:cBhvr>
                                        <p:cTn id="41" dur="500"/>
                                        <p:tgtEl>
                                          <p:spTgt spid="11"/>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4" fill="hold" nodeType="clickEffect">
                                  <p:stCondLst>
                                    <p:cond delay="0"/>
                                  </p:stCondLst>
                                  <p:childTnLst>
                                    <p:set>
                                      <p:cBhvr>
                                        <p:cTn id="45" dur="1" fill="hold">
                                          <p:stCondLst>
                                            <p:cond delay="0"/>
                                          </p:stCondLst>
                                        </p:cTn>
                                        <p:tgtEl>
                                          <p:spTgt spid="12"/>
                                        </p:tgtEl>
                                        <p:attrNameLst>
                                          <p:attrName>style.visibility</p:attrName>
                                        </p:attrNameLst>
                                      </p:cBhvr>
                                      <p:to>
                                        <p:strVal val="visible"/>
                                      </p:to>
                                    </p:set>
                                    <p:animEffect transition="in" filter="wipe(down)">
                                      <p:cBhvr>
                                        <p:cTn id="46" dur="500"/>
                                        <p:tgtEl>
                                          <p:spTgt spid="12"/>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13"/>
                                        </p:tgtEl>
                                        <p:attrNameLst>
                                          <p:attrName>style.visibility</p:attrName>
                                        </p:attrNameLst>
                                      </p:cBhvr>
                                      <p:to>
                                        <p:strVal val="visible"/>
                                      </p:to>
                                    </p:set>
                                    <p:animEffect transition="in" filter="fade">
                                      <p:cBhvr>
                                        <p:cTn id="51" dur="500"/>
                                        <p:tgtEl>
                                          <p:spTgt spid="13"/>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4" fill="hold" nodeType="clickEffect">
                                  <p:stCondLst>
                                    <p:cond delay="0"/>
                                  </p:stCondLst>
                                  <p:childTnLst>
                                    <p:set>
                                      <p:cBhvr>
                                        <p:cTn id="55" dur="1" fill="hold">
                                          <p:stCondLst>
                                            <p:cond delay="0"/>
                                          </p:stCondLst>
                                        </p:cTn>
                                        <p:tgtEl>
                                          <p:spTgt spid="14"/>
                                        </p:tgtEl>
                                        <p:attrNameLst>
                                          <p:attrName>style.visibility</p:attrName>
                                        </p:attrNameLst>
                                      </p:cBhvr>
                                      <p:to>
                                        <p:strVal val="visible"/>
                                      </p:to>
                                    </p:set>
                                    <p:animEffect transition="in" filter="wipe(down)">
                                      <p:cBhvr>
                                        <p:cTn id="56" dur="500"/>
                                        <p:tgtEl>
                                          <p:spTgt spid="14"/>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1" fill="hold" nodeType="clickEffect">
                                  <p:stCondLst>
                                    <p:cond delay="0"/>
                                  </p:stCondLst>
                                  <p:childTnLst>
                                    <p:set>
                                      <p:cBhvr>
                                        <p:cTn id="60" dur="1" fill="hold">
                                          <p:stCondLst>
                                            <p:cond delay="0"/>
                                          </p:stCondLst>
                                        </p:cTn>
                                        <p:tgtEl>
                                          <p:spTgt spid="15"/>
                                        </p:tgtEl>
                                        <p:attrNameLst>
                                          <p:attrName>style.visibility</p:attrName>
                                        </p:attrNameLst>
                                      </p:cBhvr>
                                      <p:to>
                                        <p:strVal val="visible"/>
                                      </p:to>
                                    </p:set>
                                    <p:animEffect transition="in" filter="wipe(up)">
                                      <p:cBhvr>
                                        <p:cTn id="61" dur="500"/>
                                        <p:tgtEl>
                                          <p:spTgt spid="15"/>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nodeType="clickEffect">
                                  <p:stCondLst>
                                    <p:cond delay="0"/>
                                  </p:stCondLst>
                                  <p:childTnLst>
                                    <p:set>
                                      <p:cBhvr>
                                        <p:cTn id="65" dur="1" fill="hold">
                                          <p:stCondLst>
                                            <p:cond delay="0"/>
                                          </p:stCondLst>
                                        </p:cTn>
                                        <p:tgtEl>
                                          <p:spTgt spid="16"/>
                                        </p:tgtEl>
                                        <p:attrNameLst>
                                          <p:attrName>style.visibility</p:attrName>
                                        </p:attrNameLst>
                                      </p:cBhvr>
                                      <p:to>
                                        <p:strVal val="visible"/>
                                      </p:to>
                                    </p:set>
                                    <p:animEffect transition="in" filter="fade">
                                      <p:cBhvr>
                                        <p:cTn id="66" dur="500"/>
                                        <p:tgtEl>
                                          <p:spTgt spid="16"/>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4" fill="hold" nodeType="clickEffect">
                                  <p:stCondLst>
                                    <p:cond delay="0"/>
                                  </p:stCondLst>
                                  <p:childTnLst>
                                    <p:set>
                                      <p:cBhvr>
                                        <p:cTn id="70" dur="1" fill="hold">
                                          <p:stCondLst>
                                            <p:cond delay="0"/>
                                          </p:stCondLst>
                                        </p:cTn>
                                        <p:tgtEl>
                                          <p:spTgt spid="17"/>
                                        </p:tgtEl>
                                        <p:attrNameLst>
                                          <p:attrName>style.visibility</p:attrName>
                                        </p:attrNameLst>
                                      </p:cBhvr>
                                      <p:to>
                                        <p:strVal val="visible"/>
                                      </p:to>
                                    </p:set>
                                    <p:animEffect transition="in" filter="wipe(down)">
                                      <p:cBhvr>
                                        <p:cTn id="71" dur="500"/>
                                        <p:tgtEl>
                                          <p:spTgt spid="17"/>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nodeType="clickEffect">
                                  <p:stCondLst>
                                    <p:cond delay="0"/>
                                  </p:stCondLst>
                                  <p:childTnLst>
                                    <p:set>
                                      <p:cBhvr>
                                        <p:cTn id="75" dur="1" fill="hold">
                                          <p:stCondLst>
                                            <p:cond delay="0"/>
                                          </p:stCondLst>
                                        </p:cTn>
                                        <p:tgtEl>
                                          <p:spTgt spid="18"/>
                                        </p:tgtEl>
                                        <p:attrNameLst>
                                          <p:attrName>style.visibility</p:attrName>
                                        </p:attrNameLst>
                                      </p:cBhvr>
                                      <p:to>
                                        <p:strVal val="visible"/>
                                      </p:to>
                                    </p:set>
                                    <p:animEffect transition="in" filter="fade">
                                      <p:cBhvr>
                                        <p:cTn id="76" dur="500"/>
                                        <p:tgtEl>
                                          <p:spTgt spid="18"/>
                                        </p:tgtEl>
                                      </p:cBhvr>
                                    </p:animEffect>
                                  </p:childTnLst>
                                </p:cTn>
                              </p:par>
                            </p:childTnLst>
                          </p:cTn>
                        </p:par>
                      </p:childTnLst>
                    </p:cTn>
                  </p:par>
                  <p:par>
                    <p:cTn id="77" fill="hold">
                      <p:stCondLst>
                        <p:cond delay="indefinite"/>
                      </p:stCondLst>
                      <p:childTnLst>
                        <p:par>
                          <p:cTn id="78" fill="hold">
                            <p:stCondLst>
                              <p:cond delay="0"/>
                            </p:stCondLst>
                            <p:childTnLst>
                              <p:par>
                                <p:cTn id="79" presetID="22" presetClass="entr" presetSubtype="1" fill="hold" nodeType="clickEffect">
                                  <p:stCondLst>
                                    <p:cond delay="0"/>
                                  </p:stCondLst>
                                  <p:childTnLst>
                                    <p:set>
                                      <p:cBhvr>
                                        <p:cTn id="80" dur="1" fill="hold">
                                          <p:stCondLst>
                                            <p:cond delay="0"/>
                                          </p:stCondLst>
                                        </p:cTn>
                                        <p:tgtEl>
                                          <p:spTgt spid="19"/>
                                        </p:tgtEl>
                                        <p:attrNameLst>
                                          <p:attrName>style.visibility</p:attrName>
                                        </p:attrNameLst>
                                      </p:cBhvr>
                                      <p:to>
                                        <p:strVal val="visible"/>
                                      </p:to>
                                    </p:set>
                                    <p:animEffect transition="in" filter="wipe(up)">
                                      <p:cBhvr>
                                        <p:cTn id="81" dur="500"/>
                                        <p:tgtEl>
                                          <p:spTgt spid="19"/>
                                        </p:tgtEl>
                                      </p:cBhvr>
                                    </p:animEffect>
                                  </p:childTnLst>
                                </p:cTn>
                              </p:par>
                            </p:childTnLst>
                          </p:cTn>
                        </p:par>
                      </p:childTnLst>
                    </p:cTn>
                  </p:par>
                  <p:par>
                    <p:cTn id="82" fill="hold">
                      <p:stCondLst>
                        <p:cond delay="indefinite"/>
                      </p:stCondLst>
                      <p:childTnLst>
                        <p:par>
                          <p:cTn id="83" fill="hold">
                            <p:stCondLst>
                              <p:cond delay="0"/>
                            </p:stCondLst>
                            <p:childTnLst>
                              <p:par>
                                <p:cTn id="84" presetID="10" presetClass="entr" presetSubtype="0" fill="hold" nodeType="clickEffect">
                                  <p:stCondLst>
                                    <p:cond delay="0"/>
                                  </p:stCondLst>
                                  <p:childTnLst>
                                    <p:set>
                                      <p:cBhvr>
                                        <p:cTn id="85" dur="1" fill="hold">
                                          <p:stCondLst>
                                            <p:cond delay="0"/>
                                          </p:stCondLst>
                                        </p:cTn>
                                        <p:tgtEl>
                                          <p:spTgt spid="20"/>
                                        </p:tgtEl>
                                        <p:attrNameLst>
                                          <p:attrName>style.visibility</p:attrName>
                                        </p:attrNameLst>
                                      </p:cBhvr>
                                      <p:to>
                                        <p:strVal val="visible"/>
                                      </p:to>
                                    </p:set>
                                    <p:animEffect transition="in" filter="fade">
                                      <p:cBhvr>
                                        <p:cTn id="86" dur="500"/>
                                        <p:tgtEl>
                                          <p:spTgt spid="20"/>
                                        </p:tgtEl>
                                      </p:cBhvr>
                                    </p:animEffect>
                                  </p:childTnLst>
                                </p:cTn>
                              </p:par>
                            </p:childTnLst>
                          </p:cTn>
                        </p:par>
                      </p:childTnLst>
                    </p:cTn>
                  </p:par>
                  <p:par>
                    <p:cTn id="87" fill="hold">
                      <p:stCondLst>
                        <p:cond delay="indefinite"/>
                      </p:stCondLst>
                      <p:childTnLst>
                        <p:par>
                          <p:cTn id="88" fill="hold">
                            <p:stCondLst>
                              <p:cond delay="0"/>
                            </p:stCondLst>
                            <p:childTnLst>
                              <p:par>
                                <p:cTn id="89" presetID="22" presetClass="entr" presetSubtype="1" fill="hold" nodeType="clickEffect">
                                  <p:stCondLst>
                                    <p:cond delay="0"/>
                                  </p:stCondLst>
                                  <p:childTnLst>
                                    <p:set>
                                      <p:cBhvr>
                                        <p:cTn id="90" dur="1" fill="hold">
                                          <p:stCondLst>
                                            <p:cond delay="0"/>
                                          </p:stCondLst>
                                        </p:cTn>
                                        <p:tgtEl>
                                          <p:spTgt spid="21"/>
                                        </p:tgtEl>
                                        <p:attrNameLst>
                                          <p:attrName>style.visibility</p:attrName>
                                        </p:attrNameLst>
                                      </p:cBhvr>
                                      <p:to>
                                        <p:strVal val="visible"/>
                                      </p:to>
                                    </p:set>
                                    <p:animEffect transition="in" filter="wipe(up)">
                                      <p:cBhvr>
                                        <p:cTn id="91" dur="500"/>
                                        <p:tgtEl>
                                          <p:spTgt spid="21"/>
                                        </p:tgtEl>
                                      </p:cBhvr>
                                    </p:animEffect>
                                  </p:childTnLst>
                                </p:cTn>
                              </p:par>
                            </p:childTnLst>
                          </p:cTn>
                        </p:par>
                      </p:childTnLst>
                    </p:cTn>
                  </p:par>
                  <p:par>
                    <p:cTn id="92" fill="hold">
                      <p:stCondLst>
                        <p:cond delay="indefinite"/>
                      </p:stCondLst>
                      <p:childTnLst>
                        <p:par>
                          <p:cTn id="93" fill="hold">
                            <p:stCondLst>
                              <p:cond delay="0"/>
                            </p:stCondLst>
                            <p:childTnLst>
                              <p:par>
                                <p:cTn id="94" presetID="22" presetClass="entr" presetSubtype="4" fill="hold" nodeType="clickEffect">
                                  <p:stCondLst>
                                    <p:cond delay="0"/>
                                  </p:stCondLst>
                                  <p:childTnLst>
                                    <p:set>
                                      <p:cBhvr>
                                        <p:cTn id="95" dur="1" fill="hold">
                                          <p:stCondLst>
                                            <p:cond delay="0"/>
                                          </p:stCondLst>
                                        </p:cTn>
                                        <p:tgtEl>
                                          <p:spTgt spid="22"/>
                                        </p:tgtEl>
                                        <p:attrNameLst>
                                          <p:attrName>style.visibility</p:attrName>
                                        </p:attrNameLst>
                                      </p:cBhvr>
                                      <p:to>
                                        <p:strVal val="visible"/>
                                      </p:to>
                                    </p:set>
                                    <p:animEffect transition="in" filter="wipe(down)">
                                      <p:cBhvr>
                                        <p:cTn id="96" dur="500"/>
                                        <p:tgtEl>
                                          <p:spTgt spid="22"/>
                                        </p:tgtEl>
                                      </p:cBhvr>
                                    </p:animEffec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grpId="0" nodeType="clickEffect">
                                  <p:stCondLst>
                                    <p:cond delay="0"/>
                                  </p:stCondLst>
                                  <p:childTnLst>
                                    <p:set>
                                      <p:cBhvr>
                                        <p:cTn id="100" dur="1" fill="hold">
                                          <p:stCondLst>
                                            <p:cond delay="0"/>
                                          </p:stCondLst>
                                        </p:cTn>
                                        <p:tgtEl>
                                          <p:spTgt spid="25"/>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24"/>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23"/>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1" presetClass="entr" presetSubtype="0" fill="hold" grpId="0" nodeType="clickEffect">
                                  <p:stCondLst>
                                    <p:cond delay="0"/>
                                  </p:stCondLst>
                                  <p:childTnLst>
                                    <p:set>
                                      <p:cBhvr>
                                        <p:cTn id="108" dur="1" fill="hold">
                                          <p:stCondLst>
                                            <p:cond delay="0"/>
                                          </p:stCondLst>
                                        </p:cTn>
                                        <p:tgtEl>
                                          <p:spTgt spid="29"/>
                                        </p:tgtEl>
                                        <p:attrNameLst>
                                          <p:attrName>style.visibility</p:attrName>
                                        </p:attrNameLst>
                                      </p:cBhvr>
                                      <p:to>
                                        <p:strVal val="visible"/>
                                      </p:to>
                                    </p:set>
                                  </p:childTnLst>
                                </p:cTn>
                              </p:par>
                              <p:par>
                                <p:cTn id="109" presetID="1" presetClass="entr" presetSubtype="0" fill="hold" nodeType="withEffect">
                                  <p:stCondLst>
                                    <p:cond delay="0"/>
                                  </p:stCondLst>
                                  <p:childTnLst>
                                    <p:set>
                                      <p:cBhvr>
                                        <p:cTn id="110" dur="1" fill="hold">
                                          <p:stCondLst>
                                            <p:cond delay="0"/>
                                          </p:stCondLst>
                                        </p:cTn>
                                        <p:tgtEl>
                                          <p:spTgt spid="30"/>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0" presetClass="entr" presetSubtype="0" fill="hold" grpId="0" nodeType="clickEffect">
                                  <p:stCondLst>
                                    <p:cond delay="0"/>
                                  </p:stCondLst>
                                  <p:childTnLst>
                                    <p:set>
                                      <p:cBhvr>
                                        <p:cTn id="114" dur="1" fill="hold">
                                          <p:stCondLst>
                                            <p:cond delay="0"/>
                                          </p:stCondLst>
                                        </p:cTn>
                                        <p:tgtEl>
                                          <p:spTgt spid="28"/>
                                        </p:tgtEl>
                                        <p:attrNameLst>
                                          <p:attrName>style.visibility</p:attrName>
                                        </p:attrNameLst>
                                      </p:cBhvr>
                                      <p:to>
                                        <p:strVal val="visible"/>
                                      </p:to>
                                    </p:set>
                                    <p:animEffect transition="in" filter="fade">
                                      <p:cBhvr>
                                        <p:cTn id="115" dur="500"/>
                                        <p:tgtEl>
                                          <p:spTgt spid="28"/>
                                        </p:tgtEl>
                                      </p:cBhvr>
                                    </p:animEffect>
                                  </p:childTnLst>
                                </p:cTn>
                              </p:par>
                              <p:par>
                                <p:cTn id="116" presetID="1" presetClass="entr" presetSubtype="0" fill="hold" nodeType="withEffect">
                                  <p:stCondLst>
                                    <p:cond delay="0"/>
                                  </p:stCondLst>
                                  <p:childTnLst>
                                    <p:set>
                                      <p:cBhvr>
                                        <p:cTn id="117" dur="1" fill="hold">
                                          <p:stCondLst>
                                            <p:cond delay="0"/>
                                          </p:stCondLst>
                                        </p:cTn>
                                        <p:tgtEl>
                                          <p:spTgt spid="31"/>
                                        </p:tgtEl>
                                        <p:attrNameLst>
                                          <p:attrName>style.visibility</p:attrName>
                                        </p:attrNameLst>
                                      </p:cBhvr>
                                      <p:to>
                                        <p:strVal val="visible"/>
                                      </p:to>
                                    </p:set>
                                  </p:childTnLst>
                                </p:cTn>
                              </p:par>
                            </p:childTnLst>
                          </p:cTn>
                        </p:par>
                      </p:childTnLst>
                    </p:cTn>
                  </p:par>
                  <p:par>
                    <p:cTn id="118" fill="hold">
                      <p:stCondLst>
                        <p:cond delay="indefinite"/>
                      </p:stCondLst>
                      <p:childTnLst>
                        <p:par>
                          <p:cTn id="119" fill="hold">
                            <p:stCondLst>
                              <p:cond delay="0"/>
                            </p:stCondLst>
                            <p:childTnLst>
                              <p:par>
                                <p:cTn id="120" presetID="10" presetClass="entr" presetSubtype="0" fill="hold" grpId="0" nodeType="clickEffect">
                                  <p:stCondLst>
                                    <p:cond delay="0"/>
                                  </p:stCondLst>
                                  <p:childTnLst>
                                    <p:set>
                                      <p:cBhvr>
                                        <p:cTn id="121" dur="1" fill="hold">
                                          <p:stCondLst>
                                            <p:cond delay="0"/>
                                          </p:stCondLst>
                                        </p:cTn>
                                        <p:tgtEl>
                                          <p:spTgt spid="32"/>
                                        </p:tgtEl>
                                        <p:attrNameLst>
                                          <p:attrName>style.visibility</p:attrName>
                                        </p:attrNameLst>
                                      </p:cBhvr>
                                      <p:to>
                                        <p:strVal val="visible"/>
                                      </p:to>
                                    </p:set>
                                    <p:animEffect transition="in" filter="fade">
                                      <p:cBhvr>
                                        <p:cTn id="122" dur="500"/>
                                        <p:tgtEl>
                                          <p:spTgt spid="32"/>
                                        </p:tgtEl>
                                      </p:cBhvr>
                                    </p:animEffect>
                                  </p:childTnLst>
                                </p:cTn>
                              </p:par>
                              <p:par>
                                <p:cTn id="123" presetID="1" presetClass="entr" presetSubtype="0" fill="hold" nodeType="withEffect">
                                  <p:stCondLst>
                                    <p:cond delay="0"/>
                                  </p:stCondLst>
                                  <p:childTnLst>
                                    <p:set>
                                      <p:cBhvr>
                                        <p:cTn id="124" dur="1" fill="hold">
                                          <p:stCondLst>
                                            <p:cond delay="0"/>
                                          </p:stCondLst>
                                        </p:cTn>
                                        <p:tgtEl>
                                          <p:spTgt spid="33"/>
                                        </p:tgtEl>
                                        <p:attrNameLst>
                                          <p:attrName>style.visibility</p:attrName>
                                        </p:attrNameLst>
                                      </p:cBhvr>
                                      <p:to>
                                        <p:strVal val="visible"/>
                                      </p:to>
                                    </p:set>
                                  </p:childTnLst>
                                </p:cTn>
                              </p:par>
                            </p:childTnLst>
                          </p:cTn>
                        </p:par>
                      </p:childTnLst>
                    </p:cTn>
                  </p:par>
                  <p:par>
                    <p:cTn id="125" fill="hold">
                      <p:stCondLst>
                        <p:cond delay="indefinite"/>
                      </p:stCondLst>
                      <p:childTnLst>
                        <p:par>
                          <p:cTn id="126" fill="hold">
                            <p:stCondLst>
                              <p:cond delay="0"/>
                            </p:stCondLst>
                            <p:childTnLst>
                              <p:par>
                                <p:cTn id="127" presetID="10" presetClass="entr" presetSubtype="0" fill="hold" grpId="0" nodeType="clickEffect">
                                  <p:stCondLst>
                                    <p:cond delay="0"/>
                                  </p:stCondLst>
                                  <p:childTnLst>
                                    <p:set>
                                      <p:cBhvr>
                                        <p:cTn id="128" dur="1" fill="hold">
                                          <p:stCondLst>
                                            <p:cond delay="0"/>
                                          </p:stCondLst>
                                        </p:cTn>
                                        <p:tgtEl>
                                          <p:spTgt spid="35"/>
                                        </p:tgtEl>
                                        <p:attrNameLst>
                                          <p:attrName>style.visibility</p:attrName>
                                        </p:attrNameLst>
                                      </p:cBhvr>
                                      <p:to>
                                        <p:strVal val="visible"/>
                                      </p:to>
                                    </p:set>
                                    <p:animEffect transition="in" filter="fade">
                                      <p:cBhvr>
                                        <p:cTn id="129" dur="500"/>
                                        <p:tgtEl>
                                          <p:spTgt spid="35"/>
                                        </p:tgtEl>
                                      </p:cBhvr>
                                    </p:animEffect>
                                  </p:childTnLst>
                                </p:cTn>
                              </p:par>
                              <p:par>
                                <p:cTn id="130" presetID="1" presetClass="entr" presetSubtype="0" fill="hold" nodeType="withEffect">
                                  <p:stCondLst>
                                    <p:cond delay="0"/>
                                  </p:stCondLst>
                                  <p:childTnLst>
                                    <p:set>
                                      <p:cBhvr>
                                        <p:cTn id="131"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p:bldP spid="27" grpId="0"/>
      <p:bldP spid="28" grpId="0" animBg="1"/>
      <p:bldP spid="29" grpId="0"/>
      <p:bldP spid="32" grpId="0" animBg="1"/>
      <p:bldP spid="35" grpId="0" animBg="1"/>
    </p:bld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F2D5F8-87CB-4B5B-8EC7-5F4CE6485746}"/>
              </a:ext>
            </a:extLst>
          </p:cNvPr>
          <p:cNvSpPr>
            <a:spLocks noGrp="1"/>
          </p:cNvSpPr>
          <p:nvPr>
            <p:ph type="title"/>
          </p:nvPr>
        </p:nvSpPr>
        <p:spPr/>
        <p:txBody>
          <a:bodyPr/>
          <a:lstStyle/>
          <a:p>
            <a:r>
              <a:rPr lang="en-US" dirty="0"/>
              <a:t>Message </a:t>
            </a:r>
            <a:r>
              <a:rPr lang="en-US" dirty="0" smtClean="0"/>
              <a:t>Logging</a:t>
            </a:r>
            <a:endParaRPr lang="en-US" dirty="0"/>
          </a:p>
        </p:txBody>
      </p:sp>
      <p:sp>
        <p:nvSpPr>
          <p:cNvPr id="3" name="Content Placeholder 2">
            <a:extLst>
              <a:ext uri="{FF2B5EF4-FFF2-40B4-BE49-F238E27FC236}">
                <a16:creationId xmlns:a16="http://schemas.microsoft.com/office/drawing/2014/main" xmlns="" id="{139A428D-8F15-4206-B337-FA27C005FA71}"/>
              </a:ext>
            </a:extLst>
          </p:cNvPr>
          <p:cNvSpPr>
            <a:spLocks noGrp="1"/>
          </p:cNvSpPr>
          <p:nvPr>
            <p:ph idx="1"/>
          </p:nvPr>
        </p:nvSpPr>
        <p:spPr/>
        <p:txBody>
          <a:bodyPr/>
          <a:lstStyle/>
          <a:p>
            <a:pPr>
              <a:defRPr/>
            </a:pPr>
            <a:r>
              <a:rPr lang="en-US" dirty="0"/>
              <a:t>Considering that </a:t>
            </a:r>
            <a:r>
              <a:rPr lang="en-US" dirty="0" err="1"/>
              <a:t>checkpointing</a:t>
            </a:r>
            <a:r>
              <a:rPr lang="en-US" dirty="0"/>
              <a:t> is an expensive operation, techniques have been sought to reduce the number of checkpoints, but still enable recovery</a:t>
            </a:r>
          </a:p>
          <a:p>
            <a:pPr>
              <a:defRPr/>
            </a:pPr>
            <a:r>
              <a:rPr lang="en-US" dirty="0" smtClean="0"/>
              <a:t>An </a:t>
            </a:r>
            <a:r>
              <a:rPr lang="en-US" dirty="0"/>
              <a:t>important technique in distributed systems is message logging</a:t>
            </a:r>
          </a:p>
          <a:p>
            <a:pPr>
              <a:defRPr/>
            </a:pPr>
            <a:r>
              <a:rPr lang="en-US" dirty="0" smtClean="0"/>
              <a:t>The </a:t>
            </a:r>
            <a:r>
              <a:rPr lang="en-US" dirty="0"/>
              <a:t>basic idea is that if transmission of messages can be replayed, we can still reach a globally consistent state but without having to restore that state from stable storage</a:t>
            </a:r>
          </a:p>
          <a:p>
            <a:pPr>
              <a:defRPr/>
            </a:pPr>
            <a:r>
              <a:rPr lang="en-US" dirty="0" smtClean="0"/>
              <a:t>In </a:t>
            </a:r>
            <a:r>
              <a:rPr lang="en-US" dirty="0"/>
              <a:t>practice, the combination of having fewer checkpoints and message logging is more efficient than having to take many checkpoints</a:t>
            </a:r>
          </a:p>
          <a:p>
            <a:pPr>
              <a:defRPr/>
            </a:pPr>
            <a:r>
              <a:rPr lang="en-US" dirty="0"/>
              <a:t>Message logging can be of two types:</a:t>
            </a:r>
          </a:p>
          <a:p>
            <a:pPr marL="901700" lvl="2" indent="-457200">
              <a:buFont typeface="+mj-lt"/>
              <a:buAutoNum type="arabicPeriod"/>
              <a:defRPr/>
            </a:pPr>
            <a:r>
              <a:rPr lang="en-US" sz="2400" dirty="0">
                <a:solidFill>
                  <a:schemeClr val="accent6"/>
                </a:solidFill>
              </a:rPr>
              <a:t>Sender-based logging</a:t>
            </a:r>
            <a:r>
              <a:rPr lang="en-US" sz="2400" dirty="0"/>
              <a:t>: A process can log its messages before sending them off</a:t>
            </a:r>
          </a:p>
          <a:p>
            <a:pPr marL="901700" lvl="2" indent="-457200">
              <a:buFont typeface="+mj-lt"/>
              <a:buAutoNum type="arabicPeriod"/>
              <a:defRPr/>
            </a:pPr>
            <a:r>
              <a:rPr lang="en-US" sz="2400" dirty="0">
                <a:solidFill>
                  <a:schemeClr val="accent6"/>
                </a:solidFill>
              </a:rPr>
              <a:t>Receiver-based logging</a:t>
            </a:r>
            <a:r>
              <a:rPr lang="en-US" sz="2400" dirty="0"/>
              <a:t>: A receiving process can first log an incoming message before delivering it to the application</a:t>
            </a:r>
          </a:p>
          <a:p>
            <a:pPr>
              <a:defRPr/>
            </a:pPr>
            <a:r>
              <a:rPr lang="en-US" dirty="0" smtClean="0"/>
              <a:t>When </a:t>
            </a:r>
            <a:r>
              <a:rPr lang="en-US" dirty="0"/>
              <a:t>a sending or a receiving process crashes, it can restore the most recently </a:t>
            </a:r>
            <a:r>
              <a:rPr lang="en-US" dirty="0" err="1"/>
              <a:t>checkpointed</a:t>
            </a:r>
            <a:r>
              <a:rPr lang="en-US" dirty="0"/>
              <a:t> state, and from there on </a:t>
            </a:r>
            <a:r>
              <a:rPr lang="en-US" b="1" dirty="0"/>
              <a:t>replay</a:t>
            </a:r>
            <a:r>
              <a:rPr lang="en-US" dirty="0"/>
              <a:t> the logged messages (important for non-deterministic behaviors)</a:t>
            </a:r>
          </a:p>
          <a:p>
            <a:pPr>
              <a:defRPr/>
            </a:pPr>
            <a:endParaRPr lang="en-US" dirty="0"/>
          </a:p>
          <a:p>
            <a:pPr>
              <a:defRPr/>
            </a:pPr>
            <a:endParaRPr lang="en-US" sz="2400" b="1" dirty="0">
              <a:solidFill>
                <a:srgbClr val="1D3064"/>
              </a:solidFill>
              <a:latin typeface="Courier New" pitchFamily="49" charset="0"/>
              <a:cs typeface="Courier New" pitchFamily="49" charset="0"/>
            </a:endParaRPr>
          </a:p>
        </p:txBody>
      </p:sp>
    </p:spTree>
    <p:extLst>
      <p:ext uri="{BB962C8B-B14F-4D97-AF65-F5344CB8AC3E}">
        <p14:creationId xmlns:p14="http://schemas.microsoft.com/office/powerpoint/2010/main" val="1244279116"/>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F2D5F8-87CB-4B5B-8EC7-5F4CE6485746}"/>
              </a:ext>
            </a:extLst>
          </p:cNvPr>
          <p:cNvSpPr>
            <a:spLocks noGrp="1"/>
          </p:cNvSpPr>
          <p:nvPr>
            <p:ph type="title"/>
          </p:nvPr>
        </p:nvSpPr>
        <p:spPr/>
        <p:txBody>
          <a:bodyPr>
            <a:normAutofit/>
          </a:bodyPr>
          <a:lstStyle/>
          <a:p>
            <a:r>
              <a:rPr lang="en-US" dirty="0"/>
              <a:t>Replay of Messages </a:t>
            </a:r>
            <a:r>
              <a:rPr lang="en-US" dirty="0" smtClean="0"/>
              <a:t>and Orphan </a:t>
            </a:r>
            <a:r>
              <a:rPr lang="en-US" dirty="0"/>
              <a:t>Processes</a:t>
            </a:r>
          </a:p>
        </p:txBody>
      </p:sp>
      <p:sp>
        <p:nvSpPr>
          <p:cNvPr id="3" name="Content Placeholder 2">
            <a:extLst>
              <a:ext uri="{FF2B5EF4-FFF2-40B4-BE49-F238E27FC236}">
                <a16:creationId xmlns:a16="http://schemas.microsoft.com/office/drawing/2014/main" xmlns="" id="{139A428D-8F15-4206-B337-FA27C005FA71}"/>
              </a:ext>
            </a:extLst>
          </p:cNvPr>
          <p:cNvSpPr>
            <a:spLocks noGrp="1"/>
          </p:cNvSpPr>
          <p:nvPr>
            <p:ph idx="1"/>
          </p:nvPr>
        </p:nvSpPr>
        <p:spPr/>
        <p:txBody>
          <a:bodyPr/>
          <a:lstStyle/>
          <a:p>
            <a:pPr>
              <a:defRPr/>
            </a:pPr>
            <a:r>
              <a:rPr lang="en-US" dirty="0"/>
              <a:t>Incorrect replay of messages after recovery can lead to orphan processes. This should be avoided</a:t>
            </a:r>
          </a:p>
          <a:p>
            <a:pPr>
              <a:defRPr/>
            </a:pPr>
            <a:endParaRPr lang="en-US" dirty="0"/>
          </a:p>
          <a:p>
            <a:pPr>
              <a:defRPr/>
            </a:pPr>
            <a:endParaRPr lang="en-US" sz="2400" b="1" dirty="0">
              <a:solidFill>
                <a:srgbClr val="1D3064"/>
              </a:solidFill>
              <a:latin typeface="Courier New" pitchFamily="49" charset="0"/>
              <a:cs typeface="Courier New" pitchFamily="49" charset="0"/>
            </a:endParaRPr>
          </a:p>
        </p:txBody>
      </p:sp>
      <p:cxnSp>
        <p:nvCxnSpPr>
          <p:cNvPr id="4" name="Straight Connector 3"/>
          <p:cNvCxnSpPr/>
          <p:nvPr/>
        </p:nvCxnSpPr>
        <p:spPr>
          <a:xfrm>
            <a:off x="1627095" y="2622176"/>
            <a:ext cx="81534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flipV="1">
            <a:off x="1627095" y="3382589"/>
            <a:ext cx="2438400" cy="158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1627095" y="4146176"/>
            <a:ext cx="81534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 name="TextBox 6"/>
          <p:cNvSpPr txBox="1">
            <a:spLocks noChangeArrowheads="1"/>
          </p:cNvSpPr>
          <p:nvPr/>
        </p:nvSpPr>
        <p:spPr bwMode="auto">
          <a:xfrm>
            <a:off x="1255060" y="2415988"/>
            <a:ext cx="35618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400" b="1" i="1" dirty="0">
                <a:latin typeface="+mj-lt"/>
              </a:rPr>
              <a:t>P</a:t>
            </a:r>
          </a:p>
        </p:txBody>
      </p:sp>
      <p:sp>
        <p:nvSpPr>
          <p:cNvPr id="8" name="TextBox 7"/>
          <p:cNvSpPr txBox="1">
            <a:spLocks noChangeArrowheads="1"/>
          </p:cNvSpPr>
          <p:nvPr/>
        </p:nvSpPr>
        <p:spPr bwMode="auto">
          <a:xfrm>
            <a:off x="1255060" y="3174813"/>
            <a:ext cx="36580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400" b="1" i="1" dirty="0">
                <a:latin typeface="+mj-lt"/>
              </a:rPr>
              <a:t>Q</a:t>
            </a:r>
          </a:p>
        </p:txBody>
      </p:sp>
      <p:sp>
        <p:nvSpPr>
          <p:cNvPr id="9" name="TextBox 8"/>
          <p:cNvSpPr txBox="1">
            <a:spLocks noChangeArrowheads="1"/>
          </p:cNvSpPr>
          <p:nvPr/>
        </p:nvSpPr>
        <p:spPr bwMode="auto">
          <a:xfrm>
            <a:off x="1255060" y="3936813"/>
            <a:ext cx="35137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400" b="1" i="1" dirty="0">
                <a:latin typeface="+mj-lt"/>
              </a:rPr>
              <a:t>R</a:t>
            </a:r>
          </a:p>
        </p:txBody>
      </p:sp>
      <p:cxnSp>
        <p:nvCxnSpPr>
          <p:cNvPr id="10" name="Straight Arrow Connector 9"/>
          <p:cNvCxnSpPr/>
          <p:nvPr/>
        </p:nvCxnSpPr>
        <p:spPr>
          <a:xfrm>
            <a:off x="1931895" y="2622176"/>
            <a:ext cx="304800" cy="760413"/>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1855695" y="2545976"/>
            <a:ext cx="152400" cy="152400"/>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atin typeface="+mj-lt"/>
            </a:endParaRPr>
          </a:p>
        </p:txBody>
      </p:sp>
      <p:sp>
        <p:nvSpPr>
          <p:cNvPr id="12" name="TextBox 11"/>
          <p:cNvSpPr txBox="1">
            <a:spLocks noChangeArrowheads="1"/>
          </p:cNvSpPr>
          <p:nvPr/>
        </p:nvSpPr>
        <p:spPr bwMode="auto">
          <a:xfrm>
            <a:off x="2105490" y="2783964"/>
            <a:ext cx="50526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000" b="1" dirty="0">
                <a:solidFill>
                  <a:srgbClr val="0E3755"/>
                </a:solidFill>
                <a:latin typeface="+mj-lt"/>
              </a:rPr>
              <a:t>M1</a:t>
            </a:r>
          </a:p>
        </p:txBody>
      </p:sp>
      <p:cxnSp>
        <p:nvCxnSpPr>
          <p:cNvPr id="13" name="Straight Arrow Connector 12"/>
          <p:cNvCxnSpPr/>
          <p:nvPr/>
        </p:nvCxnSpPr>
        <p:spPr>
          <a:xfrm flipV="1">
            <a:off x="2389095" y="3384176"/>
            <a:ext cx="304800" cy="762000"/>
          </a:xfrm>
          <a:prstGeom prst="straightConnector1">
            <a:avLst/>
          </a:prstGeom>
          <a:ln>
            <a:solidFill>
              <a:srgbClr val="0E3755"/>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3074895" y="3385764"/>
            <a:ext cx="304800" cy="760412"/>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5" name="Oval 14"/>
          <p:cNvSpPr/>
          <p:nvPr/>
        </p:nvSpPr>
        <p:spPr>
          <a:xfrm>
            <a:off x="2998695" y="3309564"/>
            <a:ext cx="152400" cy="152400"/>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atin typeface="+mj-lt"/>
            </a:endParaRPr>
          </a:p>
        </p:txBody>
      </p:sp>
      <p:sp>
        <p:nvSpPr>
          <p:cNvPr id="16" name="Oval 15"/>
          <p:cNvSpPr/>
          <p:nvPr/>
        </p:nvSpPr>
        <p:spPr>
          <a:xfrm>
            <a:off x="1931895" y="5163669"/>
            <a:ext cx="152400" cy="152400"/>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atin typeface="+mj-lt"/>
            </a:endParaRPr>
          </a:p>
        </p:txBody>
      </p:sp>
      <p:cxnSp>
        <p:nvCxnSpPr>
          <p:cNvPr id="17" name="Straight Arrow Connector 16"/>
          <p:cNvCxnSpPr>
            <a:stCxn id="16" idx="6"/>
          </p:cNvCxnSpPr>
          <p:nvPr/>
        </p:nvCxnSpPr>
        <p:spPr>
          <a:xfrm>
            <a:off x="2084295" y="5239869"/>
            <a:ext cx="762000" cy="0"/>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1931895" y="5952562"/>
            <a:ext cx="914400" cy="0"/>
          </a:xfrm>
          <a:prstGeom prst="straightConnector1">
            <a:avLst/>
          </a:prstGeom>
          <a:ln>
            <a:solidFill>
              <a:srgbClr val="0E3755"/>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a:spLocks noChangeArrowheads="1"/>
          </p:cNvSpPr>
          <p:nvPr/>
        </p:nvSpPr>
        <p:spPr bwMode="auto">
          <a:xfrm>
            <a:off x="2982819" y="5085881"/>
            <a:ext cx="2697653" cy="461665"/>
          </a:xfrm>
          <a:prstGeom prst="rect">
            <a:avLst/>
          </a:prstGeom>
          <a:noFill/>
          <a:ln w="9525">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400">
                <a:latin typeface="+mj-lt"/>
              </a:rPr>
              <a:t>Logged Message</a:t>
            </a:r>
          </a:p>
        </p:txBody>
      </p:sp>
      <p:sp>
        <p:nvSpPr>
          <p:cNvPr id="20" name="TextBox 19"/>
          <p:cNvSpPr txBox="1">
            <a:spLocks noChangeArrowheads="1"/>
          </p:cNvSpPr>
          <p:nvPr/>
        </p:nvSpPr>
        <p:spPr bwMode="auto">
          <a:xfrm>
            <a:off x="2965358" y="5796987"/>
            <a:ext cx="2715114" cy="461665"/>
          </a:xfrm>
          <a:prstGeom prst="rect">
            <a:avLst/>
          </a:prstGeom>
          <a:noFill/>
          <a:ln w="9525">
            <a:solidFill>
              <a:srgbClr val="0E3755"/>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400">
                <a:latin typeface="+mj-lt"/>
              </a:rPr>
              <a:t>Unlogged Message</a:t>
            </a:r>
          </a:p>
        </p:txBody>
      </p:sp>
      <p:sp>
        <p:nvSpPr>
          <p:cNvPr id="21" name="TextBox 20"/>
          <p:cNvSpPr txBox="1">
            <a:spLocks noChangeArrowheads="1"/>
          </p:cNvSpPr>
          <p:nvPr/>
        </p:nvSpPr>
        <p:spPr bwMode="auto">
          <a:xfrm>
            <a:off x="2505419" y="3676280"/>
            <a:ext cx="50526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000" b="1" dirty="0">
                <a:solidFill>
                  <a:srgbClr val="0E3755"/>
                </a:solidFill>
                <a:latin typeface="+mj-lt"/>
              </a:rPr>
              <a:t>M2</a:t>
            </a:r>
          </a:p>
        </p:txBody>
      </p:sp>
      <p:sp>
        <p:nvSpPr>
          <p:cNvPr id="22" name="TextBox 21"/>
          <p:cNvSpPr txBox="1">
            <a:spLocks noChangeArrowheads="1"/>
          </p:cNvSpPr>
          <p:nvPr/>
        </p:nvSpPr>
        <p:spPr bwMode="auto">
          <a:xfrm>
            <a:off x="3244990" y="3530226"/>
            <a:ext cx="50526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000" b="1" dirty="0">
                <a:solidFill>
                  <a:srgbClr val="0E3755"/>
                </a:solidFill>
                <a:latin typeface="+mj-lt"/>
              </a:rPr>
              <a:t>M3</a:t>
            </a:r>
          </a:p>
        </p:txBody>
      </p:sp>
      <p:cxnSp>
        <p:nvCxnSpPr>
          <p:cNvPr id="23" name="Straight Connector 22"/>
          <p:cNvCxnSpPr/>
          <p:nvPr/>
        </p:nvCxnSpPr>
        <p:spPr>
          <a:xfrm>
            <a:off x="3836895" y="3234951"/>
            <a:ext cx="457200" cy="30480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3836895" y="3234951"/>
            <a:ext cx="457200" cy="30480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
        <p:nvSpPr>
          <p:cNvPr id="25" name="TextBox 24"/>
          <p:cNvSpPr txBox="1">
            <a:spLocks noChangeArrowheads="1"/>
          </p:cNvSpPr>
          <p:nvPr/>
        </p:nvSpPr>
        <p:spPr bwMode="auto">
          <a:xfrm>
            <a:off x="3330445" y="1988704"/>
            <a:ext cx="1196161" cy="400110"/>
          </a:xfrm>
          <a:prstGeom prst="rect">
            <a:avLst/>
          </a:prstGeom>
          <a:noFill/>
          <a:ln w="9525">
            <a:solidFill>
              <a:schemeClr val="accent4"/>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000" dirty="0">
                <a:latin typeface="+mj-lt"/>
              </a:rPr>
              <a:t>Q crashes</a:t>
            </a:r>
          </a:p>
        </p:txBody>
      </p:sp>
      <p:cxnSp>
        <p:nvCxnSpPr>
          <p:cNvPr id="26" name="Straight Arrow Connector 25"/>
          <p:cNvCxnSpPr/>
          <p:nvPr/>
        </p:nvCxnSpPr>
        <p:spPr>
          <a:xfrm flipV="1">
            <a:off x="3828958" y="2366619"/>
            <a:ext cx="234951" cy="861983"/>
          </a:xfrm>
          <a:prstGeom prst="straightConnector1">
            <a:avLst/>
          </a:prstGeom>
          <a:ln>
            <a:solidFill>
              <a:schemeClr val="accent4"/>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4065495" y="3387351"/>
            <a:ext cx="2057400" cy="0"/>
          </a:xfrm>
          <a:prstGeom prst="line">
            <a:avLst/>
          </a:prstGeom>
          <a:ln w="28575">
            <a:solidFill>
              <a:schemeClr val="tx1"/>
            </a:solidFill>
            <a:prstDash val="dashDot"/>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6122895" y="3387351"/>
            <a:ext cx="36576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TextBox 28"/>
          <p:cNvSpPr txBox="1">
            <a:spLocks noChangeArrowheads="1"/>
          </p:cNvSpPr>
          <p:nvPr/>
        </p:nvSpPr>
        <p:spPr bwMode="auto">
          <a:xfrm>
            <a:off x="5335590" y="1956920"/>
            <a:ext cx="1268296" cy="400110"/>
          </a:xfrm>
          <a:prstGeom prst="rect">
            <a:avLst/>
          </a:prstGeom>
          <a:noFill/>
          <a:ln w="9525">
            <a:solidFill>
              <a:schemeClr val="accent4"/>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000">
                <a:latin typeface="+mj-lt"/>
              </a:rPr>
              <a:t>Q recovers</a:t>
            </a:r>
          </a:p>
        </p:txBody>
      </p:sp>
      <p:cxnSp>
        <p:nvCxnSpPr>
          <p:cNvPr id="30" name="Straight Arrow Connector 29"/>
          <p:cNvCxnSpPr/>
          <p:nvPr/>
        </p:nvCxnSpPr>
        <p:spPr>
          <a:xfrm flipH="1" flipV="1">
            <a:off x="6065454" y="2366619"/>
            <a:ext cx="55855" cy="1020733"/>
          </a:xfrm>
          <a:prstGeom prst="straightConnector1">
            <a:avLst/>
          </a:prstGeom>
          <a:ln>
            <a:solidFill>
              <a:schemeClr val="accent4"/>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7289708" y="2622176"/>
            <a:ext cx="433387" cy="760413"/>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32" name="Oval 31"/>
          <p:cNvSpPr/>
          <p:nvPr/>
        </p:nvSpPr>
        <p:spPr>
          <a:xfrm>
            <a:off x="7213508" y="2545976"/>
            <a:ext cx="152400" cy="152400"/>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atin typeface="+mj-lt"/>
            </a:endParaRPr>
          </a:p>
        </p:txBody>
      </p:sp>
      <p:sp>
        <p:nvSpPr>
          <p:cNvPr id="33" name="TextBox 32"/>
          <p:cNvSpPr txBox="1">
            <a:spLocks noChangeArrowheads="1"/>
          </p:cNvSpPr>
          <p:nvPr/>
        </p:nvSpPr>
        <p:spPr bwMode="auto">
          <a:xfrm>
            <a:off x="7442108" y="2771401"/>
            <a:ext cx="50526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000" b="1">
                <a:solidFill>
                  <a:srgbClr val="0E3755"/>
                </a:solidFill>
                <a:latin typeface="+mj-lt"/>
              </a:rPr>
              <a:t>M1</a:t>
            </a:r>
          </a:p>
        </p:txBody>
      </p:sp>
      <p:sp>
        <p:nvSpPr>
          <p:cNvPr id="34" name="TextBox 33"/>
          <p:cNvSpPr txBox="1">
            <a:spLocks noChangeArrowheads="1"/>
          </p:cNvSpPr>
          <p:nvPr/>
        </p:nvSpPr>
        <p:spPr bwMode="auto">
          <a:xfrm>
            <a:off x="6859121" y="1930026"/>
            <a:ext cx="1662635" cy="400110"/>
          </a:xfrm>
          <a:prstGeom prst="rect">
            <a:avLst/>
          </a:prstGeom>
          <a:noFill/>
          <a:ln w="9525">
            <a:solidFill>
              <a:schemeClr val="accent4"/>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000">
                <a:latin typeface="+mj-lt"/>
              </a:rPr>
              <a:t>M1 is replayed</a:t>
            </a:r>
          </a:p>
        </p:txBody>
      </p:sp>
      <p:cxnSp>
        <p:nvCxnSpPr>
          <p:cNvPr id="35" name="Straight Arrow Connector 34"/>
          <p:cNvCxnSpPr>
            <a:stCxn id="32" idx="0"/>
            <a:endCxn id="34" idx="2"/>
          </p:cNvCxnSpPr>
          <p:nvPr/>
        </p:nvCxnSpPr>
        <p:spPr>
          <a:xfrm flipV="1">
            <a:off x="7289708" y="2330136"/>
            <a:ext cx="400731" cy="215840"/>
          </a:xfrm>
          <a:prstGeom prst="straightConnector1">
            <a:avLst/>
          </a:prstGeom>
          <a:ln>
            <a:solidFill>
              <a:schemeClr val="accent4"/>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flipV="1">
            <a:off x="7899308" y="3384176"/>
            <a:ext cx="304800" cy="762000"/>
          </a:xfrm>
          <a:prstGeom prst="straightConnector1">
            <a:avLst/>
          </a:prstGeom>
          <a:ln>
            <a:solidFill>
              <a:srgbClr val="0E3755"/>
            </a:solidFill>
            <a:prstDash val="dashDot"/>
            <a:tailEnd type="arrow"/>
          </a:ln>
        </p:spPr>
        <p:style>
          <a:lnRef idx="1">
            <a:schemeClr val="accent1"/>
          </a:lnRef>
          <a:fillRef idx="0">
            <a:schemeClr val="accent1"/>
          </a:fillRef>
          <a:effectRef idx="0">
            <a:schemeClr val="accent1"/>
          </a:effectRef>
          <a:fontRef idx="minor">
            <a:schemeClr val="tx1"/>
          </a:fontRef>
        </p:style>
      </p:cxnSp>
      <p:sp>
        <p:nvSpPr>
          <p:cNvPr id="37" name="TextBox 36"/>
          <p:cNvSpPr txBox="1">
            <a:spLocks noChangeArrowheads="1"/>
          </p:cNvSpPr>
          <p:nvPr/>
        </p:nvSpPr>
        <p:spPr bwMode="auto">
          <a:xfrm>
            <a:off x="7975508" y="3685801"/>
            <a:ext cx="50526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000" b="1">
                <a:solidFill>
                  <a:srgbClr val="0E3755"/>
                </a:solidFill>
                <a:latin typeface="+mj-lt"/>
              </a:rPr>
              <a:t>M2</a:t>
            </a:r>
          </a:p>
        </p:txBody>
      </p:sp>
      <p:sp>
        <p:nvSpPr>
          <p:cNvPr id="38" name="TextBox 37"/>
          <p:cNvSpPr txBox="1">
            <a:spLocks noChangeArrowheads="1"/>
          </p:cNvSpPr>
          <p:nvPr/>
        </p:nvSpPr>
        <p:spPr bwMode="auto">
          <a:xfrm>
            <a:off x="7213508" y="4527176"/>
            <a:ext cx="2768707" cy="400110"/>
          </a:xfrm>
          <a:prstGeom prst="rect">
            <a:avLst/>
          </a:prstGeom>
          <a:noFill/>
          <a:ln w="9525">
            <a:solidFill>
              <a:schemeClr val="accent4"/>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000">
                <a:latin typeface="+mj-lt"/>
              </a:rPr>
              <a:t>M2 can never be replayed</a:t>
            </a:r>
          </a:p>
        </p:txBody>
      </p:sp>
      <p:cxnSp>
        <p:nvCxnSpPr>
          <p:cNvPr id="39" name="Straight Arrow Connector 38"/>
          <p:cNvCxnSpPr>
            <a:endCxn id="38" idx="0"/>
          </p:cNvCxnSpPr>
          <p:nvPr/>
        </p:nvCxnSpPr>
        <p:spPr>
          <a:xfrm>
            <a:off x="7899308" y="4144589"/>
            <a:ext cx="698554" cy="382587"/>
          </a:xfrm>
          <a:prstGeom prst="straightConnector1">
            <a:avLst/>
          </a:prstGeom>
          <a:ln>
            <a:solidFill>
              <a:schemeClr val="accent4"/>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a:off x="8802595" y="3384176"/>
            <a:ext cx="304800" cy="760413"/>
          </a:xfrm>
          <a:prstGeom prst="straightConnector1">
            <a:avLst/>
          </a:prstGeom>
          <a:ln>
            <a:solidFill>
              <a:srgbClr val="C00000"/>
            </a:solidFill>
            <a:prstDash val="dashDot"/>
            <a:tailEnd type="arrow"/>
          </a:ln>
        </p:spPr>
        <p:style>
          <a:lnRef idx="1">
            <a:schemeClr val="accent1"/>
          </a:lnRef>
          <a:fillRef idx="0">
            <a:schemeClr val="accent1"/>
          </a:fillRef>
          <a:effectRef idx="0">
            <a:schemeClr val="accent1"/>
          </a:effectRef>
          <a:fontRef idx="minor">
            <a:schemeClr val="tx1"/>
          </a:fontRef>
        </p:style>
      </p:cxnSp>
      <p:sp>
        <p:nvSpPr>
          <p:cNvPr id="41" name="Oval 40"/>
          <p:cNvSpPr/>
          <p:nvPr/>
        </p:nvSpPr>
        <p:spPr>
          <a:xfrm>
            <a:off x="8726395" y="3307976"/>
            <a:ext cx="152400" cy="152400"/>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atin typeface="+mj-lt"/>
            </a:endParaRPr>
          </a:p>
        </p:txBody>
      </p:sp>
      <p:sp>
        <p:nvSpPr>
          <p:cNvPr id="42" name="TextBox 41"/>
          <p:cNvSpPr txBox="1">
            <a:spLocks noChangeArrowheads="1"/>
          </p:cNvSpPr>
          <p:nvPr/>
        </p:nvSpPr>
        <p:spPr bwMode="auto">
          <a:xfrm>
            <a:off x="8889908" y="3530226"/>
            <a:ext cx="50526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000" b="1">
                <a:solidFill>
                  <a:srgbClr val="0E3755"/>
                </a:solidFill>
                <a:latin typeface="+mj-lt"/>
              </a:rPr>
              <a:t>M3</a:t>
            </a:r>
          </a:p>
        </p:txBody>
      </p:sp>
      <p:sp>
        <p:nvSpPr>
          <p:cNvPr id="43" name="TextBox 42"/>
          <p:cNvSpPr txBox="1">
            <a:spLocks noChangeArrowheads="1"/>
          </p:cNvSpPr>
          <p:nvPr/>
        </p:nvSpPr>
        <p:spPr bwMode="auto">
          <a:xfrm>
            <a:off x="8844172" y="1930026"/>
            <a:ext cx="2787045" cy="400110"/>
          </a:xfrm>
          <a:prstGeom prst="rect">
            <a:avLst/>
          </a:prstGeom>
          <a:noFill/>
          <a:ln w="9525">
            <a:solidFill>
              <a:schemeClr val="accent4"/>
            </a:solidFill>
            <a:prstDash val="dash"/>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2000" dirty="0">
                <a:latin typeface="+mj-lt"/>
              </a:rPr>
              <a:t>M3 becomes </a:t>
            </a:r>
            <a:r>
              <a:rPr lang="en-US" altLang="en-US" sz="2000" dirty="0" smtClean="0">
                <a:latin typeface="+mj-lt"/>
              </a:rPr>
              <a:t>an </a:t>
            </a:r>
            <a:r>
              <a:rPr lang="en-US" altLang="en-US" sz="2000" i="1" dirty="0" smtClean="0">
                <a:latin typeface="+mj-lt"/>
              </a:rPr>
              <a:t>orphan</a:t>
            </a:r>
            <a:endParaRPr lang="en-US" altLang="en-US" sz="2000" i="1" dirty="0">
              <a:latin typeface="+mj-lt"/>
            </a:endParaRPr>
          </a:p>
        </p:txBody>
      </p:sp>
      <p:cxnSp>
        <p:nvCxnSpPr>
          <p:cNvPr id="44" name="Straight Arrow Connector 43"/>
          <p:cNvCxnSpPr>
            <a:stCxn id="41" idx="7"/>
            <a:endCxn id="43" idx="2"/>
          </p:cNvCxnSpPr>
          <p:nvPr/>
        </p:nvCxnSpPr>
        <p:spPr>
          <a:xfrm flipV="1">
            <a:off x="8856477" y="2330136"/>
            <a:ext cx="1381218" cy="1000158"/>
          </a:xfrm>
          <a:prstGeom prst="straightConnector1">
            <a:avLst/>
          </a:prstGeom>
          <a:ln>
            <a:solidFill>
              <a:schemeClr val="accent4"/>
            </a:solidFill>
            <a:prstDash val="dash"/>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92057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fade">
                                      <p:cBhvr>
                                        <p:cTn id="37" dur="500"/>
                                        <p:tgtEl>
                                          <p:spTgt spid="11"/>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2"/>
                                        </p:tgtEl>
                                        <p:attrNameLst>
                                          <p:attrName>style.visibility</p:attrName>
                                        </p:attrNameLst>
                                      </p:cBhvr>
                                      <p:to>
                                        <p:strVal val="visible"/>
                                      </p:to>
                                    </p:set>
                                    <p:animEffect transition="in" filter="fade">
                                      <p:cBhvr>
                                        <p:cTn id="40" dur="500"/>
                                        <p:tgtEl>
                                          <p:spTgt spid="12"/>
                                        </p:tgtEl>
                                      </p:cBhvr>
                                    </p:animEffect>
                                  </p:childTnLst>
                                </p:cTn>
                              </p:par>
                              <p:par>
                                <p:cTn id="41" presetID="10" presetClass="entr" presetSubtype="0" fill="hold" nodeType="withEffect">
                                  <p:stCondLst>
                                    <p:cond delay="0"/>
                                  </p:stCondLst>
                                  <p:childTnLst>
                                    <p:set>
                                      <p:cBhvr>
                                        <p:cTn id="42" dur="1" fill="hold">
                                          <p:stCondLst>
                                            <p:cond delay="0"/>
                                          </p:stCondLst>
                                        </p:cTn>
                                        <p:tgtEl>
                                          <p:spTgt spid="10"/>
                                        </p:tgtEl>
                                        <p:attrNameLst>
                                          <p:attrName>style.visibility</p:attrName>
                                        </p:attrNameLst>
                                      </p:cBhvr>
                                      <p:to>
                                        <p:strVal val="visible"/>
                                      </p:to>
                                    </p:set>
                                    <p:animEffect transition="in" filter="fade">
                                      <p:cBhvr>
                                        <p:cTn id="43" dur="500"/>
                                        <p:tgtEl>
                                          <p:spTgt spid="10"/>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13"/>
                                        </p:tgtEl>
                                        <p:attrNameLst>
                                          <p:attrName>style.visibility</p:attrName>
                                        </p:attrNameLst>
                                      </p:cBhvr>
                                      <p:to>
                                        <p:strVal val="visible"/>
                                      </p:to>
                                    </p:set>
                                    <p:animEffect transition="in" filter="fade">
                                      <p:cBhvr>
                                        <p:cTn id="48" dur="500"/>
                                        <p:tgtEl>
                                          <p:spTgt spid="13"/>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21"/>
                                        </p:tgtEl>
                                        <p:attrNameLst>
                                          <p:attrName>style.visibility</p:attrName>
                                        </p:attrNameLst>
                                      </p:cBhvr>
                                      <p:to>
                                        <p:strVal val="visible"/>
                                      </p:to>
                                    </p:set>
                                    <p:animEffect transition="in" filter="fade">
                                      <p:cBhvr>
                                        <p:cTn id="51" dur="500"/>
                                        <p:tgtEl>
                                          <p:spTgt spid="21"/>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15"/>
                                        </p:tgtEl>
                                        <p:attrNameLst>
                                          <p:attrName>style.visibility</p:attrName>
                                        </p:attrNameLst>
                                      </p:cBhvr>
                                      <p:to>
                                        <p:strVal val="visible"/>
                                      </p:to>
                                    </p:set>
                                    <p:animEffect transition="in" filter="fade">
                                      <p:cBhvr>
                                        <p:cTn id="56" dur="500"/>
                                        <p:tgtEl>
                                          <p:spTgt spid="15"/>
                                        </p:tgtEl>
                                      </p:cBhvr>
                                    </p:animEffect>
                                  </p:childTnLst>
                                </p:cTn>
                              </p:par>
                              <p:par>
                                <p:cTn id="57" presetID="10" presetClass="entr" presetSubtype="0" fill="hold" nodeType="withEffect">
                                  <p:stCondLst>
                                    <p:cond delay="0"/>
                                  </p:stCondLst>
                                  <p:childTnLst>
                                    <p:set>
                                      <p:cBhvr>
                                        <p:cTn id="58" dur="1" fill="hold">
                                          <p:stCondLst>
                                            <p:cond delay="0"/>
                                          </p:stCondLst>
                                        </p:cTn>
                                        <p:tgtEl>
                                          <p:spTgt spid="14"/>
                                        </p:tgtEl>
                                        <p:attrNameLst>
                                          <p:attrName>style.visibility</p:attrName>
                                        </p:attrNameLst>
                                      </p:cBhvr>
                                      <p:to>
                                        <p:strVal val="visible"/>
                                      </p:to>
                                    </p:set>
                                    <p:animEffect transition="in" filter="fade">
                                      <p:cBhvr>
                                        <p:cTn id="59" dur="500"/>
                                        <p:tgtEl>
                                          <p:spTgt spid="14"/>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22"/>
                                        </p:tgtEl>
                                        <p:attrNameLst>
                                          <p:attrName>style.visibility</p:attrName>
                                        </p:attrNameLst>
                                      </p:cBhvr>
                                      <p:to>
                                        <p:strVal val="visible"/>
                                      </p:to>
                                    </p:set>
                                    <p:animEffect transition="in" filter="fade">
                                      <p:cBhvr>
                                        <p:cTn id="62" dur="500"/>
                                        <p:tgtEl>
                                          <p:spTgt spid="22"/>
                                        </p:tgtEl>
                                      </p:cBhvr>
                                    </p:animEffec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24"/>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23"/>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26"/>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25"/>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29"/>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30"/>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0" presetClass="entr" presetSubtype="0" fill="hold" grpId="0" nodeType="clickEffect">
                                  <p:stCondLst>
                                    <p:cond delay="0"/>
                                  </p:stCondLst>
                                  <p:childTnLst>
                                    <p:set>
                                      <p:cBhvr>
                                        <p:cTn id="82" dur="1" fill="hold">
                                          <p:stCondLst>
                                            <p:cond delay="0"/>
                                          </p:stCondLst>
                                        </p:cTn>
                                        <p:tgtEl>
                                          <p:spTgt spid="32"/>
                                        </p:tgtEl>
                                        <p:attrNameLst>
                                          <p:attrName>style.visibility</p:attrName>
                                        </p:attrNameLst>
                                      </p:cBhvr>
                                      <p:to>
                                        <p:strVal val="visible"/>
                                      </p:to>
                                    </p:set>
                                    <p:animEffect transition="in" filter="fade">
                                      <p:cBhvr>
                                        <p:cTn id="83" dur="500"/>
                                        <p:tgtEl>
                                          <p:spTgt spid="32"/>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33"/>
                                        </p:tgtEl>
                                        <p:attrNameLst>
                                          <p:attrName>style.visibility</p:attrName>
                                        </p:attrNameLst>
                                      </p:cBhvr>
                                      <p:to>
                                        <p:strVal val="visible"/>
                                      </p:to>
                                    </p:set>
                                    <p:animEffect transition="in" filter="fade">
                                      <p:cBhvr>
                                        <p:cTn id="86" dur="500"/>
                                        <p:tgtEl>
                                          <p:spTgt spid="33"/>
                                        </p:tgtEl>
                                      </p:cBhvr>
                                    </p:animEffect>
                                  </p:childTnLst>
                                </p:cTn>
                              </p:par>
                              <p:par>
                                <p:cTn id="87" presetID="10" presetClass="entr" presetSubtype="0" fill="hold" nodeType="withEffect">
                                  <p:stCondLst>
                                    <p:cond delay="0"/>
                                  </p:stCondLst>
                                  <p:childTnLst>
                                    <p:set>
                                      <p:cBhvr>
                                        <p:cTn id="88" dur="1" fill="hold">
                                          <p:stCondLst>
                                            <p:cond delay="0"/>
                                          </p:stCondLst>
                                        </p:cTn>
                                        <p:tgtEl>
                                          <p:spTgt spid="31"/>
                                        </p:tgtEl>
                                        <p:attrNameLst>
                                          <p:attrName>style.visibility</p:attrName>
                                        </p:attrNameLst>
                                      </p:cBhvr>
                                      <p:to>
                                        <p:strVal val="visible"/>
                                      </p:to>
                                    </p:set>
                                    <p:animEffect transition="in" filter="fade">
                                      <p:cBhvr>
                                        <p:cTn id="89" dur="500"/>
                                        <p:tgtEl>
                                          <p:spTgt spid="31"/>
                                        </p:tgtEl>
                                      </p:cBhvr>
                                    </p:animEffect>
                                  </p:childTnLst>
                                </p:cTn>
                              </p:par>
                              <p:par>
                                <p:cTn id="90" presetID="1" presetClass="entr" presetSubtype="0" fill="hold" nodeType="withEffect">
                                  <p:stCondLst>
                                    <p:cond delay="0"/>
                                  </p:stCondLst>
                                  <p:childTnLst>
                                    <p:set>
                                      <p:cBhvr>
                                        <p:cTn id="91" dur="1" fill="hold">
                                          <p:stCondLst>
                                            <p:cond delay="0"/>
                                          </p:stCondLst>
                                        </p:cTn>
                                        <p:tgtEl>
                                          <p:spTgt spid="35"/>
                                        </p:tgtEl>
                                        <p:attrNameLst>
                                          <p:attrName>style.visibility</p:attrName>
                                        </p:attrNameLst>
                                      </p:cBhvr>
                                      <p:to>
                                        <p:strVal val="visible"/>
                                      </p:to>
                                    </p:set>
                                  </p:childTnLst>
                                </p:cTn>
                              </p:par>
                              <p:par>
                                <p:cTn id="92" presetID="1" presetClass="entr" presetSubtype="0" fill="hold" grpId="0" nodeType="withEffect">
                                  <p:stCondLst>
                                    <p:cond delay="0"/>
                                  </p:stCondLst>
                                  <p:childTnLst>
                                    <p:set>
                                      <p:cBhvr>
                                        <p:cTn id="93" dur="1" fill="hold">
                                          <p:stCondLst>
                                            <p:cond delay="0"/>
                                          </p:stCondLst>
                                        </p:cTn>
                                        <p:tgtEl>
                                          <p:spTgt spid="34"/>
                                        </p:tgtEl>
                                        <p:attrNameLst>
                                          <p:attrName>style.visibility</p:attrName>
                                        </p:attrNameLst>
                                      </p:cBhvr>
                                      <p:to>
                                        <p:strVal val="visible"/>
                                      </p:to>
                                    </p:set>
                                  </p:childTnLst>
                                </p:cTn>
                              </p:par>
                            </p:childTnLst>
                          </p:cTn>
                        </p:par>
                      </p:childTnLst>
                    </p:cTn>
                  </p:par>
                  <p:par>
                    <p:cTn id="94" fill="hold">
                      <p:stCondLst>
                        <p:cond delay="indefinite"/>
                      </p:stCondLst>
                      <p:childTnLst>
                        <p:par>
                          <p:cTn id="95" fill="hold">
                            <p:stCondLst>
                              <p:cond delay="0"/>
                            </p:stCondLst>
                            <p:childTnLst>
                              <p:par>
                                <p:cTn id="96" presetID="10" presetClass="entr" presetSubtype="0" fill="hold" grpId="0" nodeType="clickEffect">
                                  <p:stCondLst>
                                    <p:cond delay="0"/>
                                  </p:stCondLst>
                                  <p:childTnLst>
                                    <p:set>
                                      <p:cBhvr>
                                        <p:cTn id="97" dur="1" fill="hold">
                                          <p:stCondLst>
                                            <p:cond delay="0"/>
                                          </p:stCondLst>
                                        </p:cTn>
                                        <p:tgtEl>
                                          <p:spTgt spid="37"/>
                                        </p:tgtEl>
                                        <p:attrNameLst>
                                          <p:attrName>style.visibility</p:attrName>
                                        </p:attrNameLst>
                                      </p:cBhvr>
                                      <p:to>
                                        <p:strVal val="visible"/>
                                      </p:to>
                                    </p:set>
                                    <p:animEffect transition="in" filter="fade">
                                      <p:cBhvr>
                                        <p:cTn id="98" dur="500"/>
                                        <p:tgtEl>
                                          <p:spTgt spid="37"/>
                                        </p:tgtEl>
                                      </p:cBhvr>
                                    </p:animEffect>
                                  </p:childTnLst>
                                </p:cTn>
                              </p:par>
                              <p:par>
                                <p:cTn id="99" presetID="10" presetClass="entr" presetSubtype="0" fill="hold" nodeType="withEffect">
                                  <p:stCondLst>
                                    <p:cond delay="0"/>
                                  </p:stCondLst>
                                  <p:childTnLst>
                                    <p:set>
                                      <p:cBhvr>
                                        <p:cTn id="100" dur="1" fill="hold">
                                          <p:stCondLst>
                                            <p:cond delay="0"/>
                                          </p:stCondLst>
                                        </p:cTn>
                                        <p:tgtEl>
                                          <p:spTgt spid="36"/>
                                        </p:tgtEl>
                                        <p:attrNameLst>
                                          <p:attrName>style.visibility</p:attrName>
                                        </p:attrNameLst>
                                      </p:cBhvr>
                                      <p:to>
                                        <p:strVal val="visible"/>
                                      </p:to>
                                    </p:set>
                                    <p:animEffect transition="in" filter="fade">
                                      <p:cBhvr>
                                        <p:cTn id="101" dur="500"/>
                                        <p:tgtEl>
                                          <p:spTgt spid="36"/>
                                        </p:tgtEl>
                                      </p:cBhvr>
                                    </p:animEffect>
                                  </p:childTnLst>
                                </p:cTn>
                              </p:par>
                              <p:par>
                                <p:cTn id="102" presetID="1" presetClass="entr" presetSubtype="0" fill="hold" nodeType="withEffect">
                                  <p:stCondLst>
                                    <p:cond delay="0"/>
                                  </p:stCondLst>
                                  <p:childTnLst>
                                    <p:set>
                                      <p:cBhvr>
                                        <p:cTn id="103" dur="1" fill="hold">
                                          <p:stCondLst>
                                            <p:cond delay="0"/>
                                          </p:stCondLst>
                                        </p:cTn>
                                        <p:tgtEl>
                                          <p:spTgt spid="39"/>
                                        </p:tgtEl>
                                        <p:attrNameLst>
                                          <p:attrName>style.visibility</p:attrName>
                                        </p:attrNameLst>
                                      </p:cBhvr>
                                      <p:to>
                                        <p:strVal val="visible"/>
                                      </p:to>
                                    </p:set>
                                  </p:childTnLst>
                                </p:cTn>
                              </p:par>
                              <p:par>
                                <p:cTn id="104" presetID="1" presetClass="entr" presetSubtype="0" fill="hold" grpId="0" nodeType="withEffect">
                                  <p:stCondLst>
                                    <p:cond delay="0"/>
                                  </p:stCondLst>
                                  <p:childTnLst>
                                    <p:set>
                                      <p:cBhvr>
                                        <p:cTn id="105" dur="1" fill="hold">
                                          <p:stCondLst>
                                            <p:cond delay="0"/>
                                          </p:stCondLst>
                                        </p:cTn>
                                        <p:tgtEl>
                                          <p:spTgt spid="38"/>
                                        </p:tgtEl>
                                        <p:attrNameLst>
                                          <p:attrName>style.visibility</p:attrName>
                                        </p:attrNameLst>
                                      </p:cBhvr>
                                      <p:to>
                                        <p:strVal val="visible"/>
                                      </p:to>
                                    </p:set>
                                  </p:childTnLst>
                                </p:cTn>
                              </p:par>
                            </p:childTnLst>
                          </p:cTn>
                        </p:par>
                      </p:childTnLst>
                    </p:cTn>
                  </p:par>
                  <p:par>
                    <p:cTn id="106" fill="hold">
                      <p:stCondLst>
                        <p:cond delay="indefinite"/>
                      </p:stCondLst>
                      <p:childTnLst>
                        <p:par>
                          <p:cTn id="107" fill="hold">
                            <p:stCondLst>
                              <p:cond delay="0"/>
                            </p:stCondLst>
                            <p:childTnLst>
                              <p:par>
                                <p:cTn id="108" presetID="10" presetClass="entr" presetSubtype="0" fill="hold" grpId="0" nodeType="clickEffect">
                                  <p:stCondLst>
                                    <p:cond delay="0"/>
                                  </p:stCondLst>
                                  <p:childTnLst>
                                    <p:set>
                                      <p:cBhvr>
                                        <p:cTn id="109" dur="1" fill="hold">
                                          <p:stCondLst>
                                            <p:cond delay="0"/>
                                          </p:stCondLst>
                                        </p:cTn>
                                        <p:tgtEl>
                                          <p:spTgt spid="41"/>
                                        </p:tgtEl>
                                        <p:attrNameLst>
                                          <p:attrName>style.visibility</p:attrName>
                                        </p:attrNameLst>
                                      </p:cBhvr>
                                      <p:to>
                                        <p:strVal val="visible"/>
                                      </p:to>
                                    </p:set>
                                    <p:animEffect transition="in" filter="fade">
                                      <p:cBhvr>
                                        <p:cTn id="110" dur="500"/>
                                        <p:tgtEl>
                                          <p:spTgt spid="41"/>
                                        </p:tgtEl>
                                      </p:cBhvr>
                                    </p:animEffect>
                                  </p:childTnLst>
                                </p:cTn>
                              </p:par>
                              <p:par>
                                <p:cTn id="111" presetID="10" presetClass="entr" presetSubtype="0" fill="hold" grpId="0" nodeType="withEffect">
                                  <p:stCondLst>
                                    <p:cond delay="0"/>
                                  </p:stCondLst>
                                  <p:childTnLst>
                                    <p:set>
                                      <p:cBhvr>
                                        <p:cTn id="112" dur="1" fill="hold">
                                          <p:stCondLst>
                                            <p:cond delay="0"/>
                                          </p:stCondLst>
                                        </p:cTn>
                                        <p:tgtEl>
                                          <p:spTgt spid="42"/>
                                        </p:tgtEl>
                                        <p:attrNameLst>
                                          <p:attrName>style.visibility</p:attrName>
                                        </p:attrNameLst>
                                      </p:cBhvr>
                                      <p:to>
                                        <p:strVal val="visible"/>
                                      </p:to>
                                    </p:set>
                                    <p:animEffect transition="in" filter="fade">
                                      <p:cBhvr>
                                        <p:cTn id="113" dur="500"/>
                                        <p:tgtEl>
                                          <p:spTgt spid="42"/>
                                        </p:tgtEl>
                                      </p:cBhvr>
                                    </p:animEffect>
                                  </p:childTnLst>
                                </p:cTn>
                              </p:par>
                              <p:par>
                                <p:cTn id="114" presetID="10" presetClass="entr" presetSubtype="0" fill="hold" nodeType="withEffect">
                                  <p:stCondLst>
                                    <p:cond delay="0"/>
                                  </p:stCondLst>
                                  <p:childTnLst>
                                    <p:set>
                                      <p:cBhvr>
                                        <p:cTn id="115" dur="1" fill="hold">
                                          <p:stCondLst>
                                            <p:cond delay="0"/>
                                          </p:stCondLst>
                                        </p:cTn>
                                        <p:tgtEl>
                                          <p:spTgt spid="40"/>
                                        </p:tgtEl>
                                        <p:attrNameLst>
                                          <p:attrName>style.visibility</p:attrName>
                                        </p:attrNameLst>
                                      </p:cBhvr>
                                      <p:to>
                                        <p:strVal val="visible"/>
                                      </p:to>
                                    </p:set>
                                    <p:animEffect transition="in" filter="fade">
                                      <p:cBhvr>
                                        <p:cTn id="116" dur="500"/>
                                        <p:tgtEl>
                                          <p:spTgt spid="40"/>
                                        </p:tgtEl>
                                      </p:cBhvr>
                                    </p:animEffect>
                                  </p:childTnLst>
                                </p:cTn>
                              </p:par>
                              <p:par>
                                <p:cTn id="117" presetID="1" presetClass="entr" presetSubtype="0" fill="hold" nodeType="withEffect">
                                  <p:stCondLst>
                                    <p:cond delay="0"/>
                                  </p:stCondLst>
                                  <p:childTnLst>
                                    <p:set>
                                      <p:cBhvr>
                                        <p:cTn id="118" dur="1" fill="hold">
                                          <p:stCondLst>
                                            <p:cond delay="0"/>
                                          </p:stCondLst>
                                        </p:cTn>
                                        <p:tgtEl>
                                          <p:spTgt spid="44"/>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1" grpId="0" animBg="1"/>
      <p:bldP spid="12" grpId="0"/>
      <p:bldP spid="15" grpId="0" animBg="1"/>
      <p:bldP spid="16" grpId="0" animBg="1"/>
      <p:bldP spid="19" grpId="0" animBg="1"/>
      <p:bldP spid="20" grpId="0" animBg="1"/>
      <p:bldP spid="21" grpId="0"/>
      <p:bldP spid="22" grpId="0"/>
      <p:bldP spid="25" grpId="0" animBg="1"/>
      <p:bldP spid="29" grpId="0" animBg="1"/>
      <p:bldP spid="32" grpId="0" animBg="1"/>
      <p:bldP spid="33" grpId="0"/>
      <p:bldP spid="34" grpId="0" animBg="1"/>
      <p:bldP spid="37" grpId="0"/>
      <p:bldP spid="38" grpId="0" animBg="1"/>
      <p:bldP spid="41" grpId="0" animBg="1"/>
      <p:bldP spid="42" grpId="0"/>
      <p:bldP spid="4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F2D5F8-87CB-4B5B-8EC7-5F4CE6485746}"/>
              </a:ext>
            </a:extLst>
          </p:cNvPr>
          <p:cNvSpPr>
            <a:spLocks noGrp="1"/>
          </p:cNvSpPr>
          <p:nvPr>
            <p:ph type="title"/>
          </p:nvPr>
        </p:nvSpPr>
        <p:spPr/>
        <p:txBody>
          <a:bodyPr/>
          <a:lstStyle/>
          <a:p>
            <a:r>
              <a:rPr lang="en-US" dirty="0"/>
              <a:t>Example of </a:t>
            </a:r>
            <a:r>
              <a:rPr lang="en-US" dirty="0" err="1"/>
              <a:t>Conit</a:t>
            </a:r>
            <a:r>
              <a:rPr lang="en-US" dirty="0"/>
              <a:t> and Consistency Measures</a:t>
            </a:r>
          </a:p>
        </p:txBody>
      </p:sp>
      <p:sp>
        <p:nvSpPr>
          <p:cNvPr id="275" name="TextBox 274"/>
          <p:cNvSpPr txBox="1"/>
          <p:nvPr/>
        </p:nvSpPr>
        <p:spPr>
          <a:xfrm>
            <a:off x="15686" y="1273978"/>
            <a:ext cx="7799294" cy="1200329"/>
          </a:xfrm>
          <a:prstGeom prst="rect">
            <a:avLst/>
          </a:prstGeom>
          <a:noFill/>
        </p:spPr>
        <p:txBody>
          <a:bodyPr wrap="square" rtlCol="0">
            <a:spAutoFit/>
          </a:bodyPr>
          <a:lstStyle/>
          <a:p>
            <a:r>
              <a:rPr lang="en-US" u="sng" dirty="0" smtClean="0"/>
              <a:t>Numerical Deviation</a:t>
            </a:r>
            <a:r>
              <a:rPr lang="en-US" dirty="0" smtClean="0"/>
              <a:t> at replica R is defined as n(w), where </a:t>
            </a:r>
          </a:p>
          <a:p>
            <a:r>
              <a:rPr lang="en-US" dirty="0"/>
              <a:t>n</a:t>
            </a:r>
            <a:r>
              <a:rPr lang="en-US" dirty="0" smtClean="0"/>
              <a:t> = # of operations at other replicas that are not yet seen by R, </a:t>
            </a:r>
          </a:p>
          <a:p>
            <a:r>
              <a:rPr lang="en-US" dirty="0"/>
              <a:t>w</a:t>
            </a:r>
            <a:r>
              <a:rPr lang="en-US" dirty="0" smtClean="0"/>
              <a:t> = weight of the deviation</a:t>
            </a:r>
          </a:p>
          <a:p>
            <a:r>
              <a:rPr lang="en-US" dirty="0" smtClean="0"/>
              <a:t>   = max(update amount of all variables in a </a:t>
            </a:r>
            <a:r>
              <a:rPr lang="en-US" dirty="0" err="1" smtClean="0"/>
              <a:t>Conit</a:t>
            </a:r>
            <a:r>
              <a:rPr lang="en-US" dirty="0" smtClean="0"/>
              <a:t>)</a:t>
            </a:r>
            <a:endParaRPr lang="en-US" dirty="0"/>
          </a:p>
        </p:txBody>
      </p:sp>
      <p:grpSp>
        <p:nvGrpSpPr>
          <p:cNvPr id="276" name="Group 275"/>
          <p:cNvGrpSpPr/>
          <p:nvPr/>
        </p:nvGrpSpPr>
        <p:grpSpPr>
          <a:xfrm>
            <a:off x="1362635" y="2794480"/>
            <a:ext cx="2362200" cy="2198132"/>
            <a:chOff x="6324600" y="1371600"/>
            <a:chExt cx="2362200" cy="2198132"/>
          </a:xfrm>
        </p:grpSpPr>
        <p:sp>
          <p:nvSpPr>
            <p:cNvPr id="277" name="Rectangle 276"/>
            <p:cNvSpPr/>
            <p:nvPr/>
          </p:nvSpPr>
          <p:spPr>
            <a:xfrm>
              <a:off x="6324600" y="1740932"/>
              <a:ext cx="2362200" cy="1828800"/>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278" name="TextBox 277"/>
            <p:cNvSpPr txBox="1"/>
            <p:nvPr/>
          </p:nvSpPr>
          <p:spPr>
            <a:xfrm>
              <a:off x="6324600" y="1371600"/>
              <a:ext cx="1219200" cy="369332"/>
            </a:xfrm>
            <a:prstGeom prst="rect">
              <a:avLst/>
            </a:prstGeom>
            <a:solidFill>
              <a:srgbClr val="1D3064"/>
            </a:solidFill>
          </p:spPr>
          <p:style>
            <a:lnRef idx="2">
              <a:schemeClr val="accent4">
                <a:shade val="50000"/>
              </a:schemeClr>
            </a:lnRef>
            <a:fillRef idx="1">
              <a:schemeClr val="accent4"/>
            </a:fillRef>
            <a:effectRef idx="0">
              <a:schemeClr val="accent4"/>
            </a:effectRef>
            <a:fontRef idx="minor">
              <a:schemeClr val="lt1"/>
            </a:fontRef>
          </p:style>
          <p:txBody>
            <a:bodyPr wrap="square" rtlCol="0">
              <a:spAutoFit/>
            </a:bodyPr>
            <a:lstStyle/>
            <a:p>
              <a:r>
                <a:rPr lang="en-US" dirty="0" smtClean="0"/>
                <a:t>Replica A</a:t>
              </a:r>
              <a:endParaRPr lang="en-US" dirty="0"/>
            </a:p>
          </p:txBody>
        </p:sp>
      </p:grpSp>
      <p:grpSp>
        <p:nvGrpSpPr>
          <p:cNvPr id="279" name="Group 278"/>
          <p:cNvGrpSpPr/>
          <p:nvPr/>
        </p:nvGrpSpPr>
        <p:grpSpPr>
          <a:xfrm>
            <a:off x="5452780" y="2743921"/>
            <a:ext cx="2362200" cy="2198132"/>
            <a:chOff x="6324600" y="3657600"/>
            <a:chExt cx="2362200" cy="2198132"/>
          </a:xfrm>
        </p:grpSpPr>
        <p:sp>
          <p:nvSpPr>
            <p:cNvPr id="280" name="Rectangle 279"/>
            <p:cNvSpPr/>
            <p:nvPr/>
          </p:nvSpPr>
          <p:spPr>
            <a:xfrm>
              <a:off x="6324600" y="4026932"/>
              <a:ext cx="2362200" cy="1828800"/>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281" name="TextBox 280"/>
            <p:cNvSpPr txBox="1"/>
            <p:nvPr/>
          </p:nvSpPr>
          <p:spPr>
            <a:xfrm>
              <a:off x="6324600" y="3657600"/>
              <a:ext cx="1219200" cy="369332"/>
            </a:xfrm>
            <a:prstGeom prst="rect">
              <a:avLst/>
            </a:prstGeom>
            <a:solidFill>
              <a:srgbClr val="1D3064"/>
            </a:solidFill>
          </p:spPr>
          <p:style>
            <a:lnRef idx="2">
              <a:schemeClr val="accent4">
                <a:shade val="50000"/>
              </a:schemeClr>
            </a:lnRef>
            <a:fillRef idx="1">
              <a:schemeClr val="accent4"/>
            </a:fillRef>
            <a:effectRef idx="0">
              <a:schemeClr val="accent4"/>
            </a:effectRef>
            <a:fontRef idx="minor">
              <a:schemeClr val="lt1"/>
            </a:fontRef>
          </p:style>
          <p:txBody>
            <a:bodyPr wrap="square" rtlCol="0">
              <a:spAutoFit/>
            </a:bodyPr>
            <a:lstStyle/>
            <a:p>
              <a:r>
                <a:rPr lang="en-US" dirty="0" smtClean="0"/>
                <a:t>Replica B</a:t>
              </a:r>
              <a:endParaRPr lang="en-US" dirty="0"/>
            </a:p>
          </p:txBody>
        </p:sp>
      </p:grpSp>
      <p:sp>
        <p:nvSpPr>
          <p:cNvPr id="283" name="Rectangle 282"/>
          <p:cNvSpPr/>
          <p:nvPr/>
        </p:nvSpPr>
        <p:spPr>
          <a:xfrm>
            <a:off x="1667435" y="3240012"/>
            <a:ext cx="1752600" cy="304800"/>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dirty="0"/>
              <a:t>x</a:t>
            </a:r>
            <a:r>
              <a:rPr lang="en-US" dirty="0" smtClean="0"/>
              <a:t>=6; y=3</a:t>
            </a:r>
            <a:endParaRPr lang="en-US" dirty="0"/>
          </a:p>
        </p:txBody>
      </p:sp>
      <p:sp>
        <p:nvSpPr>
          <p:cNvPr id="284" name="Rectangle 283"/>
          <p:cNvSpPr/>
          <p:nvPr/>
        </p:nvSpPr>
        <p:spPr>
          <a:xfrm>
            <a:off x="1438835" y="3621012"/>
            <a:ext cx="2209800" cy="12954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grpSp>
        <p:nvGrpSpPr>
          <p:cNvPr id="285" name="Group 284"/>
          <p:cNvGrpSpPr/>
          <p:nvPr/>
        </p:nvGrpSpPr>
        <p:grpSpPr>
          <a:xfrm>
            <a:off x="1515035" y="3925812"/>
            <a:ext cx="1981200" cy="228600"/>
            <a:chOff x="5257800" y="2667000"/>
            <a:chExt cx="1981200" cy="228600"/>
          </a:xfrm>
        </p:grpSpPr>
        <p:sp>
          <p:nvSpPr>
            <p:cNvPr id="286" name="Rectangle 285"/>
            <p:cNvSpPr/>
            <p:nvPr/>
          </p:nvSpPr>
          <p:spPr>
            <a:xfrm>
              <a:off x="5257800" y="2667000"/>
              <a:ext cx="685800" cy="228600"/>
            </a:xfrm>
            <a:prstGeom prst="rect">
              <a:avLst/>
            </a:prstGeom>
            <a:solidFill>
              <a:schemeClr val="bg1">
                <a:lumMod val="65000"/>
              </a:schemeClr>
            </a:solidFill>
          </p:spPr>
          <p:style>
            <a:lnRef idx="2">
              <a:schemeClr val="accent2"/>
            </a:lnRef>
            <a:fillRef idx="1">
              <a:schemeClr val="lt1"/>
            </a:fillRef>
            <a:effectRef idx="0">
              <a:schemeClr val="accent2"/>
            </a:effectRef>
            <a:fontRef idx="minor">
              <a:schemeClr val="dk1"/>
            </a:fontRef>
          </p:style>
          <p:txBody>
            <a:bodyPr rtlCol="0" anchor="ctr"/>
            <a:lstStyle/>
            <a:p>
              <a:pPr algn="ctr"/>
              <a:r>
                <a:rPr lang="en-US" sz="1200" b="1" dirty="0" smtClean="0"/>
                <a:t>&lt;5,B&gt;</a:t>
              </a:r>
              <a:endParaRPr lang="en-US" sz="1200" b="1" dirty="0"/>
            </a:p>
          </p:txBody>
        </p:sp>
        <p:sp>
          <p:nvSpPr>
            <p:cNvPr id="287" name="Rectangle 286"/>
            <p:cNvSpPr/>
            <p:nvPr/>
          </p:nvSpPr>
          <p:spPr>
            <a:xfrm>
              <a:off x="5943600" y="2667000"/>
              <a:ext cx="685800" cy="228600"/>
            </a:xfrm>
            <a:prstGeom prst="rect">
              <a:avLst/>
            </a:prstGeom>
            <a:solidFill>
              <a:schemeClr val="bg1">
                <a:lumMod val="65000"/>
              </a:schemeClr>
            </a:solidFill>
          </p:spPr>
          <p:style>
            <a:lnRef idx="2">
              <a:schemeClr val="accent2"/>
            </a:lnRef>
            <a:fillRef idx="1">
              <a:schemeClr val="lt1"/>
            </a:fillRef>
            <a:effectRef idx="0">
              <a:schemeClr val="accent2"/>
            </a:effectRef>
            <a:fontRef idx="minor">
              <a:schemeClr val="dk1"/>
            </a:fontRef>
          </p:style>
          <p:txBody>
            <a:bodyPr rtlCol="0" anchor="ctr"/>
            <a:lstStyle/>
            <a:p>
              <a:pPr algn="ctr"/>
              <a:r>
                <a:rPr lang="en-US" sz="1200" b="1" dirty="0" smtClean="0"/>
                <a:t>x+=2</a:t>
              </a:r>
              <a:endParaRPr lang="en-US" sz="1200" b="1" dirty="0"/>
            </a:p>
          </p:txBody>
        </p:sp>
        <p:sp>
          <p:nvSpPr>
            <p:cNvPr id="288" name="Rectangle 287"/>
            <p:cNvSpPr/>
            <p:nvPr/>
          </p:nvSpPr>
          <p:spPr>
            <a:xfrm>
              <a:off x="6781800" y="2667000"/>
              <a:ext cx="457200" cy="228600"/>
            </a:xfrm>
            <a:prstGeom prst="rect">
              <a:avLst/>
            </a:prstGeom>
            <a:solidFill>
              <a:schemeClr val="bg1">
                <a:lumMod val="65000"/>
              </a:schemeClr>
            </a:solidFill>
          </p:spPr>
          <p:style>
            <a:lnRef idx="2">
              <a:schemeClr val="accent2"/>
            </a:lnRef>
            <a:fillRef idx="1">
              <a:schemeClr val="lt1"/>
            </a:fillRef>
            <a:effectRef idx="0">
              <a:schemeClr val="accent2"/>
            </a:effectRef>
            <a:fontRef idx="minor">
              <a:schemeClr val="dk1"/>
            </a:fontRef>
          </p:style>
          <p:txBody>
            <a:bodyPr rtlCol="0" anchor="ctr"/>
            <a:lstStyle/>
            <a:p>
              <a:pPr algn="ctr"/>
              <a:r>
                <a:rPr lang="en-US" sz="1200" b="1" dirty="0" smtClean="0"/>
                <a:t>x=2</a:t>
              </a:r>
              <a:endParaRPr lang="en-US" sz="1200" b="1" dirty="0"/>
            </a:p>
          </p:txBody>
        </p:sp>
      </p:grpSp>
      <p:sp>
        <p:nvSpPr>
          <p:cNvPr id="289" name="TextBox 288"/>
          <p:cNvSpPr txBox="1"/>
          <p:nvPr/>
        </p:nvSpPr>
        <p:spPr>
          <a:xfrm>
            <a:off x="1743635" y="3648813"/>
            <a:ext cx="914400" cy="276999"/>
          </a:xfrm>
          <a:prstGeom prst="rect">
            <a:avLst/>
          </a:prstGeom>
          <a:noFill/>
        </p:spPr>
        <p:txBody>
          <a:bodyPr wrap="square" rtlCol="0">
            <a:spAutoFit/>
          </a:bodyPr>
          <a:lstStyle/>
          <a:p>
            <a:r>
              <a:rPr lang="en-US" sz="1200" b="1" dirty="0" smtClean="0"/>
              <a:t>Operation</a:t>
            </a:r>
            <a:endParaRPr lang="en-US" sz="1200" b="1" dirty="0"/>
          </a:p>
        </p:txBody>
      </p:sp>
      <p:sp>
        <p:nvSpPr>
          <p:cNvPr id="290" name="TextBox 289"/>
          <p:cNvSpPr txBox="1"/>
          <p:nvPr/>
        </p:nvSpPr>
        <p:spPr>
          <a:xfrm>
            <a:off x="2962835" y="3621012"/>
            <a:ext cx="685800" cy="276999"/>
          </a:xfrm>
          <a:prstGeom prst="rect">
            <a:avLst/>
          </a:prstGeom>
          <a:noFill/>
        </p:spPr>
        <p:txBody>
          <a:bodyPr wrap="square" rtlCol="0">
            <a:spAutoFit/>
          </a:bodyPr>
          <a:lstStyle/>
          <a:p>
            <a:r>
              <a:rPr lang="en-US" sz="1200" b="1" dirty="0" smtClean="0"/>
              <a:t>Result</a:t>
            </a:r>
            <a:endParaRPr lang="en-US" sz="1200" b="1" dirty="0"/>
          </a:p>
        </p:txBody>
      </p:sp>
      <p:grpSp>
        <p:nvGrpSpPr>
          <p:cNvPr id="291" name="Group 290"/>
          <p:cNvGrpSpPr/>
          <p:nvPr/>
        </p:nvGrpSpPr>
        <p:grpSpPr>
          <a:xfrm>
            <a:off x="1515035" y="4154412"/>
            <a:ext cx="1981200" cy="228600"/>
            <a:chOff x="5257800" y="2667000"/>
            <a:chExt cx="1981200" cy="228600"/>
          </a:xfrm>
        </p:grpSpPr>
        <p:sp>
          <p:nvSpPr>
            <p:cNvPr id="292" name="Rectangle 291"/>
            <p:cNvSpPr/>
            <p:nvPr/>
          </p:nvSpPr>
          <p:spPr>
            <a:xfrm>
              <a:off x="5257800" y="2667000"/>
              <a:ext cx="685800" cy="2286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1200" b="1" dirty="0" smtClean="0"/>
                <a:t>&lt;</a:t>
              </a:r>
              <a:r>
                <a:rPr lang="en-US" sz="1200" b="1" dirty="0"/>
                <a:t>8</a:t>
              </a:r>
              <a:r>
                <a:rPr lang="en-US" sz="1200" b="1" dirty="0" smtClean="0"/>
                <a:t>,A&gt;</a:t>
              </a:r>
              <a:endParaRPr lang="en-US" sz="1200" b="1" dirty="0"/>
            </a:p>
          </p:txBody>
        </p:sp>
        <p:sp>
          <p:nvSpPr>
            <p:cNvPr id="293" name="Rectangle 292"/>
            <p:cNvSpPr/>
            <p:nvPr/>
          </p:nvSpPr>
          <p:spPr>
            <a:xfrm>
              <a:off x="5943600" y="2667000"/>
              <a:ext cx="685800" cy="2286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1200" b="1" dirty="0" smtClean="0"/>
                <a:t>y+=2</a:t>
              </a:r>
              <a:endParaRPr lang="en-US" sz="1200" b="1" dirty="0"/>
            </a:p>
          </p:txBody>
        </p:sp>
        <p:sp>
          <p:nvSpPr>
            <p:cNvPr id="294" name="Rectangle 293"/>
            <p:cNvSpPr/>
            <p:nvPr/>
          </p:nvSpPr>
          <p:spPr>
            <a:xfrm>
              <a:off x="6781800" y="2667000"/>
              <a:ext cx="457200" cy="2286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1200" b="1" dirty="0" smtClean="0"/>
                <a:t>y=2</a:t>
              </a:r>
              <a:endParaRPr lang="en-US" sz="1200" b="1" dirty="0"/>
            </a:p>
          </p:txBody>
        </p:sp>
      </p:grpSp>
      <p:grpSp>
        <p:nvGrpSpPr>
          <p:cNvPr id="295" name="Group 294"/>
          <p:cNvGrpSpPr/>
          <p:nvPr/>
        </p:nvGrpSpPr>
        <p:grpSpPr>
          <a:xfrm>
            <a:off x="1515035" y="4383012"/>
            <a:ext cx="1981200" cy="228600"/>
            <a:chOff x="5257800" y="2667000"/>
            <a:chExt cx="1981200" cy="228600"/>
          </a:xfrm>
        </p:grpSpPr>
        <p:sp>
          <p:nvSpPr>
            <p:cNvPr id="296" name="Rectangle 295"/>
            <p:cNvSpPr/>
            <p:nvPr/>
          </p:nvSpPr>
          <p:spPr>
            <a:xfrm>
              <a:off x="5257800" y="2667000"/>
              <a:ext cx="685800" cy="2286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1200" b="1" dirty="0" smtClean="0"/>
                <a:t>&lt;12,A&gt;</a:t>
              </a:r>
              <a:endParaRPr lang="en-US" sz="1200" b="1" dirty="0"/>
            </a:p>
          </p:txBody>
        </p:sp>
        <p:sp>
          <p:nvSpPr>
            <p:cNvPr id="297" name="Rectangle 296"/>
            <p:cNvSpPr/>
            <p:nvPr/>
          </p:nvSpPr>
          <p:spPr>
            <a:xfrm>
              <a:off x="5943600" y="2667000"/>
              <a:ext cx="685800" cy="2286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1200" b="1" dirty="0"/>
                <a:t>y</a:t>
              </a:r>
              <a:r>
                <a:rPr lang="en-US" sz="1200" b="1" dirty="0" smtClean="0"/>
                <a:t>+=1</a:t>
              </a:r>
              <a:endParaRPr lang="en-US" sz="1200" b="1" dirty="0"/>
            </a:p>
          </p:txBody>
        </p:sp>
        <p:sp>
          <p:nvSpPr>
            <p:cNvPr id="298" name="Rectangle 297"/>
            <p:cNvSpPr/>
            <p:nvPr/>
          </p:nvSpPr>
          <p:spPr>
            <a:xfrm>
              <a:off x="6781800" y="2667000"/>
              <a:ext cx="457200" cy="2286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1200" b="1" dirty="0"/>
                <a:t>y</a:t>
              </a:r>
              <a:r>
                <a:rPr lang="en-US" sz="1200" b="1" dirty="0" smtClean="0"/>
                <a:t>=3</a:t>
              </a:r>
              <a:endParaRPr lang="en-US" sz="1200" b="1" dirty="0"/>
            </a:p>
          </p:txBody>
        </p:sp>
      </p:grpSp>
      <p:grpSp>
        <p:nvGrpSpPr>
          <p:cNvPr id="299" name="Group 298"/>
          <p:cNvGrpSpPr/>
          <p:nvPr/>
        </p:nvGrpSpPr>
        <p:grpSpPr>
          <a:xfrm>
            <a:off x="1515035" y="4611612"/>
            <a:ext cx="1981200" cy="228600"/>
            <a:chOff x="5257800" y="2667000"/>
            <a:chExt cx="1981200" cy="228600"/>
          </a:xfrm>
        </p:grpSpPr>
        <p:sp>
          <p:nvSpPr>
            <p:cNvPr id="300" name="Rectangle 299"/>
            <p:cNvSpPr/>
            <p:nvPr/>
          </p:nvSpPr>
          <p:spPr>
            <a:xfrm>
              <a:off x="5257800" y="2667000"/>
              <a:ext cx="685800" cy="2286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1200" b="1" dirty="0" smtClean="0"/>
                <a:t>&lt;14,A&gt;</a:t>
              </a:r>
              <a:endParaRPr lang="en-US" sz="1200" b="1" dirty="0"/>
            </a:p>
          </p:txBody>
        </p:sp>
        <p:sp>
          <p:nvSpPr>
            <p:cNvPr id="301" name="Rectangle 300"/>
            <p:cNvSpPr/>
            <p:nvPr/>
          </p:nvSpPr>
          <p:spPr>
            <a:xfrm>
              <a:off x="5943600" y="2667000"/>
              <a:ext cx="685800" cy="2286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1200" b="1" dirty="0" smtClean="0"/>
                <a:t>x=y*2</a:t>
              </a:r>
              <a:endParaRPr lang="en-US" sz="1200" b="1" dirty="0"/>
            </a:p>
          </p:txBody>
        </p:sp>
        <p:sp>
          <p:nvSpPr>
            <p:cNvPr id="302" name="Rectangle 301"/>
            <p:cNvSpPr/>
            <p:nvPr/>
          </p:nvSpPr>
          <p:spPr>
            <a:xfrm>
              <a:off x="6781800" y="2667000"/>
              <a:ext cx="457200" cy="2286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1200" b="1" dirty="0"/>
                <a:t>x</a:t>
              </a:r>
              <a:r>
                <a:rPr lang="en-US" sz="1200" b="1" dirty="0" smtClean="0"/>
                <a:t>=4</a:t>
              </a:r>
              <a:endParaRPr lang="en-US" sz="1200" b="1" dirty="0"/>
            </a:p>
          </p:txBody>
        </p:sp>
      </p:grpSp>
      <p:sp>
        <p:nvSpPr>
          <p:cNvPr id="303" name="Rectangle 302"/>
          <p:cNvSpPr/>
          <p:nvPr/>
        </p:nvSpPr>
        <p:spPr>
          <a:xfrm>
            <a:off x="5757580" y="3189453"/>
            <a:ext cx="1752600" cy="304800"/>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dirty="0" smtClean="0"/>
              <a:t>X=2; y=5</a:t>
            </a:r>
            <a:endParaRPr lang="en-US" dirty="0"/>
          </a:p>
        </p:txBody>
      </p:sp>
      <p:sp>
        <p:nvSpPr>
          <p:cNvPr id="304" name="Rectangle 303"/>
          <p:cNvSpPr/>
          <p:nvPr/>
        </p:nvSpPr>
        <p:spPr>
          <a:xfrm>
            <a:off x="5528980" y="3570453"/>
            <a:ext cx="2209800" cy="12954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grpSp>
        <p:nvGrpSpPr>
          <p:cNvPr id="305" name="Group 304"/>
          <p:cNvGrpSpPr/>
          <p:nvPr/>
        </p:nvGrpSpPr>
        <p:grpSpPr>
          <a:xfrm>
            <a:off x="5605180" y="3875253"/>
            <a:ext cx="1981200" cy="228600"/>
            <a:chOff x="5257800" y="2667000"/>
            <a:chExt cx="1981200" cy="228600"/>
          </a:xfrm>
        </p:grpSpPr>
        <p:sp>
          <p:nvSpPr>
            <p:cNvPr id="306" name="Rectangle 305"/>
            <p:cNvSpPr/>
            <p:nvPr/>
          </p:nvSpPr>
          <p:spPr>
            <a:xfrm>
              <a:off x="5257800" y="2667000"/>
              <a:ext cx="685800" cy="2286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1200" b="1" dirty="0" smtClean="0"/>
                <a:t>&lt;5,B&gt;</a:t>
              </a:r>
              <a:endParaRPr lang="en-US" sz="1200" b="1" dirty="0"/>
            </a:p>
          </p:txBody>
        </p:sp>
        <p:sp>
          <p:nvSpPr>
            <p:cNvPr id="307" name="Rectangle 306"/>
            <p:cNvSpPr/>
            <p:nvPr/>
          </p:nvSpPr>
          <p:spPr>
            <a:xfrm>
              <a:off x="5943600" y="2667000"/>
              <a:ext cx="685800" cy="2286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1200" b="1" dirty="0" smtClean="0"/>
                <a:t>x+=2</a:t>
              </a:r>
              <a:endParaRPr lang="en-US" sz="1200" b="1" dirty="0"/>
            </a:p>
          </p:txBody>
        </p:sp>
        <p:sp>
          <p:nvSpPr>
            <p:cNvPr id="308" name="Rectangle 307"/>
            <p:cNvSpPr/>
            <p:nvPr/>
          </p:nvSpPr>
          <p:spPr>
            <a:xfrm>
              <a:off x="6781800" y="2667000"/>
              <a:ext cx="457200" cy="2286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1200" b="1" dirty="0" smtClean="0"/>
                <a:t>x=2</a:t>
              </a:r>
              <a:endParaRPr lang="en-US" sz="1200" b="1" dirty="0"/>
            </a:p>
          </p:txBody>
        </p:sp>
      </p:grpSp>
      <p:sp>
        <p:nvSpPr>
          <p:cNvPr id="309" name="TextBox 308"/>
          <p:cNvSpPr txBox="1"/>
          <p:nvPr/>
        </p:nvSpPr>
        <p:spPr>
          <a:xfrm>
            <a:off x="5833780" y="3598254"/>
            <a:ext cx="914400" cy="276999"/>
          </a:xfrm>
          <a:prstGeom prst="rect">
            <a:avLst/>
          </a:prstGeom>
          <a:noFill/>
        </p:spPr>
        <p:txBody>
          <a:bodyPr wrap="square" rtlCol="0">
            <a:spAutoFit/>
          </a:bodyPr>
          <a:lstStyle/>
          <a:p>
            <a:r>
              <a:rPr lang="en-US" sz="1200" b="1" dirty="0" smtClean="0"/>
              <a:t>Operation</a:t>
            </a:r>
            <a:endParaRPr lang="en-US" sz="1200" b="1" dirty="0"/>
          </a:p>
        </p:txBody>
      </p:sp>
      <p:sp>
        <p:nvSpPr>
          <p:cNvPr id="310" name="TextBox 309"/>
          <p:cNvSpPr txBox="1"/>
          <p:nvPr/>
        </p:nvSpPr>
        <p:spPr>
          <a:xfrm>
            <a:off x="7052980" y="3570453"/>
            <a:ext cx="685800" cy="276999"/>
          </a:xfrm>
          <a:prstGeom prst="rect">
            <a:avLst/>
          </a:prstGeom>
          <a:noFill/>
        </p:spPr>
        <p:txBody>
          <a:bodyPr wrap="square" rtlCol="0">
            <a:spAutoFit/>
          </a:bodyPr>
          <a:lstStyle/>
          <a:p>
            <a:r>
              <a:rPr lang="en-US" sz="1200" b="1" dirty="0" smtClean="0"/>
              <a:t>Result</a:t>
            </a:r>
            <a:endParaRPr lang="en-US" sz="1200" b="1" dirty="0"/>
          </a:p>
        </p:txBody>
      </p:sp>
      <p:grpSp>
        <p:nvGrpSpPr>
          <p:cNvPr id="311" name="Group 310"/>
          <p:cNvGrpSpPr/>
          <p:nvPr/>
        </p:nvGrpSpPr>
        <p:grpSpPr>
          <a:xfrm>
            <a:off x="5605180" y="4103853"/>
            <a:ext cx="1981200" cy="228600"/>
            <a:chOff x="5257800" y="2667000"/>
            <a:chExt cx="1981200" cy="228600"/>
          </a:xfrm>
        </p:grpSpPr>
        <p:sp>
          <p:nvSpPr>
            <p:cNvPr id="312" name="Rectangle 311"/>
            <p:cNvSpPr/>
            <p:nvPr/>
          </p:nvSpPr>
          <p:spPr>
            <a:xfrm>
              <a:off x="5257800" y="2667000"/>
              <a:ext cx="685800" cy="2286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1200" b="1" dirty="0" smtClean="0"/>
                <a:t>&lt;10,B&gt;</a:t>
              </a:r>
              <a:endParaRPr lang="en-US" sz="1200" b="1" dirty="0"/>
            </a:p>
          </p:txBody>
        </p:sp>
        <p:sp>
          <p:nvSpPr>
            <p:cNvPr id="313" name="Rectangle 312"/>
            <p:cNvSpPr/>
            <p:nvPr/>
          </p:nvSpPr>
          <p:spPr>
            <a:xfrm>
              <a:off x="5943600" y="2667000"/>
              <a:ext cx="685800" cy="2286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1200" b="1" dirty="0"/>
                <a:t>y</a:t>
              </a:r>
              <a:r>
                <a:rPr lang="en-US" sz="1200" b="1" dirty="0" smtClean="0"/>
                <a:t>+=</a:t>
              </a:r>
              <a:r>
                <a:rPr lang="en-US" sz="1200" b="1" dirty="0"/>
                <a:t>5</a:t>
              </a:r>
            </a:p>
          </p:txBody>
        </p:sp>
        <p:sp>
          <p:nvSpPr>
            <p:cNvPr id="314" name="Rectangle 313"/>
            <p:cNvSpPr/>
            <p:nvPr/>
          </p:nvSpPr>
          <p:spPr>
            <a:xfrm>
              <a:off x="6781800" y="2667000"/>
              <a:ext cx="457200" cy="2286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1200" b="1" dirty="0" smtClean="0"/>
                <a:t>y=5</a:t>
              </a:r>
              <a:endParaRPr lang="en-US" sz="1200" b="1" dirty="0"/>
            </a:p>
          </p:txBody>
        </p:sp>
      </p:grpSp>
      <p:sp>
        <p:nvSpPr>
          <p:cNvPr id="315" name="TextBox 314"/>
          <p:cNvSpPr txBox="1"/>
          <p:nvPr/>
        </p:nvSpPr>
        <p:spPr>
          <a:xfrm>
            <a:off x="-1" y="891791"/>
            <a:ext cx="9466729" cy="369332"/>
          </a:xfrm>
          <a:prstGeom prst="rect">
            <a:avLst/>
          </a:prstGeom>
          <a:noFill/>
        </p:spPr>
        <p:txBody>
          <a:bodyPr wrap="square" rtlCol="0">
            <a:spAutoFit/>
          </a:bodyPr>
          <a:lstStyle/>
          <a:p>
            <a:r>
              <a:rPr lang="en-US" u="sng" dirty="0" smtClean="0"/>
              <a:t>Order Deviation</a:t>
            </a:r>
            <a:r>
              <a:rPr lang="en-US" dirty="0" smtClean="0"/>
              <a:t> at a replica R is the number of operations in R that are not present at the other replicas</a:t>
            </a:r>
            <a:endParaRPr lang="en-US" dirty="0"/>
          </a:p>
        </p:txBody>
      </p:sp>
      <p:grpSp>
        <p:nvGrpSpPr>
          <p:cNvPr id="388" name="Group 387"/>
          <p:cNvGrpSpPr/>
          <p:nvPr/>
        </p:nvGrpSpPr>
        <p:grpSpPr>
          <a:xfrm>
            <a:off x="143435" y="6025053"/>
            <a:ext cx="8229600" cy="490251"/>
            <a:chOff x="304800" y="6313583"/>
            <a:chExt cx="8229600" cy="490251"/>
          </a:xfrm>
        </p:grpSpPr>
        <p:sp>
          <p:nvSpPr>
            <p:cNvPr id="389" name="Rectangle 388"/>
            <p:cNvSpPr/>
            <p:nvPr/>
          </p:nvSpPr>
          <p:spPr>
            <a:xfrm>
              <a:off x="304800" y="6313583"/>
              <a:ext cx="8229600" cy="49025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90" name="Rectangle 389"/>
            <p:cNvSpPr/>
            <p:nvPr/>
          </p:nvSpPr>
          <p:spPr>
            <a:xfrm>
              <a:off x="1066800" y="6346634"/>
              <a:ext cx="2133600" cy="3810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r>
                <a:rPr lang="en-US" sz="1200" dirty="0" smtClean="0"/>
                <a:t>Operation performed at </a:t>
              </a:r>
              <a:r>
                <a:rPr lang="en-US" sz="1200" b="1" dirty="0" smtClean="0"/>
                <a:t>B</a:t>
              </a:r>
              <a:r>
                <a:rPr lang="en-US" sz="1200" dirty="0" smtClean="0"/>
                <a:t> when the vector clock was </a:t>
              </a:r>
              <a:r>
                <a:rPr lang="en-US" sz="1200" b="1" dirty="0" smtClean="0"/>
                <a:t>5</a:t>
              </a:r>
              <a:endParaRPr lang="en-US" sz="1200" b="1" dirty="0"/>
            </a:p>
          </p:txBody>
        </p:sp>
        <p:sp>
          <p:nvSpPr>
            <p:cNvPr id="391" name="Rectangle 390"/>
            <p:cNvSpPr/>
            <p:nvPr/>
          </p:nvSpPr>
          <p:spPr>
            <a:xfrm>
              <a:off x="334880" y="6359489"/>
              <a:ext cx="762000" cy="3810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200" b="1" dirty="0" smtClean="0"/>
                <a:t>&lt;5,B&gt;</a:t>
              </a:r>
              <a:r>
                <a:rPr lang="en-US" sz="1200" dirty="0" smtClean="0"/>
                <a:t> =</a:t>
              </a:r>
              <a:endParaRPr lang="en-US" sz="1200" dirty="0"/>
            </a:p>
          </p:txBody>
        </p:sp>
        <p:sp>
          <p:nvSpPr>
            <p:cNvPr id="392" name="Rectangle 391"/>
            <p:cNvSpPr/>
            <p:nvPr/>
          </p:nvSpPr>
          <p:spPr>
            <a:xfrm>
              <a:off x="5791200" y="6347553"/>
              <a:ext cx="1143000" cy="3810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r>
                <a:rPr lang="en-US" sz="1200" dirty="0" smtClean="0"/>
                <a:t>= Committed </a:t>
              </a:r>
            </a:p>
            <a:p>
              <a:r>
                <a:rPr lang="en-US" sz="1200" dirty="0"/>
                <a:t> </a:t>
              </a:r>
              <a:r>
                <a:rPr lang="en-US" sz="1200" dirty="0" smtClean="0"/>
                <a:t>  operation</a:t>
              </a:r>
              <a:endParaRPr lang="en-US" sz="1200" b="1" dirty="0"/>
            </a:p>
          </p:txBody>
        </p:sp>
        <p:sp>
          <p:nvSpPr>
            <p:cNvPr id="393" name="Rectangle 392"/>
            <p:cNvSpPr/>
            <p:nvPr/>
          </p:nvSpPr>
          <p:spPr>
            <a:xfrm>
              <a:off x="7010400" y="6422834"/>
              <a:ext cx="609600" cy="228600"/>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400" dirty="0" err="1"/>
                <a:t>x</a:t>
              </a:r>
              <a:r>
                <a:rPr lang="en-US" sz="1400" dirty="0" err="1" smtClean="0"/>
                <a:t>;y</a:t>
              </a:r>
              <a:endParaRPr lang="en-US" sz="1400" dirty="0"/>
            </a:p>
          </p:txBody>
        </p:sp>
        <p:sp>
          <p:nvSpPr>
            <p:cNvPr id="394" name="Rectangle 393"/>
            <p:cNvSpPr/>
            <p:nvPr/>
          </p:nvSpPr>
          <p:spPr>
            <a:xfrm>
              <a:off x="7620000" y="6346634"/>
              <a:ext cx="838200" cy="3810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r>
                <a:rPr lang="en-US" sz="1200" dirty="0" smtClean="0"/>
                <a:t>= A </a:t>
              </a:r>
              <a:r>
                <a:rPr lang="en-US" sz="1200" dirty="0" err="1" smtClean="0"/>
                <a:t>Conit</a:t>
              </a:r>
              <a:endParaRPr lang="en-US" sz="1200" b="1" dirty="0"/>
            </a:p>
          </p:txBody>
        </p:sp>
        <p:sp>
          <p:nvSpPr>
            <p:cNvPr id="395" name="Rectangle 394"/>
            <p:cNvSpPr/>
            <p:nvPr/>
          </p:nvSpPr>
          <p:spPr>
            <a:xfrm>
              <a:off x="3124200" y="6422834"/>
              <a:ext cx="685800" cy="2286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1200" b="1" dirty="0" smtClean="0"/>
                <a:t>&lt;</a:t>
              </a:r>
              <a:r>
                <a:rPr lang="en-US" sz="1200" b="1" dirty="0" err="1" smtClean="0"/>
                <a:t>m,n</a:t>
              </a:r>
              <a:r>
                <a:rPr lang="en-US" sz="1200" b="1" dirty="0" smtClean="0"/>
                <a:t>&gt;</a:t>
              </a:r>
              <a:endParaRPr lang="en-US" sz="1200" b="1" dirty="0"/>
            </a:p>
          </p:txBody>
        </p:sp>
        <p:sp>
          <p:nvSpPr>
            <p:cNvPr id="396" name="Rectangle 395"/>
            <p:cNvSpPr/>
            <p:nvPr/>
          </p:nvSpPr>
          <p:spPr>
            <a:xfrm>
              <a:off x="3886200" y="6346634"/>
              <a:ext cx="1219200" cy="3810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r>
                <a:rPr lang="en-US" sz="1200" dirty="0" smtClean="0"/>
                <a:t>= Uncommitted </a:t>
              </a:r>
            </a:p>
            <a:p>
              <a:r>
                <a:rPr lang="en-US" sz="1200" dirty="0"/>
                <a:t> </a:t>
              </a:r>
              <a:r>
                <a:rPr lang="en-US" sz="1200" dirty="0" smtClean="0"/>
                <a:t>  operation</a:t>
              </a:r>
              <a:endParaRPr lang="en-US" sz="1200" b="1" dirty="0"/>
            </a:p>
          </p:txBody>
        </p:sp>
        <p:sp>
          <p:nvSpPr>
            <p:cNvPr id="397" name="Rectangle 396"/>
            <p:cNvSpPr/>
            <p:nvPr/>
          </p:nvSpPr>
          <p:spPr>
            <a:xfrm>
              <a:off x="5105400" y="6422834"/>
              <a:ext cx="685800" cy="228600"/>
            </a:xfrm>
            <a:prstGeom prst="rect">
              <a:avLst/>
            </a:prstGeom>
            <a:solidFill>
              <a:schemeClr val="bg1">
                <a:lumMod val="65000"/>
              </a:schemeClr>
            </a:solidFill>
          </p:spPr>
          <p:style>
            <a:lnRef idx="2">
              <a:schemeClr val="accent2"/>
            </a:lnRef>
            <a:fillRef idx="1">
              <a:schemeClr val="lt1"/>
            </a:fillRef>
            <a:effectRef idx="0">
              <a:schemeClr val="accent2"/>
            </a:effectRef>
            <a:fontRef idx="minor">
              <a:schemeClr val="dk1"/>
            </a:fontRef>
          </p:style>
          <p:txBody>
            <a:bodyPr rtlCol="0" anchor="ctr"/>
            <a:lstStyle/>
            <a:p>
              <a:pPr algn="ctr"/>
              <a:r>
                <a:rPr lang="en-US" sz="1200" b="1" dirty="0" smtClean="0"/>
                <a:t>&lt;</a:t>
              </a:r>
              <a:r>
                <a:rPr lang="en-US" sz="1200" b="1" dirty="0" err="1" smtClean="0"/>
                <a:t>m,n</a:t>
              </a:r>
              <a:r>
                <a:rPr lang="en-US" sz="1200" b="1" dirty="0" smtClean="0"/>
                <a:t>&gt;</a:t>
              </a:r>
              <a:endParaRPr lang="en-US" sz="1200" b="1" dirty="0"/>
            </a:p>
          </p:txBody>
        </p:sp>
      </p:grpSp>
      <p:sp>
        <p:nvSpPr>
          <p:cNvPr id="3" name="TextBox 2"/>
          <p:cNvSpPr txBox="1"/>
          <p:nvPr/>
        </p:nvSpPr>
        <p:spPr>
          <a:xfrm>
            <a:off x="1187489" y="4982374"/>
            <a:ext cx="3070746" cy="923330"/>
          </a:xfrm>
          <a:prstGeom prst="rect">
            <a:avLst/>
          </a:prstGeom>
          <a:noFill/>
        </p:spPr>
        <p:txBody>
          <a:bodyPr wrap="square" rtlCol="0">
            <a:spAutoFit/>
          </a:bodyPr>
          <a:lstStyle/>
          <a:p>
            <a:r>
              <a:rPr lang="en-US" dirty="0"/>
              <a:t>Vector clock A = (15, 5)</a:t>
            </a:r>
          </a:p>
          <a:p>
            <a:r>
              <a:rPr lang="en-US" dirty="0"/>
              <a:t>Order deviation = 3</a:t>
            </a:r>
          </a:p>
          <a:p>
            <a:r>
              <a:rPr lang="en-US" dirty="0"/>
              <a:t>Numerical deviation = (1, 5)</a:t>
            </a:r>
            <a:endParaRPr lang="en-IN" dirty="0"/>
          </a:p>
        </p:txBody>
      </p:sp>
      <p:sp>
        <p:nvSpPr>
          <p:cNvPr id="138" name="TextBox 137"/>
          <p:cNvSpPr txBox="1"/>
          <p:nvPr/>
        </p:nvSpPr>
        <p:spPr>
          <a:xfrm>
            <a:off x="5441407" y="5042049"/>
            <a:ext cx="3070746" cy="923330"/>
          </a:xfrm>
          <a:prstGeom prst="rect">
            <a:avLst/>
          </a:prstGeom>
          <a:noFill/>
        </p:spPr>
        <p:txBody>
          <a:bodyPr wrap="square" rtlCol="0">
            <a:spAutoFit/>
          </a:bodyPr>
          <a:lstStyle/>
          <a:p>
            <a:r>
              <a:rPr lang="en-US" dirty="0"/>
              <a:t>Vector clock B = (0, 11)</a:t>
            </a:r>
          </a:p>
          <a:p>
            <a:r>
              <a:rPr lang="en-US" dirty="0"/>
              <a:t>Order deviation = 2</a:t>
            </a:r>
          </a:p>
          <a:p>
            <a:r>
              <a:rPr lang="en-US" dirty="0"/>
              <a:t>Numerical deviation = (3, 6)</a:t>
            </a:r>
            <a:endParaRPr lang="en-IN" dirty="0"/>
          </a:p>
        </p:txBody>
      </p:sp>
    </p:spTree>
    <p:extLst>
      <p:ext uri="{BB962C8B-B14F-4D97-AF65-F5344CB8AC3E}">
        <p14:creationId xmlns:p14="http://schemas.microsoft.com/office/powerpoint/2010/main" val="242244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7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0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0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8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9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8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8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0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0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8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9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1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9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3" grpId="0" animBg="1"/>
      <p:bldP spid="284" grpId="0" animBg="1"/>
      <p:bldP spid="289" grpId="0"/>
      <p:bldP spid="290" grpId="0"/>
      <p:bldP spid="303" grpId="0" animBg="1"/>
      <p:bldP spid="304" grpId="0" animBg="1"/>
      <p:bldP spid="309" grpId="0"/>
      <p:bldP spid="31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F2D5F8-87CB-4B5B-8EC7-5F4CE6485746}"/>
              </a:ext>
            </a:extLst>
          </p:cNvPr>
          <p:cNvSpPr>
            <a:spLocks noGrp="1"/>
          </p:cNvSpPr>
          <p:nvPr>
            <p:ph type="title"/>
          </p:nvPr>
        </p:nvSpPr>
        <p:spPr/>
        <p:txBody>
          <a:bodyPr/>
          <a:lstStyle/>
          <a:p>
            <a:r>
              <a:rPr lang="en-US" dirty="0"/>
              <a:t>Data-Centric Consistency Models</a:t>
            </a:r>
          </a:p>
        </p:txBody>
      </p:sp>
      <p:sp>
        <p:nvSpPr>
          <p:cNvPr id="3" name="Content Placeholder 2">
            <a:extLst>
              <a:ext uri="{FF2B5EF4-FFF2-40B4-BE49-F238E27FC236}">
                <a16:creationId xmlns:a16="http://schemas.microsoft.com/office/drawing/2014/main" xmlns="" id="{139A428D-8F15-4206-B337-FA27C005FA71}"/>
              </a:ext>
            </a:extLst>
          </p:cNvPr>
          <p:cNvSpPr>
            <a:spLocks noGrp="1"/>
          </p:cNvSpPr>
          <p:nvPr>
            <p:ph idx="1"/>
          </p:nvPr>
        </p:nvSpPr>
        <p:spPr/>
        <p:txBody>
          <a:bodyPr/>
          <a:lstStyle/>
          <a:p>
            <a:pPr>
              <a:lnSpc>
                <a:spcPct val="100000"/>
              </a:lnSpc>
            </a:pPr>
            <a:r>
              <a:rPr lang="en-US" b="1" dirty="0">
                <a:solidFill>
                  <a:schemeClr val="accent6"/>
                </a:solidFill>
              </a:rPr>
              <a:t>Strong consistency models</a:t>
            </a:r>
            <a:r>
              <a:rPr lang="en-US" b="1" dirty="0">
                <a:solidFill>
                  <a:srgbClr val="1D3064"/>
                </a:solidFill>
              </a:rPr>
              <a:t>: </a:t>
            </a:r>
            <a:r>
              <a:rPr lang="en-US" dirty="0"/>
              <a:t>Operations on shared data are </a:t>
            </a:r>
            <a:r>
              <a:rPr lang="en-US" dirty="0" smtClean="0"/>
              <a:t>synchronized</a:t>
            </a:r>
          </a:p>
          <a:p>
            <a:pPr lvl="1"/>
            <a:r>
              <a:rPr lang="en-US" sz="2400" dirty="0">
                <a:ea typeface="ＭＳ Ｐゴシック" charset="-128"/>
              </a:rPr>
              <a:t>Strict consistency (related to time)</a:t>
            </a:r>
          </a:p>
          <a:p>
            <a:pPr lvl="1"/>
            <a:r>
              <a:rPr lang="en-US" sz="2400" dirty="0">
                <a:ea typeface="ＭＳ Ｐゴシック" charset="-128"/>
              </a:rPr>
              <a:t>Sequential consistency (what we are used to)</a:t>
            </a:r>
          </a:p>
          <a:p>
            <a:pPr lvl="1"/>
            <a:r>
              <a:rPr lang="en-US" sz="2400" dirty="0">
                <a:ea typeface="ＭＳ Ｐゴシック" charset="-128"/>
              </a:rPr>
              <a:t>Causal consistency (maintains only causal relations)</a:t>
            </a:r>
          </a:p>
          <a:p>
            <a:pPr lvl="1"/>
            <a:r>
              <a:rPr lang="en-US" sz="2400" dirty="0">
                <a:ea typeface="ＭＳ Ｐゴシック" charset="-128"/>
              </a:rPr>
              <a:t>FIFO consistency (maintains only individual ordering</a:t>
            </a:r>
            <a:r>
              <a:rPr lang="en-US" sz="2400" dirty="0" smtClean="0">
                <a:ea typeface="ＭＳ Ｐゴシック" charset="-128"/>
              </a:rPr>
              <a:t>)</a:t>
            </a:r>
          </a:p>
          <a:p>
            <a:pPr marL="457200" lvl="1" indent="0">
              <a:buNone/>
            </a:pPr>
            <a:endParaRPr lang="en-US" sz="2400" dirty="0">
              <a:ea typeface="ＭＳ Ｐゴシック" charset="-128"/>
            </a:endParaRPr>
          </a:p>
          <a:p>
            <a:pPr>
              <a:lnSpc>
                <a:spcPct val="100000"/>
              </a:lnSpc>
            </a:pPr>
            <a:r>
              <a:rPr lang="en-US" b="1" dirty="0">
                <a:solidFill>
                  <a:schemeClr val="accent6"/>
                </a:solidFill>
              </a:rPr>
              <a:t>Weak consistency models</a:t>
            </a:r>
            <a:r>
              <a:rPr lang="en-US" dirty="0"/>
              <a:t>: Synchronization occurs only when shared data </a:t>
            </a:r>
            <a:r>
              <a:rPr lang="en-US" dirty="0" smtClean="0"/>
              <a:t>is locked </a:t>
            </a:r>
            <a:r>
              <a:rPr lang="en-US" dirty="0"/>
              <a:t>and </a:t>
            </a:r>
            <a:r>
              <a:rPr lang="en-US" dirty="0" smtClean="0"/>
              <a:t>unlocked</a:t>
            </a:r>
            <a:endParaRPr lang="en-US" dirty="0"/>
          </a:p>
          <a:p>
            <a:pPr lvl="1"/>
            <a:r>
              <a:rPr lang="en-US" sz="2400" dirty="0">
                <a:ea typeface="ＭＳ Ｐゴシック" charset="-128"/>
              </a:rPr>
              <a:t>General weak consistency,</a:t>
            </a:r>
          </a:p>
          <a:p>
            <a:pPr lvl="1"/>
            <a:r>
              <a:rPr lang="en-US" sz="2400" dirty="0">
                <a:ea typeface="ＭＳ Ｐゴシック" charset="-128"/>
              </a:rPr>
              <a:t>Release consistency,</a:t>
            </a:r>
          </a:p>
          <a:p>
            <a:pPr lvl="1"/>
            <a:r>
              <a:rPr lang="en-US" sz="2400" dirty="0">
                <a:ea typeface="ＭＳ Ｐゴシック" charset="-128"/>
              </a:rPr>
              <a:t>Entry consistency.</a:t>
            </a:r>
          </a:p>
        </p:txBody>
      </p:sp>
    </p:spTree>
    <p:extLst>
      <p:ext uri="{BB962C8B-B14F-4D97-AF65-F5344CB8AC3E}">
        <p14:creationId xmlns:p14="http://schemas.microsoft.com/office/powerpoint/2010/main" val="32909501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F2D5F8-87CB-4B5B-8EC7-5F4CE6485746}"/>
              </a:ext>
            </a:extLst>
          </p:cNvPr>
          <p:cNvSpPr>
            <a:spLocks noGrp="1"/>
          </p:cNvSpPr>
          <p:nvPr>
            <p:ph type="title"/>
          </p:nvPr>
        </p:nvSpPr>
        <p:spPr/>
        <p:txBody>
          <a:bodyPr>
            <a:normAutofit/>
          </a:bodyPr>
          <a:lstStyle/>
          <a:p>
            <a:r>
              <a:rPr lang="en-US" dirty="0"/>
              <a:t>Strict Consistency</a:t>
            </a:r>
          </a:p>
        </p:txBody>
      </p:sp>
      <p:sp>
        <p:nvSpPr>
          <p:cNvPr id="3" name="Content Placeholder 2">
            <a:extLst>
              <a:ext uri="{FF2B5EF4-FFF2-40B4-BE49-F238E27FC236}">
                <a16:creationId xmlns:a16="http://schemas.microsoft.com/office/drawing/2014/main" xmlns="" id="{139A428D-8F15-4206-B337-FA27C005FA71}"/>
              </a:ext>
            </a:extLst>
          </p:cNvPr>
          <p:cNvSpPr>
            <a:spLocks noGrp="1"/>
          </p:cNvSpPr>
          <p:nvPr>
            <p:ph idx="1"/>
          </p:nvPr>
        </p:nvSpPr>
        <p:spPr/>
        <p:txBody>
          <a:bodyPr/>
          <a:lstStyle/>
          <a:p>
            <a:r>
              <a:rPr lang="en-US" dirty="0"/>
              <a:t>Value returned by a read operation on a memory address is always same as the most recent write operation to that address.</a:t>
            </a:r>
          </a:p>
          <a:p>
            <a:r>
              <a:rPr lang="en-US" dirty="0"/>
              <a:t>All writes instantaneously become visible to all processes.</a:t>
            </a:r>
          </a:p>
          <a:p>
            <a:r>
              <a:rPr lang="en-US" dirty="0"/>
              <a:t>Implementation of this model for a DSM system is practically impossible</a:t>
            </a:r>
            <a:r>
              <a:rPr lang="en-US" dirty="0" smtClean="0"/>
              <a:t>.</a:t>
            </a:r>
          </a:p>
          <a:p>
            <a:endParaRPr lang="en-US" dirty="0"/>
          </a:p>
          <a:p>
            <a:endParaRPr lang="en-US" dirty="0" smtClean="0"/>
          </a:p>
          <a:p>
            <a:endParaRPr lang="en-US" dirty="0"/>
          </a:p>
          <a:p>
            <a:endParaRPr lang="en-US" dirty="0" smtClean="0"/>
          </a:p>
          <a:p>
            <a:endParaRPr lang="en-US" dirty="0"/>
          </a:p>
          <a:p>
            <a:endParaRPr lang="en-US" dirty="0" smtClean="0"/>
          </a:p>
          <a:p>
            <a:r>
              <a:rPr lang="en-US" dirty="0"/>
              <a:t>Practically impossible because absolute synchronization of clock of all the nodes of a distributed system is not possible</a:t>
            </a:r>
            <a:r>
              <a:rPr lang="en-US" dirty="0" smtClean="0"/>
              <a:t>.</a:t>
            </a:r>
            <a:endParaRPr lang="en-US" dirty="0"/>
          </a:p>
          <a:p>
            <a:endParaRPr lang="en-US" dirty="0"/>
          </a:p>
        </p:txBody>
      </p:sp>
      <p:cxnSp>
        <p:nvCxnSpPr>
          <p:cNvPr id="4" name="Straight Arrow Connector 3"/>
          <p:cNvCxnSpPr/>
          <p:nvPr/>
        </p:nvCxnSpPr>
        <p:spPr>
          <a:xfrm>
            <a:off x="1981200" y="4332843"/>
            <a:ext cx="5943600"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905000" y="3904129"/>
            <a:ext cx="450764" cy="400110"/>
          </a:xfrm>
          <a:prstGeom prst="rect">
            <a:avLst/>
          </a:prstGeom>
          <a:noFill/>
        </p:spPr>
        <p:txBody>
          <a:bodyPr wrap="none" rtlCol="0">
            <a:spAutoFit/>
          </a:bodyPr>
          <a:lstStyle/>
          <a:p>
            <a:r>
              <a:rPr lang="en-US" sz="2000" b="1" dirty="0"/>
              <a:t>P1</a:t>
            </a:r>
          </a:p>
        </p:txBody>
      </p:sp>
      <p:sp>
        <p:nvSpPr>
          <p:cNvPr id="6" name="TextBox 5"/>
          <p:cNvSpPr txBox="1"/>
          <p:nvPr/>
        </p:nvSpPr>
        <p:spPr>
          <a:xfrm>
            <a:off x="1905000" y="4313734"/>
            <a:ext cx="450764" cy="400110"/>
          </a:xfrm>
          <a:prstGeom prst="rect">
            <a:avLst/>
          </a:prstGeom>
          <a:noFill/>
        </p:spPr>
        <p:txBody>
          <a:bodyPr wrap="none" rtlCol="0">
            <a:spAutoFit/>
          </a:bodyPr>
          <a:lstStyle/>
          <a:p>
            <a:r>
              <a:rPr lang="en-US" sz="2000" b="1" dirty="0"/>
              <a:t>P2</a:t>
            </a:r>
          </a:p>
        </p:txBody>
      </p:sp>
      <p:sp>
        <p:nvSpPr>
          <p:cNvPr id="7" name="TextBox 6"/>
          <p:cNvSpPr txBox="1"/>
          <p:nvPr/>
        </p:nvSpPr>
        <p:spPr>
          <a:xfrm>
            <a:off x="2705100" y="3937496"/>
            <a:ext cx="950901" cy="400110"/>
          </a:xfrm>
          <a:prstGeom prst="rect">
            <a:avLst/>
          </a:prstGeom>
          <a:noFill/>
        </p:spPr>
        <p:txBody>
          <a:bodyPr wrap="none" rtlCol="0">
            <a:spAutoFit/>
          </a:bodyPr>
          <a:lstStyle/>
          <a:p>
            <a:r>
              <a:rPr lang="en-US" sz="2000" b="1" dirty="0"/>
              <a:t>W(x=a)</a:t>
            </a:r>
          </a:p>
        </p:txBody>
      </p:sp>
      <p:sp>
        <p:nvSpPr>
          <p:cNvPr id="8" name="TextBox 7"/>
          <p:cNvSpPr txBox="1"/>
          <p:nvPr/>
        </p:nvSpPr>
        <p:spPr>
          <a:xfrm>
            <a:off x="3551971" y="3942199"/>
            <a:ext cx="862737" cy="400110"/>
          </a:xfrm>
          <a:prstGeom prst="rect">
            <a:avLst/>
          </a:prstGeom>
          <a:noFill/>
        </p:spPr>
        <p:txBody>
          <a:bodyPr wrap="none" rtlCol="0">
            <a:spAutoFit/>
          </a:bodyPr>
          <a:lstStyle/>
          <a:p>
            <a:r>
              <a:rPr lang="en-US" sz="2000" b="1" dirty="0"/>
              <a:t>R(x=a)</a:t>
            </a:r>
          </a:p>
        </p:txBody>
      </p:sp>
      <p:sp>
        <p:nvSpPr>
          <p:cNvPr id="9" name="TextBox 8"/>
          <p:cNvSpPr txBox="1"/>
          <p:nvPr/>
        </p:nvSpPr>
        <p:spPr>
          <a:xfrm>
            <a:off x="5586898" y="3945242"/>
            <a:ext cx="873957" cy="400110"/>
          </a:xfrm>
          <a:prstGeom prst="rect">
            <a:avLst/>
          </a:prstGeom>
          <a:noFill/>
        </p:spPr>
        <p:txBody>
          <a:bodyPr wrap="none" rtlCol="0">
            <a:spAutoFit/>
          </a:bodyPr>
          <a:lstStyle/>
          <a:p>
            <a:r>
              <a:rPr lang="en-US" sz="2000" b="1" dirty="0"/>
              <a:t>R(x=b)</a:t>
            </a:r>
          </a:p>
        </p:txBody>
      </p:sp>
      <p:sp>
        <p:nvSpPr>
          <p:cNvPr id="10" name="TextBox 9"/>
          <p:cNvSpPr txBox="1"/>
          <p:nvPr/>
        </p:nvSpPr>
        <p:spPr>
          <a:xfrm>
            <a:off x="5051187" y="4294595"/>
            <a:ext cx="962123" cy="400110"/>
          </a:xfrm>
          <a:prstGeom prst="rect">
            <a:avLst/>
          </a:prstGeom>
          <a:noFill/>
        </p:spPr>
        <p:txBody>
          <a:bodyPr wrap="none" rtlCol="0">
            <a:spAutoFit/>
          </a:bodyPr>
          <a:lstStyle/>
          <a:p>
            <a:r>
              <a:rPr lang="en-US" sz="2000" b="1" dirty="0"/>
              <a:t>W(x=b)</a:t>
            </a:r>
          </a:p>
        </p:txBody>
      </p:sp>
      <p:sp>
        <p:nvSpPr>
          <p:cNvPr id="11" name="TextBox 10"/>
          <p:cNvSpPr txBox="1"/>
          <p:nvPr/>
        </p:nvSpPr>
        <p:spPr>
          <a:xfrm>
            <a:off x="6022736" y="4294595"/>
            <a:ext cx="873957" cy="400110"/>
          </a:xfrm>
          <a:prstGeom prst="rect">
            <a:avLst/>
          </a:prstGeom>
          <a:noFill/>
        </p:spPr>
        <p:txBody>
          <a:bodyPr wrap="none" rtlCol="0">
            <a:spAutoFit/>
          </a:bodyPr>
          <a:lstStyle/>
          <a:p>
            <a:r>
              <a:rPr lang="en-US" sz="2000" b="1" dirty="0"/>
              <a:t>R(x=b)</a:t>
            </a:r>
          </a:p>
        </p:txBody>
      </p:sp>
      <p:cxnSp>
        <p:nvCxnSpPr>
          <p:cNvPr id="12" name="Straight Arrow Connector 11"/>
          <p:cNvCxnSpPr/>
          <p:nvPr/>
        </p:nvCxnSpPr>
        <p:spPr>
          <a:xfrm>
            <a:off x="1956748" y="3366533"/>
            <a:ext cx="5943600"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880548" y="2937819"/>
            <a:ext cx="450764" cy="400110"/>
          </a:xfrm>
          <a:prstGeom prst="rect">
            <a:avLst/>
          </a:prstGeom>
          <a:noFill/>
        </p:spPr>
        <p:txBody>
          <a:bodyPr wrap="none" rtlCol="0">
            <a:spAutoFit/>
          </a:bodyPr>
          <a:lstStyle/>
          <a:p>
            <a:r>
              <a:rPr lang="en-US" sz="2000" b="1" dirty="0"/>
              <a:t>P1</a:t>
            </a:r>
          </a:p>
        </p:txBody>
      </p:sp>
      <p:sp>
        <p:nvSpPr>
          <p:cNvPr id="14" name="TextBox 13"/>
          <p:cNvSpPr txBox="1"/>
          <p:nvPr/>
        </p:nvSpPr>
        <p:spPr>
          <a:xfrm>
            <a:off x="1880548" y="3347424"/>
            <a:ext cx="450764" cy="400110"/>
          </a:xfrm>
          <a:prstGeom prst="rect">
            <a:avLst/>
          </a:prstGeom>
          <a:noFill/>
        </p:spPr>
        <p:txBody>
          <a:bodyPr wrap="none" rtlCol="0">
            <a:spAutoFit/>
          </a:bodyPr>
          <a:lstStyle/>
          <a:p>
            <a:r>
              <a:rPr lang="en-US" sz="2000" b="1" dirty="0"/>
              <a:t>P2</a:t>
            </a:r>
          </a:p>
        </p:txBody>
      </p:sp>
      <p:sp>
        <p:nvSpPr>
          <p:cNvPr id="15" name="TextBox 14"/>
          <p:cNvSpPr txBox="1"/>
          <p:nvPr/>
        </p:nvSpPr>
        <p:spPr>
          <a:xfrm>
            <a:off x="2680648" y="2971186"/>
            <a:ext cx="950901" cy="400110"/>
          </a:xfrm>
          <a:prstGeom prst="rect">
            <a:avLst/>
          </a:prstGeom>
          <a:noFill/>
        </p:spPr>
        <p:txBody>
          <a:bodyPr wrap="none" rtlCol="0">
            <a:spAutoFit/>
          </a:bodyPr>
          <a:lstStyle/>
          <a:p>
            <a:r>
              <a:rPr lang="en-US" sz="2000" b="1" dirty="0"/>
              <a:t>W(x=a)</a:t>
            </a:r>
          </a:p>
        </p:txBody>
      </p:sp>
      <p:sp>
        <p:nvSpPr>
          <p:cNvPr id="16" name="TextBox 15"/>
          <p:cNvSpPr txBox="1"/>
          <p:nvPr/>
        </p:nvSpPr>
        <p:spPr>
          <a:xfrm>
            <a:off x="5753010" y="2978932"/>
            <a:ext cx="873957" cy="400110"/>
          </a:xfrm>
          <a:prstGeom prst="rect">
            <a:avLst/>
          </a:prstGeom>
          <a:noFill/>
        </p:spPr>
        <p:txBody>
          <a:bodyPr wrap="none" rtlCol="0">
            <a:spAutoFit/>
          </a:bodyPr>
          <a:lstStyle/>
          <a:p>
            <a:r>
              <a:rPr lang="en-US" sz="2000" b="1" dirty="0"/>
              <a:t>R(x=b)</a:t>
            </a:r>
          </a:p>
        </p:txBody>
      </p:sp>
      <p:sp>
        <p:nvSpPr>
          <p:cNvPr id="17" name="TextBox 16"/>
          <p:cNvSpPr txBox="1"/>
          <p:nvPr/>
        </p:nvSpPr>
        <p:spPr>
          <a:xfrm>
            <a:off x="3302645" y="3328285"/>
            <a:ext cx="962123" cy="400110"/>
          </a:xfrm>
          <a:prstGeom prst="rect">
            <a:avLst/>
          </a:prstGeom>
          <a:noFill/>
        </p:spPr>
        <p:txBody>
          <a:bodyPr wrap="none" rtlCol="0">
            <a:spAutoFit/>
          </a:bodyPr>
          <a:lstStyle/>
          <a:p>
            <a:r>
              <a:rPr lang="en-US" sz="2000" b="1" dirty="0"/>
              <a:t>W(x=b)</a:t>
            </a:r>
          </a:p>
        </p:txBody>
      </p:sp>
      <p:sp>
        <p:nvSpPr>
          <p:cNvPr id="18" name="TextBox 17"/>
          <p:cNvSpPr txBox="1"/>
          <p:nvPr/>
        </p:nvSpPr>
        <p:spPr>
          <a:xfrm>
            <a:off x="5998284" y="3328285"/>
            <a:ext cx="873957" cy="400110"/>
          </a:xfrm>
          <a:prstGeom prst="rect">
            <a:avLst/>
          </a:prstGeom>
          <a:noFill/>
        </p:spPr>
        <p:txBody>
          <a:bodyPr wrap="none" rtlCol="0">
            <a:spAutoFit/>
          </a:bodyPr>
          <a:lstStyle/>
          <a:p>
            <a:r>
              <a:rPr lang="en-US" sz="2000" b="1" dirty="0"/>
              <a:t>R(x=b)</a:t>
            </a:r>
          </a:p>
        </p:txBody>
      </p:sp>
      <p:sp>
        <p:nvSpPr>
          <p:cNvPr id="19" name="TextBox 18"/>
          <p:cNvSpPr txBox="1"/>
          <p:nvPr/>
        </p:nvSpPr>
        <p:spPr>
          <a:xfrm>
            <a:off x="4841299" y="2975889"/>
            <a:ext cx="862737" cy="400110"/>
          </a:xfrm>
          <a:prstGeom prst="rect">
            <a:avLst/>
          </a:prstGeom>
          <a:noFill/>
        </p:spPr>
        <p:txBody>
          <a:bodyPr wrap="none" rtlCol="0">
            <a:spAutoFit/>
          </a:bodyPr>
          <a:lstStyle/>
          <a:p>
            <a:r>
              <a:rPr lang="en-US" sz="2000" b="1" dirty="0"/>
              <a:t>R(x=a)</a:t>
            </a:r>
          </a:p>
        </p:txBody>
      </p:sp>
      <p:pic>
        <p:nvPicPr>
          <p:cNvPr id="20" name="Picture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31770" y="3987260"/>
            <a:ext cx="710098" cy="710098"/>
          </a:xfrm>
          <a:prstGeom prst="rect">
            <a:avLst/>
          </a:prstGeom>
        </p:spPr>
      </p:pic>
      <p:pic>
        <p:nvPicPr>
          <p:cNvPr id="21" name="Picture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60484" y="3090291"/>
            <a:ext cx="552484" cy="552484"/>
          </a:xfrm>
          <a:prstGeom prst="rect">
            <a:avLst/>
          </a:prstGeom>
        </p:spPr>
      </p:pic>
      <p:sp>
        <p:nvSpPr>
          <p:cNvPr id="22" name="Oval 21"/>
          <p:cNvSpPr/>
          <p:nvPr/>
        </p:nvSpPr>
        <p:spPr>
          <a:xfrm>
            <a:off x="4859237" y="2872634"/>
            <a:ext cx="848005" cy="612705"/>
          </a:xfrm>
          <a:prstGeom prst="ellipse">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4141591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wipe(left)">
                                      <p:cBhvr>
                                        <p:cTn id="19" dur="500"/>
                                        <p:tgtEl>
                                          <p:spTgt spid="12"/>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wipe(left)">
                                      <p:cBhvr>
                                        <p:cTn id="22" dur="500"/>
                                        <p:tgtEl>
                                          <p:spTgt spid="13"/>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wipe(left)">
                                      <p:cBhvr>
                                        <p:cTn id="25" dur="500"/>
                                        <p:tgtEl>
                                          <p:spTgt spid="14"/>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15"/>
                                        </p:tgtEl>
                                        <p:attrNameLst>
                                          <p:attrName>style.visibility</p:attrName>
                                        </p:attrNameLst>
                                      </p:cBhvr>
                                      <p:to>
                                        <p:strVal val="visible"/>
                                      </p:to>
                                    </p:set>
                                    <p:animEffect transition="in" filter="wipe(left)">
                                      <p:cBhvr>
                                        <p:cTn id="30" dur="500"/>
                                        <p:tgtEl>
                                          <p:spTgt spid="15"/>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animEffect transition="in" filter="wipe(left)">
                                      <p:cBhvr>
                                        <p:cTn id="33" dur="500"/>
                                        <p:tgtEl>
                                          <p:spTgt spid="17"/>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19"/>
                                        </p:tgtEl>
                                        <p:attrNameLst>
                                          <p:attrName>style.visibility</p:attrName>
                                        </p:attrNameLst>
                                      </p:cBhvr>
                                      <p:to>
                                        <p:strVal val="visible"/>
                                      </p:to>
                                    </p:set>
                                    <p:animEffect transition="in" filter="wipe(left)">
                                      <p:cBhvr>
                                        <p:cTn id="36" dur="500"/>
                                        <p:tgtEl>
                                          <p:spTgt spid="19"/>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16"/>
                                        </p:tgtEl>
                                        <p:attrNameLst>
                                          <p:attrName>style.visibility</p:attrName>
                                        </p:attrNameLst>
                                      </p:cBhvr>
                                      <p:to>
                                        <p:strVal val="visible"/>
                                      </p:to>
                                    </p:set>
                                    <p:animEffect transition="in" filter="wipe(left)">
                                      <p:cBhvr>
                                        <p:cTn id="39" dur="500"/>
                                        <p:tgtEl>
                                          <p:spTgt spid="16"/>
                                        </p:tgtEl>
                                      </p:cBhvr>
                                    </p:animEffect>
                                  </p:childTnLst>
                                </p:cTn>
                              </p:par>
                              <p:par>
                                <p:cTn id="40" presetID="22" presetClass="entr" presetSubtype="8" fill="hold" grpId="0" nodeType="withEffect">
                                  <p:stCondLst>
                                    <p:cond delay="0"/>
                                  </p:stCondLst>
                                  <p:childTnLst>
                                    <p:set>
                                      <p:cBhvr>
                                        <p:cTn id="41" dur="1" fill="hold">
                                          <p:stCondLst>
                                            <p:cond delay="0"/>
                                          </p:stCondLst>
                                        </p:cTn>
                                        <p:tgtEl>
                                          <p:spTgt spid="18"/>
                                        </p:tgtEl>
                                        <p:attrNameLst>
                                          <p:attrName>style.visibility</p:attrName>
                                        </p:attrNameLst>
                                      </p:cBhvr>
                                      <p:to>
                                        <p:strVal val="visible"/>
                                      </p:to>
                                    </p:set>
                                    <p:animEffect transition="in" filter="wipe(left)">
                                      <p:cBhvr>
                                        <p:cTn id="42" dur="500"/>
                                        <p:tgtEl>
                                          <p:spTgt spid="18"/>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4"/>
                                        </p:tgtEl>
                                        <p:attrNameLst>
                                          <p:attrName>style.visibility</p:attrName>
                                        </p:attrNameLst>
                                      </p:cBhvr>
                                      <p:to>
                                        <p:strVal val="visible"/>
                                      </p:to>
                                    </p:set>
                                    <p:animEffect transition="in" filter="wipe(left)">
                                      <p:cBhvr>
                                        <p:cTn id="47" dur="500"/>
                                        <p:tgtEl>
                                          <p:spTgt spid="4"/>
                                        </p:tgtEl>
                                      </p:cBhvr>
                                    </p:animEffect>
                                  </p:childTnLst>
                                </p:cTn>
                              </p:par>
                              <p:par>
                                <p:cTn id="48" presetID="22" presetClass="entr" presetSubtype="8" fill="hold" grpId="0" nodeType="withEffect">
                                  <p:stCondLst>
                                    <p:cond delay="0"/>
                                  </p:stCondLst>
                                  <p:childTnLst>
                                    <p:set>
                                      <p:cBhvr>
                                        <p:cTn id="49" dur="1" fill="hold">
                                          <p:stCondLst>
                                            <p:cond delay="0"/>
                                          </p:stCondLst>
                                        </p:cTn>
                                        <p:tgtEl>
                                          <p:spTgt spid="5"/>
                                        </p:tgtEl>
                                        <p:attrNameLst>
                                          <p:attrName>style.visibility</p:attrName>
                                        </p:attrNameLst>
                                      </p:cBhvr>
                                      <p:to>
                                        <p:strVal val="visible"/>
                                      </p:to>
                                    </p:set>
                                    <p:animEffect transition="in" filter="wipe(left)">
                                      <p:cBhvr>
                                        <p:cTn id="50" dur="500"/>
                                        <p:tgtEl>
                                          <p:spTgt spid="5"/>
                                        </p:tgtEl>
                                      </p:cBhvr>
                                    </p:animEffect>
                                  </p:childTnLst>
                                </p:cTn>
                              </p:par>
                              <p:par>
                                <p:cTn id="51" presetID="22" presetClass="entr" presetSubtype="8" fill="hold" grpId="0" nodeType="withEffect">
                                  <p:stCondLst>
                                    <p:cond delay="0"/>
                                  </p:stCondLst>
                                  <p:childTnLst>
                                    <p:set>
                                      <p:cBhvr>
                                        <p:cTn id="52" dur="1" fill="hold">
                                          <p:stCondLst>
                                            <p:cond delay="0"/>
                                          </p:stCondLst>
                                        </p:cTn>
                                        <p:tgtEl>
                                          <p:spTgt spid="6"/>
                                        </p:tgtEl>
                                        <p:attrNameLst>
                                          <p:attrName>style.visibility</p:attrName>
                                        </p:attrNameLst>
                                      </p:cBhvr>
                                      <p:to>
                                        <p:strVal val="visible"/>
                                      </p:to>
                                    </p:set>
                                    <p:animEffect transition="in" filter="wipe(left)">
                                      <p:cBhvr>
                                        <p:cTn id="53" dur="500"/>
                                        <p:tgtEl>
                                          <p:spTgt spid="6"/>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8" fill="hold" grpId="0" nodeType="clickEffect">
                                  <p:stCondLst>
                                    <p:cond delay="0"/>
                                  </p:stCondLst>
                                  <p:childTnLst>
                                    <p:set>
                                      <p:cBhvr>
                                        <p:cTn id="57" dur="1" fill="hold">
                                          <p:stCondLst>
                                            <p:cond delay="0"/>
                                          </p:stCondLst>
                                        </p:cTn>
                                        <p:tgtEl>
                                          <p:spTgt spid="7"/>
                                        </p:tgtEl>
                                        <p:attrNameLst>
                                          <p:attrName>style.visibility</p:attrName>
                                        </p:attrNameLst>
                                      </p:cBhvr>
                                      <p:to>
                                        <p:strVal val="visible"/>
                                      </p:to>
                                    </p:set>
                                    <p:animEffect transition="in" filter="wipe(left)">
                                      <p:cBhvr>
                                        <p:cTn id="58" dur="500"/>
                                        <p:tgtEl>
                                          <p:spTgt spid="7"/>
                                        </p:tgtEl>
                                      </p:cBhvr>
                                    </p:animEffect>
                                  </p:childTnLst>
                                </p:cTn>
                              </p:par>
                              <p:par>
                                <p:cTn id="59" presetID="22" presetClass="entr" presetSubtype="8" fill="hold" grpId="0" nodeType="withEffect">
                                  <p:stCondLst>
                                    <p:cond delay="0"/>
                                  </p:stCondLst>
                                  <p:childTnLst>
                                    <p:set>
                                      <p:cBhvr>
                                        <p:cTn id="60" dur="1" fill="hold">
                                          <p:stCondLst>
                                            <p:cond delay="0"/>
                                          </p:stCondLst>
                                        </p:cTn>
                                        <p:tgtEl>
                                          <p:spTgt spid="8"/>
                                        </p:tgtEl>
                                        <p:attrNameLst>
                                          <p:attrName>style.visibility</p:attrName>
                                        </p:attrNameLst>
                                      </p:cBhvr>
                                      <p:to>
                                        <p:strVal val="visible"/>
                                      </p:to>
                                    </p:set>
                                    <p:animEffect transition="in" filter="wipe(left)">
                                      <p:cBhvr>
                                        <p:cTn id="61" dur="500"/>
                                        <p:tgtEl>
                                          <p:spTgt spid="8"/>
                                        </p:tgtEl>
                                      </p:cBhvr>
                                    </p:animEffect>
                                  </p:childTnLst>
                                </p:cTn>
                              </p:par>
                              <p:par>
                                <p:cTn id="62" presetID="22" presetClass="entr" presetSubtype="8" fill="hold" grpId="0" nodeType="withEffect">
                                  <p:stCondLst>
                                    <p:cond delay="0"/>
                                  </p:stCondLst>
                                  <p:childTnLst>
                                    <p:set>
                                      <p:cBhvr>
                                        <p:cTn id="63" dur="1" fill="hold">
                                          <p:stCondLst>
                                            <p:cond delay="0"/>
                                          </p:stCondLst>
                                        </p:cTn>
                                        <p:tgtEl>
                                          <p:spTgt spid="10"/>
                                        </p:tgtEl>
                                        <p:attrNameLst>
                                          <p:attrName>style.visibility</p:attrName>
                                        </p:attrNameLst>
                                      </p:cBhvr>
                                      <p:to>
                                        <p:strVal val="visible"/>
                                      </p:to>
                                    </p:set>
                                    <p:animEffect transition="in" filter="wipe(left)">
                                      <p:cBhvr>
                                        <p:cTn id="64" dur="500"/>
                                        <p:tgtEl>
                                          <p:spTgt spid="10"/>
                                        </p:tgtEl>
                                      </p:cBhvr>
                                    </p:animEffect>
                                  </p:childTnLst>
                                </p:cTn>
                              </p:par>
                              <p:par>
                                <p:cTn id="65" presetID="22" presetClass="entr" presetSubtype="8" fill="hold" grpId="0" nodeType="withEffect">
                                  <p:stCondLst>
                                    <p:cond delay="0"/>
                                  </p:stCondLst>
                                  <p:childTnLst>
                                    <p:set>
                                      <p:cBhvr>
                                        <p:cTn id="66" dur="1" fill="hold">
                                          <p:stCondLst>
                                            <p:cond delay="0"/>
                                          </p:stCondLst>
                                        </p:cTn>
                                        <p:tgtEl>
                                          <p:spTgt spid="9"/>
                                        </p:tgtEl>
                                        <p:attrNameLst>
                                          <p:attrName>style.visibility</p:attrName>
                                        </p:attrNameLst>
                                      </p:cBhvr>
                                      <p:to>
                                        <p:strVal val="visible"/>
                                      </p:to>
                                    </p:set>
                                    <p:animEffect transition="in" filter="wipe(left)">
                                      <p:cBhvr>
                                        <p:cTn id="67" dur="500"/>
                                        <p:tgtEl>
                                          <p:spTgt spid="9"/>
                                        </p:tgtEl>
                                      </p:cBhvr>
                                    </p:animEffect>
                                  </p:childTnLst>
                                </p:cTn>
                              </p:par>
                              <p:par>
                                <p:cTn id="68" presetID="22" presetClass="entr" presetSubtype="8" fill="hold" grpId="0" nodeType="withEffect">
                                  <p:stCondLst>
                                    <p:cond delay="0"/>
                                  </p:stCondLst>
                                  <p:childTnLst>
                                    <p:set>
                                      <p:cBhvr>
                                        <p:cTn id="69" dur="1" fill="hold">
                                          <p:stCondLst>
                                            <p:cond delay="0"/>
                                          </p:stCondLst>
                                        </p:cTn>
                                        <p:tgtEl>
                                          <p:spTgt spid="11"/>
                                        </p:tgtEl>
                                        <p:attrNameLst>
                                          <p:attrName>style.visibility</p:attrName>
                                        </p:attrNameLst>
                                      </p:cBhvr>
                                      <p:to>
                                        <p:strVal val="visible"/>
                                      </p:to>
                                    </p:set>
                                    <p:animEffect transition="in" filter="wipe(left)">
                                      <p:cBhvr>
                                        <p:cTn id="70" dur="500"/>
                                        <p:tgtEl>
                                          <p:spTgt spid="11"/>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8" fill="hold" nodeType="clickEffect">
                                  <p:stCondLst>
                                    <p:cond delay="0"/>
                                  </p:stCondLst>
                                  <p:childTnLst>
                                    <p:set>
                                      <p:cBhvr>
                                        <p:cTn id="74" dur="1" fill="hold">
                                          <p:stCondLst>
                                            <p:cond delay="0"/>
                                          </p:stCondLst>
                                        </p:cTn>
                                        <p:tgtEl>
                                          <p:spTgt spid="21"/>
                                        </p:tgtEl>
                                        <p:attrNameLst>
                                          <p:attrName>style.visibility</p:attrName>
                                        </p:attrNameLst>
                                      </p:cBhvr>
                                      <p:to>
                                        <p:strVal val="visible"/>
                                      </p:to>
                                    </p:set>
                                    <p:animEffect transition="in" filter="wipe(left)">
                                      <p:cBhvr>
                                        <p:cTn id="75" dur="500"/>
                                        <p:tgtEl>
                                          <p:spTgt spid="21"/>
                                        </p:tgtEl>
                                      </p:cBhvr>
                                    </p:animEffect>
                                  </p:childTnLst>
                                </p:cTn>
                              </p:par>
                              <p:par>
                                <p:cTn id="76" presetID="53" presetClass="entr" presetSubtype="16" fill="hold" grpId="0" nodeType="withEffect">
                                  <p:stCondLst>
                                    <p:cond delay="0"/>
                                  </p:stCondLst>
                                  <p:childTnLst>
                                    <p:set>
                                      <p:cBhvr>
                                        <p:cTn id="77" dur="1" fill="hold">
                                          <p:stCondLst>
                                            <p:cond delay="0"/>
                                          </p:stCondLst>
                                        </p:cTn>
                                        <p:tgtEl>
                                          <p:spTgt spid="22"/>
                                        </p:tgtEl>
                                        <p:attrNameLst>
                                          <p:attrName>style.visibility</p:attrName>
                                        </p:attrNameLst>
                                      </p:cBhvr>
                                      <p:to>
                                        <p:strVal val="visible"/>
                                      </p:to>
                                    </p:set>
                                    <p:anim calcmode="lin" valueType="num">
                                      <p:cBhvr>
                                        <p:cTn id="78" dur="500" fill="hold"/>
                                        <p:tgtEl>
                                          <p:spTgt spid="22"/>
                                        </p:tgtEl>
                                        <p:attrNameLst>
                                          <p:attrName>ppt_w</p:attrName>
                                        </p:attrNameLst>
                                      </p:cBhvr>
                                      <p:tavLst>
                                        <p:tav tm="0">
                                          <p:val>
                                            <p:fltVal val="0"/>
                                          </p:val>
                                        </p:tav>
                                        <p:tav tm="100000">
                                          <p:val>
                                            <p:strVal val="#ppt_w"/>
                                          </p:val>
                                        </p:tav>
                                      </p:tavLst>
                                    </p:anim>
                                    <p:anim calcmode="lin" valueType="num">
                                      <p:cBhvr>
                                        <p:cTn id="79" dur="500" fill="hold"/>
                                        <p:tgtEl>
                                          <p:spTgt spid="22"/>
                                        </p:tgtEl>
                                        <p:attrNameLst>
                                          <p:attrName>ppt_h</p:attrName>
                                        </p:attrNameLst>
                                      </p:cBhvr>
                                      <p:tavLst>
                                        <p:tav tm="0">
                                          <p:val>
                                            <p:fltVal val="0"/>
                                          </p:val>
                                        </p:tav>
                                        <p:tav tm="100000">
                                          <p:val>
                                            <p:strVal val="#ppt_h"/>
                                          </p:val>
                                        </p:tav>
                                      </p:tavLst>
                                    </p:anim>
                                    <p:animEffect transition="in" filter="fade">
                                      <p:cBhvr>
                                        <p:cTn id="80" dur="500"/>
                                        <p:tgtEl>
                                          <p:spTgt spid="22"/>
                                        </p:tgtEl>
                                      </p:cBhvr>
                                    </p:animEffect>
                                  </p:childTnLst>
                                </p:cTn>
                              </p:par>
                            </p:childTnLst>
                          </p:cTn>
                        </p:par>
                      </p:childTnLst>
                    </p:cTn>
                  </p:par>
                  <p:par>
                    <p:cTn id="81" fill="hold">
                      <p:stCondLst>
                        <p:cond delay="indefinite"/>
                      </p:stCondLst>
                      <p:childTnLst>
                        <p:par>
                          <p:cTn id="82" fill="hold">
                            <p:stCondLst>
                              <p:cond delay="0"/>
                            </p:stCondLst>
                            <p:childTnLst>
                              <p:par>
                                <p:cTn id="83" presetID="22" presetClass="entr" presetSubtype="8" fill="hold" nodeType="clickEffect">
                                  <p:stCondLst>
                                    <p:cond delay="0"/>
                                  </p:stCondLst>
                                  <p:childTnLst>
                                    <p:set>
                                      <p:cBhvr>
                                        <p:cTn id="84" dur="1" fill="hold">
                                          <p:stCondLst>
                                            <p:cond delay="0"/>
                                          </p:stCondLst>
                                        </p:cTn>
                                        <p:tgtEl>
                                          <p:spTgt spid="20"/>
                                        </p:tgtEl>
                                        <p:attrNameLst>
                                          <p:attrName>style.visibility</p:attrName>
                                        </p:attrNameLst>
                                      </p:cBhvr>
                                      <p:to>
                                        <p:strVal val="visible"/>
                                      </p:to>
                                    </p:set>
                                    <p:animEffect transition="in" filter="wipe(left)">
                                      <p:cBhvr>
                                        <p:cTn id="85" dur="500"/>
                                        <p:tgtEl>
                                          <p:spTgt spid="20"/>
                                        </p:tgtEl>
                                      </p:cBhvr>
                                    </p:animEffect>
                                  </p:childTnLst>
                                </p:cTn>
                              </p:par>
                            </p:childTnLst>
                          </p:cTn>
                        </p:par>
                      </p:childTnLst>
                    </p:cTn>
                  </p:par>
                  <p:par>
                    <p:cTn id="86" fill="hold">
                      <p:stCondLst>
                        <p:cond delay="indefinite"/>
                      </p:stCondLst>
                      <p:childTnLst>
                        <p:par>
                          <p:cTn id="87" fill="hold">
                            <p:stCondLst>
                              <p:cond delay="0"/>
                            </p:stCondLst>
                            <p:childTnLst>
                              <p:par>
                                <p:cTn id="88" presetID="1" presetClass="entr" presetSubtype="0" fill="hold" nodeType="clickEffect">
                                  <p:stCondLst>
                                    <p:cond delay="0"/>
                                  </p:stCondLst>
                                  <p:childTnLst>
                                    <p:set>
                                      <p:cBhvr>
                                        <p:cTn id="89"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10" grpId="0"/>
      <p:bldP spid="11" grpId="0"/>
      <p:bldP spid="13" grpId="0"/>
      <p:bldP spid="14" grpId="0"/>
      <p:bldP spid="15" grpId="0"/>
      <p:bldP spid="16" grpId="0"/>
      <p:bldP spid="17" grpId="0"/>
      <p:bldP spid="18" grpId="0"/>
      <p:bldP spid="19" grpId="0"/>
      <p:bldP spid="22"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F2D5F8-87CB-4B5B-8EC7-5F4CE6485746}"/>
              </a:ext>
            </a:extLst>
          </p:cNvPr>
          <p:cNvSpPr>
            <a:spLocks noGrp="1"/>
          </p:cNvSpPr>
          <p:nvPr>
            <p:ph type="title"/>
          </p:nvPr>
        </p:nvSpPr>
        <p:spPr/>
        <p:txBody>
          <a:bodyPr>
            <a:normAutofit/>
          </a:bodyPr>
          <a:lstStyle/>
          <a:p>
            <a:r>
              <a:rPr lang="en-US" dirty="0"/>
              <a:t>Strict Consistency</a:t>
            </a:r>
          </a:p>
        </p:txBody>
      </p:sp>
      <p:sp>
        <p:nvSpPr>
          <p:cNvPr id="3" name="Content Placeholder 2">
            <a:extLst>
              <a:ext uri="{FF2B5EF4-FFF2-40B4-BE49-F238E27FC236}">
                <a16:creationId xmlns:a16="http://schemas.microsoft.com/office/drawing/2014/main" xmlns="" id="{139A428D-8F15-4206-B337-FA27C005FA71}"/>
              </a:ext>
            </a:extLst>
          </p:cNvPr>
          <p:cNvSpPr>
            <a:spLocks noGrp="1"/>
          </p:cNvSpPr>
          <p:nvPr>
            <p:ph idx="1"/>
          </p:nvPr>
        </p:nvSpPr>
        <p:spPr/>
        <p:txBody>
          <a:bodyPr/>
          <a:lstStyle/>
          <a:p>
            <a:r>
              <a:rPr lang="en-US" dirty="0" smtClean="0"/>
              <a:t>Practically </a:t>
            </a:r>
            <a:r>
              <a:rPr lang="en-US" dirty="0"/>
              <a:t>impossible because absolute synchronization of clock of all the nodes of a distributed system is not possible</a:t>
            </a:r>
            <a:r>
              <a:rPr lang="en-US" dirty="0" smtClean="0"/>
              <a:t>.</a:t>
            </a:r>
          </a:p>
          <a:p>
            <a:r>
              <a:rPr lang="en-US" dirty="0"/>
              <a:t>In a single processor system strict consistency is for free, it’s the behavior of main memory with atomic reads and writes</a:t>
            </a:r>
          </a:p>
          <a:p>
            <a:r>
              <a:rPr lang="en-US" dirty="0" smtClean="0"/>
              <a:t>However</a:t>
            </a:r>
            <a:r>
              <a:rPr lang="en-US" dirty="0"/>
              <a:t>, in a DSM without the notion of a global time it is hard to determine what is the most recent write</a:t>
            </a:r>
          </a:p>
          <a:p>
            <a:endParaRPr lang="en-US" dirty="0"/>
          </a:p>
        </p:txBody>
      </p:sp>
    </p:spTree>
    <p:extLst>
      <p:ext uri="{BB962C8B-B14F-4D97-AF65-F5344CB8AC3E}">
        <p14:creationId xmlns:p14="http://schemas.microsoft.com/office/powerpoint/2010/main" val="2993602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xmlns="" id="{00F422F9-3B3A-4A97-ADB3-F83B13E11C16}"/>
              </a:ext>
            </a:extLst>
          </p:cNvPr>
          <p:cNvSpPr txBox="1"/>
          <p:nvPr/>
        </p:nvSpPr>
        <p:spPr>
          <a:xfrm>
            <a:off x="1527893" y="720132"/>
            <a:ext cx="1175322" cy="400110"/>
          </a:xfrm>
          <a:prstGeom prst="rect">
            <a:avLst/>
          </a:prstGeom>
          <a:noFill/>
        </p:spPr>
        <p:txBody>
          <a:bodyPr wrap="none" rtlCol="0">
            <a:spAutoFit/>
          </a:bodyPr>
          <a:lstStyle/>
          <a:p>
            <a:r>
              <a:rPr lang="en-US" sz="2000" b="1" dirty="0">
                <a:solidFill>
                  <a:schemeClr val="bg1"/>
                </a:solidFill>
              </a:rPr>
              <a:t>Looping</a:t>
            </a:r>
          </a:p>
        </p:txBody>
      </p:sp>
      <p:grpSp>
        <p:nvGrpSpPr>
          <p:cNvPr id="2" name="Group 1"/>
          <p:cNvGrpSpPr/>
          <p:nvPr/>
        </p:nvGrpSpPr>
        <p:grpSpPr>
          <a:xfrm>
            <a:off x="954165" y="0"/>
            <a:ext cx="474562" cy="6858000"/>
            <a:chOff x="954165" y="0"/>
            <a:chExt cx="474562" cy="6858000"/>
          </a:xfrm>
        </p:grpSpPr>
        <p:cxnSp>
          <p:nvCxnSpPr>
            <p:cNvPr id="4" name="Straight Connector 3">
              <a:extLst>
                <a:ext uri="{FF2B5EF4-FFF2-40B4-BE49-F238E27FC236}">
                  <a16:creationId xmlns:a16="http://schemas.microsoft.com/office/drawing/2014/main" xmlns="" id="{D9EBF344-4A7B-4C4A-AF6D-6441BD040AB3}"/>
                </a:ext>
              </a:extLst>
            </p:cNvPr>
            <p:cNvCxnSpPr>
              <a:cxnSpLocks/>
              <a:endCxn id="6" idx="0"/>
            </p:cNvCxnSpPr>
            <p:nvPr/>
          </p:nvCxnSpPr>
          <p:spPr>
            <a:xfrm>
              <a:off x="1191446" y="0"/>
              <a:ext cx="0" cy="68290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xmlns="" id="{CA925EF2-D58F-4AC0-ACED-F747CC08D69F}"/>
                </a:ext>
              </a:extLst>
            </p:cNvPr>
            <p:cNvCxnSpPr>
              <a:cxnSpLocks/>
            </p:cNvCxnSpPr>
            <p:nvPr/>
          </p:nvCxnSpPr>
          <p:spPr>
            <a:xfrm>
              <a:off x="1191446" y="5063613"/>
              <a:ext cx="0" cy="1794387"/>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xmlns="" id="{4BD1E24D-7739-4C4F-8234-2614FB54ADBC}"/>
                </a:ext>
              </a:extLst>
            </p:cNvPr>
            <p:cNvSpPr/>
            <p:nvPr/>
          </p:nvSpPr>
          <p:spPr>
            <a:xfrm>
              <a:off x="954165" y="682906"/>
              <a:ext cx="474562" cy="474562"/>
            </a:xfrm>
            <a:prstGeom prst="ellipse">
              <a:avLst/>
            </a:prstGeom>
            <a:solidFill>
              <a:schemeClr val="tx2"/>
            </a:solidFill>
            <a:ln>
              <a:solidFill>
                <a:schemeClr val="bg1">
                  <a:lumMod val="6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sym typeface="Wingdings 2" panose="05020102010507070707" pitchFamily="18" charset="2"/>
                </a:rPr>
                <a:t></a:t>
              </a:r>
              <a:endParaRPr lang="en-US" sz="2800" dirty="0"/>
            </a:p>
          </p:txBody>
        </p:sp>
        <p:cxnSp>
          <p:nvCxnSpPr>
            <p:cNvPr id="8" name="Straight Connector 7">
              <a:extLst>
                <a:ext uri="{FF2B5EF4-FFF2-40B4-BE49-F238E27FC236}">
                  <a16:creationId xmlns:a16="http://schemas.microsoft.com/office/drawing/2014/main" xmlns="" id="{F34260FD-CAA3-43A0-977C-7E4B57013872}"/>
                </a:ext>
              </a:extLst>
            </p:cNvPr>
            <p:cNvCxnSpPr>
              <a:cxnSpLocks/>
            </p:cNvCxnSpPr>
            <p:nvPr/>
          </p:nvCxnSpPr>
          <p:spPr>
            <a:xfrm>
              <a:off x="1191446" y="1157468"/>
              <a:ext cx="0" cy="3979075"/>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sp>
        <p:nvSpPr>
          <p:cNvPr id="9" name="TextBox 8">
            <a:extLst>
              <a:ext uri="{FF2B5EF4-FFF2-40B4-BE49-F238E27FC236}">
                <a16:creationId xmlns:a16="http://schemas.microsoft.com/office/drawing/2014/main" xmlns="" id="{BDA2F9A4-6988-4274-8384-12496EC9D59D}"/>
              </a:ext>
            </a:extLst>
          </p:cNvPr>
          <p:cNvSpPr txBox="1"/>
          <p:nvPr/>
        </p:nvSpPr>
        <p:spPr>
          <a:xfrm>
            <a:off x="1458963" y="731706"/>
            <a:ext cx="8810452" cy="5539978"/>
          </a:xfrm>
          <a:prstGeom prst="rect">
            <a:avLst/>
          </a:prstGeom>
          <a:noFill/>
        </p:spPr>
        <p:txBody>
          <a:bodyPr wrap="square" rtlCol="0">
            <a:spAutoFit/>
          </a:bodyPr>
          <a:lstStyle/>
          <a:p>
            <a:r>
              <a:rPr lang="en-US" sz="2400" b="1" dirty="0"/>
              <a:t>Topics to be covered</a:t>
            </a:r>
          </a:p>
          <a:p>
            <a:pPr marL="742950" lvl="1" indent="-285750">
              <a:lnSpc>
                <a:spcPct val="150000"/>
              </a:lnSpc>
              <a:buFont typeface="Arial" panose="020B0604020202020204" pitchFamily="34" charset="0"/>
              <a:buChar char="•"/>
            </a:pPr>
            <a:r>
              <a:rPr lang="en-US" sz="2000" dirty="0">
                <a:solidFill>
                  <a:schemeClr val="accent6"/>
                </a:solidFill>
              </a:rPr>
              <a:t>Introduction To </a:t>
            </a:r>
            <a:r>
              <a:rPr lang="en-US" sz="2000" dirty="0" smtClean="0">
                <a:solidFill>
                  <a:schemeClr val="accent6"/>
                </a:solidFill>
              </a:rPr>
              <a:t>Replication</a:t>
            </a:r>
          </a:p>
          <a:p>
            <a:pPr marL="742950" lvl="1" indent="-285750">
              <a:lnSpc>
                <a:spcPct val="150000"/>
              </a:lnSpc>
              <a:buFont typeface="Arial" panose="020B0604020202020204" pitchFamily="34" charset="0"/>
              <a:buChar char="•"/>
            </a:pPr>
            <a:r>
              <a:rPr lang="en-US" sz="2000" dirty="0" smtClean="0">
                <a:solidFill>
                  <a:schemeClr val="accent6"/>
                </a:solidFill>
              </a:rPr>
              <a:t>Data-Centric </a:t>
            </a:r>
            <a:r>
              <a:rPr lang="en-US" sz="2000" dirty="0">
                <a:solidFill>
                  <a:schemeClr val="accent6"/>
                </a:solidFill>
              </a:rPr>
              <a:t>Consistency </a:t>
            </a:r>
            <a:r>
              <a:rPr lang="en-US" sz="2000" dirty="0" smtClean="0">
                <a:solidFill>
                  <a:schemeClr val="accent6"/>
                </a:solidFill>
              </a:rPr>
              <a:t>Models</a:t>
            </a:r>
          </a:p>
          <a:p>
            <a:pPr marL="742950" lvl="1" indent="-285750">
              <a:lnSpc>
                <a:spcPct val="150000"/>
              </a:lnSpc>
              <a:buFont typeface="Arial" panose="020B0604020202020204" pitchFamily="34" charset="0"/>
              <a:buChar char="•"/>
            </a:pPr>
            <a:r>
              <a:rPr lang="en-US" sz="2000" dirty="0" smtClean="0">
                <a:solidFill>
                  <a:schemeClr val="accent6"/>
                </a:solidFill>
              </a:rPr>
              <a:t>Client-Centric </a:t>
            </a:r>
            <a:r>
              <a:rPr lang="en-US" sz="2000" dirty="0">
                <a:solidFill>
                  <a:schemeClr val="accent6"/>
                </a:solidFill>
              </a:rPr>
              <a:t>Consistency </a:t>
            </a:r>
            <a:r>
              <a:rPr lang="en-US" sz="2000" dirty="0" smtClean="0">
                <a:solidFill>
                  <a:schemeClr val="accent6"/>
                </a:solidFill>
              </a:rPr>
              <a:t>Models</a:t>
            </a:r>
          </a:p>
          <a:p>
            <a:pPr marL="742950" lvl="1" indent="-285750">
              <a:lnSpc>
                <a:spcPct val="150000"/>
              </a:lnSpc>
              <a:buFont typeface="Arial" panose="020B0604020202020204" pitchFamily="34" charset="0"/>
              <a:buChar char="•"/>
            </a:pPr>
            <a:r>
              <a:rPr lang="en-US" sz="2000" dirty="0" smtClean="0">
                <a:solidFill>
                  <a:schemeClr val="accent6"/>
                </a:solidFill>
              </a:rPr>
              <a:t>Replica Management</a:t>
            </a:r>
          </a:p>
          <a:p>
            <a:pPr marL="742950" lvl="1" indent="-285750">
              <a:lnSpc>
                <a:spcPct val="150000"/>
              </a:lnSpc>
              <a:buFont typeface="Arial" panose="020B0604020202020204" pitchFamily="34" charset="0"/>
              <a:buChar char="•"/>
            </a:pPr>
            <a:r>
              <a:rPr lang="en-US" sz="2000" dirty="0" smtClean="0">
                <a:solidFill>
                  <a:schemeClr val="accent6"/>
                </a:solidFill>
              </a:rPr>
              <a:t>Consistency Protocols</a:t>
            </a:r>
          </a:p>
          <a:p>
            <a:pPr marL="742950" lvl="1" indent="-285750">
              <a:lnSpc>
                <a:spcPct val="150000"/>
              </a:lnSpc>
              <a:buFont typeface="Arial" panose="020B0604020202020204" pitchFamily="34" charset="0"/>
              <a:buChar char="•"/>
            </a:pPr>
            <a:r>
              <a:rPr lang="en-US" sz="2000" dirty="0" smtClean="0">
                <a:solidFill>
                  <a:schemeClr val="accent6"/>
                </a:solidFill>
              </a:rPr>
              <a:t>Basics </a:t>
            </a:r>
            <a:r>
              <a:rPr lang="en-US" sz="2000" dirty="0">
                <a:solidFill>
                  <a:schemeClr val="accent6"/>
                </a:solidFill>
              </a:rPr>
              <a:t>of Fault </a:t>
            </a:r>
            <a:r>
              <a:rPr lang="en-US" sz="2000" dirty="0" smtClean="0">
                <a:solidFill>
                  <a:schemeClr val="accent6"/>
                </a:solidFill>
              </a:rPr>
              <a:t>Tolerance</a:t>
            </a:r>
          </a:p>
          <a:p>
            <a:pPr marL="742950" lvl="1" indent="-285750">
              <a:lnSpc>
                <a:spcPct val="150000"/>
              </a:lnSpc>
              <a:buFont typeface="Arial" panose="020B0604020202020204" pitchFamily="34" charset="0"/>
              <a:buChar char="•"/>
            </a:pPr>
            <a:r>
              <a:rPr lang="en-US" sz="2000" dirty="0" smtClean="0">
                <a:solidFill>
                  <a:schemeClr val="accent6"/>
                </a:solidFill>
              </a:rPr>
              <a:t>Process Resilience</a:t>
            </a:r>
          </a:p>
          <a:p>
            <a:pPr marL="742950" lvl="1" indent="-285750">
              <a:lnSpc>
                <a:spcPct val="150000"/>
              </a:lnSpc>
              <a:buFont typeface="Arial" panose="020B0604020202020204" pitchFamily="34" charset="0"/>
              <a:buChar char="•"/>
            </a:pPr>
            <a:r>
              <a:rPr lang="en-US" sz="2000" dirty="0" smtClean="0">
                <a:solidFill>
                  <a:schemeClr val="accent6"/>
                </a:solidFill>
              </a:rPr>
              <a:t>Reliable </a:t>
            </a:r>
            <a:r>
              <a:rPr lang="en-US" sz="2000" dirty="0">
                <a:solidFill>
                  <a:schemeClr val="accent6"/>
                </a:solidFill>
              </a:rPr>
              <a:t>Client-Server </a:t>
            </a:r>
            <a:r>
              <a:rPr lang="en-US" sz="2000" dirty="0" smtClean="0">
                <a:solidFill>
                  <a:schemeClr val="accent6"/>
                </a:solidFill>
              </a:rPr>
              <a:t>Communication</a:t>
            </a:r>
          </a:p>
          <a:p>
            <a:pPr marL="742950" lvl="1" indent="-285750">
              <a:lnSpc>
                <a:spcPct val="150000"/>
              </a:lnSpc>
              <a:buFont typeface="Arial" panose="020B0604020202020204" pitchFamily="34" charset="0"/>
              <a:buChar char="•"/>
            </a:pPr>
            <a:r>
              <a:rPr lang="en-US" sz="2000" dirty="0" smtClean="0">
                <a:solidFill>
                  <a:schemeClr val="accent6"/>
                </a:solidFill>
              </a:rPr>
              <a:t>Reliable </a:t>
            </a:r>
            <a:r>
              <a:rPr lang="en-US" sz="2000" dirty="0">
                <a:solidFill>
                  <a:schemeClr val="accent6"/>
                </a:solidFill>
              </a:rPr>
              <a:t>Group </a:t>
            </a:r>
            <a:r>
              <a:rPr lang="en-US" sz="2000" dirty="0" smtClean="0">
                <a:solidFill>
                  <a:schemeClr val="accent6"/>
                </a:solidFill>
              </a:rPr>
              <a:t>Communication</a:t>
            </a:r>
          </a:p>
          <a:p>
            <a:pPr marL="742950" lvl="1" indent="-285750">
              <a:lnSpc>
                <a:spcPct val="150000"/>
              </a:lnSpc>
              <a:buFont typeface="Arial" panose="020B0604020202020204" pitchFamily="34" charset="0"/>
              <a:buChar char="•"/>
            </a:pPr>
            <a:r>
              <a:rPr lang="en-US" sz="2000" dirty="0" smtClean="0">
                <a:solidFill>
                  <a:schemeClr val="accent6"/>
                </a:solidFill>
              </a:rPr>
              <a:t>Distributed Commit</a:t>
            </a:r>
          </a:p>
          <a:p>
            <a:pPr marL="742950" lvl="1" indent="-285750">
              <a:lnSpc>
                <a:spcPct val="150000"/>
              </a:lnSpc>
              <a:buFont typeface="Arial" panose="020B0604020202020204" pitchFamily="34" charset="0"/>
              <a:buChar char="•"/>
            </a:pPr>
            <a:r>
              <a:rPr lang="en-US" sz="2000" dirty="0" smtClean="0">
                <a:solidFill>
                  <a:schemeClr val="accent6"/>
                </a:solidFill>
              </a:rPr>
              <a:t>Recovery</a:t>
            </a:r>
            <a:endParaRPr lang="en-US" sz="2000" dirty="0">
              <a:solidFill>
                <a:schemeClr val="accent6"/>
              </a:solidFill>
            </a:endParaRPr>
          </a:p>
        </p:txBody>
      </p:sp>
    </p:spTree>
    <p:extLst>
      <p:ext uri="{BB962C8B-B14F-4D97-AF65-F5344CB8AC3E}">
        <p14:creationId xmlns:p14="http://schemas.microsoft.com/office/powerpoint/2010/main" val="585272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par>
                                <p:cTn id="8" presetID="1" presetClass="entr" presetSubtype="0" fill="hold" nodeType="withEffect">
                                  <p:stCondLst>
                                    <p:cond delay="0"/>
                                  </p:stCondLst>
                                  <p:childTnLst>
                                    <p:set>
                                      <p:cBhvr>
                                        <p:cTn id="9"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nodeType="clickEffect">
                                  <p:stCondLst>
                                    <p:cond delay="0"/>
                                  </p:stCondLst>
                                  <p:childTnLst>
                                    <p:set>
                                      <p:cBhvr>
                                        <p:cTn id="41"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nodeType="clickEffect">
                                  <p:stCondLst>
                                    <p:cond delay="0"/>
                                  </p:stCondLst>
                                  <p:childTnLst>
                                    <p:set>
                                      <p:cBhvr>
                                        <p:cTn id="45"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nodeType="clickEffect">
                                  <p:stCondLst>
                                    <p:cond delay="0"/>
                                  </p:stCondLst>
                                  <p:childTnLst>
                                    <p:set>
                                      <p:cBhvr>
                                        <p:cTn id="49" dur="1" fill="hold">
                                          <p:stCondLst>
                                            <p:cond delay="0"/>
                                          </p:stCondLst>
                                        </p:cTn>
                                        <p:tgtEl>
                                          <p:spTgt spid="9">
                                            <p:txEl>
                                              <p:pRg st="10" end="10"/>
                                            </p:txEl>
                                          </p:spTgt>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nodeType="clickEffect">
                                  <p:stCondLst>
                                    <p:cond delay="0"/>
                                  </p:stCondLst>
                                  <p:childTnLst>
                                    <p:set>
                                      <p:cBhvr>
                                        <p:cTn id="53" dur="1" fill="hold">
                                          <p:stCondLst>
                                            <p:cond delay="0"/>
                                          </p:stCondLst>
                                        </p:cTn>
                                        <p:tgtEl>
                                          <p:spTgt spid="9">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F2D5F8-87CB-4B5B-8EC7-5F4CE6485746}"/>
              </a:ext>
            </a:extLst>
          </p:cNvPr>
          <p:cNvSpPr>
            <a:spLocks noGrp="1"/>
          </p:cNvSpPr>
          <p:nvPr>
            <p:ph type="title"/>
          </p:nvPr>
        </p:nvSpPr>
        <p:spPr/>
        <p:txBody>
          <a:bodyPr>
            <a:normAutofit/>
          </a:bodyPr>
          <a:lstStyle/>
          <a:p>
            <a:r>
              <a:rPr lang="en-US" dirty="0" smtClean="0"/>
              <a:t>Sequential Consistency</a:t>
            </a:r>
            <a:endParaRPr lang="en-US" dirty="0"/>
          </a:p>
        </p:txBody>
      </p:sp>
      <p:sp>
        <p:nvSpPr>
          <p:cNvPr id="5" name="Content Placeholder 4"/>
          <p:cNvSpPr>
            <a:spLocks noGrp="1"/>
          </p:cNvSpPr>
          <p:nvPr>
            <p:ph idx="1"/>
          </p:nvPr>
        </p:nvSpPr>
        <p:spPr/>
        <p:txBody>
          <a:bodyPr/>
          <a:lstStyle/>
          <a:p>
            <a:r>
              <a:rPr lang="en-US" dirty="0"/>
              <a:t>A shared memory system is said to support the sequential consistency model if all processes see the same order.</a:t>
            </a:r>
          </a:p>
          <a:p>
            <a:r>
              <a:rPr lang="en-US" dirty="0"/>
              <a:t>Exact order of access operations are interleaved does not matter.</a:t>
            </a:r>
          </a:p>
          <a:p>
            <a:r>
              <a:rPr lang="en-US" dirty="0"/>
              <a:t>The consistency requirement of the sequential consistency model is weaker than that of the strict consistency model.</a:t>
            </a:r>
          </a:p>
          <a:p>
            <a:r>
              <a:rPr lang="en-US" dirty="0"/>
              <a:t>It is Time independent process</a:t>
            </a:r>
            <a:r>
              <a:rPr lang="en-US" dirty="0" smtClean="0"/>
              <a:t>.</a:t>
            </a:r>
          </a:p>
          <a:p>
            <a:r>
              <a:rPr lang="en-US" dirty="0"/>
              <a:t>reads and writes of an individual process occur in </a:t>
            </a:r>
            <a:r>
              <a:rPr lang="en-US" dirty="0" smtClean="0"/>
              <a:t>their program </a:t>
            </a:r>
            <a:r>
              <a:rPr lang="en-US" dirty="0"/>
              <a:t>order</a:t>
            </a:r>
          </a:p>
          <a:p>
            <a:r>
              <a:rPr lang="en-US" dirty="0" smtClean="0"/>
              <a:t>reads </a:t>
            </a:r>
            <a:r>
              <a:rPr lang="en-US" dirty="0"/>
              <a:t>and writes of different processes occur in </a:t>
            </a:r>
            <a:r>
              <a:rPr lang="en-US" dirty="0" smtClean="0"/>
              <a:t>some sequential </a:t>
            </a:r>
            <a:r>
              <a:rPr lang="en-US" dirty="0"/>
              <a:t>order as long as interleaving of </a:t>
            </a:r>
            <a:r>
              <a:rPr lang="en-US" dirty="0" smtClean="0"/>
              <a:t>concurrent accesses </a:t>
            </a:r>
            <a:r>
              <a:rPr lang="en-US" dirty="0"/>
              <a:t>is valid</a:t>
            </a:r>
            <a:r>
              <a:rPr lang="en-US" dirty="0" smtClean="0"/>
              <a:t>.</a:t>
            </a:r>
          </a:p>
          <a:p>
            <a:r>
              <a:rPr lang="en-US" dirty="0"/>
              <a:t>Sequential consistency is weaker than strict consistency</a:t>
            </a:r>
          </a:p>
          <a:p>
            <a:endParaRPr lang="en-IN" dirty="0"/>
          </a:p>
        </p:txBody>
      </p:sp>
    </p:spTree>
    <p:extLst>
      <p:ext uri="{BB962C8B-B14F-4D97-AF65-F5344CB8AC3E}">
        <p14:creationId xmlns:p14="http://schemas.microsoft.com/office/powerpoint/2010/main" val="33793177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F2D5F8-87CB-4B5B-8EC7-5F4CE6485746}"/>
              </a:ext>
            </a:extLst>
          </p:cNvPr>
          <p:cNvSpPr>
            <a:spLocks noGrp="1"/>
          </p:cNvSpPr>
          <p:nvPr>
            <p:ph type="title"/>
          </p:nvPr>
        </p:nvSpPr>
        <p:spPr/>
        <p:txBody>
          <a:bodyPr>
            <a:normAutofit/>
          </a:bodyPr>
          <a:lstStyle/>
          <a:p>
            <a:r>
              <a:rPr lang="en-US" dirty="0" smtClean="0"/>
              <a:t>Sequential Consistency</a:t>
            </a:r>
            <a:endParaRPr lang="en-US" dirty="0"/>
          </a:p>
        </p:txBody>
      </p:sp>
      <p:sp>
        <p:nvSpPr>
          <p:cNvPr id="23" name="Content Placeholder 3"/>
          <p:cNvSpPr txBox="1">
            <a:spLocks/>
          </p:cNvSpPr>
          <p:nvPr/>
        </p:nvSpPr>
        <p:spPr>
          <a:xfrm>
            <a:off x="298080" y="3460464"/>
            <a:ext cx="4905932" cy="2782767"/>
          </a:xfrm>
          <a:prstGeom prst="rect">
            <a:avLst/>
          </a:prstGeom>
        </p:spPr>
        <p:txBody>
          <a:bodyPr vert="horz" lIns="91440" tIns="45720" rIns="91440" bIns="45720" rtlCol="0">
            <a:noAutofit/>
          </a:bodyPr>
          <a:lstStyle>
            <a:lvl1pPr marL="265113" indent="-265113" algn="just" defTabSz="914400" rtl="0" eaLnBrk="1" latinLnBrk="0" hangingPunct="1">
              <a:lnSpc>
                <a:spcPct val="90000"/>
              </a:lnSpc>
              <a:spcBef>
                <a:spcPts val="1000"/>
              </a:spcBef>
              <a:buClr>
                <a:schemeClr val="accent6"/>
              </a:buClr>
              <a:buFont typeface="Webdings" panose="05030102010509060703"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lnSpc>
                <a:spcPct val="104000"/>
              </a:lnSpc>
              <a:spcBef>
                <a:spcPts val="576"/>
              </a:spcBef>
              <a:buFont typeface="+mj-lt"/>
              <a:buAutoNum type="arabicPeriod"/>
            </a:pPr>
            <a:r>
              <a:rPr lang="en-US" sz="2000" dirty="0" smtClean="0"/>
              <a:t>P1 performs W(x=a).</a:t>
            </a:r>
          </a:p>
          <a:p>
            <a:pPr marL="457200" indent="-457200">
              <a:lnSpc>
                <a:spcPct val="104000"/>
              </a:lnSpc>
              <a:spcBef>
                <a:spcPts val="576"/>
              </a:spcBef>
              <a:buFont typeface="+mj-lt"/>
              <a:buAutoNum type="arabicPeriod"/>
            </a:pPr>
            <a:r>
              <a:rPr lang="en-US" sz="2000" dirty="0" smtClean="0"/>
              <a:t>Later (in absolute time), P2 performs W(x=b).</a:t>
            </a:r>
          </a:p>
          <a:p>
            <a:pPr marL="457200" indent="-457200">
              <a:lnSpc>
                <a:spcPct val="104000"/>
              </a:lnSpc>
              <a:spcBef>
                <a:spcPts val="576"/>
              </a:spcBef>
              <a:buFont typeface="+mj-lt"/>
              <a:buAutoNum type="arabicPeriod"/>
            </a:pPr>
            <a:r>
              <a:rPr lang="en-US" sz="2000" dirty="0" smtClean="0"/>
              <a:t>Both P3 and P4 first read value b and later value a.</a:t>
            </a:r>
          </a:p>
          <a:p>
            <a:pPr marL="457200" indent="-457200">
              <a:lnSpc>
                <a:spcPct val="104000"/>
              </a:lnSpc>
              <a:spcBef>
                <a:spcPts val="576"/>
              </a:spcBef>
              <a:buFont typeface="+mj-lt"/>
              <a:buAutoNum type="arabicPeriod"/>
            </a:pPr>
            <a:r>
              <a:rPr lang="en-US" sz="2000" dirty="0" smtClean="0"/>
              <a:t>Write operation of process P2 appears to have taken place before that of P1.</a:t>
            </a:r>
          </a:p>
          <a:p>
            <a:pPr>
              <a:lnSpc>
                <a:spcPct val="104000"/>
              </a:lnSpc>
              <a:spcBef>
                <a:spcPts val="576"/>
              </a:spcBef>
            </a:pPr>
            <a:endParaRPr lang="en-US" sz="2000" dirty="0"/>
          </a:p>
        </p:txBody>
      </p:sp>
      <p:cxnSp>
        <p:nvCxnSpPr>
          <p:cNvPr id="24" name="Straight Arrow Connector 23"/>
          <p:cNvCxnSpPr/>
          <p:nvPr/>
        </p:nvCxnSpPr>
        <p:spPr>
          <a:xfrm flipV="1">
            <a:off x="778670" y="1525373"/>
            <a:ext cx="3628171" cy="187"/>
          </a:xfrm>
          <a:prstGeom prst="straightConnector1">
            <a:avLst/>
          </a:prstGeom>
          <a:ln w="28575">
            <a:solidFill>
              <a:srgbClr val="1D3064"/>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702470" y="1098264"/>
            <a:ext cx="460382" cy="400110"/>
          </a:xfrm>
          <a:prstGeom prst="rect">
            <a:avLst/>
          </a:prstGeom>
          <a:noFill/>
        </p:spPr>
        <p:txBody>
          <a:bodyPr wrap="none" rtlCol="0">
            <a:spAutoFit/>
          </a:bodyPr>
          <a:lstStyle/>
          <a:p>
            <a:r>
              <a:rPr lang="en-US" sz="2000" b="1" dirty="0">
                <a:solidFill>
                  <a:schemeClr val="accent6"/>
                </a:solidFill>
              </a:rPr>
              <a:t>P1</a:t>
            </a:r>
          </a:p>
        </p:txBody>
      </p:sp>
      <p:sp>
        <p:nvSpPr>
          <p:cNvPr id="26" name="TextBox 25"/>
          <p:cNvSpPr txBox="1"/>
          <p:nvPr/>
        </p:nvSpPr>
        <p:spPr>
          <a:xfrm>
            <a:off x="704858" y="1555225"/>
            <a:ext cx="460382" cy="400110"/>
          </a:xfrm>
          <a:prstGeom prst="rect">
            <a:avLst/>
          </a:prstGeom>
          <a:noFill/>
        </p:spPr>
        <p:txBody>
          <a:bodyPr wrap="none" rtlCol="0">
            <a:spAutoFit/>
          </a:bodyPr>
          <a:lstStyle/>
          <a:p>
            <a:r>
              <a:rPr lang="en-US" sz="2000" b="1" dirty="0">
                <a:solidFill>
                  <a:schemeClr val="accent6"/>
                </a:solidFill>
              </a:rPr>
              <a:t>P2</a:t>
            </a:r>
          </a:p>
        </p:txBody>
      </p:sp>
      <p:sp>
        <p:nvSpPr>
          <p:cNvPr id="27" name="TextBox 26"/>
          <p:cNvSpPr txBox="1"/>
          <p:nvPr/>
        </p:nvSpPr>
        <p:spPr>
          <a:xfrm>
            <a:off x="1130241" y="1117396"/>
            <a:ext cx="950901" cy="400110"/>
          </a:xfrm>
          <a:prstGeom prst="rect">
            <a:avLst/>
          </a:prstGeom>
          <a:noFill/>
        </p:spPr>
        <p:txBody>
          <a:bodyPr wrap="none" rtlCol="0">
            <a:spAutoFit/>
          </a:bodyPr>
          <a:lstStyle/>
          <a:p>
            <a:r>
              <a:rPr lang="en-US" sz="2000" b="1" dirty="0"/>
              <a:t>W(x=a)</a:t>
            </a:r>
          </a:p>
        </p:txBody>
      </p:sp>
      <p:sp>
        <p:nvSpPr>
          <p:cNvPr id="28" name="TextBox 27"/>
          <p:cNvSpPr txBox="1"/>
          <p:nvPr/>
        </p:nvSpPr>
        <p:spPr>
          <a:xfrm>
            <a:off x="3358191" y="2023374"/>
            <a:ext cx="862737" cy="400110"/>
          </a:xfrm>
          <a:prstGeom prst="rect">
            <a:avLst/>
          </a:prstGeom>
          <a:noFill/>
        </p:spPr>
        <p:txBody>
          <a:bodyPr wrap="none" rtlCol="0">
            <a:spAutoFit/>
          </a:bodyPr>
          <a:lstStyle/>
          <a:p>
            <a:r>
              <a:rPr lang="en-US" sz="2000" b="1" dirty="0"/>
              <a:t>R(x=a)</a:t>
            </a:r>
          </a:p>
        </p:txBody>
      </p:sp>
      <p:sp>
        <p:nvSpPr>
          <p:cNvPr id="29" name="TextBox 28"/>
          <p:cNvSpPr txBox="1"/>
          <p:nvPr/>
        </p:nvSpPr>
        <p:spPr>
          <a:xfrm>
            <a:off x="1589389" y="1551993"/>
            <a:ext cx="962123" cy="400110"/>
          </a:xfrm>
          <a:prstGeom prst="rect">
            <a:avLst/>
          </a:prstGeom>
          <a:noFill/>
        </p:spPr>
        <p:txBody>
          <a:bodyPr wrap="none" rtlCol="0">
            <a:spAutoFit/>
          </a:bodyPr>
          <a:lstStyle/>
          <a:p>
            <a:r>
              <a:rPr lang="en-US" sz="2000" b="1" dirty="0"/>
              <a:t>W(x=b)</a:t>
            </a:r>
          </a:p>
        </p:txBody>
      </p:sp>
      <p:sp>
        <p:nvSpPr>
          <p:cNvPr id="30" name="TextBox 29"/>
          <p:cNvSpPr txBox="1"/>
          <p:nvPr/>
        </p:nvSpPr>
        <p:spPr>
          <a:xfrm>
            <a:off x="701164" y="2442118"/>
            <a:ext cx="460382" cy="400110"/>
          </a:xfrm>
          <a:prstGeom prst="rect">
            <a:avLst/>
          </a:prstGeom>
          <a:noFill/>
        </p:spPr>
        <p:txBody>
          <a:bodyPr wrap="none" rtlCol="0">
            <a:spAutoFit/>
          </a:bodyPr>
          <a:lstStyle/>
          <a:p>
            <a:r>
              <a:rPr lang="en-US" sz="2000" b="1" dirty="0">
                <a:solidFill>
                  <a:schemeClr val="accent6"/>
                </a:solidFill>
              </a:rPr>
              <a:t>P4</a:t>
            </a:r>
          </a:p>
        </p:txBody>
      </p:sp>
      <p:sp>
        <p:nvSpPr>
          <p:cNvPr id="31" name="TextBox 30"/>
          <p:cNvSpPr txBox="1"/>
          <p:nvPr/>
        </p:nvSpPr>
        <p:spPr>
          <a:xfrm>
            <a:off x="2120841" y="2014751"/>
            <a:ext cx="873957" cy="400110"/>
          </a:xfrm>
          <a:prstGeom prst="rect">
            <a:avLst/>
          </a:prstGeom>
          <a:noFill/>
        </p:spPr>
        <p:txBody>
          <a:bodyPr wrap="none" rtlCol="0">
            <a:spAutoFit/>
          </a:bodyPr>
          <a:lstStyle/>
          <a:p>
            <a:r>
              <a:rPr lang="en-US" sz="2000" b="1" dirty="0"/>
              <a:t>R(x=b)</a:t>
            </a:r>
          </a:p>
        </p:txBody>
      </p:sp>
      <p:cxnSp>
        <p:nvCxnSpPr>
          <p:cNvPr id="32" name="Straight Arrow Connector 31"/>
          <p:cNvCxnSpPr/>
          <p:nvPr/>
        </p:nvCxnSpPr>
        <p:spPr>
          <a:xfrm flipV="1">
            <a:off x="759587" y="1982761"/>
            <a:ext cx="3647254" cy="1332"/>
          </a:xfrm>
          <a:prstGeom prst="straightConnector1">
            <a:avLst/>
          </a:prstGeom>
          <a:ln w="28575">
            <a:solidFill>
              <a:srgbClr val="1D3064"/>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flipV="1">
            <a:off x="737223" y="2441054"/>
            <a:ext cx="3669618" cy="12509"/>
          </a:xfrm>
          <a:prstGeom prst="straightConnector1">
            <a:avLst/>
          </a:prstGeom>
          <a:ln w="28575">
            <a:solidFill>
              <a:srgbClr val="1D3064"/>
            </a:solidFill>
            <a:tailEnd type="triangle"/>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701164" y="2017200"/>
            <a:ext cx="460382" cy="400110"/>
          </a:xfrm>
          <a:prstGeom prst="rect">
            <a:avLst/>
          </a:prstGeom>
          <a:noFill/>
        </p:spPr>
        <p:txBody>
          <a:bodyPr wrap="none" rtlCol="0">
            <a:spAutoFit/>
          </a:bodyPr>
          <a:lstStyle/>
          <a:p>
            <a:r>
              <a:rPr lang="en-US" sz="2000" b="1" dirty="0">
                <a:solidFill>
                  <a:schemeClr val="accent6"/>
                </a:solidFill>
              </a:rPr>
              <a:t>P3</a:t>
            </a:r>
          </a:p>
        </p:txBody>
      </p:sp>
      <p:sp>
        <p:nvSpPr>
          <p:cNvPr id="35" name="TextBox 34"/>
          <p:cNvSpPr txBox="1"/>
          <p:nvPr/>
        </p:nvSpPr>
        <p:spPr>
          <a:xfrm>
            <a:off x="3434391" y="2445519"/>
            <a:ext cx="862737" cy="400110"/>
          </a:xfrm>
          <a:prstGeom prst="rect">
            <a:avLst/>
          </a:prstGeom>
          <a:noFill/>
        </p:spPr>
        <p:txBody>
          <a:bodyPr wrap="none" rtlCol="0">
            <a:spAutoFit/>
          </a:bodyPr>
          <a:lstStyle/>
          <a:p>
            <a:r>
              <a:rPr lang="en-US" sz="2000" b="1" dirty="0"/>
              <a:t>R(x=a)</a:t>
            </a:r>
          </a:p>
        </p:txBody>
      </p:sp>
      <p:sp>
        <p:nvSpPr>
          <p:cNvPr id="36" name="TextBox 35"/>
          <p:cNvSpPr txBox="1"/>
          <p:nvPr/>
        </p:nvSpPr>
        <p:spPr>
          <a:xfrm>
            <a:off x="2678539" y="2436896"/>
            <a:ext cx="873957" cy="400110"/>
          </a:xfrm>
          <a:prstGeom prst="rect">
            <a:avLst/>
          </a:prstGeom>
          <a:noFill/>
        </p:spPr>
        <p:txBody>
          <a:bodyPr wrap="none" rtlCol="0">
            <a:spAutoFit/>
          </a:bodyPr>
          <a:lstStyle/>
          <a:p>
            <a:r>
              <a:rPr lang="en-US" sz="2000" b="1" dirty="0"/>
              <a:t>R(x=b)</a:t>
            </a:r>
          </a:p>
        </p:txBody>
      </p:sp>
      <p:cxnSp>
        <p:nvCxnSpPr>
          <p:cNvPr id="37" name="Straight Arrow Connector 36"/>
          <p:cNvCxnSpPr/>
          <p:nvPr/>
        </p:nvCxnSpPr>
        <p:spPr>
          <a:xfrm flipV="1">
            <a:off x="6851566" y="1525373"/>
            <a:ext cx="3628171" cy="187"/>
          </a:xfrm>
          <a:prstGeom prst="straightConnector1">
            <a:avLst/>
          </a:prstGeom>
          <a:ln w="28575">
            <a:solidFill>
              <a:srgbClr val="1D3064"/>
            </a:solidFill>
            <a:tailEnd type="triangle"/>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6775366" y="1098264"/>
            <a:ext cx="460382" cy="400110"/>
          </a:xfrm>
          <a:prstGeom prst="rect">
            <a:avLst/>
          </a:prstGeom>
          <a:noFill/>
        </p:spPr>
        <p:txBody>
          <a:bodyPr wrap="none" rtlCol="0">
            <a:spAutoFit/>
          </a:bodyPr>
          <a:lstStyle/>
          <a:p>
            <a:r>
              <a:rPr lang="en-US" sz="2000" b="1" dirty="0">
                <a:solidFill>
                  <a:schemeClr val="accent6"/>
                </a:solidFill>
              </a:rPr>
              <a:t>P1</a:t>
            </a:r>
          </a:p>
        </p:txBody>
      </p:sp>
      <p:sp>
        <p:nvSpPr>
          <p:cNvPr id="39" name="TextBox 38"/>
          <p:cNvSpPr txBox="1"/>
          <p:nvPr/>
        </p:nvSpPr>
        <p:spPr>
          <a:xfrm>
            <a:off x="6777754" y="1555225"/>
            <a:ext cx="460382" cy="400110"/>
          </a:xfrm>
          <a:prstGeom prst="rect">
            <a:avLst/>
          </a:prstGeom>
          <a:noFill/>
        </p:spPr>
        <p:txBody>
          <a:bodyPr wrap="none" rtlCol="0">
            <a:spAutoFit/>
          </a:bodyPr>
          <a:lstStyle/>
          <a:p>
            <a:r>
              <a:rPr lang="en-US" sz="2000" b="1" dirty="0">
                <a:solidFill>
                  <a:schemeClr val="accent6"/>
                </a:solidFill>
              </a:rPr>
              <a:t>P2</a:t>
            </a:r>
          </a:p>
        </p:txBody>
      </p:sp>
      <p:sp>
        <p:nvSpPr>
          <p:cNvPr id="40" name="TextBox 39"/>
          <p:cNvSpPr txBox="1"/>
          <p:nvPr/>
        </p:nvSpPr>
        <p:spPr>
          <a:xfrm>
            <a:off x="7203137" y="1117396"/>
            <a:ext cx="950901" cy="400110"/>
          </a:xfrm>
          <a:prstGeom prst="rect">
            <a:avLst/>
          </a:prstGeom>
          <a:noFill/>
        </p:spPr>
        <p:txBody>
          <a:bodyPr wrap="none" rtlCol="0">
            <a:spAutoFit/>
          </a:bodyPr>
          <a:lstStyle/>
          <a:p>
            <a:r>
              <a:rPr lang="en-US" sz="2000" b="1" dirty="0"/>
              <a:t>W(x=a)</a:t>
            </a:r>
          </a:p>
        </p:txBody>
      </p:sp>
      <p:sp>
        <p:nvSpPr>
          <p:cNvPr id="41" name="TextBox 40"/>
          <p:cNvSpPr txBox="1"/>
          <p:nvPr/>
        </p:nvSpPr>
        <p:spPr>
          <a:xfrm>
            <a:off x="9382630" y="2023374"/>
            <a:ext cx="862737" cy="400110"/>
          </a:xfrm>
          <a:prstGeom prst="rect">
            <a:avLst/>
          </a:prstGeom>
          <a:noFill/>
        </p:spPr>
        <p:txBody>
          <a:bodyPr wrap="none" rtlCol="0">
            <a:spAutoFit/>
          </a:bodyPr>
          <a:lstStyle/>
          <a:p>
            <a:r>
              <a:rPr lang="en-US" sz="2000" b="1" dirty="0"/>
              <a:t>R(x=a)</a:t>
            </a:r>
          </a:p>
        </p:txBody>
      </p:sp>
      <p:sp>
        <p:nvSpPr>
          <p:cNvPr id="42" name="TextBox 41"/>
          <p:cNvSpPr txBox="1"/>
          <p:nvPr/>
        </p:nvSpPr>
        <p:spPr>
          <a:xfrm>
            <a:off x="7662285" y="1551993"/>
            <a:ext cx="962123" cy="400110"/>
          </a:xfrm>
          <a:prstGeom prst="rect">
            <a:avLst/>
          </a:prstGeom>
          <a:noFill/>
        </p:spPr>
        <p:txBody>
          <a:bodyPr wrap="none" rtlCol="0">
            <a:spAutoFit/>
          </a:bodyPr>
          <a:lstStyle/>
          <a:p>
            <a:r>
              <a:rPr lang="en-US" sz="2000" b="1" dirty="0"/>
              <a:t>W(x=b)</a:t>
            </a:r>
          </a:p>
        </p:txBody>
      </p:sp>
      <p:sp>
        <p:nvSpPr>
          <p:cNvPr id="43" name="TextBox 42"/>
          <p:cNvSpPr txBox="1"/>
          <p:nvPr/>
        </p:nvSpPr>
        <p:spPr>
          <a:xfrm>
            <a:off x="6774060" y="2442118"/>
            <a:ext cx="460382" cy="400110"/>
          </a:xfrm>
          <a:prstGeom prst="rect">
            <a:avLst/>
          </a:prstGeom>
          <a:noFill/>
        </p:spPr>
        <p:txBody>
          <a:bodyPr wrap="none" rtlCol="0">
            <a:spAutoFit/>
          </a:bodyPr>
          <a:lstStyle/>
          <a:p>
            <a:r>
              <a:rPr lang="en-US" sz="2000" b="1" dirty="0">
                <a:solidFill>
                  <a:schemeClr val="accent6"/>
                </a:solidFill>
              </a:rPr>
              <a:t>P4</a:t>
            </a:r>
          </a:p>
        </p:txBody>
      </p:sp>
      <p:sp>
        <p:nvSpPr>
          <p:cNvPr id="44" name="TextBox 43"/>
          <p:cNvSpPr txBox="1"/>
          <p:nvPr/>
        </p:nvSpPr>
        <p:spPr>
          <a:xfrm>
            <a:off x="8193737" y="2014751"/>
            <a:ext cx="873957" cy="400110"/>
          </a:xfrm>
          <a:prstGeom prst="rect">
            <a:avLst/>
          </a:prstGeom>
          <a:noFill/>
        </p:spPr>
        <p:txBody>
          <a:bodyPr wrap="none" rtlCol="0">
            <a:spAutoFit/>
          </a:bodyPr>
          <a:lstStyle/>
          <a:p>
            <a:r>
              <a:rPr lang="en-US" sz="2000" b="1" dirty="0"/>
              <a:t>R(x=b)</a:t>
            </a:r>
          </a:p>
        </p:txBody>
      </p:sp>
      <p:cxnSp>
        <p:nvCxnSpPr>
          <p:cNvPr id="45" name="Straight Arrow Connector 44"/>
          <p:cNvCxnSpPr/>
          <p:nvPr/>
        </p:nvCxnSpPr>
        <p:spPr>
          <a:xfrm flipV="1">
            <a:off x="6832483" y="1982761"/>
            <a:ext cx="3647254" cy="1332"/>
          </a:xfrm>
          <a:prstGeom prst="straightConnector1">
            <a:avLst/>
          </a:prstGeom>
          <a:ln w="28575">
            <a:solidFill>
              <a:srgbClr val="1D3064"/>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flipV="1">
            <a:off x="6810119" y="2441054"/>
            <a:ext cx="3669618" cy="12509"/>
          </a:xfrm>
          <a:prstGeom prst="straightConnector1">
            <a:avLst/>
          </a:prstGeom>
          <a:ln w="28575">
            <a:solidFill>
              <a:srgbClr val="1D3064"/>
            </a:solidFill>
            <a:tailEnd type="triangle"/>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6774060" y="2017200"/>
            <a:ext cx="460382" cy="400110"/>
          </a:xfrm>
          <a:prstGeom prst="rect">
            <a:avLst/>
          </a:prstGeom>
          <a:noFill/>
        </p:spPr>
        <p:txBody>
          <a:bodyPr wrap="none" rtlCol="0">
            <a:spAutoFit/>
          </a:bodyPr>
          <a:lstStyle/>
          <a:p>
            <a:r>
              <a:rPr lang="en-US" sz="2000" b="1" dirty="0">
                <a:solidFill>
                  <a:schemeClr val="accent6"/>
                </a:solidFill>
              </a:rPr>
              <a:t>P3</a:t>
            </a:r>
          </a:p>
        </p:txBody>
      </p:sp>
      <p:sp>
        <p:nvSpPr>
          <p:cNvPr id="48" name="TextBox 47"/>
          <p:cNvSpPr txBox="1"/>
          <p:nvPr/>
        </p:nvSpPr>
        <p:spPr>
          <a:xfrm>
            <a:off x="9479125" y="2445519"/>
            <a:ext cx="873957" cy="400110"/>
          </a:xfrm>
          <a:prstGeom prst="rect">
            <a:avLst/>
          </a:prstGeom>
          <a:noFill/>
        </p:spPr>
        <p:txBody>
          <a:bodyPr wrap="none" rtlCol="0">
            <a:spAutoFit/>
          </a:bodyPr>
          <a:lstStyle/>
          <a:p>
            <a:r>
              <a:rPr lang="en-US" sz="2000" b="1" dirty="0"/>
              <a:t>R(x=b)</a:t>
            </a:r>
          </a:p>
        </p:txBody>
      </p:sp>
      <p:sp>
        <p:nvSpPr>
          <p:cNvPr id="49" name="TextBox 48"/>
          <p:cNvSpPr txBox="1"/>
          <p:nvPr/>
        </p:nvSpPr>
        <p:spPr>
          <a:xfrm>
            <a:off x="8751435" y="2436896"/>
            <a:ext cx="862737" cy="400110"/>
          </a:xfrm>
          <a:prstGeom prst="rect">
            <a:avLst/>
          </a:prstGeom>
          <a:noFill/>
        </p:spPr>
        <p:txBody>
          <a:bodyPr wrap="none" rtlCol="0">
            <a:spAutoFit/>
          </a:bodyPr>
          <a:lstStyle/>
          <a:p>
            <a:r>
              <a:rPr lang="en-US" sz="2000" b="1" dirty="0"/>
              <a:t>R(x=a)</a:t>
            </a:r>
          </a:p>
        </p:txBody>
      </p:sp>
      <p:pic>
        <p:nvPicPr>
          <p:cNvPr id="50" name="Picture 4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64168" y="2863199"/>
            <a:ext cx="710098" cy="710098"/>
          </a:xfrm>
          <a:prstGeom prst="rect">
            <a:avLst/>
          </a:prstGeom>
        </p:spPr>
      </p:pic>
      <p:pic>
        <p:nvPicPr>
          <p:cNvPr id="51" name="Picture 5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75193" y="2920939"/>
            <a:ext cx="552484" cy="552484"/>
          </a:xfrm>
          <a:prstGeom prst="rect">
            <a:avLst/>
          </a:prstGeom>
        </p:spPr>
      </p:pic>
      <p:sp>
        <p:nvSpPr>
          <p:cNvPr id="52" name="Oval 51"/>
          <p:cNvSpPr/>
          <p:nvPr/>
        </p:nvSpPr>
        <p:spPr>
          <a:xfrm>
            <a:off x="8537064" y="2414861"/>
            <a:ext cx="1942673" cy="435501"/>
          </a:xfrm>
          <a:prstGeom prst="ellipse">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3" name="Content Placeholder 3"/>
          <p:cNvSpPr txBox="1">
            <a:spLocks/>
          </p:cNvSpPr>
          <p:nvPr/>
        </p:nvSpPr>
        <p:spPr>
          <a:xfrm>
            <a:off x="6301155" y="3573296"/>
            <a:ext cx="5370892" cy="2880713"/>
          </a:xfrm>
          <a:prstGeom prst="rect">
            <a:avLst/>
          </a:prstGeom>
        </p:spPr>
        <p:txBody>
          <a:bodyPr vert="horz" lIns="91440" tIns="45720" rIns="91440" bIns="45720" rtlCol="0">
            <a:normAutofit fontScale="85000" lnSpcReduction="10000"/>
          </a:bodyPr>
          <a:lstStyle>
            <a:lvl1pPr marL="342900" indent="-342900" algn="l" defTabSz="914400" rtl="0" eaLnBrk="1" latinLnBrk="0" hangingPunct="1">
              <a:lnSpc>
                <a:spcPct val="114000"/>
              </a:lnSpc>
              <a:spcBef>
                <a:spcPct val="20000"/>
              </a:spcBef>
              <a:buClrTx/>
              <a:buFont typeface="Wingdings" panose="05000000000000000000" pitchFamily="2" charset="2"/>
              <a:buChar char="§"/>
              <a:defRPr sz="2400" kern="1200">
                <a:solidFill>
                  <a:schemeClr val="tx1"/>
                </a:solidFill>
                <a:latin typeface="+mj-lt"/>
                <a:ea typeface="Times New Roman" panose="02020603050405020304" pitchFamily="18" charset="0"/>
                <a:cs typeface="Times New Roman" panose="02020603050405020304" pitchFamily="18" charset="0"/>
              </a:defRPr>
            </a:lvl1pPr>
            <a:lvl2pPr marL="742950" indent="-285750" algn="l" defTabSz="914400" rtl="0" eaLnBrk="1" latinLnBrk="0" hangingPunct="1">
              <a:lnSpc>
                <a:spcPct val="114000"/>
              </a:lnSpc>
              <a:spcBef>
                <a:spcPct val="20000"/>
              </a:spcBef>
              <a:buClrTx/>
              <a:buFont typeface="Arial" panose="020B0604020202020204" pitchFamily="34" charset="0"/>
              <a:buChar char="•"/>
              <a:defRPr sz="2000" kern="1200">
                <a:solidFill>
                  <a:schemeClr val="tx1"/>
                </a:solidFill>
                <a:latin typeface="+mj-lt"/>
                <a:ea typeface="Times New Roman" panose="02020603050405020304" pitchFamily="18" charset="0"/>
                <a:cs typeface="Times New Roman" panose="02020603050405020304" pitchFamily="18" charset="0"/>
              </a:defRPr>
            </a:lvl2pPr>
            <a:lvl3pPr marL="1143000" indent="-228600" algn="l" defTabSz="914400" rtl="0" eaLnBrk="1" latinLnBrk="0" hangingPunct="1">
              <a:lnSpc>
                <a:spcPct val="114000"/>
              </a:lnSpc>
              <a:spcBef>
                <a:spcPct val="20000"/>
              </a:spcBef>
              <a:buClrTx/>
              <a:buFont typeface="Arial" pitchFamily="34" charset="0"/>
              <a:buChar char="•"/>
              <a:defRPr sz="1800" kern="1200">
                <a:solidFill>
                  <a:schemeClr val="tx1"/>
                </a:solidFill>
                <a:latin typeface="+mj-lt"/>
                <a:ea typeface="Times New Roman" panose="02020603050405020304" pitchFamily="18" charset="0"/>
                <a:cs typeface="Times New Roman" panose="02020603050405020304" pitchFamily="18" charset="0"/>
              </a:defRPr>
            </a:lvl3pPr>
            <a:lvl4pPr marL="1600200" indent="-228600" algn="l" defTabSz="914400" rtl="0" eaLnBrk="1" latinLnBrk="0" hangingPunct="1">
              <a:lnSpc>
                <a:spcPct val="114000"/>
              </a:lnSpc>
              <a:spcBef>
                <a:spcPct val="20000"/>
              </a:spcBef>
              <a:buClrTx/>
              <a:buFont typeface="Arial" pitchFamily="34" charset="0"/>
              <a:buChar char="–"/>
              <a:defRPr sz="1600" kern="1200">
                <a:solidFill>
                  <a:schemeClr val="tx1"/>
                </a:solidFill>
                <a:latin typeface="+mj-lt"/>
                <a:ea typeface="Times New Roman" panose="02020603050405020304" pitchFamily="18" charset="0"/>
                <a:cs typeface="Times New Roman" panose="02020603050405020304" pitchFamily="18" charset="0"/>
              </a:defRPr>
            </a:lvl4pPr>
            <a:lvl5pPr marL="2057400" indent="-228600" algn="l" defTabSz="914400" rtl="0" eaLnBrk="1" latinLnBrk="0" hangingPunct="1">
              <a:lnSpc>
                <a:spcPct val="114000"/>
              </a:lnSpc>
              <a:spcBef>
                <a:spcPct val="20000"/>
              </a:spcBef>
              <a:buClrTx/>
              <a:buFont typeface="Arial" pitchFamily="34" charset="0"/>
              <a:buChar char="»"/>
              <a:defRPr sz="1600" kern="1200">
                <a:solidFill>
                  <a:schemeClr val="tx1"/>
                </a:solidFill>
                <a:latin typeface="+mj-lt"/>
                <a:ea typeface="Times New Roman" panose="02020603050405020304" pitchFamily="18" charset="0"/>
                <a:cs typeface="Times New Roman" panose="02020603050405020304"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lgn="just">
              <a:lnSpc>
                <a:spcPct val="124000"/>
              </a:lnSpc>
              <a:spcBef>
                <a:spcPts val="576"/>
              </a:spcBef>
              <a:buFont typeface="+mj-lt"/>
              <a:buAutoNum type="arabicPeriod"/>
            </a:pPr>
            <a:r>
              <a:rPr lang="en-US" dirty="0">
                <a:latin typeface="+mn-lt"/>
              </a:rPr>
              <a:t>Violates sequential consistency - not all processes see the same interleaving of write operations.</a:t>
            </a:r>
          </a:p>
          <a:p>
            <a:pPr marL="457200" indent="-457200" algn="just">
              <a:lnSpc>
                <a:spcPct val="124000"/>
              </a:lnSpc>
              <a:spcBef>
                <a:spcPts val="576"/>
              </a:spcBef>
              <a:buFont typeface="+mj-lt"/>
              <a:buAutoNum type="arabicPeriod"/>
            </a:pPr>
            <a:r>
              <a:rPr lang="en-US" dirty="0">
                <a:latin typeface="+mn-lt"/>
              </a:rPr>
              <a:t>To process P3, it appears as if the data item has first been changed to b and later to a.</a:t>
            </a:r>
          </a:p>
          <a:p>
            <a:pPr marL="457200" indent="-457200" algn="just">
              <a:lnSpc>
                <a:spcPct val="124000"/>
              </a:lnSpc>
              <a:spcBef>
                <a:spcPts val="576"/>
              </a:spcBef>
              <a:buFont typeface="+mj-lt"/>
              <a:buAutoNum type="arabicPeriod"/>
            </a:pPr>
            <a:r>
              <a:rPr lang="en-US" dirty="0">
                <a:latin typeface="+mn-lt"/>
              </a:rPr>
              <a:t>BUT, P4 will conclude that the final value is b.</a:t>
            </a:r>
          </a:p>
        </p:txBody>
      </p:sp>
    </p:spTree>
    <p:extLst>
      <p:ext uri="{BB962C8B-B14F-4D97-AF65-F5344CB8AC3E}">
        <p14:creationId xmlns:p14="http://schemas.microsoft.com/office/powerpoint/2010/main" val="2017762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500"/>
                                        <p:tgtEl>
                                          <p:spTgt spid="25"/>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7"/>
                                        </p:tgtEl>
                                        <p:attrNameLst>
                                          <p:attrName>style.visibility</p:attrName>
                                        </p:attrNameLst>
                                      </p:cBhvr>
                                      <p:to>
                                        <p:strVal val="visible"/>
                                      </p:to>
                                    </p:set>
                                    <p:animEffect transition="in" filter="wipe(left)">
                                      <p:cBhvr>
                                        <p:cTn id="10" dur="500"/>
                                        <p:tgtEl>
                                          <p:spTgt spid="27"/>
                                        </p:tgtEl>
                                      </p:cBhvr>
                                    </p:animEffect>
                                  </p:childTnLst>
                                </p:cTn>
                              </p:par>
                              <p:par>
                                <p:cTn id="11" presetID="22" presetClass="entr" presetSubtype="8" fill="hold" nodeType="withEffect">
                                  <p:stCondLst>
                                    <p:cond delay="0"/>
                                  </p:stCondLst>
                                  <p:childTnLst>
                                    <p:set>
                                      <p:cBhvr>
                                        <p:cTn id="12" dur="1" fill="hold">
                                          <p:stCondLst>
                                            <p:cond delay="0"/>
                                          </p:stCondLst>
                                        </p:cTn>
                                        <p:tgtEl>
                                          <p:spTgt spid="24"/>
                                        </p:tgtEl>
                                        <p:attrNameLst>
                                          <p:attrName>style.visibility</p:attrName>
                                        </p:attrNameLst>
                                      </p:cBhvr>
                                      <p:to>
                                        <p:strVal val="visible"/>
                                      </p:to>
                                    </p:set>
                                    <p:animEffect transition="in" filter="wipe(left)">
                                      <p:cBhvr>
                                        <p:cTn id="13" dur="500"/>
                                        <p:tgtEl>
                                          <p:spTgt spid="24"/>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26"/>
                                        </p:tgtEl>
                                        <p:attrNameLst>
                                          <p:attrName>style.visibility</p:attrName>
                                        </p:attrNameLst>
                                      </p:cBhvr>
                                      <p:to>
                                        <p:strVal val="visible"/>
                                      </p:to>
                                    </p:set>
                                    <p:animEffect transition="in" filter="wipe(left)">
                                      <p:cBhvr>
                                        <p:cTn id="16" dur="500"/>
                                        <p:tgtEl>
                                          <p:spTgt spid="26"/>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29"/>
                                        </p:tgtEl>
                                        <p:attrNameLst>
                                          <p:attrName>style.visibility</p:attrName>
                                        </p:attrNameLst>
                                      </p:cBhvr>
                                      <p:to>
                                        <p:strVal val="visible"/>
                                      </p:to>
                                    </p:set>
                                    <p:animEffect transition="in" filter="wipe(left)">
                                      <p:cBhvr>
                                        <p:cTn id="19" dur="500"/>
                                        <p:tgtEl>
                                          <p:spTgt spid="29"/>
                                        </p:tgtEl>
                                      </p:cBhvr>
                                    </p:animEffect>
                                  </p:childTnLst>
                                </p:cTn>
                              </p:par>
                              <p:par>
                                <p:cTn id="20" presetID="22" presetClass="entr" presetSubtype="8" fill="hold" nodeType="withEffect">
                                  <p:stCondLst>
                                    <p:cond delay="0"/>
                                  </p:stCondLst>
                                  <p:childTnLst>
                                    <p:set>
                                      <p:cBhvr>
                                        <p:cTn id="21" dur="1" fill="hold">
                                          <p:stCondLst>
                                            <p:cond delay="0"/>
                                          </p:stCondLst>
                                        </p:cTn>
                                        <p:tgtEl>
                                          <p:spTgt spid="32"/>
                                        </p:tgtEl>
                                        <p:attrNameLst>
                                          <p:attrName>style.visibility</p:attrName>
                                        </p:attrNameLst>
                                      </p:cBhvr>
                                      <p:to>
                                        <p:strVal val="visible"/>
                                      </p:to>
                                    </p:set>
                                    <p:animEffect transition="in" filter="wipe(left)">
                                      <p:cBhvr>
                                        <p:cTn id="22" dur="500"/>
                                        <p:tgtEl>
                                          <p:spTgt spid="32"/>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31"/>
                                        </p:tgtEl>
                                        <p:attrNameLst>
                                          <p:attrName>style.visibility</p:attrName>
                                        </p:attrNameLst>
                                      </p:cBhvr>
                                      <p:to>
                                        <p:strVal val="visible"/>
                                      </p:to>
                                    </p:set>
                                    <p:animEffect transition="in" filter="wipe(left)">
                                      <p:cBhvr>
                                        <p:cTn id="25" dur="500"/>
                                        <p:tgtEl>
                                          <p:spTgt spid="31"/>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28"/>
                                        </p:tgtEl>
                                        <p:attrNameLst>
                                          <p:attrName>style.visibility</p:attrName>
                                        </p:attrNameLst>
                                      </p:cBhvr>
                                      <p:to>
                                        <p:strVal val="visible"/>
                                      </p:to>
                                    </p:set>
                                    <p:animEffect transition="in" filter="wipe(left)">
                                      <p:cBhvr>
                                        <p:cTn id="28" dur="500"/>
                                        <p:tgtEl>
                                          <p:spTgt spid="28"/>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34"/>
                                        </p:tgtEl>
                                        <p:attrNameLst>
                                          <p:attrName>style.visibility</p:attrName>
                                        </p:attrNameLst>
                                      </p:cBhvr>
                                      <p:to>
                                        <p:strVal val="visible"/>
                                      </p:to>
                                    </p:set>
                                    <p:animEffect transition="in" filter="wipe(left)">
                                      <p:cBhvr>
                                        <p:cTn id="31" dur="500"/>
                                        <p:tgtEl>
                                          <p:spTgt spid="34"/>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30"/>
                                        </p:tgtEl>
                                        <p:attrNameLst>
                                          <p:attrName>style.visibility</p:attrName>
                                        </p:attrNameLst>
                                      </p:cBhvr>
                                      <p:to>
                                        <p:strVal val="visible"/>
                                      </p:to>
                                    </p:set>
                                    <p:animEffect transition="in" filter="wipe(left)">
                                      <p:cBhvr>
                                        <p:cTn id="34" dur="500"/>
                                        <p:tgtEl>
                                          <p:spTgt spid="30"/>
                                        </p:tgtEl>
                                      </p:cBhvr>
                                    </p:animEffect>
                                  </p:childTnLst>
                                </p:cTn>
                              </p:par>
                              <p:par>
                                <p:cTn id="35" presetID="22" presetClass="entr" presetSubtype="8" fill="hold" nodeType="withEffect">
                                  <p:stCondLst>
                                    <p:cond delay="0"/>
                                  </p:stCondLst>
                                  <p:childTnLst>
                                    <p:set>
                                      <p:cBhvr>
                                        <p:cTn id="36" dur="1" fill="hold">
                                          <p:stCondLst>
                                            <p:cond delay="0"/>
                                          </p:stCondLst>
                                        </p:cTn>
                                        <p:tgtEl>
                                          <p:spTgt spid="33"/>
                                        </p:tgtEl>
                                        <p:attrNameLst>
                                          <p:attrName>style.visibility</p:attrName>
                                        </p:attrNameLst>
                                      </p:cBhvr>
                                      <p:to>
                                        <p:strVal val="visible"/>
                                      </p:to>
                                    </p:set>
                                    <p:animEffect transition="in" filter="wipe(left)">
                                      <p:cBhvr>
                                        <p:cTn id="37" dur="500"/>
                                        <p:tgtEl>
                                          <p:spTgt spid="33"/>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36"/>
                                        </p:tgtEl>
                                        <p:attrNameLst>
                                          <p:attrName>style.visibility</p:attrName>
                                        </p:attrNameLst>
                                      </p:cBhvr>
                                      <p:to>
                                        <p:strVal val="visible"/>
                                      </p:to>
                                    </p:set>
                                    <p:animEffect transition="in" filter="wipe(left)">
                                      <p:cBhvr>
                                        <p:cTn id="40" dur="500"/>
                                        <p:tgtEl>
                                          <p:spTgt spid="36"/>
                                        </p:tgtEl>
                                      </p:cBhvr>
                                    </p:animEffect>
                                  </p:childTnLst>
                                </p:cTn>
                              </p:par>
                              <p:par>
                                <p:cTn id="41" presetID="22" presetClass="entr" presetSubtype="8" fill="hold" grpId="0" nodeType="withEffect">
                                  <p:stCondLst>
                                    <p:cond delay="0"/>
                                  </p:stCondLst>
                                  <p:childTnLst>
                                    <p:set>
                                      <p:cBhvr>
                                        <p:cTn id="42" dur="1" fill="hold">
                                          <p:stCondLst>
                                            <p:cond delay="0"/>
                                          </p:stCondLst>
                                        </p:cTn>
                                        <p:tgtEl>
                                          <p:spTgt spid="35"/>
                                        </p:tgtEl>
                                        <p:attrNameLst>
                                          <p:attrName>style.visibility</p:attrName>
                                        </p:attrNameLst>
                                      </p:cBhvr>
                                      <p:to>
                                        <p:strVal val="visible"/>
                                      </p:to>
                                    </p:set>
                                    <p:animEffect transition="in" filter="wipe(left)">
                                      <p:cBhvr>
                                        <p:cTn id="43" dur="500"/>
                                        <p:tgtEl>
                                          <p:spTgt spid="35"/>
                                        </p:tgtEl>
                                      </p:cBhvr>
                                    </p:animEffec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nodeType="clickEffect">
                                  <p:stCondLst>
                                    <p:cond delay="0"/>
                                  </p:stCondLst>
                                  <p:childTnLst>
                                    <p:set>
                                      <p:cBhvr>
                                        <p:cTn id="47" dur="1" fill="hold">
                                          <p:stCondLst>
                                            <p:cond delay="0"/>
                                          </p:stCondLst>
                                        </p:cTn>
                                        <p:tgtEl>
                                          <p:spTgt spid="23">
                                            <p:txEl>
                                              <p:pRg st="0" end="0"/>
                                            </p:txEl>
                                          </p:spTgt>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nodeType="clickEffect">
                                  <p:stCondLst>
                                    <p:cond delay="0"/>
                                  </p:stCondLst>
                                  <p:childTnLst>
                                    <p:set>
                                      <p:cBhvr>
                                        <p:cTn id="51" dur="1" fill="hold">
                                          <p:stCondLst>
                                            <p:cond delay="0"/>
                                          </p:stCondLst>
                                        </p:cTn>
                                        <p:tgtEl>
                                          <p:spTgt spid="23">
                                            <p:txEl>
                                              <p:pRg st="1" end="1"/>
                                            </p:txEl>
                                          </p:spTgt>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nodeType="clickEffect">
                                  <p:stCondLst>
                                    <p:cond delay="0"/>
                                  </p:stCondLst>
                                  <p:childTnLst>
                                    <p:set>
                                      <p:cBhvr>
                                        <p:cTn id="55" dur="1" fill="hold">
                                          <p:stCondLst>
                                            <p:cond delay="0"/>
                                          </p:stCondLst>
                                        </p:cTn>
                                        <p:tgtEl>
                                          <p:spTgt spid="23">
                                            <p:txEl>
                                              <p:pRg st="2" end="2"/>
                                            </p:txEl>
                                          </p:spTgt>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nodeType="clickEffect">
                                  <p:stCondLst>
                                    <p:cond delay="0"/>
                                  </p:stCondLst>
                                  <p:childTnLst>
                                    <p:set>
                                      <p:cBhvr>
                                        <p:cTn id="59" dur="1" fill="hold">
                                          <p:stCondLst>
                                            <p:cond delay="0"/>
                                          </p:stCondLst>
                                        </p:cTn>
                                        <p:tgtEl>
                                          <p:spTgt spid="23">
                                            <p:txEl>
                                              <p:pRg st="3" end="3"/>
                                            </p:txEl>
                                          </p:spTgt>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22" presetClass="entr" presetSubtype="8" fill="hold" grpId="0" nodeType="clickEffect">
                                  <p:stCondLst>
                                    <p:cond delay="0"/>
                                  </p:stCondLst>
                                  <p:childTnLst>
                                    <p:set>
                                      <p:cBhvr>
                                        <p:cTn id="63" dur="1" fill="hold">
                                          <p:stCondLst>
                                            <p:cond delay="0"/>
                                          </p:stCondLst>
                                        </p:cTn>
                                        <p:tgtEl>
                                          <p:spTgt spid="38"/>
                                        </p:tgtEl>
                                        <p:attrNameLst>
                                          <p:attrName>style.visibility</p:attrName>
                                        </p:attrNameLst>
                                      </p:cBhvr>
                                      <p:to>
                                        <p:strVal val="visible"/>
                                      </p:to>
                                    </p:set>
                                    <p:animEffect transition="in" filter="wipe(left)">
                                      <p:cBhvr>
                                        <p:cTn id="64" dur="500"/>
                                        <p:tgtEl>
                                          <p:spTgt spid="38"/>
                                        </p:tgtEl>
                                      </p:cBhvr>
                                    </p:animEffect>
                                  </p:childTnLst>
                                </p:cTn>
                              </p:par>
                              <p:par>
                                <p:cTn id="65" presetID="22" presetClass="entr" presetSubtype="8" fill="hold" grpId="0" nodeType="withEffect">
                                  <p:stCondLst>
                                    <p:cond delay="0"/>
                                  </p:stCondLst>
                                  <p:childTnLst>
                                    <p:set>
                                      <p:cBhvr>
                                        <p:cTn id="66" dur="1" fill="hold">
                                          <p:stCondLst>
                                            <p:cond delay="0"/>
                                          </p:stCondLst>
                                        </p:cTn>
                                        <p:tgtEl>
                                          <p:spTgt spid="40"/>
                                        </p:tgtEl>
                                        <p:attrNameLst>
                                          <p:attrName>style.visibility</p:attrName>
                                        </p:attrNameLst>
                                      </p:cBhvr>
                                      <p:to>
                                        <p:strVal val="visible"/>
                                      </p:to>
                                    </p:set>
                                    <p:animEffect transition="in" filter="wipe(left)">
                                      <p:cBhvr>
                                        <p:cTn id="67" dur="500"/>
                                        <p:tgtEl>
                                          <p:spTgt spid="40"/>
                                        </p:tgtEl>
                                      </p:cBhvr>
                                    </p:animEffect>
                                  </p:childTnLst>
                                </p:cTn>
                              </p:par>
                              <p:par>
                                <p:cTn id="68" presetID="22" presetClass="entr" presetSubtype="8" fill="hold" nodeType="withEffect">
                                  <p:stCondLst>
                                    <p:cond delay="0"/>
                                  </p:stCondLst>
                                  <p:childTnLst>
                                    <p:set>
                                      <p:cBhvr>
                                        <p:cTn id="69" dur="1" fill="hold">
                                          <p:stCondLst>
                                            <p:cond delay="0"/>
                                          </p:stCondLst>
                                        </p:cTn>
                                        <p:tgtEl>
                                          <p:spTgt spid="37"/>
                                        </p:tgtEl>
                                        <p:attrNameLst>
                                          <p:attrName>style.visibility</p:attrName>
                                        </p:attrNameLst>
                                      </p:cBhvr>
                                      <p:to>
                                        <p:strVal val="visible"/>
                                      </p:to>
                                    </p:set>
                                    <p:animEffect transition="in" filter="wipe(left)">
                                      <p:cBhvr>
                                        <p:cTn id="70" dur="500"/>
                                        <p:tgtEl>
                                          <p:spTgt spid="37"/>
                                        </p:tgtEl>
                                      </p:cBhvr>
                                    </p:animEffect>
                                  </p:childTnLst>
                                </p:cTn>
                              </p:par>
                              <p:par>
                                <p:cTn id="71" presetID="22" presetClass="entr" presetSubtype="8" fill="hold" grpId="0" nodeType="withEffect">
                                  <p:stCondLst>
                                    <p:cond delay="0"/>
                                  </p:stCondLst>
                                  <p:childTnLst>
                                    <p:set>
                                      <p:cBhvr>
                                        <p:cTn id="72" dur="1" fill="hold">
                                          <p:stCondLst>
                                            <p:cond delay="0"/>
                                          </p:stCondLst>
                                        </p:cTn>
                                        <p:tgtEl>
                                          <p:spTgt spid="42"/>
                                        </p:tgtEl>
                                        <p:attrNameLst>
                                          <p:attrName>style.visibility</p:attrName>
                                        </p:attrNameLst>
                                      </p:cBhvr>
                                      <p:to>
                                        <p:strVal val="visible"/>
                                      </p:to>
                                    </p:set>
                                    <p:animEffect transition="in" filter="wipe(left)">
                                      <p:cBhvr>
                                        <p:cTn id="73" dur="500"/>
                                        <p:tgtEl>
                                          <p:spTgt spid="42"/>
                                        </p:tgtEl>
                                      </p:cBhvr>
                                    </p:animEffect>
                                  </p:childTnLst>
                                </p:cTn>
                              </p:par>
                              <p:par>
                                <p:cTn id="74" presetID="22" presetClass="entr" presetSubtype="8" fill="hold" grpId="0" nodeType="withEffect">
                                  <p:stCondLst>
                                    <p:cond delay="0"/>
                                  </p:stCondLst>
                                  <p:childTnLst>
                                    <p:set>
                                      <p:cBhvr>
                                        <p:cTn id="75" dur="1" fill="hold">
                                          <p:stCondLst>
                                            <p:cond delay="0"/>
                                          </p:stCondLst>
                                        </p:cTn>
                                        <p:tgtEl>
                                          <p:spTgt spid="39"/>
                                        </p:tgtEl>
                                        <p:attrNameLst>
                                          <p:attrName>style.visibility</p:attrName>
                                        </p:attrNameLst>
                                      </p:cBhvr>
                                      <p:to>
                                        <p:strVal val="visible"/>
                                      </p:to>
                                    </p:set>
                                    <p:animEffect transition="in" filter="wipe(left)">
                                      <p:cBhvr>
                                        <p:cTn id="76" dur="500"/>
                                        <p:tgtEl>
                                          <p:spTgt spid="39"/>
                                        </p:tgtEl>
                                      </p:cBhvr>
                                    </p:animEffect>
                                  </p:childTnLst>
                                </p:cTn>
                              </p:par>
                              <p:par>
                                <p:cTn id="77" presetID="22" presetClass="entr" presetSubtype="8" fill="hold" nodeType="withEffect">
                                  <p:stCondLst>
                                    <p:cond delay="0"/>
                                  </p:stCondLst>
                                  <p:childTnLst>
                                    <p:set>
                                      <p:cBhvr>
                                        <p:cTn id="78" dur="1" fill="hold">
                                          <p:stCondLst>
                                            <p:cond delay="0"/>
                                          </p:stCondLst>
                                        </p:cTn>
                                        <p:tgtEl>
                                          <p:spTgt spid="45"/>
                                        </p:tgtEl>
                                        <p:attrNameLst>
                                          <p:attrName>style.visibility</p:attrName>
                                        </p:attrNameLst>
                                      </p:cBhvr>
                                      <p:to>
                                        <p:strVal val="visible"/>
                                      </p:to>
                                    </p:set>
                                    <p:animEffect transition="in" filter="wipe(left)">
                                      <p:cBhvr>
                                        <p:cTn id="79" dur="500"/>
                                        <p:tgtEl>
                                          <p:spTgt spid="45"/>
                                        </p:tgtEl>
                                      </p:cBhvr>
                                    </p:animEffect>
                                  </p:childTnLst>
                                </p:cTn>
                              </p:par>
                              <p:par>
                                <p:cTn id="80" presetID="22" presetClass="entr" presetSubtype="8" fill="hold" grpId="0" nodeType="withEffect">
                                  <p:stCondLst>
                                    <p:cond delay="0"/>
                                  </p:stCondLst>
                                  <p:childTnLst>
                                    <p:set>
                                      <p:cBhvr>
                                        <p:cTn id="81" dur="1" fill="hold">
                                          <p:stCondLst>
                                            <p:cond delay="0"/>
                                          </p:stCondLst>
                                        </p:cTn>
                                        <p:tgtEl>
                                          <p:spTgt spid="47"/>
                                        </p:tgtEl>
                                        <p:attrNameLst>
                                          <p:attrName>style.visibility</p:attrName>
                                        </p:attrNameLst>
                                      </p:cBhvr>
                                      <p:to>
                                        <p:strVal val="visible"/>
                                      </p:to>
                                    </p:set>
                                    <p:animEffect transition="in" filter="wipe(left)">
                                      <p:cBhvr>
                                        <p:cTn id="82" dur="500"/>
                                        <p:tgtEl>
                                          <p:spTgt spid="47"/>
                                        </p:tgtEl>
                                      </p:cBhvr>
                                    </p:animEffect>
                                  </p:childTnLst>
                                </p:cTn>
                              </p:par>
                              <p:par>
                                <p:cTn id="83" presetID="22" presetClass="entr" presetSubtype="8" fill="hold" grpId="0" nodeType="withEffect">
                                  <p:stCondLst>
                                    <p:cond delay="0"/>
                                  </p:stCondLst>
                                  <p:childTnLst>
                                    <p:set>
                                      <p:cBhvr>
                                        <p:cTn id="84" dur="1" fill="hold">
                                          <p:stCondLst>
                                            <p:cond delay="0"/>
                                          </p:stCondLst>
                                        </p:cTn>
                                        <p:tgtEl>
                                          <p:spTgt spid="44"/>
                                        </p:tgtEl>
                                        <p:attrNameLst>
                                          <p:attrName>style.visibility</p:attrName>
                                        </p:attrNameLst>
                                      </p:cBhvr>
                                      <p:to>
                                        <p:strVal val="visible"/>
                                      </p:to>
                                    </p:set>
                                    <p:animEffect transition="in" filter="wipe(left)">
                                      <p:cBhvr>
                                        <p:cTn id="85" dur="500"/>
                                        <p:tgtEl>
                                          <p:spTgt spid="44"/>
                                        </p:tgtEl>
                                      </p:cBhvr>
                                    </p:animEffect>
                                  </p:childTnLst>
                                </p:cTn>
                              </p:par>
                              <p:par>
                                <p:cTn id="86" presetID="22" presetClass="entr" presetSubtype="8" fill="hold" grpId="0" nodeType="withEffect">
                                  <p:stCondLst>
                                    <p:cond delay="0"/>
                                  </p:stCondLst>
                                  <p:childTnLst>
                                    <p:set>
                                      <p:cBhvr>
                                        <p:cTn id="87" dur="1" fill="hold">
                                          <p:stCondLst>
                                            <p:cond delay="0"/>
                                          </p:stCondLst>
                                        </p:cTn>
                                        <p:tgtEl>
                                          <p:spTgt spid="41"/>
                                        </p:tgtEl>
                                        <p:attrNameLst>
                                          <p:attrName>style.visibility</p:attrName>
                                        </p:attrNameLst>
                                      </p:cBhvr>
                                      <p:to>
                                        <p:strVal val="visible"/>
                                      </p:to>
                                    </p:set>
                                    <p:animEffect transition="in" filter="wipe(left)">
                                      <p:cBhvr>
                                        <p:cTn id="88" dur="500"/>
                                        <p:tgtEl>
                                          <p:spTgt spid="41"/>
                                        </p:tgtEl>
                                      </p:cBhvr>
                                    </p:animEffect>
                                  </p:childTnLst>
                                </p:cTn>
                              </p:par>
                              <p:par>
                                <p:cTn id="89" presetID="22" presetClass="entr" presetSubtype="8" fill="hold" nodeType="withEffect">
                                  <p:stCondLst>
                                    <p:cond delay="0"/>
                                  </p:stCondLst>
                                  <p:childTnLst>
                                    <p:set>
                                      <p:cBhvr>
                                        <p:cTn id="90" dur="1" fill="hold">
                                          <p:stCondLst>
                                            <p:cond delay="0"/>
                                          </p:stCondLst>
                                        </p:cTn>
                                        <p:tgtEl>
                                          <p:spTgt spid="46"/>
                                        </p:tgtEl>
                                        <p:attrNameLst>
                                          <p:attrName>style.visibility</p:attrName>
                                        </p:attrNameLst>
                                      </p:cBhvr>
                                      <p:to>
                                        <p:strVal val="visible"/>
                                      </p:to>
                                    </p:set>
                                    <p:animEffect transition="in" filter="wipe(left)">
                                      <p:cBhvr>
                                        <p:cTn id="91" dur="500"/>
                                        <p:tgtEl>
                                          <p:spTgt spid="46"/>
                                        </p:tgtEl>
                                      </p:cBhvr>
                                    </p:animEffect>
                                  </p:childTnLst>
                                </p:cTn>
                              </p:par>
                              <p:par>
                                <p:cTn id="92" presetID="22" presetClass="entr" presetSubtype="8" fill="hold" grpId="0" nodeType="withEffect">
                                  <p:stCondLst>
                                    <p:cond delay="0"/>
                                  </p:stCondLst>
                                  <p:childTnLst>
                                    <p:set>
                                      <p:cBhvr>
                                        <p:cTn id="93" dur="1" fill="hold">
                                          <p:stCondLst>
                                            <p:cond delay="0"/>
                                          </p:stCondLst>
                                        </p:cTn>
                                        <p:tgtEl>
                                          <p:spTgt spid="43"/>
                                        </p:tgtEl>
                                        <p:attrNameLst>
                                          <p:attrName>style.visibility</p:attrName>
                                        </p:attrNameLst>
                                      </p:cBhvr>
                                      <p:to>
                                        <p:strVal val="visible"/>
                                      </p:to>
                                    </p:set>
                                    <p:animEffect transition="in" filter="wipe(left)">
                                      <p:cBhvr>
                                        <p:cTn id="94" dur="500"/>
                                        <p:tgtEl>
                                          <p:spTgt spid="43"/>
                                        </p:tgtEl>
                                      </p:cBhvr>
                                    </p:animEffect>
                                  </p:childTnLst>
                                </p:cTn>
                              </p:par>
                              <p:par>
                                <p:cTn id="95" presetID="22" presetClass="entr" presetSubtype="8" fill="hold" grpId="0" nodeType="withEffect">
                                  <p:stCondLst>
                                    <p:cond delay="0"/>
                                  </p:stCondLst>
                                  <p:childTnLst>
                                    <p:set>
                                      <p:cBhvr>
                                        <p:cTn id="96" dur="1" fill="hold">
                                          <p:stCondLst>
                                            <p:cond delay="0"/>
                                          </p:stCondLst>
                                        </p:cTn>
                                        <p:tgtEl>
                                          <p:spTgt spid="49"/>
                                        </p:tgtEl>
                                        <p:attrNameLst>
                                          <p:attrName>style.visibility</p:attrName>
                                        </p:attrNameLst>
                                      </p:cBhvr>
                                      <p:to>
                                        <p:strVal val="visible"/>
                                      </p:to>
                                    </p:set>
                                    <p:animEffect transition="in" filter="wipe(left)">
                                      <p:cBhvr>
                                        <p:cTn id="97" dur="500"/>
                                        <p:tgtEl>
                                          <p:spTgt spid="49"/>
                                        </p:tgtEl>
                                      </p:cBhvr>
                                    </p:animEffect>
                                  </p:childTnLst>
                                </p:cTn>
                              </p:par>
                              <p:par>
                                <p:cTn id="98" presetID="22" presetClass="entr" presetSubtype="8" fill="hold" grpId="0" nodeType="withEffect">
                                  <p:stCondLst>
                                    <p:cond delay="0"/>
                                  </p:stCondLst>
                                  <p:childTnLst>
                                    <p:set>
                                      <p:cBhvr>
                                        <p:cTn id="99" dur="1" fill="hold">
                                          <p:stCondLst>
                                            <p:cond delay="0"/>
                                          </p:stCondLst>
                                        </p:cTn>
                                        <p:tgtEl>
                                          <p:spTgt spid="48"/>
                                        </p:tgtEl>
                                        <p:attrNameLst>
                                          <p:attrName>style.visibility</p:attrName>
                                        </p:attrNameLst>
                                      </p:cBhvr>
                                      <p:to>
                                        <p:strVal val="visible"/>
                                      </p:to>
                                    </p:set>
                                    <p:animEffect transition="in" filter="wipe(left)">
                                      <p:cBhvr>
                                        <p:cTn id="100" dur="500"/>
                                        <p:tgtEl>
                                          <p:spTgt spid="48"/>
                                        </p:tgtEl>
                                      </p:cBhvr>
                                    </p:animEffec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nodeType="clickEffect">
                                  <p:stCondLst>
                                    <p:cond delay="0"/>
                                  </p:stCondLst>
                                  <p:childTnLst>
                                    <p:set>
                                      <p:cBhvr>
                                        <p:cTn id="104" dur="1" fill="hold">
                                          <p:stCondLst>
                                            <p:cond delay="0"/>
                                          </p:stCondLst>
                                        </p:cTn>
                                        <p:tgtEl>
                                          <p:spTgt spid="53">
                                            <p:txEl>
                                              <p:pRg st="0" end="0"/>
                                            </p:txEl>
                                          </p:spTgt>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1" presetClass="entr" presetSubtype="0" fill="hold" nodeType="clickEffect">
                                  <p:stCondLst>
                                    <p:cond delay="0"/>
                                  </p:stCondLst>
                                  <p:childTnLst>
                                    <p:set>
                                      <p:cBhvr>
                                        <p:cTn id="108" dur="1" fill="hold">
                                          <p:stCondLst>
                                            <p:cond delay="0"/>
                                          </p:stCondLst>
                                        </p:cTn>
                                        <p:tgtEl>
                                          <p:spTgt spid="53">
                                            <p:txEl>
                                              <p:pRg st="1" end="1"/>
                                            </p:txEl>
                                          </p:spTgt>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nodeType="clickEffect">
                                  <p:stCondLst>
                                    <p:cond delay="0"/>
                                  </p:stCondLst>
                                  <p:childTnLst>
                                    <p:set>
                                      <p:cBhvr>
                                        <p:cTn id="112" dur="1" fill="hold">
                                          <p:stCondLst>
                                            <p:cond delay="0"/>
                                          </p:stCondLst>
                                        </p:cTn>
                                        <p:tgtEl>
                                          <p:spTgt spid="53">
                                            <p:txEl>
                                              <p:pRg st="2" end="2"/>
                                            </p:txEl>
                                          </p:spTgt>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presetID="22" presetClass="entr" presetSubtype="8" fill="hold" nodeType="clickEffect">
                                  <p:stCondLst>
                                    <p:cond delay="0"/>
                                  </p:stCondLst>
                                  <p:childTnLst>
                                    <p:set>
                                      <p:cBhvr>
                                        <p:cTn id="116" dur="1" fill="hold">
                                          <p:stCondLst>
                                            <p:cond delay="0"/>
                                          </p:stCondLst>
                                        </p:cTn>
                                        <p:tgtEl>
                                          <p:spTgt spid="50"/>
                                        </p:tgtEl>
                                        <p:attrNameLst>
                                          <p:attrName>style.visibility</p:attrName>
                                        </p:attrNameLst>
                                      </p:cBhvr>
                                      <p:to>
                                        <p:strVal val="visible"/>
                                      </p:to>
                                    </p:set>
                                    <p:animEffect transition="in" filter="wipe(left)">
                                      <p:cBhvr>
                                        <p:cTn id="117" dur="500"/>
                                        <p:tgtEl>
                                          <p:spTgt spid="50"/>
                                        </p:tgtEl>
                                      </p:cBhvr>
                                    </p:animEffect>
                                  </p:childTnLst>
                                </p:cTn>
                              </p:par>
                            </p:childTnLst>
                          </p:cTn>
                        </p:par>
                      </p:childTnLst>
                    </p:cTn>
                  </p:par>
                  <p:par>
                    <p:cTn id="118" fill="hold">
                      <p:stCondLst>
                        <p:cond delay="indefinite"/>
                      </p:stCondLst>
                      <p:childTnLst>
                        <p:par>
                          <p:cTn id="119" fill="hold">
                            <p:stCondLst>
                              <p:cond delay="0"/>
                            </p:stCondLst>
                            <p:childTnLst>
                              <p:par>
                                <p:cTn id="120" presetID="22" presetClass="entr" presetSubtype="8" fill="hold" nodeType="clickEffect">
                                  <p:stCondLst>
                                    <p:cond delay="0"/>
                                  </p:stCondLst>
                                  <p:childTnLst>
                                    <p:set>
                                      <p:cBhvr>
                                        <p:cTn id="121" dur="1" fill="hold">
                                          <p:stCondLst>
                                            <p:cond delay="0"/>
                                          </p:stCondLst>
                                        </p:cTn>
                                        <p:tgtEl>
                                          <p:spTgt spid="51"/>
                                        </p:tgtEl>
                                        <p:attrNameLst>
                                          <p:attrName>style.visibility</p:attrName>
                                        </p:attrNameLst>
                                      </p:cBhvr>
                                      <p:to>
                                        <p:strVal val="visible"/>
                                      </p:to>
                                    </p:set>
                                    <p:animEffect transition="in" filter="wipe(left)">
                                      <p:cBhvr>
                                        <p:cTn id="122" dur="500"/>
                                        <p:tgtEl>
                                          <p:spTgt spid="51"/>
                                        </p:tgtEl>
                                      </p:cBhvr>
                                    </p:animEffect>
                                  </p:childTnLst>
                                </p:cTn>
                              </p:par>
                              <p:par>
                                <p:cTn id="123" presetID="22" presetClass="entr" presetSubtype="8" fill="hold" grpId="0" nodeType="withEffect">
                                  <p:stCondLst>
                                    <p:cond delay="0"/>
                                  </p:stCondLst>
                                  <p:childTnLst>
                                    <p:set>
                                      <p:cBhvr>
                                        <p:cTn id="124" dur="1" fill="hold">
                                          <p:stCondLst>
                                            <p:cond delay="0"/>
                                          </p:stCondLst>
                                        </p:cTn>
                                        <p:tgtEl>
                                          <p:spTgt spid="52"/>
                                        </p:tgtEl>
                                        <p:attrNameLst>
                                          <p:attrName>style.visibility</p:attrName>
                                        </p:attrNameLst>
                                      </p:cBhvr>
                                      <p:to>
                                        <p:strVal val="visible"/>
                                      </p:to>
                                    </p:set>
                                    <p:animEffect transition="in" filter="wipe(left)">
                                      <p:cBhvr>
                                        <p:cTn id="125"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6" grpId="0"/>
      <p:bldP spid="27" grpId="0"/>
      <p:bldP spid="28" grpId="0"/>
      <p:bldP spid="29" grpId="0"/>
      <p:bldP spid="30" grpId="0"/>
      <p:bldP spid="31" grpId="0"/>
      <p:bldP spid="34" grpId="0"/>
      <p:bldP spid="35" grpId="0"/>
      <p:bldP spid="36" grpId="0"/>
      <p:bldP spid="38" grpId="0"/>
      <p:bldP spid="39" grpId="0"/>
      <p:bldP spid="40" grpId="0"/>
      <p:bldP spid="41" grpId="0"/>
      <p:bldP spid="42" grpId="0"/>
      <p:bldP spid="43" grpId="0"/>
      <p:bldP spid="44" grpId="0"/>
      <p:bldP spid="47" grpId="0"/>
      <p:bldP spid="48" grpId="0"/>
      <p:bldP spid="49" grpId="0"/>
      <p:bldP spid="52"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F2D5F8-87CB-4B5B-8EC7-5F4CE6485746}"/>
              </a:ext>
            </a:extLst>
          </p:cNvPr>
          <p:cNvSpPr>
            <a:spLocks noGrp="1"/>
          </p:cNvSpPr>
          <p:nvPr>
            <p:ph type="title"/>
          </p:nvPr>
        </p:nvSpPr>
        <p:spPr/>
        <p:txBody>
          <a:bodyPr>
            <a:normAutofit/>
          </a:bodyPr>
          <a:lstStyle/>
          <a:p>
            <a:r>
              <a:rPr lang="en-US" dirty="0" smtClean="0"/>
              <a:t>Sequential Consistency</a:t>
            </a:r>
            <a:endParaRPr lang="en-US" dirty="0"/>
          </a:p>
        </p:txBody>
      </p:sp>
      <p:sp>
        <p:nvSpPr>
          <p:cNvPr id="54" name="text 1">
            <a:extLst>
              <a:ext uri="{FF2B5EF4-FFF2-40B4-BE49-F238E27FC236}">
                <a16:creationId xmlns:a16="http://schemas.microsoft.com/office/drawing/2014/main" xmlns="" id="{869A6649-257B-4D38-85BF-B0D21E8FED14}"/>
              </a:ext>
            </a:extLst>
          </p:cNvPr>
          <p:cNvSpPr txBox="1"/>
          <p:nvPr/>
        </p:nvSpPr>
        <p:spPr>
          <a:xfrm>
            <a:off x="2260897" y="4183507"/>
            <a:ext cx="398186" cy="615553"/>
          </a:xfrm>
          <a:prstGeom prst="rect">
            <a:avLst/>
          </a:prstGeom>
        </p:spPr>
        <p:txBody>
          <a:bodyPr vert="horz" wrap="none" lIns="0" tIns="0" rIns="0" bIns="0" rtlCol="0">
            <a:spAutoFit/>
          </a:bodyPr>
          <a:lstStyle/>
          <a:p>
            <a:pPr marL="0">
              <a:lnSpc>
                <a:spcPct val="100000"/>
              </a:lnSpc>
            </a:pPr>
            <a:r>
              <a:rPr sz="2000" spc="10" dirty="0">
                <a:solidFill>
                  <a:srgbClr val="1D3064"/>
                </a:solidFill>
                <a:cs typeface="Arial"/>
              </a:rPr>
              <a:t>T=1</a:t>
            </a:r>
            <a:endParaRPr sz="2000" dirty="0">
              <a:solidFill>
                <a:srgbClr val="1D3064"/>
              </a:solidFill>
              <a:cs typeface="Arial"/>
            </a:endParaRPr>
          </a:p>
          <a:p>
            <a:pPr marL="0">
              <a:lnSpc>
                <a:spcPct val="100000"/>
              </a:lnSpc>
            </a:pPr>
            <a:r>
              <a:rPr sz="2000" spc="10" dirty="0">
                <a:solidFill>
                  <a:srgbClr val="1D3064"/>
                </a:solidFill>
                <a:cs typeface="Arial"/>
              </a:rPr>
              <a:t>U=2</a:t>
            </a:r>
            <a:endParaRPr sz="2000" dirty="0">
              <a:solidFill>
                <a:srgbClr val="1D3064"/>
              </a:solidFill>
              <a:cs typeface="Arial"/>
            </a:endParaRPr>
          </a:p>
        </p:txBody>
      </p:sp>
      <p:sp>
        <p:nvSpPr>
          <p:cNvPr id="55" name="text 1">
            <a:extLst>
              <a:ext uri="{FF2B5EF4-FFF2-40B4-BE49-F238E27FC236}">
                <a16:creationId xmlns:a16="http://schemas.microsoft.com/office/drawing/2014/main" xmlns="" id="{FA5D440A-28E5-4B6C-A86C-30C707AEE1D1}"/>
              </a:ext>
            </a:extLst>
          </p:cNvPr>
          <p:cNvSpPr txBox="1"/>
          <p:nvPr/>
        </p:nvSpPr>
        <p:spPr>
          <a:xfrm>
            <a:off x="3022897" y="4183507"/>
            <a:ext cx="386965" cy="615553"/>
          </a:xfrm>
          <a:prstGeom prst="rect">
            <a:avLst/>
          </a:prstGeom>
        </p:spPr>
        <p:txBody>
          <a:bodyPr vert="horz" wrap="none" lIns="0" tIns="0" rIns="0" bIns="0" rtlCol="0">
            <a:spAutoFit/>
          </a:bodyPr>
          <a:lstStyle/>
          <a:p>
            <a:pPr marL="0">
              <a:lnSpc>
                <a:spcPct val="100000"/>
              </a:lnSpc>
            </a:pPr>
            <a:r>
              <a:rPr sz="2000" spc="10" dirty="0">
                <a:solidFill>
                  <a:srgbClr val="1D3064"/>
                </a:solidFill>
                <a:cs typeface="Arial"/>
              </a:rPr>
              <a:t>Y=1</a:t>
            </a:r>
            <a:endParaRPr sz="2000" dirty="0">
              <a:solidFill>
                <a:srgbClr val="1D3064"/>
              </a:solidFill>
              <a:cs typeface="Arial"/>
            </a:endParaRPr>
          </a:p>
          <a:p>
            <a:pPr marL="0">
              <a:lnSpc>
                <a:spcPct val="100000"/>
              </a:lnSpc>
            </a:pPr>
            <a:r>
              <a:rPr sz="2000" spc="10" dirty="0">
                <a:solidFill>
                  <a:srgbClr val="1D3064"/>
                </a:solidFill>
                <a:cs typeface="Arial"/>
              </a:rPr>
              <a:t>Z=2</a:t>
            </a:r>
            <a:endParaRPr sz="2000" dirty="0">
              <a:solidFill>
                <a:srgbClr val="1D3064"/>
              </a:solidFill>
              <a:cs typeface="Arial"/>
            </a:endParaRPr>
          </a:p>
        </p:txBody>
      </p:sp>
      <p:sp>
        <p:nvSpPr>
          <p:cNvPr id="56" name="text 1">
            <a:extLst>
              <a:ext uri="{FF2B5EF4-FFF2-40B4-BE49-F238E27FC236}">
                <a16:creationId xmlns:a16="http://schemas.microsoft.com/office/drawing/2014/main" xmlns="" id="{6474172F-DF56-4262-AB84-CBBFD6F3004E}"/>
              </a:ext>
            </a:extLst>
          </p:cNvPr>
          <p:cNvSpPr txBox="1"/>
          <p:nvPr/>
        </p:nvSpPr>
        <p:spPr>
          <a:xfrm>
            <a:off x="1359196" y="2085467"/>
            <a:ext cx="411010" cy="307777"/>
          </a:xfrm>
          <a:prstGeom prst="rect">
            <a:avLst/>
          </a:prstGeom>
        </p:spPr>
        <p:txBody>
          <a:bodyPr vert="horz" wrap="none" lIns="0" tIns="0" rIns="0" bIns="0" rtlCol="0">
            <a:spAutoFit/>
          </a:bodyPr>
          <a:lstStyle/>
          <a:p>
            <a:pPr marL="0">
              <a:lnSpc>
                <a:spcPct val="100000"/>
              </a:lnSpc>
            </a:pPr>
            <a:r>
              <a:rPr sz="2000" spc="10" dirty="0">
                <a:cs typeface="Arial"/>
              </a:rPr>
              <a:t>A=1</a:t>
            </a:r>
            <a:endParaRPr sz="2000" dirty="0">
              <a:cs typeface="Arial"/>
            </a:endParaRPr>
          </a:p>
        </p:txBody>
      </p:sp>
      <p:sp>
        <p:nvSpPr>
          <p:cNvPr id="57" name="text 1">
            <a:extLst>
              <a:ext uri="{FF2B5EF4-FFF2-40B4-BE49-F238E27FC236}">
                <a16:creationId xmlns:a16="http://schemas.microsoft.com/office/drawing/2014/main" xmlns="" id="{BE9C75C5-B594-43E3-B061-E0C405EF5BCD}"/>
              </a:ext>
            </a:extLst>
          </p:cNvPr>
          <p:cNvSpPr txBox="1"/>
          <p:nvPr/>
        </p:nvSpPr>
        <p:spPr>
          <a:xfrm>
            <a:off x="3949997" y="2085467"/>
            <a:ext cx="411010" cy="307777"/>
          </a:xfrm>
          <a:prstGeom prst="rect">
            <a:avLst/>
          </a:prstGeom>
        </p:spPr>
        <p:txBody>
          <a:bodyPr vert="horz" wrap="none" lIns="0" tIns="0" rIns="0" bIns="0" rtlCol="0">
            <a:spAutoFit/>
          </a:bodyPr>
          <a:lstStyle/>
          <a:p>
            <a:pPr marL="0">
              <a:lnSpc>
                <a:spcPct val="100000"/>
              </a:lnSpc>
            </a:pPr>
            <a:r>
              <a:rPr sz="2000" spc="10" dirty="0">
                <a:cs typeface="Arial"/>
              </a:rPr>
              <a:t>A=2</a:t>
            </a:r>
            <a:endParaRPr sz="2000" dirty="0">
              <a:cs typeface="Arial"/>
            </a:endParaRPr>
          </a:p>
        </p:txBody>
      </p:sp>
      <p:sp>
        <p:nvSpPr>
          <p:cNvPr id="58" name="text 1">
            <a:extLst>
              <a:ext uri="{FF2B5EF4-FFF2-40B4-BE49-F238E27FC236}">
                <a16:creationId xmlns:a16="http://schemas.microsoft.com/office/drawing/2014/main" xmlns="" id="{CB2C476D-9A85-4AD2-8D44-506F1F679E2C}"/>
              </a:ext>
            </a:extLst>
          </p:cNvPr>
          <p:cNvSpPr txBox="1"/>
          <p:nvPr/>
        </p:nvSpPr>
        <p:spPr>
          <a:xfrm>
            <a:off x="2253277" y="2444876"/>
            <a:ext cx="406201" cy="307777"/>
          </a:xfrm>
          <a:prstGeom prst="rect">
            <a:avLst/>
          </a:prstGeom>
        </p:spPr>
        <p:txBody>
          <a:bodyPr vert="horz" wrap="none" lIns="0" tIns="0" rIns="0" bIns="0" rtlCol="0">
            <a:spAutoFit/>
          </a:bodyPr>
          <a:lstStyle/>
          <a:p>
            <a:pPr marL="0">
              <a:lnSpc>
                <a:spcPct val="100000"/>
              </a:lnSpc>
            </a:pPr>
            <a:r>
              <a:rPr sz="2000" spc="10" dirty="0">
                <a:cs typeface="Arial"/>
              </a:rPr>
              <a:t>T=A</a:t>
            </a:r>
            <a:endParaRPr sz="2000" dirty="0">
              <a:cs typeface="Arial"/>
            </a:endParaRPr>
          </a:p>
        </p:txBody>
      </p:sp>
      <p:sp>
        <p:nvSpPr>
          <p:cNvPr id="59" name="text 1">
            <a:extLst>
              <a:ext uri="{FF2B5EF4-FFF2-40B4-BE49-F238E27FC236}">
                <a16:creationId xmlns:a16="http://schemas.microsoft.com/office/drawing/2014/main" xmlns="" id="{416F91A0-46F4-4C9F-8A2C-4C4A9DEBEB56}"/>
              </a:ext>
            </a:extLst>
          </p:cNvPr>
          <p:cNvSpPr txBox="1"/>
          <p:nvPr/>
        </p:nvSpPr>
        <p:spPr>
          <a:xfrm>
            <a:off x="3024167" y="2444876"/>
            <a:ext cx="406201" cy="307777"/>
          </a:xfrm>
          <a:prstGeom prst="rect">
            <a:avLst/>
          </a:prstGeom>
        </p:spPr>
        <p:txBody>
          <a:bodyPr vert="horz" wrap="none" lIns="0" tIns="0" rIns="0" bIns="0" rtlCol="0">
            <a:spAutoFit/>
          </a:bodyPr>
          <a:lstStyle/>
          <a:p>
            <a:pPr marL="0">
              <a:lnSpc>
                <a:spcPct val="100000"/>
              </a:lnSpc>
            </a:pPr>
            <a:r>
              <a:rPr sz="2000" spc="10" dirty="0">
                <a:cs typeface="Arial"/>
              </a:rPr>
              <a:t>Y=A</a:t>
            </a:r>
            <a:endParaRPr sz="2000" dirty="0">
              <a:cs typeface="Arial"/>
            </a:endParaRPr>
          </a:p>
        </p:txBody>
      </p:sp>
      <p:sp>
        <p:nvSpPr>
          <p:cNvPr id="60" name="text 1">
            <a:extLst>
              <a:ext uri="{FF2B5EF4-FFF2-40B4-BE49-F238E27FC236}">
                <a16:creationId xmlns:a16="http://schemas.microsoft.com/office/drawing/2014/main" xmlns="" id="{354416CC-AABF-4390-952A-C1F035367F53}"/>
              </a:ext>
            </a:extLst>
          </p:cNvPr>
          <p:cNvSpPr txBox="1"/>
          <p:nvPr/>
        </p:nvSpPr>
        <p:spPr>
          <a:xfrm>
            <a:off x="2248197" y="3283076"/>
            <a:ext cx="446276" cy="307777"/>
          </a:xfrm>
          <a:prstGeom prst="rect">
            <a:avLst/>
          </a:prstGeom>
        </p:spPr>
        <p:txBody>
          <a:bodyPr vert="horz" wrap="none" lIns="0" tIns="0" rIns="0" bIns="0" rtlCol="0">
            <a:spAutoFit/>
          </a:bodyPr>
          <a:lstStyle/>
          <a:p>
            <a:pPr marL="0">
              <a:lnSpc>
                <a:spcPct val="100000"/>
              </a:lnSpc>
            </a:pPr>
            <a:r>
              <a:rPr sz="2000" spc="10" dirty="0">
                <a:cs typeface="Arial"/>
              </a:rPr>
              <a:t>U=A</a:t>
            </a:r>
            <a:endParaRPr sz="2000" dirty="0">
              <a:cs typeface="Arial"/>
            </a:endParaRPr>
          </a:p>
        </p:txBody>
      </p:sp>
      <p:sp>
        <p:nvSpPr>
          <p:cNvPr id="61" name="text 1">
            <a:extLst>
              <a:ext uri="{FF2B5EF4-FFF2-40B4-BE49-F238E27FC236}">
                <a16:creationId xmlns:a16="http://schemas.microsoft.com/office/drawing/2014/main" xmlns="" id="{04C10609-6058-460C-AC67-ADD26C14F9C0}"/>
              </a:ext>
            </a:extLst>
          </p:cNvPr>
          <p:cNvSpPr txBox="1"/>
          <p:nvPr/>
        </p:nvSpPr>
        <p:spPr>
          <a:xfrm>
            <a:off x="3022897" y="3283076"/>
            <a:ext cx="401392" cy="307777"/>
          </a:xfrm>
          <a:prstGeom prst="rect">
            <a:avLst/>
          </a:prstGeom>
        </p:spPr>
        <p:txBody>
          <a:bodyPr vert="horz" wrap="none" lIns="0" tIns="0" rIns="0" bIns="0" rtlCol="0">
            <a:spAutoFit/>
          </a:bodyPr>
          <a:lstStyle/>
          <a:p>
            <a:pPr marL="0">
              <a:lnSpc>
                <a:spcPct val="100000"/>
              </a:lnSpc>
            </a:pPr>
            <a:r>
              <a:rPr sz="2000" spc="10" dirty="0">
                <a:cs typeface="Arial"/>
              </a:rPr>
              <a:t>Z=A</a:t>
            </a:r>
            <a:endParaRPr sz="2000" dirty="0">
              <a:cs typeface="Arial"/>
            </a:endParaRPr>
          </a:p>
        </p:txBody>
      </p:sp>
      <p:sp>
        <p:nvSpPr>
          <p:cNvPr id="62" name="text 1">
            <a:extLst>
              <a:ext uri="{FF2B5EF4-FFF2-40B4-BE49-F238E27FC236}">
                <a16:creationId xmlns:a16="http://schemas.microsoft.com/office/drawing/2014/main" xmlns="" id="{80BDD12D-635D-4E99-83C9-01CE7E66E8E6}"/>
              </a:ext>
            </a:extLst>
          </p:cNvPr>
          <p:cNvSpPr txBox="1"/>
          <p:nvPr/>
        </p:nvSpPr>
        <p:spPr>
          <a:xfrm>
            <a:off x="1559596" y="5094370"/>
            <a:ext cx="2953373" cy="369332"/>
          </a:xfrm>
          <a:prstGeom prst="rect">
            <a:avLst/>
          </a:prstGeom>
        </p:spPr>
        <p:txBody>
          <a:bodyPr vert="horz" wrap="none" lIns="0" tIns="0" rIns="0" bIns="0" rtlCol="0">
            <a:spAutoFit/>
          </a:bodyPr>
          <a:lstStyle/>
          <a:p>
            <a:pPr marL="0">
              <a:lnSpc>
                <a:spcPct val="100000"/>
              </a:lnSpc>
            </a:pPr>
            <a:r>
              <a:rPr sz="2400" b="1" spc="10" dirty="0">
                <a:cs typeface="Arial"/>
              </a:rPr>
              <a:t>Sequentially Consistent</a:t>
            </a:r>
            <a:endParaRPr sz="2400" b="1" dirty="0">
              <a:cs typeface="Arial"/>
            </a:endParaRPr>
          </a:p>
        </p:txBody>
      </p:sp>
      <p:sp>
        <p:nvSpPr>
          <p:cNvPr id="63" name="text 1">
            <a:extLst>
              <a:ext uri="{FF2B5EF4-FFF2-40B4-BE49-F238E27FC236}">
                <a16:creationId xmlns:a16="http://schemas.microsoft.com/office/drawing/2014/main" xmlns="" id="{EB605E99-1F28-4524-BAA1-8A41223BB248}"/>
              </a:ext>
            </a:extLst>
          </p:cNvPr>
          <p:cNvSpPr txBox="1"/>
          <p:nvPr/>
        </p:nvSpPr>
        <p:spPr>
          <a:xfrm>
            <a:off x="7169070" y="4183507"/>
            <a:ext cx="398186" cy="615553"/>
          </a:xfrm>
          <a:prstGeom prst="rect">
            <a:avLst/>
          </a:prstGeom>
        </p:spPr>
        <p:txBody>
          <a:bodyPr vert="horz" wrap="none" lIns="0" tIns="0" rIns="0" bIns="0" rtlCol="0">
            <a:spAutoFit/>
          </a:bodyPr>
          <a:lstStyle/>
          <a:p>
            <a:pPr marL="0">
              <a:lnSpc>
                <a:spcPct val="100000"/>
              </a:lnSpc>
            </a:pPr>
            <a:r>
              <a:rPr sz="2000" spc="10" dirty="0">
                <a:solidFill>
                  <a:schemeClr val="accent6"/>
                </a:solidFill>
                <a:cs typeface="Arial"/>
              </a:rPr>
              <a:t>T=1</a:t>
            </a:r>
            <a:endParaRPr sz="2000" dirty="0">
              <a:solidFill>
                <a:schemeClr val="accent6"/>
              </a:solidFill>
              <a:cs typeface="Arial"/>
            </a:endParaRPr>
          </a:p>
          <a:p>
            <a:pPr marL="0">
              <a:lnSpc>
                <a:spcPct val="100000"/>
              </a:lnSpc>
            </a:pPr>
            <a:r>
              <a:rPr sz="2000" spc="10" dirty="0">
                <a:solidFill>
                  <a:schemeClr val="accent6"/>
                </a:solidFill>
                <a:cs typeface="Arial"/>
              </a:rPr>
              <a:t>U=2</a:t>
            </a:r>
            <a:endParaRPr sz="2000" dirty="0">
              <a:solidFill>
                <a:schemeClr val="accent6"/>
              </a:solidFill>
              <a:cs typeface="Arial"/>
            </a:endParaRPr>
          </a:p>
        </p:txBody>
      </p:sp>
      <p:sp>
        <p:nvSpPr>
          <p:cNvPr id="64" name="text 1">
            <a:extLst>
              <a:ext uri="{FF2B5EF4-FFF2-40B4-BE49-F238E27FC236}">
                <a16:creationId xmlns:a16="http://schemas.microsoft.com/office/drawing/2014/main" xmlns="" id="{39A6DD60-D010-4C5F-A517-13E1E5244FD1}"/>
              </a:ext>
            </a:extLst>
          </p:cNvPr>
          <p:cNvSpPr txBox="1"/>
          <p:nvPr/>
        </p:nvSpPr>
        <p:spPr>
          <a:xfrm>
            <a:off x="7931070" y="4183507"/>
            <a:ext cx="386965" cy="615553"/>
          </a:xfrm>
          <a:prstGeom prst="rect">
            <a:avLst/>
          </a:prstGeom>
        </p:spPr>
        <p:txBody>
          <a:bodyPr vert="horz" wrap="none" lIns="0" tIns="0" rIns="0" bIns="0" rtlCol="0">
            <a:spAutoFit/>
          </a:bodyPr>
          <a:lstStyle/>
          <a:p>
            <a:pPr marL="0">
              <a:lnSpc>
                <a:spcPct val="100000"/>
              </a:lnSpc>
            </a:pPr>
            <a:r>
              <a:rPr sz="2000" spc="10" dirty="0">
                <a:solidFill>
                  <a:schemeClr val="accent6"/>
                </a:solidFill>
                <a:cs typeface="Arial"/>
              </a:rPr>
              <a:t>Y=2</a:t>
            </a:r>
            <a:endParaRPr sz="2000" dirty="0">
              <a:solidFill>
                <a:schemeClr val="accent6"/>
              </a:solidFill>
              <a:cs typeface="Arial"/>
            </a:endParaRPr>
          </a:p>
          <a:p>
            <a:pPr marL="0">
              <a:lnSpc>
                <a:spcPct val="100000"/>
              </a:lnSpc>
            </a:pPr>
            <a:r>
              <a:rPr sz="2000" spc="10" dirty="0">
                <a:solidFill>
                  <a:schemeClr val="accent6"/>
                </a:solidFill>
                <a:cs typeface="Arial"/>
              </a:rPr>
              <a:t>Z=1</a:t>
            </a:r>
            <a:endParaRPr sz="2000" dirty="0">
              <a:solidFill>
                <a:schemeClr val="accent6"/>
              </a:solidFill>
              <a:cs typeface="Arial"/>
            </a:endParaRPr>
          </a:p>
        </p:txBody>
      </p:sp>
      <p:sp>
        <p:nvSpPr>
          <p:cNvPr id="65" name="text 1">
            <a:extLst>
              <a:ext uri="{FF2B5EF4-FFF2-40B4-BE49-F238E27FC236}">
                <a16:creationId xmlns:a16="http://schemas.microsoft.com/office/drawing/2014/main" xmlns="" id="{E1E8A28A-63BD-40E6-ACF0-BF948AC82362}"/>
              </a:ext>
            </a:extLst>
          </p:cNvPr>
          <p:cNvSpPr txBox="1"/>
          <p:nvPr/>
        </p:nvSpPr>
        <p:spPr>
          <a:xfrm>
            <a:off x="6267370" y="2085467"/>
            <a:ext cx="411010" cy="307777"/>
          </a:xfrm>
          <a:prstGeom prst="rect">
            <a:avLst/>
          </a:prstGeom>
        </p:spPr>
        <p:txBody>
          <a:bodyPr vert="horz" wrap="none" lIns="0" tIns="0" rIns="0" bIns="0" rtlCol="0">
            <a:spAutoFit/>
          </a:bodyPr>
          <a:lstStyle/>
          <a:p>
            <a:pPr marL="0">
              <a:lnSpc>
                <a:spcPct val="100000"/>
              </a:lnSpc>
            </a:pPr>
            <a:r>
              <a:rPr sz="2000" spc="10" dirty="0">
                <a:cs typeface="Arial"/>
              </a:rPr>
              <a:t>A=1</a:t>
            </a:r>
            <a:endParaRPr sz="2000" dirty="0">
              <a:cs typeface="Arial"/>
            </a:endParaRPr>
          </a:p>
        </p:txBody>
      </p:sp>
      <p:sp>
        <p:nvSpPr>
          <p:cNvPr id="66" name="text 1">
            <a:extLst>
              <a:ext uri="{FF2B5EF4-FFF2-40B4-BE49-F238E27FC236}">
                <a16:creationId xmlns:a16="http://schemas.microsoft.com/office/drawing/2014/main" xmlns="" id="{8BBC73C9-6006-4458-8090-A7F15261465A}"/>
              </a:ext>
            </a:extLst>
          </p:cNvPr>
          <p:cNvSpPr txBox="1"/>
          <p:nvPr/>
        </p:nvSpPr>
        <p:spPr>
          <a:xfrm>
            <a:off x="8858170" y="2085467"/>
            <a:ext cx="411010" cy="307777"/>
          </a:xfrm>
          <a:prstGeom prst="rect">
            <a:avLst/>
          </a:prstGeom>
        </p:spPr>
        <p:txBody>
          <a:bodyPr vert="horz" wrap="none" lIns="0" tIns="0" rIns="0" bIns="0" rtlCol="0">
            <a:spAutoFit/>
          </a:bodyPr>
          <a:lstStyle/>
          <a:p>
            <a:pPr marL="0">
              <a:lnSpc>
                <a:spcPct val="100000"/>
              </a:lnSpc>
            </a:pPr>
            <a:r>
              <a:rPr sz="2000" spc="10" dirty="0">
                <a:cs typeface="Arial"/>
              </a:rPr>
              <a:t>A=2</a:t>
            </a:r>
            <a:endParaRPr sz="2000" dirty="0">
              <a:cs typeface="Arial"/>
            </a:endParaRPr>
          </a:p>
        </p:txBody>
      </p:sp>
      <p:sp>
        <p:nvSpPr>
          <p:cNvPr id="67" name="text 1">
            <a:extLst>
              <a:ext uri="{FF2B5EF4-FFF2-40B4-BE49-F238E27FC236}">
                <a16:creationId xmlns:a16="http://schemas.microsoft.com/office/drawing/2014/main" xmlns="" id="{3E2920E1-9260-4878-B206-C9FD77FE22EF}"/>
              </a:ext>
            </a:extLst>
          </p:cNvPr>
          <p:cNvSpPr txBox="1"/>
          <p:nvPr/>
        </p:nvSpPr>
        <p:spPr>
          <a:xfrm>
            <a:off x="7161450" y="2444876"/>
            <a:ext cx="406201" cy="307777"/>
          </a:xfrm>
          <a:prstGeom prst="rect">
            <a:avLst/>
          </a:prstGeom>
        </p:spPr>
        <p:txBody>
          <a:bodyPr vert="horz" wrap="none" lIns="0" tIns="0" rIns="0" bIns="0" rtlCol="0">
            <a:spAutoFit/>
          </a:bodyPr>
          <a:lstStyle/>
          <a:p>
            <a:pPr marL="0">
              <a:lnSpc>
                <a:spcPct val="100000"/>
              </a:lnSpc>
            </a:pPr>
            <a:r>
              <a:rPr sz="2000" spc="10" dirty="0">
                <a:cs typeface="Arial"/>
              </a:rPr>
              <a:t>T=A</a:t>
            </a:r>
            <a:endParaRPr sz="2000" dirty="0">
              <a:cs typeface="Arial"/>
            </a:endParaRPr>
          </a:p>
        </p:txBody>
      </p:sp>
      <p:sp>
        <p:nvSpPr>
          <p:cNvPr id="68" name="text 1">
            <a:extLst>
              <a:ext uri="{FF2B5EF4-FFF2-40B4-BE49-F238E27FC236}">
                <a16:creationId xmlns:a16="http://schemas.microsoft.com/office/drawing/2014/main" xmlns="" id="{E72A2A15-86F6-4ABD-92A6-4B3A966BD383}"/>
              </a:ext>
            </a:extLst>
          </p:cNvPr>
          <p:cNvSpPr txBox="1"/>
          <p:nvPr/>
        </p:nvSpPr>
        <p:spPr>
          <a:xfrm>
            <a:off x="7932340" y="2444876"/>
            <a:ext cx="406201" cy="307777"/>
          </a:xfrm>
          <a:prstGeom prst="rect">
            <a:avLst/>
          </a:prstGeom>
        </p:spPr>
        <p:txBody>
          <a:bodyPr vert="horz" wrap="none" lIns="0" tIns="0" rIns="0" bIns="0" rtlCol="0">
            <a:spAutoFit/>
          </a:bodyPr>
          <a:lstStyle/>
          <a:p>
            <a:pPr marL="0">
              <a:lnSpc>
                <a:spcPct val="100000"/>
              </a:lnSpc>
            </a:pPr>
            <a:r>
              <a:rPr sz="2000" spc="10" dirty="0">
                <a:cs typeface="Arial"/>
              </a:rPr>
              <a:t>Y=A</a:t>
            </a:r>
            <a:endParaRPr sz="2000" dirty="0">
              <a:cs typeface="Arial"/>
            </a:endParaRPr>
          </a:p>
        </p:txBody>
      </p:sp>
      <p:sp>
        <p:nvSpPr>
          <p:cNvPr id="69" name="text 1">
            <a:extLst>
              <a:ext uri="{FF2B5EF4-FFF2-40B4-BE49-F238E27FC236}">
                <a16:creationId xmlns:a16="http://schemas.microsoft.com/office/drawing/2014/main" xmlns="" id="{75EF6A7A-8B4D-4433-A61D-D4E6032D6DB5}"/>
              </a:ext>
            </a:extLst>
          </p:cNvPr>
          <p:cNvSpPr txBox="1"/>
          <p:nvPr/>
        </p:nvSpPr>
        <p:spPr>
          <a:xfrm>
            <a:off x="7156370" y="3283076"/>
            <a:ext cx="446276" cy="307777"/>
          </a:xfrm>
          <a:prstGeom prst="rect">
            <a:avLst/>
          </a:prstGeom>
        </p:spPr>
        <p:txBody>
          <a:bodyPr vert="horz" wrap="none" lIns="0" tIns="0" rIns="0" bIns="0" rtlCol="0">
            <a:spAutoFit/>
          </a:bodyPr>
          <a:lstStyle/>
          <a:p>
            <a:pPr marL="0">
              <a:lnSpc>
                <a:spcPct val="100000"/>
              </a:lnSpc>
            </a:pPr>
            <a:r>
              <a:rPr sz="2000" spc="10" dirty="0">
                <a:cs typeface="Arial"/>
              </a:rPr>
              <a:t>U=A</a:t>
            </a:r>
            <a:endParaRPr sz="2000" dirty="0">
              <a:cs typeface="Arial"/>
            </a:endParaRPr>
          </a:p>
        </p:txBody>
      </p:sp>
      <p:sp>
        <p:nvSpPr>
          <p:cNvPr id="70" name="text 1">
            <a:extLst>
              <a:ext uri="{FF2B5EF4-FFF2-40B4-BE49-F238E27FC236}">
                <a16:creationId xmlns:a16="http://schemas.microsoft.com/office/drawing/2014/main" xmlns="" id="{EF000692-E918-4C88-B775-1EB9CD38FEBA}"/>
              </a:ext>
            </a:extLst>
          </p:cNvPr>
          <p:cNvSpPr txBox="1"/>
          <p:nvPr/>
        </p:nvSpPr>
        <p:spPr>
          <a:xfrm>
            <a:off x="7931070" y="3283076"/>
            <a:ext cx="401392" cy="307777"/>
          </a:xfrm>
          <a:prstGeom prst="rect">
            <a:avLst/>
          </a:prstGeom>
        </p:spPr>
        <p:txBody>
          <a:bodyPr vert="horz" wrap="none" lIns="0" tIns="0" rIns="0" bIns="0" rtlCol="0">
            <a:spAutoFit/>
          </a:bodyPr>
          <a:lstStyle/>
          <a:p>
            <a:pPr marL="0">
              <a:lnSpc>
                <a:spcPct val="100000"/>
              </a:lnSpc>
            </a:pPr>
            <a:r>
              <a:rPr sz="2000" spc="10" dirty="0">
                <a:cs typeface="Arial"/>
              </a:rPr>
              <a:t>Z=A</a:t>
            </a:r>
            <a:endParaRPr sz="2000" dirty="0">
              <a:cs typeface="Arial"/>
            </a:endParaRPr>
          </a:p>
        </p:txBody>
      </p:sp>
      <p:sp>
        <p:nvSpPr>
          <p:cNvPr id="71" name="TextBox 70">
            <a:extLst>
              <a:ext uri="{FF2B5EF4-FFF2-40B4-BE49-F238E27FC236}">
                <a16:creationId xmlns:a16="http://schemas.microsoft.com/office/drawing/2014/main" xmlns="" id="{0B8309AE-9B29-4752-BBC9-1747E0B3C7C6}"/>
              </a:ext>
            </a:extLst>
          </p:cNvPr>
          <p:cNvSpPr txBox="1"/>
          <p:nvPr/>
        </p:nvSpPr>
        <p:spPr>
          <a:xfrm>
            <a:off x="6089279" y="5048204"/>
            <a:ext cx="4257897" cy="461665"/>
          </a:xfrm>
          <a:prstGeom prst="rect">
            <a:avLst/>
          </a:prstGeom>
          <a:noFill/>
        </p:spPr>
        <p:txBody>
          <a:bodyPr wrap="none" rtlCol="0">
            <a:spAutoFit/>
          </a:bodyPr>
          <a:lstStyle/>
          <a:p>
            <a:r>
              <a:rPr lang="en-IN" sz="2400" b="1" dirty="0"/>
              <a:t>Violating Sequential Consistency</a:t>
            </a:r>
          </a:p>
        </p:txBody>
      </p:sp>
      <p:cxnSp>
        <p:nvCxnSpPr>
          <p:cNvPr id="72" name="Straight Connector 71">
            <a:extLst>
              <a:ext uri="{FF2B5EF4-FFF2-40B4-BE49-F238E27FC236}">
                <a16:creationId xmlns:a16="http://schemas.microsoft.com/office/drawing/2014/main" xmlns="" id="{F9065F3D-0DC3-4798-A177-4B5ADD3CBBB9}"/>
              </a:ext>
            </a:extLst>
          </p:cNvPr>
          <p:cNvCxnSpPr/>
          <p:nvPr/>
        </p:nvCxnSpPr>
        <p:spPr>
          <a:xfrm>
            <a:off x="5768784" y="2057400"/>
            <a:ext cx="0" cy="2819400"/>
          </a:xfrm>
          <a:prstGeom prst="line">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xmlns="" id="{33B4E0E1-2144-4954-ABFB-BA60903C0CA0}"/>
              </a:ext>
            </a:extLst>
          </p:cNvPr>
          <p:cNvCxnSpPr/>
          <p:nvPr/>
        </p:nvCxnSpPr>
        <p:spPr>
          <a:xfrm>
            <a:off x="874057" y="2057400"/>
            <a:ext cx="0" cy="2819400"/>
          </a:xfrm>
          <a:prstGeom prst="line">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74" name="Rectangle 73">
            <a:extLst>
              <a:ext uri="{FF2B5EF4-FFF2-40B4-BE49-F238E27FC236}">
                <a16:creationId xmlns:a16="http://schemas.microsoft.com/office/drawing/2014/main" xmlns="" id="{383CE1D7-542A-40A6-91E0-00B839A74EB1}"/>
              </a:ext>
            </a:extLst>
          </p:cNvPr>
          <p:cNvSpPr/>
          <p:nvPr/>
        </p:nvSpPr>
        <p:spPr>
          <a:xfrm>
            <a:off x="1312894" y="1415991"/>
            <a:ext cx="493403" cy="484909"/>
          </a:xfrm>
          <a:prstGeom prst="rect">
            <a:avLst/>
          </a:prstGeom>
          <a:solidFill>
            <a:srgbClr val="1D3064"/>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solidFill>
                  <a:schemeClr val="bg1"/>
                </a:solidFill>
              </a:rPr>
              <a:t>P0</a:t>
            </a:r>
          </a:p>
        </p:txBody>
      </p:sp>
      <p:sp>
        <p:nvSpPr>
          <p:cNvPr id="75" name="Rectangle 74">
            <a:extLst>
              <a:ext uri="{FF2B5EF4-FFF2-40B4-BE49-F238E27FC236}">
                <a16:creationId xmlns:a16="http://schemas.microsoft.com/office/drawing/2014/main" xmlns="" id="{BDBDB036-EB4E-430D-8B5C-36623856FB23}"/>
              </a:ext>
            </a:extLst>
          </p:cNvPr>
          <p:cNvSpPr/>
          <p:nvPr/>
        </p:nvSpPr>
        <p:spPr>
          <a:xfrm>
            <a:off x="2194534" y="1415991"/>
            <a:ext cx="493403" cy="484909"/>
          </a:xfrm>
          <a:prstGeom prst="rect">
            <a:avLst/>
          </a:prstGeom>
          <a:solidFill>
            <a:srgbClr val="1D3064"/>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solidFill>
                  <a:schemeClr val="bg1"/>
                </a:solidFill>
              </a:rPr>
              <a:t>P1</a:t>
            </a:r>
          </a:p>
        </p:txBody>
      </p:sp>
      <p:sp>
        <p:nvSpPr>
          <p:cNvPr id="76" name="Rectangle 75">
            <a:extLst>
              <a:ext uri="{FF2B5EF4-FFF2-40B4-BE49-F238E27FC236}">
                <a16:creationId xmlns:a16="http://schemas.microsoft.com/office/drawing/2014/main" xmlns="" id="{E9F66770-B100-4348-B96F-7C2E13E5FAF6}"/>
              </a:ext>
            </a:extLst>
          </p:cNvPr>
          <p:cNvSpPr/>
          <p:nvPr/>
        </p:nvSpPr>
        <p:spPr>
          <a:xfrm>
            <a:off x="3025872" y="1415991"/>
            <a:ext cx="493403" cy="484909"/>
          </a:xfrm>
          <a:prstGeom prst="rect">
            <a:avLst/>
          </a:prstGeom>
          <a:solidFill>
            <a:srgbClr val="1D3064"/>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solidFill>
                  <a:schemeClr val="bg1"/>
                </a:solidFill>
              </a:rPr>
              <a:t>P2</a:t>
            </a:r>
          </a:p>
        </p:txBody>
      </p:sp>
      <p:sp>
        <p:nvSpPr>
          <p:cNvPr id="77" name="Rectangle 76">
            <a:extLst>
              <a:ext uri="{FF2B5EF4-FFF2-40B4-BE49-F238E27FC236}">
                <a16:creationId xmlns:a16="http://schemas.microsoft.com/office/drawing/2014/main" xmlns="" id="{ED04E846-52E4-44C6-BC70-F0E3CD576AF0}"/>
              </a:ext>
            </a:extLst>
          </p:cNvPr>
          <p:cNvSpPr/>
          <p:nvPr/>
        </p:nvSpPr>
        <p:spPr>
          <a:xfrm>
            <a:off x="3908800" y="1415992"/>
            <a:ext cx="493403" cy="484909"/>
          </a:xfrm>
          <a:prstGeom prst="rect">
            <a:avLst/>
          </a:prstGeom>
          <a:solidFill>
            <a:srgbClr val="1D3064"/>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solidFill>
                  <a:schemeClr val="bg1"/>
                </a:solidFill>
              </a:rPr>
              <a:t>P3</a:t>
            </a:r>
          </a:p>
        </p:txBody>
      </p:sp>
      <p:sp>
        <p:nvSpPr>
          <p:cNvPr id="78" name="Rectangle 77">
            <a:extLst>
              <a:ext uri="{FF2B5EF4-FFF2-40B4-BE49-F238E27FC236}">
                <a16:creationId xmlns:a16="http://schemas.microsoft.com/office/drawing/2014/main" xmlns="" id="{E6A7CC43-279F-4E1E-B6CE-3B1D39A67DEE}"/>
              </a:ext>
            </a:extLst>
          </p:cNvPr>
          <p:cNvSpPr/>
          <p:nvPr/>
        </p:nvSpPr>
        <p:spPr>
          <a:xfrm>
            <a:off x="6198121" y="1420090"/>
            <a:ext cx="493403" cy="484909"/>
          </a:xfrm>
          <a:prstGeom prst="rect">
            <a:avLst/>
          </a:prstGeom>
          <a:solidFill>
            <a:srgbClr val="1D3064"/>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solidFill>
                  <a:schemeClr val="bg1"/>
                </a:solidFill>
              </a:rPr>
              <a:t>P0</a:t>
            </a:r>
          </a:p>
        </p:txBody>
      </p:sp>
      <p:sp>
        <p:nvSpPr>
          <p:cNvPr id="79" name="Rectangle 78">
            <a:extLst>
              <a:ext uri="{FF2B5EF4-FFF2-40B4-BE49-F238E27FC236}">
                <a16:creationId xmlns:a16="http://schemas.microsoft.com/office/drawing/2014/main" xmlns="" id="{7812B821-A9D4-4543-9683-A0BCACB7F38B}"/>
              </a:ext>
            </a:extLst>
          </p:cNvPr>
          <p:cNvSpPr/>
          <p:nvPr/>
        </p:nvSpPr>
        <p:spPr>
          <a:xfrm>
            <a:off x="7079761" y="1420090"/>
            <a:ext cx="493403" cy="484909"/>
          </a:xfrm>
          <a:prstGeom prst="rect">
            <a:avLst/>
          </a:prstGeom>
          <a:solidFill>
            <a:srgbClr val="1D3064"/>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solidFill>
                  <a:schemeClr val="bg1"/>
                </a:solidFill>
              </a:rPr>
              <a:t>P1</a:t>
            </a:r>
          </a:p>
        </p:txBody>
      </p:sp>
      <p:sp>
        <p:nvSpPr>
          <p:cNvPr id="80" name="Rectangle 79">
            <a:extLst>
              <a:ext uri="{FF2B5EF4-FFF2-40B4-BE49-F238E27FC236}">
                <a16:creationId xmlns:a16="http://schemas.microsoft.com/office/drawing/2014/main" xmlns="" id="{78653EC7-BDA8-44CD-ACD1-790AE177B2AD}"/>
              </a:ext>
            </a:extLst>
          </p:cNvPr>
          <p:cNvSpPr/>
          <p:nvPr/>
        </p:nvSpPr>
        <p:spPr>
          <a:xfrm>
            <a:off x="7911099" y="1420090"/>
            <a:ext cx="493403" cy="484909"/>
          </a:xfrm>
          <a:prstGeom prst="rect">
            <a:avLst/>
          </a:prstGeom>
          <a:solidFill>
            <a:srgbClr val="1D3064"/>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solidFill>
                  <a:schemeClr val="bg1"/>
                </a:solidFill>
              </a:rPr>
              <a:t>P2</a:t>
            </a:r>
          </a:p>
        </p:txBody>
      </p:sp>
      <p:sp>
        <p:nvSpPr>
          <p:cNvPr id="81" name="Rectangle 80">
            <a:extLst>
              <a:ext uri="{FF2B5EF4-FFF2-40B4-BE49-F238E27FC236}">
                <a16:creationId xmlns:a16="http://schemas.microsoft.com/office/drawing/2014/main" xmlns="" id="{C11584BC-781C-4FD7-A594-A4B7F6F42F6D}"/>
              </a:ext>
            </a:extLst>
          </p:cNvPr>
          <p:cNvSpPr/>
          <p:nvPr/>
        </p:nvSpPr>
        <p:spPr>
          <a:xfrm>
            <a:off x="8794027" y="1420091"/>
            <a:ext cx="493403" cy="484909"/>
          </a:xfrm>
          <a:prstGeom prst="rect">
            <a:avLst/>
          </a:prstGeom>
          <a:solidFill>
            <a:srgbClr val="1D3064"/>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solidFill>
                  <a:schemeClr val="bg1"/>
                </a:solidFill>
              </a:rPr>
              <a:t>P3</a:t>
            </a:r>
          </a:p>
        </p:txBody>
      </p:sp>
    </p:spTree>
    <p:extLst>
      <p:ext uri="{BB962C8B-B14F-4D97-AF65-F5344CB8AC3E}">
        <p14:creationId xmlns:p14="http://schemas.microsoft.com/office/powerpoint/2010/main" val="1699112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6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6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67"/>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68"/>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69"/>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70"/>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63"/>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64"/>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p:bldP spid="55" grpId="0"/>
      <p:bldP spid="56" grpId="0"/>
      <p:bldP spid="57" grpId="0"/>
      <p:bldP spid="58" grpId="0"/>
      <p:bldP spid="59" grpId="0"/>
      <p:bldP spid="60" grpId="0"/>
      <p:bldP spid="61" grpId="0"/>
      <p:bldP spid="62" grpId="0"/>
      <p:bldP spid="63" grpId="0"/>
      <p:bldP spid="64" grpId="0"/>
      <p:bldP spid="65" grpId="0"/>
      <p:bldP spid="66" grpId="0"/>
      <p:bldP spid="67" grpId="0"/>
      <p:bldP spid="68" grpId="0"/>
      <p:bldP spid="69" grpId="0"/>
      <p:bldP spid="70" grpId="0"/>
      <p:bldP spid="71"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F2D5F8-87CB-4B5B-8EC7-5F4CE6485746}"/>
              </a:ext>
            </a:extLst>
          </p:cNvPr>
          <p:cNvSpPr>
            <a:spLocks noGrp="1"/>
          </p:cNvSpPr>
          <p:nvPr>
            <p:ph type="title"/>
          </p:nvPr>
        </p:nvSpPr>
        <p:spPr/>
        <p:txBody>
          <a:bodyPr>
            <a:normAutofit/>
          </a:bodyPr>
          <a:lstStyle/>
          <a:p>
            <a:r>
              <a:rPr lang="en-US" dirty="0" smtClean="0"/>
              <a:t>Sequential Consistency</a:t>
            </a:r>
            <a:endParaRPr lang="en-US" dirty="0"/>
          </a:p>
        </p:txBody>
      </p:sp>
      <p:sp>
        <p:nvSpPr>
          <p:cNvPr id="4" name="Content Placeholder 3"/>
          <p:cNvSpPr>
            <a:spLocks noGrp="1"/>
          </p:cNvSpPr>
          <p:nvPr>
            <p:ph idx="1"/>
          </p:nvPr>
        </p:nvSpPr>
        <p:spPr/>
        <p:txBody>
          <a:bodyPr/>
          <a:lstStyle/>
          <a:p>
            <a:r>
              <a:rPr lang="en-US" dirty="0"/>
              <a:t>Consider three processes P1, P2 and P3 executing multiple instructions on three shared variables x, y and z</a:t>
            </a:r>
          </a:p>
          <a:p>
            <a:r>
              <a:rPr lang="en-US" dirty="0"/>
              <a:t>Assume that x, y and z are set to zero at </a:t>
            </a:r>
            <a:r>
              <a:rPr lang="en-US" dirty="0" smtClean="0"/>
              <a:t>start</a:t>
            </a:r>
          </a:p>
          <a:p>
            <a:endParaRPr lang="en-US" dirty="0"/>
          </a:p>
          <a:p>
            <a:endParaRPr lang="en-US" dirty="0" smtClean="0"/>
          </a:p>
          <a:p>
            <a:r>
              <a:rPr lang="en-US" dirty="0" smtClean="0"/>
              <a:t>There </a:t>
            </a:r>
            <a:r>
              <a:rPr lang="en-US" dirty="0"/>
              <a:t>are many valid sequences in which operations can be executed, respecting sequential consistency (or program order)</a:t>
            </a:r>
          </a:p>
          <a:p>
            <a:r>
              <a:rPr lang="en-US" dirty="0"/>
              <a:t>How can a program identify the wrong sequence among the following sequences:</a:t>
            </a:r>
          </a:p>
          <a:p>
            <a:endParaRPr lang="en-US" dirty="0"/>
          </a:p>
          <a:p>
            <a:endParaRPr lang="en-IN" dirty="0"/>
          </a:p>
        </p:txBody>
      </p:sp>
      <p:sp>
        <p:nvSpPr>
          <p:cNvPr id="66" name="Rectangle 65"/>
          <p:cNvSpPr/>
          <p:nvPr/>
        </p:nvSpPr>
        <p:spPr>
          <a:xfrm>
            <a:off x="3334871" y="2133603"/>
            <a:ext cx="381000" cy="584775"/>
          </a:xfrm>
          <a:prstGeom prst="rect">
            <a:avLst/>
          </a:prstGeom>
          <a:solidFill>
            <a:srgbClr val="0000FF"/>
          </a:solidFill>
          <a:ln>
            <a:solidFill>
              <a:srgbClr val="0000FF"/>
            </a:solidFill>
          </a:ln>
        </p:spPr>
        <p:style>
          <a:lnRef idx="0">
            <a:schemeClr val="accent6"/>
          </a:lnRef>
          <a:fillRef idx="3">
            <a:schemeClr val="accent6"/>
          </a:fillRef>
          <a:effectRef idx="3">
            <a:schemeClr val="accent6"/>
          </a:effectRef>
          <a:fontRef idx="minor">
            <a:schemeClr val="lt1"/>
          </a:fontRef>
        </p:style>
        <p:txBody>
          <a:bodyPr wrap="square">
            <a:spAutoFit/>
          </a:bodyPr>
          <a:lstStyle/>
          <a:p>
            <a:r>
              <a:rPr lang="it-IT" sz="1600" b="1" dirty="0">
                <a:latin typeface="+mj-lt"/>
                <a:cs typeface="Courier New" pitchFamily="49" charset="0"/>
              </a:rPr>
              <a:t>P1</a:t>
            </a:r>
            <a:endParaRPr lang="en-US" sz="1600" dirty="0">
              <a:latin typeface="+mj-lt"/>
            </a:endParaRPr>
          </a:p>
        </p:txBody>
      </p:sp>
      <p:sp>
        <p:nvSpPr>
          <p:cNvPr id="67" name="Rectangle 66"/>
          <p:cNvSpPr/>
          <p:nvPr/>
        </p:nvSpPr>
        <p:spPr>
          <a:xfrm>
            <a:off x="2877671" y="2410603"/>
            <a:ext cx="1295400" cy="584775"/>
          </a:xfrm>
          <a:prstGeom prst="rect">
            <a:avLst/>
          </a:prstGeom>
          <a:ln>
            <a:solidFill>
              <a:srgbClr val="0000FF"/>
            </a:solidFill>
          </a:ln>
        </p:spPr>
        <p:style>
          <a:lnRef idx="2">
            <a:schemeClr val="accent6"/>
          </a:lnRef>
          <a:fillRef idx="1">
            <a:schemeClr val="lt1"/>
          </a:fillRef>
          <a:effectRef idx="0">
            <a:schemeClr val="accent6"/>
          </a:effectRef>
          <a:fontRef idx="minor">
            <a:schemeClr val="dk1"/>
          </a:fontRef>
        </p:style>
        <p:txBody>
          <a:bodyPr wrap="square">
            <a:spAutoFit/>
          </a:bodyPr>
          <a:lstStyle/>
          <a:p>
            <a:r>
              <a:rPr lang="it-IT" sz="1600" b="1" dirty="0">
                <a:solidFill>
                  <a:srgbClr val="0000FF"/>
                </a:solidFill>
                <a:latin typeface="+mj-lt"/>
                <a:cs typeface="Courier New" pitchFamily="49" charset="0"/>
              </a:rPr>
              <a:t>x = 1</a:t>
            </a:r>
          </a:p>
          <a:p>
            <a:r>
              <a:rPr lang="it-IT" sz="1600" b="1" dirty="0">
                <a:solidFill>
                  <a:srgbClr val="0000FF"/>
                </a:solidFill>
                <a:latin typeface="+mj-lt"/>
                <a:cs typeface="Courier New" pitchFamily="49" charset="0"/>
              </a:rPr>
              <a:t>print (y,z)</a:t>
            </a:r>
            <a:endParaRPr lang="en-US" sz="1600" dirty="0">
              <a:solidFill>
                <a:srgbClr val="0000FF"/>
              </a:solidFill>
              <a:latin typeface="+mj-lt"/>
            </a:endParaRPr>
          </a:p>
        </p:txBody>
      </p:sp>
      <p:sp>
        <p:nvSpPr>
          <p:cNvPr id="68" name="Rectangle 67"/>
          <p:cNvSpPr/>
          <p:nvPr/>
        </p:nvSpPr>
        <p:spPr>
          <a:xfrm>
            <a:off x="4706471" y="2133604"/>
            <a:ext cx="381000" cy="584775"/>
          </a:xfrm>
          <a:prstGeom prst="rect">
            <a:avLst/>
          </a:prstGeom>
          <a:solidFill>
            <a:srgbClr val="FF0000"/>
          </a:solidFill>
          <a:ln>
            <a:solidFill>
              <a:srgbClr val="FF0000"/>
            </a:solidFill>
          </a:ln>
        </p:spPr>
        <p:style>
          <a:lnRef idx="0">
            <a:schemeClr val="accent6"/>
          </a:lnRef>
          <a:fillRef idx="3">
            <a:schemeClr val="accent6"/>
          </a:fillRef>
          <a:effectRef idx="3">
            <a:schemeClr val="accent6"/>
          </a:effectRef>
          <a:fontRef idx="minor">
            <a:schemeClr val="lt1"/>
          </a:fontRef>
        </p:style>
        <p:txBody>
          <a:bodyPr wrap="square">
            <a:spAutoFit/>
          </a:bodyPr>
          <a:lstStyle/>
          <a:p>
            <a:r>
              <a:rPr lang="it-IT" sz="1600" b="1" dirty="0">
                <a:latin typeface="+mj-lt"/>
                <a:cs typeface="Courier New" pitchFamily="49" charset="0"/>
              </a:rPr>
              <a:t>P2</a:t>
            </a:r>
            <a:endParaRPr lang="en-US" sz="1600" dirty="0">
              <a:latin typeface="+mj-lt"/>
            </a:endParaRPr>
          </a:p>
        </p:txBody>
      </p:sp>
      <p:sp>
        <p:nvSpPr>
          <p:cNvPr id="69" name="Rectangle 68"/>
          <p:cNvSpPr/>
          <p:nvPr/>
        </p:nvSpPr>
        <p:spPr>
          <a:xfrm>
            <a:off x="4249271" y="2418602"/>
            <a:ext cx="1295400" cy="584775"/>
          </a:xfrm>
          <a:prstGeom prst="rect">
            <a:avLst/>
          </a:prstGeom>
          <a:ln>
            <a:solidFill>
              <a:srgbClr val="FF0000"/>
            </a:solidFill>
          </a:ln>
        </p:spPr>
        <p:style>
          <a:lnRef idx="2">
            <a:schemeClr val="accent6"/>
          </a:lnRef>
          <a:fillRef idx="1">
            <a:schemeClr val="lt1"/>
          </a:fillRef>
          <a:effectRef idx="0">
            <a:schemeClr val="accent6"/>
          </a:effectRef>
          <a:fontRef idx="minor">
            <a:schemeClr val="dk1"/>
          </a:fontRef>
        </p:style>
        <p:txBody>
          <a:bodyPr wrap="square">
            <a:spAutoFit/>
          </a:bodyPr>
          <a:lstStyle/>
          <a:p>
            <a:r>
              <a:rPr lang="it-IT" sz="1600" b="1" dirty="0">
                <a:solidFill>
                  <a:srgbClr val="FF0000"/>
                </a:solidFill>
                <a:latin typeface="+mj-lt"/>
                <a:cs typeface="Courier New" pitchFamily="49" charset="0"/>
              </a:rPr>
              <a:t>y = 1</a:t>
            </a:r>
          </a:p>
          <a:p>
            <a:r>
              <a:rPr lang="it-IT" sz="1600" b="1" dirty="0">
                <a:solidFill>
                  <a:srgbClr val="FF0000"/>
                </a:solidFill>
                <a:latin typeface="+mj-lt"/>
                <a:cs typeface="Courier New" pitchFamily="49" charset="0"/>
              </a:rPr>
              <a:t>print (x,z)</a:t>
            </a:r>
            <a:endParaRPr lang="en-US" sz="1600" dirty="0">
              <a:solidFill>
                <a:srgbClr val="FF0000"/>
              </a:solidFill>
              <a:latin typeface="+mj-lt"/>
            </a:endParaRPr>
          </a:p>
        </p:txBody>
      </p:sp>
      <p:sp>
        <p:nvSpPr>
          <p:cNvPr id="70" name="Rectangle 69"/>
          <p:cNvSpPr/>
          <p:nvPr/>
        </p:nvSpPr>
        <p:spPr>
          <a:xfrm>
            <a:off x="6078071" y="2161405"/>
            <a:ext cx="381000" cy="584775"/>
          </a:xfrm>
          <a:prstGeom prst="rect">
            <a:avLst/>
          </a:prstGeom>
          <a:solidFill>
            <a:srgbClr val="00B050"/>
          </a:solidFill>
          <a:ln>
            <a:solidFill>
              <a:srgbClr val="00B050"/>
            </a:solidFill>
          </a:ln>
        </p:spPr>
        <p:style>
          <a:lnRef idx="0">
            <a:schemeClr val="accent6"/>
          </a:lnRef>
          <a:fillRef idx="3">
            <a:schemeClr val="accent6"/>
          </a:fillRef>
          <a:effectRef idx="3">
            <a:schemeClr val="accent6"/>
          </a:effectRef>
          <a:fontRef idx="minor">
            <a:schemeClr val="lt1"/>
          </a:fontRef>
        </p:style>
        <p:txBody>
          <a:bodyPr wrap="square">
            <a:spAutoFit/>
          </a:bodyPr>
          <a:lstStyle/>
          <a:p>
            <a:r>
              <a:rPr lang="it-IT" sz="1600" b="1" dirty="0">
                <a:latin typeface="+mj-lt"/>
                <a:cs typeface="Courier New" pitchFamily="49" charset="0"/>
              </a:rPr>
              <a:t>P3</a:t>
            </a:r>
            <a:endParaRPr lang="en-US" sz="1600" dirty="0">
              <a:latin typeface="+mj-lt"/>
            </a:endParaRPr>
          </a:p>
        </p:txBody>
      </p:sp>
      <p:sp>
        <p:nvSpPr>
          <p:cNvPr id="71" name="Rectangle 70"/>
          <p:cNvSpPr/>
          <p:nvPr/>
        </p:nvSpPr>
        <p:spPr>
          <a:xfrm>
            <a:off x="5620871" y="2433939"/>
            <a:ext cx="1295400" cy="584775"/>
          </a:xfrm>
          <a:prstGeom prst="rect">
            <a:avLst/>
          </a:prstGeom>
          <a:ln>
            <a:solidFill>
              <a:srgbClr val="00B050"/>
            </a:solidFill>
          </a:ln>
        </p:spPr>
        <p:style>
          <a:lnRef idx="2">
            <a:schemeClr val="accent6"/>
          </a:lnRef>
          <a:fillRef idx="1">
            <a:schemeClr val="lt1"/>
          </a:fillRef>
          <a:effectRef idx="0">
            <a:schemeClr val="accent6"/>
          </a:effectRef>
          <a:fontRef idx="minor">
            <a:schemeClr val="dk1"/>
          </a:fontRef>
        </p:style>
        <p:txBody>
          <a:bodyPr wrap="square">
            <a:spAutoFit/>
          </a:bodyPr>
          <a:lstStyle/>
          <a:p>
            <a:r>
              <a:rPr lang="it-IT" sz="1600" b="1" dirty="0">
                <a:solidFill>
                  <a:srgbClr val="00B050"/>
                </a:solidFill>
                <a:latin typeface="+mj-lt"/>
                <a:cs typeface="Courier New" pitchFamily="49" charset="0"/>
              </a:rPr>
              <a:t>z = 1</a:t>
            </a:r>
          </a:p>
          <a:p>
            <a:r>
              <a:rPr lang="it-IT" sz="1600" b="1" dirty="0">
                <a:solidFill>
                  <a:srgbClr val="00B050"/>
                </a:solidFill>
                <a:latin typeface="+mj-lt"/>
                <a:cs typeface="Courier New" pitchFamily="49" charset="0"/>
              </a:rPr>
              <a:t>print (x,y)</a:t>
            </a:r>
            <a:endParaRPr lang="en-US" sz="1600" dirty="0">
              <a:solidFill>
                <a:srgbClr val="00B050"/>
              </a:solidFill>
              <a:latin typeface="+mj-lt"/>
            </a:endParaRPr>
          </a:p>
        </p:txBody>
      </p:sp>
      <p:sp>
        <p:nvSpPr>
          <p:cNvPr id="72" name="Rectangle 71"/>
          <p:cNvSpPr/>
          <p:nvPr/>
        </p:nvSpPr>
        <p:spPr>
          <a:xfrm>
            <a:off x="2819400" y="4176764"/>
            <a:ext cx="1295400" cy="1384995"/>
          </a:xfrm>
          <a:prstGeom prst="rect">
            <a:avLst/>
          </a:prstGeom>
          <a:ln>
            <a:solidFill>
              <a:schemeClr val="tx1"/>
            </a:solidFill>
          </a:ln>
        </p:spPr>
        <p:style>
          <a:lnRef idx="2">
            <a:schemeClr val="accent4"/>
          </a:lnRef>
          <a:fillRef idx="1">
            <a:schemeClr val="lt1"/>
          </a:fillRef>
          <a:effectRef idx="0">
            <a:schemeClr val="accent4"/>
          </a:effectRef>
          <a:fontRef idx="minor">
            <a:schemeClr val="dk1"/>
          </a:fontRef>
        </p:style>
        <p:txBody>
          <a:bodyPr wrap="square">
            <a:spAutoFit/>
          </a:bodyPr>
          <a:lstStyle/>
          <a:p>
            <a:r>
              <a:rPr lang="it-IT" sz="1400" b="1" dirty="0">
                <a:solidFill>
                  <a:srgbClr val="0000FF"/>
                </a:solidFill>
                <a:latin typeface="+mj-lt"/>
                <a:cs typeface="Courier New" pitchFamily="49" charset="0"/>
              </a:rPr>
              <a:t>x = 1</a:t>
            </a:r>
          </a:p>
          <a:p>
            <a:r>
              <a:rPr lang="it-IT" sz="1400" b="1" dirty="0">
                <a:solidFill>
                  <a:srgbClr val="0000FF"/>
                </a:solidFill>
                <a:latin typeface="+mj-lt"/>
                <a:cs typeface="Courier New" pitchFamily="49" charset="0"/>
              </a:rPr>
              <a:t>print (y,z)</a:t>
            </a:r>
          </a:p>
          <a:p>
            <a:r>
              <a:rPr lang="it-IT" sz="1400" b="1" dirty="0">
                <a:solidFill>
                  <a:srgbClr val="FF0000"/>
                </a:solidFill>
                <a:latin typeface="+mj-lt"/>
                <a:cs typeface="Courier New" pitchFamily="49" charset="0"/>
              </a:rPr>
              <a:t>y = 1</a:t>
            </a:r>
          </a:p>
          <a:p>
            <a:r>
              <a:rPr lang="it-IT" sz="1400" b="1" dirty="0">
                <a:solidFill>
                  <a:srgbClr val="FF0000"/>
                </a:solidFill>
                <a:latin typeface="+mj-lt"/>
                <a:cs typeface="Courier New" pitchFamily="49" charset="0"/>
              </a:rPr>
              <a:t>print (x,z)</a:t>
            </a:r>
            <a:endParaRPr lang="en-US" sz="1400" dirty="0">
              <a:solidFill>
                <a:srgbClr val="FF0000"/>
              </a:solidFill>
              <a:latin typeface="+mj-lt"/>
            </a:endParaRPr>
          </a:p>
          <a:p>
            <a:r>
              <a:rPr lang="it-IT" sz="1400" b="1" dirty="0">
                <a:solidFill>
                  <a:srgbClr val="00B050"/>
                </a:solidFill>
                <a:latin typeface="+mj-lt"/>
                <a:cs typeface="Courier New" pitchFamily="49" charset="0"/>
              </a:rPr>
              <a:t>z = 1</a:t>
            </a:r>
          </a:p>
          <a:p>
            <a:r>
              <a:rPr lang="it-IT" sz="1400" b="1" dirty="0">
                <a:solidFill>
                  <a:srgbClr val="00B050"/>
                </a:solidFill>
                <a:latin typeface="+mj-lt"/>
                <a:cs typeface="Courier New" pitchFamily="49" charset="0"/>
              </a:rPr>
              <a:t>print (x,y)</a:t>
            </a:r>
            <a:endParaRPr lang="en-US" sz="1400" dirty="0">
              <a:solidFill>
                <a:srgbClr val="00B050"/>
              </a:solidFill>
              <a:latin typeface="+mj-lt"/>
            </a:endParaRPr>
          </a:p>
        </p:txBody>
      </p:sp>
      <p:sp>
        <p:nvSpPr>
          <p:cNvPr id="73" name="Rectangle 72"/>
          <p:cNvSpPr/>
          <p:nvPr/>
        </p:nvSpPr>
        <p:spPr>
          <a:xfrm>
            <a:off x="1752600" y="5586537"/>
            <a:ext cx="990600" cy="306025"/>
          </a:xfrm>
          <a:prstGeom prst="rect">
            <a:avLst/>
          </a:prstGeom>
          <a:ln>
            <a:solidFill>
              <a:schemeClr val="tx1"/>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en-US" sz="1400" dirty="0"/>
              <a:t>Output</a:t>
            </a:r>
          </a:p>
        </p:txBody>
      </p:sp>
      <p:sp>
        <p:nvSpPr>
          <p:cNvPr id="74" name="Rectangle 73"/>
          <p:cNvSpPr/>
          <p:nvPr/>
        </p:nvSpPr>
        <p:spPr>
          <a:xfrm>
            <a:off x="2819400" y="5587762"/>
            <a:ext cx="1295400" cy="304800"/>
          </a:xfrm>
          <a:prstGeom prst="rect">
            <a:avLst/>
          </a:prstGeom>
          <a:ln>
            <a:solidFill>
              <a:schemeClr val="tx1"/>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sz="1400" dirty="0"/>
          </a:p>
        </p:txBody>
      </p:sp>
      <p:sp>
        <p:nvSpPr>
          <p:cNvPr id="75" name="Rectangle 74"/>
          <p:cNvSpPr/>
          <p:nvPr/>
        </p:nvSpPr>
        <p:spPr>
          <a:xfrm>
            <a:off x="4419600" y="4190211"/>
            <a:ext cx="1295400" cy="1384995"/>
          </a:xfrm>
          <a:prstGeom prst="rect">
            <a:avLst/>
          </a:prstGeom>
          <a:ln>
            <a:solidFill>
              <a:schemeClr val="tx1"/>
            </a:solidFill>
          </a:ln>
        </p:spPr>
        <p:style>
          <a:lnRef idx="2">
            <a:schemeClr val="accent4"/>
          </a:lnRef>
          <a:fillRef idx="1">
            <a:schemeClr val="lt1"/>
          </a:fillRef>
          <a:effectRef idx="0">
            <a:schemeClr val="accent4"/>
          </a:effectRef>
          <a:fontRef idx="minor">
            <a:schemeClr val="dk1"/>
          </a:fontRef>
        </p:style>
        <p:txBody>
          <a:bodyPr wrap="square">
            <a:spAutoFit/>
          </a:bodyPr>
          <a:lstStyle/>
          <a:p>
            <a:r>
              <a:rPr lang="it-IT" sz="1400" b="1" dirty="0">
                <a:solidFill>
                  <a:srgbClr val="0000FF"/>
                </a:solidFill>
                <a:latin typeface="+mj-lt"/>
                <a:cs typeface="Courier New" pitchFamily="49" charset="0"/>
              </a:rPr>
              <a:t>x = 1</a:t>
            </a:r>
          </a:p>
          <a:p>
            <a:r>
              <a:rPr lang="it-IT" sz="1400" b="1" dirty="0">
                <a:solidFill>
                  <a:srgbClr val="FF0000"/>
                </a:solidFill>
                <a:latin typeface="+mj-lt"/>
                <a:cs typeface="Courier New" pitchFamily="49" charset="0"/>
              </a:rPr>
              <a:t>y = 1</a:t>
            </a:r>
          </a:p>
          <a:p>
            <a:r>
              <a:rPr lang="it-IT" sz="1400" b="1" dirty="0">
                <a:solidFill>
                  <a:srgbClr val="FF0000"/>
                </a:solidFill>
                <a:latin typeface="+mj-lt"/>
                <a:cs typeface="Courier New" pitchFamily="49" charset="0"/>
              </a:rPr>
              <a:t>print (x,z)</a:t>
            </a:r>
            <a:endParaRPr lang="en-US" sz="1400" dirty="0">
              <a:solidFill>
                <a:srgbClr val="FF0000"/>
              </a:solidFill>
              <a:latin typeface="+mj-lt"/>
            </a:endParaRPr>
          </a:p>
          <a:p>
            <a:r>
              <a:rPr lang="it-IT" sz="1400" b="1" dirty="0">
                <a:solidFill>
                  <a:srgbClr val="0000FF"/>
                </a:solidFill>
                <a:latin typeface="+mj-lt"/>
                <a:cs typeface="Courier New" pitchFamily="49" charset="0"/>
              </a:rPr>
              <a:t>print (y,z)</a:t>
            </a:r>
          </a:p>
          <a:p>
            <a:r>
              <a:rPr lang="it-IT" sz="1400" b="1" dirty="0">
                <a:solidFill>
                  <a:srgbClr val="00B050"/>
                </a:solidFill>
                <a:latin typeface="+mj-lt"/>
                <a:cs typeface="Courier New" pitchFamily="49" charset="0"/>
              </a:rPr>
              <a:t>z = 1</a:t>
            </a:r>
          </a:p>
          <a:p>
            <a:r>
              <a:rPr lang="it-IT" sz="1400" b="1" dirty="0">
                <a:solidFill>
                  <a:srgbClr val="00B050"/>
                </a:solidFill>
                <a:latin typeface="+mj-lt"/>
                <a:cs typeface="Courier New" pitchFamily="49" charset="0"/>
              </a:rPr>
              <a:t>print (x,y)</a:t>
            </a:r>
            <a:endParaRPr lang="en-US" sz="1400" dirty="0">
              <a:solidFill>
                <a:srgbClr val="00B050"/>
              </a:solidFill>
              <a:latin typeface="+mj-lt"/>
            </a:endParaRPr>
          </a:p>
        </p:txBody>
      </p:sp>
      <p:sp>
        <p:nvSpPr>
          <p:cNvPr id="76" name="Rectangle 75"/>
          <p:cNvSpPr/>
          <p:nvPr/>
        </p:nvSpPr>
        <p:spPr>
          <a:xfrm>
            <a:off x="6019800" y="4190211"/>
            <a:ext cx="1295400" cy="1384995"/>
          </a:xfrm>
          <a:prstGeom prst="rect">
            <a:avLst/>
          </a:prstGeom>
          <a:ln>
            <a:solidFill>
              <a:schemeClr val="tx1"/>
            </a:solidFill>
          </a:ln>
        </p:spPr>
        <p:style>
          <a:lnRef idx="2">
            <a:schemeClr val="accent4"/>
          </a:lnRef>
          <a:fillRef idx="1">
            <a:schemeClr val="lt1"/>
          </a:fillRef>
          <a:effectRef idx="0">
            <a:schemeClr val="accent4"/>
          </a:effectRef>
          <a:fontRef idx="minor">
            <a:schemeClr val="dk1"/>
          </a:fontRef>
        </p:style>
        <p:txBody>
          <a:bodyPr wrap="square">
            <a:spAutoFit/>
          </a:bodyPr>
          <a:lstStyle/>
          <a:p>
            <a:r>
              <a:rPr lang="it-IT" sz="1400" b="1" dirty="0" smtClean="0">
                <a:solidFill>
                  <a:srgbClr val="FF0000"/>
                </a:solidFill>
                <a:latin typeface="+mj-lt"/>
                <a:cs typeface="Courier New" pitchFamily="49" charset="0"/>
              </a:rPr>
              <a:t>y </a:t>
            </a:r>
            <a:r>
              <a:rPr lang="it-IT" sz="1400" b="1" dirty="0">
                <a:solidFill>
                  <a:srgbClr val="FF0000"/>
                </a:solidFill>
                <a:latin typeface="+mj-lt"/>
                <a:cs typeface="Courier New" pitchFamily="49" charset="0"/>
              </a:rPr>
              <a:t>= </a:t>
            </a:r>
            <a:r>
              <a:rPr lang="it-IT" sz="1400" b="1" dirty="0" smtClean="0">
                <a:solidFill>
                  <a:srgbClr val="FF0000"/>
                </a:solidFill>
                <a:latin typeface="+mj-lt"/>
                <a:cs typeface="Courier New" pitchFamily="49" charset="0"/>
              </a:rPr>
              <a:t>1</a:t>
            </a:r>
          </a:p>
          <a:p>
            <a:r>
              <a:rPr lang="it-IT" sz="1400" b="1" dirty="0">
                <a:solidFill>
                  <a:srgbClr val="00B050"/>
                </a:solidFill>
                <a:cs typeface="Courier New" pitchFamily="49" charset="0"/>
              </a:rPr>
              <a:t>z = 1</a:t>
            </a:r>
          </a:p>
          <a:p>
            <a:r>
              <a:rPr lang="it-IT" sz="1400" b="1" dirty="0" smtClean="0">
                <a:solidFill>
                  <a:srgbClr val="00B050"/>
                </a:solidFill>
                <a:latin typeface="+mj-lt"/>
                <a:cs typeface="Courier New" pitchFamily="49" charset="0"/>
              </a:rPr>
              <a:t>print </a:t>
            </a:r>
            <a:r>
              <a:rPr lang="it-IT" sz="1400" b="1" dirty="0">
                <a:solidFill>
                  <a:srgbClr val="00B050"/>
                </a:solidFill>
                <a:latin typeface="+mj-lt"/>
                <a:cs typeface="Courier New" pitchFamily="49" charset="0"/>
              </a:rPr>
              <a:t>(x,y</a:t>
            </a:r>
            <a:r>
              <a:rPr lang="it-IT" sz="1400" b="1" dirty="0" smtClean="0">
                <a:solidFill>
                  <a:srgbClr val="00B050"/>
                </a:solidFill>
                <a:latin typeface="+mj-lt"/>
                <a:cs typeface="Courier New" pitchFamily="49" charset="0"/>
              </a:rPr>
              <a:t>)</a:t>
            </a:r>
          </a:p>
          <a:p>
            <a:r>
              <a:rPr lang="it-IT" sz="1400" b="1" dirty="0">
                <a:solidFill>
                  <a:srgbClr val="FF0000"/>
                </a:solidFill>
                <a:cs typeface="Courier New" pitchFamily="49" charset="0"/>
              </a:rPr>
              <a:t>print (x,z)</a:t>
            </a:r>
          </a:p>
          <a:p>
            <a:r>
              <a:rPr lang="it-IT" sz="1400" b="1" dirty="0" smtClean="0">
                <a:solidFill>
                  <a:srgbClr val="0000FF"/>
                </a:solidFill>
                <a:latin typeface="+mj-lt"/>
                <a:cs typeface="Courier New" pitchFamily="49" charset="0"/>
              </a:rPr>
              <a:t>x </a:t>
            </a:r>
            <a:r>
              <a:rPr lang="it-IT" sz="1400" b="1" dirty="0">
                <a:solidFill>
                  <a:srgbClr val="0000FF"/>
                </a:solidFill>
                <a:latin typeface="+mj-lt"/>
                <a:cs typeface="Courier New" pitchFamily="49" charset="0"/>
              </a:rPr>
              <a:t>= 1</a:t>
            </a:r>
          </a:p>
          <a:p>
            <a:r>
              <a:rPr lang="it-IT" sz="1400" b="1" dirty="0" smtClean="0">
                <a:solidFill>
                  <a:srgbClr val="0000FF"/>
                </a:solidFill>
                <a:cs typeface="Courier New" pitchFamily="49" charset="0"/>
              </a:rPr>
              <a:t>print </a:t>
            </a:r>
            <a:r>
              <a:rPr lang="it-IT" sz="1400" b="1" dirty="0">
                <a:solidFill>
                  <a:srgbClr val="0000FF"/>
                </a:solidFill>
                <a:cs typeface="Courier New" pitchFamily="49" charset="0"/>
              </a:rPr>
              <a:t>(y,z</a:t>
            </a:r>
            <a:r>
              <a:rPr lang="it-IT" sz="1400" b="1" dirty="0" smtClean="0">
                <a:solidFill>
                  <a:srgbClr val="0000FF"/>
                </a:solidFill>
                <a:cs typeface="Courier New" pitchFamily="49" charset="0"/>
              </a:rPr>
              <a:t>)</a:t>
            </a:r>
            <a:endParaRPr lang="it-IT" sz="1400" b="1" dirty="0">
              <a:solidFill>
                <a:srgbClr val="0000FF"/>
              </a:solidFill>
              <a:cs typeface="Courier New" pitchFamily="49" charset="0"/>
            </a:endParaRPr>
          </a:p>
        </p:txBody>
      </p:sp>
      <p:sp>
        <p:nvSpPr>
          <p:cNvPr id="77" name="Rectangle 76"/>
          <p:cNvSpPr/>
          <p:nvPr/>
        </p:nvSpPr>
        <p:spPr>
          <a:xfrm>
            <a:off x="7522029" y="4203658"/>
            <a:ext cx="1295400" cy="1384995"/>
          </a:xfrm>
          <a:prstGeom prst="rect">
            <a:avLst/>
          </a:prstGeom>
          <a:ln>
            <a:solidFill>
              <a:schemeClr val="tx1"/>
            </a:solidFill>
          </a:ln>
        </p:spPr>
        <p:style>
          <a:lnRef idx="2">
            <a:schemeClr val="accent4"/>
          </a:lnRef>
          <a:fillRef idx="1">
            <a:schemeClr val="lt1"/>
          </a:fillRef>
          <a:effectRef idx="0">
            <a:schemeClr val="accent4"/>
          </a:effectRef>
          <a:fontRef idx="minor">
            <a:schemeClr val="dk1"/>
          </a:fontRef>
        </p:style>
        <p:txBody>
          <a:bodyPr wrap="square">
            <a:spAutoFit/>
          </a:bodyPr>
          <a:lstStyle/>
          <a:p>
            <a:r>
              <a:rPr lang="it-IT" sz="1400" b="1" dirty="0">
                <a:solidFill>
                  <a:srgbClr val="FF0000"/>
                </a:solidFill>
                <a:latin typeface="+mj-lt"/>
                <a:cs typeface="Courier New" pitchFamily="49" charset="0"/>
              </a:rPr>
              <a:t>y = </a:t>
            </a:r>
            <a:r>
              <a:rPr lang="it-IT" sz="1400" b="1" dirty="0" smtClean="0">
                <a:solidFill>
                  <a:srgbClr val="FF0000"/>
                </a:solidFill>
                <a:latin typeface="+mj-lt"/>
                <a:cs typeface="Courier New" pitchFamily="49" charset="0"/>
              </a:rPr>
              <a:t>1</a:t>
            </a:r>
          </a:p>
          <a:p>
            <a:r>
              <a:rPr lang="it-IT" sz="1400" b="1" dirty="0">
                <a:solidFill>
                  <a:srgbClr val="0000FF"/>
                </a:solidFill>
                <a:cs typeface="Courier New" pitchFamily="49" charset="0"/>
              </a:rPr>
              <a:t>x = 1</a:t>
            </a:r>
          </a:p>
          <a:p>
            <a:r>
              <a:rPr lang="it-IT" sz="1400" b="1" dirty="0" smtClean="0">
                <a:solidFill>
                  <a:srgbClr val="00B050"/>
                </a:solidFill>
                <a:latin typeface="+mj-lt"/>
                <a:cs typeface="Courier New" pitchFamily="49" charset="0"/>
              </a:rPr>
              <a:t>z </a:t>
            </a:r>
            <a:r>
              <a:rPr lang="it-IT" sz="1400" b="1" dirty="0">
                <a:solidFill>
                  <a:srgbClr val="00B050"/>
                </a:solidFill>
                <a:latin typeface="+mj-lt"/>
                <a:cs typeface="Courier New" pitchFamily="49" charset="0"/>
              </a:rPr>
              <a:t>= 1</a:t>
            </a:r>
          </a:p>
          <a:p>
            <a:r>
              <a:rPr lang="it-IT" sz="1400" b="1" dirty="0" smtClean="0">
                <a:solidFill>
                  <a:srgbClr val="FF0000"/>
                </a:solidFill>
                <a:latin typeface="+mj-lt"/>
                <a:cs typeface="Courier New" pitchFamily="49" charset="0"/>
              </a:rPr>
              <a:t>print </a:t>
            </a:r>
            <a:r>
              <a:rPr lang="it-IT" sz="1400" b="1" dirty="0">
                <a:solidFill>
                  <a:srgbClr val="FF0000"/>
                </a:solidFill>
                <a:latin typeface="+mj-lt"/>
                <a:cs typeface="Courier New" pitchFamily="49" charset="0"/>
              </a:rPr>
              <a:t>(x,z)</a:t>
            </a:r>
            <a:endParaRPr lang="en-US" sz="1400" dirty="0">
              <a:solidFill>
                <a:srgbClr val="FF0000"/>
              </a:solidFill>
              <a:latin typeface="+mj-lt"/>
            </a:endParaRPr>
          </a:p>
          <a:p>
            <a:r>
              <a:rPr lang="it-IT" sz="1400" b="1" dirty="0" smtClean="0">
                <a:solidFill>
                  <a:srgbClr val="0000FF"/>
                </a:solidFill>
                <a:latin typeface="+mj-lt"/>
                <a:cs typeface="Courier New" pitchFamily="49" charset="0"/>
              </a:rPr>
              <a:t>print </a:t>
            </a:r>
            <a:r>
              <a:rPr lang="it-IT" sz="1400" b="1" dirty="0">
                <a:solidFill>
                  <a:srgbClr val="0000FF"/>
                </a:solidFill>
                <a:latin typeface="+mj-lt"/>
                <a:cs typeface="Courier New" pitchFamily="49" charset="0"/>
              </a:rPr>
              <a:t>(y,z</a:t>
            </a:r>
            <a:r>
              <a:rPr lang="it-IT" sz="1400" b="1" dirty="0" smtClean="0">
                <a:solidFill>
                  <a:srgbClr val="0000FF"/>
                </a:solidFill>
                <a:latin typeface="+mj-lt"/>
                <a:cs typeface="Courier New" pitchFamily="49" charset="0"/>
              </a:rPr>
              <a:t>)</a:t>
            </a:r>
          </a:p>
          <a:p>
            <a:r>
              <a:rPr lang="it-IT" sz="1400" b="1" dirty="0">
                <a:solidFill>
                  <a:srgbClr val="00B050"/>
                </a:solidFill>
                <a:cs typeface="Courier New" pitchFamily="49" charset="0"/>
              </a:rPr>
              <a:t>print (x,y</a:t>
            </a:r>
            <a:r>
              <a:rPr lang="it-IT" sz="1400" b="1" dirty="0" smtClean="0">
                <a:solidFill>
                  <a:srgbClr val="00B050"/>
                </a:solidFill>
                <a:cs typeface="Courier New" pitchFamily="49" charset="0"/>
              </a:rPr>
              <a:t>)</a:t>
            </a:r>
            <a:endParaRPr lang="it-IT" sz="1400" b="1" dirty="0">
              <a:solidFill>
                <a:srgbClr val="00B050"/>
              </a:solidFill>
              <a:cs typeface="Courier New" pitchFamily="49" charset="0"/>
            </a:endParaRPr>
          </a:p>
        </p:txBody>
      </p:sp>
      <p:sp>
        <p:nvSpPr>
          <p:cNvPr id="78" name="Rectangle 77"/>
          <p:cNvSpPr/>
          <p:nvPr/>
        </p:nvSpPr>
        <p:spPr>
          <a:xfrm>
            <a:off x="2819400" y="5590721"/>
            <a:ext cx="1295400" cy="304800"/>
          </a:xfrm>
          <a:prstGeom prst="rect">
            <a:avLst/>
          </a:prstGeom>
          <a:ln>
            <a:solidFill>
              <a:schemeClr val="tx1"/>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en-US" sz="1400" dirty="0"/>
              <a:t>001011</a:t>
            </a:r>
          </a:p>
        </p:txBody>
      </p:sp>
      <p:sp>
        <p:nvSpPr>
          <p:cNvPr id="79" name="Rectangle 78"/>
          <p:cNvSpPr/>
          <p:nvPr/>
        </p:nvSpPr>
        <p:spPr>
          <a:xfrm>
            <a:off x="4419600" y="5587762"/>
            <a:ext cx="1295400" cy="304800"/>
          </a:xfrm>
          <a:prstGeom prst="rect">
            <a:avLst/>
          </a:prstGeom>
          <a:ln>
            <a:solidFill>
              <a:schemeClr val="tx1"/>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sz="1400" dirty="0"/>
          </a:p>
        </p:txBody>
      </p:sp>
      <p:sp>
        <p:nvSpPr>
          <p:cNvPr id="80" name="Rectangle 79"/>
          <p:cNvSpPr/>
          <p:nvPr/>
        </p:nvSpPr>
        <p:spPr>
          <a:xfrm>
            <a:off x="6019800" y="5587762"/>
            <a:ext cx="1295400" cy="304800"/>
          </a:xfrm>
          <a:prstGeom prst="rect">
            <a:avLst/>
          </a:prstGeom>
          <a:ln>
            <a:solidFill>
              <a:schemeClr val="tx1"/>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sz="1400" dirty="0"/>
          </a:p>
        </p:txBody>
      </p:sp>
      <p:sp>
        <p:nvSpPr>
          <p:cNvPr id="81" name="Rectangle 80"/>
          <p:cNvSpPr/>
          <p:nvPr/>
        </p:nvSpPr>
        <p:spPr>
          <a:xfrm>
            <a:off x="7530353" y="5601209"/>
            <a:ext cx="1295400" cy="304800"/>
          </a:xfrm>
          <a:prstGeom prst="rect">
            <a:avLst/>
          </a:prstGeom>
          <a:ln>
            <a:solidFill>
              <a:schemeClr val="tx1"/>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sz="1400" dirty="0"/>
          </a:p>
        </p:txBody>
      </p:sp>
      <p:sp>
        <p:nvSpPr>
          <p:cNvPr id="82" name="Rectangle 81"/>
          <p:cNvSpPr/>
          <p:nvPr/>
        </p:nvSpPr>
        <p:spPr>
          <a:xfrm>
            <a:off x="4419600" y="5586537"/>
            <a:ext cx="1295400" cy="304800"/>
          </a:xfrm>
          <a:prstGeom prst="rect">
            <a:avLst/>
          </a:prstGeom>
          <a:ln>
            <a:solidFill>
              <a:schemeClr val="tx1"/>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en-US" sz="1400" dirty="0"/>
              <a:t>101011</a:t>
            </a:r>
          </a:p>
        </p:txBody>
      </p:sp>
      <p:sp>
        <p:nvSpPr>
          <p:cNvPr id="83" name="Rectangle 82"/>
          <p:cNvSpPr/>
          <p:nvPr/>
        </p:nvSpPr>
        <p:spPr>
          <a:xfrm>
            <a:off x="6019800" y="5589442"/>
            <a:ext cx="1295400" cy="304800"/>
          </a:xfrm>
          <a:prstGeom prst="rect">
            <a:avLst/>
          </a:prstGeom>
          <a:ln>
            <a:solidFill>
              <a:schemeClr val="tx1"/>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en-US" sz="1400" dirty="0" smtClean="0"/>
              <a:t>010111</a:t>
            </a:r>
            <a:endParaRPr lang="en-US" sz="1400" dirty="0"/>
          </a:p>
        </p:txBody>
      </p:sp>
      <p:sp>
        <p:nvSpPr>
          <p:cNvPr id="84" name="Rectangle 83"/>
          <p:cNvSpPr/>
          <p:nvPr/>
        </p:nvSpPr>
        <p:spPr>
          <a:xfrm>
            <a:off x="7543800" y="5586537"/>
            <a:ext cx="1295400" cy="304800"/>
          </a:xfrm>
          <a:prstGeom prst="rect">
            <a:avLst/>
          </a:prstGeom>
          <a:ln>
            <a:solidFill>
              <a:schemeClr val="tx1"/>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en-US" sz="1400" dirty="0" smtClean="0"/>
              <a:t>111111</a:t>
            </a:r>
            <a:endParaRPr lang="en-US" sz="1400" dirty="0"/>
          </a:p>
        </p:txBody>
      </p:sp>
      <p:sp>
        <p:nvSpPr>
          <p:cNvPr id="85" name="Rectangle 84"/>
          <p:cNvSpPr/>
          <p:nvPr/>
        </p:nvSpPr>
        <p:spPr>
          <a:xfrm>
            <a:off x="2819400" y="5990501"/>
            <a:ext cx="1295400" cy="304800"/>
          </a:xfrm>
          <a:prstGeom prst="rect">
            <a:avLst/>
          </a:prstGeom>
          <a:ln>
            <a:solidFill>
              <a:schemeClr val="tx1"/>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en-US" sz="1400" dirty="0"/>
              <a:t>001011</a:t>
            </a:r>
          </a:p>
        </p:txBody>
      </p:sp>
      <p:sp>
        <p:nvSpPr>
          <p:cNvPr id="86" name="Rectangle 85"/>
          <p:cNvSpPr/>
          <p:nvPr/>
        </p:nvSpPr>
        <p:spPr>
          <a:xfrm>
            <a:off x="4419600" y="5990501"/>
            <a:ext cx="1295400" cy="304800"/>
          </a:xfrm>
          <a:prstGeom prst="rect">
            <a:avLst/>
          </a:prstGeom>
          <a:ln>
            <a:solidFill>
              <a:schemeClr val="tx1"/>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en-US" sz="1400" dirty="0" smtClean="0"/>
              <a:t>101011</a:t>
            </a:r>
            <a:endParaRPr lang="en-US" sz="1400" dirty="0"/>
          </a:p>
        </p:txBody>
      </p:sp>
      <p:sp>
        <p:nvSpPr>
          <p:cNvPr id="87" name="Rectangle 86"/>
          <p:cNvSpPr/>
          <p:nvPr/>
        </p:nvSpPr>
        <p:spPr>
          <a:xfrm>
            <a:off x="6019800" y="5996941"/>
            <a:ext cx="1295400" cy="304800"/>
          </a:xfrm>
          <a:prstGeom prst="rect">
            <a:avLst/>
          </a:prstGeom>
          <a:ln>
            <a:solidFill>
              <a:schemeClr val="tx1"/>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en-US" sz="1400" dirty="0" smtClean="0"/>
              <a:t>110101</a:t>
            </a:r>
            <a:endParaRPr lang="en-US" sz="1400" dirty="0"/>
          </a:p>
        </p:txBody>
      </p:sp>
      <p:sp>
        <p:nvSpPr>
          <p:cNvPr id="88" name="Rectangle 87"/>
          <p:cNvSpPr/>
          <p:nvPr/>
        </p:nvSpPr>
        <p:spPr>
          <a:xfrm>
            <a:off x="7543800" y="5996941"/>
            <a:ext cx="1295400" cy="304800"/>
          </a:xfrm>
          <a:prstGeom prst="rect">
            <a:avLst/>
          </a:prstGeom>
          <a:ln>
            <a:solidFill>
              <a:schemeClr val="tx1"/>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en-US" sz="1400" dirty="0" smtClean="0"/>
              <a:t>111111</a:t>
            </a:r>
            <a:endParaRPr lang="en-US" sz="1400" dirty="0"/>
          </a:p>
        </p:txBody>
      </p:sp>
      <p:sp>
        <p:nvSpPr>
          <p:cNvPr id="89" name="Rectangle 88"/>
          <p:cNvSpPr/>
          <p:nvPr/>
        </p:nvSpPr>
        <p:spPr>
          <a:xfrm>
            <a:off x="1752600" y="5983004"/>
            <a:ext cx="997567" cy="318737"/>
          </a:xfrm>
          <a:prstGeom prst="rect">
            <a:avLst/>
          </a:prstGeom>
          <a:ln>
            <a:solidFill>
              <a:schemeClr val="tx1"/>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en-US" sz="1400" dirty="0" smtClean="0"/>
              <a:t>Signature</a:t>
            </a:r>
            <a:endParaRPr lang="en-US" sz="1400" dirty="0"/>
          </a:p>
        </p:txBody>
      </p:sp>
      <p:sp>
        <p:nvSpPr>
          <p:cNvPr id="90" name="Multiply 89"/>
          <p:cNvSpPr/>
          <p:nvPr/>
        </p:nvSpPr>
        <p:spPr>
          <a:xfrm>
            <a:off x="6400800" y="6149341"/>
            <a:ext cx="533400" cy="495300"/>
          </a:xfrm>
          <a:prstGeom prst="mathMultiply">
            <a:avLst/>
          </a:prstGeom>
          <a:solidFill>
            <a:srgbClr val="FF0000"/>
          </a:solidFill>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en-US"/>
          </a:p>
        </p:txBody>
      </p:sp>
    </p:spTree>
    <p:extLst>
      <p:ext uri="{BB962C8B-B14F-4D97-AF65-F5344CB8AC3E}">
        <p14:creationId xmlns:p14="http://schemas.microsoft.com/office/powerpoint/2010/main" val="1922423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7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7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7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7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7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78"/>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8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83"/>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84"/>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74"/>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81"/>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79"/>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80"/>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89"/>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85"/>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86"/>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87"/>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88"/>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animBg="1"/>
      <p:bldP spid="67" grpId="0" animBg="1"/>
      <p:bldP spid="68" grpId="0" animBg="1"/>
      <p:bldP spid="69" grpId="0" animBg="1"/>
      <p:bldP spid="70" grpId="0" animBg="1"/>
      <p:bldP spid="71" grpId="0" animBg="1"/>
      <p:bldP spid="72" grpId="0" animBg="1"/>
      <p:bldP spid="73" grpId="0" animBg="1"/>
      <p:bldP spid="74" grpId="0" animBg="1"/>
      <p:bldP spid="75" grpId="0" animBg="1"/>
      <p:bldP spid="76" grpId="0" animBg="1"/>
      <p:bldP spid="77" grpId="0" animBg="1"/>
      <p:bldP spid="78" grpId="0" animBg="1"/>
      <p:bldP spid="79" grpId="0" animBg="1"/>
      <p:bldP spid="80" grpId="0" animBg="1"/>
      <p:bldP spid="81" grpId="0" animBg="1"/>
      <p:bldP spid="82" grpId="0" animBg="1"/>
      <p:bldP spid="83" grpId="0" animBg="1"/>
      <p:bldP spid="84" grpId="0" animBg="1"/>
      <p:bldP spid="85" grpId="0" animBg="1"/>
      <p:bldP spid="86" grpId="0" animBg="1"/>
      <p:bldP spid="87" grpId="0" animBg="1"/>
      <p:bldP spid="88" grpId="0" animBg="1"/>
      <p:bldP spid="89" grpId="0" animBg="1"/>
      <p:bldP spid="90"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F2D5F8-87CB-4B5B-8EC7-5F4CE6485746}"/>
              </a:ext>
            </a:extLst>
          </p:cNvPr>
          <p:cNvSpPr>
            <a:spLocks noGrp="1"/>
          </p:cNvSpPr>
          <p:nvPr>
            <p:ph type="title"/>
          </p:nvPr>
        </p:nvSpPr>
        <p:spPr/>
        <p:txBody>
          <a:bodyPr>
            <a:normAutofit/>
          </a:bodyPr>
          <a:lstStyle/>
          <a:p>
            <a:r>
              <a:rPr lang="en-US" dirty="0"/>
              <a:t>Causal Consistency</a:t>
            </a:r>
          </a:p>
        </p:txBody>
      </p:sp>
      <p:sp>
        <p:nvSpPr>
          <p:cNvPr id="4" name="Content Placeholder 3"/>
          <p:cNvSpPr>
            <a:spLocks noGrp="1"/>
          </p:cNvSpPr>
          <p:nvPr>
            <p:ph idx="1"/>
          </p:nvPr>
        </p:nvSpPr>
        <p:spPr/>
        <p:txBody>
          <a:bodyPr/>
          <a:lstStyle/>
          <a:p>
            <a:r>
              <a:rPr lang="en-US" dirty="0"/>
              <a:t>All write operations that are potentially causally related are seen by all processes in the same(correct) order. </a:t>
            </a:r>
          </a:p>
          <a:p>
            <a:r>
              <a:rPr lang="en-US" dirty="0"/>
              <a:t>Write operations that are not potentially causally related may be seen by different processes in different orders. </a:t>
            </a:r>
          </a:p>
          <a:p>
            <a:r>
              <a:rPr lang="en-US" dirty="0"/>
              <a:t>If a write operation (w2) is causally related to another write operation (w1), the acceptable order is (w1, w2) because the value written by w2 might have been influenced in some way by the value written by w1.</a:t>
            </a:r>
          </a:p>
          <a:p>
            <a:r>
              <a:rPr lang="en-US" dirty="0"/>
              <a:t>Therefore, (w2, w1) is not an acceptable order</a:t>
            </a:r>
            <a:r>
              <a:rPr lang="en-US" dirty="0" smtClean="0"/>
              <a:t>.</a:t>
            </a:r>
          </a:p>
          <a:p>
            <a:r>
              <a:rPr lang="en-US" dirty="0" smtClean="0"/>
              <a:t>Conversely, </a:t>
            </a:r>
            <a:r>
              <a:rPr lang="en-US" dirty="0"/>
              <a:t>if two processes spontaneously </a:t>
            </a:r>
            <a:r>
              <a:rPr lang="en-US" dirty="0" smtClean="0"/>
              <a:t>and simultaneously </a:t>
            </a:r>
            <a:r>
              <a:rPr lang="en-US" dirty="0"/>
              <a:t>write two </a:t>
            </a:r>
            <a:r>
              <a:rPr lang="en-US" dirty="0" smtClean="0"/>
              <a:t>different data </a:t>
            </a:r>
            <a:r>
              <a:rPr lang="en-US" dirty="0"/>
              <a:t>items, these are not causally related.</a:t>
            </a:r>
          </a:p>
          <a:p>
            <a:r>
              <a:rPr lang="en-US" dirty="0" smtClean="0"/>
              <a:t>Operations </a:t>
            </a:r>
            <a:r>
              <a:rPr lang="en-US" dirty="0"/>
              <a:t>that are not causally related are said </a:t>
            </a:r>
            <a:r>
              <a:rPr lang="en-US" dirty="0" smtClean="0"/>
              <a:t>to be </a:t>
            </a:r>
            <a:r>
              <a:rPr lang="en-US" dirty="0"/>
              <a:t>concurrent.</a:t>
            </a:r>
          </a:p>
          <a:p>
            <a:endParaRPr lang="en-US" dirty="0"/>
          </a:p>
          <a:p>
            <a:endParaRPr lang="en-IN" dirty="0"/>
          </a:p>
        </p:txBody>
      </p:sp>
    </p:spTree>
    <p:extLst>
      <p:ext uri="{BB962C8B-B14F-4D97-AF65-F5344CB8AC3E}">
        <p14:creationId xmlns:p14="http://schemas.microsoft.com/office/powerpoint/2010/main" val="11912207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F2D5F8-87CB-4B5B-8EC7-5F4CE6485746}"/>
              </a:ext>
            </a:extLst>
          </p:cNvPr>
          <p:cNvSpPr>
            <a:spLocks noGrp="1"/>
          </p:cNvSpPr>
          <p:nvPr>
            <p:ph type="title"/>
          </p:nvPr>
        </p:nvSpPr>
        <p:spPr/>
        <p:txBody>
          <a:bodyPr>
            <a:normAutofit/>
          </a:bodyPr>
          <a:lstStyle/>
          <a:p>
            <a:r>
              <a:rPr lang="en-US" dirty="0">
                <a:solidFill>
                  <a:schemeClr val="tx1"/>
                </a:solidFill>
              </a:rPr>
              <a:t>Causal Consistency</a:t>
            </a:r>
          </a:p>
        </p:txBody>
      </p:sp>
      <p:cxnSp>
        <p:nvCxnSpPr>
          <p:cNvPr id="5" name="Straight Arrow Connector 4"/>
          <p:cNvCxnSpPr/>
          <p:nvPr/>
        </p:nvCxnSpPr>
        <p:spPr>
          <a:xfrm flipV="1">
            <a:off x="696070" y="1337027"/>
            <a:ext cx="3628171" cy="18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619870" y="909918"/>
            <a:ext cx="460382" cy="400110"/>
          </a:xfrm>
          <a:prstGeom prst="rect">
            <a:avLst/>
          </a:prstGeom>
          <a:noFill/>
        </p:spPr>
        <p:txBody>
          <a:bodyPr wrap="none" rtlCol="0">
            <a:spAutoFit/>
          </a:bodyPr>
          <a:lstStyle/>
          <a:p>
            <a:r>
              <a:rPr lang="en-US" sz="2000" b="1" dirty="0">
                <a:solidFill>
                  <a:schemeClr val="accent6"/>
                </a:solidFill>
              </a:rPr>
              <a:t>P1</a:t>
            </a:r>
          </a:p>
        </p:txBody>
      </p:sp>
      <p:sp>
        <p:nvSpPr>
          <p:cNvPr id="7" name="TextBox 6"/>
          <p:cNvSpPr txBox="1"/>
          <p:nvPr/>
        </p:nvSpPr>
        <p:spPr>
          <a:xfrm>
            <a:off x="622258" y="1366879"/>
            <a:ext cx="460382" cy="400110"/>
          </a:xfrm>
          <a:prstGeom prst="rect">
            <a:avLst/>
          </a:prstGeom>
          <a:noFill/>
        </p:spPr>
        <p:txBody>
          <a:bodyPr wrap="none" rtlCol="0">
            <a:spAutoFit/>
          </a:bodyPr>
          <a:lstStyle/>
          <a:p>
            <a:r>
              <a:rPr lang="en-US" sz="2000" b="1" dirty="0">
                <a:solidFill>
                  <a:schemeClr val="accent6"/>
                </a:solidFill>
              </a:rPr>
              <a:t>P2</a:t>
            </a:r>
          </a:p>
        </p:txBody>
      </p:sp>
      <p:sp>
        <p:nvSpPr>
          <p:cNvPr id="8" name="TextBox 7"/>
          <p:cNvSpPr txBox="1"/>
          <p:nvPr/>
        </p:nvSpPr>
        <p:spPr>
          <a:xfrm>
            <a:off x="1047641" y="929050"/>
            <a:ext cx="950901" cy="400110"/>
          </a:xfrm>
          <a:prstGeom prst="rect">
            <a:avLst/>
          </a:prstGeom>
          <a:noFill/>
        </p:spPr>
        <p:txBody>
          <a:bodyPr wrap="none" rtlCol="0">
            <a:spAutoFit/>
          </a:bodyPr>
          <a:lstStyle/>
          <a:p>
            <a:r>
              <a:rPr lang="en-US" sz="2000" b="1" dirty="0"/>
              <a:t>W(x=a)</a:t>
            </a:r>
          </a:p>
        </p:txBody>
      </p:sp>
      <p:sp>
        <p:nvSpPr>
          <p:cNvPr id="9" name="TextBox 8"/>
          <p:cNvSpPr txBox="1"/>
          <p:nvPr/>
        </p:nvSpPr>
        <p:spPr>
          <a:xfrm>
            <a:off x="3337227" y="1835028"/>
            <a:ext cx="862737" cy="400110"/>
          </a:xfrm>
          <a:prstGeom prst="rect">
            <a:avLst/>
          </a:prstGeom>
          <a:noFill/>
        </p:spPr>
        <p:txBody>
          <a:bodyPr wrap="none" rtlCol="0">
            <a:spAutoFit/>
          </a:bodyPr>
          <a:lstStyle/>
          <a:p>
            <a:r>
              <a:rPr lang="en-US" sz="2000" b="1" dirty="0"/>
              <a:t>R(x=a)</a:t>
            </a:r>
          </a:p>
        </p:txBody>
      </p:sp>
      <p:sp>
        <p:nvSpPr>
          <p:cNvPr id="10" name="TextBox 9"/>
          <p:cNvSpPr txBox="1"/>
          <p:nvPr/>
        </p:nvSpPr>
        <p:spPr>
          <a:xfrm>
            <a:off x="2171041" y="1363647"/>
            <a:ext cx="962123" cy="400110"/>
          </a:xfrm>
          <a:prstGeom prst="rect">
            <a:avLst/>
          </a:prstGeom>
          <a:noFill/>
        </p:spPr>
        <p:txBody>
          <a:bodyPr wrap="none" rtlCol="0">
            <a:spAutoFit/>
          </a:bodyPr>
          <a:lstStyle/>
          <a:p>
            <a:r>
              <a:rPr lang="en-US" sz="2000" b="1" dirty="0"/>
              <a:t>W(x=b)</a:t>
            </a:r>
          </a:p>
        </p:txBody>
      </p:sp>
      <p:sp>
        <p:nvSpPr>
          <p:cNvPr id="11" name="TextBox 10"/>
          <p:cNvSpPr txBox="1"/>
          <p:nvPr/>
        </p:nvSpPr>
        <p:spPr>
          <a:xfrm>
            <a:off x="618564" y="2253772"/>
            <a:ext cx="460382" cy="400110"/>
          </a:xfrm>
          <a:prstGeom prst="rect">
            <a:avLst/>
          </a:prstGeom>
          <a:noFill/>
        </p:spPr>
        <p:txBody>
          <a:bodyPr wrap="none" rtlCol="0">
            <a:spAutoFit/>
          </a:bodyPr>
          <a:lstStyle/>
          <a:p>
            <a:r>
              <a:rPr lang="en-US" sz="2000" b="1" dirty="0">
                <a:solidFill>
                  <a:schemeClr val="accent6"/>
                </a:solidFill>
              </a:rPr>
              <a:t>P4</a:t>
            </a:r>
          </a:p>
        </p:txBody>
      </p:sp>
      <p:sp>
        <p:nvSpPr>
          <p:cNvPr id="12" name="TextBox 11"/>
          <p:cNvSpPr txBox="1"/>
          <p:nvPr/>
        </p:nvSpPr>
        <p:spPr>
          <a:xfrm>
            <a:off x="2578123" y="1826405"/>
            <a:ext cx="873957" cy="400110"/>
          </a:xfrm>
          <a:prstGeom prst="rect">
            <a:avLst/>
          </a:prstGeom>
          <a:noFill/>
        </p:spPr>
        <p:txBody>
          <a:bodyPr wrap="none" rtlCol="0">
            <a:spAutoFit/>
          </a:bodyPr>
          <a:lstStyle/>
          <a:p>
            <a:r>
              <a:rPr lang="en-US" sz="2000" b="1" dirty="0"/>
              <a:t>R(x=b)</a:t>
            </a:r>
          </a:p>
        </p:txBody>
      </p:sp>
      <p:cxnSp>
        <p:nvCxnSpPr>
          <p:cNvPr id="13" name="Straight Arrow Connector 12"/>
          <p:cNvCxnSpPr/>
          <p:nvPr/>
        </p:nvCxnSpPr>
        <p:spPr>
          <a:xfrm flipV="1">
            <a:off x="676987" y="1794415"/>
            <a:ext cx="3647254" cy="133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V="1">
            <a:off x="654623" y="2252708"/>
            <a:ext cx="3669618" cy="1250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618564" y="1828854"/>
            <a:ext cx="460382" cy="400110"/>
          </a:xfrm>
          <a:prstGeom prst="rect">
            <a:avLst/>
          </a:prstGeom>
          <a:noFill/>
        </p:spPr>
        <p:txBody>
          <a:bodyPr wrap="none" rtlCol="0">
            <a:spAutoFit/>
          </a:bodyPr>
          <a:lstStyle/>
          <a:p>
            <a:r>
              <a:rPr lang="en-US" sz="2000" b="1" dirty="0">
                <a:solidFill>
                  <a:schemeClr val="accent6"/>
                </a:solidFill>
              </a:rPr>
              <a:t>P3</a:t>
            </a:r>
          </a:p>
        </p:txBody>
      </p:sp>
      <p:sp>
        <p:nvSpPr>
          <p:cNvPr id="16" name="TextBox 15"/>
          <p:cNvSpPr txBox="1"/>
          <p:nvPr/>
        </p:nvSpPr>
        <p:spPr>
          <a:xfrm>
            <a:off x="3326007" y="2257173"/>
            <a:ext cx="873957" cy="400110"/>
          </a:xfrm>
          <a:prstGeom prst="rect">
            <a:avLst/>
          </a:prstGeom>
          <a:noFill/>
        </p:spPr>
        <p:txBody>
          <a:bodyPr wrap="none" rtlCol="0">
            <a:spAutoFit/>
          </a:bodyPr>
          <a:lstStyle/>
          <a:p>
            <a:r>
              <a:rPr lang="en-US" sz="2000" b="1" dirty="0"/>
              <a:t>R(x=b)</a:t>
            </a:r>
          </a:p>
        </p:txBody>
      </p:sp>
      <p:sp>
        <p:nvSpPr>
          <p:cNvPr id="17" name="TextBox 16"/>
          <p:cNvSpPr txBox="1"/>
          <p:nvPr/>
        </p:nvSpPr>
        <p:spPr>
          <a:xfrm>
            <a:off x="2595939" y="2248550"/>
            <a:ext cx="862737" cy="400110"/>
          </a:xfrm>
          <a:prstGeom prst="rect">
            <a:avLst/>
          </a:prstGeom>
          <a:noFill/>
        </p:spPr>
        <p:txBody>
          <a:bodyPr wrap="none" rtlCol="0">
            <a:spAutoFit/>
          </a:bodyPr>
          <a:lstStyle/>
          <a:p>
            <a:r>
              <a:rPr lang="en-US" sz="2000" b="1" dirty="0"/>
              <a:t>R(x=a)</a:t>
            </a:r>
          </a:p>
        </p:txBody>
      </p:sp>
      <p:sp>
        <p:nvSpPr>
          <p:cNvPr id="18" name="Oval 17"/>
          <p:cNvSpPr/>
          <p:nvPr/>
        </p:nvSpPr>
        <p:spPr>
          <a:xfrm>
            <a:off x="1249019" y="1401697"/>
            <a:ext cx="974084" cy="327994"/>
          </a:xfrm>
          <a:prstGeom prst="ellipse">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9" name="TextBox 18"/>
          <p:cNvSpPr txBox="1"/>
          <p:nvPr/>
        </p:nvSpPr>
        <p:spPr>
          <a:xfrm>
            <a:off x="1355507" y="1343062"/>
            <a:ext cx="863257" cy="400110"/>
          </a:xfrm>
          <a:prstGeom prst="rect">
            <a:avLst/>
          </a:prstGeom>
          <a:noFill/>
        </p:spPr>
        <p:txBody>
          <a:bodyPr wrap="square" rtlCol="0">
            <a:spAutoFit/>
          </a:bodyPr>
          <a:lstStyle/>
          <a:p>
            <a:r>
              <a:rPr lang="en-US" sz="2000" b="1" dirty="0"/>
              <a:t>R(x=a)</a:t>
            </a:r>
          </a:p>
        </p:txBody>
      </p:sp>
      <p:sp>
        <p:nvSpPr>
          <p:cNvPr id="20" name="Oval 19"/>
          <p:cNvSpPr/>
          <p:nvPr/>
        </p:nvSpPr>
        <p:spPr>
          <a:xfrm>
            <a:off x="2429907" y="1856072"/>
            <a:ext cx="1874973" cy="372891"/>
          </a:xfrm>
          <a:prstGeom prst="ellipse">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21" name="Curved Connector 20"/>
          <p:cNvCxnSpPr>
            <a:stCxn id="19" idx="2"/>
            <a:endCxn id="20" idx="2"/>
          </p:cNvCxnSpPr>
          <p:nvPr/>
        </p:nvCxnSpPr>
        <p:spPr>
          <a:xfrm rot="16200000" flipH="1">
            <a:off x="1955118" y="1567729"/>
            <a:ext cx="299346" cy="650231"/>
          </a:xfrm>
          <a:prstGeom prst="curvedConnector2">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22" name="Picture 2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50765" y="2665125"/>
            <a:ext cx="671621" cy="552484"/>
          </a:xfrm>
          <a:prstGeom prst="rect">
            <a:avLst/>
          </a:prstGeom>
        </p:spPr>
      </p:pic>
      <p:sp>
        <p:nvSpPr>
          <p:cNvPr id="23" name="Content Placeholder 3"/>
          <p:cNvSpPr txBox="1">
            <a:spLocks/>
          </p:cNvSpPr>
          <p:nvPr/>
        </p:nvSpPr>
        <p:spPr>
          <a:xfrm>
            <a:off x="654622" y="3195918"/>
            <a:ext cx="5141059" cy="3130674"/>
          </a:xfrm>
          <a:prstGeom prst="rect">
            <a:avLst/>
          </a:prstGeom>
        </p:spPr>
        <p:txBody>
          <a:bodyPr vert="horz" lIns="91440" tIns="45720" rIns="91440" bIns="45720" rtlCol="0">
            <a:noAutofit/>
          </a:bodyPr>
          <a:lstStyle>
            <a:lvl1pPr marL="342900" indent="-342900" algn="l" defTabSz="914400" rtl="0" eaLnBrk="1" latinLnBrk="0" hangingPunct="1">
              <a:lnSpc>
                <a:spcPct val="114000"/>
              </a:lnSpc>
              <a:spcBef>
                <a:spcPct val="20000"/>
              </a:spcBef>
              <a:buClrTx/>
              <a:buFont typeface="Wingdings" panose="05000000000000000000" pitchFamily="2" charset="2"/>
              <a:buChar char="§"/>
              <a:defRPr sz="2400" kern="1200">
                <a:solidFill>
                  <a:schemeClr val="tx1"/>
                </a:solidFill>
                <a:latin typeface="+mj-lt"/>
                <a:ea typeface="Times New Roman" panose="02020603050405020304" pitchFamily="18" charset="0"/>
                <a:cs typeface="Times New Roman" panose="02020603050405020304" pitchFamily="18" charset="0"/>
              </a:defRPr>
            </a:lvl1pPr>
            <a:lvl2pPr marL="742950" indent="-285750" algn="l" defTabSz="914400" rtl="0" eaLnBrk="1" latinLnBrk="0" hangingPunct="1">
              <a:lnSpc>
                <a:spcPct val="114000"/>
              </a:lnSpc>
              <a:spcBef>
                <a:spcPct val="20000"/>
              </a:spcBef>
              <a:buClrTx/>
              <a:buFont typeface="Arial" panose="020B0604020202020204" pitchFamily="34" charset="0"/>
              <a:buChar char="•"/>
              <a:defRPr sz="2000" kern="1200">
                <a:solidFill>
                  <a:schemeClr val="tx1"/>
                </a:solidFill>
                <a:latin typeface="+mj-lt"/>
                <a:ea typeface="Times New Roman" panose="02020603050405020304" pitchFamily="18" charset="0"/>
                <a:cs typeface="Times New Roman" panose="02020603050405020304" pitchFamily="18" charset="0"/>
              </a:defRPr>
            </a:lvl2pPr>
            <a:lvl3pPr marL="1143000" indent="-228600" algn="l" defTabSz="914400" rtl="0" eaLnBrk="1" latinLnBrk="0" hangingPunct="1">
              <a:lnSpc>
                <a:spcPct val="114000"/>
              </a:lnSpc>
              <a:spcBef>
                <a:spcPct val="20000"/>
              </a:spcBef>
              <a:buClrTx/>
              <a:buFont typeface="Arial" pitchFamily="34" charset="0"/>
              <a:buChar char="•"/>
              <a:defRPr sz="1800" kern="1200">
                <a:solidFill>
                  <a:schemeClr val="tx1"/>
                </a:solidFill>
                <a:latin typeface="+mj-lt"/>
                <a:ea typeface="Times New Roman" panose="02020603050405020304" pitchFamily="18" charset="0"/>
                <a:cs typeface="Times New Roman" panose="02020603050405020304" pitchFamily="18" charset="0"/>
              </a:defRPr>
            </a:lvl3pPr>
            <a:lvl4pPr marL="1600200" indent="-228600" algn="l" defTabSz="914400" rtl="0" eaLnBrk="1" latinLnBrk="0" hangingPunct="1">
              <a:lnSpc>
                <a:spcPct val="114000"/>
              </a:lnSpc>
              <a:spcBef>
                <a:spcPct val="20000"/>
              </a:spcBef>
              <a:buClrTx/>
              <a:buFont typeface="Arial" pitchFamily="34" charset="0"/>
              <a:buChar char="–"/>
              <a:defRPr sz="1600" kern="1200">
                <a:solidFill>
                  <a:schemeClr val="tx1"/>
                </a:solidFill>
                <a:latin typeface="+mj-lt"/>
                <a:ea typeface="Times New Roman" panose="02020603050405020304" pitchFamily="18" charset="0"/>
                <a:cs typeface="Times New Roman" panose="02020603050405020304" pitchFamily="18" charset="0"/>
              </a:defRPr>
            </a:lvl4pPr>
            <a:lvl5pPr marL="2057400" indent="-228600" algn="l" defTabSz="914400" rtl="0" eaLnBrk="1" latinLnBrk="0" hangingPunct="1">
              <a:lnSpc>
                <a:spcPct val="114000"/>
              </a:lnSpc>
              <a:spcBef>
                <a:spcPct val="20000"/>
              </a:spcBef>
              <a:buClrTx/>
              <a:buFont typeface="Arial" pitchFamily="34" charset="0"/>
              <a:buChar char="»"/>
              <a:defRPr sz="1600" kern="1200">
                <a:solidFill>
                  <a:schemeClr val="tx1"/>
                </a:solidFill>
                <a:latin typeface="+mj-lt"/>
                <a:ea typeface="Times New Roman" panose="02020603050405020304" pitchFamily="18" charset="0"/>
                <a:cs typeface="Times New Roman" panose="02020603050405020304"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lnSpc>
                <a:spcPct val="124000"/>
              </a:lnSpc>
              <a:spcBef>
                <a:spcPts val="576"/>
              </a:spcBef>
            </a:pPr>
            <a:r>
              <a:rPr lang="en-US" sz="2000" dirty="0">
                <a:latin typeface="+mn-lt"/>
              </a:rPr>
              <a:t>W(x=b) potentially depending on W(x=a) because b may result from a computation involving the value read by R(x=a).</a:t>
            </a:r>
          </a:p>
          <a:p>
            <a:pPr algn="just">
              <a:lnSpc>
                <a:spcPct val="124000"/>
              </a:lnSpc>
              <a:spcBef>
                <a:spcPts val="576"/>
              </a:spcBef>
            </a:pPr>
            <a:r>
              <a:rPr lang="en-US" sz="2000" dirty="0">
                <a:latin typeface="+mn-lt"/>
              </a:rPr>
              <a:t>The two writes are causally related, so all processes must see them in the same order.</a:t>
            </a:r>
          </a:p>
          <a:p>
            <a:pPr algn="just">
              <a:lnSpc>
                <a:spcPct val="124000"/>
              </a:lnSpc>
              <a:spcBef>
                <a:spcPts val="576"/>
              </a:spcBef>
            </a:pPr>
            <a:r>
              <a:rPr lang="en-US" sz="2000" dirty="0">
                <a:latin typeface="+mn-lt"/>
              </a:rPr>
              <a:t>It is incorrect.</a:t>
            </a:r>
          </a:p>
        </p:txBody>
      </p:sp>
      <p:sp>
        <p:nvSpPr>
          <p:cNvPr id="24" name="Content Placeholder 3"/>
          <p:cNvSpPr>
            <a:spLocks noGrp="1"/>
          </p:cNvSpPr>
          <p:nvPr>
            <p:ph idx="1"/>
          </p:nvPr>
        </p:nvSpPr>
        <p:spPr>
          <a:xfrm>
            <a:off x="6777317" y="3195918"/>
            <a:ext cx="4840942" cy="3072371"/>
          </a:xfrm>
        </p:spPr>
        <p:txBody>
          <a:bodyPr>
            <a:normAutofit/>
          </a:bodyPr>
          <a:lstStyle/>
          <a:p>
            <a:pPr algn="just">
              <a:spcBef>
                <a:spcPts val="576"/>
              </a:spcBef>
            </a:pPr>
            <a:r>
              <a:rPr lang="en-US" sz="2000" dirty="0">
                <a:latin typeface="+mn-lt"/>
              </a:rPr>
              <a:t>Read has been removed, so W(x=a) and W(x=b) are now concurrent writes.</a:t>
            </a:r>
          </a:p>
          <a:p>
            <a:pPr algn="just">
              <a:spcBef>
                <a:spcPts val="576"/>
              </a:spcBef>
            </a:pPr>
            <a:r>
              <a:rPr lang="en-US" sz="2000" dirty="0">
                <a:latin typeface="+mn-lt"/>
              </a:rPr>
              <a:t>A causally consistent store does not require concurrent writes to be globally ordered.</a:t>
            </a:r>
          </a:p>
          <a:p>
            <a:pPr algn="just">
              <a:spcBef>
                <a:spcPts val="576"/>
              </a:spcBef>
            </a:pPr>
            <a:r>
              <a:rPr lang="en-US" sz="2000" dirty="0">
                <a:latin typeface="+mn-lt"/>
              </a:rPr>
              <a:t>It is correct.</a:t>
            </a:r>
          </a:p>
        </p:txBody>
      </p:sp>
      <p:cxnSp>
        <p:nvCxnSpPr>
          <p:cNvPr id="25" name="Straight Arrow Connector 24"/>
          <p:cNvCxnSpPr/>
          <p:nvPr/>
        </p:nvCxnSpPr>
        <p:spPr>
          <a:xfrm flipV="1">
            <a:off x="7017918" y="1337029"/>
            <a:ext cx="3628171" cy="18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6941718" y="909920"/>
            <a:ext cx="460382" cy="400110"/>
          </a:xfrm>
          <a:prstGeom prst="rect">
            <a:avLst/>
          </a:prstGeom>
          <a:noFill/>
        </p:spPr>
        <p:txBody>
          <a:bodyPr wrap="none" rtlCol="0">
            <a:spAutoFit/>
          </a:bodyPr>
          <a:lstStyle/>
          <a:p>
            <a:r>
              <a:rPr lang="en-US" sz="2000" b="1" dirty="0">
                <a:solidFill>
                  <a:schemeClr val="accent6"/>
                </a:solidFill>
              </a:rPr>
              <a:t>P1</a:t>
            </a:r>
          </a:p>
        </p:txBody>
      </p:sp>
      <p:sp>
        <p:nvSpPr>
          <p:cNvPr id="27" name="TextBox 26"/>
          <p:cNvSpPr txBox="1"/>
          <p:nvPr/>
        </p:nvSpPr>
        <p:spPr>
          <a:xfrm>
            <a:off x="6944106" y="1366881"/>
            <a:ext cx="460382" cy="400110"/>
          </a:xfrm>
          <a:prstGeom prst="rect">
            <a:avLst/>
          </a:prstGeom>
          <a:noFill/>
        </p:spPr>
        <p:txBody>
          <a:bodyPr wrap="none" rtlCol="0">
            <a:spAutoFit/>
          </a:bodyPr>
          <a:lstStyle/>
          <a:p>
            <a:r>
              <a:rPr lang="en-US" sz="2000" b="1" dirty="0">
                <a:solidFill>
                  <a:schemeClr val="accent6"/>
                </a:solidFill>
              </a:rPr>
              <a:t>P2</a:t>
            </a:r>
          </a:p>
        </p:txBody>
      </p:sp>
      <p:sp>
        <p:nvSpPr>
          <p:cNvPr id="28" name="TextBox 27"/>
          <p:cNvSpPr txBox="1"/>
          <p:nvPr/>
        </p:nvSpPr>
        <p:spPr>
          <a:xfrm>
            <a:off x="7369489" y="929052"/>
            <a:ext cx="950901" cy="400110"/>
          </a:xfrm>
          <a:prstGeom prst="rect">
            <a:avLst/>
          </a:prstGeom>
          <a:noFill/>
        </p:spPr>
        <p:txBody>
          <a:bodyPr wrap="none" rtlCol="0">
            <a:spAutoFit/>
          </a:bodyPr>
          <a:lstStyle/>
          <a:p>
            <a:r>
              <a:rPr lang="en-US" sz="2000" b="1" dirty="0"/>
              <a:t>W(x=a)</a:t>
            </a:r>
          </a:p>
        </p:txBody>
      </p:sp>
      <p:sp>
        <p:nvSpPr>
          <p:cNvPr id="29" name="TextBox 28"/>
          <p:cNvSpPr txBox="1"/>
          <p:nvPr/>
        </p:nvSpPr>
        <p:spPr>
          <a:xfrm>
            <a:off x="9706644" y="1835030"/>
            <a:ext cx="862737" cy="400110"/>
          </a:xfrm>
          <a:prstGeom prst="rect">
            <a:avLst/>
          </a:prstGeom>
          <a:noFill/>
        </p:spPr>
        <p:txBody>
          <a:bodyPr wrap="none" rtlCol="0">
            <a:spAutoFit/>
          </a:bodyPr>
          <a:lstStyle/>
          <a:p>
            <a:r>
              <a:rPr lang="en-US" sz="2000" b="1" dirty="0"/>
              <a:t>R(x=a)</a:t>
            </a:r>
          </a:p>
        </p:txBody>
      </p:sp>
      <p:sp>
        <p:nvSpPr>
          <p:cNvPr id="30" name="TextBox 29"/>
          <p:cNvSpPr txBox="1"/>
          <p:nvPr/>
        </p:nvSpPr>
        <p:spPr>
          <a:xfrm>
            <a:off x="8077968" y="1363649"/>
            <a:ext cx="962123" cy="400110"/>
          </a:xfrm>
          <a:prstGeom prst="rect">
            <a:avLst/>
          </a:prstGeom>
          <a:noFill/>
        </p:spPr>
        <p:txBody>
          <a:bodyPr wrap="none" rtlCol="0">
            <a:spAutoFit/>
          </a:bodyPr>
          <a:lstStyle/>
          <a:p>
            <a:r>
              <a:rPr lang="en-US" sz="2000" b="1" dirty="0"/>
              <a:t>W(x=b)</a:t>
            </a:r>
          </a:p>
        </p:txBody>
      </p:sp>
      <p:sp>
        <p:nvSpPr>
          <p:cNvPr id="31" name="TextBox 30"/>
          <p:cNvSpPr txBox="1"/>
          <p:nvPr/>
        </p:nvSpPr>
        <p:spPr>
          <a:xfrm>
            <a:off x="6940412" y="2253774"/>
            <a:ext cx="460382" cy="400110"/>
          </a:xfrm>
          <a:prstGeom prst="rect">
            <a:avLst/>
          </a:prstGeom>
          <a:noFill/>
        </p:spPr>
        <p:txBody>
          <a:bodyPr wrap="none" rtlCol="0">
            <a:spAutoFit/>
          </a:bodyPr>
          <a:lstStyle/>
          <a:p>
            <a:r>
              <a:rPr lang="en-US" sz="2000" b="1" dirty="0">
                <a:solidFill>
                  <a:schemeClr val="accent6"/>
                </a:solidFill>
              </a:rPr>
              <a:t>P4</a:t>
            </a:r>
          </a:p>
        </p:txBody>
      </p:sp>
      <p:sp>
        <p:nvSpPr>
          <p:cNvPr id="32" name="TextBox 31"/>
          <p:cNvSpPr txBox="1"/>
          <p:nvPr/>
        </p:nvSpPr>
        <p:spPr>
          <a:xfrm>
            <a:off x="8928133" y="1826407"/>
            <a:ext cx="873957" cy="400110"/>
          </a:xfrm>
          <a:prstGeom prst="rect">
            <a:avLst/>
          </a:prstGeom>
          <a:noFill/>
        </p:spPr>
        <p:txBody>
          <a:bodyPr wrap="none" rtlCol="0">
            <a:spAutoFit/>
          </a:bodyPr>
          <a:lstStyle/>
          <a:p>
            <a:r>
              <a:rPr lang="en-US" sz="2000" b="1" dirty="0"/>
              <a:t>R(x=b)</a:t>
            </a:r>
          </a:p>
        </p:txBody>
      </p:sp>
      <p:cxnSp>
        <p:nvCxnSpPr>
          <p:cNvPr id="33" name="Straight Arrow Connector 32"/>
          <p:cNvCxnSpPr/>
          <p:nvPr/>
        </p:nvCxnSpPr>
        <p:spPr>
          <a:xfrm flipV="1">
            <a:off x="6998835" y="1794417"/>
            <a:ext cx="3647254" cy="133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V="1">
            <a:off x="6976471" y="2252710"/>
            <a:ext cx="3669618" cy="1250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6940412" y="1828856"/>
            <a:ext cx="460382" cy="400110"/>
          </a:xfrm>
          <a:prstGeom prst="rect">
            <a:avLst/>
          </a:prstGeom>
          <a:noFill/>
        </p:spPr>
        <p:txBody>
          <a:bodyPr wrap="none" rtlCol="0">
            <a:spAutoFit/>
          </a:bodyPr>
          <a:lstStyle/>
          <a:p>
            <a:r>
              <a:rPr lang="en-US" sz="2000" b="1" dirty="0">
                <a:solidFill>
                  <a:schemeClr val="accent6"/>
                </a:solidFill>
              </a:rPr>
              <a:t>P3</a:t>
            </a:r>
          </a:p>
        </p:txBody>
      </p:sp>
      <p:sp>
        <p:nvSpPr>
          <p:cNvPr id="36" name="TextBox 35"/>
          <p:cNvSpPr txBox="1"/>
          <p:nvPr/>
        </p:nvSpPr>
        <p:spPr>
          <a:xfrm>
            <a:off x="9771624" y="2246091"/>
            <a:ext cx="873957" cy="400110"/>
          </a:xfrm>
          <a:prstGeom prst="rect">
            <a:avLst/>
          </a:prstGeom>
          <a:noFill/>
        </p:spPr>
        <p:txBody>
          <a:bodyPr wrap="none" rtlCol="0">
            <a:spAutoFit/>
          </a:bodyPr>
          <a:lstStyle/>
          <a:p>
            <a:r>
              <a:rPr lang="en-US" sz="2000" b="1" dirty="0"/>
              <a:t>R(x=b)</a:t>
            </a:r>
          </a:p>
        </p:txBody>
      </p:sp>
      <p:sp>
        <p:nvSpPr>
          <p:cNvPr id="37" name="TextBox 36"/>
          <p:cNvSpPr txBox="1"/>
          <p:nvPr/>
        </p:nvSpPr>
        <p:spPr>
          <a:xfrm>
            <a:off x="8944644" y="2248552"/>
            <a:ext cx="862737" cy="400110"/>
          </a:xfrm>
          <a:prstGeom prst="rect">
            <a:avLst/>
          </a:prstGeom>
          <a:noFill/>
        </p:spPr>
        <p:txBody>
          <a:bodyPr wrap="none" rtlCol="0">
            <a:spAutoFit/>
          </a:bodyPr>
          <a:lstStyle/>
          <a:p>
            <a:r>
              <a:rPr lang="en-US" sz="2000" b="1" dirty="0"/>
              <a:t>R(x=a)</a:t>
            </a:r>
          </a:p>
        </p:txBody>
      </p:sp>
      <p:pic>
        <p:nvPicPr>
          <p:cNvPr id="38" name="Picture 3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64432" y="2586320"/>
            <a:ext cx="710098" cy="710098"/>
          </a:xfrm>
          <a:prstGeom prst="rect">
            <a:avLst/>
          </a:prstGeom>
        </p:spPr>
      </p:pic>
    </p:spTree>
    <p:extLst>
      <p:ext uri="{BB962C8B-B14F-4D97-AF65-F5344CB8AC3E}">
        <p14:creationId xmlns:p14="http://schemas.microsoft.com/office/powerpoint/2010/main" val="4232123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left)">
                                      <p:cBhvr>
                                        <p:cTn id="10" dur="500"/>
                                        <p:tgtEl>
                                          <p:spTgt spid="6"/>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wipe(left)">
                                      <p:cBhvr>
                                        <p:cTn id="13" dur="500"/>
                                        <p:tgtEl>
                                          <p:spTgt spid="7"/>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wipe(left)">
                                      <p:cBhvr>
                                        <p:cTn id="16" dur="500"/>
                                        <p:tgtEl>
                                          <p:spTgt spid="8"/>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wipe(left)">
                                      <p:cBhvr>
                                        <p:cTn id="19" dur="500"/>
                                        <p:tgtEl>
                                          <p:spTgt spid="9"/>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left)">
                                      <p:cBhvr>
                                        <p:cTn id="22" dur="500"/>
                                        <p:tgtEl>
                                          <p:spTgt spid="10"/>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wipe(left)">
                                      <p:cBhvr>
                                        <p:cTn id="25" dur="500"/>
                                        <p:tgtEl>
                                          <p:spTgt spid="11"/>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wipe(left)">
                                      <p:cBhvr>
                                        <p:cTn id="28" dur="500"/>
                                        <p:tgtEl>
                                          <p:spTgt spid="12"/>
                                        </p:tgtEl>
                                      </p:cBhvr>
                                    </p:animEffect>
                                  </p:childTnLst>
                                </p:cTn>
                              </p:par>
                              <p:par>
                                <p:cTn id="29" presetID="22" presetClass="entr" presetSubtype="8" fill="hold" nodeType="with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wipe(left)">
                                      <p:cBhvr>
                                        <p:cTn id="31" dur="500"/>
                                        <p:tgtEl>
                                          <p:spTgt spid="13"/>
                                        </p:tgtEl>
                                      </p:cBhvr>
                                    </p:animEffect>
                                  </p:childTnLst>
                                </p:cTn>
                              </p:par>
                              <p:par>
                                <p:cTn id="32" presetID="22" presetClass="entr" presetSubtype="8" fill="hold" nodeType="with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wipe(left)">
                                      <p:cBhvr>
                                        <p:cTn id="34" dur="500"/>
                                        <p:tgtEl>
                                          <p:spTgt spid="14"/>
                                        </p:tgtEl>
                                      </p:cBhvr>
                                    </p:animEffect>
                                  </p:childTnLst>
                                </p:cTn>
                              </p:par>
                              <p:par>
                                <p:cTn id="35" presetID="22" presetClass="entr" presetSubtype="8" fill="hold" grpId="0" nodeType="with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wipe(left)">
                                      <p:cBhvr>
                                        <p:cTn id="37" dur="500"/>
                                        <p:tgtEl>
                                          <p:spTgt spid="15"/>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16"/>
                                        </p:tgtEl>
                                        <p:attrNameLst>
                                          <p:attrName>style.visibility</p:attrName>
                                        </p:attrNameLst>
                                      </p:cBhvr>
                                      <p:to>
                                        <p:strVal val="visible"/>
                                      </p:to>
                                    </p:set>
                                    <p:animEffect transition="in" filter="wipe(left)">
                                      <p:cBhvr>
                                        <p:cTn id="40" dur="500"/>
                                        <p:tgtEl>
                                          <p:spTgt spid="16"/>
                                        </p:tgtEl>
                                      </p:cBhvr>
                                    </p:animEffect>
                                  </p:childTnLst>
                                </p:cTn>
                              </p:par>
                              <p:par>
                                <p:cTn id="41" presetID="22" presetClass="entr" presetSubtype="8" fill="hold" grpId="0" nodeType="withEffect">
                                  <p:stCondLst>
                                    <p:cond delay="0"/>
                                  </p:stCondLst>
                                  <p:childTnLst>
                                    <p:set>
                                      <p:cBhvr>
                                        <p:cTn id="42" dur="1" fill="hold">
                                          <p:stCondLst>
                                            <p:cond delay="0"/>
                                          </p:stCondLst>
                                        </p:cTn>
                                        <p:tgtEl>
                                          <p:spTgt spid="17"/>
                                        </p:tgtEl>
                                        <p:attrNameLst>
                                          <p:attrName>style.visibility</p:attrName>
                                        </p:attrNameLst>
                                      </p:cBhvr>
                                      <p:to>
                                        <p:strVal val="visible"/>
                                      </p:to>
                                    </p:set>
                                    <p:animEffect transition="in" filter="wipe(left)">
                                      <p:cBhvr>
                                        <p:cTn id="43" dur="500"/>
                                        <p:tgtEl>
                                          <p:spTgt spid="17"/>
                                        </p:tgtEl>
                                      </p:cBhvr>
                                    </p:animEffect>
                                  </p:childTnLst>
                                </p:cTn>
                              </p:par>
                              <p:par>
                                <p:cTn id="44" presetID="22" presetClass="entr" presetSubtype="8" fill="hold" grpId="0" nodeType="withEffect">
                                  <p:stCondLst>
                                    <p:cond delay="0"/>
                                  </p:stCondLst>
                                  <p:childTnLst>
                                    <p:set>
                                      <p:cBhvr>
                                        <p:cTn id="45" dur="1" fill="hold">
                                          <p:stCondLst>
                                            <p:cond delay="0"/>
                                          </p:stCondLst>
                                        </p:cTn>
                                        <p:tgtEl>
                                          <p:spTgt spid="19"/>
                                        </p:tgtEl>
                                        <p:attrNameLst>
                                          <p:attrName>style.visibility</p:attrName>
                                        </p:attrNameLst>
                                      </p:cBhvr>
                                      <p:to>
                                        <p:strVal val="visible"/>
                                      </p:to>
                                    </p:set>
                                    <p:animEffect transition="in" filter="wipe(left)">
                                      <p:cBhvr>
                                        <p:cTn id="46" dur="500"/>
                                        <p:tgtEl>
                                          <p:spTgt spid="19"/>
                                        </p:tgtEl>
                                      </p:cBhvr>
                                    </p:animEffec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3">
                                            <p:txEl>
                                              <p:pRg st="0" end="0"/>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3">
                                            <p:txEl>
                                              <p:pRg st="1" end="1"/>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23">
                                            <p:txEl>
                                              <p:pRg st="2" end="2"/>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nodeType="clickEffect">
                                  <p:stCondLst>
                                    <p:cond delay="0"/>
                                  </p:stCondLst>
                                  <p:childTnLst>
                                    <p:set>
                                      <p:cBhvr>
                                        <p:cTn id="62" dur="1" fill="hold">
                                          <p:stCondLst>
                                            <p:cond delay="0"/>
                                          </p:stCondLst>
                                        </p:cTn>
                                        <p:tgtEl>
                                          <p:spTgt spid="25"/>
                                        </p:tgtEl>
                                        <p:attrNameLst>
                                          <p:attrName>style.visibility</p:attrName>
                                        </p:attrNameLst>
                                      </p:cBhvr>
                                      <p:to>
                                        <p:strVal val="visible"/>
                                      </p:to>
                                    </p:set>
                                    <p:animEffect transition="in" filter="wipe(left)">
                                      <p:cBhvr>
                                        <p:cTn id="63" dur="500"/>
                                        <p:tgtEl>
                                          <p:spTgt spid="25"/>
                                        </p:tgtEl>
                                      </p:cBhvr>
                                    </p:animEffect>
                                  </p:childTnLst>
                                </p:cTn>
                              </p:par>
                              <p:par>
                                <p:cTn id="64" presetID="22" presetClass="entr" presetSubtype="8" fill="hold" grpId="0" nodeType="withEffect">
                                  <p:stCondLst>
                                    <p:cond delay="0"/>
                                  </p:stCondLst>
                                  <p:childTnLst>
                                    <p:set>
                                      <p:cBhvr>
                                        <p:cTn id="65" dur="1" fill="hold">
                                          <p:stCondLst>
                                            <p:cond delay="0"/>
                                          </p:stCondLst>
                                        </p:cTn>
                                        <p:tgtEl>
                                          <p:spTgt spid="26"/>
                                        </p:tgtEl>
                                        <p:attrNameLst>
                                          <p:attrName>style.visibility</p:attrName>
                                        </p:attrNameLst>
                                      </p:cBhvr>
                                      <p:to>
                                        <p:strVal val="visible"/>
                                      </p:to>
                                    </p:set>
                                    <p:animEffect transition="in" filter="wipe(left)">
                                      <p:cBhvr>
                                        <p:cTn id="66" dur="500"/>
                                        <p:tgtEl>
                                          <p:spTgt spid="26"/>
                                        </p:tgtEl>
                                      </p:cBhvr>
                                    </p:animEffect>
                                  </p:childTnLst>
                                </p:cTn>
                              </p:par>
                              <p:par>
                                <p:cTn id="67" presetID="22" presetClass="entr" presetSubtype="8" fill="hold" grpId="0" nodeType="withEffect">
                                  <p:stCondLst>
                                    <p:cond delay="0"/>
                                  </p:stCondLst>
                                  <p:childTnLst>
                                    <p:set>
                                      <p:cBhvr>
                                        <p:cTn id="68" dur="1" fill="hold">
                                          <p:stCondLst>
                                            <p:cond delay="0"/>
                                          </p:stCondLst>
                                        </p:cTn>
                                        <p:tgtEl>
                                          <p:spTgt spid="27"/>
                                        </p:tgtEl>
                                        <p:attrNameLst>
                                          <p:attrName>style.visibility</p:attrName>
                                        </p:attrNameLst>
                                      </p:cBhvr>
                                      <p:to>
                                        <p:strVal val="visible"/>
                                      </p:to>
                                    </p:set>
                                    <p:animEffect transition="in" filter="wipe(left)">
                                      <p:cBhvr>
                                        <p:cTn id="69" dur="500"/>
                                        <p:tgtEl>
                                          <p:spTgt spid="27"/>
                                        </p:tgtEl>
                                      </p:cBhvr>
                                    </p:animEffect>
                                  </p:childTnLst>
                                </p:cTn>
                              </p:par>
                              <p:par>
                                <p:cTn id="70" presetID="22" presetClass="entr" presetSubtype="8" fill="hold" grpId="0" nodeType="withEffect">
                                  <p:stCondLst>
                                    <p:cond delay="0"/>
                                  </p:stCondLst>
                                  <p:childTnLst>
                                    <p:set>
                                      <p:cBhvr>
                                        <p:cTn id="71" dur="1" fill="hold">
                                          <p:stCondLst>
                                            <p:cond delay="0"/>
                                          </p:stCondLst>
                                        </p:cTn>
                                        <p:tgtEl>
                                          <p:spTgt spid="28"/>
                                        </p:tgtEl>
                                        <p:attrNameLst>
                                          <p:attrName>style.visibility</p:attrName>
                                        </p:attrNameLst>
                                      </p:cBhvr>
                                      <p:to>
                                        <p:strVal val="visible"/>
                                      </p:to>
                                    </p:set>
                                    <p:animEffect transition="in" filter="wipe(left)">
                                      <p:cBhvr>
                                        <p:cTn id="72" dur="500"/>
                                        <p:tgtEl>
                                          <p:spTgt spid="28"/>
                                        </p:tgtEl>
                                      </p:cBhvr>
                                    </p:animEffect>
                                  </p:childTnLst>
                                </p:cTn>
                              </p:par>
                              <p:par>
                                <p:cTn id="73" presetID="22" presetClass="entr" presetSubtype="8" fill="hold" grpId="0" nodeType="withEffect">
                                  <p:stCondLst>
                                    <p:cond delay="0"/>
                                  </p:stCondLst>
                                  <p:childTnLst>
                                    <p:set>
                                      <p:cBhvr>
                                        <p:cTn id="74" dur="1" fill="hold">
                                          <p:stCondLst>
                                            <p:cond delay="0"/>
                                          </p:stCondLst>
                                        </p:cTn>
                                        <p:tgtEl>
                                          <p:spTgt spid="29"/>
                                        </p:tgtEl>
                                        <p:attrNameLst>
                                          <p:attrName>style.visibility</p:attrName>
                                        </p:attrNameLst>
                                      </p:cBhvr>
                                      <p:to>
                                        <p:strVal val="visible"/>
                                      </p:to>
                                    </p:set>
                                    <p:animEffect transition="in" filter="wipe(left)">
                                      <p:cBhvr>
                                        <p:cTn id="75" dur="500"/>
                                        <p:tgtEl>
                                          <p:spTgt spid="29"/>
                                        </p:tgtEl>
                                      </p:cBhvr>
                                    </p:animEffect>
                                  </p:childTnLst>
                                </p:cTn>
                              </p:par>
                              <p:par>
                                <p:cTn id="76" presetID="22" presetClass="entr" presetSubtype="8" fill="hold" grpId="0" nodeType="withEffect">
                                  <p:stCondLst>
                                    <p:cond delay="0"/>
                                  </p:stCondLst>
                                  <p:childTnLst>
                                    <p:set>
                                      <p:cBhvr>
                                        <p:cTn id="77" dur="1" fill="hold">
                                          <p:stCondLst>
                                            <p:cond delay="0"/>
                                          </p:stCondLst>
                                        </p:cTn>
                                        <p:tgtEl>
                                          <p:spTgt spid="30"/>
                                        </p:tgtEl>
                                        <p:attrNameLst>
                                          <p:attrName>style.visibility</p:attrName>
                                        </p:attrNameLst>
                                      </p:cBhvr>
                                      <p:to>
                                        <p:strVal val="visible"/>
                                      </p:to>
                                    </p:set>
                                    <p:animEffect transition="in" filter="wipe(left)">
                                      <p:cBhvr>
                                        <p:cTn id="78" dur="500"/>
                                        <p:tgtEl>
                                          <p:spTgt spid="30"/>
                                        </p:tgtEl>
                                      </p:cBhvr>
                                    </p:animEffect>
                                  </p:childTnLst>
                                </p:cTn>
                              </p:par>
                              <p:par>
                                <p:cTn id="79" presetID="22" presetClass="entr" presetSubtype="8" fill="hold" grpId="0" nodeType="withEffect">
                                  <p:stCondLst>
                                    <p:cond delay="0"/>
                                  </p:stCondLst>
                                  <p:childTnLst>
                                    <p:set>
                                      <p:cBhvr>
                                        <p:cTn id="80" dur="1" fill="hold">
                                          <p:stCondLst>
                                            <p:cond delay="0"/>
                                          </p:stCondLst>
                                        </p:cTn>
                                        <p:tgtEl>
                                          <p:spTgt spid="31"/>
                                        </p:tgtEl>
                                        <p:attrNameLst>
                                          <p:attrName>style.visibility</p:attrName>
                                        </p:attrNameLst>
                                      </p:cBhvr>
                                      <p:to>
                                        <p:strVal val="visible"/>
                                      </p:to>
                                    </p:set>
                                    <p:animEffect transition="in" filter="wipe(left)">
                                      <p:cBhvr>
                                        <p:cTn id="81" dur="500"/>
                                        <p:tgtEl>
                                          <p:spTgt spid="31"/>
                                        </p:tgtEl>
                                      </p:cBhvr>
                                    </p:animEffect>
                                  </p:childTnLst>
                                </p:cTn>
                              </p:par>
                              <p:par>
                                <p:cTn id="82" presetID="22" presetClass="entr" presetSubtype="8" fill="hold" grpId="0" nodeType="withEffect">
                                  <p:stCondLst>
                                    <p:cond delay="0"/>
                                  </p:stCondLst>
                                  <p:childTnLst>
                                    <p:set>
                                      <p:cBhvr>
                                        <p:cTn id="83" dur="1" fill="hold">
                                          <p:stCondLst>
                                            <p:cond delay="0"/>
                                          </p:stCondLst>
                                        </p:cTn>
                                        <p:tgtEl>
                                          <p:spTgt spid="32"/>
                                        </p:tgtEl>
                                        <p:attrNameLst>
                                          <p:attrName>style.visibility</p:attrName>
                                        </p:attrNameLst>
                                      </p:cBhvr>
                                      <p:to>
                                        <p:strVal val="visible"/>
                                      </p:to>
                                    </p:set>
                                    <p:animEffect transition="in" filter="wipe(left)">
                                      <p:cBhvr>
                                        <p:cTn id="84" dur="500"/>
                                        <p:tgtEl>
                                          <p:spTgt spid="32"/>
                                        </p:tgtEl>
                                      </p:cBhvr>
                                    </p:animEffect>
                                  </p:childTnLst>
                                </p:cTn>
                              </p:par>
                              <p:par>
                                <p:cTn id="85" presetID="22" presetClass="entr" presetSubtype="8" fill="hold" nodeType="withEffect">
                                  <p:stCondLst>
                                    <p:cond delay="0"/>
                                  </p:stCondLst>
                                  <p:childTnLst>
                                    <p:set>
                                      <p:cBhvr>
                                        <p:cTn id="86" dur="1" fill="hold">
                                          <p:stCondLst>
                                            <p:cond delay="0"/>
                                          </p:stCondLst>
                                        </p:cTn>
                                        <p:tgtEl>
                                          <p:spTgt spid="33"/>
                                        </p:tgtEl>
                                        <p:attrNameLst>
                                          <p:attrName>style.visibility</p:attrName>
                                        </p:attrNameLst>
                                      </p:cBhvr>
                                      <p:to>
                                        <p:strVal val="visible"/>
                                      </p:to>
                                    </p:set>
                                    <p:animEffect transition="in" filter="wipe(left)">
                                      <p:cBhvr>
                                        <p:cTn id="87" dur="500"/>
                                        <p:tgtEl>
                                          <p:spTgt spid="33"/>
                                        </p:tgtEl>
                                      </p:cBhvr>
                                    </p:animEffect>
                                  </p:childTnLst>
                                </p:cTn>
                              </p:par>
                              <p:par>
                                <p:cTn id="88" presetID="22" presetClass="entr" presetSubtype="8" fill="hold" nodeType="withEffect">
                                  <p:stCondLst>
                                    <p:cond delay="0"/>
                                  </p:stCondLst>
                                  <p:childTnLst>
                                    <p:set>
                                      <p:cBhvr>
                                        <p:cTn id="89" dur="1" fill="hold">
                                          <p:stCondLst>
                                            <p:cond delay="0"/>
                                          </p:stCondLst>
                                        </p:cTn>
                                        <p:tgtEl>
                                          <p:spTgt spid="34"/>
                                        </p:tgtEl>
                                        <p:attrNameLst>
                                          <p:attrName>style.visibility</p:attrName>
                                        </p:attrNameLst>
                                      </p:cBhvr>
                                      <p:to>
                                        <p:strVal val="visible"/>
                                      </p:to>
                                    </p:set>
                                    <p:animEffect transition="in" filter="wipe(left)">
                                      <p:cBhvr>
                                        <p:cTn id="90" dur="500"/>
                                        <p:tgtEl>
                                          <p:spTgt spid="34"/>
                                        </p:tgtEl>
                                      </p:cBhvr>
                                    </p:animEffect>
                                  </p:childTnLst>
                                </p:cTn>
                              </p:par>
                              <p:par>
                                <p:cTn id="91" presetID="22" presetClass="entr" presetSubtype="8" fill="hold" grpId="0" nodeType="withEffect">
                                  <p:stCondLst>
                                    <p:cond delay="0"/>
                                  </p:stCondLst>
                                  <p:childTnLst>
                                    <p:set>
                                      <p:cBhvr>
                                        <p:cTn id="92" dur="1" fill="hold">
                                          <p:stCondLst>
                                            <p:cond delay="0"/>
                                          </p:stCondLst>
                                        </p:cTn>
                                        <p:tgtEl>
                                          <p:spTgt spid="35"/>
                                        </p:tgtEl>
                                        <p:attrNameLst>
                                          <p:attrName>style.visibility</p:attrName>
                                        </p:attrNameLst>
                                      </p:cBhvr>
                                      <p:to>
                                        <p:strVal val="visible"/>
                                      </p:to>
                                    </p:set>
                                    <p:animEffect transition="in" filter="wipe(left)">
                                      <p:cBhvr>
                                        <p:cTn id="93" dur="500"/>
                                        <p:tgtEl>
                                          <p:spTgt spid="35"/>
                                        </p:tgtEl>
                                      </p:cBhvr>
                                    </p:animEffect>
                                  </p:childTnLst>
                                </p:cTn>
                              </p:par>
                              <p:par>
                                <p:cTn id="94" presetID="22" presetClass="entr" presetSubtype="8" fill="hold" grpId="0" nodeType="withEffect">
                                  <p:stCondLst>
                                    <p:cond delay="0"/>
                                  </p:stCondLst>
                                  <p:childTnLst>
                                    <p:set>
                                      <p:cBhvr>
                                        <p:cTn id="95" dur="1" fill="hold">
                                          <p:stCondLst>
                                            <p:cond delay="0"/>
                                          </p:stCondLst>
                                        </p:cTn>
                                        <p:tgtEl>
                                          <p:spTgt spid="36"/>
                                        </p:tgtEl>
                                        <p:attrNameLst>
                                          <p:attrName>style.visibility</p:attrName>
                                        </p:attrNameLst>
                                      </p:cBhvr>
                                      <p:to>
                                        <p:strVal val="visible"/>
                                      </p:to>
                                    </p:set>
                                    <p:animEffect transition="in" filter="wipe(left)">
                                      <p:cBhvr>
                                        <p:cTn id="96" dur="500"/>
                                        <p:tgtEl>
                                          <p:spTgt spid="36"/>
                                        </p:tgtEl>
                                      </p:cBhvr>
                                    </p:animEffect>
                                  </p:childTnLst>
                                </p:cTn>
                              </p:par>
                              <p:par>
                                <p:cTn id="97" presetID="22" presetClass="entr" presetSubtype="8" fill="hold" grpId="0" nodeType="withEffect">
                                  <p:stCondLst>
                                    <p:cond delay="0"/>
                                  </p:stCondLst>
                                  <p:childTnLst>
                                    <p:set>
                                      <p:cBhvr>
                                        <p:cTn id="98" dur="1" fill="hold">
                                          <p:stCondLst>
                                            <p:cond delay="0"/>
                                          </p:stCondLst>
                                        </p:cTn>
                                        <p:tgtEl>
                                          <p:spTgt spid="37"/>
                                        </p:tgtEl>
                                        <p:attrNameLst>
                                          <p:attrName>style.visibility</p:attrName>
                                        </p:attrNameLst>
                                      </p:cBhvr>
                                      <p:to>
                                        <p:strVal val="visible"/>
                                      </p:to>
                                    </p:set>
                                    <p:animEffect transition="in" filter="wipe(left)">
                                      <p:cBhvr>
                                        <p:cTn id="99" dur="500"/>
                                        <p:tgtEl>
                                          <p:spTgt spid="37"/>
                                        </p:tgtEl>
                                      </p:cBhvr>
                                    </p:animEffect>
                                  </p:childTnLst>
                                </p:cTn>
                              </p:par>
                            </p:childTnLst>
                          </p:cTn>
                        </p:par>
                      </p:childTnLst>
                    </p:cTn>
                  </p:par>
                  <p:par>
                    <p:cTn id="100" fill="hold">
                      <p:stCondLst>
                        <p:cond delay="indefinite"/>
                      </p:stCondLst>
                      <p:childTnLst>
                        <p:par>
                          <p:cTn id="101" fill="hold">
                            <p:stCondLst>
                              <p:cond delay="0"/>
                            </p:stCondLst>
                            <p:childTnLst>
                              <p:par>
                                <p:cTn id="102" presetID="1" presetClass="entr" presetSubtype="0" fill="hold" nodeType="clickEffect">
                                  <p:stCondLst>
                                    <p:cond delay="0"/>
                                  </p:stCondLst>
                                  <p:childTnLst>
                                    <p:set>
                                      <p:cBhvr>
                                        <p:cTn id="103" dur="1" fill="hold">
                                          <p:stCondLst>
                                            <p:cond delay="0"/>
                                          </p:stCondLst>
                                        </p:cTn>
                                        <p:tgtEl>
                                          <p:spTgt spid="24">
                                            <p:txEl>
                                              <p:pRg st="0" end="0"/>
                                            </p:txEl>
                                          </p:spTgt>
                                        </p:tgtEl>
                                        <p:attrNameLst>
                                          <p:attrName>style.visibility</p:attrName>
                                        </p:attrNameLst>
                                      </p:cBhvr>
                                      <p:to>
                                        <p:strVal val="visible"/>
                                      </p:to>
                                    </p:set>
                                  </p:childTnLst>
                                </p:cTn>
                              </p:par>
                            </p:childTnLst>
                          </p:cTn>
                        </p:par>
                      </p:childTnLst>
                    </p:cTn>
                  </p:par>
                  <p:par>
                    <p:cTn id="104" fill="hold">
                      <p:stCondLst>
                        <p:cond delay="indefinite"/>
                      </p:stCondLst>
                      <p:childTnLst>
                        <p:par>
                          <p:cTn id="105" fill="hold">
                            <p:stCondLst>
                              <p:cond delay="0"/>
                            </p:stCondLst>
                            <p:childTnLst>
                              <p:par>
                                <p:cTn id="106" presetID="1" presetClass="entr" presetSubtype="0" fill="hold" nodeType="clickEffect">
                                  <p:stCondLst>
                                    <p:cond delay="0"/>
                                  </p:stCondLst>
                                  <p:childTnLst>
                                    <p:set>
                                      <p:cBhvr>
                                        <p:cTn id="107" dur="1" fill="hold">
                                          <p:stCondLst>
                                            <p:cond delay="0"/>
                                          </p:stCondLst>
                                        </p:cTn>
                                        <p:tgtEl>
                                          <p:spTgt spid="24">
                                            <p:txEl>
                                              <p:pRg st="1" end="1"/>
                                            </p:txEl>
                                          </p:spTgt>
                                        </p:tgtEl>
                                        <p:attrNameLst>
                                          <p:attrName>style.visibility</p:attrName>
                                        </p:attrNameLst>
                                      </p:cBhvr>
                                      <p:to>
                                        <p:strVal val="visible"/>
                                      </p:to>
                                    </p:set>
                                  </p:childTnLst>
                                </p:cTn>
                              </p:par>
                            </p:childTnLst>
                          </p:cTn>
                        </p:par>
                      </p:childTnLst>
                    </p:cTn>
                  </p:par>
                  <p:par>
                    <p:cTn id="108" fill="hold">
                      <p:stCondLst>
                        <p:cond delay="indefinite"/>
                      </p:stCondLst>
                      <p:childTnLst>
                        <p:par>
                          <p:cTn id="109" fill="hold">
                            <p:stCondLst>
                              <p:cond delay="0"/>
                            </p:stCondLst>
                            <p:childTnLst>
                              <p:par>
                                <p:cTn id="110" presetID="1" presetClass="entr" presetSubtype="0" fill="hold" nodeType="clickEffect">
                                  <p:stCondLst>
                                    <p:cond delay="0"/>
                                  </p:stCondLst>
                                  <p:childTnLst>
                                    <p:set>
                                      <p:cBhvr>
                                        <p:cTn id="111" dur="1" fill="hold">
                                          <p:stCondLst>
                                            <p:cond delay="0"/>
                                          </p:stCondLst>
                                        </p:cTn>
                                        <p:tgtEl>
                                          <p:spTgt spid="24">
                                            <p:txEl>
                                              <p:pRg st="2" end="2"/>
                                            </p:txEl>
                                          </p:spTgt>
                                        </p:tgtEl>
                                        <p:attrNameLst>
                                          <p:attrName>style.visibility</p:attrName>
                                        </p:attrNameLst>
                                      </p:cBhvr>
                                      <p:to>
                                        <p:strVal val="visible"/>
                                      </p:to>
                                    </p:set>
                                  </p:childTnLst>
                                </p:cTn>
                              </p:par>
                            </p:childTnLst>
                          </p:cTn>
                        </p:par>
                      </p:childTnLst>
                    </p:cTn>
                  </p:par>
                  <p:par>
                    <p:cTn id="112" fill="hold">
                      <p:stCondLst>
                        <p:cond delay="indefinite"/>
                      </p:stCondLst>
                      <p:childTnLst>
                        <p:par>
                          <p:cTn id="113" fill="hold">
                            <p:stCondLst>
                              <p:cond delay="0"/>
                            </p:stCondLst>
                            <p:childTnLst>
                              <p:par>
                                <p:cTn id="114" presetID="22" presetClass="entr" presetSubtype="8" fill="hold" nodeType="clickEffect">
                                  <p:stCondLst>
                                    <p:cond delay="0"/>
                                  </p:stCondLst>
                                  <p:childTnLst>
                                    <p:set>
                                      <p:cBhvr>
                                        <p:cTn id="115" dur="1" fill="hold">
                                          <p:stCondLst>
                                            <p:cond delay="0"/>
                                          </p:stCondLst>
                                        </p:cTn>
                                        <p:tgtEl>
                                          <p:spTgt spid="38"/>
                                        </p:tgtEl>
                                        <p:attrNameLst>
                                          <p:attrName>style.visibility</p:attrName>
                                        </p:attrNameLst>
                                      </p:cBhvr>
                                      <p:to>
                                        <p:strVal val="visible"/>
                                      </p:to>
                                    </p:set>
                                    <p:animEffect transition="in" filter="wipe(left)">
                                      <p:cBhvr>
                                        <p:cTn id="116" dur="500"/>
                                        <p:tgtEl>
                                          <p:spTgt spid="38"/>
                                        </p:tgtEl>
                                      </p:cBhvr>
                                    </p:animEffect>
                                  </p:childTnLst>
                                </p:cTn>
                              </p:par>
                            </p:childTnLst>
                          </p:cTn>
                        </p:par>
                      </p:childTnLst>
                    </p:cTn>
                  </p:par>
                  <p:par>
                    <p:cTn id="117" fill="hold">
                      <p:stCondLst>
                        <p:cond delay="indefinite"/>
                      </p:stCondLst>
                      <p:childTnLst>
                        <p:par>
                          <p:cTn id="118" fill="hold">
                            <p:stCondLst>
                              <p:cond delay="0"/>
                            </p:stCondLst>
                            <p:childTnLst>
                              <p:par>
                                <p:cTn id="119" presetID="22" presetClass="entr" presetSubtype="8" fill="hold" nodeType="clickEffect">
                                  <p:stCondLst>
                                    <p:cond delay="0"/>
                                  </p:stCondLst>
                                  <p:childTnLst>
                                    <p:set>
                                      <p:cBhvr>
                                        <p:cTn id="120" dur="1" fill="hold">
                                          <p:stCondLst>
                                            <p:cond delay="0"/>
                                          </p:stCondLst>
                                        </p:cTn>
                                        <p:tgtEl>
                                          <p:spTgt spid="22"/>
                                        </p:tgtEl>
                                        <p:attrNameLst>
                                          <p:attrName>style.visibility</p:attrName>
                                        </p:attrNameLst>
                                      </p:cBhvr>
                                      <p:to>
                                        <p:strVal val="visible"/>
                                      </p:to>
                                    </p:set>
                                    <p:animEffect transition="in" filter="wipe(left)">
                                      <p:cBhvr>
                                        <p:cTn id="121" dur="500"/>
                                        <p:tgtEl>
                                          <p:spTgt spid="22"/>
                                        </p:tgtEl>
                                      </p:cBhvr>
                                    </p:animEffect>
                                  </p:childTnLst>
                                </p:cTn>
                              </p:par>
                              <p:par>
                                <p:cTn id="122" presetID="22" presetClass="entr" presetSubtype="8" fill="hold" grpId="0" nodeType="withEffect">
                                  <p:stCondLst>
                                    <p:cond delay="0"/>
                                  </p:stCondLst>
                                  <p:childTnLst>
                                    <p:set>
                                      <p:cBhvr>
                                        <p:cTn id="123" dur="1" fill="hold">
                                          <p:stCondLst>
                                            <p:cond delay="0"/>
                                          </p:stCondLst>
                                        </p:cTn>
                                        <p:tgtEl>
                                          <p:spTgt spid="20"/>
                                        </p:tgtEl>
                                        <p:attrNameLst>
                                          <p:attrName>style.visibility</p:attrName>
                                        </p:attrNameLst>
                                      </p:cBhvr>
                                      <p:to>
                                        <p:strVal val="visible"/>
                                      </p:to>
                                    </p:set>
                                    <p:animEffect transition="in" filter="wipe(left)">
                                      <p:cBhvr>
                                        <p:cTn id="124" dur="500"/>
                                        <p:tgtEl>
                                          <p:spTgt spid="20"/>
                                        </p:tgtEl>
                                      </p:cBhvr>
                                    </p:animEffect>
                                  </p:childTnLst>
                                </p:cTn>
                              </p:par>
                              <p:par>
                                <p:cTn id="125" presetID="22" presetClass="entr" presetSubtype="8" fill="hold" nodeType="withEffect">
                                  <p:stCondLst>
                                    <p:cond delay="0"/>
                                  </p:stCondLst>
                                  <p:childTnLst>
                                    <p:set>
                                      <p:cBhvr>
                                        <p:cTn id="126" dur="1" fill="hold">
                                          <p:stCondLst>
                                            <p:cond delay="0"/>
                                          </p:stCondLst>
                                        </p:cTn>
                                        <p:tgtEl>
                                          <p:spTgt spid="21"/>
                                        </p:tgtEl>
                                        <p:attrNameLst>
                                          <p:attrName>style.visibility</p:attrName>
                                        </p:attrNameLst>
                                      </p:cBhvr>
                                      <p:to>
                                        <p:strVal val="visible"/>
                                      </p:to>
                                    </p:set>
                                    <p:animEffect transition="in" filter="wipe(left)">
                                      <p:cBhvr>
                                        <p:cTn id="127" dur="500"/>
                                        <p:tgtEl>
                                          <p:spTgt spid="21"/>
                                        </p:tgtEl>
                                      </p:cBhvr>
                                    </p:animEffect>
                                  </p:childTnLst>
                                </p:cTn>
                              </p:par>
                              <p:par>
                                <p:cTn id="128" presetID="22" presetClass="entr" presetSubtype="4" fill="hold" grpId="0" nodeType="withEffect">
                                  <p:stCondLst>
                                    <p:cond delay="0"/>
                                  </p:stCondLst>
                                  <p:childTnLst>
                                    <p:set>
                                      <p:cBhvr>
                                        <p:cTn id="129" dur="1" fill="hold">
                                          <p:stCondLst>
                                            <p:cond delay="0"/>
                                          </p:stCondLst>
                                        </p:cTn>
                                        <p:tgtEl>
                                          <p:spTgt spid="18"/>
                                        </p:tgtEl>
                                        <p:attrNameLst>
                                          <p:attrName>style.visibility</p:attrName>
                                        </p:attrNameLst>
                                      </p:cBhvr>
                                      <p:to>
                                        <p:strVal val="visible"/>
                                      </p:to>
                                    </p:set>
                                    <p:animEffect transition="in" filter="wipe(down)">
                                      <p:cBhvr>
                                        <p:cTn id="130"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P spid="11" grpId="0"/>
      <p:bldP spid="12" grpId="0"/>
      <p:bldP spid="15" grpId="0"/>
      <p:bldP spid="16" grpId="0"/>
      <p:bldP spid="17" grpId="0"/>
      <p:bldP spid="18" grpId="0" animBg="1"/>
      <p:bldP spid="19" grpId="0"/>
      <p:bldP spid="20" grpId="0" animBg="1"/>
      <p:bldP spid="26" grpId="0"/>
      <p:bldP spid="27" grpId="0"/>
      <p:bldP spid="28" grpId="0"/>
      <p:bldP spid="29" grpId="0"/>
      <p:bldP spid="30" grpId="0"/>
      <p:bldP spid="31" grpId="0"/>
      <p:bldP spid="32" grpId="0"/>
      <p:bldP spid="35" grpId="0"/>
      <p:bldP spid="36" grpId="0"/>
      <p:bldP spid="37"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F2D5F8-87CB-4B5B-8EC7-5F4CE6485746}"/>
              </a:ext>
            </a:extLst>
          </p:cNvPr>
          <p:cNvSpPr>
            <a:spLocks noGrp="1"/>
          </p:cNvSpPr>
          <p:nvPr>
            <p:ph type="title"/>
          </p:nvPr>
        </p:nvSpPr>
        <p:spPr/>
        <p:txBody>
          <a:bodyPr>
            <a:normAutofit/>
          </a:bodyPr>
          <a:lstStyle/>
          <a:p>
            <a:r>
              <a:rPr lang="en-US" dirty="0"/>
              <a:t>Causal Consistency</a:t>
            </a:r>
          </a:p>
        </p:txBody>
      </p:sp>
      <p:sp>
        <p:nvSpPr>
          <p:cNvPr id="5" name="object 2">
            <a:extLst>
              <a:ext uri="{FF2B5EF4-FFF2-40B4-BE49-F238E27FC236}">
                <a16:creationId xmlns:a16="http://schemas.microsoft.com/office/drawing/2014/main" xmlns="" id="{A9308831-7A8A-4AEA-9F45-72AE1D64853A}"/>
              </a:ext>
            </a:extLst>
          </p:cNvPr>
          <p:cNvSpPr/>
          <p:nvPr/>
        </p:nvSpPr>
        <p:spPr>
          <a:xfrm>
            <a:off x="6170924" y="1911349"/>
            <a:ext cx="4425357" cy="45719"/>
          </a:xfrm>
          <a:custGeom>
            <a:avLst/>
            <a:gdLst/>
            <a:ahLst/>
            <a:cxnLst/>
            <a:rect l="l" t="t" r="r" b="b"/>
            <a:pathLst>
              <a:path w="3773170">
                <a:moveTo>
                  <a:pt x="0" y="0"/>
                </a:moveTo>
                <a:lnTo>
                  <a:pt x="3773170" y="0"/>
                </a:lnTo>
              </a:path>
            </a:pathLst>
          </a:custGeom>
          <a:ln w="9344">
            <a:solidFill>
              <a:srgbClr val="000000"/>
            </a:solidFill>
          </a:ln>
        </p:spPr>
        <p:txBody>
          <a:bodyPr wrap="square" lIns="0" tIns="0" rIns="0" bIns="0" rtlCol="0"/>
          <a:lstStyle/>
          <a:p>
            <a:endParaRPr/>
          </a:p>
        </p:txBody>
      </p:sp>
      <p:sp>
        <p:nvSpPr>
          <p:cNvPr id="6" name="object 3">
            <a:extLst>
              <a:ext uri="{FF2B5EF4-FFF2-40B4-BE49-F238E27FC236}">
                <a16:creationId xmlns:a16="http://schemas.microsoft.com/office/drawing/2014/main" xmlns="" id="{6E72BC94-2619-4325-B179-DFFE95029EBA}"/>
              </a:ext>
            </a:extLst>
          </p:cNvPr>
          <p:cNvSpPr/>
          <p:nvPr/>
        </p:nvSpPr>
        <p:spPr>
          <a:xfrm>
            <a:off x="6170924" y="2348229"/>
            <a:ext cx="4425357" cy="45719"/>
          </a:xfrm>
          <a:custGeom>
            <a:avLst/>
            <a:gdLst/>
            <a:ahLst/>
            <a:cxnLst/>
            <a:rect l="l" t="t" r="r" b="b"/>
            <a:pathLst>
              <a:path w="3773170">
                <a:moveTo>
                  <a:pt x="0" y="0"/>
                </a:moveTo>
                <a:lnTo>
                  <a:pt x="3773170" y="0"/>
                </a:lnTo>
              </a:path>
            </a:pathLst>
          </a:custGeom>
          <a:ln w="9344">
            <a:solidFill>
              <a:srgbClr val="000000"/>
            </a:solidFill>
          </a:ln>
        </p:spPr>
        <p:txBody>
          <a:bodyPr wrap="square" lIns="0" tIns="0" rIns="0" bIns="0" rtlCol="0"/>
          <a:lstStyle/>
          <a:p>
            <a:endParaRPr/>
          </a:p>
        </p:txBody>
      </p:sp>
      <p:sp>
        <p:nvSpPr>
          <p:cNvPr id="7" name="object 4">
            <a:extLst>
              <a:ext uri="{FF2B5EF4-FFF2-40B4-BE49-F238E27FC236}">
                <a16:creationId xmlns:a16="http://schemas.microsoft.com/office/drawing/2014/main" xmlns="" id="{CDE46D28-703B-46AA-BEA8-226913EFABBE}"/>
              </a:ext>
            </a:extLst>
          </p:cNvPr>
          <p:cNvSpPr/>
          <p:nvPr/>
        </p:nvSpPr>
        <p:spPr>
          <a:xfrm flipV="1">
            <a:off x="6170924" y="2678431"/>
            <a:ext cx="4425357" cy="45719"/>
          </a:xfrm>
          <a:custGeom>
            <a:avLst/>
            <a:gdLst/>
            <a:ahLst/>
            <a:cxnLst/>
            <a:rect l="l" t="t" r="r" b="b"/>
            <a:pathLst>
              <a:path w="3773170">
                <a:moveTo>
                  <a:pt x="0" y="0"/>
                </a:moveTo>
                <a:lnTo>
                  <a:pt x="3773170" y="0"/>
                </a:lnTo>
              </a:path>
            </a:pathLst>
          </a:custGeom>
          <a:ln w="9344">
            <a:solidFill>
              <a:srgbClr val="000000"/>
            </a:solidFill>
          </a:ln>
        </p:spPr>
        <p:txBody>
          <a:bodyPr wrap="square" lIns="0" tIns="0" rIns="0" bIns="0" rtlCol="0"/>
          <a:lstStyle/>
          <a:p>
            <a:endParaRPr/>
          </a:p>
        </p:txBody>
      </p:sp>
      <p:sp>
        <p:nvSpPr>
          <p:cNvPr id="8" name="object 5">
            <a:extLst>
              <a:ext uri="{FF2B5EF4-FFF2-40B4-BE49-F238E27FC236}">
                <a16:creationId xmlns:a16="http://schemas.microsoft.com/office/drawing/2014/main" xmlns="" id="{3C07043F-ED4C-46DD-980D-9A906C07DF23}"/>
              </a:ext>
            </a:extLst>
          </p:cNvPr>
          <p:cNvSpPr/>
          <p:nvPr/>
        </p:nvSpPr>
        <p:spPr>
          <a:xfrm>
            <a:off x="6170924" y="3098799"/>
            <a:ext cx="4425357" cy="45719"/>
          </a:xfrm>
          <a:custGeom>
            <a:avLst/>
            <a:gdLst/>
            <a:ahLst/>
            <a:cxnLst/>
            <a:rect l="l" t="t" r="r" b="b"/>
            <a:pathLst>
              <a:path w="3773170">
                <a:moveTo>
                  <a:pt x="0" y="0"/>
                </a:moveTo>
                <a:lnTo>
                  <a:pt x="3773170" y="0"/>
                </a:lnTo>
              </a:path>
            </a:pathLst>
          </a:custGeom>
          <a:ln w="9344">
            <a:solidFill>
              <a:srgbClr val="000000"/>
            </a:solidFill>
          </a:ln>
        </p:spPr>
        <p:txBody>
          <a:bodyPr wrap="square" lIns="0" tIns="0" rIns="0" bIns="0" rtlCol="0"/>
          <a:lstStyle/>
          <a:p>
            <a:endParaRPr/>
          </a:p>
        </p:txBody>
      </p:sp>
      <p:sp>
        <p:nvSpPr>
          <p:cNvPr id="9" name="object 7">
            <a:extLst>
              <a:ext uri="{FF2B5EF4-FFF2-40B4-BE49-F238E27FC236}">
                <a16:creationId xmlns:a16="http://schemas.microsoft.com/office/drawing/2014/main" xmlns="" id="{583BA5B2-A529-4F19-ACD5-03FFA05A8C03}"/>
              </a:ext>
            </a:extLst>
          </p:cNvPr>
          <p:cNvSpPr txBox="1"/>
          <p:nvPr/>
        </p:nvSpPr>
        <p:spPr>
          <a:xfrm>
            <a:off x="6122894" y="1153222"/>
            <a:ext cx="4067713" cy="1977849"/>
          </a:xfrm>
          <a:prstGeom prst="rect">
            <a:avLst/>
          </a:prstGeom>
        </p:spPr>
        <p:txBody>
          <a:bodyPr vert="horz" wrap="square" lIns="0" tIns="12700" rIns="0" bIns="0" rtlCol="0">
            <a:spAutoFit/>
          </a:bodyPr>
          <a:lstStyle/>
          <a:p>
            <a:pPr marL="144780" marR="278130" indent="-132715">
              <a:lnSpc>
                <a:spcPct val="126400"/>
              </a:lnSpc>
              <a:spcBef>
                <a:spcPts val="100"/>
              </a:spcBef>
              <a:tabLst>
                <a:tab pos="615315" algn="l"/>
                <a:tab pos="1811020" algn="l"/>
                <a:tab pos="2293620" algn="l"/>
              </a:tabLst>
            </a:pPr>
            <a:r>
              <a:rPr dirty="0">
                <a:uFill>
                  <a:solidFill>
                    <a:srgbClr val="000000"/>
                  </a:solidFill>
                </a:uFill>
                <a:cs typeface="Times New Roman"/>
              </a:rPr>
              <a:t> 				</a:t>
            </a:r>
            <a:r>
              <a:rPr spc="-10" dirty="0">
                <a:uFill>
                  <a:solidFill>
                    <a:srgbClr val="000000"/>
                  </a:solidFill>
                </a:uFill>
                <a:cs typeface="Liberation Sans"/>
              </a:rPr>
              <a:t>wall-clock </a:t>
            </a:r>
            <a:r>
              <a:rPr spc="-5" dirty="0">
                <a:uFill>
                  <a:solidFill>
                    <a:srgbClr val="000000"/>
                  </a:solidFill>
                </a:uFill>
                <a:cs typeface="Liberation Sans"/>
              </a:rPr>
              <a:t>time </a:t>
            </a:r>
            <a:r>
              <a:rPr spc="-5" dirty="0">
                <a:cs typeface="Liberation Sans"/>
              </a:rPr>
              <a:t> </a:t>
            </a:r>
            <a:r>
              <a:rPr spc="-10" dirty="0">
                <a:solidFill>
                  <a:srgbClr val="35AE14"/>
                </a:solidFill>
                <a:cs typeface="Liberation Sans"/>
              </a:rPr>
              <a:t>P1:</a:t>
            </a:r>
            <a:r>
              <a:rPr spc="-10" dirty="0">
                <a:solidFill>
                  <a:srgbClr val="35AE14"/>
                </a:solidFill>
                <a:cs typeface="Times New Roman"/>
              </a:rPr>
              <a:t>	</a:t>
            </a:r>
            <a:r>
              <a:rPr spc="-5" dirty="0">
                <a:solidFill>
                  <a:srgbClr val="35AE14"/>
                </a:solidFill>
                <a:cs typeface="Liberation Sans"/>
              </a:rPr>
              <a:t>w(x)a</a:t>
            </a:r>
            <a:r>
              <a:rPr spc="-5" dirty="0">
                <a:solidFill>
                  <a:srgbClr val="35AE14"/>
                </a:solidFill>
                <a:cs typeface="Times New Roman"/>
              </a:rPr>
              <a:t>	</a:t>
            </a:r>
            <a:r>
              <a:rPr spc="-5" dirty="0">
                <a:solidFill>
                  <a:srgbClr val="35AE14"/>
                </a:solidFill>
                <a:cs typeface="Liberation Sans"/>
              </a:rPr>
              <a:t>w(x)c</a:t>
            </a:r>
            <a:endParaRPr dirty="0">
              <a:cs typeface="Liberation Sans"/>
            </a:endParaRPr>
          </a:p>
          <a:p>
            <a:pPr marL="151130">
              <a:lnSpc>
                <a:spcPct val="100000"/>
              </a:lnSpc>
              <a:spcBef>
                <a:spcPts val="1260"/>
              </a:spcBef>
              <a:tabLst>
                <a:tab pos="1259840" algn="l"/>
              </a:tabLst>
            </a:pPr>
            <a:r>
              <a:rPr spc="-5" dirty="0">
                <a:solidFill>
                  <a:srgbClr val="FF0000"/>
                </a:solidFill>
                <a:cs typeface="Liberation Sans"/>
              </a:rPr>
              <a:t>P2:</a:t>
            </a:r>
            <a:r>
              <a:rPr spc="-5" dirty="0">
                <a:solidFill>
                  <a:srgbClr val="FF0000"/>
                </a:solidFill>
                <a:cs typeface="Times New Roman"/>
              </a:rPr>
              <a:t>	</a:t>
            </a:r>
            <a:r>
              <a:rPr spc="-5" dirty="0">
                <a:solidFill>
                  <a:srgbClr val="FF0000"/>
                </a:solidFill>
                <a:cs typeface="Liberation Sans"/>
              </a:rPr>
              <a:t>w(x)b</a:t>
            </a:r>
            <a:endParaRPr dirty="0">
              <a:cs typeface="Liberation Sans"/>
            </a:endParaRPr>
          </a:p>
          <a:p>
            <a:pPr marL="151130">
              <a:lnSpc>
                <a:spcPct val="100000"/>
              </a:lnSpc>
              <a:spcBef>
                <a:spcPts val="1120"/>
              </a:spcBef>
              <a:tabLst>
                <a:tab pos="2408555" algn="l"/>
                <a:tab pos="3119755" algn="l"/>
              </a:tabLst>
            </a:pPr>
            <a:r>
              <a:rPr spc="-10" dirty="0">
                <a:solidFill>
                  <a:srgbClr val="0000FF"/>
                </a:solidFill>
                <a:cs typeface="Liberation Sans"/>
              </a:rPr>
              <a:t>P3:</a:t>
            </a:r>
            <a:r>
              <a:rPr spc="-10" dirty="0">
                <a:solidFill>
                  <a:srgbClr val="0000FF"/>
                </a:solidFill>
                <a:cs typeface="Times New Roman"/>
              </a:rPr>
              <a:t>	</a:t>
            </a:r>
            <a:r>
              <a:rPr dirty="0">
                <a:solidFill>
                  <a:srgbClr val="0000FF"/>
                </a:solidFill>
                <a:cs typeface="Liberation Sans"/>
              </a:rPr>
              <a:t>r(x)c</a:t>
            </a:r>
            <a:r>
              <a:rPr dirty="0">
                <a:solidFill>
                  <a:srgbClr val="0000FF"/>
                </a:solidFill>
                <a:cs typeface="Times New Roman"/>
              </a:rPr>
              <a:t>	</a:t>
            </a:r>
            <a:r>
              <a:rPr dirty="0">
                <a:solidFill>
                  <a:srgbClr val="0000FF"/>
                </a:solidFill>
                <a:cs typeface="Liberation Sans"/>
              </a:rPr>
              <a:t>r(x)a</a:t>
            </a:r>
            <a:endParaRPr dirty="0">
              <a:cs typeface="Liberation Sans"/>
            </a:endParaRPr>
          </a:p>
          <a:p>
            <a:pPr marL="151130">
              <a:lnSpc>
                <a:spcPct val="100000"/>
              </a:lnSpc>
              <a:spcBef>
                <a:spcPts val="960"/>
              </a:spcBef>
              <a:tabLst>
                <a:tab pos="2663190" algn="l"/>
                <a:tab pos="3579495" algn="l"/>
              </a:tabLst>
            </a:pPr>
            <a:r>
              <a:rPr spc="-5" dirty="0">
                <a:solidFill>
                  <a:srgbClr val="CC00FF"/>
                </a:solidFill>
                <a:cs typeface="Liberation Sans"/>
              </a:rPr>
              <a:t>P</a:t>
            </a:r>
            <a:r>
              <a:rPr spc="-15" dirty="0">
                <a:solidFill>
                  <a:srgbClr val="CC00FF"/>
                </a:solidFill>
                <a:cs typeface="Liberation Sans"/>
              </a:rPr>
              <a:t>4</a:t>
            </a:r>
            <a:r>
              <a:rPr dirty="0">
                <a:solidFill>
                  <a:srgbClr val="CC00FF"/>
                </a:solidFill>
                <a:cs typeface="Liberation Sans"/>
              </a:rPr>
              <a:t>:</a:t>
            </a:r>
            <a:r>
              <a:rPr dirty="0">
                <a:solidFill>
                  <a:srgbClr val="CC00FF"/>
                </a:solidFill>
                <a:cs typeface="Times New Roman"/>
              </a:rPr>
              <a:t>	</a:t>
            </a:r>
            <a:r>
              <a:rPr dirty="0">
                <a:solidFill>
                  <a:srgbClr val="CC00FF"/>
                </a:solidFill>
                <a:cs typeface="Liberation Sans"/>
              </a:rPr>
              <a:t>r(x)a</a:t>
            </a:r>
            <a:r>
              <a:rPr dirty="0">
                <a:solidFill>
                  <a:srgbClr val="CC00FF"/>
                </a:solidFill>
                <a:cs typeface="Times New Roman"/>
              </a:rPr>
              <a:t>	</a:t>
            </a:r>
            <a:r>
              <a:rPr dirty="0">
                <a:solidFill>
                  <a:srgbClr val="CC00FF"/>
                </a:solidFill>
                <a:cs typeface="Liberation Sans"/>
              </a:rPr>
              <a:t>r(x)b</a:t>
            </a:r>
            <a:endParaRPr dirty="0">
              <a:cs typeface="Liberation Sans"/>
            </a:endParaRPr>
          </a:p>
        </p:txBody>
      </p:sp>
      <p:sp>
        <p:nvSpPr>
          <p:cNvPr id="10" name="object 12">
            <a:extLst>
              <a:ext uri="{FF2B5EF4-FFF2-40B4-BE49-F238E27FC236}">
                <a16:creationId xmlns:a16="http://schemas.microsoft.com/office/drawing/2014/main" xmlns="" id="{78C42430-0665-47FB-BB01-276AB8EE1280}"/>
              </a:ext>
            </a:extLst>
          </p:cNvPr>
          <p:cNvSpPr/>
          <p:nvPr/>
        </p:nvSpPr>
        <p:spPr>
          <a:xfrm flipV="1">
            <a:off x="445321" y="1828801"/>
            <a:ext cx="4113232" cy="45719"/>
          </a:xfrm>
          <a:custGeom>
            <a:avLst/>
            <a:gdLst/>
            <a:ahLst/>
            <a:cxnLst/>
            <a:rect l="l" t="t" r="r" b="b"/>
            <a:pathLst>
              <a:path w="3771900">
                <a:moveTo>
                  <a:pt x="0" y="0"/>
                </a:moveTo>
                <a:lnTo>
                  <a:pt x="3771900" y="0"/>
                </a:lnTo>
              </a:path>
            </a:pathLst>
          </a:custGeom>
          <a:ln w="9344">
            <a:solidFill>
              <a:srgbClr val="000000"/>
            </a:solidFill>
          </a:ln>
        </p:spPr>
        <p:txBody>
          <a:bodyPr wrap="square" lIns="0" tIns="0" rIns="0" bIns="0" rtlCol="0"/>
          <a:lstStyle/>
          <a:p>
            <a:endParaRPr/>
          </a:p>
        </p:txBody>
      </p:sp>
      <p:sp>
        <p:nvSpPr>
          <p:cNvPr id="11" name="object 13">
            <a:extLst>
              <a:ext uri="{FF2B5EF4-FFF2-40B4-BE49-F238E27FC236}">
                <a16:creationId xmlns:a16="http://schemas.microsoft.com/office/drawing/2014/main" xmlns="" id="{F9937D12-8D5A-41A3-85EA-F3D15286F29D}"/>
              </a:ext>
            </a:extLst>
          </p:cNvPr>
          <p:cNvSpPr/>
          <p:nvPr/>
        </p:nvSpPr>
        <p:spPr>
          <a:xfrm>
            <a:off x="445321" y="2312669"/>
            <a:ext cx="4113232" cy="45719"/>
          </a:xfrm>
          <a:custGeom>
            <a:avLst/>
            <a:gdLst/>
            <a:ahLst/>
            <a:cxnLst/>
            <a:rect l="l" t="t" r="r" b="b"/>
            <a:pathLst>
              <a:path w="3771900">
                <a:moveTo>
                  <a:pt x="0" y="0"/>
                </a:moveTo>
                <a:lnTo>
                  <a:pt x="3771900" y="0"/>
                </a:lnTo>
              </a:path>
            </a:pathLst>
          </a:custGeom>
          <a:ln w="9344">
            <a:solidFill>
              <a:srgbClr val="000000"/>
            </a:solidFill>
          </a:ln>
        </p:spPr>
        <p:txBody>
          <a:bodyPr wrap="square" lIns="0" tIns="0" rIns="0" bIns="0" rtlCol="0"/>
          <a:lstStyle/>
          <a:p>
            <a:endParaRPr/>
          </a:p>
        </p:txBody>
      </p:sp>
      <p:sp>
        <p:nvSpPr>
          <p:cNvPr id="12" name="object 14">
            <a:extLst>
              <a:ext uri="{FF2B5EF4-FFF2-40B4-BE49-F238E27FC236}">
                <a16:creationId xmlns:a16="http://schemas.microsoft.com/office/drawing/2014/main" xmlns="" id="{B1D44CE5-83F1-4A06-B074-B1BFF891BFB2}"/>
              </a:ext>
            </a:extLst>
          </p:cNvPr>
          <p:cNvSpPr/>
          <p:nvPr/>
        </p:nvSpPr>
        <p:spPr>
          <a:xfrm flipV="1">
            <a:off x="445321" y="2641601"/>
            <a:ext cx="4113232" cy="45719"/>
          </a:xfrm>
          <a:custGeom>
            <a:avLst/>
            <a:gdLst/>
            <a:ahLst/>
            <a:cxnLst/>
            <a:rect l="l" t="t" r="r" b="b"/>
            <a:pathLst>
              <a:path w="3771900">
                <a:moveTo>
                  <a:pt x="0" y="0"/>
                </a:moveTo>
                <a:lnTo>
                  <a:pt x="3771900" y="0"/>
                </a:lnTo>
              </a:path>
            </a:pathLst>
          </a:custGeom>
          <a:ln w="9344">
            <a:solidFill>
              <a:srgbClr val="000000"/>
            </a:solidFill>
          </a:ln>
        </p:spPr>
        <p:txBody>
          <a:bodyPr wrap="square" lIns="0" tIns="0" rIns="0" bIns="0" rtlCol="0"/>
          <a:lstStyle/>
          <a:p>
            <a:endParaRPr/>
          </a:p>
        </p:txBody>
      </p:sp>
      <p:sp>
        <p:nvSpPr>
          <p:cNvPr id="13" name="object 15">
            <a:extLst>
              <a:ext uri="{FF2B5EF4-FFF2-40B4-BE49-F238E27FC236}">
                <a16:creationId xmlns:a16="http://schemas.microsoft.com/office/drawing/2014/main" xmlns="" id="{89AA54C7-1AB2-41A6-BE9A-20DB0109F82F}"/>
              </a:ext>
            </a:extLst>
          </p:cNvPr>
          <p:cNvSpPr/>
          <p:nvPr/>
        </p:nvSpPr>
        <p:spPr>
          <a:xfrm>
            <a:off x="445321" y="3061969"/>
            <a:ext cx="4113232" cy="45719"/>
          </a:xfrm>
          <a:custGeom>
            <a:avLst/>
            <a:gdLst/>
            <a:ahLst/>
            <a:cxnLst/>
            <a:rect l="l" t="t" r="r" b="b"/>
            <a:pathLst>
              <a:path w="3771900">
                <a:moveTo>
                  <a:pt x="0" y="0"/>
                </a:moveTo>
                <a:lnTo>
                  <a:pt x="3771900" y="0"/>
                </a:lnTo>
              </a:path>
            </a:pathLst>
          </a:custGeom>
          <a:ln w="9344">
            <a:solidFill>
              <a:srgbClr val="000000"/>
            </a:solidFill>
          </a:ln>
        </p:spPr>
        <p:txBody>
          <a:bodyPr wrap="square" lIns="0" tIns="0" rIns="0" bIns="0" rtlCol="0"/>
          <a:lstStyle/>
          <a:p>
            <a:endParaRPr/>
          </a:p>
        </p:txBody>
      </p:sp>
      <p:sp>
        <p:nvSpPr>
          <p:cNvPr id="14" name="object 17">
            <a:extLst>
              <a:ext uri="{FF2B5EF4-FFF2-40B4-BE49-F238E27FC236}">
                <a16:creationId xmlns:a16="http://schemas.microsoft.com/office/drawing/2014/main" xmlns="" id="{0409F021-C560-4B15-B0EA-A84B9E78E80A}"/>
              </a:ext>
            </a:extLst>
          </p:cNvPr>
          <p:cNvSpPr txBox="1"/>
          <p:nvPr/>
        </p:nvSpPr>
        <p:spPr>
          <a:xfrm>
            <a:off x="357691" y="1065641"/>
            <a:ext cx="3789045" cy="1153160"/>
          </a:xfrm>
          <a:prstGeom prst="rect">
            <a:avLst/>
          </a:prstGeom>
        </p:spPr>
        <p:txBody>
          <a:bodyPr vert="horz" wrap="square" lIns="0" tIns="12700" rIns="0" bIns="0" rtlCol="0">
            <a:spAutoFit/>
          </a:bodyPr>
          <a:lstStyle/>
          <a:p>
            <a:pPr marL="144780" marR="5080" indent="-132715">
              <a:lnSpc>
                <a:spcPct val="126400"/>
              </a:lnSpc>
              <a:spcBef>
                <a:spcPts val="100"/>
              </a:spcBef>
              <a:tabLst>
                <a:tab pos="614680" algn="l"/>
                <a:tab pos="2293620" algn="l"/>
              </a:tabLst>
            </a:pPr>
            <a:r>
              <a:rPr lang="en-IN" dirty="0">
                <a:uFill>
                  <a:solidFill>
                    <a:srgbClr val="000000"/>
                  </a:solidFill>
                </a:uFill>
                <a:cs typeface="Times New Roman"/>
              </a:rPr>
              <a:t>	</a:t>
            </a:r>
            <a:r>
              <a:rPr dirty="0">
                <a:uFill>
                  <a:solidFill>
                    <a:srgbClr val="000000"/>
                  </a:solidFill>
                </a:uFill>
                <a:cs typeface="Times New Roman"/>
              </a:rPr>
              <a:t>		</a:t>
            </a:r>
            <a:r>
              <a:rPr spc="-5" dirty="0">
                <a:uFill>
                  <a:solidFill>
                    <a:srgbClr val="000000"/>
                  </a:solidFill>
                </a:uFill>
                <a:cs typeface="Liberation Sans"/>
              </a:rPr>
              <a:t>wall-clock</a:t>
            </a:r>
            <a:r>
              <a:rPr spc="-85" dirty="0">
                <a:uFill>
                  <a:solidFill>
                    <a:srgbClr val="000000"/>
                  </a:solidFill>
                </a:uFill>
                <a:cs typeface="Liberation Sans"/>
              </a:rPr>
              <a:t> </a:t>
            </a:r>
            <a:r>
              <a:rPr spc="-5" dirty="0">
                <a:uFill>
                  <a:solidFill>
                    <a:srgbClr val="000000"/>
                  </a:solidFill>
                </a:uFill>
                <a:cs typeface="Liberation Sans"/>
              </a:rPr>
              <a:t>time </a:t>
            </a:r>
            <a:r>
              <a:rPr spc="-5" dirty="0">
                <a:cs typeface="Liberation Sans"/>
              </a:rPr>
              <a:t> </a:t>
            </a:r>
            <a:r>
              <a:rPr spc="-10" dirty="0">
                <a:solidFill>
                  <a:srgbClr val="35AE14"/>
                </a:solidFill>
                <a:cs typeface="Liberation Sans"/>
              </a:rPr>
              <a:t>P1:</a:t>
            </a:r>
            <a:r>
              <a:rPr spc="-10" dirty="0">
                <a:solidFill>
                  <a:srgbClr val="35AE14"/>
                </a:solidFill>
                <a:cs typeface="Times New Roman"/>
              </a:rPr>
              <a:t>	</a:t>
            </a:r>
            <a:r>
              <a:rPr spc="-5" dirty="0">
                <a:solidFill>
                  <a:srgbClr val="35AE14"/>
                </a:solidFill>
                <a:cs typeface="Liberation Sans"/>
              </a:rPr>
              <a:t>w(x)a</a:t>
            </a:r>
            <a:endParaRPr dirty="0">
              <a:cs typeface="Liberation Sans"/>
            </a:endParaRPr>
          </a:p>
          <a:p>
            <a:pPr marL="151130">
              <a:lnSpc>
                <a:spcPct val="100000"/>
              </a:lnSpc>
              <a:spcBef>
                <a:spcPts val="1260"/>
              </a:spcBef>
              <a:tabLst>
                <a:tab pos="1258570" algn="l"/>
              </a:tabLst>
            </a:pPr>
            <a:r>
              <a:rPr spc="-10" dirty="0">
                <a:solidFill>
                  <a:srgbClr val="FF0000"/>
                </a:solidFill>
                <a:cs typeface="Liberation Sans"/>
              </a:rPr>
              <a:t>P2:</a:t>
            </a:r>
            <a:r>
              <a:rPr spc="-10" dirty="0">
                <a:solidFill>
                  <a:srgbClr val="FF0000"/>
                </a:solidFill>
                <a:cs typeface="Times New Roman"/>
              </a:rPr>
              <a:t>	</a:t>
            </a:r>
            <a:r>
              <a:rPr spc="-5" dirty="0">
                <a:solidFill>
                  <a:srgbClr val="FF0000"/>
                </a:solidFill>
                <a:cs typeface="Liberation Sans"/>
              </a:rPr>
              <a:t>w(x)b</a:t>
            </a:r>
            <a:endParaRPr dirty="0">
              <a:cs typeface="Liberation Sans"/>
            </a:endParaRPr>
          </a:p>
        </p:txBody>
      </p:sp>
      <p:sp>
        <p:nvSpPr>
          <p:cNvPr id="15" name="object 18">
            <a:extLst>
              <a:ext uri="{FF2B5EF4-FFF2-40B4-BE49-F238E27FC236}">
                <a16:creationId xmlns:a16="http://schemas.microsoft.com/office/drawing/2014/main" xmlns="" id="{A213DB64-D81C-4053-A54B-4D4472DDA835}"/>
              </a:ext>
            </a:extLst>
          </p:cNvPr>
          <p:cNvSpPr txBox="1"/>
          <p:nvPr/>
        </p:nvSpPr>
        <p:spPr>
          <a:xfrm>
            <a:off x="6215375" y="3345181"/>
            <a:ext cx="4542272" cy="1564531"/>
          </a:xfrm>
          <a:prstGeom prst="rect">
            <a:avLst/>
          </a:prstGeom>
        </p:spPr>
        <p:txBody>
          <a:bodyPr vert="horz" wrap="square" lIns="0" tIns="12700" rIns="0" bIns="0" rtlCol="0">
            <a:spAutoFit/>
          </a:bodyPr>
          <a:lstStyle/>
          <a:p>
            <a:pPr marL="12700" marR="5080" algn="just">
              <a:spcBef>
                <a:spcPts val="100"/>
              </a:spcBef>
            </a:pPr>
            <a:r>
              <a:rPr sz="2000" dirty="0">
                <a:cs typeface="Liberation Sans"/>
              </a:rPr>
              <a:t>Having read </a:t>
            </a:r>
            <a:r>
              <a:rPr sz="2000" dirty="0">
                <a:solidFill>
                  <a:srgbClr val="35AE14"/>
                </a:solidFill>
                <a:cs typeface="Liberation Sans"/>
              </a:rPr>
              <a:t>c </a:t>
            </a:r>
            <a:r>
              <a:rPr sz="2000" dirty="0">
                <a:cs typeface="Liberation Sans"/>
              </a:rPr>
              <a:t>(</a:t>
            </a:r>
            <a:r>
              <a:rPr sz="2000" dirty="0">
                <a:solidFill>
                  <a:srgbClr val="0000FF"/>
                </a:solidFill>
                <a:cs typeface="Liberation Sans"/>
              </a:rPr>
              <a:t>r(x)c</a:t>
            </a:r>
            <a:r>
              <a:rPr sz="2000" dirty="0">
                <a:cs typeface="Liberation Sans"/>
              </a:rPr>
              <a:t>), </a:t>
            </a:r>
            <a:r>
              <a:rPr sz="2000" spc="-5" dirty="0">
                <a:solidFill>
                  <a:srgbClr val="0000FF"/>
                </a:solidFill>
                <a:cs typeface="Liberation Sans"/>
              </a:rPr>
              <a:t>P3 </a:t>
            </a:r>
            <a:r>
              <a:rPr sz="2000" dirty="0">
                <a:cs typeface="Liberation Sans"/>
              </a:rPr>
              <a:t>must  continue </a:t>
            </a:r>
            <a:r>
              <a:rPr sz="2000" spc="-5" dirty="0">
                <a:cs typeface="Liberation Sans"/>
              </a:rPr>
              <a:t>to </a:t>
            </a:r>
            <a:r>
              <a:rPr sz="2000" dirty="0">
                <a:cs typeface="Liberation Sans"/>
              </a:rPr>
              <a:t>read </a:t>
            </a:r>
            <a:r>
              <a:rPr sz="2000" dirty="0">
                <a:solidFill>
                  <a:srgbClr val="0000FF"/>
                </a:solidFill>
                <a:cs typeface="Liberation Sans"/>
              </a:rPr>
              <a:t>c </a:t>
            </a:r>
            <a:r>
              <a:rPr sz="2000" spc="-5" dirty="0">
                <a:cs typeface="Liberation Sans"/>
              </a:rPr>
              <a:t>or </a:t>
            </a:r>
            <a:r>
              <a:rPr sz="2000" dirty="0">
                <a:cs typeface="Liberation Sans"/>
              </a:rPr>
              <a:t>some newer  </a:t>
            </a:r>
            <a:r>
              <a:rPr sz="2000" spc="-5" dirty="0">
                <a:cs typeface="Liberation Sans"/>
              </a:rPr>
              <a:t>value </a:t>
            </a:r>
            <a:r>
              <a:rPr sz="2000" dirty="0">
                <a:cs typeface="Liberation Sans"/>
              </a:rPr>
              <a:t>(perhaps </a:t>
            </a:r>
            <a:r>
              <a:rPr sz="2000" spc="-5" dirty="0">
                <a:solidFill>
                  <a:srgbClr val="FF0000"/>
                </a:solidFill>
                <a:cs typeface="Liberation Sans"/>
              </a:rPr>
              <a:t>b</a:t>
            </a:r>
            <a:r>
              <a:rPr sz="2000" spc="-5" dirty="0">
                <a:cs typeface="Liberation Sans"/>
              </a:rPr>
              <a:t>), </a:t>
            </a:r>
            <a:r>
              <a:rPr sz="2000" dirty="0">
                <a:cs typeface="Liberation Sans"/>
              </a:rPr>
              <a:t>but can’t go back  </a:t>
            </a:r>
            <a:r>
              <a:rPr sz="2000" spc="-5" dirty="0">
                <a:cs typeface="Liberation Sans"/>
              </a:rPr>
              <a:t>to </a:t>
            </a:r>
            <a:r>
              <a:rPr sz="2000" dirty="0">
                <a:solidFill>
                  <a:srgbClr val="35AE14"/>
                </a:solidFill>
                <a:cs typeface="Liberation Sans"/>
              </a:rPr>
              <a:t>a, </a:t>
            </a:r>
            <a:r>
              <a:rPr lang="en-IN" sz="2000" spc="-5" dirty="0">
                <a:cs typeface="Liberation Sans"/>
              </a:rPr>
              <a:t>because</a:t>
            </a:r>
            <a:r>
              <a:rPr sz="2000" spc="-5" dirty="0">
                <a:cs typeface="Liberation Sans"/>
              </a:rPr>
              <a:t> </a:t>
            </a:r>
            <a:r>
              <a:rPr sz="2000" dirty="0">
                <a:solidFill>
                  <a:srgbClr val="35AE14"/>
                </a:solidFill>
                <a:cs typeface="Liberation Sans"/>
              </a:rPr>
              <a:t>w(x)c </a:t>
            </a:r>
            <a:r>
              <a:rPr sz="2000" dirty="0">
                <a:cs typeface="Liberation Sans"/>
              </a:rPr>
              <a:t>was conditional</a:t>
            </a:r>
            <a:r>
              <a:rPr sz="2000" spc="-70" dirty="0">
                <a:cs typeface="Liberation Sans"/>
              </a:rPr>
              <a:t> </a:t>
            </a:r>
            <a:r>
              <a:rPr sz="2000" dirty="0">
                <a:cs typeface="Liberation Sans"/>
              </a:rPr>
              <a:t>upon</a:t>
            </a:r>
            <a:r>
              <a:rPr lang="en-IN" sz="2000" dirty="0">
                <a:cs typeface="Liberation Sans"/>
              </a:rPr>
              <a:t> </a:t>
            </a:r>
            <a:r>
              <a:rPr lang="en-US" sz="2000" dirty="0">
                <a:solidFill>
                  <a:srgbClr val="35AE14"/>
                </a:solidFill>
                <a:cs typeface="Liberation Sans"/>
              </a:rPr>
              <a:t>w(x)a </a:t>
            </a:r>
            <a:r>
              <a:rPr lang="en-US" sz="2000" dirty="0">
                <a:cs typeface="Liberation Sans"/>
              </a:rPr>
              <a:t>having</a:t>
            </a:r>
            <a:r>
              <a:rPr lang="en-US" sz="2000" spc="-50" dirty="0">
                <a:cs typeface="Liberation Sans"/>
              </a:rPr>
              <a:t> </a:t>
            </a:r>
            <a:r>
              <a:rPr lang="en-US" sz="2000" spc="-5" dirty="0">
                <a:cs typeface="Liberation Sans"/>
              </a:rPr>
              <a:t>finished</a:t>
            </a:r>
            <a:endParaRPr lang="en-US" sz="2000" dirty="0">
              <a:cs typeface="Liberation Sans"/>
            </a:endParaRPr>
          </a:p>
          <a:p>
            <a:pPr marL="12700" marR="5080" algn="just">
              <a:lnSpc>
                <a:spcPct val="100000"/>
              </a:lnSpc>
              <a:spcBef>
                <a:spcPts val="100"/>
              </a:spcBef>
            </a:pPr>
            <a:endParaRPr sz="2000" dirty="0">
              <a:cs typeface="Liberation Sans"/>
            </a:endParaRPr>
          </a:p>
        </p:txBody>
      </p:sp>
      <p:sp>
        <p:nvSpPr>
          <p:cNvPr id="16" name="object 22">
            <a:extLst>
              <a:ext uri="{FF2B5EF4-FFF2-40B4-BE49-F238E27FC236}">
                <a16:creationId xmlns:a16="http://schemas.microsoft.com/office/drawing/2014/main" xmlns="" id="{91FAC818-54E0-4210-A0B3-50437DF1B9D5}"/>
              </a:ext>
            </a:extLst>
          </p:cNvPr>
          <p:cNvSpPr/>
          <p:nvPr/>
        </p:nvSpPr>
        <p:spPr>
          <a:xfrm>
            <a:off x="7357105" y="1134110"/>
            <a:ext cx="0" cy="0"/>
          </a:xfrm>
          <a:custGeom>
            <a:avLst/>
            <a:gdLst/>
            <a:ahLst/>
            <a:cxnLst/>
            <a:rect l="l" t="t" r="r" b="b"/>
            <a:pathLst>
              <a:path>
                <a:moveTo>
                  <a:pt x="0" y="0"/>
                </a:moveTo>
                <a:lnTo>
                  <a:pt x="0" y="0"/>
                </a:lnTo>
              </a:path>
            </a:pathLst>
          </a:custGeom>
          <a:ln w="9344">
            <a:solidFill>
              <a:srgbClr val="000000"/>
            </a:solidFill>
          </a:ln>
        </p:spPr>
        <p:txBody>
          <a:bodyPr wrap="square" lIns="0" tIns="0" rIns="0" bIns="0" rtlCol="0"/>
          <a:lstStyle/>
          <a:p>
            <a:endParaRPr/>
          </a:p>
        </p:txBody>
      </p:sp>
      <p:sp>
        <p:nvSpPr>
          <p:cNvPr id="17" name="object 23">
            <a:extLst>
              <a:ext uri="{FF2B5EF4-FFF2-40B4-BE49-F238E27FC236}">
                <a16:creationId xmlns:a16="http://schemas.microsoft.com/office/drawing/2014/main" xmlns="" id="{98974AD3-FFFF-4331-8609-3F46A205B78A}"/>
              </a:ext>
            </a:extLst>
          </p:cNvPr>
          <p:cNvSpPr/>
          <p:nvPr/>
        </p:nvSpPr>
        <p:spPr>
          <a:xfrm>
            <a:off x="7772395" y="1701800"/>
            <a:ext cx="0" cy="0"/>
          </a:xfrm>
          <a:custGeom>
            <a:avLst/>
            <a:gdLst/>
            <a:ahLst/>
            <a:cxnLst/>
            <a:rect l="l" t="t" r="r" b="b"/>
            <a:pathLst>
              <a:path>
                <a:moveTo>
                  <a:pt x="0" y="0"/>
                </a:moveTo>
                <a:lnTo>
                  <a:pt x="0" y="0"/>
                </a:lnTo>
              </a:path>
            </a:pathLst>
          </a:custGeom>
          <a:ln w="9344">
            <a:solidFill>
              <a:srgbClr val="000000"/>
            </a:solidFill>
          </a:ln>
        </p:spPr>
        <p:txBody>
          <a:bodyPr wrap="square" lIns="0" tIns="0" rIns="0" bIns="0" rtlCol="0"/>
          <a:lstStyle/>
          <a:p>
            <a:endParaRPr/>
          </a:p>
        </p:txBody>
      </p:sp>
      <p:grpSp>
        <p:nvGrpSpPr>
          <p:cNvPr id="18" name="Group 17">
            <a:extLst>
              <a:ext uri="{FF2B5EF4-FFF2-40B4-BE49-F238E27FC236}">
                <a16:creationId xmlns:a16="http://schemas.microsoft.com/office/drawing/2014/main" xmlns="" id="{B1C61F73-FE4B-496E-98D6-76E1E9CB6A12}"/>
              </a:ext>
            </a:extLst>
          </p:cNvPr>
          <p:cNvGrpSpPr/>
          <p:nvPr/>
        </p:nvGrpSpPr>
        <p:grpSpPr>
          <a:xfrm>
            <a:off x="7726362" y="5241291"/>
            <a:ext cx="458782" cy="567690"/>
            <a:chOff x="6551570" y="5215446"/>
            <a:chExt cx="458782" cy="567690"/>
          </a:xfrm>
        </p:grpSpPr>
        <p:grpSp>
          <p:nvGrpSpPr>
            <p:cNvPr id="19" name="Group 18">
              <a:extLst>
                <a:ext uri="{FF2B5EF4-FFF2-40B4-BE49-F238E27FC236}">
                  <a16:creationId xmlns:a16="http://schemas.microsoft.com/office/drawing/2014/main" xmlns="" id="{B77002FD-B771-4B67-B709-6F65C3F5B6D1}"/>
                </a:ext>
              </a:extLst>
            </p:cNvPr>
            <p:cNvGrpSpPr/>
            <p:nvPr/>
          </p:nvGrpSpPr>
          <p:grpSpPr>
            <a:xfrm>
              <a:off x="6557210" y="5215446"/>
              <a:ext cx="453142" cy="567690"/>
              <a:chOff x="6551570" y="5215446"/>
              <a:chExt cx="453142" cy="567690"/>
            </a:xfrm>
          </p:grpSpPr>
          <p:sp>
            <p:nvSpPr>
              <p:cNvPr id="23" name="object 20">
                <a:extLst>
                  <a:ext uri="{FF2B5EF4-FFF2-40B4-BE49-F238E27FC236}">
                    <a16:creationId xmlns:a16="http://schemas.microsoft.com/office/drawing/2014/main" xmlns="" id="{DA3FE050-4502-4645-A9F7-EEAD81D91F66}"/>
                  </a:ext>
                </a:extLst>
              </p:cNvPr>
              <p:cNvSpPr/>
              <p:nvPr/>
            </p:nvSpPr>
            <p:spPr>
              <a:xfrm>
                <a:off x="6551570" y="5215446"/>
                <a:ext cx="415290" cy="567690"/>
              </a:xfrm>
              <a:custGeom>
                <a:avLst/>
                <a:gdLst/>
                <a:ahLst/>
                <a:cxnLst/>
                <a:rect l="l" t="t" r="r" b="b"/>
                <a:pathLst>
                  <a:path w="415290" h="567689">
                    <a:moveTo>
                      <a:pt x="415290" y="0"/>
                    </a:moveTo>
                    <a:lnTo>
                      <a:pt x="294640" y="0"/>
                    </a:lnTo>
                    <a:lnTo>
                      <a:pt x="0" y="567690"/>
                    </a:lnTo>
                    <a:lnTo>
                      <a:pt x="120650" y="567690"/>
                    </a:lnTo>
                    <a:lnTo>
                      <a:pt x="415290" y="0"/>
                    </a:lnTo>
                    <a:close/>
                  </a:path>
                </a:pathLst>
              </a:custGeom>
              <a:solidFill>
                <a:srgbClr val="FF0000"/>
              </a:solidFill>
            </p:spPr>
            <p:txBody>
              <a:bodyPr wrap="square" lIns="0" tIns="0" rIns="0" bIns="0" rtlCol="0"/>
              <a:lstStyle/>
              <a:p>
                <a:endParaRPr/>
              </a:p>
            </p:txBody>
          </p:sp>
          <p:sp>
            <p:nvSpPr>
              <p:cNvPr id="24" name="object 24">
                <a:extLst>
                  <a:ext uri="{FF2B5EF4-FFF2-40B4-BE49-F238E27FC236}">
                    <a16:creationId xmlns:a16="http://schemas.microsoft.com/office/drawing/2014/main" xmlns="" id="{E14B3C11-D3FE-4CD5-923A-E07F37503798}"/>
                  </a:ext>
                </a:extLst>
              </p:cNvPr>
              <p:cNvSpPr/>
              <p:nvPr/>
            </p:nvSpPr>
            <p:spPr>
              <a:xfrm>
                <a:off x="6570372" y="5215446"/>
                <a:ext cx="434340" cy="553720"/>
              </a:xfrm>
              <a:custGeom>
                <a:avLst/>
                <a:gdLst/>
                <a:ahLst/>
                <a:cxnLst/>
                <a:rect l="l" t="t" r="r" b="b"/>
                <a:pathLst>
                  <a:path w="434340" h="553720">
                    <a:moveTo>
                      <a:pt x="127000" y="0"/>
                    </a:moveTo>
                    <a:lnTo>
                      <a:pt x="0" y="0"/>
                    </a:lnTo>
                    <a:lnTo>
                      <a:pt x="308610" y="553720"/>
                    </a:lnTo>
                    <a:lnTo>
                      <a:pt x="434340" y="553720"/>
                    </a:lnTo>
                    <a:lnTo>
                      <a:pt x="127000" y="0"/>
                    </a:lnTo>
                    <a:close/>
                  </a:path>
                </a:pathLst>
              </a:custGeom>
              <a:solidFill>
                <a:srgbClr val="FF0000"/>
              </a:solidFill>
            </p:spPr>
            <p:txBody>
              <a:bodyPr wrap="square" lIns="0" tIns="0" rIns="0" bIns="0" rtlCol="0"/>
              <a:lstStyle/>
              <a:p>
                <a:endParaRPr/>
              </a:p>
            </p:txBody>
          </p:sp>
        </p:grpSp>
        <p:grpSp>
          <p:nvGrpSpPr>
            <p:cNvPr id="20" name="Group 19">
              <a:extLst>
                <a:ext uri="{FF2B5EF4-FFF2-40B4-BE49-F238E27FC236}">
                  <a16:creationId xmlns:a16="http://schemas.microsoft.com/office/drawing/2014/main" xmlns="" id="{F8938047-23EE-4259-A174-DF4F734E081C}"/>
                </a:ext>
              </a:extLst>
            </p:cNvPr>
            <p:cNvGrpSpPr/>
            <p:nvPr/>
          </p:nvGrpSpPr>
          <p:grpSpPr>
            <a:xfrm>
              <a:off x="6551570" y="5215446"/>
              <a:ext cx="453142" cy="567690"/>
              <a:chOff x="6551570" y="5215446"/>
              <a:chExt cx="453142" cy="567690"/>
            </a:xfrm>
          </p:grpSpPr>
          <p:sp>
            <p:nvSpPr>
              <p:cNvPr id="21" name="object 21">
                <a:extLst>
                  <a:ext uri="{FF2B5EF4-FFF2-40B4-BE49-F238E27FC236}">
                    <a16:creationId xmlns:a16="http://schemas.microsoft.com/office/drawing/2014/main" xmlns="" id="{63131E85-2C4D-463F-8DCD-AAF7BCD9D48A}"/>
                  </a:ext>
                </a:extLst>
              </p:cNvPr>
              <p:cNvSpPr/>
              <p:nvPr/>
            </p:nvSpPr>
            <p:spPr>
              <a:xfrm>
                <a:off x="6551570" y="5215446"/>
                <a:ext cx="415290" cy="567690"/>
              </a:xfrm>
              <a:custGeom>
                <a:avLst/>
                <a:gdLst/>
                <a:ahLst/>
                <a:cxnLst/>
                <a:rect l="l" t="t" r="r" b="b"/>
                <a:pathLst>
                  <a:path w="415290" h="567689">
                    <a:moveTo>
                      <a:pt x="294640" y="0"/>
                    </a:moveTo>
                    <a:lnTo>
                      <a:pt x="415290" y="0"/>
                    </a:lnTo>
                    <a:lnTo>
                      <a:pt x="120650" y="567690"/>
                    </a:lnTo>
                    <a:lnTo>
                      <a:pt x="0" y="567690"/>
                    </a:lnTo>
                    <a:lnTo>
                      <a:pt x="294640" y="0"/>
                    </a:lnTo>
                    <a:close/>
                  </a:path>
                </a:pathLst>
              </a:custGeom>
              <a:ln w="9344">
                <a:solidFill>
                  <a:srgbClr val="000000"/>
                </a:solidFill>
              </a:ln>
            </p:spPr>
            <p:txBody>
              <a:bodyPr wrap="square" lIns="0" tIns="0" rIns="0" bIns="0" rtlCol="0"/>
              <a:lstStyle/>
              <a:p>
                <a:endParaRPr/>
              </a:p>
            </p:txBody>
          </p:sp>
          <p:sp>
            <p:nvSpPr>
              <p:cNvPr id="22" name="object 25">
                <a:extLst>
                  <a:ext uri="{FF2B5EF4-FFF2-40B4-BE49-F238E27FC236}">
                    <a16:creationId xmlns:a16="http://schemas.microsoft.com/office/drawing/2014/main" xmlns="" id="{944196E3-8D83-4155-9F2B-5256A8B294B7}"/>
                  </a:ext>
                </a:extLst>
              </p:cNvPr>
              <p:cNvSpPr/>
              <p:nvPr/>
            </p:nvSpPr>
            <p:spPr>
              <a:xfrm>
                <a:off x="6570372" y="5215889"/>
                <a:ext cx="434340" cy="553720"/>
              </a:xfrm>
              <a:custGeom>
                <a:avLst/>
                <a:gdLst/>
                <a:ahLst/>
                <a:cxnLst/>
                <a:rect l="l" t="t" r="r" b="b"/>
                <a:pathLst>
                  <a:path w="434340" h="553720">
                    <a:moveTo>
                      <a:pt x="127000" y="0"/>
                    </a:moveTo>
                    <a:lnTo>
                      <a:pt x="0" y="0"/>
                    </a:lnTo>
                    <a:lnTo>
                      <a:pt x="308610" y="553720"/>
                    </a:lnTo>
                    <a:lnTo>
                      <a:pt x="434340" y="553720"/>
                    </a:lnTo>
                    <a:lnTo>
                      <a:pt x="127000" y="0"/>
                    </a:lnTo>
                    <a:close/>
                  </a:path>
                </a:pathLst>
              </a:custGeom>
              <a:ln w="9344">
                <a:solidFill>
                  <a:srgbClr val="000000"/>
                </a:solidFill>
              </a:ln>
            </p:spPr>
            <p:txBody>
              <a:bodyPr wrap="square" lIns="0" tIns="0" rIns="0" bIns="0" rtlCol="0"/>
              <a:lstStyle/>
              <a:p>
                <a:endParaRPr dirty="0"/>
              </a:p>
            </p:txBody>
          </p:sp>
        </p:grpSp>
      </p:grpSp>
      <p:sp>
        <p:nvSpPr>
          <p:cNvPr id="25" name="object 26">
            <a:extLst>
              <a:ext uri="{FF2B5EF4-FFF2-40B4-BE49-F238E27FC236}">
                <a16:creationId xmlns:a16="http://schemas.microsoft.com/office/drawing/2014/main" xmlns="" id="{EA03A20A-42AF-42DA-BCB3-A58B595AB306}"/>
              </a:ext>
            </a:extLst>
          </p:cNvPr>
          <p:cNvSpPr/>
          <p:nvPr/>
        </p:nvSpPr>
        <p:spPr>
          <a:xfrm>
            <a:off x="7829545" y="1143000"/>
            <a:ext cx="0" cy="0"/>
          </a:xfrm>
          <a:custGeom>
            <a:avLst/>
            <a:gdLst/>
            <a:ahLst/>
            <a:cxnLst/>
            <a:rect l="l" t="t" r="r" b="b"/>
            <a:pathLst>
              <a:path>
                <a:moveTo>
                  <a:pt x="0" y="0"/>
                </a:moveTo>
                <a:lnTo>
                  <a:pt x="0" y="0"/>
                </a:lnTo>
              </a:path>
            </a:pathLst>
          </a:custGeom>
          <a:ln w="9344">
            <a:solidFill>
              <a:srgbClr val="000000"/>
            </a:solidFill>
          </a:ln>
        </p:spPr>
        <p:txBody>
          <a:bodyPr wrap="square" lIns="0" tIns="0" rIns="0" bIns="0" rtlCol="0"/>
          <a:lstStyle/>
          <a:p>
            <a:endParaRPr/>
          </a:p>
        </p:txBody>
      </p:sp>
      <p:sp>
        <p:nvSpPr>
          <p:cNvPr id="26" name="object 27">
            <a:extLst>
              <a:ext uri="{FF2B5EF4-FFF2-40B4-BE49-F238E27FC236}">
                <a16:creationId xmlns:a16="http://schemas.microsoft.com/office/drawing/2014/main" xmlns="" id="{8BA4D062-7227-4067-B952-2A258AF6F398}"/>
              </a:ext>
            </a:extLst>
          </p:cNvPr>
          <p:cNvSpPr/>
          <p:nvPr/>
        </p:nvSpPr>
        <p:spPr>
          <a:xfrm>
            <a:off x="7395205" y="1696720"/>
            <a:ext cx="0" cy="0"/>
          </a:xfrm>
          <a:custGeom>
            <a:avLst/>
            <a:gdLst/>
            <a:ahLst/>
            <a:cxnLst/>
            <a:rect l="l" t="t" r="r" b="b"/>
            <a:pathLst>
              <a:path>
                <a:moveTo>
                  <a:pt x="0" y="0"/>
                </a:moveTo>
                <a:lnTo>
                  <a:pt x="0" y="0"/>
                </a:lnTo>
              </a:path>
            </a:pathLst>
          </a:custGeom>
          <a:ln w="9344">
            <a:solidFill>
              <a:srgbClr val="000000"/>
            </a:solidFill>
          </a:ln>
        </p:spPr>
        <p:txBody>
          <a:bodyPr wrap="square" lIns="0" tIns="0" rIns="0" bIns="0" rtlCol="0"/>
          <a:lstStyle/>
          <a:p>
            <a:endParaRPr/>
          </a:p>
        </p:txBody>
      </p:sp>
      <p:sp>
        <p:nvSpPr>
          <p:cNvPr id="27" name="object 28">
            <a:extLst>
              <a:ext uri="{FF2B5EF4-FFF2-40B4-BE49-F238E27FC236}">
                <a16:creationId xmlns:a16="http://schemas.microsoft.com/office/drawing/2014/main" xmlns="" id="{EA5856BB-1CA0-41B5-9F17-C5C65516D1DA}"/>
              </a:ext>
            </a:extLst>
          </p:cNvPr>
          <p:cNvSpPr/>
          <p:nvPr/>
        </p:nvSpPr>
        <p:spPr>
          <a:xfrm>
            <a:off x="1823270" y="5400041"/>
            <a:ext cx="999489" cy="685800"/>
          </a:xfrm>
          <a:prstGeom prst="rect">
            <a:avLst/>
          </a:prstGeom>
          <a:blipFill>
            <a:blip r:embed="rId2" cstate="print"/>
            <a:stretch>
              <a:fillRect/>
            </a:stretch>
          </a:blipFill>
        </p:spPr>
        <p:txBody>
          <a:bodyPr wrap="square" lIns="0" tIns="0" rIns="0" bIns="0" rtlCol="0"/>
          <a:lstStyle/>
          <a:p>
            <a:endParaRPr/>
          </a:p>
        </p:txBody>
      </p:sp>
      <p:sp>
        <p:nvSpPr>
          <p:cNvPr id="28" name="object 31">
            <a:extLst>
              <a:ext uri="{FF2B5EF4-FFF2-40B4-BE49-F238E27FC236}">
                <a16:creationId xmlns:a16="http://schemas.microsoft.com/office/drawing/2014/main" xmlns="" id="{28837BCF-E520-40F0-9C6A-4E2B66877ACE}"/>
              </a:ext>
            </a:extLst>
          </p:cNvPr>
          <p:cNvSpPr/>
          <p:nvPr/>
        </p:nvSpPr>
        <p:spPr>
          <a:xfrm>
            <a:off x="445321" y="4650741"/>
            <a:ext cx="0" cy="0"/>
          </a:xfrm>
          <a:custGeom>
            <a:avLst/>
            <a:gdLst/>
            <a:ahLst/>
            <a:cxnLst/>
            <a:rect l="l" t="t" r="r" b="b"/>
            <a:pathLst>
              <a:path>
                <a:moveTo>
                  <a:pt x="0" y="0"/>
                </a:moveTo>
                <a:lnTo>
                  <a:pt x="0" y="0"/>
                </a:lnTo>
              </a:path>
            </a:pathLst>
          </a:custGeom>
          <a:ln w="9344">
            <a:solidFill>
              <a:srgbClr val="000000"/>
            </a:solidFill>
          </a:ln>
        </p:spPr>
        <p:txBody>
          <a:bodyPr wrap="square" lIns="0" tIns="0" rIns="0" bIns="0" rtlCol="0"/>
          <a:lstStyle/>
          <a:p>
            <a:endParaRPr/>
          </a:p>
        </p:txBody>
      </p:sp>
      <p:sp>
        <p:nvSpPr>
          <p:cNvPr id="29" name="object 32">
            <a:extLst>
              <a:ext uri="{FF2B5EF4-FFF2-40B4-BE49-F238E27FC236}">
                <a16:creationId xmlns:a16="http://schemas.microsoft.com/office/drawing/2014/main" xmlns="" id="{FBA87A57-E85B-467B-9BD3-2F8FC04A9109}"/>
              </a:ext>
            </a:extLst>
          </p:cNvPr>
          <p:cNvSpPr/>
          <p:nvPr/>
        </p:nvSpPr>
        <p:spPr>
          <a:xfrm>
            <a:off x="5680705" y="5088891"/>
            <a:ext cx="0" cy="0"/>
          </a:xfrm>
          <a:custGeom>
            <a:avLst/>
            <a:gdLst/>
            <a:ahLst/>
            <a:cxnLst/>
            <a:rect l="l" t="t" r="r" b="b"/>
            <a:pathLst>
              <a:path>
                <a:moveTo>
                  <a:pt x="0" y="0"/>
                </a:moveTo>
                <a:lnTo>
                  <a:pt x="0" y="0"/>
                </a:lnTo>
              </a:path>
            </a:pathLst>
          </a:custGeom>
          <a:ln w="9344">
            <a:solidFill>
              <a:srgbClr val="000000"/>
            </a:solidFill>
          </a:ln>
        </p:spPr>
        <p:txBody>
          <a:bodyPr wrap="square" lIns="0" tIns="0" rIns="0" bIns="0" rtlCol="0"/>
          <a:lstStyle/>
          <a:p>
            <a:endParaRPr/>
          </a:p>
        </p:txBody>
      </p:sp>
      <p:sp>
        <p:nvSpPr>
          <p:cNvPr id="30" name="object 33">
            <a:extLst>
              <a:ext uri="{FF2B5EF4-FFF2-40B4-BE49-F238E27FC236}">
                <a16:creationId xmlns:a16="http://schemas.microsoft.com/office/drawing/2014/main" xmlns="" id="{AC514FF4-28CC-4F48-B2FD-570E0F908595}"/>
              </a:ext>
            </a:extLst>
          </p:cNvPr>
          <p:cNvSpPr txBox="1"/>
          <p:nvPr/>
        </p:nvSpPr>
        <p:spPr>
          <a:xfrm>
            <a:off x="314066" y="2241699"/>
            <a:ext cx="4786306" cy="818173"/>
          </a:xfrm>
          <a:prstGeom prst="rect">
            <a:avLst/>
          </a:prstGeom>
        </p:spPr>
        <p:txBody>
          <a:bodyPr vert="horz" wrap="square" lIns="0" tIns="134620" rIns="0" bIns="0" rtlCol="0">
            <a:spAutoFit/>
          </a:bodyPr>
          <a:lstStyle/>
          <a:p>
            <a:pPr marL="209550">
              <a:lnSpc>
                <a:spcPct val="100000"/>
              </a:lnSpc>
              <a:spcBef>
                <a:spcPts val="1060"/>
              </a:spcBef>
              <a:tabLst>
                <a:tab pos="1958975" algn="l"/>
                <a:tab pos="3171825" algn="l"/>
              </a:tabLst>
            </a:pPr>
            <a:r>
              <a:rPr spc="-10" dirty="0">
                <a:solidFill>
                  <a:srgbClr val="0000FF"/>
                </a:solidFill>
                <a:cs typeface="Liberation Sans"/>
              </a:rPr>
              <a:t>P3:</a:t>
            </a:r>
            <a:r>
              <a:rPr spc="-10" dirty="0">
                <a:solidFill>
                  <a:srgbClr val="0000FF"/>
                </a:solidFill>
                <a:cs typeface="Times New Roman"/>
              </a:rPr>
              <a:t>	</a:t>
            </a:r>
            <a:r>
              <a:rPr b="1" spc="-5" dirty="0">
                <a:solidFill>
                  <a:srgbClr val="0000FF"/>
                </a:solidFill>
                <a:cs typeface="Liberation Sans"/>
              </a:rPr>
              <a:t>r(x)b</a:t>
            </a:r>
            <a:r>
              <a:rPr spc="-5" dirty="0">
                <a:solidFill>
                  <a:srgbClr val="0000FF"/>
                </a:solidFill>
                <a:cs typeface="Times New Roman"/>
              </a:rPr>
              <a:t>	</a:t>
            </a:r>
            <a:r>
              <a:rPr b="1" spc="-5" dirty="0">
                <a:solidFill>
                  <a:srgbClr val="0000FF"/>
                </a:solidFill>
                <a:cs typeface="Liberation Sans"/>
              </a:rPr>
              <a:t>r(x)a</a:t>
            </a:r>
            <a:endParaRPr dirty="0">
              <a:cs typeface="Liberation Sans"/>
            </a:endParaRPr>
          </a:p>
          <a:p>
            <a:pPr marL="208279">
              <a:lnSpc>
                <a:spcPct val="100000"/>
              </a:lnSpc>
              <a:spcBef>
                <a:spcPts val="960"/>
              </a:spcBef>
              <a:tabLst>
                <a:tab pos="2663825" algn="l"/>
                <a:tab pos="3604895" algn="l"/>
              </a:tabLst>
            </a:pPr>
            <a:r>
              <a:rPr spc="-5" dirty="0">
                <a:solidFill>
                  <a:srgbClr val="CC00FF"/>
                </a:solidFill>
                <a:cs typeface="Liberation Sans"/>
              </a:rPr>
              <a:t>P4:</a:t>
            </a:r>
            <a:r>
              <a:rPr spc="-5" dirty="0">
                <a:solidFill>
                  <a:srgbClr val="CC00FF"/>
                </a:solidFill>
                <a:cs typeface="Times New Roman"/>
              </a:rPr>
              <a:t>	</a:t>
            </a:r>
            <a:r>
              <a:rPr b="1" spc="-5" dirty="0">
                <a:solidFill>
                  <a:srgbClr val="CC00FF"/>
                </a:solidFill>
                <a:cs typeface="Liberation Sans"/>
              </a:rPr>
              <a:t>r(x)a</a:t>
            </a:r>
            <a:r>
              <a:rPr spc="-5" dirty="0">
                <a:solidFill>
                  <a:srgbClr val="CC00FF"/>
                </a:solidFill>
                <a:cs typeface="Times New Roman"/>
              </a:rPr>
              <a:t>	</a:t>
            </a:r>
            <a:r>
              <a:rPr b="1" spc="-5" dirty="0">
                <a:solidFill>
                  <a:srgbClr val="CC00FF"/>
                </a:solidFill>
                <a:cs typeface="Liberation Sans"/>
              </a:rPr>
              <a:t>r(x)b</a:t>
            </a:r>
            <a:endParaRPr lang="en-IN" b="1" spc="-5" dirty="0">
              <a:solidFill>
                <a:srgbClr val="CC00FF"/>
              </a:solidFill>
              <a:cs typeface="Liberation Sans"/>
            </a:endParaRPr>
          </a:p>
        </p:txBody>
      </p:sp>
      <p:sp>
        <p:nvSpPr>
          <p:cNvPr id="31" name="TextBox 30">
            <a:extLst>
              <a:ext uri="{FF2B5EF4-FFF2-40B4-BE49-F238E27FC236}">
                <a16:creationId xmlns:a16="http://schemas.microsoft.com/office/drawing/2014/main" xmlns="" id="{6390BEDB-1ADC-4C4F-9F91-A329F1C8D785}"/>
              </a:ext>
            </a:extLst>
          </p:cNvPr>
          <p:cNvSpPr txBox="1"/>
          <p:nvPr/>
        </p:nvSpPr>
        <p:spPr>
          <a:xfrm>
            <a:off x="357690" y="3363545"/>
            <a:ext cx="4742681" cy="1323439"/>
          </a:xfrm>
          <a:prstGeom prst="rect">
            <a:avLst/>
          </a:prstGeom>
          <a:noFill/>
        </p:spPr>
        <p:txBody>
          <a:bodyPr wrap="square" rtlCol="0">
            <a:spAutoFit/>
          </a:bodyPr>
          <a:lstStyle/>
          <a:p>
            <a:pPr marL="46990" marR="17780">
              <a:lnSpc>
                <a:spcPct val="100000"/>
              </a:lnSpc>
            </a:pPr>
            <a:r>
              <a:rPr lang="en-US" sz="2000" dirty="0">
                <a:cs typeface="Liberation Sans"/>
              </a:rPr>
              <a:t>Only per-process ordering </a:t>
            </a:r>
            <a:r>
              <a:rPr lang="en-US" sz="2000" spc="-5" dirty="0">
                <a:cs typeface="Liberation Sans"/>
              </a:rPr>
              <a:t>restrictions:  </a:t>
            </a:r>
          </a:p>
          <a:p>
            <a:pPr marL="46990" marR="17780">
              <a:lnSpc>
                <a:spcPct val="100000"/>
              </a:lnSpc>
            </a:pPr>
            <a:r>
              <a:rPr lang="en-US" sz="2000" dirty="0">
                <a:solidFill>
                  <a:srgbClr val="FF0000"/>
                </a:solidFill>
                <a:cs typeface="Liberation Sans"/>
              </a:rPr>
              <a:t>w(x)b </a:t>
            </a:r>
            <a:r>
              <a:rPr lang="en-US" sz="2000" dirty="0">
                <a:cs typeface="Liberation Sans"/>
              </a:rPr>
              <a:t>&lt; </a:t>
            </a:r>
            <a:r>
              <a:rPr lang="en-US" sz="2000" dirty="0">
                <a:solidFill>
                  <a:srgbClr val="FF0000"/>
                </a:solidFill>
                <a:cs typeface="Liberation Sans"/>
              </a:rPr>
              <a:t>r(x)b</a:t>
            </a:r>
            <a:r>
              <a:rPr lang="en-US" sz="2000" dirty="0">
                <a:cs typeface="Liberation Sans"/>
              </a:rPr>
              <a:t>; </a:t>
            </a:r>
            <a:r>
              <a:rPr lang="en-US" sz="2000" dirty="0">
                <a:solidFill>
                  <a:srgbClr val="0000FF"/>
                </a:solidFill>
                <a:cs typeface="Liberation Sans"/>
              </a:rPr>
              <a:t>r(x)b </a:t>
            </a:r>
            <a:r>
              <a:rPr lang="en-US" sz="2000" dirty="0">
                <a:cs typeface="Liberation Sans"/>
              </a:rPr>
              <a:t>&lt; </a:t>
            </a:r>
            <a:r>
              <a:rPr lang="en-US" sz="2000" dirty="0">
                <a:solidFill>
                  <a:srgbClr val="0000FF"/>
                </a:solidFill>
                <a:cs typeface="Liberation Sans"/>
              </a:rPr>
              <a:t>r(x)a;</a:t>
            </a:r>
            <a:endParaRPr lang="en-US" sz="2000" dirty="0">
              <a:cs typeface="Liberation Sans"/>
            </a:endParaRPr>
          </a:p>
          <a:p>
            <a:pPr marL="12700" marR="5080">
              <a:lnSpc>
                <a:spcPct val="100000"/>
              </a:lnSpc>
            </a:pPr>
            <a:r>
              <a:rPr lang="en-US" sz="2000" dirty="0">
                <a:solidFill>
                  <a:srgbClr val="35AE14"/>
                </a:solidFill>
                <a:cs typeface="Liberation Sans"/>
              </a:rPr>
              <a:t>w(x)a </a:t>
            </a:r>
            <a:r>
              <a:rPr lang="en-US" sz="2000" spc="-5" dirty="0">
                <a:cs typeface="Liberation Sans"/>
              </a:rPr>
              <a:t>|| </a:t>
            </a:r>
            <a:r>
              <a:rPr lang="en-US" sz="2000" dirty="0">
                <a:solidFill>
                  <a:srgbClr val="FF0000"/>
                </a:solidFill>
                <a:cs typeface="Liberation Sans"/>
              </a:rPr>
              <a:t>w(x)b</a:t>
            </a:r>
            <a:r>
              <a:rPr lang="en-US" sz="2000" dirty="0">
                <a:cs typeface="Liberation Sans"/>
              </a:rPr>
              <a:t>, hence </a:t>
            </a:r>
            <a:r>
              <a:rPr lang="en-US" sz="2000" spc="-5" dirty="0">
                <a:cs typeface="Liberation Sans"/>
              </a:rPr>
              <a:t>they </a:t>
            </a:r>
            <a:r>
              <a:rPr lang="en-US" sz="2000" dirty="0">
                <a:cs typeface="Liberation Sans"/>
              </a:rPr>
              <a:t>can be</a:t>
            </a:r>
            <a:r>
              <a:rPr lang="en-US" sz="2000" spc="-40" dirty="0">
                <a:cs typeface="Liberation Sans"/>
              </a:rPr>
              <a:t> </a:t>
            </a:r>
            <a:r>
              <a:rPr lang="en-US" sz="2000" dirty="0">
                <a:cs typeface="Liberation Sans"/>
              </a:rPr>
              <a:t>seen  in orders by processes</a:t>
            </a:r>
            <a:endParaRPr lang="en-IN" sz="2000" dirty="0"/>
          </a:p>
        </p:txBody>
      </p:sp>
      <p:sp>
        <p:nvSpPr>
          <p:cNvPr id="32" name="TextBox 31">
            <a:extLst>
              <a:ext uri="{FF2B5EF4-FFF2-40B4-BE49-F238E27FC236}">
                <a16:creationId xmlns:a16="http://schemas.microsoft.com/office/drawing/2014/main" xmlns="" id="{5A369230-5895-4775-80FB-20BEA7EECD30}"/>
              </a:ext>
            </a:extLst>
          </p:cNvPr>
          <p:cNvSpPr txBox="1"/>
          <p:nvPr/>
        </p:nvSpPr>
        <p:spPr>
          <a:xfrm>
            <a:off x="836798" y="4842970"/>
            <a:ext cx="2971800" cy="400110"/>
          </a:xfrm>
          <a:prstGeom prst="rect">
            <a:avLst/>
          </a:prstGeom>
          <a:solidFill>
            <a:srgbClr val="1D3064"/>
          </a:solidFill>
          <a:ln>
            <a:noFill/>
          </a:ln>
        </p:spPr>
        <p:txBody>
          <a:bodyPr wrap="square" rtlCol="0">
            <a:spAutoFit/>
          </a:bodyPr>
          <a:lstStyle/>
          <a:p>
            <a:pPr algn="ctr"/>
            <a:r>
              <a:rPr lang="en-IN" sz="2000" dirty="0">
                <a:solidFill>
                  <a:schemeClr val="bg1"/>
                </a:solidFill>
                <a:cs typeface="Liberation Sans"/>
              </a:rPr>
              <a:t>This wasn’t</a:t>
            </a:r>
            <a:r>
              <a:rPr lang="en-IN" sz="2000" spc="-15" dirty="0">
                <a:solidFill>
                  <a:schemeClr val="bg1"/>
                </a:solidFill>
                <a:cs typeface="Liberation Sans"/>
              </a:rPr>
              <a:t> </a:t>
            </a:r>
            <a:r>
              <a:rPr lang="en-IN" sz="2000" spc="-5" dirty="0">
                <a:solidFill>
                  <a:schemeClr val="bg1"/>
                </a:solidFill>
                <a:cs typeface="Liberation Sans"/>
              </a:rPr>
              <a:t>sequentially</a:t>
            </a:r>
            <a:endParaRPr lang="en-IN" sz="2000" dirty="0">
              <a:solidFill>
                <a:schemeClr val="bg1"/>
              </a:solidFill>
              <a:cs typeface="Liberation Sans"/>
            </a:endParaRPr>
          </a:p>
        </p:txBody>
      </p:sp>
      <p:sp>
        <p:nvSpPr>
          <p:cNvPr id="33" name="object 12">
            <a:extLst>
              <a:ext uri="{FF2B5EF4-FFF2-40B4-BE49-F238E27FC236}">
                <a16:creationId xmlns:a16="http://schemas.microsoft.com/office/drawing/2014/main" xmlns="" id="{E7B3BBE0-B46E-4B3C-AD85-045FEE054F57}"/>
              </a:ext>
            </a:extLst>
          </p:cNvPr>
          <p:cNvSpPr/>
          <p:nvPr/>
        </p:nvSpPr>
        <p:spPr>
          <a:xfrm>
            <a:off x="479611" y="1447799"/>
            <a:ext cx="4113232" cy="45719"/>
          </a:xfrm>
          <a:custGeom>
            <a:avLst/>
            <a:gdLst/>
            <a:ahLst/>
            <a:cxnLst/>
            <a:rect l="l" t="t" r="r" b="b"/>
            <a:pathLst>
              <a:path w="3771900">
                <a:moveTo>
                  <a:pt x="0" y="0"/>
                </a:moveTo>
                <a:lnTo>
                  <a:pt x="3771900" y="0"/>
                </a:lnTo>
              </a:path>
            </a:pathLst>
          </a:custGeom>
          <a:ln w="9344">
            <a:solidFill>
              <a:srgbClr val="000000"/>
            </a:solidFill>
          </a:ln>
        </p:spPr>
        <p:txBody>
          <a:bodyPr wrap="square" lIns="0" tIns="0" rIns="0" bIns="0" rtlCol="0"/>
          <a:lstStyle/>
          <a:p>
            <a:endParaRPr/>
          </a:p>
        </p:txBody>
      </p:sp>
      <p:sp>
        <p:nvSpPr>
          <p:cNvPr id="34" name="object 2">
            <a:extLst>
              <a:ext uri="{FF2B5EF4-FFF2-40B4-BE49-F238E27FC236}">
                <a16:creationId xmlns:a16="http://schemas.microsoft.com/office/drawing/2014/main" xmlns="" id="{F5CD29A8-12F9-43F6-8D15-0BAF20753C31}"/>
              </a:ext>
            </a:extLst>
          </p:cNvPr>
          <p:cNvSpPr/>
          <p:nvPr/>
        </p:nvSpPr>
        <p:spPr>
          <a:xfrm>
            <a:off x="6209024" y="1523999"/>
            <a:ext cx="4425357" cy="45719"/>
          </a:xfrm>
          <a:custGeom>
            <a:avLst/>
            <a:gdLst/>
            <a:ahLst/>
            <a:cxnLst/>
            <a:rect l="l" t="t" r="r" b="b"/>
            <a:pathLst>
              <a:path w="3773170">
                <a:moveTo>
                  <a:pt x="0" y="0"/>
                </a:moveTo>
                <a:lnTo>
                  <a:pt x="3773170" y="0"/>
                </a:lnTo>
              </a:path>
            </a:pathLst>
          </a:custGeom>
          <a:ln w="9344">
            <a:solidFill>
              <a:srgbClr val="000000"/>
            </a:solidFill>
          </a:ln>
        </p:spPr>
        <p:txBody>
          <a:bodyPr wrap="square" lIns="0" tIns="0" rIns="0" bIns="0" rtlCol="0"/>
          <a:lstStyle/>
          <a:p>
            <a:endParaRPr/>
          </a:p>
        </p:txBody>
      </p:sp>
    </p:spTree>
    <p:extLst>
      <p:ext uri="{BB962C8B-B14F-4D97-AF65-F5344CB8AC3E}">
        <p14:creationId xmlns:p14="http://schemas.microsoft.com/office/powerpoint/2010/main" val="27842084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7"/>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p:bldP spid="10" grpId="0" animBg="1"/>
      <p:bldP spid="11" grpId="0" animBg="1"/>
      <p:bldP spid="12" grpId="0" animBg="1"/>
      <p:bldP spid="13" grpId="0" animBg="1"/>
      <p:bldP spid="14" grpId="0"/>
      <p:bldP spid="15" grpId="0"/>
      <p:bldP spid="27" grpId="0" animBg="1"/>
      <p:bldP spid="30" grpId="0"/>
      <p:bldP spid="31" grpId="0"/>
      <p:bldP spid="32" grpId="0" animBg="1"/>
      <p:bldP spid="33" grpId="0" animBg="1"/>
      <p:bldP spid="34"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F2D5F8-87CB-4B5B-8EC7-5F4CE6485746}"/>
              </a:ext>
            </a:extLst>
          </p:cNvPr>
          <p:cNvSpPr>
            <a:spLocks noGrp="1"/>
          </p:cNvSpPr>
          <p:nvPr>
            <p:ph type="title"/>
          </p:nvPr>
        </p:nvSpPr>
        <p:spPr/>
        <p:txBody>
          <a:bodyPr/>
          <a:lstStyle/>
          <a:p>
            <a:r>
              <a:rPr lang="en-US" dirty="0"/>
              <a:t>FIFO Consistency</a:t>
            </a:r>
          </a:p>
        </p:txBody>
      </p:sp>
      <p:sp>
        <p:nvSpPr>
          <p:cNvPr id="3" name="Content Placeholder 2">
            <a:extLst>
              <a:ext uri="{FF2B5EF4-FFF2-40B4-BE49-F238E27FC236}">
                <a16:creationId xmlns:a16="http://schemas.microsoft.com/office/drawing/2014/main" xmlns="" id="{139A428D-8F15-4206-B337-FA27C005FA71}"/>
              </a:ext>
            </a:extLst>
          </p:cNvPr>
          <p:cNvSpPr>
            <a:spLocks noGrp="1"/>
          </p:cNvSpPr>
          <p:nvPr>
            <p:ph idx="1"/>
          </p:nvPr>
        </p:nvSpPr>
        <p:spPr/>
        <p:txBody>
          <a:bodyPr/>
          <a:lstStyle/>
          <a:p>
            <a:r>
              <a:rPr lang="en-US" dirty="0"/>
              <a:t>This is also called “</a:t>
            </a:r>
            <a:r>
              <a:rPr lang="en-US" dirty="0">
                <a:solidFill>
                  <a:schemeClr val="accent6"/>
                </a:solidFill>
              </a:rPr>
              <a:t>PRAM Consistency</a:t>
            </a:r>
            <a:r>
              <a:rPr lang="en-US" dirty="0"/>
              <a:t>” – Pipelined RAM</a:t>
            </a:r>
            <a:r>
              <a:rPr lang="en-US" dirty="0" smtClean="0"/>
              <a:t>.</a:t>
            </a:r>
          </a:p>
          <a:p>
            <a:r>
              <a:rPr lang="en-US" dirty="0"/>
              <a:t>Program order must be respected</a:t>
            </a:r>
          </a:p>
          <a:p>
            <a:r>
              <a:rPr lang="en-US" dirty="0" smtClean="0"/>
              <a:t>In </a:t>
            </a:r>
            <a:r>
              <a:rPr lang="en-US" dirty="0"/>
              <a:t>FIFO consistency, writes done by a single process are seen by all other processes in the order in which whey were issued, but writes from different processes may be seen in a different order by different processes</a:t>
            </a:r>
            <a:r>
              <a:rPr lang="en-US" dirty="0" smtClean="0"/>
              <a:t>.</a:t>
            </a:r>
          </a:p>
          <a:p>
            <a:r>
              <a:rPr lang="en-US" dirty="0"/>
              <a:t>It is weaker than causal consistency.</a:t>
            </a:r>
          </a:p>
          <a:p>
            <a:r>
              <a:rPr lang="en-US" dirty="0" smtClean="0"/>
              <a:t>This </a:t>
            </a:r>
            <a:r>
              <a:rPr lang="en-US" dirty="0"/>
              <a:t>model is simple and easy to implement having good performance because processes are ready in the pipeline.</a:t>
            </a:r>
          </a:p>
          <a:p>
            <a:r>
              <a:rPr lang="en-US" dirty="0"/>
              <a:t>Implementation is done by sequencing write operations performed at each node independently of the operations performed on other nodes</a:t>
            </a:r>
            <a:r>
              <a:rPr lang="en-US" dirty="0" smtClean="0"/>
              <a:t>.</a:t>
            </a:r>
          </a:p>
          <a:p>
            <a:r>
              <a:rPr lang="en-US" dirty="0"/>
              <a:t>Example: If (w11) and (w12) are write operations performed by p1 in that order and (w21),(w22) by p2. A process p3 can see them as [(w11,w12),(</a:t>
            </a:r>
            <a:r>
              <a:rPr lang="en-US" dirty="0" smtClean="0"/>
              <a:t>w21,w22)] </a:t>
            </a:r>
            <a:r>
              <a:rPr lang="en-US" dirty="0"/>
              <a:t>while p4 can view them as [(</a:t>
            </a:r>
            <a:r>
              <a:rPr lang="en-US" dirty="0" smtClean="0"/>
              <a:t>w21,w22),(</a:t>
            </a:r>
            <a:r>
              <a:rPr lang="en-US" dirty="0"/>
              <a:t>w11,w12)].</a:t>
            </a:r>
          </a:p>
          <a:p>
            <a:pPr marL="0" indent="0">
              <a:buNone/>
            </a:pPr>
            <a:endParaRPr lang="en-US" dirty="0"/>
          </a:p>
        </p:txBody>
      </p:sp>
    </p:spTree>
    <p:extLst>
      <p:ext uri="{BB962C8B-B14F-4D97-AF65-F5344CB8AC3E}">
        <p14:creationId xmlns:p14="http://schemas.microsoft.com/office/powerpoint/2010/main" val="1449521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F2D5F8-87CB-4B5B-8EC7-5F4CE6485746}"/>
              </a:ext>
            </a:extLst>
          </p:cNvPr>
          <p:cNvSpPr>
            <a:spLocks noGrp="1"/>
          </p:cNvSpPr>
          <p:nvPr>
            <p:ph type="title"/>
          </p:nvPr>
        </p:nvSpPr>
        <p:spPr/>
        <p:txBody>
          <a:bodyPr/>
          <a:lstStyle/>
          <a:p>
            <a:r>
              <a:rPr lang="en-US" dirty="0"/>
              <a:t>FIFO Consistency</a:t>
            </a:r>
          </a:p>
        </p:txBody>
      </p:sp>
      <p:cxnSp>
        <p:nvCxnSpPr>
          <p:cNvPr id="5" name="Straight Arrow Connector 4"/>
          <p:cNvCxnSpPr/>
          <p:nvPr/>
        </p:nvCxnSpPr>
        <p:spPr>
          <a:xfrm flipV="1">
            <a:off x="865491" y="2454086"/>
            <a:ext cx="3949115" cy="238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789291" y="2029168"/>
            <a:ext cx="450764" cy="400110"/>
          </a:xfrm>
          <a:prstGeom prst="rect">
            <a:avLst/>
          </a:prstGeom>
          <a:noFill/>
        </p:spPr>
        <p:txBody>
          <a:bodyPr wrap="none" rtlCol="0">
            <a:spAutoFit/>
          </a:bodyPr>
          <a:lstStyle/>
          <a:p>
            <a:r>
              <a:rPr lang="en-US" sz="2000" b="1" dirty="0"/>
              <a:t>P1</a:t>
            </a:r>
          </a:p>
        </p:txBody>
      </p:sp>
      <p:sp>
        <p:nvSpPr>
          <p:cNvPr id="7" name="TextBox 6"/>
          <p:cNvSpPr txBox="1"/>
          <p:nvPr/>
        </p:nvSpPr>
        <p:spPr>
          <a:xfrm>
            <a:off x="791679" y="2486129"/>
            <a:ext cx="450764" cy="400110"/>
          </a:xfrm>
          <a:prstGeom prst="rect">
            <a:avLst/>
          </a:prstGeom>
          <a:noFill/>
        </p:spPr>
        <p:txBody>
          <a:bodyPr wrap="none" rtlCol="0">
            <a:spAutoFit/>
          </a:bodyPr>
          <a:lstStyle/>
          <a:p>
            <a:r>
              <a:rPr lang="en-US" sz="2000" b="1" dirty="0"/>
              <a:t>P2</a:t>
            </a:r>
          </a:p>
        </p:txBody>
      </p:sp>
      <p:sp>
        <p:nvSpPr>
          <p:cNvPr id="8" name="TextBox 7"/>
          <p:cNvSpPr txBox="1"/>
          <p:nvPr/>
        </p:nvSpPr>
        <p:spPr>
          <a:xfrm>
            <a:off x="1217062" y="2048300"/>
            <a:ext cx="873957" cy="369332"/>
          </a:xfrm>
          <a:prstGeom prst="rect">
            <a:avLst/>
          </a:prstGeom>
          <a:noFill/>
        </p:spPr>
        <p:txBody>
          <a:bodyPr wrap="none" rtlCol="0">
            <a:spAutoFit/>
          </a:bodyPr>
          <a:lstStyle/>
          <a:p>
            <a:r>
              <a:rPr lang="en-US" b="1" dirty="0"/>
              <a:t>W(x=a)</a:t>
            </a:r>
          </a:p>
        </p:txBody>
      </p:sp>
      <p:sp>
        <p:nvSpPr>
          <p:cNvPr id="9" name="TextBox 8"/>
          <p:cNvSpPr txBox="1"/>
          <p:nvPr/>
        </p:nvSpPr>
        <p:spPr>
          <a:xfrm>
            <a:off x="3517611" y="2954278"/>
            <a:ext cx="776175" cy="369332"/>
          </a:xfrm>
          <a:prstGeom prst="rect">
            <a:avLst/>
          </a:prstGeom>
          <a:noFill/>
        </p:spPr>
        <p:txBody>
          <a:bodyPr wrap="none" rtlCol="0">
            <a:spAutoFit/>
          </a:bodyPr>
          <a:lstStyle/>
          <a:p>
            <a:r>
              <a:rPr lang="en-US" b="1" dirty="0"/>
              <a:t>R(x=c)</a:t>
            </a:r>
          </a:p>
        </p:txBody>
      </p:sp>
      <p:sp>
        <p:nvSpPr>
          <p:cNvPr id="10" name="TextBox 9"/>
          <p:cNvSpPr txBox="1"/>
          <p:nvPr/>
        </p:nvSpPr>
        <p:spPr>
          <a:xfrm>
            <a:off x="2298664" y="2482897"/>
            <a:ext cx="883575" cy="369332"/>
          </a:xfrm>
          <a:prstGeom prst="rect">
            <a:avLst/>
          </a:prstGeom>
          <a:noFill/>
        </p:spPr>
        <p:txBody>
          <a:bodyPr wrap="none" rtlCol="0">
            <a:spAutoFit/>
          </a:bodyPr>
          <a:lstStyle/>
          <a:p>
            <a:r>
              <a:rPr lang="en-US" b="1" dirty="0"/>
              <a:t>W(x=b)</a:t>
            </a:r>
          </a:p>
        </p:txBody>
      </p:sp>
      <p:sp>
        <p:nvSpPr>
          <p:cNvPr id="11" name="TextBox 10"/>
          <p:cNvSpPr txBox="1"/>
          <p:nvPr/>
        </p:nvSpPr>
        <p:spPr>
          <a:xfrm>
            <a:off x="787985" y="3373022"/>
            <a:ext cx="450764" cy="400110"/>
          </a:xfrm>
          <a:prstGeom prst="rect">
            <a:avLst/>
          </a:prstGeom>
          <a:noFill/>
        </p:spPr>
        <p:txBody>
          <a:bodyPr wrap="none" rtlCol="0">
            <a:spAutoFit/>
          </a:bodyPr>
          <a:lstStyle/>
          <a:p>
            <a:r>
              <a:rPr lang="en-US" sz="2000" b="1" dirty="0"/>
              <a:t>P4</a:t>
            </a:r>
          </a:p>
        </p:txBody>
      </p:sp>
      <p:sp>
        <p:nvSpPr>
          <p:cNvPr id="12" name="TextBox 11"/>
          <p:cNvSpPr txBox="1"/>
          <p:nvPr/>
        </p:nvSpPr>
        <p:spPr>
          <a:xfrm>
            <a:off x="2831811" y="2945655"/>
            <a:ext cx="793807" cy="369332"/>
          </a:xfrm>
          <a:prstGeom prst="rect">
            <a:avLst/>
          </a:prstGeom>
          <a:noFill/>
        </p:spPr>
        <p:txBody>
          <a:bodyPr wrap="none" rtlCol="0">
            <a:spAutoFit/>
          </a:bodyPr>
          <a:lstStyle/>
          <a:p>
            <a:r>
              <a:rPr lang="en-US" b="1" dirty="0"/>
              <a:t>R(x=a)</a:t>
            </a:r>
          </a:p>
        </p:txBody>
      </p:sp>
      <p:cxnSp>
        <p:nvCxnSpPr>
          <p:cNvPr id="13" name="Straight Arrow Connector 12"/>
          <p:cNvCxnSpPr/>
          <p:nvPr/>
        </p:nvCxnSpPr>
        <p:spPr>
          <a:xfrm flipV="1">
            <a:off x="846408" y="2913665"/>
            <a:ext cx="3959100" cy="133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824044" y="3384469"/>
            <a:ext cx="3990562" cy="920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787985" y="2948104"/>
            <a:ext cx="450764" cy="400110"/>
          </a:xfrm>
          <a:prstGeom prst="rect">
            <a:avLst/>
          </a:prstGeom>
          <a:noFill/>
        </p:spPr>
        <p:txBody>
          <a:bodyPr wrap="none" rtlCol="0">
            <a:spAutoFit/>
          </a:bodyPr>
          <a:lstStyle/>
          <a:p>
            <a:r>
              <a:rPr lang="en-US" sz="2000" b="1" dirty="0"/>
              <a:t>P3</a:t>
            </a:r>
          </a:p>
        </p:txBody>
      </p:sp>
      <p:sp>
        <p:nvSpPr>
          <p:cNvPr id="16" name="TextBox 15"/>
          <p:cNvSpPr txBox="1"/>
          <p:nvPr/>
        </p:nvSpPr>
        <p:spPr>
          <a:xfrm>
            <a:off x="1632741" y="2487055"/>
            <a:ext cx="793807" cy="369332"/>
          </a:xfrm>
          <a:prstGeom prst="rect">
            <a:avLst/>
          </a:prstGeom>
          <a:noFill/>
        </p:spPr>
        <p:txBody>
          <a:bodyPr wrap="none" rtlCol="0">
            <a:spAutoFit/>
          </a:bodyPr>
          <a:lstStyle/>
          <a:p>
            <a:r>
              <a:rPr lang="en-US" b="1" dirty="0"/>
              <a:t>R(x=a)</a:t>
            </a:r>
          </a:p>
        </p:txBody>
      </p:sp>
      <p:sp>
        <p:nvSpPr>
          <p:cNvPr id="17" name="TextBox 16"/>
          <p:cNvSpPr txBox="1"/>
          <p:nvPr/>
        </p:nvSpPr>
        <p:spPr>
          <a:xfrm>
            <a:off x="2675208" y="2043506"/>
            <a:ext cx="856325" cy="369332"/>
          </a:xfrm>
          <a:prstGeom prst="rect">
            <a:avLst/>
          </a:prstGeom>
          <a:noFill/>
        </p:spPr>
        <p:txBody>
          <a:bodyPr wrap="none" rtlCol="0">
            <a:spAutoFit/>
          </a:bodyPr>
          <a:lstStyle/>
          <a:p>
            <a:r>
              <a:rPr lang="en-US" b="1" dirty="0"/>
              <a:t>W(x=c)</a:t>
            </a:r>
          </a:p>
        </p:txBody>
      </p:sp>
      <p:sp>
        <p:nvSpPr>
          <p:cNvPr id="18" name="TextBox 17"/>
          <p:cNvSpPr txBox="1"/>
          <p:nvPr/>
        </p:nvSpPr>
        <p:spPr>
          <a:xfrm>
            <a:off x="4203411" y="2945655"/>
            <a:ext cx="803425" cy="369332"/>
          </a:xfrm>
          <a:prstGeom prst="rect">
            <a:avLst/>
          </a:prstGeom>
          <a:noFill/>
        </p:spPr>
        <p:txBody>
          <a:bodyPr wrap="none" rtlCol="0">
            <a:spAutoFit/>
          </a:bodyPr>
          <a:lstStyle/>
          <a:p>
            <a:r>
              <a:rPr lang="en-US" b="1" dirty="0"/>
              <a:t>R(x=b)</a:t>
            </a:r>
          </a:p>
        </p:txBody>
      </p:sp>
      <p:sp>
        <p:nvSpPr>
          <p:cNvPr id="19" name="TextBox 18"/>
          <p:cNvSpPr txBox="1"/>
          <p:nvPr/>
        </p:nvSpPr>
        <p:spPr>
          <a:xfrm>
            <a:off x="3517611" y="3404186"/>
            <a:ext cx="793807" cy="369332"/>
          </a:xfrm>
          <a:prstGeom prst="rect">
            <a:avLst/>
          </a:prstGeom>
          <a:noFill/>
        </p:spPr>
        <p:txBody>
          <a:bodyPr wrap="none" rtlCol="0">
            <a:spAutoFit/>
          </a:bodyPr>
          <a:lstStyle/>
          <a:p>
            <a:r>
              <a:rPr lang="en-US" b="1" dirty="0"/>
              <a:t>R(x=a)</a:t>
            </a:r>
          </a:p>
        </p:txBody>
      </p:sp>
      <p:sp>
        <p:nvSpPr>
          <p:cNvPr id="20" name="TextBox 19"/>
          <p:cNvSpPr txBox="1"/>
          <p:nvPr/>
        </p:nvSpPr>
        <p:spPr>
          <a:xfrm>
            <a:off x="2831811" y="3395563"/>
            <a:ext cx="803425" cy="369332"/>
          </a:xfrm>
          <a:prstGeom prst="rect">
            <a:avLst/>
          </a:prstGeom>
          <a:noFill/>
        </p:spPr>
        <p:txBody>
          <a:bodyPr wrap="none" rtlCol="0">
            <a:spAutoFit/>
          </a:bodyPr>
          <a:lstStyle/>
          <a:p>
            <a:r>
              <a:rPr lang="en-US" b="1" dirty="0"/>
              <a:t>R(x=b)</a:t>
            </a:r>
          </a:p>
        </p:txBody>
      </p:sp>
      <p:sp>
        <p:nvSpPr>
          <p:cNvPr id="21" name="TextBox 20"/>
          <p:cNvSpPr txBox="1"/>
          <p:nvPr/>
        </p:nvSpPr>
        <p:spPr>
          <a:xfrm>
            <a:off x="4203411" y="3395563"/>
            <a:ext cx="776175" cy="369332"/>
          </a:xfrm>
          <a:prstGeom prst="rect">
            <a:avLst/>
          </a:prstGeom>
          <a:noFill/>
        </p:spPr>
        <p:txBody>
          <a:bodyPr wrap="none" rtlCol="0">
            <a:spAutoFit/>
          </a:bodyPr>
          <a:lstStyle/>
          <a:p>
            <a:r>
              <a:rPr lang="en-US" b="1" dirty="0"/>
              <a:t>R(x=c)</a:t>
            </a:r>
          </a:p>
        </p:txBody>
      </p:sp>
      <p:cxnSp>
        <p:nvCxnSpPr>
          <p:cNvPr id="22" name="Straight Arrow Connector 21"/>
          <p:cNvCxnSpPr/>
          <p:nvPr/>
        </p:nvCxnSpPr>
        <p:spPr>
          <a:xfrm flipV="1">
            <a:off x="6544578" y="2473803"/>
            <a:ext cx="3949115" cy="238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6468378" y="2048885"/>
            <a:ext cx="450764" cy="400110"/>
          </a:xfrm>
          <a:prstGeom prst="rect">
            <a:avLst/>
          </a:prstGeom>
          <a:noFill/>
        </p:spPr>
        <p:txBody>
          <a:bodyPr wrap="none" rtlCol="0">
            <a:spAutoFit/>
          </a:bodyPr>
          <a:lstStyle/>
          <a:p>
            <a:r>
              <a:rPr lang="en-US" sz="2000" b="1" dirty="0"/>
              <a:t>P1</a:t>
            </a:r>
          </a:p>
        </p:txBody>
      </p:sp>
      <p:sp>
        <p:nvSpPr>
          <p:cNvPr id="24" name="TextBox 23"/>
          <p:cNvSpPr txBox="1"/>
          <p:nvPr/>
        </p:nvSpPr>
        <p:spPr>
          <a:xfrm>
            <a:off x="6470766" y="2505846"/>
            <a:ext cx="450764" cy="400110"/>
          </a:xfrm>
          <a:prstGeom prst="rect">
            <a:avLst/>
          </a:prstGeom>
          <a:noFill/>
        </p:spPr>
        <p:txBody>
          <a:bodyPr wrap="none" rtlCol="0">
            <a:spAutoFit/>
          </a:bodyPr>
          <a:lstStyle/>
          <a:p>
            <a:r>
              <a:rPr lang="en-US" sz="2000" b="1" dirty="0"/>
              <a:t>P2</a:t>
            </a:r>
          </a:p>
        </p:txBody>
      </p:sp>
      <p:sp>
        <p:nvSpPr>
          <p:cNvPr id="25" name="TextBox 24"/>
          <p:cNvSpPr txBox="1"/>
          <p:nvPr/>
        </p:nvSpPr>
        <p:spPr>
          <a:xfrm>
            <a:off x="6896149" y="2068017"/>
            <a:ext cx="873957" cy="369332"/>
          </a:xfrm>
          <a:prstGeom prst="rect">
            <a:avLst/>
          </a:prstGeom>
          <a:noFill/>
        </p:spPr>
        <p:txBody>
          <a:bodyPr wrap="none" rtlCol="0">
            <a:spAutoFit/>
          </a:bodyPr>
          <a:lstStyle/>
          <a:p>
            <a:r>
              <a:rPr lang="en-US" b="1" dirty="0"/>
              <a:t>W(x=a)</a:t>
            </a:r>
          </a:p>
        </p:txBody>
      </p:sp>
      <p:sp>
        <p:nvSpPr>
          <p:cNvPr id="26" name="TextBox 25"/>
          <p:cNvSpPr txBox="1"/>
          <p:nvPr/>
        </p:nvSpPr>
        <p:spPr>
          <a:xfrm>
            <a:off x="9250534" y="2973995"/>
            <a:ext cx="776175" cy="369332"/>
          </a:xfrm>
          <a:prstGeom prst="rect">
            <a:avLst/>
          </a:prstGeom>
          <a:noFill/>
        </p:spPr>
        <p:txBody>
          <a:bodyPr wrap="none" rtlCol="0">
            <a:spAutoFit/>
          </a:bodyPr>
          <a:lstStyle/>
          <a:p>
            <a:r>
              <a:rPr lang="en-US" b="1" dirty="0"/>
              <a:t>R(x=c)</a:t>
            </a:r>
          </a:p>
        </p:txBody>
      </p:sp>
      <p:sp>
        <p:nvSpPr>
          <p:cNvPr id="27" name="TextBox 26"/>
          <p:cNvSpPr txBox="1"/>
          <p:nvPr/>
        </p:nvSpPr>
        <p:spPr>
          <a:xfrm>
            <a:off x="7985959" y="2502614"/>
            <a:ext cx="883575" cy="369332"/>
          </a:xfrm>
          <a:prstGeom prst="rect">
            <a:avLst/>
          </a:prstGeom>
          <a:noFill/>
        </p:spPr>
        <p:txBody>
          <a:bodyPr wrap="none" rtlCol="0">
            <a:spAutoFit/>
          </a:bodyPr>
          <a:lstStyle/>
          <a:p>
            <a:r>
              <a:rPr lang="en-US" b="1" dirty="0"/>
              <a:t>W(x=b)</a:t>
            </a:r>
          </a:p>
        </p:txBody>
      </p:sp>
      <p:sp>
        <p:nvSpPr>
          <p:cNvPr id="28" name="TextBox 27"/>
          <p:cNvSpPr txBox="1"/>
          <p:nvPr/>
        </p:nvSpPr>
        <p:spPr>
          <a:xfrm>
            <a:off x="6467072" y="3392739"/>
            <a:ext cx="450764" cy="400110"/>
          </a:xfrm>
          <a:prstGeom prst="rect">
            <a:avLst/>
          </a:prstGeom>
          <a:noFill/>
        </p:spPr>
        <p:txBody>
          <a:bodyPr wrap="none" rtlCol="0">
            <a:spAutoFit/>
          </a:bodyPr>
          <a:lstStyle/>
          <a:p>
            <a:r>
              <a:rPr lang="en-US" sz="2000" b="1" dirty="0"/>
              <a:t>P4</a:t>
            </a:r>
          </a:p>
        </p:txBody>
      </p:sp>
      <p:sp>
        <p:nvSpPr>
          <p:cNvPr id="29" name="TextBox 28"/>
          <p:cNvSpPr txBox="1"/>
          <p:nvPr/>
        </p:nvSpPr>
        <p:spPr>
          <a:xfrm>
            <a:off x="8564734" y="2965372"/>
            <a:ext cx="793807" cy="369332"/>
          </a:xfrm>
          <a:prstGeom prst="rect">
            <a:avLst/>
          </a:prstGeom>
          <a:noFill/>
        </p:spPr>
        <p:txBody>
          <a:bodyPr wrap="none" rtlCol="0">
            <a:spAutoFit/>
          </a:bodyPr>
          <a:lstStyle/>
          <a:p>
            <a:r>
              <a:rPr lang="en-US" b="1" dirty="0"/>
              <a:t>R(x=a)</a:t>
            </a:r>
          </a:p>
        </p:txBody>
      </p:sp>
      <p:cxnSp>
        <p:nvCxnSpPr>
          <p:cNvPr id="30" name="Straight Arrow Connector 29"/>
          <p:cNvCxnSpPr/>
          <p:nvPr/>
        </p:nvCxnSpPr>
        <p:spPr>
          <a:xfrm flipV="1">
            <a:off x="6525495" y="2933382"/>
            <a:ext cx="3959100" cy="133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6503131" y="3404186"/>
            <a:ext cx="3990562" cy="920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6467072" y="2967821"/>
            <a:ext cx="450764" cy="400110"/>
          </a:xfrm>
          <a:prstGeom prst="rect">
            <a:avLst/>
          </a:prstGeom>
          <a:noFill/>
        </p:spPr>
        <p:txBody>
          <a:bodyPr wrap="none" rtlCol="0">
            <a:spAutoFit/>
          </a:bodyPr>
          <a:lstStyle/>
          <a:p>
            <a:r>
              <a:rPr lang="en-US" sz="2000" b="1" dirty="0"/>
              <a:t>P3</a:t>
            </a:r>
          </a:p>
        </p:txBody>
      </p:sp>
      <p:sp>
        <p:nvSpPr>
          <p:cNvPr id="33" name="TextBox 32"/>
          <p:cNvSpPr txBox="1"/>
          <p:nvPr/>
        </p:nvSpPr>
        <p:spPr>
          <a:xfrm>
            <a:off x="7311828" y="2506772"/>
            <a:ext cx="793807" cy="369332"/>
          </a:xfrm>
          <a:prstGeom prst="rect">
            <a:avLst/>
          </a:prstGeom>
          <a:noFill/>
        </p:spPr>
        <p:txBody>
          <a:bodyPr wrap="none" rtlCol="0">
            <a:spAutoFit/>
          </a:bodyPr>
          <a:lstStyle/>
          <a:p>
            <a:r>
              <a:rPr lang="en-US" b="1" dirty="0"/>
              <a:t>R(x=a)</a:t>
            </a:r>
          </a:p>
        </p:txBody>
      </p:sp>
      <p:sp>
        <p:nvSpPr>
          <p:cNvPr id="34" name="TextBox 33"/>
          <p:cNvSpPr txBox="1"/>
          <p:nvPr/>
        </p:nvSpPr>
        <p:spPr>
          <a:xfrm>
            <a:off x="8354295" y="2063223"/>
            <a:ext cx="856325" cy="369332"/>
          </a:xfrm>
          <a:prstGeom prst="rect">
            <a:avLst/>
          </a:prstGeom>
          <a:noFill/>
        </p:spPr>
        <p:txBody>
          <a:bodyPr wrap="none" rtlCol="0">
            <a:spAutoFit/>
          </a:bodyPr>
          <a:lstStyle/>
          <a:p>
            <a:r>
              <a:rPr lang="en-US" b="1" dirty="0"/>
              <a:t>W(x=c)</a:t>
            </a:r>
          </a:p>
        </p:txBody>
      </p:sp>
      <p:sp>
        <p:nvSpPr>
          <p:cNvPr id="35" name="TextBox 34"/>
          <p:cNvSpPr txBox="1"/>
          <p:nvPr/>
        </p:nvSpPr>
        <p:spPr>
          <a:xfrm>
            <a:off x="9882498" y="2965372"/>
            <a:ext cx="803425" cy="369332"/>
          </a:xfrm>
          <a:prstGeom prst="rect">
            <a:avLst/>
          </a:prstGeom>
          <a:noFill/>
        </p:spPr>
        <p:txBody>
          <a:bodyPr wrap="none" rtlCol="0">
            <a:spAutoFit/>
          </a:bodyPr>
          <a:lstStyle/>
          <a:p>
            <a:r>
              <a:rPr lang="en-US" b="1" dirty="0"/>
              <a:t>R(x=b)</a:t>
            </a:r>
          </a:p>
        </p:txBody>
      </p:sp>
      <p:sp>
        <p:nvSpPr>
          <p:cNvPr id="36" name="TextBox 35"/>
          <p:cNvSpPr txBox="1"/>
          <p:nvPr/>
        </p:nvSpPr>
        <p:spPr>
          <a:xfrm>
            <a:off x="9250534" y="3423903"/>
            <a:ext cx="776175" cy="369332"/>
          </a:xfrm>
          <a:prstGeom prst="rect">
            <a:avLst/>
          </a:prstGeom>
          <a:noFill/>
        </p:spPr>
        <p:txBody>
          <a:bodyPr wrap="none" rtlCol="0">
            <a:spAutoFit/>
          </a:bodyPr>
          <a:lstStyle/>
          <a:p>
            <a:r>
              <a:rPr lang="en-US" b="1" dirty="0"/>
              <a:t>R(x=c)</a:t>
            </a:r>
          </a:p>
        </p:txBody>
      </p:sp>
      <p:sp>
        <p:nvSpPr>
          <p:cNvPr id="37" name="TextBox 36"/>
          <p:cNvSpPr txBox="1"/>
          <p:nvPr/>
        </p:nvSpPr>
        <p:spPr>
          <a:xfrm>
            <a:off x="8564734" y="3415280"/>
            <a:ext cx="803425" cy="369332"/>
          </a:xfrm>
          <a:prstGeom prst="rect">
            <a:avLst/>
          </a:prstGeom>
          <a:noFill/>
        </p:spPr>
        <p:txBody>
          <a:bodyPr wrap="none" rtlCol="0">
            <a:spAutoFit/>
          </a:bodyPr>
          <a:lstStyle/>
          <a:p>
            <a:r>
              <a:rPr lang="en-US" b="1" dirty="0"/>
              <a:t>R(x=b)</a:t>
            </a:r>
          </a:p>
        </p:txBody>
      </p:sp>
      <p:sp>
        <p:nvSpPr>
          <p:cNvPr id="38" name="TextBox 37"/>
          <p:cNvSpPr txBox="1"/>
          <p:nvPr/>
        </p:nvSpPr>
        <p:spPr>
          <a:xfrm>
            <a:off x="9882498" y="3415280"/>
            <a:ext cx="793807" cy="369332"/>
          </a:xfrm>
          <a:prstGeom prst="rect">
            <a:avLst/>
          </a:prstGeom>
          <a:noFill/>
        </p:spPr>
        <p:txBody>
          <a:bodyPr wrap="none" rtlCol="0">
            <a:spAutoFit/>
          </a:bodyPr>
          <a:lstStyle/>
          <a:p>
            <a:r>
              <a:rPr lang="en-US" b="1" dirty="0"/>
              <a:t>R(x=a)</a:t>
            </a:r>
          </a:p>
        </p:txBody>
      </p:sp>
      <p:sp>
        <p:nvSpPr>
          <p:cNvPr id="39" name="Oval 38"/>
          <p:cNvSpPr/>
          <p:nvPr/>
        </p:nvSpPr>
        <p:spPr>
          <a:xfrm>
            <a:off x="8488535" y="3361136"/>
            <a:ext cx="2197388" cy="462758"/>
          </a:xfrm>
          <a:prstGeom prst="ellipse">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40" name="Picture 3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26548" y="3809778"/>
            <a:ext cx="710098" cy="710098"/>
          </a:xfrm>
          <a:prstGeom prst="rect">
            <a:avLst/>
          </a:prstGeom>
        </p:spPr>
      </p:pic>
      <p:pic>
        <p:nvPicPr>
          <p:cNvPr id="41" name="Picture 4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58956" y="3967392"/>
            <a:ext cx="552484" cy="552484"/>
          </a:xfrm>
          <a:prstGeom prst="rect">
            <a:avLst/>
          </a:prstGeom>
        </p:spPr>
      </p:pic>
    </p:spTree>
    <p:extLst>
      <p:ext uri="{BB962C8B-B14F-4D97-AF65-F5344CB8AC3E}">
        <p14:creationId xmlns:p14="http://schemas.microsoft.com/office/powerpoint/2010/main" val="593853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left)">
                                      <p:cBhvr>
                                        <p:cTn id="10" dur="500"/>
                                        <p:tgtEl>
                                          <p:spTgt spid="6"/>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wipe(left)">
                                      <p:cBhvr>
                                        <p:cTn id="13" dur="500"/>
                                        <p:tgtEl>
                                          <p:spTgt spid="7"/>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wipe(left)">
                                      <p:cBhvr>
                                        <p:cTn id="16" dur="500"/>
                                        <p:tgtEl>
                                          <p:spTgt spid="8"/>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wipe(left)">
                                      <p:cBhvr>
                                        <p:cTn id="19" dur="500"/>
                                        <p:tgtEl>
                                          <p:spTgt spid="9"/>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left)">
                                      <p:cBhvr>
                                        <p:cTn id="22" dur="500"/>
                                        <p:tgtEl>
                                          <p:spTgt spid="10"/>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wipe(left)">
                                      <p:cBhvr>
                                        <p:cTn id="25" dur="500"/>
                                        <p:tgtEl>
                                          <p:spTgt spid="11"/>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wipe(left)">
                                      <p:cBhvr>
                                        <p:cTn id="28" dur="500"/>
                                        <p:tgtEl>
                                          <p:spTgt spid="12"/>
                                        </p:tgtEl>
                                      </p:cBhvr>
                                    </p:animEffect>
                                  </p:childTnLst>
                                </p:cTn>
                              </p:par>
                              <p:par>
                                <p:cTn id="29" presetID="22" presetClass="entr" presetSubtype="8" fill="hold" nodeType="with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wipe(left)">
                                      <p:cBhvr>
                                        <p:cTn id="31" dur="500"/>
                                        <p:tgtEl>
                                          <p:spTgt spid="13"/>
                                        </p:tgtEl>
                                      </p:cBhvr>
                                    </p:animEffect>
                                  </p:childTnLst>
                                </p:cTn>
                              </p:par>
                              <p:par>
                                <p:cTn id="32" presetID="22" presetClass="entr" presetSubtype="8" fill="hold" nodeType="with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wipe(left)">
                                      <p:cBhvr>
                                        <p:cTn id="34" dur="500"/>
                                        <p:tgtEl>
                                          <p:spTgt spid="14"/>
                                        </p:tgtEl>
                                      </p:cBhvr>
                                    </p:animEffect>
                                  </p:childTnLst>
                                </p:cTn>
                              </p:par>
                              <p:par>
                                <p:cTn id="35" presetID="22" presetClass="entr" presetSubtype="8" fill="hold" grpId="0" nodeType="with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wipe(left)">
                                      <p:cBhvr>
                                        <p:cTn id="37" dur="500"/>
                                        <p:tgtEl>
                                          <p:spTgt spid="15"/>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16"/>
                                        </p:tgtEl>
                                        <p:attrNameLst>
                                          <p:attrName>style.visibility</p:attrName>
                                        </p:attrNameLst>
                                      </p:cBhvr>
                                      <p:to>
                                        <p:strVal val="visible"/>
                                      </p:to>
                                    </p:set>
                                    <p:animEffect transition="in" filter="wipe(left)">
                                      <p:cBhvr>
                                        <p:cTn id="40" dur="500"/>
                                        <p:tgtEl>
                                          <p:spTgt spid="16"/>
                                        </p:tgtEl>
                                      </p:cBhvr>
                                    </p:animEffect>
                                  </p:childTnLst>
                                </p:cTn>
                              </p:par>
                              <p:par>
                                <p:cTn id="41" presetID="22" presetClass="entr" presetSubtype="8" fill="hold" grpId="0" nodeType="withEffect">
                                  <p:stCondLst>
                                    <p:cond delay="0"/>
                                  </p:stCondLst>
                                  <p:childTnLst>
                                    <p:set>
                                      <p:cBhvr>
                                        <p:cTn id="42" dur="1" fill="hold">
                                          <p:stCondLst>
                                            <p:cond delay="0"/>
                                          </p:stCondLst>
                                        </p:cTn>
                                        <p:tgtEl>
                                          <p:spTgt spid="17"/>
                                        </p:tgtEl>
                                        <p:attrNameLst>
                                          <p:attrName>style.visibility</p:attrName>
                                        </p:attrNameLst>
                                      </p:cBhvr>
                                      <p:to>
                                        <p:strVal val="visible"/>
                                      </p:to>
                                    </p:set>
                                    <p:animEffect transition="in" filter="wipe(left)">
                                      <p:cBhvr>
                                        <p:cTn id="43" dur="500"/>
                                        <p:tgtEl>
                                          <p:spTgt spid="17"/>
                                        </p:tgtEl>
                                      </p:cBhvr>
                                    </p:animEffect>
                                  </p:childTnLst>
                                </p:cTn>
                              </p:par>
                              <p:par>
                                <p:cTn id="44" presetID="22" presetClass="entr" presetSubtype="8" fill="hold" grpId="0" nodeType="withEffect">
                                  <p:stCondLst>
                                    <p:cond delay="0"/>
                                  </p:stCondLst>
                                  <p:childTnLst>
                                    <p:set>
                                      <p:cBhvr>
                                        <p:cTn id="45" dur="1" fill="hold">
                                          <p:stCondLst>
                                            <p:cond delay="0"/>
                                          </p:stCondLst>
                                        </p:cTn>
                                        <p:tgtEl>
                                          <p:spTgt spid="18"/>
                                        </p:tgtEl>
                                        <p:attrNameLst>
                                          <p:attrName>style.visibility</p:attrName>
                                        </p:attrNameLst>
                                      </p:cBhvr>
                                      <p:to>
                                        <p:strVal val="visible"/>
                                      </p:to>
                                    </p:set>
                                    <p:animEffect transition="in" filter="wipe(left)">
                                      <p:cBhvr>
                                        <p:cTn id="46" dur="500"/>
                                        <p:tgtEl>
                                          <p:spTgt spid="18"/>
                                        </p:tgtEl>
                                      </p:cBhvr>
                                    </p:animEffect>
                                  </p:childTnLst>
                                </p:cTn>
                              </p:par>
                              <p:par>
                                <p:cTn id="47" presetID="22" presetClass="entr" presetSubtype="8" fill="hold" grpId="0" nodeType="withEffect">
                                  <p:stCondLst>
                                    <p:cond delay="0"/>
                                  </p:stCondLst>
                                  <p:childTnLst>
                                    <p:set>
                                      <p:cBhvr>
                                        <p:cTn id="48" dur="1" fill="hold">
                                          <p:stCondLst>
                                            <p:cond delay="0"/>
                                          </p:stCondLst>
                                        </p:cTn>
                                        <p:tgtEl>
                                          <p:spTgt spid="19"/>
                                        </p:tgtEl>
                                        <p:attrNameLst>
                                          <p:attrName>style.visibility</p:attrName>
                                        </p:attrNameLst>
                                      </p:cBhvr>
                                      <p:to>
                                        <p:strVal val="visible"/>
                                      </p:to>
                                    </p:set>
                                    <p:animEffect transition="in" filter="wipe(left)">
                                      <p:cBhvr>
                                        <p:cTn id="49" dur="500"/>
                                        <p:tgtEl>
                                          <p:spTgt spid="19"/>
                                        </p:tgtEl>
                                      </p:cBhvr>
                                    </p:animEffect>
                                  </p:childTnLst>
                                </p:cTn>
                              </p:par>
                              <p:par>
                                <p:cTn id="50" presetID="22" presetClass="entr" presetSubtype="8" fill="hold" grpId="0" nodeType="withEffect">
                                  <p:stCondLst>
                                    <p:cond delay="0"/>
                                  </p:stCondLst>
                                  <p:childTnLst>
                                    <p:set>
                                      <p:cBhvr>
                                        <p:cTn id="51" dur="1" fill="hold">
                                          <p:stCondLst>
                                            <p:cond delay="0"/>
                                          </p:stCondLst>
                                        </p:cTn>
                                        <p:tgtEl>
                                          <p:spTgt spid="20"/>
                                        </p:tgtEl>
                                        <p:attrNameLst>
                                          <p:attrName>style.visibility</p:attrName>
                                        </p:attrNameLst>
                                      </p:cBhvr>
                                      <p:to>
                                        <p:strVal val="visible"/>
                                      </p:to>
                                    </p:set>
                                    <p:animEffect transition="in" filter="wipe(left)">
                                      <p:cBhvr>
                                        <p:cTn id="52" dur="500"/>
                                        <p:tgtEl>
                                          <p:spTgt spid="20"/>
                                        </p:tgtEl>
                                      </p:cBhvr>
                                    </p:animEffect>
                                  </p:childTnLst>
                                </p:cTn>
                              </p:par>
                              <p:par>
                                <p:cTn id="53" presetID="22" presetClass="entr" presetSubtype="8" fill="hold" grpId="0" nodeType="withEffect">
                                  <p:stCondLst>
                                    <p:cond delay="0"/>
                                  </p:stCondLst>
                                  <p:childTnLst>
                                    <p:set>
                                      <p:cBhvr>
                                        <p:cTn id="54" dur="1" fill="hold">
                                          <p:stCondLst>
                                            <p:cond delay="0"/>
                                          </p:stCondLst>
                                        </p:cTn>
                                        <p:tgtEl>
                                          <p:spTgt spid="21"/>
                                        </p:tgtEl>
                                        <p:attrNameLst>
                                          <p:attrName>style.visibility</p:attrName>
                                        </p:attrNameLst>
                                      </p:cBhvr>
                                      <p:to>
                                        <p:strVal val="visible"/>
                                      </p:to>
                                    </p:set>
                                    <p:animEffect transition="in" filter="wipe(left)">
                                      <p:cBhvr>
                                        <p:cTn id="55" dur="500"/>
                                        <p:tgtEl>
                                          <p:spTgt spid="21"/>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nodeType="clickEffect">
                                  <p:stCondLst>
                                    <p:cond delay="0"/>
                                  </p:stCondLst>
                                  <p:childTnLst>
                                    <p:set>
                                      <p:cBhvr>
                                        <p:cTn id="59" dur="1" fill="hold">
                                          <p:stCondLst>
                                            <p:cond delay="0"/>
                                          </p:stCondLst>
                                        </p:cTn>
                                        <p:tgtEl>
                                          <p:spTgt spid="22"/>
                                        </p:tgtEl>
                                        <p:attrNameLst>
                                          <p:attrName>style.visibility</p:attrName>
                                        </p:attrNameLst>
                                      </p:cBhvr>
                                      <p:to>
                                        <p:strVal val="visible"/>
                                      </p:to>
                                    </p:set>
                                    <p:animEffect transition="in" filter="wipe(left)">
                                      <p:cBhvr>
                                        <p:cTn id="60" dur="500"/>
                                        <p:tgtEl>
                                          <p:spTgt spid="22"/>
                                        </p:tgtEl>
                                      </p:cBhvr>
                                    </p:animEffect>
                                  </p:childTnLst>
                                </p:cTn>
                              </p:par>
                              <p:par>
                                <p:cTn id="61" presetID="22" presetClass="entr" presetSubtype="8" fill="hold" grpId="0" nodeType="withEffect">
                                  <p:stCondLst>
                                    <p:cond delay="0"/>
                                  </p:stCondLst>
                                  <p:childTnLst>
                                    <p:set>
                                      <p:cBhvr>
                                        <p:cTn id="62" dur="1" fill="hold">
                                          <p:stCondLst>
                                            <p:cond delay="0"/>
                                          </p:stCondLst>
                                        </p:cTn>
                                        <p:tgtEl>
                                          <p:spTgt spid="25"/>
                                        </p:tgtEl>
                                        <p:attrNameLst>
                                          <p:attrName>style.visibility</p:attrName>
                                        </p:attrNameLst>
                                      </p:cBhvr>
                                      <p:to>
                                        <p:strVal val="visible"/>
                                      </p:to>
                                    </p:set>
                                    <p:animEffect transition="in" filter="wipe(left)">
                                      <p:cBhvr>
                                        <p:cTn id="63" dur="500"/>
                                        <p:tgtEl>
                                          <p:spTgt spid="25"/>
                                        </p:tgtEl>
                                      </p:cBhvr>
                                    </p:animEffect>
                                  </p:childTnLst>
                                </p:cTn>
                              </p:par>
                              <p:par>
                                <p:cTn id="64" presetID="22" presetClass="entr" presetSubtype="8" fill="hold" grpId="0" nodeType="withEffect">
                                  <p:stCondLst>
                                    <p:cond delay="0"/>
                                  </p:stCondLst>
                                  <p:childTnLst>
                                    <p:set>
                                      <p:cBhvr>
                                        <p:cTn id="65" dur="1" fill="hold">
                                          <p:stCondLst>
                                            <p:cond delay="0"/>
                                          </p:stCondLst>
                                        </p:cTn>
                                        <p:tgtEl>
                                          <p:spTgt spid="26"/>
                                        </p:tgtEl>
                                        <p:attrNameLst>
                                          <p:attrName>style.visibility</p:attrName>
                                        </p:attrNameLst>
                                      </p:cBhvr>
                                      <p:to>
                                        <p:strVal val="visible"/>
                                      </p:to>
                                    </p:set>
                                    <p:animEffect transition="in" filter="wipe(left)">
                                      <p:cBhvr>
                                        <p:cTn id="66" dur="500"/>
                                        <p:tgtEl>
                                          <p:spTgt spid="26"/>
                                        </p:tgtEl>
                                      </p:cBhvr>
                                    </p:animEffect>
                                  </p:childTnLst>
                                </p:cTn>
                              </p:par>
                              <p:par>
                                <p:cTn id="67" presetID="22" presetClass="entr" presetSubtype="8" fill="hold" grpId="0" nodeType="withEffect">
                                  <p:stCondLst>
                                    <p:cond delay="0"/>
                                  </p:stCondLst>
                                  <p:childTnLst>
                                    <p:set>
                                      <p:cBhvr>
                                        <p:cTn id="68" dur="1" fill="hold">
                                          <p:stCondLst>
                                            <p:cond delay="0"/>
                                          </p:stCondLst>
                                        </p:cTn>
                                        <p:tgtEl>
                                          <p:spTgt spid="27"/>
                                        </p:tgtEl>
                                        <p:attrNameLst>
                                          <p:attrName>style.visibility</p:attrName>
                                        </p:attrNameLst>
                                      </p:cBhvr>
                                      <p:to>
                                        <p:strVal val="visible"/>
                                      </p:to>
                                    </p:set>
                                    <p:animEffect transition="in" filter="wipe(left)">
                                      <p:cBhvr>
                                        <p:cTn id="69" dur="500"/>
                                        <p:tgtEl>
                                          <p:spTgt spid="27"/>
                                        </p:tgtEl>
                                      </p:cBhvr>
                                    </p:animEffect>
                                  </p:childTnLst>
                                </p:cTn>
                              </p:par>
                              <p:par>
                                <p:cTn id="70" presetID="22" presetClass="entr" presetSubtype="8" fill="hold" grpId="0" nodeType="withEffect">
                                  <p:stCondLst>
                                    <p:cond delay="0"/>
                                  </p:stCondLst>
                                  <p:childTnLst>
                                    <p:set>
                                      <p:cBhvr>
                                        <p:cTn id="71" dur="1" fill="hold">
                                          <p:stCondLst>
                                            <p:cond delay="0"/>
                                          </p:stCondLst>
                                        </p:cTn>
                                        <p:tgtEl>
                                          <p:spTgt spid="29"/>
                                        </p:tgtEl>
                                        <p:attrNameLst>
                                          <p:attrName>style.visibility</p:attrName>
                                        </p:attrNameLst>
                                      </p:cBhvr>
                                      <p:to>
                                        <p:strVal val="visible"/>
                                      </p:to>
                                    </p:set>
                                    <p:animEffect transition="in" filter="wipe(left)">
                                      <p:cBhvr>
                                        <p:cTn id="72" dur="500"/>
                                        <p:tgtEl>
                                          <p:spTgt spid="29"/>
                                        </p:tgtEl>
                                      </p:cBhvr>
                                    </p:animEffect>
                                  </p:childTnLst>
                                </p:cTn>
                              </p:par>
                              <p:par>
                                <p:cTn id="73" presetID="22" presetClass="entr" presetSubtype="8" fill="hold" nodeType="withEffect">
                                  <p:stCondLst>
                                    <p:cond delay="0"/>
                                  </p:stCondLst>
                                  <p:childTnLst>
                                    <p:set>
                                      <p:cBhvr>
                                        <p:cTn id="74" dur="1" fill="hold">
                                          <p:stCondLst>
                                            <p:cond delay="0"/>
                                          </p:stCondLst>
                                        </p:cTn>
                                        <p:tgtEl>
                                          <p:spTgt spid="30"/>
                                        </p:tgtEl>
                                        <p:attrNameLst>
                                          <p:attrName>style.visibility</p:attrName>
                                        </p:attrNameLst>
                                      </p:cBhvr>
                                      <p:to>
                                        <p:strVal val="visible"/>
                                      </p:to>
                                    </p:set>
                                    <p:animEffect transition="in" filter="wipe(left)">
                                      <p:cBhvr>
                                        <p:cTn id="75" dur="500"/>
                                        <p:tgtEl>
                                          <p:spTgt spid="30"/>
                                        </p:tgtEl>
                                      </p:cBhvr>
                                    </p:animEffect>
                                  </p:childTnLst>
                                </p:cTn>
                              </p:par>
                              <p:par>
                                <p:cTn id="76" presetID="22" presetClass="entr" presetSubtype="8" fill="hold" nodeType="withEffect">
                                  <p:stCondLst>
                                    <p:cond delay="0"/>
                                  </p:stCondLst>
                                  <p:childTnLst>
                                    <p:set>
                                      <p:cBhvr>
                                        <p:cTn id="77" dur="1" fill="hold">
                                          <p:stCondLst>
                                            <p:cond delay="0"/>
                                          </p:stCondLst>
                                        </p:cTn>
                                        <p:tgtEl>
                                          <p:spTgt spid="31"/>
                                        </p:tgtEl>
                                        <p:attrNameLst>
                                          <p:attrName>style.visibility</p:attrName>
                                        </p:attrNameLst>
                                      </p:cBhvr>
                                      <p:to>
                                        <p:strVal val="visible"/>
                                      </p:to>
                                    </p:set>
                                    <p:animEffect transition="in" filter="wipe(left)">
                                      <p:cBhvr>
                                        <p:cTn id="78" dur="500"/>
                                        <p:tgtEl>
                                          <p:spTgt spid="31"/>
                                        </p:tgtEl>
                                      </p:cBhvr>
                                    </p:animEffect>
                                  </p:childTnLst>
                                </p:cTn>
                              </p:par>
                              <p:par>
                                <p:cTn id="79" presetID="22" presetClass="entr" presetSubtype="8" fill="hold" grpId="0" nodeType="withEffect">
                                  <p:stCondLst>
                                    <p:cond delay="0"/>
                                  </p:stCondLst>
                                  <p:childTnLst>
                                    <p:set>
                                      <p:cBhvr>
                                        <p:cTn id="80" dur="1" fill="hold">
                                          <p:stCondLst>
                                            <p:cond delay="0"/>
                                          </p:stCondLst>
                                        </p:cTn>
                                        <p:tgtEl>
                                          <p:spTgt spid="33"/>
                                        </p:tgtEl>
                                        <p:attrNameLst>
                                          <p:attrName>style.visibility</p:attrName>
                                        </p:attrNameLst>
                                      </p:cBhvr>
                                      <p:to>
                                        <p:strVal val="visible"/>
                                      </p:to>
                                    </p:set>
                                    <p:animEffect transition="in" filter="wipe(left)">
                                      <p:cBhvr>
                                        <p:cTn id="81" dur="500"/>
                                        <p:tgtEl>
                                          <p:spTgt spid="33"/>
                                        </p:tgtEl>
                                      </p:cBhvr>
                                    </p:animEffect>
                                  </p:childTnLst>
                                </p:cTn>
                              </p:par>
                              <p:par>
                                <p:cTn id="82" presetID="22" presetClass="entr" presetSubtype="8" fill="hold" grpId="0" nodeType="withEffect">
                                  <p:stCondLst>
                                    <p:cond delay="0"/>
                                  </p:stCondLst>
                                  <p:childTnLst>
                                    <p:set>
                                      <p:cBhvr>
                                        <p:cTn id="83" dur="1" fill="hold">
                                          <p:stCondLst>
                                            <p:cond delay="0"/>
                                          </p:stCondLst>
                                        </p:cTn>
                                        <p:tgtEl>
                                          <p:spTgt spid="34"/>
                                        </p:tgtEl>
                                        <p:attrNameLst>
                                          <p:attrName>style.visibility</p:attrName>
                                        </p:attrNameLst>
                                      </p:cBhvr>
                                      <p:to>
                                        <p:strVal val="visible"/>
                                      </p:to>
                                    </p:set>
                                    <p:animEffect transition="in" filter="wipe(left)">
                                      <p:cBhvr>
                                        <p:cTn id="84" dur="500"/>
                                        <p:tgtEl>
                                          <p:spTgt spid="34"/>
                                        </p:tgtEl>
                                      </p:cBhvr>
                                    </p:animEffect>
                                  </p:childTnLst>
                                </p:cTn>
                              </p:par>
                              <p:par>
                                <p:cTn id="85" presetID="22" presetClass="entr" presetSubtype="8" fill="hold" grpId="0" nodeType="withEffect">
                                  <p:stCondLst>
                                    <p:cond delay="0"/>
                                  </p:stCondLst>
                                  <p:childTnLst>
                                    <p:set>
                                      <p:cBhvr>
                                        <p:cTn id="86" dur="1" fill="hold">
                                          <p:stCondLst>
                                            <p:cond delay="0"/>
                                          </p:stCondLst>
                                        </p:cTn>
                                        <p:tgtEl>
                                          <p:spTgt spid="35"/>
                                        </p:tgtEl>
                                        <p:attrNameLst>
                                          <p:attrName>style.visibility</p:attrName>
                                        </p:attrNameLst>
                                      </p:cBhvr>
                                      <p:to>
                                        <p:strVal val="visible"/>
                                      </p:to>
                                    </p:set>
                                    <p:animEffect transition="in" filter="wipe(left)">
                                      <p:cBhvr>
                                        <p:cTn id="87" dur="500"/>
                                        <p:tgtEl>
                                          <p:spTgt spid="35"/>
                                        </p:tgtEl>
                                      </p:cBhvr>
                                    </p:animEffect>
                                  </p:childTnLst>
                                </p:cTn>
                              </p:par>
                              <p:par>
                                <p:cTn id="88" presetID="22" presetClass="entr" presetSubtype="8" fill="hold" grpId="0" nodeType="withEffect">
                                  <p:stCondLst>
                                    <p:cond delay="0"/>
                                  </p:stCondLst>
                                  <p:childTnLst>
                                    <p:set>
                                      <p:cBhvr>
                                        <p:cTn id="89" dur="1" fill="hold">
                                          <p:stCondLst>
                                            <p:cond delay="0"/>
                                          </p:stCondLst>
                                        </p:cTn>
                                        <p:tgtEl>
                                          <p:spTgt spid="36"/>
                                        </p:tgtEl>
                                        <p:attrNameLst>
                                          <p:attrName>style.visibility</p:attrName>
                                        </p:attrNameLst>
                                      </p:cBhvr>
                                      <p:to>
                                        <p:strVal val="visible"/>
                                      </p:to>
                                    </p:set>
                                    <p:animEffect transition="in" filter="wipe(left)">
                                      <p:cBhvr>
                                        <p:cTn id="90" dur="500"/>
                                        <p:tgtEl>
                                          <p:spTgt spid="36"/>
                                        </p:tgtEl>
                                      </p:cBhvr>
                                    </p:animEffect>
                                  </p:childTnLst>
                                </p:cTn>
                              </p:par>
                              <p:par>
                                <p:cTn id="91" presetID="22" presetClass="entr" presetSubtype="8" fill="hold" grpId="0" nodeType="withEffect">
                                  <p:stCondLst>
                                    <p:cond delay="0"/>
                                  </p:stCondLst>
                                  <p:childTnLst>
                                    <p:set>
                                      <p:cBhvr>
                                        <p:cTn id="92" dur="1" fill="hold">
                                          <p:stCondLst>
                                            <p:cond delay="0"/>
                                          </p:stCondLst>
                                        </p:cTn>
                                        <p:tgtEl>
                                          <p:spTgt spid="37"/>
                                        </p:tgtEl>
                                        <p:attrNameLst>
                                          <p:attrName>style.visibility</p:attrName>
                                        </p:attrNameLst>
                                      </p:cBhvr>
                                      <p:to>
                                        <p:strVal val="visible"/>
                                      </p:to>
                                    </p:set>
                                    <p:animEffect transition="in" filter="wipe(left)">
                                      <p:cBhvr>
                                        <p:cTn id="93" dur="500"/>
                                        <p:tgtEl>
                                          <p:spTgt spid="37"/>
                                        </p:tgtEl>
                                      </p:cBhvr>
                                    </p:animEffect>
                                  </p:childTnLst>
                                </p:cTn>
                              </p:par>
                              <p:par>
                                <p:cTn id="94" presetID="22" presetClass="entr" presetSubtype="8" fill="hold" grpId="0" nodeType="withEffect">
                                  <p:stCondLst>
                                    <p:cond delay="0"/>
                                  </p:stCondLst>
                                  <p:childTnLst>
                                    <p:set>
                                      <p:cBhvr>
                                        <p:cTn id="95" dur="1" fill="hold">
                                          <p:stCondLst>
                                            <p:cond delay="0"/>
                                          </p:stCondLst>
                                        </p:cTn>
                                        <p:tgtEl>
                                          <p:spTgt spid="38"/>
                                        </p:tgtEl>
                                        <p:attrNameLst>
                                          <p:attrName>style.visibility</p:attrName>
                                        </p:attrNameLst>
                                      </p:cBhvr>
                                      <p:to>
                                        <p:strVal val="visible"/>
                                      </p:to>
                                    </p:set>
                                    <p:animEffect transition="in" filter="wipe(left)">
                                      <p:cBhvr>
                                        <p:cTn id="96" dur="500"/>
                                        <p:tgtEl>
                                          <p:spTgt spid="38"/>
                                        </p:tgtEl>
                                      </p:cBhvr>
                                    </p:animEffect>
                                  </p:childTnLst>
                                </p:cTn>
                              </p:par>
                              <p:par>
                                <p:cTn id="97" presetID="22" presetClass="entr" presetSubtype="8" fill="hold" grpId="0" nodeType="withEffect">
                                  <p:stCondLst>
                                    <p:cond delay="0"/>
                                  </p:stCondLst>
                                  <p:childTnLst>
                                    <p:set>
                                      <p:cBhvr>
                                        <p:cTn id="98" dur="1" fill="hold">
                                          <p:stCondLst>
                                            <p:cond delay="0"/>
                                          </p:stCondLst>
                                        </p:cTn>
                                        <p:tgtEl>
                                          <p:spTgt spid="23"/>
                                        </p:tgtEl>
                                        <p:attrNameLst>
                                          <p:attrName>style.visibility</p:attrName>
                                        </p:attrNameLst>
                                      </p:cBhvr>
                                      <p:to>
                                        <p:strVal val="visible"/>
                                      </p:to>
                                    </p:set>
                                    <p:animEffect transition="in" filter="wipe(left)">
                                      <p:cBhvr>
                                        <p:cTn id="99" dur="500"/>
                                        <p:tgtEl>
                                          <p:spTgt spid="23"/>
                                        </p:tgtEl>
                                      </p:cBhvr>
                                    </p:animEffect>
                                  </p:childTnLst>
                                </p:cTn>
                              </p:par>
                              <p:par>
                                <p:cTn id="100" presetID="22" presetClass="entr" presetSubtype="8" fill="hold" grpId="0" nodeType="withEffect">
                                  <p:stCondLst>
                                    <p:cond delay="0"/>
                                  </p:stCondLst>
                                  <p:childTnLst>
                                    <p:set>
                                      <p:cBhvr>
                                        <p:cTn id="101" dur="1" fill="hold">
                                          <p:stCondLst>
                                            <p:cond delay="0"/>
                                          </p:stCondLst>
                                        </p:cTn>
                                        <p:tgtEl>
                                          <p:spTgt spid="24"/>
                                        </p:tgtEl>
                                        <p:attrNameLst>
                                          <p:attrName>style.visibility</p:attrName>
                                        </p:attrNameLst>
                                      </p:cBhvr>
                                      <p:to>
                                        <p:strVal val="visible"/>
                                      </p:to>
                                    </p:set>
                                    <p:animEffect transition="in" filter="wipe(left)">
                                      <p:cBhvr>
                                        <p:cTn id="102" dur="500"/>
                                        <p:tgtEl>
                                          <p:spTgt spid="24"/>
                                        </p:tgtEl>
                                      </p:cBhvr>
                                    </p:animEffect>
                                  </p:childTnLst>
                                </p:cTn>
                              </p:par>
                              <p:par>
                                <p:cTn id="103" presetID="22" presetClass="entr" presetSubtype="8" fill="hold" grpId="0" nodeType="withEffect">
                                  <p:stCondLst>
                                    <p:cond delay="0"/>
                                  </p:stCondLst>
                                  <p:childTnLst>
                                    <p:set>
                                      <p:cBhvr>
                                        <p:cTn id="104" dur="1" fill="hold">
                                          <p:stCondLst>
                                            <p:cond delay="0"/>
                                          </p:stCondLst>
                                        </p:cTn>
                                        <p:tgtEl>
                                          <p:spTgt spid="32"/>
                                        </p:tgtEl>
                                        <p:attrNameLst>
                                          <p:attrName>style.visibility</p:attrName>
                                        </p:attrNameLst>
                                      </p:cBhvr>
                                      <p:to>
                                        <p:strVal val="visible"/>
                                      </p:to>
                                    </p:set>
                                    <p:animEffect transition="in" filter="wipe(left)">
                                      <p:cBhvr>
                                        <p:cTn id="105" dur="500"/>
                                        <p:tgtEl>
                                          <p:spTgt spid="32"/>
                                        </p:tgtEl>
                                      </p:cBhvr>
                                    </p:animEffect>
                                  </p:childTnLst>
                                </p:cTn>
                              </p:par>
                              <p:par>
                                <p:cTn id="106" presetID="22" presetClass="entr" presetSubtype="8" fill="hold" grpId="0" nodeType="withEffect">
                                  <p:stCondLst>
                                    <p:cond delay="0"/>
                                  </p:stCondLst>
                                  <p:childTnLst>
                                    <p:set>
                                      <p:cBhvr>
                                        <p:cTn id="107" dur="1" fill="hold">
                                          <p:stCondLst>
                                            <p:cond delay="0"/>
                                          </p:stCondLst>
                                        </p:cTn>
                                        <p:tgtEl>
                                          <p:spTgt spid="28"/>
                                        </p:tgtEl>
                                        <p:attrNameLst>
                                          <p:attrName>style.visibility</p:attrName>
                                        </p:attrNameLst>
                                      </p:cBhvr>
                                      <p:to>
                                        <p:strVal val="visible"/>
                                      </p:to>
                                    </p:set>
                                    <p:animEffect transition="in" filter="wipe(left)">
                                      <p:cBhvr>
                                        <p:cTn id="108" dur="500"/>
                                        <p:tgtEl>
                                          <p:spTgt spid="28"/>
                                        </p:tgtEl>
                                      </p:cBhvr>
                                    </p:animEffect>
                                  </p:childTnLst>
                                </p:cTn>
                              </p:par>
                            </p:childTnLst>
                          </p:cTn>
                        </p:par>
                      </p:childTnLst>
                    </p:cTn>
                  </p:par>
                  <p:par>
                    <p:cTn id="109" fill="hold">
                      <p:stCondLst>
                        <p:cond delay="indefinite"/>
                      </p:stCondLst>
                      <p:childTnLst>
                        <p:par>
                          <p:cTn id="110" fill="hold">
                            <p:stCondLst>
                              <p:cond delay="0"/>
                            </p:stCondLst>
                            <p:childTnLst>
                              <p:par>
                                <p:cTn id="111" presetID="22" presetClass="entr" presetSubtype="4" fill="hold" nodeType="clickEffect">
                                  <p:stCondLst>
                                    <p:cond delay="0"/>
                                  </p:stCondLst>
                                  <p:childTnLst>
                                    <p:set>
                                      <p:cBhvr>
                                        <p:cTn id="112" dur="1" fill="hold">
                                          <p:stCondLst>
                                            <p:cond delay="0"/>
                                          </p:stCondLst>
                                        </p:cTn>
                                        <p:tgtEl>
                                          <p:spTgt spid="40"/>
                                        </p:tgtEl>
                                        <p:attrNameLst>
                                          <p:attrName>style.visibility</p:attrName>
                                        </p:attrNameLst>
                                      </p:cBhvr>
                                      <p:to>
                                        <p:strVal val="visible"/>
                                      </p:to>
                                    </p:set>
                                    <p:animEffect transition="in" filter="wipe(down)">
                                      <p:cBhvr>
                                        <p:cTn id="113" dur="500"/>
                                        <p:tgtEl>
                                          <p:spTgt spid="40"/>
                                        </p:tgtEl>
                                      </p:cBhvr>
                                    </p:animEffect>
                                  </p:childTnLst>
                                </p:cTn>
                              </p:par>
                            </p:childTnLst>
                          </p:cTn>
                        </p:par>
                      </p:childTnLst>
                    </p:cTn>
                  </p:par>
                  <p:par>
                    <p:cTn id="114" fill="hold">
                      <p:stCondLst>
                        <p:cond delay="indefinite"/>
                      </p:stCondLst>
                      <p:childTnLst>
                        <p:par>
                          <p:cTn id="115" fill="hold">
                            <p:stCondLst>
                              <p:cond delay="0"/>
                            </p:stCondLst>
                            <p:childTnLst>
                              <p:par>
                                <p:cTn id="116" presetID="22" presetClass="entr" presetSubtype="8" fill="hold" nodeType="clickEffect">
                                  <p:stCondLst>
                                    <p:cond delay="0"/>
                                  </p:stCondLst>
                                  <p:childTnLst>
                                    <p:set>
                                      <p:cBhvr>
                                        <p:cTn id="117" dur="1" fill="hold">
                                          <p:stCondLst>
                                            <p:cond delay="0"/>
                                          </p:stCondLst>
                                        </p:cTn>
                                        <p:tgtEl>
                                          <p:spTgt spid="41"/>
                                        </p:tgtEl>
                                        <p:attrNameLst>
                                          <p:attrName>style.visibility</p:attrName>
                                        </p:attrNameLst>
                                      </p:cBhvr>
                                      <p:to>
                                        <p:strVal val="visible"/>
                                      </p:to>
                                    </p:set>
                                    <p:animEffect transition="in" filter="wipe(left)">
                                      <p:cBhvr>
                                        <p:cTn id="118" dur="500"/>
                                        <p:tgtEl>
                                          <p:spTgt spid="41"/>
                                        </p:tgtEl>
                                      </p:cBhvr>
                                    </p:animEffect>
                                  </p:childTnLst>
                                </p:cTn>
                              </p:par>
                              <p:par>
                                <p:cTn id="119" presetID="22" presetClass="entr" presetSubtype="8" fill="hold" grpId="0" nodeType="withEffect">
                                  <p:stCondLst>
                                    <p:cond delay="0"/>
                                  </p:stCondLst>
                                  <p:childTnLst>
                                    <p:set>
                                      <p:cBhvr>
                                        <p:cTn id="120" dur="1" fill="hold">
                                          <p:stCondLst>
                                            <p:cond delay="0"/>
                                          </p:stCondLst>
                                        </p:cTn>
                                        <p:tgtEl>
                                          <p:spTgt spid="39"/>
                                        </p:tgtEl>
                                        <p:attrNameLst>
                                          <p:attrName>style.visibility</p:attrName>
                                        </p:attrNameLst>
                                      </p:cBhvr>
                                      <p:to>
                                        <p:strVal val="visible"/>
                                      </p:to>
                                    </p:set>
                                    <p:animEffect transition="in" filter="wipe(left)">
                                      <p:cBhvr>
                                        <p:cTn id="121"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P spid="11" grpId="0"/>
      <p:bldP spid="12" grpId="0"/>
      <p:bldP spid="15" grpId="0"/>
      <p:bldP spid="16" grpId="0"/>
      <p:bldP spid="17" grpId="0"/>
      <p:bldP spid="18" grpId="0"/>
      <p:bldP spid="19" grpId="0"/>
      <p:bldP spid="20" grpId="0"/>
      <p:bldP spid="21" grpId="0"/>
      <p:bldP spid="23" grpId="0"/>
      <p:bldP spid="24" grpId="0"/>
      <p:bldP spid="25" grpId="0"/>
      <p:bldP spid="26" grpId="0"/>
      <p:bldP spid="27" grpId="0"/>
      <p:bldP spid="28" grpId="0"/>
      <p:bldP spid="29" grpId="0"/>
      <p:bldP spid="32" grpId="0"/>
      <p:bldP spid="33" grpId="0"/>
      <p:bldP spid="34" grpId="0"/>
      <p:bldP spid="35" grpId="0"/>
      <p:bldP spid="36" grpId="0"/>
      <p:bldP spid="37" grpId="0"/>
      <p:bldP spid="38" grpId="0"/>
      <p:bldP spid="39"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F2D5F8-87CB-4B5B-8EC7-5F4CE6485746}"/>
              </a:ext>
            </a:extLst>
          </p:cNvPr>
          <p:cNvSpPr>
            <a:spLocks noGrp="1"/>
          </p:cNvSpPr>
          <p:nvPr>
            <p:ph type="title"/>
          </p:nvPr>
        </p:nvSpPr>
        <p:spPr/>
        <p:txBody>
          <a:bodyPr/>
          <a:lstStyle/>
          <a:p>
            <a:r>
              <a:rPr lang="en-US" dirty="0"/>
              <a:t>Grouping operations</a:t>
            </a:r>
          </a:p>
        </p:txBody>
      </p:sp>
      <p:sp>
        <p:nvSpPr>
          <p:cNvPr id="3" name="Content Placeholder 2">
            <a:extLst>
              <a:ext uri="{FF2B5EF4-FFF2-40B4-BE49-F238E27FC236}">
                <a16:creationId xmlns:a16="http://schemas.microsoft.com/office/drawing/2014/main" xmlns="" id="{139A428D-8F15-4206-B337-FA27C005FA71}"/>
              </a:ext>
            </a:extLst>
          </p:cNvPr>
          <p:cNvSpPr>
            <a:spLocks noGrp="1"/>
          </p:cNvSpPr>
          <p:nvPr>
            <p:ph idx="1"/>
          </p:nvPr>
        </p:nvSpPr>
        <p:spPr/>
        <p:txBody>
          <a:bodyPr/>
          <a:lstStyle/>
          <a:p>
            <a:r>
              <a:rPr lang="en-US" dirty="0"/>
              <a:t>The read/write operation level of granularity used in sequential </a:t>
            </a:r>
            <a:r>
              <a:rPr lang="en-US" dirty="0" smtClean="0"/>
              <a:t>and causal </a:t>
            </a:r>
            <a:r>
              <a:rPr lang="en-US" dirty="0"/>
              <a:t>consistency originates from shared-memory </a:t>
            </a:r>
            <a:r>
              <a:rPr lang="en-US" dirty="0" smtClean="0"/>
              <a:t>multiprocessor systems</a:t>
            </a:r>
            <a:endParaRPr lang="en-US" dirty="0"/>
          </a:p>
          <a:p>
            <a:r>
              <a:rPr lang="en-US" dirty="0" smtClean="0"/>
              <a:t>Applications </a:t>
            </a:r>
            <a:r>
              <a:rPr lang="en-US" dirty="0"/>
              <a:t>have coarser level of granularity enforced by </a:t>
            </a:r>
            <a:r>
              <a:rPr lang="en-US" dirty="0" smtClean="0"/>
              <a:t>mutual exclusion </a:t>
            </a:r>
            <a:r>
              <a:rPr lang="en-US" dirty="0"/>
              <a:t>and transactions</a:t>
            </a:r>
          </a:p>
          <a:p>
            <a:pPr lvl="2"/>
            <a:r>
              <a:rPr lang="en-US" sz="2400" dirty="0"/>
              <a:t>Group of read and write operations is bracketed by ENTER_CS and LEAVE_CS operations (CS = critical section) into atomic unit</a:t>
            </a:r>
          </a:p>
          <a:p>
            <a:pPr lvl="2"/>
            <a:r>
              <a:rPr lang="en-US" sz="2400" dirty="0"/>
              <a:t>Data operated on within a critical section is protected against concurrent access</a:t>
            </a:r>
          </a:p>
          <a:p>
            <a:pPr marL="265113" lvl="2" indent="-265113">
              <a:spcBef>
                <a:spcPts val="1000"/>
              </a:spcBef>
              <a:buFont typeface="Webdings" panose="05030102010509060703" pitchFamily="18" charset="2"/>
              <a:buChar char=""/>
            </a:pPr>
            <a:r>
              <a:rPr lang="en-US" sz="2400" dirty="0">
                <a:solidFill>
                  <a:schemeClr val="accent6"/>
                </a:solidFill>
              </a:rPr>
              <a:t>Convention</a:t>
            </a:r>
            <a:r>
              <a:rPr lang="en-US" sz="2400" dirty="0"/>
              <a:t>: when a process enters its critical section it should acquire the relevant synchronization variables, and likewise when it leaves the critical section, it releases these variables.</a:t>
            </a:r>
          </a:p>
          <a:p>
            <a:pPr marL="265113" lvl="2" indent="-265113">
              <a:spcBef>
                <a:spcPts val="1000"/>
              </a:spcBef>
              <a:buFont typeface="Webdings" panose="05030102010509060703" pitchFamily="18" charset="2"/>
              <a:buChar char=""/>
            </a:pPr>
            <a:r>
              <a:rPr lang="en-US" sz="2400" dirty="0">
                <a:solidFill>
                  <a:schemeClr val="accent6"/>
                </a:solidFill>
              </a:rPr>
              <a:t>Critical section</a:t>
            </a:r>
            <a:r>
              <a:rPr lang="en-US" sz="2400" dirty="0"/>
              <a:t>: a piece of code that accesses a shared resource (data structure or            device) that must not be concurrently accessed by more than one thread of execution.</a:t>
            </a:r>
          </a:p>
          <a:p>
            <a:pPr marL="265113" lvl="2" indent="-265113">
              <a:spcBef>
                <a:spcPts val="1000"/>
              </a:spcBef>
              <a:buFont typeface="Webdings" panose="05030102010509060703" pitchFamily="18" charset="2"/>
              <a:buChar char=""/>
            </a:pPr>
            <a:r>
              <a:rPr lang="en-US" sz="2400" dirty="0">
                <a:solidFill>
                  <a:schemeClr val="accent6"/>
                </a:solidFill>
              </a:rPr>
              <a:t>Synchronization</a:t>
            </a:r>
            <a:r>
              <a:rPr lang="en-US" sz="2400" dirty="0"/>
              <a:t> </a:t>
            </a:r>
            <a:r>
              <a:rPr lang="en-US" sz="2400" dirty="0">
                <a:solidFill>
                  <a:schemeClr val="accent6"/>
                </a:solidFill>
              </a:rPr>
              <a:t>variables</a:t>
            </a:r>
            <a:r>
              <a:rPr lang="en-US" sz="2400" dirty="0"/>
              <a:t>: are synchronization primitives that are used to coordinate the execution of processes based on asynchronous events.</a:t>
            </a:r>
          </a:p>
        </p:txBody>
      </p:sp>
    </p:spTree>
    <p:extLst>
      <p:ext uri="{BB962C8B-B14F-4D97-AF65-F5344CB8AC3E}">
        <p14:creationId xmlns:p14="http://schemas.microsoft.com/office/powerpoint/2010/main" val="22055642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F2D5F8-87CB-4B5B-8EC7-5F4CE6485746}"/>
              </a:ext>
            </a:extLst>
          </p:cNvPr>
          <p:cNvSpPr>
            <a:spLocks noGrp="1"/>
          </p:cNvSpPr>
          <p:nvPr>
            <p:ph type="title"/>
          </p:nvPr>
        </p:nvSpPr>
        <p:spPr/>
        <p:txBody>
          <a:bodyPr/>
          <a:lstStyle/>
          <a:p>
            <a:r>
              <a:rPr lang="en-US" dirty="0"/>
              <a:t>Why Replication?</a:t>
            </a:r>
          </a:p>
        </p:txBody>
      </p:sp>
      <p:sp>
        <p:nvSpPr>
          <p:cNvPr id="3" name="Content Placeholder 2">
            <a:extLst>
              <a:ext uri="{FF2B5EF4-FFF2-40B4-BE49-F238E27FC236}">
                <a16:creationId xmlns:a16="http://schemas.microsoft.com/office/drawing/2014/main" xmlns="" id="{139A428D-8F15-4206-B337-FA27C005FA71}"/>
              </a:ext>
            </a:extLst>
          </p:cNvPr>
          <p:cNvSpPr>
            <a:spLocks noGrp="1"/>
          </p:cNvSpPr>
          <p:nvPr>
            <p:ph idx="1"/>
          </p:nvPr>
        </p:nvSpPr>
        <p:spPr/>
        <p:txBody>
          <a:bodyPr/>
          <a:lstStyle/>
          <a:p>
            <a:pPr>
              <a:lnSpc>
                <a:spcPct val="100000"/>
              </a:lnSpc>
            </a:pPr>
            <a:r>
              <a:rPr lang="en-US" dirty="0"/>
              <a:t>Replication is necessary for:</a:t>
            </a:r>
          </a:p>
          <a:p>
            <a:pPr marL="265113" lvl="1" indent="-265113">
              <a:lnSpc>
                <a:spcPct val="100000"/>
              </a:lnSpc>
              <a:spcBef>
                <a:spcPts val="1000"/>
              </a:spcBef>
              <a:buFont typeface="Webdings" panose="05030102010509060703" pitchFamily="18" charset="2"/>
              <a:buChar char=""/>
            </a:pPr>
            <a:r>
              <a:rPr lang="en-US" altLang="en-US" sz="2400" b="1" dirty="0" smtClean="0"/>
              <a:t>Improving performance : </a:t>
            </a:r>
            <a:r>
              <a:rPr lang="en-US" altLang="en-US" sz="2400" dirty="0" smtClean="0"/>
              <a:t>A </a:t>
            </a:r>
            <a:r>
              <a:rPr lang="en-US" altLang="en-US" sz="2400" dirty="0"/>
              <a:t>client can access </a:t>
            </a:r>
            <a:r>
              <a:rPr lang="en-US" altLang="en-US" sz="2400" dirty="0">
                <a:solidFill>
                  <a:schemeClr val="accent6"/>
                </a:solidFill>
              </a:rPr>
              <a:t>nearby replicated copies</a:t>
            </a:r>
            <a:r>
              <a:rPr lang="en-US" altLang="en-US" sz="2400" dirty="0"/>
              <a:t> and save latency</a:t>
            </a:r>
          </a:p>
          <a:p>
            <a:pPr marL="265113" lvl="1" indent="-265113">
              <a:lnSpc>
                <a:spcPct val="100000"/>
              </a:lnSpc>
              <a:spcBef>
                <a:spcPts val="1000"/>
              </a:spcBef>
              <a:buFont typeface="Webdings" panose="05030102010509060703" pitchFamily="18" charset="2"/>
              <a:buChar char=""/>
            </a:pPr>
            <a:r>
              <a:rPr lang="en-US" altLang="en-US" sz="2400" b="1" dirty="0" smtClean="0"/>
              <a:t>Increasing </a:t>
            </a:r>
            <a:r>
              <a:rPr lang="en-US" altLang="en-US" sz="2400" b="1" dirty="0"/>
              <a:t>the availability of </a:t>
            </a:r>
            <a:r>
              <a:rPr lang="en-US" altLang="en-US" sz="2400" b="1" dirty="0" smtClean="0"/>
              <a:t>services : </a:t>
            </a:r>
            <a:r>
              <a:rPr lang="en-US" altLang="en-US" sz="2400" dirty="0" smtClean="0"/>
              <a:t>Replication </a:t>
            </a:r>
            <a:r>
              <a:rPr lang="en-US" altLang="en-US" sz="2400" dirty="0"/>
              <a:t>can </a:t>
            </a:r>
            <a:r>
              <a:rPr lang="en-US" altLang="en-US" sz="2400" dirty="0">
                <a:solidFill>
                  <a:schemeClr val="accent6"/>
                </a:solidFill>
              </a:rPr>
              <a:t>mask failures </a:t>
            </a:r>
            <a:r>
              <a:rPr lang="en-US" altLang="en-US" sz="2400" dirty="0"/>
              <a:t>such as server crashes and network disconnection</a:t>
            </a:r>
          </a:p>
          <a:p>
            <a:pPr marL="265113" lvl="1" indent="-265113">
              <a:lnSpc>
                <a:spcPct val="100000"/>
              </a:lnSpc>
              <a:spcBef>
                <a:spcPts val="1000"/>
              </a:spcBef>
              <a:buFont typeface="Webdings" panose="05030102010509060703" pitchFamily="18" charset="2"/>
              <a:buChar char=""/>
            </a:pPr>
            <a:r>
              <a:rPr lang="en-US" altLang="en-US" sz="2400" b="1" dirty="0" smtClean="0"/>
              <a:t>Enhancing </a:t>
            </a:r>
            <a:r>
              <a:rPr lang="en-US" altLang="en-US" sz="2400" b="1" dirty="0"/>
              <a:t>the scalability of </a:t>
            </a:r>
            <a:r>
              <a:rPr lang="en-US" altLang="en-US" sz="2400" b="1" dirty="0" smtClean="0"/>
              <a:t>systems : </a:t>
            </a:r>
            <a:r>
              <a:rPr lang="en-US" altLang="en-US" sz="2400" dirty="0" smtClean="0"/>
              <a:t>Requests </a:t>
            </a:r>
            <a:r>
              <a:rPr lang="en-US" altLang="en-US" sz="2400" dirty="0"/>
              <a:t>to data can be </a:t>
            </a:r>
            <a:r>
              <a:rPr lang="en-US" altLang="en-US" sz="2400" dirty="0">
                <a:solidFill>
                  <a:schemeClr val="accent6"/>
                </a:solidFill>
              </a:rPr>
              <a:t>distributed across many servers</a:t>
            </a:r>
            <a:r>
              <a:rPr lang="en-US" altLang="en-US" sz="2400" dirty="0"/>
              <a:t>, which contain replicated copies of the data</a:t>
            </a:r>
          </a:p>
          <a:p>
            <a:pPr marL="265113" lvl="1" indent="-265113">
              <a:lnSpc>
                <a:spcPct val="100000"/>
              </a:lnSpc>
              <a:spcBef>
                <a:spcPts val="1000"/>
              </a:spcBef>
              <a:buFont typeface="Webdings" panose="05030102010509060703" pitchFamily="18" charset="2"/>
              <a:buChar char=""/>
            </a:pPr>
            <a:r>
              <a:rPr lang="en-US" altLang="en-US" sz="2400" b="1" dirty="0" smtClean="0"/>
              <a:t>Securing against malicious attacks : </a:t>
            </a:r>
            <a:r>
              <a:rPr lang="en-US" altLang="en-US" sz="2400" dirty="0" smtClean="0"/>
              <a:t>Even </a:t>
            </a:r>
            <a:r>
              <a:rPr lang="en-US" altLang="en-US" sz="2400" dirty="0"/>
              <a:t>if some replicas are </a:t>
            </a:r>
            <a:r>
              <a:rPr lang="en-US" altLang="en-US" sz="2400" dirty="0">
                <a:solidFill>
                  <a:schemeClr val="accent6"/>
                </a:solidFill>
              </a:rPr>
              <a:t>malicious</a:t>
            </a:r>
            <a:r>
              <a:rPr lang="en-US" altLang="en-US" sz="2400" dirty="0"/>
              <a:t>, security of data can be guaranteed by relying on replicated copies at </a:t>
            </a:r>
            <a:r>
              <a:rPr lang="en-US" altLang="en-US" sz="2400" dirty="0">
                <a:solidFill>
                  <a:schemeClr val="accent6"/>
                </a:solidFill>
              </a:rPr>
              <a:t>non-compromised servers</a:t>
            </a:r>
            <a:endParaRPr lang="en-US" sz="2400" dirty="0">
              <a:solidFill>
                <a:schemeClr val="accent6"/>
              </a:solidFill>
            </a:endParaRPr>
          </a:p>
          <a:p>
            <a:pPr>
              <a:lnSpc>
                <a:spcPct val="100000"/>
              </a:lnSpc>
            </a:pPr>
            <a:endParaRPr lang="en-US" dirty="0"/>
          </a:p>
          <a:p>
            <a:endParaRPr lang="en-US" dirty="0"/>
          </a:p>
          <a:p>
            <a:pPr marL="0" indent="0">
              <a:buNone/>
            </a:pPr>
            <a:endParaRPr lang="en-US" dirty="0"/>
          </a:p>
        </p:txBody>
      </p:sp>
    </p:spTree>
    <p:extLst>
      <p:ext uri="{BB962C8B-B14F-4D97-AF65-F5344CB8AC3E}">
        <p14:creationId xmlns:p14="http://schemas.microsoft.com/office/powerpoint/2010/main" val="2329917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F2D5F8-87CB-4B5B-8EC7-5F4CE6485746}"/>
              </a:ext>
            </a:extLst>
          </p:cNvPr>
          <p:cNvSpPr>
            <a:spLocks noGrp="1"/>
          </p:cNvSpPr>
          <p:nvPr>
            <p:ph type="title"/>
          </p:nvPr>
        </p:nvSpPr>
        <p:spPr/>
        <p:txBody>
          <a:bodyPr/>
          <a:lstStyle/>
          <a:p>
            <a:r>
              <a:rPr lang="en-US" dirty="0"/>
              <a:t>Grouping operations</a:t>
            </a:r>
          </a:p>
        </p:txBody>
      </p:sp>
      <p:sp>
        <p:nvSpPr>
          <p:cNvPr id="3" name="Content Placeholder 2">
            <a:extLst>
              <a:ext uri="{FF2B5EF4-FFF2-40B4-BE49-F238E27FC236}">
                <a16:creationId xmlns:a16="http://schemas.microsoft.com/office/drawing/2014/main" xmlns="" id="{139A428D-8F15-4206-B337-FA27C005FA71}"/>
              </a:ext>
            </a:extLst>
          </p:cNvPr>
          <p:cNvSpPr>
            <a:spLocks noGrp="1"/>
          </p:cNvSpPr>
          <p:nvPr>
            <p:ph idx="1"/>
          </p:nvPr>
        </p:nvSpPr>
        <p:spPr/>
        <p:txBody>
          <a:bodyPr/>
          <a:lstStyle/>
          <a:p>
            <a:r>
              <a:rPr lang="en-US" dirty="0" smtClean="0"/>
              <a:t>Semantics </a:t>
            </a:r>
            <a:r>
              <a:rPr lang="en-US" dirty="0"/>
              <a:t>of </a:t>
            </a:r>
            <a:r>
              <a:rPr lang="en-US" dirty="0">
                <a:solidFill>
                  <a:schemeClr val="accent6"/>
                </a:solidFill>
              </a:rPr>
              <a:t>ENTER_CS</a:t>
            </a:r>
            <a:r>
              <a:rPr lang="en-US" dirty="0"/>
              <a:t> and </a:t>
            </a:r>
            <a:r>
              <a:rPr lang="en-US" dirty="0">
                <a:solidFill>
                  <a:schemeClr val="accent6"/>
                </a:solidFill>
              </a:rPr>
              <a:t>LEAVE_CS</a:t>
            </a:r>
            <a:r>
              <a:rPr lang="en-US" dirty="0"/>
              <a:t> are formulated in form </a:t>
            </a:r>
            <a:r>
              <a:rPr lang="en-US" dirty="0" smtClean="0"/>
              <a:t>of </a:t>
            </a:r>
            <a:r>
              <a:rPr lang="en-US" dirty="0" smtClean="0">
                <a:solidFill>
                  <a:schemeClr val="accent6"/>
                </a:solidFill>
              </a:rPr>
              <a:t>synchronization </a:t>
            </a:r>
            <a:r>
              <a:rPr lang="en-US" dirty="0">
                <a:solidFill>
                  <a:schemeClr val="accent6"/>
                </a:solidFill>
              </a:rPr>
              <a:t>variables</a:t>
            </a:r>
          </a:p>
          <a:p>
            <a:pPr lvl="2"/>
            <a:r>
              <a:rPr lang="en-US" sz="2400" dirty="0"/>
              <a:t>Process entering critical section </a:t>
            </a:r>
            <a:r>
              <a:rPr lang="en-US" sz="2400" dirty="0">
                <a:solidFill>
                  <a:schemeClr val="accent6"/>
                </a:solidFill>
              </a:rPr>
              <a:t>acquires</a:t>
            </a:r>
            <a:r>
              <a:rPr lang="en-US" sz="2400" dirty="0"/>
              <a:t> synchronization variables </a:t>
            </a:r>
          </a:p>
          <a:p>
            <a:pPr lvl="2"/>
            <a:r>
              <a:rPr lang="en-US" sz="2400" dirty="0"/>
              <a:t>Process leaving critical section </a:t>
            </a:r>
            <a:r>
              <a:rPr lang="en-US" sz="2400" dirty="0">
                <a:solidFill>
                  <a:schemeClr val="accent6"/>
                </a:solidFill>
              </a:rPr>
              <a:t>releases</a:t>
            </a:r>
            <a:r>
              <a:rPr lang="en-US" sz="2400" dirty="0"/>
              <a:t> synchronization </a:t>
            </a:r>
            <a:r>
              <a:rPr lang="en-US" sz="2400" dirty="0" smtClean="0"/>
              <a:t>variables</a:t>
            </a:r>
          </a:p>
          <a:p>
            <a:pPr marL="0" lvl="2" indent="0">
              <a:spcBef>
                <a:spcPts val="1000"/>
              </a:spcBef>
              <a:buNone/>
            </a:pPr>
            <a:r>
              <a:rPr lang="en-US" sz="2400" b="1" dirty="0">
                <a:solidFill>
                  <a:srgbClr val="1D3064"/>
                </a:solidFill>
              </a:rPr>
              <a:t>The following t</a:t>
            </a:r>
            <a:r>
              <a:rPr lang="en-US" sz="2400" b="1" dirty="0" smtClean="0">
                <a:solidFill>
                  <a:srgbClr val="1D3064"/>
                </a:solidFill>
              </a:rPr>
              <a:t>hree criteria </a:t>
            </a:r>
            <a:r>
              <a:rPr lang="en-US" sz="2400" b="1" dirty="0">
                <a:solidFill>
                  <a:srgbClr val="1D3064"/>
                </a:solidFill>
              </a:rPr>
              <a:t>must be met</a:t>
            </a:r>
          </a:p>
          <a:p>
            <a:pPr marL="457200" lvl="2" indent="-457200">
              <a:spcBef>
                <a:spcPts val="1000"/>
              </a:spcBef>
              <a:buFont typeface="+mj-lt"/>
              <a:buAutoNum type="arabicPeriod"/>
            </a:pPr>
            <a:r>
              <a:rPr lang="en-US" sz="2400" dirty="0"/>
              <a:t>An acquire access of a synchronization variable is not allowed to perform with respect to a process until all updates to the guarded shared data have been performed with respect to that process.</a:t>
            </a:r>
          </a:p>
          <a:p>
            <a:pPr marL="457200" lvl="2" indent="-457200">
              <a:spcBef>
                <a:spcPts val="1000"/>
              </a:spcBef>
              <a:buFont typeface="+mj-lt"/>
              <a:buAutoNum type="arabicPeriod"/>
            </a:pPr>
            <a:r>
              <a:rPr lang="en-US" sz="2400" dirty="0"/>
              <a:t>Before an exclusive mode access to a synchronization variable by a process is Allowed to perform with respect to that process, no other process may hold the synchronization variable, not even in nonexclusive mode.</a:t>
            </a:r>
          </a:p>
          <a:p>
            <a:pPr marL="457200" lvl="2" indent="-457200">
              <a:spcBef>
                <a:spcPts val="1000"/>
              </a:spcBef>
              <a:buFont typeface="+mj-lt"/>
              <a:buAutoNum type="arabicPeriod"/>
            </a:pPr>
            <a:r>
              <a:rPr lang="en-US" sz="2400" dirty="0"/>
              <a:t>After an exclusive mode access to a synchronization variable has been performed, any other process' next nonexclusive mode access to that synchronization variable may not be performed until it has performed with respect to that variable's owner.</a:t>
            </a:r>
          </a:p>
        </p:txBody>
      </p:sp>
    </p:spTree>
    <p:extLst>
      <p:ext uri="{BB962C8B-B14F-4D97-AF65-F5344CB8AC3E}">
        <p14:creationId xmlns:p14="http://schemas.microsoft.com/office/powerpoint/2010/main" val="1392735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F2D5F8-87CB-4B5B-8EC7-5F4CE6485746}"/>
              </a:ext>
            </a:extLst>
          </p:cNvPr>
          <p:cNvSpPr>
            <a:spLocks noGrp="1"/>
          </p:cNvSpPr>
          <p:nvPr>
            <p:ph type="title"/>
          </p:nvPr>
        </p:nvSpPr>
        <p:spPr/>
        <p:txBody>
          <a:bodyPr/>
          <a:lstStyle/>
          <a:p>
            <a:r>
              <a:rPr lang="en-US" dirty="0"/>
              <a:t>Grouping operations</a:t>
            </a:r>
          </a:p>
        </p:txBody>
      </p:sp>
      <p:sp>
        <p:nvSpPr>
          <p:cNvPr id="3" name="Content Placeholder 2">
            <a:extLst>
              <a:ext uri="{FF2B5EF4-FFF2-40B4-BE49-F238E27FC236}">
                <a16:creationId xmlns:a16="http://schemas.microsoft.com/office/drawing/2014/main" xmlns="" id="{139A428D-8F15-4206-B337-FA27C005FA71}"/>
              </a:ext>
            </a:extLst>
          </p:cNvPr>
          <p:cNvSpPr>
            <a:spLocks noGrp="1"/>
          </p:cNvSpPr>
          <p:nvPr>
            <p:ph idx="1"/>
          </p:nvPr>
        </p:nvSpPr>
        <p:spPr/>
        <p:txBody>
          <a:bodyPr/>
          <a:lstStyle/>
          <a:p>
            <a:r>
              <a:rPr lang="en-US" dirty="0"/>
              <a:t>Consistency models enforced with synchronization variables</a:t>
            </a:r>
          </a:p>
          <a:p>
            <a:r>
              <a:rPr lang="en-US" dirty="0" smtClean="0">
                <a:solidFill>
                  <a:schemeClr val="accent6"/>
                </a:solidFill>
              </a:rPr>
              <a:t>Weak </a:t>
            </a:r>
            <a:r>
              <a:rPr lang="en-US" dirty="0">
                <a:solidFill>
                  <a:schemeClr val="accent6"/>
                </a:solidFill>
              </a:rPr>
              <a:t>consistency</a:t>
            </a:r>
            <a:r>
              <a:rPr lang="en-US" dirty="0"/>
              <a:t>: shared data can be counted to be </a:t>
            </a:r>
            <a:r>
              <a:rPr lang="en-US" dirty="0" smtClean="0"/>
              <a:t>consistent only </a:t>
            </a:r>
            <a:r>
              <a:rPr lang="en-US" dirty="0"/>
              <a:t>after a synchronization is done</a:t>
            </a:r>
          </a:p>
          <a:p>
            <a:r>
              <a:rPr lang="en-US" dirty="0" smtClean="0">
                <a:solidFill>
                  <a:schemeClr val="accent6"/>
                </a:solidFill>
              </a:rPr>
              <a:t>Release </a:t>
            </a:r>
            <a:r>
              <a:rPr lang="en-US" dirty="0">
                <a:solidFill>
                  <a:schemeClr val="accent6"/>
                </a:solidFill>
              </a:rPr>
              <a:t>consistency</a:t>
            </a:r>
            <a:r>
              <a:rPr lang="en-US" dirty="0"/>
              <a:t>: shared data are made consistent when </a:t>
            </a:r>
            <a:r>
              <a:rPr lang="en-US" dirty="0" smtClean="0"/>
              <a:t>a critical </a:t>
            </a:r>
            <a:r>
              <a:rPr lang="en-US" dirty="0"/>
              <a:t>region is exited</a:t>
            </a:r>
          </a:p>
          <a:p>
            <a:r>
              <a:rPr lang="en-US" dirty="0" smtClean="0">
                <a:solidFill>
                  <a:schemeClr val="accent6"/>
                </a:solidFill>
              </a:rPr>
              <a:t>Entry </a:t>
            </a:r>
            <a:r>
              <a:rPr lang="en-US" dirty="0">
                <a:solidFill>
                  <a:schemeClr val="accent6"/>
                </a:solidFill>
              </a:rPr>
              <a:t>consistency</a:t>
            </a:r>
            <a:r>
              <a:rPr lang="en-US" dirty="0"/>
              <a:t>: shared data pertaining to a critical region </a:t>
            </a:r>
            <a:r>
              <a:rPr lang="en-US" dirty="0" smtClean="0"/>
              <a:t>are made </a:t>
            </a:r>
            <a:r>
              <a:rPr lang="en-US" dirty="0"/>
              <a:t>consistent when a critical region is entered</a:t>
            </a:r>
            <a:endParaRPr lang="en-US" sz="2400" dirty="0"/>
          </a:p>
        </p:txBody>
      </p:sp>
    </p:spTree>
    <p:extLst>
      <p:ext uri="{BB962C8B-B14F-4D97-AF65-F5344CB8AC3E}">
        <p14:creationId xmlns:p14="http://schemas.microsoft.com/office/powerpoint/2010/main" val="1298253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F2D5F8-87CB-4B5B-8EC7-5F4CE6485746}"/>
              </a:ext>
            </a:extLst>
          </p:cNvPr>
          <p:cNvSpPr>
            <a:spLocks noGrp="1"/>
          </p:cNvSpPr>
          <p:nvPr>
            <p:ph type="title"/>
          </p:nvPr>
        </p:nvSpPr>
        <p:spPr/>
        <p:txBody>
          <a:bodyPr/>
          <a:lstStyle/>
          <a:p>
            <a:r>
              <a:rPr lang="en-US" dirty="0"/>
              <a:t>Weak Consistency Model</a:t>
            </a:r>
          </a:p>
        </p:txBody>
      </p:sp>
      <p:sp>
        <p:nvSpPr>
          <p:cNvPr id="3" name="Content Placeholder 2">
            <a:extLst>
              <a:ext uri="{FF2B5EF4-FFF2-40B4-BE49-F238E27FC236}">
                <a16:creationId xmlns:a16="http://schemas.microsoft.com/office/drawing/2014/main" xmlns="" id="{139A428D-8F15-4206-B337-FA27C005FA71}"/>
              </a:ext>
            </a:extLst>
          </p:cNvPr>
          <p:cNvSpPr>
            <a:spLocks noGrp="1"/>
          </p:cNvSpPr>
          <p:nvPr>
            <p:ph idx="1"/>
          </p:nvPr>
        </p:nvSpPr>
        <p:spPr/>
        <p:txBody>
          <a:bodyPr/>
          <a:lstStyle/>
          <a:p>
            <a:r>
              <a:rPr lang="en-US" dirty="0">
                <a:solidFill>
                  <a:schemeClr val="accent6"/>
                </a:solidFill>
              </a:rPr>
              <a:t>Changes in memory can be made after a set of changes has happened</a:t>
            </a:r>
            <a:r>
              <a:rPr lang="en-US" dirty="0"/>
              <a:t> (Example: critical section).</a:t>
            </a:r>
          </a:p>
          <a:p>
            <a:r>
              <a:rPr lang="en-US" dirty="0"/>
              <a:t>Isolated access to variable is usually rare, usually there will be several accesses and then none at all.</a:t>
            </a:r>
          </a:p>
          <a:p>
            <a:r>
              <a:rPr lang="en-US" dirty="0"/>
              <a:t>Difficulty is the system would not know when to show the changes.</a:t>
            </a:r>
          </a:p>
          <a:p>
            <a:r>
              <a:rPr lang="en-US" dirty="0"/>
              <a:t>Application programmers can take care of this through a synchronization variable.</a:t>
            </a:r>
          </a:p>
          <a:p>
            <a:r>
              <a:rPr lang="en-US" dirty="0"/>
              <a:t>For supporting weak consistency, the following requirements is must:</a:t>
            </a:r>
          </a:p>
          <a:p>
            <a:pPr marL="1371600" lvl="2" indent="-457200">
              <a:buFont typeface="+mj-lt"/>
              <a:buAutoNum type="arabicPeriod"/>
            </a:pPr>
            <a:r>
              <a:rPr lang="en-US" sz="2400" dirty="0"/>
              <a:t>Accesses to synchronization variables associated with a data-store are </a:t>
            </a:r>
            <a:r>
              <a:rPr lang="en-US" sz="2400" dirty="0">
                <a:solidFill>
                  <a:schemeClr val="accent6"/>
                </a:solidFill>
              </a:rPr>
              <a:t>sequentially consistent.</a:t>
            </a:r>
          </a:p>
          <a:p>
            <a:pPr marL="1371600" lvl="2" indent="-457200">
              <a:buFont typeface="+mj-lt"/>
              <a:buAutoNum type="arabicPeriod"/>
            </a:pPr>
            <a:r>
              <a:rPr lang="en-US" sz="2400" dirty="0">
                <a:solidFill>
                  <a:schemeClr val="accent6"/>
                </a:solidFill>
              </a:rPr>
              <a:t>No operation on a synchronization variable is allowed </a:t>
            </a:r>
            <a:r>
              <a:rPr lang="en-US" sz="2400" dirty="0"/>
              <a:t>to be performed until all previous writes have been completed everywhere.</a:t>
            </a:r>
          </a:p>
          <a:p>
            <a:pPr marL="1371600" lvl="2" indent="-457200">
              <a:buFont typeface="+mj-lt"/>
              <a:buAutoNum type="arabicPeriod"/>
            </a:pPr>
            <a:r>
              <a:rPr lang="en-US" sz="2400" dirty="0"/>
              <a:t>No read or write operation on data items are allowed to be performed until all previous operations to synchronization variables have been performed</a:t>
            </a:r>
            <a:r>
              <a:rPr lang="en-US" sz="2400" dirty="0" smtClean="0"/>
              <a:t>.</a:t>
            </a:r>
            <a:endParaRPr lang="en-US" sz="2400" dirty="0"/>
          </a:p>
        </p:txBody>
      </p:sp>
    </p:spTree>
    <p:extLst>
      <p:ext uri="{BB962C8B-B14F-4D97-AF65-F5344CB8AC3E}">
        <p14:creationId xmlns:p14="http://schemas.microsoft.com/office/powerpoint/2010/main" val="2146604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F2D5F8-87CB-4B5B-8EC7-5F4CE6485746}"/>
              </a:ext>
            </a:extLst>
          </p:cNvPr>
          <p:cNvSpPr>
            <a:spLocks noGrp="1"/>
          </p:cNvSpPr>
          <p:nvPr>
            <p:ph type="title"/>
          </p:nvPr>
        </p:nvSpPr>
        <p:spPr/>
        <p:txBody>
          <a:bodyPr/>
          <a:lstStyle/>
          <a:p>
            <a:r>
              <a:rPr lang="en-US" dirty="0"/>
              <a:t>Weak Consistency Model</a:t>
            </a:r>
          </a:p>
        </p:txBody>
      </p:sp>
      <p:cxnSp>
        <p:nvCxnSpPr>
          <p:cNvPr id="5" name="Straight Arrow Connector 4">
            <a:extLst>
              <a:ext uri="{FF2B5EF4-FFF2-40B4-BE49-F238E27FC236}">
                <a16:creationId xmlns:a16="http://schemas.microsoft.com/office/drawing/2014/main" xmlns="" id="{2A0B5EA6-2092-4346-8EA5-212B8EC4DCCE}"/>
              </a:ext>
            </a:extLst>
          </p:cNvPr>
          <p:cNvCxnSpPr/>
          <p:nvPr/>
        </p:nvCxnSpPr>
        <p:spPr>
          <a:xfrm flipV="1">
            <a:off x="771361" y="1644118"/>
            <a:ext cx="3949115" cy="238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xmlns="" id="{37333C12-E72D-42F9-AD27-0ADB4FCE76E4}"/>
              </a:ext>
            </a:extLst>
          </p:cNvPr>
          <p:cNvSpPr txBox="1"/>
          <p:nvPr/>
        </p:nvSpPr>
        <p:spPr>
          <a:xfrm>
            <a:off x="695161" y="1219200"/>
            <a:ext cx="450764" cy="400110"/>
          </a:xfrm>
          <a:prstGeom prst="rect">
            <a:avLst/>
          </a:prstGeom>
          <a:noFill/>
        </p:spPr>
        <p:txBody>
          <a:bodyPr wrap="none" rtlCol="0">
            <a:spAutoFit/>
          </a:bodyPr>
          <a:lstStyle/>
          <a:p>
            <a:r>
              <a:rPr lang="en-US" sz="2000" b="1" dirty="0"/>
              <a:t>P1</a:t>
            </a:r>
          </a:p>
        </p:txBody>
      </p:sp>
      <p:sp>
        <p:nvSpPr>
          <p:cNvPr id="7" name="TextBox 6">
            <a:extLst>
              <a:ext uri="{FF2B5EF4-FFF2-40B4-BE49-F238E27FC236}">
                <a16:creationId xmlns:a16="http://schemas.microsoft.com/office/drawing/2014/main" xmlns="" id="{16536357-6319-4A45-8E62-A5A1F554D5DD}"/>
              </a:ext>
            </a:extLst>
          </p:cNvPr>
          <p:cNvSpPr txBox="1"/>
          <p:nvPr/>
        </p:nvSpPr>
        <p:spPr>
          <a:xfrm>
            <a:off x="697549" y="1676161"/>
            <a:ext cx="450764" cy="400110"/>
          </a:xfrm>
          <a:prstGeom prst="rect">
            <a:avLst/>
          </a:prstGeom>
          <a:noFill/>
        </p:spPr>
        <p:txBody>
          <a:bodyPr wrap="none" rtlCol="0">
            <a:spAutoFit/>
          </a:bodyPr>
          <a:lstStyle/>
          <a:p>
            <a:r>
              <a:rPr lang="en-US" sz="2000" b="1" dirty="0"/>
              <a:t>P2</a:t>
            </a:r>
          </a:p>
        </p:txBody>
      </p:sp>
      <p:sp>
        <p:nvSpPr>
          <p:cNvPr id="8" name="TextBox 7">
            <a:extLst>
              <a:ext uri="{FF2B5EF4-FFF2-40B4-BE49-F238E27FC236}">
                <a16:creationId xmlns:a16="http://schemas.microsoft.com/office/drawing/2014/main" xmlns="" id="{5F7F2335-3937-4FCE-B092-D9BDE83ED863}"/>
              </a:ext>
            </a:extLst>
          </p:cNvPr>
          <p:cNvSpPr txBox="1"/>
          <p:nvPr/>
        </p:nvSpPr>
        <p:spPr>
          <a:xfrm>
            <a:off x="1122932" y="1238332"/>
            <a:ext cx="873957" cy="369332"/>
          </a:xfrm>
          <a:prstGeom prst="rect">
            <a:avLst/>
          </a:prstGeom>
          <a:noFill/>
        </p:spPr>
        <p:txBody>
          <a:bodyPr wrap="none" rtlCol="0">
            <a:spAutoFit/>
          </a:bodyPr>
          <a:lstStyle/>
          <a:p>
            <a:r>
              <a:rPr lang="en-US" b="1" dirty="0"/>
              <a:t>W(x=a)</a:t>
            </a:r>
          </a:p>
        </p:txBody>
      </p:sp>
      <p:sp>
        <p:nvSpPr>
          <p:cNvPr id="9" name="TextBox 8">
            <a:extLst>
              <a:ext uri="{FF2B5EF4-FFF2-40B4-BE49-F238E27FC236}">
                <a16:creationId xmlns:a16="http://schemas.microsoft.com/office/drawing/2014/main" xmlns="" id="{55E1274A-D1A3-4E97-A487-47795280E744}"/>
              </a:ext>
            </a:extLst>
          </p:cNvPr>
          <p:cNvSpPr txBox="1"/>
          <p:nvPr/>
        </p:nvSpPr>
        <p:spPr>
          <a:xfrm>
            <a:off x="3600391" y="2095988"/>
            <a:ext cx="793807" cy="369332"/>
          </a:xfrm>
          <a:prstGeom prst="rect">
            <a:avLst/>
          </a:prstGeom>
          <a:noFill/>
        </p:spPr>
        <p:txBody>
          <a:bodyPr wrap="none" rtlCol="0">
            <a:spAutoFit/>
          </a:bodyPr>
          <a:lstStyle/>
          <a:p>
            <a:r>
              <a:rPr lang="en-US" b="1" dirty="0"/>
              <a:t>R(x=a)</a:t>
            </a:r>
          </a:p>
        </p:txBody>
      </p:sp>
      <p:cxnSp>
        <p:nvCxnSpPr>
          <p:cNvPr id="10" name="Straight Arrow Connector 9">
            <a:extLst>
              <a:ext uri="{FF2B5EF4-FFF2-40B4-BE49-F238E27FC236}">
                <a16:creationId xmlns:a16="http://schemas.microsoft.com/office/drawing/2014/main" xmlns="" id="{DFAD86C7-9094-4D64-B127-E98A8F3DC181}"/>
              </a:ext>
            </a:extLst>
          </p:cNvPr>
          <p:cNvCxnSpPr/>
          <p:nvPr/>
        </p:nvCxnSpPr>
        <p:spPr>
          <a:xfrm flipV="1">
            <a:off x="752278" y="2103697"/>
            <a:ext cx="3959100" cy="133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xmlns="" id="{6A5A8207-1D8C-4480-8710-4B79FB2D8750}"/>
              </a:ext>
            </a:extLst>
          </p:cNvPr>
          <p:cNvSpPr txBox="1"/>
          <p:nvPr/>
        </p:nvSpPr>
        <p:spPr>
          <a:xfrm>
            <a:off x="693855" y="2138136"/>
            <a:ext cx="450764" cy="400110"/>
          </a:xfrm>
          <a:prstGeom prst="rect">
            <a:avLst/>
          </a:prstGeom>
          <a:noFill/>
        </p:spPr>
        <p:txBody>
          <a:bodyPr wrap="none" rtlCol="0">
            <a:spAutoFit/>
          </a:bodyPr>
          <a:lstStyle/>
          <a:p>
            <a:r>
              <a:rPr lang="en-US" sz="2000" b="1" dirty="0"/>
              <a:t>P3</a:t>
            </a:r>
          </a:p>
        </p:txBody>
      </p:sp>
      <p:sp>
        <p:nvSpPr>
          <p:cNvPr id="12" name="TextBox 11">
            <a:extLst>
              <a:ext uri="{FF2B5EF4-FFF2-40B4-BE49-F238E27FC236}">
                <a16:creationId xmlns:a16="http://schemas.microsoft.com/office/drawing/2014/main" xmlns="" id="{95788DD4-E488-4702-A29B-82CAAD9E3722}"/>
              </a:ext>
            </a:extLst>
          </p:cNvPr>
          <p:cNvSpPr txBox="1"/>
          <p:nvPr/>
        </p:nvSpPr>
        <p:spPr>
          <a:xfrm>
            <a:off x="2885065" y="1677087"/>
            <a:ext cx="793807" cy="369332"/>
          </a:xfrm>
          <a:prstGeom prst="rect">
            <a:avLst/>
          </a:prstGeom>
          <a:noFill/>
        </p:spPr>
        <p:txBody>
          <a:bodyPr wrap="none" rtlCol="0">
            <a:spAutoFit/>
          </a:bodyPr>
          <a:lstStyle/>
          <a:p>
            <a:r>
              <a:rPr lang="en-US" b="1" dirty="0"/>
              <a:t>R(x=a)</a:t>
            </a:r>
          </a:p>
        </p:txBody>
      </p:sp>
      <p:sp>
        <p:nvSpPr>
          <p:cNvPr id="13" name="TextBox 12">
            <a:extLst>
              <a:ext uri="{FF2B5EF4-FFF2-40B4-BE49-F238E27FC236}">
                <a16:creationId xmlns:a16="http://schemas.microsoft.com/office/drawing/2014/main" xmlns="" id="{5FD0FFEB-A217-47D6-A389-5B983C34A4CB}"/>
              </a:ext>
            </a:extLst>
          </p:cNvPr>
          <p:cNvSpPr txBox="1"/>
          <p:nvPr/>
        </p:nvSpPr>
        <p:spPr>
          <a:xfrm>
            <a:off x="1898200" y="1233538"/>
            <a:ext cx="883575" cy="369332"/>
          </a:xfrm>
          <a:prstGeom prst="rect">
            <a:avLst/>
          </a:prstGeom>
          <a:noFill/>
        </p:spPr>
        <p:txBody>
          <a:bodyPr wrap="none" rtlCol="0">
            <a:spAutoFit/>
          </a:bodyPr>
          <a:lstStyle/>
          <a:p>
            <a:r>
              <a:rPr lang="en-US" b="1" dirty="0"/>
              <a:t>W(x=b)</a:t>
            </a:r>
          </a:p>
        </p:txBody>
      </p:sp>
      <p:sp>
        <p:nvSpPr>
          <p:cNvPr id="14" name="TextBox 13">
            <a:extLst>
              <a:ext uri="{FF2B5EF4-FFF2-40B4-BE49-F238E27FC236}">
                <a16:creationId xmlns:a16="http://schemas.microsoft.com/office/drawing/2014/main" xmlns="" id="{AE73F33F-70FB-45C6-A9A4-75FC7B71C2C2}"/>
              </a:ext>
            </a:extLst>
          </p:cNvPr>
          <p:cNvSpPr txBox="1"/>
          <p:nvPr/>
        </p:nvSpPr>
        <p:spPr>
          <a:xfrm>
            <a:off x="2877670" y="2095988"/>
            <a:ext cx="803425" cy="369332"/>
          </a:xfrm>
          <a:prstGeom prst="rect">
            <a:avLst/>
          </a:prstGeom>
          <a:noFill/>
        </p:spPr>
        <p:txBody>
          <a:bodyPr wrap="none" rtlCol="0">
            <a:spAutoFit/>
          </a:bodyPr>
          <a:lstStyle/>
          <a:p>
            <a:r>
              <a:rPr lang="en-US" b="1" dirty="0"/>
              <a:t>R(x=b)</a:t>
            </a:r>
          </a:p>
        </p:txBody>
      </p:sp>
      <p:cxnSp>
        <p:nvCxnSpPr>
          <p:cNvPr id="15" name="Straight Arrow Connector 14">
            <a:extLst>
              <a:ext uri="{FF2B5EF4-FFF2-40B4-BE49-F238E27FC236}">
                <a16:creationId xmlns:a16="http://schemas.microsoft.com/office/drawing/2014/main" xmlns="" id="{97268BE2-1B98-4C0D-AF53-8D88A4BDF881}"/>
              </a:ext>
            </a:extLst>
          </p:cNvPr>
          <p:cNvCxnSpPr/>
          <p:nvPr/>
        </p:nvCxnSpPr>
        <p:spPr>
          <a:xfrm flipV="1">
            <a:off x="6553006" y="1627678"/>
            <a:ext cx="3949115" cy="238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xmlns="" id="{1D0E493E-1DB3-40B5-A272-8EFC6AC725D1}"/>
              </a:ext>
            </a:extLst>
          </p:cNvPr>
          <p:cNvSpPr txBox="1"/>
          <p:nvPr/>
        </p:nvSpPr>
        <p:spPr>
          <a:xfrm>
            <a:off x="6476806" y="1202760"/>
            <a:ext cx="450764" cy="400110"/>
          </a:xfrm>
          <a:prstGeom prst="rect">
            <a:avLst/>
          </a:prstGeom>
          <a:noFill/>
        </p:spPr>
        <p:txBody>
          <a:bodyPr wrap="none" rtlCol="0">
            <a:spAutoFit/>
          </a:bodyPr>
          <a:lstStyle/>
          <a:p>
            <a:r>
              <a:rPr lang="en-US" sz="2000" b="1" dirty="0"/>
              <a:t>P1</a:t>
            </a:r>
          </a:p>
        </p:txBody>
      </p:sp>
      <p:sp>
        <p:nvSpPr>
          <p:cNvPr id="17" name="TextBox 16">
            <a:extLst>
              <a:ext uri="{FF2B5EF4-FFF2-40B4-BE49-F238E27FC236}">
                <a16:creationId xmlns:a16="http://schemas.microsoft.com/office/drawing/2014/main" xmlns="" id="{101CB523-1D09-4044-9C26-BB324F3FB3E6}"/>
              </a:ext>
            </a:extLst>
          </p:cNvPr>
          <p:cNvSpPr txBox="1"/>
          <p:nvPr/>
        </p:nvSpPr>
        <p:spPr>
          <a:xfrm>
            <a:off x="6479194" y="1659721"/>
            <a:ext cx="450764" cy="400110"/>
          </a:xfrm>
          <a:prstGeom prst="rect">
            <a:avLst/>
          </a:prstGeom>
          <a:noFill/>
        </p:spPr>
        <p:txBody>
          <a:bodyPr wrap="none" rtlCol="0">
            <a:spAutoFit/>
          </a:bodyPr>
          <a:lstStyle/>
          <a:p>
            <a:r>
              <a:rPr lang="en-US" sz="2000" b="1" dirty="0"/>
              <a:t>P2</a:t>
            </a:r>
          </a:p>
        </p:txBody>
      </p:sp>
      <p:sp>
        <p:nvSpPr>
          <p:cNvPr id="18" name="TextBox 17">
            <a:extLst>
              <a:ext uri="{FF2B5EF4-FFF2-40B4-BE49-F238E27FC236}">
                <a16:creationId xmlns:a16="http://schemas.microsoft.com/office/drawing/2014/main" xmlns="" id="{7B3101E1-290D-4923-86E2-05AEB7AD3B28}"/>
              </a:ext>
            </a:extLst>
          </p:cNvPr>
          <p:cNvSpPr txBox="1"/>
          <p:nvPr/>
        </p:nvSpPr>
        <p:spPr>
          <a:xfrm>
            <a:off x="6904577" y="1221892"/>
            <a:ext cx="873957" cy="369332"/>
          </a:xfrm>
          <a:prstGeom prst="rect">
            <a:avLst/>
          </a:prstGeom>
          <a:noFill/>
        </p:spPr>
        <p:txBody>
          <a:bodyPr wrap="none" rtlCol="0">
            <a:spAutoFit/>
          </a:bodyPr>
          <a:lstStyle/>
          <a:p>
            <a:r>
              <a:rPr lang="en-US" b="1" dirty="0"/>
              <a:t>W(x=a)</a:t>
            </a:r>
          </a:p>
        </p:txBody>
      </p:sp>
      <p:sp>
        <p:nvSpPr>
          <p:cNvPr id="19" name="TextBox 18">
            <a:extLst>
              <a:ext uri="{FF2B5EF4-FFF2-40B4-BE49-F238E27FC236}">
                <a16:creationId xmlns:a16="http://schemas.microsoft.com/office/drawing/2014/main" xmlns="" id="{E4F04C83-77BC-4A9D-B11C-1260778C8B8A}"/>
              </a:ext>
            </a:extLst>
          </p:cNvPr>
          <p:cNvSpPr txBox="1"/>
          <p:nvPr/>
        </p:nvSpPr>
        <p:spPr>
          <a:xfrm>
            <a:off x="9759552" y="1661257"/>
            <a:ext cx="793807" cy="369332"/>
          </a:xfrm>
          <a:prstGeom prst="rect">
            <a:avLst/>
          </a:prstGeom>
          <a:noFill/>
        </p:spPr>
        <p:txBody>
          <a:bodyPr wrap="none" rtlCol="0">
            <a:spAutoFit/>
          </a:bodyPr>
          <a:lstStyle/>
          <a:p>
            <a:r>
              <a:rPr lang="en-US" b="1" dirty="0"/>
              <a:t>R(x=a)</a:t>
            </a:r>
          </a:p>
        </p:txBody>
      </p:sp>
      <p:sp>
        <p:nvSpPr>
          <p:cNvPr id="20" name="TextBox 19">
            <a:extLst>
              <a:ext uri="{FF2B5EF4-FFF2-40B4-BE49-F238E27FC236}">
                <a16:creationId xmlns:a16="http://schemas.microsoft.com/office/drawing/2014/main" xmlns="" id="{33A344ED-9677-4599-AC35-B5F791BFC07F}"/>
              </a:ext>
            </a:extLst>
          </p:cNvPr>
          <p:cNvSpPr txBox="1"/>
          <p:nvPr/>
        </p:nvSpPr>
        <p:spPr>
          <a:xfrm>
            <a:off x="7646351" y="1217098"/>
            <a:ext cx="883575" cy="369332"/>
          </a:xfrm>
          <a:prstGeom prst="rect">
            <a:avLst/>
          </a:prstGeom>
          <a:noFill/>
        </p:spPr>
        <p:txBody>
          <a:bodyPr wrap="none" rtlCol="0">
            <a:spAutoFit/>
          </a:bodyPr>
          <a:lstStyle/>
          <a:p>
            <a:r>
              <a:rPr lang="en-US" b="1" dirty="0"/>
              <a:t>W(x=b)</a:t>
            </a:r>
          </a:p>
        </p:txBody>
      </p:sp>
      <p:sp>
        <p:nvSpPr>
          <p:cNvPr id="21" name="Oval 20">
            <a:extLst>
              <a:ext uri="{FF2B5EF4-FFF2-40B4-BE49-F238E27FC236}">
                <a16:creationId xmlns:a16="http://schemas.microsoft.com/office/drawing/2014/main" xmlns="" id="{A5BBDE35-C65B-4D3C-A4C3-837DEB585454}"/>
              </a:ext>
            </a:extLst>
          </p:cNvPr>
          <p:cNvSpPr/>
          <p:nvPr/>
        </p:nvSpPr>
        <p:spPr>
          <a:xfrm>
            <a:off x="9043421" y="1640243"/>
            <a:ext cx="1650930" cy="462758"/>
          </a:xfrm>
          <a:prstGeom prst="ellipse">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pic>
        <p:nvPicPr>
          <p:cNvPr id="22" name="Picture 21">
            <a:extLst>
              <a:ext uri="{FF2B5EF4-FFF2-40B4-BE49-F238E27FC236}">
                <a16:creationId xmlns:a16="http://schemas.microsoft.com/office/drawing/2014/main" xmlns="" id="{4F349169-016C-4876-8795-39CC4518C7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39987" y="2707709"/>
            <a:ext cx="710098" cy="710098"/>
          </a:xfrm>
          <a:prstGeom prst="rect">
            <a:avLst/>
          </a:prstGeom>
        </p:spPr>
      </p:pic>
      <p:pic>
        <p:nvPicPr>
          <p:cNvPr id="23" name="Picture 22">
            <a:extLst>
              <a:ext uri="{FF2B5EF4-FFF2-40B4-BE49-F238E27FC236}">
                <a16:creationId xmlns:a16="http://schemas.microsoft.com/office/drawing/2014/main" xmlns="" id="{90C4B603-621C-462E-9C43-1058E7F4ED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30984" y="2687411"/>
            <a:ext cx="552484" cy="552484"/>
          </a:xfrm>
          <a:prstGeom prst="rect">
            <a:avLst/>
          </a:prstGeom>
        </p:spPr>
      </p:pic>
      <p:sp>
        <p:nvSpPr>
          <p:cNvPr id="24" name="TextBox 23">
            <a:extLst>
              <a:ext uri="{FF2B5EF4-FFF2-40B4-BE49-F238E27FC236}">
                <a16:creationId xmlns:a16="http://schemas.microsoft.com/office/drawing/2014/main" xmlns="" id="{187FEE9C-D55A-404A-A4F4-6526AEAFC2E2}"/>
              </a:ext>
            </a:extLst>
          </p:cNvPr>
          <p:cNvSpPr txBox="1"/>
          <p:nvPr/>
        </p:nvSpPr>
        <p:spPr>
          <a:xfrm>
            <a:off x="2725270" y="1240045"/>
            <a:ext cx="293670" cy="369332"/>
          </a:xfrm>
          <a:prstGeom prst="rect">
            <a:avLst/>
          </a:prstGeom>
          <a:noFill/>
        </p:spPr>
        <p:txBody>
          <a:bodyPr wrap="none" rtlCol="0">
            <a:spAutoFit/>
          </a:bodyPr>
          <a:lstStyle/>
          <a:p>
            <a:r>
              <a:rPr lang="en-US" b="1" dirty="0"/>
              <a:t>S</a:t>
            </a:r>
          </a:p>
        </p:txBody>
      </p:sp>
      <p:sp>
        <p:nvSpPr>
          <p:cNvPr id="25" name="TextBox 24">
            <a:extLst>
              <a:ext uri="{FF2B5EF4-FFF2-40B4-BE49-F238E27FC236}">
                <a16:creationId xmlns:a16="http://schemas.microsoft.com/office/drawing/2014/main" xmlns="" id="{8662D826-EB14-47C5-A991-227393FC55A5}"/>
              </a:ext>
            </a:extLst>
          </p:cNvPr>
          <p:cNvSpPr txBox="1"/>
          <p:nvPr/>
        </p:nvSpPr>
        <p:spPr>
          <a:xfrm>
            <a:off x="3590773" y="1679358"/>
            <a:ext cx="803425" cy="369332"/>
          </a:xfrm>
          <a:prstGeom prst="rect">
            <a:avLst/>
          </a:prstGeom>
          <a:noFill/>
        </p:spPr>
        <p:txBody>
          <a:bodyPr wrap="none" rtlCol="0">
            <a:spAutoFit/>
          </a:bodyPr>
          <a:lstStyle/>
          <a:p>
            <a:r>
              <a:rPr lang="en-US" b="1" dirty="0"/>
              <a:t>R(x=b)</a:t>
            </a:r>
          </a:p>
        </p:txBody>
      </p:sp>
      <p:sp>
        <p:nvSpPr>
          <p:cNvPr id="26" name="TextBox 25">
            <a:extLst>
              <a:ext uri="{FF2B5EF4-FFF2-40B4-BE49-F238E27FC236}">
                <a16:creationId xmlns:a16="http://schemas.microsoft.com/office/drawing/2014/main" xmlns="" id="{F0992CD5-35D0-49B8-BFA4-9CF7FF1DE15A}"/>
              </a:ext>
            </a:extLst>
          </p:cNvPr>
          <p:cNvSpPr txBox="1"/>
          <p:nvPr/>
        </p:nvSpPr>
        <p:spPr>
          <a:xfrm>
            <a:off x="4334481" y="2081809"/>
            <a:ext cx="293670" cy="369332"/>
          </a:xfrm>
          <a:prstGeom prst="rect">
            <a:avLst/>
          </a:prstGeom>
          <a:noFill/>
        </p:spPr>
        <p:txBody>
          <a:bodyPr wrap="none" rtlCol="0">
            <a:spAutoFit/>
          </a:bodyPr>
          <a:lstStyle/>
          <a:p>
            <a:r>
              <a:rPr lang="en-US" b="1" dirty="0"/>
              <a:t>S</a:t>
            </a:r>
          </a:p>
        </p:txBody>
      </p:sp>
      <p:sp>
        <p:nvSpPr>
          <p:cNvPr id="27" name="TextBox 26">
            <a:extLst>
              <a:ext uri="{FF2B5EF4-FFF2-40B4-BE49-F238E27FC236}">
                <a16:creationId xmlns:a16="http://schemas.microsoft.com/office/drawing/2014/main" xmlns="" id="{C15C8B0D-EFB7-49EF-ACEC-E6E628386F5C}"/>
              </a:ext>
            </a:extLst>
          </p:cNvPr>
          <p:cNvSpPr txBox="1"/>
          <p:nvPr/>
        </p:nvSpPr>
        <p:spPr>
          <a:xfrm>
            <a:off x="4334481" y="1688068"/>
            <a:ext cx="293670" cy="369332"/>
          </a:xfrm>
          <a:prstGeom prst="rect">
            <a:avLst/>
          </a:prstGeom>
          <a:noFill/>
        </p:spPr>
        <p:txBody>
          <a:bodyPr wrap="none" rtlCol="0">
            <a:spAutoFit/>
          </a:bodyPr>
          <a:lstStyle/>
          <a:p>
            <a:r>
              <a:rPr lang="en-US" b="1" dirty="0"/>
              <a:t>S</a:t>
            </a:r>
          </a:p>
        </p:txBody>
      </p:sp>
      <p:sp>
        <p:nvSpPr>
          <p:cNvPr id="28" name="TextBox 27">
            <a:extLst>
              <a:ext uri="{FF2B5EF4-FFF2-40B4-BE49-F238E27FC236}">
                <a16:creationId xmlns:a16="http://schemas.microsoft.com/office/drawing/2014/main" xmlns="" id="{852CE9FC-292F-4C25-9847-002BD49D4269}"/>
              </a:ext>
            </a:extLst>
          </p:cNvPr>
          <p:cNvSpPr txBox="1"/>
          <p:nvPr/>
        </p:nvSpPr>
        <p:spPr>
          <a:xfrm>
            <a:off x="9526043" y="1659885"/>
            <a:ext cx="293670" cy="369332"/>
          </a:xfrm>
          <a:prstGeom prst="rect">
            <a:avLst/>
          </a:prstGeom>
          <a:noFill/>
        </p:spPr>
        <p:txBody>
          <a:bodyPr wrap="none" rtlCol="0">
            <a:spAutoFit/>
          </a:bodyPr>
          <a:lstStyle/>
          <a:p>
            <a:r>
              <a:rPr lang="en-US" b="1" dirty="0"/>
              <a:t>S</a:t>
            </a:r>
          </a:p>
        </p:txBody>
      </p:sp>
      <p:sp>
        <p:nvSpPr>
          <p:cNvPr id="29" name="TextBox 28">
            <a:extLst>
              <a:ext uri="{FF2B5EF4-FFF2-40B4-BE49-F238E27FC236}">
                <a16:creationId xmlns:a16="http://schemas.microsoft.com/office/drawing/2014/main" xmlns="" id="{F8B59488-E4D0-487A-BDC4-0B2B4C93C966}"/>
              </a:ext>
            </a:extLst>
          </p:cNvPr>
          <p:cNvSpPr txBox="1"/>
          <p:nvPr/>
        </p:nvSpPr>
        <p:spPr>
          <a:xfrm>
            <a:off x="8430984" y="1216448"/>
            <a:ext cx="293670" cy="369332"/>
          </a:xfrm>
          <a:prstGeom prst="rect">
            <a:avLst/>
          </a:prstGeom>
          <a:noFill/>
        </p:spPr>
        <p:txBody>
          <a:bodyPr wrap="none" rtlCol="0">
            <a:spAutoFit/>
          </a:bodyPr>
          <a:lstStyle/>
          <a:p>
            <a:r>
              <a:rPr lang="en-US" b="1" dirty="0"/>
              <a:t>S</a:t>
            </a:r>
          </a:p>
        </p:txBody>
      </p:sp>
      <p:sp>
        <p:nvSpPr>
          <p:cNvPr id="3" name="TextBox 2"/>
          <p:cNvSpPr txBox="1"/>
          <p:nvPr/>
        </p:nvSpPr>
        <p:spPr>
          <a:xfrm>
            <a:off x="403213" y="3892255"/>
            <a:ext cx="5392469" cy="1015663"/>
          </a:xfrm>
          <a:prstGeom prst="rect">
            <a:avLst/>
          </a:prstGeom>
          <a:noFill/>
          <a:ln>
            <a:solidFill>
              <a:srgbClr val="1D3064"/>
            </a:solidFill>
          </a:ln>
        </p:spPr>
        <p:txBody>
          <a:bodyPr wrap="square" rtlCol="0">
            <a:spAutoFit/>
          </a:bodyPr>
          <a:lstStyle/>
          <a:p>
            <a:r>
              <a:rPr lang="en-US" sz="2000" dirty="0">
                <a:solidFill>
                  <a:srgbClr val="1D3064"/>
                </a:solidFill>
              </a:rPr>
              <a:t>A valid sequence of events for </a:t>
            </a:r>
            <a:r>
              <a:rPr lang="en-US" sz="2000" dirty="0" smtClean="0">
                <a:solidFill>
                  <a:srgbClr val="1D3064"/>
                </a:solidFill>
              </a:rPr>
              <a:t>weak consistency</a:t>
            </a:r>
            <a:r>
              <a:rPr lang="en-US" sz="2000" dirty="0">
                <a:solidFill>
                  <a:srgbClr val="1D3064"/>
                </a:solidFill>
              </a:rPr>
              <a:t>. This is because P2 and P3 have yet to synchronize, so there’s no guarantees about the value in ‘x’.</a:t>
            </a:r>
          </a:p>
        </p:txBody>
      </p:sp>
      <p:sp>
        <p:nvSpPr>
          <p:cNvPr id="30" name="TextBox 29"/>
          <p:cNvSpPr txBox="1"/>
          <p:nvPr/>
        </p:nvSpPr>
        <p:spPr>
          <a:xfrm>
            <a:off x="6363532" y="3892255"/>
            <a:ext cx="5239871" cy="1015663"/>
          </a:xfrm>
          <a:prstGeom prst="rect">
            <a:avLst/>
          </a:prstGeom>
          <a:noFill/>
          <a:ln>
            <a:solidFill>
              <a:srgbClr val="1D3064"/>
            </a:solidFill>
          </a:ln>
        </p:spPr>
        <p:txBody>
          <a:bodyPr wrap="square" rtlCol="0">
            <a:spAutoFit/>
          </a:bodyPr>
          <a:lstStyle/>
          <a:p>
            <a:r>
              <a:rPr lang="en-US" sz="2000" dirty="0">
                <a:solidFill>
                  <a:srgbClr val="1D3064"/>
                </a:solidFill>
              </a:rPr>
              <a:t>An invalid sequence for weak consistency. P2 has synchronized, so it cannot read ‘a’ from ‘x’ – it should be getting ‘b’.</a:t>
            </a:r>
          </a:p>
        </p:txBody>
      </p:sp>
      <p:cxnSp>
        <p:nvCxnSpPr>
          <p:cNvPr id="31" name="Straight Connector 30"/>
          <p:cNvCxnSpPr/>
          <p:nvPr/>
        </p:nvCxnSpPr>
        <p:spPr>
          <a:xfrm>
            <a:off x="6096000" y="968188"/>
            <a:ext cx="0" cy="509643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05618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left)">
                                      <p:cBhvr>
                                        <p:cTn id="10" dur="500"/>
                                        <p:tgtEl>
                                          <p:spTgt spid="6"/>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wipe(left)">
                                      <p:cBhvr>
                                        <p:cTn id="13" dur="500"/>
                                        <p:tgtEl>
                                          <p:spTgt spid="7"/>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wipe(left)">
                                      <p:cBhvr>
                                        <p:cTn id="16" dur="500"/>
                                        <p:tgtEl>
                                          <p:spTgt spid="8"/>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wipe(left)">
                                      <p:cBhvr>
                                        <p:cTn id="19" dur="500"/>
                                        <p:tgtEl>
                                          <p:spTgt spid="9"/>
                                        </p:tgtEl>
                                      </p:cBhvr>
                                    </p:animEffect>
                                  </p:childTnLst>
                                </p:cTn>
                              </p:par>
                              <p:par>
                                <p:cTn id="20" presetID="22" presetClass="entr" presetSubtype="8" fill="hold"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left)">
                                      <p:cBhvr>
                                        <p:cTn id="22" dur="500"/>
                                        <p:tgtEl>
                                          <p:spTgt spid="10"/>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wipe(left)">
                                      <p:cBhvr>
                                        <p:cTn id="25" dur="500"/>
                                        <p:tgtEl>
                                          <p:spTgt spid="11"/>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wipe(left)">
                                      <p:cBhvr>
                                        <p:cTn id="28" dur="500"/>
                                        <p:tgtEl>
                                          <p:spTgt spid="12"/>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wipe(left)">
                                      <p:cBhvr>
                                        <p:cTn id="31" dur="500"/>
                                        <p:tgtEl>
                                          <p:spTgt spid="13"/>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wipe(left)">
                                      <p:cBhvr>
                                        <p:cTn id="34" dur="500"/>
                                        <p:tgtEl>
                                          <p:spTgt spid="14"/>
                                        </p:tgtEl>
                                      </p:cBhvr>
                                    </p:animEffect>
                                  </p:childTnLst>
                                </p:cTn>
                              </p:par>
                              <p:par>
                                <p:cTn id="35" presetID="22" presetClass="entr" presetSubtype="8" fill="hold" grpId="0" nodeType="withEffect">
                                  <p:stCondLst>
                                    <p:cond delay="0"/>
                                  </p:stCondLst>
                                  <p:childTnLst>
                                    <p:set>
                                      <p:cBhvr>
                                        <p:cTn id="36" dur="1" fill="hold">
                                          <p:stCondLst>
                                            <p:cond delay="0"/>
                                          </p:stCondLst>
                                        </p:cTn>
                                        <p:tgtEl>
                                          <p:spTgt spid="25"/>
                                        </p:tgtEl>
                                        <p:attrNameLst>
                                          <p:attrName>style.visibility</p:attrName>
                                        </p:attrNameLst>
                                      </p:cBhvr>
                                      <p:to>
                                        <p:strVal val="visible"/>
                                      </p:to>
                                    </p:set>
                                    <p:animEffect transition="in" filter="wipe(left)">
                                      <p:cBhvr>
                                        <p:cTn id="37" dur="500"/>
                                        <p:tgtEl>
                                          <p:spTgt spid="25"/>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wipe(left)">
                                      <p:cBhvr>
                                        <p:cTn id="42" dur="500"/>
                                        <p:tgtEl>
                                          <p:spTgt spid="15"/>
                                        </p:tgtEl>
                                      </p:cBhvr>
                                    </p:animEffect>
                                  </p:childTnLst>
                                </p:cTn>
                              </p:par>
                              <p:par>
                                <p:cTn id="43" presetID="22" presetClass="entr" presetSubtype="8" fill="hold" grpId="0" nodeType="withEffect">
                                  <p:stCondLst>
                                    <p:cond delay="0"/>
                                  </p:stCondLst>
                                  <p:childTnLst>
                                    <p:set>
                                      <p:cBhvr>
                                        <p:cTn id="44" dur="1" fill="hold">
                                          <p:stCondLst>
                                            <p:cond delay="0"/>
                                          </p:stCondLst>
                                        </p:cTn>
                                        <p:tgtEl>
                                          <p:spTgt spid="18"/>
                                        </p:tgtEl>
                                        <p:attrNameLst>
                                          <p:attrName>style.visibility</p:attrName>
                                        </p:attrNameLst>
                                      </p:cBhvr>
                                      <p:to>
                                        <p:strVal val="visible"/>
                                      </p:to>
                                    </p:set>
                                    <p:animEffect transition="in" filter="wipe(left)">
                                      <p:cBhvr>
                                        <p:cTn id="45" dur="500"/>
                                        <p:tgtEl>
                                          <p:spTgt spid="18"/>
                                        </p:tgtEl>
                                      </p:cBhvr>
                                    </p:animEffect>
                                  </p:childTnLst>
                                </p:cTn>
                              </p:par>
                              <p:par>
                                <p:cTn id="46" presetID="22" presetClass="entr" presetSubtype="8" fill="hold" grpId="0" nodeType="withEffect">
                                  <p:stCondLst>
                                    <p:cond delay="0"/>
                                  </p:stCondLst>
                                  <p:childTnLst>
                                    <p:set>
                                      <p:cBhvr>
                                        <p:cTn id="47" dur="1" fill="hold">
                                          <p:stCondLst>
                                            <p:cond delay="0"/>
                                          </p:stCondLst>
                                        </p:cTn>
                                        <p:tgtEl>
                                          <p:spTgt spid="19"/>
                                        </p:tgtEl>
                                        <p:attrNameLst>
                                          <p:attrName>style.visibility</p:attrName>
                                        </p:attrNameLst>
                                      </p:cBhvr>
                                      <p:to>
                                        <p:strVal val="visible"/>
                                      </p:to>
                                    </p:set>
                                    <p:animEffect transition="in" filter="wipe(left)">
                                      <p:cBhvr>
                                        <p:cTn id="48" dur="500"/>
                                        <p:tgtEl>
                                          <p:spTgt spid="19"/>
                                        </p:tgtEl>
                                      </p:cBhvr>
                                    </p:animEffect>
                                  </p:childTnLst>
                                </p:cTn>
                              </p:par>
                              <p:par>
                                <p:cTn id="49" presetID="22" presetClass="entr" presetSubtype="8" fill="hold" grpId="0" nodeType="withEffect">
                                  <p:stCondLst>
                                    <p:cond delay="0"/>
                                  </p:stCondLst>
                                  <p:childTnLst>
                                    <p:set>
                                      <p:cBhvr>
                                        <p:cTn id="50" dur="1" fill="hold">
                                          <p:stCondLst>
                                            <p:cond delay="0"/>
                                          </p:stCondLst>
                                        </p:cTn>
                                        <p:tgtEl>
                                          <p:spTgt spid="20"/>
                                        </p:tgtEl>
                                        <p:attrNameLst>
                                          <p:attrName>style.visibility</p:attrName>
                                        </p:attrNameLst>
                                      </p:cBhvr>
                                      <p:to>
                                        <p:strVal val="visible"/>
                                      </p:to>
                                    </p:set>
                                    <p:animEffect transition="in" filter="wipe(left)">
                                      <p:cBhvr>
                                        <p:cTn id="51" dur="500"/>
                                        <p:tgtEl>
                                          <p:spTgt spid="20"/>
                                        </p:tgtEl>
                                      </p:cBhvr>
                                    </p:animEffect>
                                  </p:childTnLst>
                                </p:cTn>
                              </p:par>
                              <p:par>
                                <p:cTn id="52" presetID="22" presetClass="entr" presetSubtype="8" fill="hold" grpId="0" nodeType="withEffect">
                                  <p:stCondLst>
                                    <p:cond delay="0"/>
                                  </p:stCondLst>
                                  <p:childTnLst>
                                    <p:set>
                                      <p:cBhvr>
                                        <p:cTn id="53" dur="1" fill="hold">
                                          <p:stCondLst>
                                            <p:cond delay="0"/>
                                          </p:stCondLst>
                                        </p:cTn>
                                        <p:tgtEl>
                                          <p:spTgt spid="16"/>
                                        </p:tgtEl>
                                        <p:attrNameLst>
                                          <p:attrName>style.visibility</p:attrName>
                                        </p:attrNameLst>
                                      </p:cBhvr>
                                      <p:to>
                                        <p:strVal val="visible"/>
                                      </p:to>
                                    </p:set>
                                    <p:animEffect transition="in" filter="wipe(left)">
                                      <p:cBhvr>
                                        <p:cTn id="54" dur="500"/>
                                        <p:tgtEl>
                                          <p:spTgt spid="16"/>
                                        </p:tgtEl>
                                      </p:cBhvr>
                                    </p:animEffect>
                                  </p:childTnLst>
                                </p:cTn>
                              </p:par>
                              <p:par>
                                <p:cTn id="55" presetID="22" presetClass="entr" presetSubtype="8" fill="hold" grpId="0" nodeType="withEffect">
                                  <p:stCondLst>
                                    <p:cond delay="0"/>
                                  </p:stCondLst>
                                  <p:childTnLst>
                                    <p:set>
                                      <p:cBhvr>
                                        <p:cTn id="56" dur="1" fill="hold">
                                          <p:stCondLst>
                                            <p:cond delay="0"/>
                                          </p:stCondLst>
                                        </p:cTn>
                                        <p:tgtEl>
                                          <p:spTgt spid="17"/>
                                        </p:tgtEl>
                                        <p:attrNameLst>
                                          <p:attrName>style.visibility</p:attrName>
                                        </p:attrNameLst>
                                      </p:cBhvr>
                                      <p:to>
                                        <p:strVal val="visible"/>
                                      </p:to>
                                    </p:set>
                                    <p:animEffect transition="in" filter="wipe(left)">
                                      <p:cBhvr>
                                        <p:cTn id="57" dur="500"/>
                                        <p:tgtEl>
                                          <p:spTgt spid="17"/>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24"/>
                                        </p:tgtEl>
                                        <p:attrNameLst>
                                          <p:attrName>style.visibility</p:attrName>
                                        </p:attrNameLst>
                                      </p:cBhvr>
                                      <p:to>
                                        <p:strVal val="visible"/>
                                      </p:to>
                                    </p:set>
                                    <p:animEffect transition="in" filter="wipe(left)">
                                      <p:cBhvr>
                                        <p:cTn id="62" dur="500"/>
                                        <p:tgtEl>
                                          <p:spTgt spid="24"/>
                                        </p:tgtEl>
                                      </p:cBhvr>
                                    </p:animEffect>
                                  </p:childTnLst>
                                </p:cTn>
                              </p:par>
                              <p:par>
                                <p:cTn id="63" presetID="22" presetClass="entr" presetSubtype="8" fill="hold" grpId="0" nodeType="withEffect">
                                  <p:stCondLst>
                                    <p:cond delay="0"/>
                                  </p:stCondLst>
                                  <p:childTnLst>
                                    <p:set>
                                      <p:cBhvr>
                                        <p:cTn id="64" dur="1" fill="hold">
                                          <p:stCondLst>
                                            <p:cond delay="0"/>
                                          </p:stCondLst>
                                        </p:cTn>
                                        <p:tgtEl>
                                          <p:spTgt spid="26"/>
                                        </p:tgtEl>
                                        <p:attrNameLst>
                                          <p:attrName>style.visibility</p:attrName>
                                        </p:attrNameLst>
                                      </p:cBhvr>
                                      <p:to>
                                        <p:strVal val="visible"/>
                                      </p:to>
                                    </p:set>
                                    <p:animEffect transition="in" filter="wipe(left)">
                                      <p:cBhvr>
                                        <p:cTn id="65" dur="500"/>
                                        <p:tgtEl>
                                          <p:spTgt spid="26"/>
                                        </p:tgtEl>
                                      </p:cBhvr>
                                    </p:animEffect>
                                  </p:childTnLst>
                                </p:cTn>
                              </p:par>
                              <p:par>
                                <p:cTn id="66" presetID="22" presetClass="entr" presetSubtype="8" fill="hold" grpId="0" nodeType="withEffect">
                                  <p:stCondLst>
                                    <p:cond delay="0"/>
                                  </p:stCondLst>
                                  <p:childTnLst>
                                    <p:set>
                                      <p:cBhvr>
                                        <p:cTn id="67" dur="1" fill="hold">
                                          <p:stCondLst>
                                            <p:cond delay="0"/>
                                          </p:stCondLst>
                                        </p:cTn>
                                        <p:tgtEl>
                                          <p:spTgt spid="27"/>
                                        </p:tgtEl>
                                        <p:attrNameLst>
                                          <p:attrName>style.visibility</p:attrName>
                                        </p:attrNameLst>
                                      </p:cBhvr>
                                      <p:to>
                                        <p:strVal val="visible"/>
                                      </p:to>
                                    </p:set>
                                    <p:animEffect transition="in" filter="wipe(left)">
                                      <p:cBhvr>
                                        <p:cTn id="68" dur="500"/>
                                        <p:tgtEl>
                                          <p:spTgt spid="27"/>
                                        </p:tgtEl>
                                      </p:cBhvr>
                                    </p:animEffect>
                                  </p:childTnLst>
                                </p:cTn>
                              </p:par>
                              <p:par>
                                <p:cTn id="69" presetID="22" presetClass="entr" presetSubtype="8" fill="hold" grpId="0" nodeType="withEffect">
                                  <p:stCondLst>
                                    <p:cond delay="0"/>
                                  </p:stCondLst>
                                  <p:childTnLst>
                                    <p:set>
                                      <p:cBhvr>
                                        <p:cTn id="70" dur="1" fill="hold">
                                          <p:stCondLst>
                                            <p:cond delay="0"/>
                                          </p:stCondLst>
                                        </p:cTn>
                                        <p:tgtEl>
                                          <p:spTgt spid="28"/>
                                        </p:tgtEl>
                                        <p:attrNameLst>
                                          <p:attrName>style.visibility</p:attrName>
                                        </p:attrNameLst>
                                      </p:cBhvr>
                                      <p:to>
                                        <p:strVal val="visible"/>
                                      </p:to>
                                    </p:set>
                                    <p:animEffect transition="in" filter="wipe(left)">
                                      <p:cBhvr>
                                        <p:cTn id="71" dur="500"/>
                                        <p:tgtEl>
                                          <p:spTgt spid="28"/>
                                        </p:tgtEl>
                                      </p:cBhvr>
                                    </p:animEffect>
                                  </p:childTnLst>
                                </p:cTn>
                              </p:par>
                              <p:par>
                                <p:cTn id="72" presetID="22" presetClass="entr" presetSubtype="8" fill="hold" grpId="0" nodeType="withEffect">
                                  <p:stCondLst>
                                    <p:cond delay="0"/>
                                  </p:stCondLst>
                                  <p:childTnLst>
                                    <p:set>
                                      <p:cBhvr>
                                        <p:cTn id="73" dur="1" fill="hold">
                                          <p:stCondLst>
                                            <p:cond delay="0"/>
                                          </p:stCondLst>
                                        </p:cTn>
                                        <p:tgtEl>
                                          <p:spTgt spid="29"/>
                                        </p:tgtEl>
                                        <p:attrNameLst>
                                          <p:attrName>style.visibility</p:attrName>
                                        </p:attrNameLst>
                                      </p:cBhvr>
                                      <p:to>
                                        <p:strVal val="visible"/>
                                      </p:to>
                                    </p:set>
                                    <p:animEffect transition="in" filter="wipe(left)">
                                      <p:cBhvr>
                                        <p:cTn id="74" dur="500"/>
                                        <p:tgtEl>
                                          <p:spTgt spid="29"/>
                                        </p:tgtEl>
                                      </p:cBhvr>
                                    </p:animEffect>
                                  </p:childTnLst>
                                </p:cTn>
                              </p:par>
                            </p:childTnLst>
                          </p:cTn>
                        </p:par>
                      </p:childTnLst>
                    </p:cTn>
                  </p:par>
                  <p:par>
                    <p:cTn id="75" fill="hold">
                      <p:stCondLst>
                        <p:cond delay="indefinite"/>
                      </p:stCondLst>
                      <p:childTnLst>
                        <p:par>
                          <p:cTn id="76" fill="hold">
                            <p:stCondLst>
                              <p:cond delay="0"/>
                            </p:stCondLst>
                            <p:childTnLst>
                              <p:par>
                                <p:cTn id="77" presetID="22" presetClass="entr" presetSubtype="4" fill="hold" nodeType="clickEffect">
                                  <p:stCondLst>
                                    <p:cond delay="0"/>
                                  </p:stCondLst>
                                  <p:childTnLst>
                                    <p:set>
                                      <p:cBhvr>
                                        <p:cTn id="78" dur="1" fill="hold">
                                          <p:stCondLst>
                                            <p:cond delay="0"/>
                                          </p:stCondLst>
                                        </p:cTn>
                                        <p:tgtEl>
                                          <p:spTgt spid="22"/>
                                        </p:tgtEl>
                                        <p:attrNameLst>
                                          <p:attrName>style.visibility</p:attrName>
                                        </p:attrNameLst>
                                      </p:cBhvr>
                                      <p:to>
                                        <p:strVal val="visible"/>
                                      </p:to>
                                    </p:set>
                                    <p:animEffect transition="in" filter="wipe(down)">
                                      <p:cBhvr>
                                        <p:cTn id="79" dur="500"/>
                                        <p:tgtEl>
                                          <p:spTgt spid="22"/>
                                        </p:tgtEl>
                                      </p:cBhvr>
                                    </p:animEffect>
                                  </p:childTnLst>
                                </p:cTn>
                              </p:par>
                            </p:childTnLst>
                          </p:cTn>
                        </p:par>
                      </p:childTnLst>
                    </p:cTn>
                  </p:par>
                  <p:par>
                    <p:cTn id="80" fill="hold">
                      <p:stCondLst>
                        <p:cond delay="indefinite"/>
                      </p:stCondLst>
                      <p:childTnLst>
                        <p:par>
                          <p:cTn id="81" fill="hold">
                            <p:stCondLst>
                              <p:cond delay="0"/>
                            </p:stCondLst>
                            <p:childTnLst>
                              <p:par>
                                <p:cTn id="82" presetID="22" presetClass="entr" presetSubtype="8" fill="hold" nodeType="clickEffect">
                                  <p:stCondLst>
                                    <p:cond delay="0"/>
                                  </p:stCondLst>
                                  <p:childTnLst>
                                    <p:set>
                                      <p:cBhvr>
                                        <p:cTn id="83" dur="1" fill="hold">
                                          <p:stCondLst>
                                            <p:cond delay="0"/>
                                          </p:stCondLst>
                                        </p:cTn>
                                        <p:tgtEl>
                                          <p:spTgt spid="23"/>
                                        </p:tgtEl>
                                        <p:attrNameLst>
                                          <p:attrName>style.visibility</p:attrName>
                                        </p:attrNameLst>
                                      </p:cBhvr>
                                      <p:to>
                                        <p:strVal val="visible"/>
                                      </p:to>
                                    </p:set>
                                    <p:animEffect transition="in" filter="wipe(left)">
                                      <p:cBhvr>
                                        <p:cTn id="84" dur="500"/>
                                        <p:tgtEl>
                                          <p:spTgt spid="23"/>
                                        </p:tgtEl>
                                      </p:cBhvr>
                                    </p:animEffect>
                                  </p:childTnLst>
                                </p:cTn>
                              </p:par>
                              <p:par>
                                <p:cTn id="85" presetID="22" presetClass="entr" presetSubtype="8" fill="hold" grpId="0" nodeType="withEffect">
                                  <p:stCondLst>
                                    <p:cond delay="0"/>
                                  </p:stCondLst>
                                  <p:childTnLst>
                                    <p:set>
                                      <p:cBhvr>
                                        <p:cTn id="86" dur="1" fill="hold">
                                          <p:stCondLst>
                                            <p:cond delay="0"/>
                                          </p:stCondLst>
                                        </p:cTn>
                                        <p:tgtEl>
                                          <p:spTgt spid="21"/>
                                        </p:tgtEl>
                                        <p:attrNameLst>
                                          <p:attrName>style.visibility</p:attrName>
                                        </p:attrNameLst>
                                      </p:cBhvr>
                                      <p:to>
                                        <p:strVal val="visible"/>
                                      </p:to>
                                    </p:set>
                                    <p:animEffect transition="in" filter="wipe(left)">
                                      <p:cBhvr>
                                        <p:cTn id="87" dur="500"/>
                                        <p:tgtEl>
                                          <p:spTgt spid="21"/>
                                        </p:tgtEl>
                                      </p:cBhvr>
                                    </p:animEffect>
                                  </p:childTnLst>
                                </p:cTn>
                              </p:par>
                            </p:childTnLst>
                          </p:cTn>
                        </p:par>
                      </p:childTnLst>
                    </p:cTn>
                  </p:par>
                  <p:par>
                    <p:cTn id="88" fill="hold">
                      <p:stCondLst>
                        <p:cond delay="indefinite"/>
                      </p:stCondLst>
                      <p:childTnLst>
                        <p:par>
                          <p:cTn id="89" fill="hold">
                            <p:stCondLst>
                              <p:cond delay="0"/>
                            </p:stCondLst>
                            <p:childTnLst>
                              <p:par>
                                <p:cTn id="90" presetID="1" presetClass="entr" presetSubtype="0" fill="hold" grpId="0" nodeType="clickEffect">
                                  <p:stCondLst>
                                    <p:cond delay="0"/>
                                  </p:stCondLst>
                                  <p:childTnLst>
                                    <p:set>
                                      <p:cBhvr>
                                        <p:cTn id="91" dur="1" fill="hold">
                                          <p:stCondLst>
                                            <p:cond delay="0"/>
                                          </p:stCondLst>
                                        </p:cTn>
                                        <p:tgtEl>
                                          <p:spTgt spid="3"/>
                                        </p:tgtEl>
                                        <p:attrNameLst>
                                          <p:attrName>style.visibility</p:attrName>
                                        </p:attrNameLst>
                                      </p:cBhvr>
                                      <p:to>
                                        <p:strVal val="visible"/>
                                      </p:to>
                                    </p:set>
                                  </p:childTnLst>
                                </p:cTn>
                              </p:par>
                            </p:childTnLst>
                          </p:cTn>
                        </p:par>
                      </p:childTnLst>
                    </p:cTn>
                  </p:par>
                  <p:par>
                    <p:cTn id="92" fill="hold">
                      <p:stCondLst>
                        <p:cond delay="indefinite"/>
                      </p:stCondLst>
                      <p:childTnLst>
                        <p:par>
                          <p:cTn id="93" fill="hold">
                            <p:stCondLst>
                              <p:cond delay="0"/>
                            </p:stCondLst>
                            <p:childTnLst>
                              <p:par>
                                <p:cTn id="94" presetID="1" presetClass="entr" presetSubtype="0" fill="hold" grpId="0" nodeType="clickEffect">
                                  <p:stCondLst>
                                    <p:cond delay="0"/>
                                  </p:stCondLst>
                                  <p:childTnLst>
                                    <p:set>
                                      <p:cBhvr>
                                        <p:cTn id="95"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1" grpId="0"/>
      <p:bldP spid="12" grpId="0"/>
      <p:bldP spid="13" grpId="0"/>
      <p:bldP spid="14" grpId="0"/>
      <p:bldP spid="16" grpId="0"/>
      <p:bldP spid="17" grpId="0"/>
      <p:bldP spid="18" grpId="0"/>
      <p:bldP spid="19" grpId="0"/>
      <p:bldP spid="20" grpId="0"/>
      <p:bldP spid="21" grpId="0" animBg="1"/>
      <p:bldP spid="24" grpId="0"/>
      <p:bldP spid="25" grpId="0"/>
      <p:bldP spid="26" grpId="0"/>
      <p:bldP spid="27" grpId="0"/>
      <p:bldP spid="28" grpId="0"/>
      <p:bldP spid="29" grpId="0"/>
      <p:bldP spid="3" grpId="0" animBg="1"/>
      <p:bldP spid="30"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F2D5F8-87CB-4B5B-8EC7-5F4CE6485746}"/>
              </a:ext>
            </a:extLst>
          </p:cNvPr>
          <p:cNvSpPr>
            <a:spLocks noGrp="1"/>
          </p:cNvSpPr>
          <p:nvPr>
            <p:ph type="title"/>
          </p:nvPr>
        </p:nvSpPr>
        <p:spPr/>
        <p:txBody>
          <a:bodyPr/>
          <a:lstStyle/>
          <a:p>
            <a:r>
              <a:rPr lang="en-US" dirty="0" smtClean="0"/>
              <a:t>Release Consistency </a:t>
            </a:r>
            <a:r>
              <a:rPr lang="en-US" dirty="0"/>
              <a:t>Model</a:t>
            </a:r>
          </a:p>
        </p:txBody>
      </p:sp>
      <p:sp>
        <p:nvSpPr>
          <p:cNvPr id="3" name="Content Placeholder 2">
            <a:extLst>
              <a:ext uri="{FF2B5EF4-FFF2-40B4-BE49-F238E27FC236}">
                <a16:creationId xmlns:a16="http://schemas.microsoft.com/office/drawing/2014/main" xmlns="" id="{139A428D-8F15-4206-B337-FA27C005FA71}"/>
              </a:ext>
            </a:extLst>
          </p:cNvPr>
          <p:cNvSpPr>
            <a:spLocks noGrp="1"/>
          </p:cNvSpPr>
          <p:nvPr>
            <p:ph idx="1"/>
          </p:nvPr>
        </p:nvSpPr>
        <p:spPr/>
        <p:txBody>
          <a:bodyPr/>
          <a:lstStyle/>
          <a:p>
            <a:r>
              <a:rPr lang="en-US" dirty="0"/>
              <a:t>Enhancement of weak consistency model.</a:t>
            </a:r>
          </a:p>
          <a:p>
            <a:r>
              <a:rPr lang="en-US" dirty="0"/>
              <a:t>Use of two synchronization variables</a:t>
            </a:r>
          </a:p>
          <a:p>
            <a:pPr marL="1371600" lvl="2" indent="-457200">
              <a:buFont typeface="+mj-lt"/>
              <a:buAutoNum type="arabicPeriod"/>
            </a:pPr>
            <a:r>
              <a:rPr lang="en-US" sz="2400" dirty="0">
                <a:solidFill>
                  <a:schemeClr val="accent6"/>
                </a:solidFill>
              </a:rPr>
              <a:t>Acquire</a:t>
            </a:r>
            <a:r>
              <a:rPr lang="en-US" sz="2400" dirty="0"/>
              <a:t> (used to tell the system it is entering CR) </a:t>
            </a:r>
          </a:p>
          <a:p>
            <a:pPr marL="1371600" lvl="2" indent="-457200">
              <a:buFont typeface="+mj-lt"/>
              <a:buAutoNum type="arabicPeriod"/>
            </a:pPr>
            <a:r>
              <a:rPr lang="en-US" sz="2400" dirty="0">
                <a:solidFill>
                  <a:schemeClr val="accent6"/>
                </a:solidFill>
              </a:rPr>
              <a:t>Release</a:t>
            </a:r>
            <a:r>
              <a:rPr lang="en-US" sz="2400" dirty="0"/>
              <a:t> (used to tell the system it has just exited CR)</a:t>
            </a:r>
          </a:p>
          <a:p>
            <a:r>
              <a:rPr lang="en-US" dirty="0"/>
              <a:t>Acquire results in propagating changes made by other nodes to process’s node.</a:t>
            </a:r>
          </a:p>
          <a:p>
            <a:r>
              <a:rPr lang="en-US" dirty="0"/>
              <a:t>Release results in propagating changes made by the process to other nodes</a:t>
            </a:r>
            <a:r>
              <a:rPr lang="en-US" dirty="0" smtClean="0"/>
              <a:t>.</a:t>
            </a:r>
          </a:p>
          <a:p>
            <a:r>
              <a:rPr lang="en-US" dirty="0"/>
              <a:t>Release consistency can be viewed as synchronization mechanism based on barriers instead of critical sections.</a:t>
            </a:r>
          </a:p>
          <a:p>
            <a:r>
              <a:rPr lang="en-US" dirty="0"/>
              <a:t>Barrier defines the end of a phase of execution of a group of concurrently executing processes.</a:t>
            </a:r>
          </a:p>
          <a:p>
            <a:r>
              <a:rPr lang="en-US" dirty="0"/>
              <a:t>Barrier can be implemented by using a centralized barrier server</a:t>
            </a:r>
            <a:r>
              <a:rPr lang="en-US" dirty="0" smtClean="0"/>
              <a:t>.</a:t>
            </a:r>
            <a:endParaRPr lang="en-US" dirty="0"/>
          </a:p>
        </p:txBody>
      </p:sp>
    </p:spTree>
    <p:extLst>
      <p:ext uri="{BB962C8B-B14F-4D97-AF65-F5344CB8AC3E}">
        <p14:creationId xmlns:p14="http://schemas.microsoft.com/office/powerpoint/2010/main" val="2517980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F2D5F8-87CB-4B5B-8EC7-5F4CE6485746}"/>
              </a:ext>
            </a:extLst>
          </p:cNvPr>
          <p:cNvSpPr>
            <a:spLocks noGrp="1"/>
          </p:cNvSpPr>
          <p:nvPr>
            <p:ph type="title"/>
          </p:nvPr>
        </p:nvSpPr>
        <p:spPr/>
        <p:txBody>
          <a:bodyPr/>
          <a:lstStyle/>
          <a:p>
            <a:r>
              <a:rPr lang="en-US" dirty="0" smtClean="0"/>
              <a:t>Release Consistency </a:t>
            </a:r>
            <a:r>
              <a:rPr lang="en-US" dirty="0"/>
              <a:t>Model</a:t>
            </a:r>
          </a:p>
        </p:txBody>
      </p:sp>
      <p:sp>
        <p:nvSpPr>
          <p:cNvPr id="32" name="Content Placeholder 31"/>
          <p:cNvSpPr>
            <a:spLocks noGrp="1"/>
          </p:cNvSpPr>
          <p:nvPr>
            <p:ph idx="1"/>
          </p:nvPr>
        </p:nvSpPr>
        <p:spPr/>
        <p:txBody>
          <a:bodyPr/>
          <a:lstStyle/>
          <a:p>
            <a:endParaRPr lang="en-IN" dirty="0" smtClean="0"/>
          </a:p>
          <a:p>
            <a:endParaRPr lang="en-IN" dirty="0"/>
          </a:p>
          <a:p>
            <a:endParaRPr lang="en-IN" dirty="0" smtClean="0"/>
          </a:p>
          <a:p>
            <a:endParaRPr lang="en-IN" dirty="0"/>
          </a:p>
          <a:p>
            <a:endParaRPr lang="en-IN" dirty="0" smtClean="0"/>
          </a:p>
          <a:p>
            <a:endParaRPr lang="en-IN" dirty="0"/>
          </a:p>
          <a:p>
            <a:r>
              <a:rPr lang="en-US" dirty="0"/>
              <a:t>A distributed data-store is “Release Consistent” if it </a:t>
            </a:r>
            <a:r>
              <a:rPr lang="en-US" dirty="0" smtClean="0"/>
              <a:t>obeys the </a:t>
            </a:r>
            <a:r>
              <a:rPr lang="en-US" dirty="0"/>
              <a:t>following rules:</a:t>
            </a:r>
          </a:p>
          <a:p>
            <a:pPr marL="1371600" lvl="2" indent="-457200">
              <a:buFont typeface="+mj-lt"/>
              <a:buAutoNum type="arabicPeriod"/>
            </a:pPr>
            <a:r>
              <a:rPr lang="en-US" sz="2400" dirty="0"/>
              <a:t>Before a read or write operation on shared data is performed, all previous acquires done by the process must have completed successfully.</a:t>
            </a:r>
          </a:p>
          <a:p>
            <a:pPr marL="1371600" lvl="2" indent="-457200">
              <a:buFont typeface="+mj-lt"/>
              <a:buAutoNum type="arabicPeriod"/>
            </a:pPr>
            <a:r>
              <a:rPr lang="en-US" sz="2400" dirty="0"/>
              <a:t>Before a release is allowed to be performed, all previous reads and writes by the process must have completed.</a:t>
            </a:r>
          </a:p>
          <a:p>
            <a:pPr marL="1371600" lvl="2" indent="-457200">
              <a:buFont typeface="+mj-lt"/>
              <a:buAutoNum type="arabicPeriod"/>
            </a:pPr>
            <a:r>
              <a:rPr lang="en-US" sz="2400" dirty="0"/>
              <a:t>Accesses to synchronization variables are FIFO consistent (sequential consistency is not required).</a:t>
            </a:r>
            <a:endParaRPr lang="en-IN" sz="2400" dirty="0"/>
          </a:p>
        </p:txBody>
      </p:sp>
      <p:cxnSp>
        <p:nvCxnSpPr>
          <p:cNvPr id="18" name="Straight Arrow Connector 17">
            <a:extLst>
              <a:ext uri="{FF2B5EF4-FFF2-40B4-BE49-F238E27FC236}">
                <a16:creationId xmlns:a16="http://schemas.microsoft.com/office/drawing/2014/main" xmlns="" id="{516CD63B-83A6-48E8-8A8E-B072BE7D6BBA}"/>
              </a:ext>
            </a:extLst>
          </p:cNvPr>
          <p:cNvCxnSpPr>
            <a:cxnSpLocks/>
          </p:cNvCxnSpPr>
          <p:nvPr/>
        </p:nvCxnSpPr>
        <p:spPr>
          <a:xfrm>
            <a:off x="618900" y="1646498"/>
            <a:ext cx="6696300"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xmlns="" id="{22199FAB-CB52-475A-A9CD-01F6CADD14B9}"/>
              </a:ext>
            </a:extLst>
          </p:cNvPr>
          <p:cNvSpPr txBox="1"/>
          <p:nvPr/>
        </p:nvSpPr>
        <p:spPr>
          <a:xfrm>
            <a:off x="560691" y="1219200"/>
            <a:ext cx="450764" cy="400110"/>
          </a:xfrm>
          <a:prstGeom prst="rect">
            <a:avLst/>
          </a:prstGeom>
          <a:noFill/>
        </p:spPr>
        <p:txBody>
          <a:bodyPr wrap="none" rtlCol="0">
            <a:spAutoFit/>
          </a:bodyPr>
          <a:lstStyle/>
          <a:p>
            <a:r>
              <a:rPr lang="en-US" sz="2000" b="1" dirty="0"/>
              <a:t>P1</a:t>
            </a:r>
          </a:p>
        </p:txBody>
      </p:sp>
      <p:sp>
        <p:nvSpPr>
          <p:cNvPr id="20" name="TextBox 19">
            <a:extLst>
              <a:ext uri="{FF2B5EF4-FFF2-40B4-BE49-F238E27FC236}">
                <a16:creationId xmlns:a16="http://schemas.microsoft.com/office/drawing/2014/main" xmlns="" id="{93DAD7F3-CBB1-4A96-A628-3781458AF50F}"/>
              </a:ext>
            </a:extLst>
          </p:cNvPr>
          <p:cNvSpPr txBox="1"/>
          <p:nvPr/>
        </p:nvSpPr>
        <p:spPr>
          <a:xfrm>
            <a:off x="563079" y="1676161"/>
            <a:ext cx="450764" cy="400110"/>
          </a:xfrm>
          <a:prstGeom prst="rect">
            <a:avLst/>
          </a:prstGeom>
          <a:noFill/>
        </p:spPr>
        <p:txBody>
          <a:bodyPr wrap="none" rtlCol="0">
            <a:spAutoFit/>
          </a:bodyPr>
          <a:lstStyle/>
          <a:p>
            <a:r>
              <a:rPr lang="en-US" sz="2000" b="1" dirty="0"/>
              <a:t>P2</a:t>
            </a:r>
          </a:p>
        </p:txBody>
      </p:sp>
      <p:sp>
        <p:nvSpPr>
          <p:cNvPr id="21" name="TextBox 20">
            <a:extLst>
              <a:ext uri="{FF2B5EF4-FFF2-40B4-BE49-F238E27FC236}">
                <a16:creationId xmlns:a16="http://schemas.microsoft.com/office/drawing/2014/main" xmlns="" id="{AB5EDB59-1739-4613-870F-A440CCDC7CE3}"/>
              </a:ext>
            </a:extLst>
          </p:cNvPr>
          <p:cNvSpPr txBox="1"/>
          <p:nvPr/>
        </p:nvSpPr>
        <p:spPr>
          <a:xfrm>
            <a:off x="1711576" y="1238332"/>
            <a:ext cx="873957" cy="369332"/>
          </a:xfrm>
          <a:prstGeom prst="rect">
            <a:avLst/>
          </a:prstGeom>
          <a:noFill/>
        </p:spPr>
        <p:txBody>
          <a:bodyPr wrap="none" rtlCol="0">
            <a:spAutoFit/>
          </a:bodyPr>
          <a:lstStyle/>
          <a:p>
            <a:r>
              <a:rPr lang="en-US" b="1" dirty="0"/>
              <a:t>W(x=a)</a:t>
            </a:r>
          </a:p>
        </p:txBody>
      </p:sp>
      <p:sp>
        <p:nvSpPr>
          <p:cNvPr id="22" name="TextBox 21">
            <a:extLst>
              <a:ext uri="{FF2B5EF4-FFF2-40B4-BE49-F238E27FC236}">
                <a16:creationId xmlns:a16="http://schemas.microsoft.com/office/drawing/2014/main" xmlns="" id="{C1419190-0B6F-41FD-8447-5E586E12D6C1}"/>
              </a:ext>
            </a:extLst>
          </p:cNvPr>
          <p:cNvSpPr txBox="1"/>
          <p:nvPr/>
        </p:nvSpPr>
        <p:spPr>
          <a:xfrm>
            <a:off x="6292793" y="2095988"/>
            <a:ext cx="793807" cy="369332"/>
          </a:xfrm>
          <a:prstGeom prst="rect">
            <a:avLst/>
          </a:prstGeom>
          <a:noFill/>
        </p:spPr>
        <p:txBody>
          <a:bodyPr wrap="none" rtlCol="0">
            <a:spAutoFit/>
          </a:bodyPr>
          <a:lstStyle/>
          <a:p>
            <a:r>
              <a:rPr lang="en-US" b="1" dirty="0"/>
              <a:t>R(x=a)</a:t>
            </a:r>
          </a:p>
        </p:txBody>
      </p:sp>
      <p:cxnSp>
        <p:nvCxnSpPr>
          <p:cNvPr id="23" name="Straight Arrow Connector 22">
            <a:extLst>
              <a:ext uri="{FF2B5EF4-FFF2-40B4-BE49-F238E27FC236}">
                <a16:creationId xmlns:a16="http://schemas.microsoft.com/office/drawing/2014/main" xmlns="" id="{E46B6E16-0012-4DC2-9E27-0AB0D8237751}"/>
              </a:ext>
            </a:extLst>
          </p:cNvPr>
          <p:cNvCxnSpPr>
            <a:cxnSpLocks/>
          </p:cNvCxnSpPr>
          <p:nvPr/>
        </p:nvCxnSpPr>
        <p:spPr>
          <a:xfrm>
            <a:off x="604282" y="2105029"/>
            <a:ext cx="6710918"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xmlns="" id="{64833966-C65C-4563-AF4D-D5C4A16107F6}"/>
              </a:ext>
            </a:extLst>
          </p:cNvPr>
          <p:cNvSpPr txBox="1"/>
          <p:nvPr/>
        </p:nvSpPr>
        <p:spPr>
          <a:xfrm>
            <a:off x="559385" y="2138136"/>
            <a:ext cx="450764" cy="400110"/>
          </a:xfrm>
          <a:prstGeom prst="rect">
            <a:avLst/>
          </a:prstGeom>
          <a:noFill/>
        </p:spPr>
        <p:txBody>
          <a:bodyPr wrap="none" rtlCol="0">
            <a:spAutoFit/>
          </a:bodyPr>
          <a:lstStyle/>
          <a:p>
            <a:r>
              <a:rPr lang="en-US" sz="2000" b="1" dirty="0"/>
              <a:t>P3</a:t>
            </a:r>
          </a:p>
        </p:txBody>
      </p:sp>
      <p:sp>
        <p:nvSpPr>
          <p:cNvPr id="25" name="TextBox 24">
            <a:extLst>
              <a:ext uri="{FF2B5EF4-FFF2-40B4-BE49-F238E27FC236}">
                <a16:creationId xmlns:a16="http://schemas.microsoft.com/office/drawing/2014/main" xmlns="" id="{94E8A690-ADA5-42E4-B094-C26500AB3A6C}"/>
              </a:ext>
            </a:extLst>
          </p:cNvPr>
          <p:cNvSpPr txBox="1"/>
          <p:nvPr/>
        </p:nvSpPr>
        <p:spPr>
          <a:xfrm>
            <a:off x="2486844" y="1233538"/>
            <a:ext cx="883575" cy="369332"/>
          </a:xfrm>
          <a:prstGeom prst="rect">
            <a:avLst/>
          </a:prstGeom>
          <a:noFill/>
        </p:spPr>
        <p:txBody>
          <a:bodyPr wrap="none" rtlCol="0">
            <a:spAutoFit/>
          </a:bodyPr>
          <a:lstStyle/>
          <a:p>
            <a:r>
              <a:rPr lang="en-US" b="1" dirty="0"/>
              <a:t>W(x=b)</a:t>
            </a:r>
          </a:p>
        </p:txBody>
      </p:sp>
      <p:pic>
        <p:nvPicPr>
          <p:cNvPr id="26" name="Picture 25">
            <a:extLst>
              <a:ext uri="{FF2B5EF4-FFF2-40B4-BE49-F238E27FC236}">
                <a16:creationId xmlns:a16="http://schemas.microsoft.com/office/drawing/2014/main" xmlns="" id="{B73F2690-7606-44B2-B50A-BD9F444FB6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5517" y="2707709"/>
            <a:ext cx="710098" cy="710098"/>
          </a:xfrm>
          <a:prstGeom prst="rect">
            <a:avLst/>
          </a:prstGeom>
        </p:spPr>
      </p:pic>
      <p:sp>
        <p:nvSpPr>
          <p:cNvPr id="27" name="TextBox 26">
            <a:extLst>
              <a:ext uri="{FF2B5EF4-FFF2-40B4-BE49-F238E27FC236}">
                <a16:creationId xmlns:a16="http://schemas.microsoft.com/office/drawing/2014/main" xmlns="" id="{02D36BA8-F9EE-48DA-95B4-C7F7D22BD78D}"/>
              </a:ext>
            </a:extLst>
          </p:cNvPr>
          <p:cNvSpPr txBox="1"/>
          <p:nvPr/>
        </p:nvSpPr>
        <p:spPr>
          <a:xfrm>
            <a:off x="3313914" y="1240045"/>
            <a:ext cx="724686" cy="369332"/>
          </a:xfrm>
          <a:prstGeom prst="rect">
            <a:avLst/>
          </a:prstGeom>
          <a:noFill/>
        </p:spPr>
        <p:txBody>
          <a:bodyPr wrap="none" rtlCol="0">
            <a:spAutoFit/>
          </a:bodyPr>
          <a:lstStyle/>
          <a:p>
            <a:r>
              <a:rPr lang="en-US" b="1" dirty="0"/>
              <a:t>Rel(L)</a:t>
            </a:r>
          </a:p>
        </p:txBody>
      </p:sp>
      <p:sp>
        <p:nvSpPr>
          <p:cNvPr id="28" name="TextBox 27">
            <a:extLst>
              <a:ext uri="{FF2B5EF4-FFF2-40B4-BE49-F238E27FC236}">
                <a16:creationId xmlns:a16="http://schemas.microsoft.com/office/drawing/2014/main" xmlns="" id="{E45797A2-AE38-4E0E-8007-53E760768978}"/>
              </a:ext>
            </a:extLst>
          </p:cNvPr>
          <p:cNvSpPr txBox="1"/>
          <p:nvPr/>
        </p:nvSpPr>
        <p:spPr>
          <a:xfrm>
            <a:off x="4835375" y="1688068"/>
            <a:ext cx="803425" cy="369332"/>
          </a:xfrm>
          <a:prstGeom prst="rect">
            <a:avLst/>
          </a:prstGeom>
          <a:noFill/>
        </p:spPr>
        <p:txBody>
          <a:bodyPr wrap="none" rtlCol="0">
            <a:spAutoFit/>
          </a:bodyPr>
          <a:lstStyle/>
          <a:p>
            <a:r>
              <a:rPr lang="en-US" b="1" dirty="0"/>
              <a:t>R(x=b)</a:t>
            </a:r>
          </a:p>
        </p:txBody>
      </p:sp>
      <p:sp>
        <p:nvSpPr>
          <p:cNvPr id="29" name="TextBox 28">
            <a:extLst>
              <a:ext uri="{FF2B5EF4-FFF2-40B4-BE49-F238E27FC236}">
                <a16:creationId xmlns:a16="http://schemas.microsoft.com/office/drawing/2014/main" xmlns="" id="{1B3B624D-73FD-48B8-AAAA-312104F5A0CE}"/>
              </a:ext>
            </a:extLst>
          </p:cNvPr>
          <p:cNvSpPr txBox="1"/>
          <p:nvPr/>
        </p:nvSpPr>
        <p:spPr>
          <a:xfrm>
            <a:off x="1015150" y="1230853"/>
            <a:ext cx="785793" cy="369332"/>
          </a:xfrm>
          <a:prstGeom prst="rect">
            <a:avLst/>
          </a:prstGeom>
          <a:noFill/>
        </p:spPr>
        <p:txBody>
          <a:bodyPr wrap="none" rtlCol="0">
            <a:spAutoFit/>
          </a:bodyPr>
          <a:lstStyle/>
          <a:p>
            <a:r>
              <a:rPr lang="en-US" b="1" dirty="0"/>
              <a:t>Acq(L)</a:t>
            </a:r>
          </a:p>
        </p:txBody>
      </p:sp>
      <p:sp>
        <p:nvSpPr>
          <p:cNvPr id="30" name="TextBox 29">
            <a:extLst>
              <a:ext uri="{FF2B5EF4-FFF2-40B4-BE49-F238E27FC236}">
                <a16:creationId xmlns:a16="http://schemas.microsoft.com/office/drawing/2014/main" xmlns="" id="{309957F8-196B-4F86-ABA0-6F5AEB9DF523}"/>
              </a:ext>
            </a:extLst>
          </p:cNvPr>
          <p:cNvSpPr txBox="1"/>
          <p:nvPr/>
        </p:nvSpPr>
        <p:spPr>
          <a:xfrm>
            <a:off x="5486400" y="1688068"/>
            <a:ext cx="724686" cy="369332"/>
          </a:xfrm>
          <a:prstGeom prst="rect">
            <a:avLst/>
          </a:prstGeom>
          <a:noFill/>
        </p:spPr>
        <p:txBody>
          <a:bodyPr wrap="none" rtlCol="0">
            <a:spAutoFit/>
          </a:bodyPr>
          <a:lstStyle/>
          <a:p>
            <a:r>
              <a:rPr lang="en-US" b="1" dirty="0"/>
              <a:t>Rel(L)</a:t>
            </a:r>
          </a:p>
        </p:txBody>
      </p:sp>
      <p:sp>
        <p:nvSpPr>
          <p:cNvPr id="31" name="TextBox 30">
            <a:extLst>
              <a:ext uri="{FF2B5EF4-FFF2-40B4-BE49-F238E27FC236}">
                <a16:creationId xmlns:a16="http://schemas.microsoft.com/office/drawing/2014/main" xmlns="" id="{DC8C6CD9-F560-487C-9228-4FE8C0663F61}"/>
              </a:ext>
            </a:extLst>
          </p:cNvPr>
          <p:cNvSpPr txBox="1"/>
          <p:nvPr/>
        </p:nvSpPr>
        <p:spPr>
          <a:xfrm>
            <a:off x="4188910" y="1688068"/>
            <a:ext cx="785793" cy="369332"/>
          </a:xfrm>
          <a:prstGeom prst="rect">
            <a:avLst/>
          </a:prstGeom>
          <a:noFill/>
        </p:spPr>
        <p:txBody>
          <a:bodyPr wrap="none" rtlCol="0">
            <a:spAutoFit/>
          </a:bodyPr>
          <a:lstStyle/>
          <a:p>
            <a:r>
              <a:rPr lang="en-US" b="1" dirty="0"/>
              <a:t>Acq(L)</a:t>
            </a:r>
          </a:p>
        </p:txBody>
      </p:sp>
    </p:spTree>
    <p:extLst>
      <p:ext uri="{BB962C8B-B14F-4D97-AF65-F5344CB8AC3E}">
        <p14:creationId xmlns:p14="http://schemas.microsoft.com/office/powerpoint/2010/main" val="479711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left)">
                                      <p:cBhvr>
                                        <p:cTn id="7" dur="500"/>
                                        <p:tgtEl>
                                          <p:spTgt spid="18"/>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wipe(left)">
                                      <p:cBhvr>
                                        <p:cTn id="10" dur="500"/>
                                        <p:tgtEl>
                                          <p:spTgt spid="19"/>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wipe(left)">
                                      <p:cBhvr>
                                        <p:cTn id="13" dur="500"/>
                                        <p:tgtEl>
                                          <p:spTgt spid="20"/>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21"/>
                                        </p:tgtEl>
                                        <p:attrNameLst>
                                          <p:attrName>style.visibility</p:attrName>
                                        </p:attrNameLst>
                                      </p:cBhvr>
                                      <p:to>
                                        <p:strVal val="visible"/>
                                      </p:to>
                                    </p:set>
                                    <p:animEffect transition="in" filter="wipe(left)">
                                      <p:cBhvr>
                                        <p:cTn id="16" dur="500"/>
                                        <p:tgtEl>
                                          <p:spTgt spid="21"/>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22"/>
                                        </p:tgtEl>
                                        <p:attrNameLst>
                                          <p:attrName>style.visibility</p:attrName>
                                        </p:attrNameLst>
                                      </p:cBhvr>
                                      <p:to>
                                        <p:strVal val="visible"/>
                                      </p:to>
                                    </p:set>
                                    <p:animEffect transition="in" filter="wipe(left)">
                                      <p:cBhvr>
                                        <p:cTn id="19" dur="500"/>
                                        <p:tgtEl>
                                          <p:spTgt spid="22"/>
                                        </p:tgtEl>
                                      </p:cBhvr>
                                    </p:animEffect>
                                  </p:childTnLst>
                                </p:cTn>
                              </p:par>
                              <p:par>
                                <p:cTn id="20" presetID="22" presetClass="entr" presetSubtype="8" fill="hold" nodeType="with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wipe(left)">
                                      <p:cBhvr>
                                        <p:cTn id="22" dur="500"/>
                                        <p:tgtEl>
                                          <p:spTgt spid="23"/>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24"/>
                                        </p:tgtEl>
                                        <p:attrNameLst>
                                          <p:attrName>style.visibility</p:attrName>
                                        </p:attrNameLst>
                                      </p:cBhvr>
                                      <p:to>
                                        <p:strVal val="visible"/>
                                      </p:to>
                                    </p:set>
                                    <p:animEffect transition="in" filter="wipe(left)">
                                      <p:cBhvr>
                                        <p:cTn id="25" dur="500"/>
                                        <p:tgtEl>
                                          <p:spTgt spid="24"/>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25"/>
                                        </p:tgtEl>
                                        <p:attrNameLst>
                                          <p:attrName>style.visibility</p:attrName>
                                        </p:attrNameLst>
                                      </p:cBhvr>
                                      <p:to>
                                        <p:strVal val="visible"/>
                                      </p:to>
                                    </p:set>
                                    <p:animEffect transition="in" filter="wipe(left)">
                                      <p:cBhvr>
                                        <p:cTn id="28" dur="500"/>
                                        <p:tgtEl>
                                          <p:spTgt spid="25"/>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28"/>
                                        </p:tgtEl>
                                        <p:attrNameLst>
                                          <p:attrName>style.visibility</p:attrName>
                                        </p:attrNameLst>
                                      </p:cBhvr>
                                      <p:to>
                                        <p:strVal val="visible"/>
                                      </p:to>
                                    </p:set>
                                    <p:animEffect transition="in" filter="wipe(left)">
                                      <p:cBhvr>
                                        <p:cTn id="31" dur="500"/>
                                        <p:tgtEl>
                                          <p:spTgt spid="28"/>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27"/>
                                        </p:tgtEl>
                                        <p:attrNameLst>
                                          <p:attrName>style.visibility</p:attrName>
                                        </p:attrNameLst>
                                      </p:cBhvr>
                                      <p:to>
                                        <p:strVal val="visible"/>
                                      </p:to>
                                    </p:set>
                                    <p:animEffect transition="in" filter="wipe(left)">
                                      <p:cBhvr>
                                        <p:cTn id="34" dur="500"/>
                                        <p:tgtEl>
                                          <p:spTgt spid="27"/>
                                        </p:tgtEl>
                                      </p:cBhvr>
                                    </p:animEffect>
                                  </p:childTnLst>
                                </p:cTn>
                              </p:par>
                              <p:par>
                                <p:cTn id="35" presetID="22" presetClass="entr" presetSubtype="8" fill="hold" grpId="0" nodeType="withEffect">
                                  <p:stCondLst>
                                    <p:cond delay="0"/>
                                  </p:stCondLst>
                                  <p:childTnLst>
                                    <p:set>
                                      <p:cBhvr>
                                        <p:cTn id="36" dur="1" fill="hold">
                                          <p:stCondLst>
                                            <p:cond delay="0"/>
                                          </p:stCondLst>
                                        </p:cTn>
                                        <p:tgtEl>
                                          <p:spTgt spid="29"/>
                                        </p:tgtEl>
                                        <p:attrNameLst>
                                          <p:attrName>style.visibility</p:attrName>
                                        </p:attrNameLst>
                                      </p:cBhvr>
                                      <p:to>
                                        <p:strVal val="visible"/>
                                      </p:to>
                                    </p:set>
                                    <p:animEffect transition="in" filter="wipe(left)">
                                      <p:cBhvr>
                                        <p:cTn id="37" dur="500"/>
                                        <p:tgtEl>
                                          <p:spTgt spid="29"/>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30"/>
                                        </p:tgtEl>
                                        <p:attrNameLst>
                                          <p:attrName>style.visibility</p:attrName>
                                        </p:attrNameLst>
                                      </p:cBhvr>
                                      <p:to>
                                        <p:strVal val="visible"/>
                                      </p:to>
                                    </p:set>
                                    <p:animEffect transition="in" filter="wipe(left)">
                                      <p:cBhvr>
                                        <p:cTn id="40" dur="500"/>
                                        <p:tgtEl>
                                          <p:spTgt spid="30"/>
                                        </p:tgtEl>
                                      </p:cBhvr>
                                    </p:animEffect>
                                  </p:childTnLst>
                                </p:cTn>
                              </p:par>
                              <p:par>
                                <p:cTn id="41" presetID="22" presetClass="entr" presetSubtype="8" fill="hold" grpId="0" nodeType="withEffect">
                                  <p:stCondLst>
                                    <p:cond delay="0"/>
                                  </p:stCondLst>
                                  <p:childTnLst>
                                    <p:set>
                                      <p:cBhvr>
                                        <p:cTn id="42" dur="1" fill="hold">
                                          <p:stCondLst>
                                            <p:cond delay="0"/>
                                          </p:stCondLst>
                                        </p:cTn>
                                        <p:tgtEl>
                                          <p:spTgt spid="31"/>
                                        </p:tgtEl>
                                        <p:attrNameLst>
                                          <p:attrName>style.visibility</p:attrName>
                                        </p:attrNameLst>
                                      </p:cBhvr>
                                      <p:to>
                                        <p:strVal val="visible"/>
                                      </p:to>
                                    </p:set>
                                    <p:animEffect transition="in" filter="wipe(left)">
                                      <p:cBhvr>
                                        <p:cTn id="43" dur="500"/>
                                        <p:tgtEl>
                                          <p:spTgt spid="31"/>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4" fill="hold" nodeType="clickEffect">
                                  <p:stCondLst>
                                    <p:cond delay="0"/>
                                  </p:stCondLst>
                                  <p:childTnLst>
                                    <p:set>
                                      <p:cBhvr>
                                        <p:cTn id="47" dur="1" fill="hold">
                                          <p:stCondLst>
                                            <p:cond delay="0"/>
                                          </p:stCondLst>
                                        </p:cTn>
                                        <p:tgtEl>
                                          <p:spTgt spid="26"/>
                                        </p:tgtEl>
                                        <p:attrNameLst>
                                          <p:attrName>style.visibility</p:attrName>
                                        </p:attrNameLst>
                                      </p:cBhvr>
                                      <p:to>
                                        <p:strVal val="visible"/>
                                      </p:to>
                                    </p:set>
                                    <p:animEffect transition="in" filter="wipe(down)">
                                      <p:cBhvr>
                                        <p:cTn id="48" dur="500"/>
                                        <p:tgtEl>
                                          <p:spTgt spid="26"/>
                                        </p:tgtEl>
                                      </p:cBhvr>
                                    </p:animEffec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32">
                                            <p:txEl>
                                              <p:pRg st="6" end="6"/>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32">
                                            <p:txEl>
                                              <p:pRg st="7" end="7"/>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32">
                                            <p:txEl>
                                              <p:pRg st="8" end="8"/>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3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P spid="21" grpId="0"/>
      <p:bldP spid="22" grpId="0"/>
      <p:bldP spid="24" grpId="0"/>
      <p:bldP spid="25" grpId="0"/>
      <p:bldP spid="27" grpId="0"/>
      <p:bldP spid="28" grpId="0"/>
      <p:bldP spid="29" grpId="0"/>
      <p:bldP spid="30" grpId="0"/>
      <p:bldP spid="31"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F2D5F8-87CB-4B5B-8EC7-5F4CE6485746}"/>
              </a:ext>
            </a:extLst>
          </p:cNvPr>
          <p:cNvSpPr>
            <a:spLocks noGrp="1"/>
          </p:cNvSpPr>
          <p:nvPr>
            <p:ph type="title"/>
          </p:nvPr>
        </p:nvSpPr>
        <p:spPr/>
        <p:txBody>
          <a:bodyPr/>
          <a:lstStyle/>
          <a:p>
            <a:r>
              <a:rPr lang="en-US" dirty="0"/>
              <a:t>Entry Consistency Model</a:t>
            </a:r>
          </a:p>
        </p:txBody>
      </p:sp>
      <p:sp>
        <p:nvSpPr>
          <p:cNvPr id="3" name="Content Placeholder 2">
            <a:extLst>
              <a:ext uri="{FF2B5EF4-FFF2-40B4-BE49-F238E27FC236}">
                <a16:creationId xmlns:a16="http://schemas.microsoft.com/office/drawing/2014/main" xmlns="" id="{139A428D-8F15-4206-B337-FA27C005FA71}"/>
              </a:ext>
            </a:extLst>
          </p:cNvPr>
          <p:cNvSpPr>
            <a:spLocks noGrp="1"/>
          </p:cNvSpPr>
          <p:nvPr>
            <p:ph idx="1"/>
          </p:nvPr>
        </p:nvSpPr>
        <p:spPr/>
        <p:txBody>
          <a:bodyPr/>
          <a:lstStyle/>
          <a:p>
            <a:r>
              <a:rPr lang="en-US" dirty="0"/>
              <a:t>With release consistency, all local updates </a:t>
            </a:r>
            <a:r>
              <a:rPr lang="en-US" dirty="0" smtClean="0"/>
              <a:t>are made </a:t>
            </a:r>
            <a:r>
              <a:rPr lang="en-US" dirty="0"/>
              <a:t>available to all copies during the release </a:t>
            </a:r>
            <a:r>
              <a:rPr lang="en-US" dirty="0" smtClean="0"/>
              <a:t>of the </a:t>
            </a:r>
            <a:r>
              <a:rPr lang="en-US" dirty="0"/>
              <a:t>lock</a:t>
            </a:r>
          </a:p>
          <a:p>
            <a:r>
              <a:rPr lang="en-US" dirty="0" smtClean="0"/>
              <a:t>With </a:t>
            </a:r>
            <a:r>
              <a:rPr lang="en-US" dirty="0"/>
              <a:t>entry consistency, each individual </a:t>
            </a:r>
            <a:r>
              <a:rPr lang="en-US" dirty="0" smtClean="0"/>
              <a:t>shared data </a:t>
            </a:r>
            <a:r>
              <a:rPr lang="en-US" dirty="0"/>
              <a:t>item is associated with </a:t>
            </a:r>
            <a:r>
              <a:rPr lang="en-US" dirty="0" smtClean="0"/>
              <a:t>some </a:t>
            </a:r>
            <a:r>
              <a:rPr lang="en-US" dirty="0" smtClean="0">
                <a:solidFill>
                  <a:schemeClr val="accent6"/>
                </a:solidFill>
              </a:rPr>
              <a:t>synchronization </a:t>
            </a:r>
            <a:r>
              <a:rPr lang="en-US" dirty="0">
                <a:solidFill>
                  <a:schemeClr val="accent6"/>
                </a:solidFill>
              </a:rPr>
              <a:t>variable </a:t>
            </a:r>
            <a:r>
              <a:rPr lang="en-US" dirty="0"/>
              <a:t>(e.g. </a:t>
            </a:r>
            <a:r>
              <a:rPr lang="en-US" dirty="0">
                <a:solidFill>
                  <a:schemeClr val="accent6"/>
                </a:solidFill>
              </a:rPr>
              <a:t>lock or barrier</a:t>
            </a:r>
            <a:r>
              <a:rPr lang="en-US" dirty="0"/>
              <a:t>)</a:t>
            </a:r>
          </a:p>
          <a:p>
            <a:r>
              <a:rPr lang="en-US" dirty="0" smtClean="0"/>
              <a:t>When </a:t>
            </a:r>
            <a:r>
              <a:rPr lang="en-US" dirty="0"/>
              <a:t>acquiring the synchronization variable, </a:t>
            </a:r>
            <a:r>
              <a:rPr lang="en-US" dirty="0" smtClean="0"/>
              <a:t>the </a:t>
            </a:r>
            <a:r>
              <a:rPr lang="en-US" dirty="0" smtClean="0">
                <a:solidFill>
                  <a:schemeClr val="accent6"/>
                </a:solidFill>
              </a:rPr>
              <a:t>most </a:t>
            </a:r>
            <a:r>
              <a:rPr lang="en-US" dirty="0">
                <a:solidFill>
                  <a:schemeClr val="accent6"/>
                </a:solidFill>
              </a:rPr>
              <a:t>recent values </a:t>
            </a:r>
            <a:r>
              <a:rPr lang="en-US" dirty="0"/>
              <a:t>of its associated shared </a:t>
            </a:r>
            <a:r>
              <a:rPr lang="en-US" dirty="0" smtClean="0"/>
              <a:t>data item </a:t>
            </a:r>
            <a:r>
              <a:rPr lang="en-US" dirty="0"/>
              <a:t>must be </a:t>
            </a:r>
            <a:r>
              <a:rPr lang="en-US" dirty="0" smtClean="0"/>
              <a:t>fetched</a:t>
            </a:r>
            <a:endParaRPr lang="en-US" dirty="0"/>
          </a:p>
          <a:p>
            <a:r>
              <a:rPr lang="en-US" dirty="0" smtClean="0"/>
              <a:t>The release </a:t>
            </a:r>
            <a:r>
              <a:rPr lang="en-US" dirty="0"/>
              <a:t>consistency affects </a:t>
            </a:r>
            <a:r>
              <a:rPr lang="en-US" dirty="0" smtClean="0"/>
              <a:t>all shared </a:t>
            </a:r>
            <a:r>
              <a:rPr lang="en-US" dirty="0"/>
              <a:t>data, entry consistency affects </a:t>
            </a:r>
            <a:r>
              <a:rPr lang="en-US" dirty="0" smtClean="0"/>
              <a:t>only those </a:t>
            </a:r>
            <a:r>
              <a:rPr lang="en-US" dirty="0"/>
              <a:t>associated with a synchronization variable.</a:t>
            </a:r>
          </a:p>
        </p:txBody>
      </p:sp>
    </p:spTree>
    <p:extLst>
      <p:ext uri="{BB962C8B-B14F-4D97-AF65-F5344CB8AC3E}">
        <p14:creationId xmlns:p14="http://schemas.microsoft.com/office/powerpoint/2010/main" val="1829341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F2D5F8-87CB-4B5B-8EC7-5F4CE6485746}"/>
              </a:ext>
            </a:extLst>
          </p:cNvPr>
          <p:cNvSpPr>
            <a:spLocks noGrp="1"/>
          </p:cNvSpPr>
          <p:nvPr>
            <p:ph type="title"/>
          </p:nvPr>
        </p:nvSpPr>
        <p:spPr/>
        <p:txBody>
          <a:bodyPr/>
          <a:lstStyle/>
          <a:p>
            <a:r>
              <a:rPr lang="en-US" dirty="0"/>
              <a:t>Entry Consistency Model</a:t>
            </a:r>
          </a:p>
        </p:txBody>
      </p:sp>
      <p:sp>
        <p:nvSpPr>
          <p:cNvPr id="3" name="Content Placeholder 2">
            <a:extLst>
              <a:ext uri="{FF2B5EF4-FFF2-40B4-BE49-F238E27FC236}">
                <a16:creationId xmlns:a16="http://schemas.microsoft.com/office/drawing/2014/main" xmlns="" id="{139A428D-8F15-4206-B337-FA27C005FA71}"/>
              </a:ext>
            </a:extLst>
          </p:cNvPr>
          <p:cNvSpPr>
            <a:spLocks noGrp="1"/>
          </p:cNvSpPr>
          <p:nvPr>
            <p:ph idx="1"/>
          </p:nvPr>
        </p:nvSpPr>
        <p:spPr/>
        <p:txBody>
          <a:bodyPr/>
          <a:lstStyle/>
          <a:p>
            <a:endParaRPr lang="en-US" dirty="0" smtClean="0"/>
          </a:p>
          <a:p>
            <a:endParaRPr lang="en-US" dirty="0"/>
          </a:p>
          <a:p>
            <a:endParaRPr lang="en-US" dirty="0" smtClean="0"/>
          </a:p>
          <a:p>
            <a:endParaRPr lang="en-US" dirty="0" smtClean="0"/>
          </a:p>
          <a:p>
            <a:r>
              <a:rPr lang="en-US" dirty="0" smtClean="0"/>
              <a:t>A </a:t>
            </a:r>
            <a:r>
              <a:rPr lang="en-US" dirty="0"/>
              <a:t>different twist on things is “Entry Consistency”. Acquire and release are still used, and the data-store meets the following conditions:</a:t>
            </a:r>
          </a:p>
          <a:p>
            <a:pPr marL="1371600" lvl="2" indent="-457200">
              <a:buFont typeface="+mj-lt"/>
              <a:buAutoNum type="arabicPeriod"/>
            </a:pPr>
            <a:r>
              <a:rPr lang="en-US" sz="2400" dirty="0"/>
              <a:t>An acquire access of a synchronization variable is not allowed to perform with respect to a process until all updates to the guarded shared data have been performed with respect to that process.</a:t>
            </a:r>
          </a:p>
          <a:p>
            <a:pPr marL="1371600" lvl="2" indent="-457200">
              <a:buFont typeface="+mj-lt"/>
              <a:buAutoNum type="arabicPeriod"/>
            </a:pPr>
            <a:r>
              <a:rPr lang="en-US" sz="2400" dirty="0"/>
              <a:t>Before an exclusive mode access to a synchronization variable by a process is allowed to perform with respect to that process, no other process may hold the synchronization variable, not even in nonexclusive mode.</a:t>
            </a:r>
          </a:p>
          <a:p>
            <a:pPr marL="1371600" lvl="2" indent="-457200">
              <a:buFont typeface="+mj-lt"/>
              <a:buAutoNum type="arabicPeriod"/>
            </a:pPr>
            <a:r>
              <a:rPr lang="en-US" sz="2400" dirty="0"/>
              <a:t>After an exclusive mode access to a synchronization variable has been performed, any other process's next nonexclusive mode access to that synchronization variable may not be performed until it has performed with respect to that variable's owner. </a:t>
            </a:r>
          </a:p>
        </p:txBody>
      </p:sp>
      <p:cxnSp>
        <p:nvCxnSpPr>
          <p:cNvPr id="4" name="Straight Arrow Connector 3">
            <a:extLst>
              <a:ext uri="{FF2B5EF4-FFF2-40B4-BE49-F238E27FC236}">
                <a16:creationId xmlns:a16="http://schemas.microsoft.com/office/drawing/2014/main" xmlns="" id="{516CD63B-83A6-48E8-8A8E-B072BE7D6BBA}"/>
              </a:ext>
            </a:extLst>
          </p:cNvPr>
          <p:cNvCxnSpPr>
            <a:cxnSpLocks/>
          </p:cNvCxnSpPr>
          <p:nvPr/>
        </p:nvCxnSpPr>
        <p:spPr>
          <a:xfrm>
            <a:off x="1089547" y="1485135"/>
            <a:ext cx="8027559"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xmlns="" id="{22199FAB-CB52-475A-A9CD-01F6CADD14B9}"/>
              </a:ext>
            </a:extLst>
          </p:cNvPr>
          <p:cNvSpPr txBox="1"/>
          <p:nvPr/>
        </p:nvSpPr>
        <p:spPr>
          <a:xfrm>
            <a:off x="1031338" y="1057837"/>
            <a:ext cx="450764" cy="400110"/>
          </a:xfrm>
          <a:prstGeom prst="rect">
            <a:avLst/>
          </a:prstGeom>
          <a:noFill/>
        </p:spPr>
        <p:txBody>
          <a:bodyPr wrap="none" rtlCol="0">
            <a:spAutoFit/>
          </a:bodyPr>
          <a:lstStyle/>
          <a:p>
            <a:r>
              <a:rPr lang="en-US" sz="2000" b="1" dirty="0"/>
              <a:t>P1</a:t>
            </a:r>
          </a:p>
        </p:txBody>
      </p:sp>
      <p:sp>
        <p:nvSpPr>
          <p:cNvPr id="6" name="TextBox 5">
            <a:extLst>
              <a:ext uri="{FF2B5EF4-FFF2-40B4-BE49-F238E27FC236}">
                <a16:creationId xmlns:a16="http://schemas.microsoft.com/office/drawing/2014/main" xmlns="" id="{93DAD7F3-CBB1-4A96-A628-3781458AF50F}"/>
              </a:ext>
            </a:extLst>
          </p:cNvPr>
          <p:cNvSpPr txBox="1"/>
          <p:nvPr/>
        </p:nvSpPr>
        <p:spPr>
          <a:xfrm>
            <a:off x="1033726" y="1514798"/>
            <a:ext cx="450764" cy="400110"/>
          </a:xfrm>
          <a:prstGeom prst="rect">
            <a:avLst/>
          </a:prstGeom>
          <a:noFill/>
        </p:spPr>
        <p:txBody>
          <a:bodyPr wrap="none" rtlCol="0">
            <a:spAutoFit/>
          </a:bodyPr>
          <a:lstStyle/>
          <a:p>
            <a:r>
              <a:rPr lang="en-US" sz="2000" b="1" dirty="0"/>
              <a:t>P2</a:t>
            </a:r>
          </a:p>
        </p:txBody>
      </p:sp>
      <p:sp>
        <p:nvSpPr>
          <p:cNvPr id="7" name="TextBox 6">
            <a:extLst>
              <a:ext uri="{FF2B5EF4-FFF2-40B4-BE49-F238E27FC236}">
                <a16:creationId xmlns:a16="http://schemas.microsoft.com/office/drawing/2014/main" xmlns="" id="{AB5EDB59-1739-4613-870F-A440CCDC7CE3}"/>
              </a:ext>
            </a:extLst>
          </p:cNvPr>
          <p:cNvSpPr txBox="1"/>
          <p:nvPr/>
        </p:nvSpPr>
        <p:spPr>
          <a:xfrm>
            <a:off x="2370481" y="1076969"/>
            <a:ext cx="873957" cy="369332"/>
          </a:xfrm>
          <a:prstGeom prst="rect">
            <a:avLst/>
          </a:prstGeom>
          <a:noFill/>
        </p:spPr>
        <p:txBody>
          <a:bodyPr wrap="none" rtlCol="0">
            <a:spAutoFit/>
          </a:bodyPr>
          <a:lstStyle/>
          <a:p>
            <a:r>
              <a:rPr lang="en-US" b="1" dirty="0"/>
              <a:t>W(x=a)</a:t>
            </a:r>
          </a:p>
        </p:txBody>
      </p:sp>
      <p:sp>
        <p:nvSpPr>
          <p:cNvPr id="8" name="TextBox 7">
            <a:extLst>
              <a:ext uri="{FF2B5EF4-FFF2-40B4-BE49-F238E27FC236}">
                <a16:creationId xmlns:a16="http://schemas.microsoft.com/office/drawing/2014/main" xmlns="" id="{C1419190-0B6F-41FD-8447-5E586E12D6C1}"/>
              </a:ext>
            </a:extLst>
          </p:cNvPr>
          <p:cNvSpPr txBox="1"/>
          <p:nvPr/>
        </p:nvSpPr>
        <p:spPr>
          <a:xfrm>
            <a:off x="6763440" y="1934625"/>
            <a:ext cx="907621" cy="369332"/>
          </a:xfrm>
          <a:prstGeom prst="rect">
            <a:avLst/>
          </a:prstGeom>
          <a:noFill/>
        </p:spPr>
        <p:txBody>
          <a:bodyPr wrap="none" rtlCol="0">
            <a:spAutoFit/>
          </a:bodyPr>
          <a:lstStyle/>
          <a:p>
            <a:r>
              <a:rPr lang="en-US" b="1" dirty="0" err="1" smtClean="0"/>
              <a:t>Acq</a:t>
            </a:r>
            <a:r>
              <a:rPr lang="en-US" b="1" dirty="0" smtClean="0"/>
              <a:t>(Ly)</a:t>
            </a:r>
            <a:endParaRPr lang="en-US" b="1" dirty="0"/>
          </a:p>
        </p:txBody>
      </p:sp>
      <p:cxnSp>
        <p:nvCxnSpPr>
          <p:cNvPr id="9" name="Straight Arrow Connector 8">
            <a:extLst>
              <a:ext uri="{FF2B5EF4-FFF2-40B4-BE49-F238E27FC236}">
                <a16:creationId xmlns:a16="http://schemas.microsoft.com/office/drawing/2014/main" xmlns="" id="{E46B6E16-0012-4DC2-9E27-0AB0D8237751}"/>
              </a:ext>
            </a:extLst>
          </p:cNvPr>
          <p:cNvCxnSpPr>
            <a:cxnSpLocks/>
          </p:cNvCxnSpPr>
          <p:nvPr/>
        </p:nvCxnSpPr>
        <p:spPr>
          <a:xfrm>
            <a:off x="1074929" y="1943666"/>
            <a:ext cx="8042177"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xmlns="" id="{64833966-C65C-4563-AF4D-D5C4A16107F6}"/>
              </a:ext>
            </a:extLst>
          </p:cNvPr>
          <p:cNvSpPr txBox="1"/>
          <p:nvPr/>
        </p:nvSpPr>
        <p:spPr>
          <a:xfrm>
            <a:off x="1030032" y="1976773"/>
            <a:ext cx="450764" cy="400110"/>
          </a:xfrm>
          <a:prstGeom prst="rect">
            <a:avLst/>
          </a:prstGeom>
          <a:noFill/>
        </p:spPr>
        <p:txBody>
          <a:bodyPr wrap="none" rtlCol="0">
            <a:spAutoFit/>
          </a:bodyPr>
          <a:lstStyle/>
          <a:p>
            <a:r>
              <a:rPr lang="en-US" sz="2000" b="1" dirty="0"/>
              <a:t>P3</a:t>
            </a:r>
          </a:p>
        </p:txBody>
      </p:sp>
      <p:sp>
        <p:nvSpPr>
          <p:cNvPr id="11" name="TextBox 10">
            <a:extLst>
              <a:ext uri="{FF2B5EF4-FFF2-40B4-BE49-F238E27FC236}">
                <a16:creationId xmlns:a16="http://schemas.microsoft.com/office/drawing/2014/main" xmlns="" id="{94E8A690-ADA5-42E4-B094-C26500AB3A6C}"/>
              </a:ext>
            </a:extLst>
          </p:cNvPr>
          <p:cNvSpPr txBox="1"/>
          <p:nvPr/>
        </p:nvSpPr>
        <p:spPr>
          <a:xfrm>
            <a:off x="4019804" y="1072175"/>
            <a:ext cx="840295" cy="369332"/>
          </a:xfrm>
          <a:prstGeom prst="rect">
            <a:avLst/>
          </a:prstGeom>
          <a:noFill/>
        </p:spPr>
        <p:txBody>
          <a:bodyPr wrap="none" rtlCol="0">
            <a:spAutoFit/>
          </a:bodyPr>
          <a:lstStyle/>
          <a:p>
            <a:r>
              <a:rPr lang="en-US" b="1" dirty="0" smtClean="0"/>
              <a:t>W(y=b</a:t>
            </a:r>
            <a:r>
              <a:rPr lang="en-US" b="1" dirty="0"/>
              <a:t>)</a:t>
            </a:r>
          </a:p>
        </p:txBody>
      </p:sp>
      <p:sp>
        <p:nvSpPr>
          <p:cNvPr id="13" name="TextBox 12">
            <a:extLst>
              <a:ext uri="{FF2B5EF4-FFF2-40B4-BE49-F238E27FC236}">
                <a16:creationId xmlns:a16="http://schemas.microsoft.com/office/drawing/2014/main" xmlns="" id="{02D36BA8-F9EE-48DA-95B4-C7F7D22BD78D}"/>
              </a:ext>
            </a:extLst>
          </p:cNvPr>
          <p:cNvSpPr txBox="1"/>
          <p:nvPr/>
        </p:nvSpPr>
        <p:spPr>
          <a:xfrm>
            <a:off x="4846874" y="1078682"/>
            <a:ext cx="846707" cy="369332"/>
          </a:xfrm>
          <a:prstGeom prst="rect">
            <a:avLst/>
          </a:prstGeom>
          <a:noFill/>
        </p:spPr>
        <p:txBody>
          <a:bodyPr wrap="none" rtlCol="0">
            <a:spAutoFit/>
          </a:bodyPr>
          <a:lstStyle/>
          <a:p>
            <a:r>
              <a:rPr lang="en-US" b="1" dirty="0" err="1" smtClean="0"/>
              <a:t>Rel</a:t>
            </a:r>
            <a:r>
              <a:rPr lang="en-US" b="1" dirty="0" smtClean="0"/>
              <a:t>(Lx)</a:t>
            </a:r>
            <a:endParaRPr lang="en-US" b="1" dirty="0"/>
          </a:p>
        </p:txBody>
      </p:sp>
      <p:sp>
        <p:nvSpPr>
          <p:cNvPr id="14" name="TextBox 13">
            <a:extLst>
              <a:ext uri="{FF2B5EF4-FFF2-40B4-BE49-F238E27FC236}">
                <a16:creationId xmlns:a16="http://schemas.microsoft.com/office/drawing/2014/main" xmlns="" id="{E45797A2-AE38-4E0E-8007-53E760768978}"/>
              </a:ext>
            </a:extLst>
          </p:cNvPr>
          <p:cNvSpPr txBox="1"/>
          <p:nvPr/>
        </p:nvSpPr>
        <p:spPr>
          <a:xfrm>
            <a:off x="6543146" y="1526705"/>
            <a:ext cx="792205" cy="369332"/>
          </a:xfrm>
          <a:prstGeom prst="rect">
            <a:avLst/>
          </a:prstGeom>
          <a:noFill/>
        </p:spPr>
        <p:txBody>
          <a:bodyPr wrap="none" rtlCol="0">
            <a:spAutoFit/>
          </a:bodyPr>
          <a:lstStyle/>
          <a:p>
            <a:r>
              <a:rPr lang="en-US" b="1" dirty="0" smtClean="0"/>
              <a:t>R(x=a)</a:t>
            </a:r>
            <a:endParaRPr lang="en-US" b="1" dirty="0"/>
          </a:p>
        </p:txBody>
      </p:sp>
      <p:sp>
        <p:nvSpPr>
          <p:cNvPr id="15" name="TextBox 14">
            <a:extLst>
              <a:ext uri="{FF2B5EF4-FFF2-40B4-BE49-F238E27FC236}">
                <a16:creationId xmlns:a16="http://schemas.microsoft.com/office/drawing/2014/main" xmlns="" id="{1B3B624D-73FD-48B8-AAAA-312104F5A0CE}"/>
              </a:ext>
            </a:extLst>
          </p:cNvPr>
          <p:cNvSpPr txBox="1"/>
          <p:nvPr/>
        </p:nvSpPr>
        <p:spPr>
          <a:xfrm>
            <a:off x="1485797" y="1069490"/>
            <a:ext cx="909223" cy="369332"/>
          </a:xfrm>
          <a:prstGeom prst="rect">
            <a:avLst/>
          </a:prstGeom>
          <a:noFill/>
        </p:spPr>
        <p:txBody>
          <a:bodyPr wrap="none" rtlCol="0">
            <a:spAutoFit/>
          </a:bodyPr>
          <a:lstStyle/>
          <a:p>
            <a:r>
              <a:rPr lang="en-US" b="1" dirty="0" err="1" smtClean="0"/>
              <a:t>Acq</a:t>
            </a:r>
            <a:r>
              <a:rPr lang="en-US" b="1" dirty="0" smtClean="0"/>
              <a:t>(Lx)</a:t>
            </a:r>
            <a:endParaRPr lang="en-US" b="1" dirty="0"/>
          </a:p>
        </p:txBody>
      </p:sp>
      <p:sp>
        <p:nvSpPr>
          <p:cNvPr id="17" name="TextBox 16">
            <a:extLst>
              <a:ext uri="{FF2B5EF4-FFF2-40B4-BE49-F238E27FC236}">
                <a16:creationId xmlns:a16="http://schemas.microsoft.com/office/drawing/2014/main" xmlns="" id="{DC8C6CD9-F560-487C-9228-4FE8C0663F61}"/>
              </a:ext>
            </a:extLst>
          </p:cNvPr>
          <p:cNvSpPr txBox="1"/>
          <p:nvPr/>
        </p:nvSpPr>
        <p:spPr>
          <a:xfrm>
            <a:off x="5681529" y="1526705"/>
            <a:ext cx="909223" cy="369332"/>
          </a:xfrm>
          <a:prstGeom prst="rect">
            <a:avLst/>
          </a:prstGeom>
          <a:noFill/>
        </p:spPr>
        <p:txBody>
          <a:bodyPr wrap="none" rtlCol="0">
            <a:spAutoFit/>
          </a:bodyPr>
          <a:lstStyle/>
          <a:p>
            <a:r>
              <a:rPr lang="en-US" b="1" dirty="0" err="1" smtClean="0"/>
              <a:t>Acq</a:t>
            </a:r>
            <a:r>
              <a:rPr lang="en-US" b="1" dirty="0" smtClean="0"/>
              <a:t>(Lx)</a:t>
            </a:r>
            <a:endParaRPr lang="en-US" b="1" dirty="0"/>
          </a:p>
        </p:txBody>
      </p:sp>
      <p:grpSp>
        <p:nvGrpSpPr>
          <p:cNvPr id="16" name="Group 15"/>
          <p:cNvGrpSpPr/>
          <p:nvPr/>
        </p:nvGrpSpPr>
        <p:grpSpPr>
          <a:xfrm>
            <a:off x="1452814" y="1033150"/>
            <a:ext cx="7456829" cy="1289746"/>
            <a:chOff x="1452814" y="1033150"/>
            <a:chExt cx="7456829" cy="1289746"/>
          </a:xfrm>
        </p:grpSpPr>
        <p:sp>
          <p:nvSpPr>
            <p:cNvPr id="22" name="Oval 21"/>
            <p:cNvSpPr>
              <a:spLocks noChangeArrowheads="1"/>
            </p:cNvSpPr>
            <p:nvPr/>
          </p:nvSpPr>
          <p:spPr bwMode="auto">
            <a:xfrm>
              <a:off x="3131896" y="1071465"/>
              <a:ext cx="877887" cy="407987"/>
            </a:xfrm>
            <a:prstGeom prst="ellipse">
              <a:avLst/>
            </a:prstGeom>
            <a:noFill/>
            <a:ln w="28575">
              <a:solidFill>
                <a:schemeClr val="accent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ctr"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ctr"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ctr"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ctr"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endParaRPr lang="en-IN"/>
            </a:p>
          </p:txBody>
        </p:sp>
        <p:grpSp>
          <p:nvGrpSpPr>
            <p:cNvPr id="12" name="Group 11"/>
            <p:cNvGrpSpPr/>
            <p:nvPr/>
          </p:nvGrpSpPr>
          <p:grpSpPr>
            <a:xfrm>
              <a:off x="1452814" y="1033150"/>
              <a:ext cx="7456829" cy="1289746"/>
              <a:chOff x="1452814" y="1033150"/>
              <a:chExt cx="7456829" cy="1289746"/>
            </a:xfrm>
          </p:grpSpPr>
          <p:sp>
            <p:nvSpPr>
              <p:cNvPr id="19" name="Oval 18"/>
              <p:cNvSpPr>
                <a:spLocks noChangeArrowheads="1"/>
              </p:cNvSpPr>
              <p:nvPr/>
            </p:nvSpPr>
            <p:spPr bwMode="auto">
              <a:xfrm>
                <a:off x="5642764" y="1043561"/>
                <a:ext cx="877887" cy="407987"/>
              </a:xfrm>
              <a:prstGeom prst="ellipse">
                <a:avLst/>
              </a:prstGeom>
              <a:noFill/>
              <a:ln w="28575">
                <a:solidFill>
                  <a:srgbClr val="00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ctr"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ctr"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ctr"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ctr"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endParaRPr lang="en-IN"/>
              </a:p>
            </p:txBody>
          </p:sp>
          <p:sp>
            <p:nvSpPr>
              <p:cNvPr id="20" name="Oval 19"/>
              <p:cNvSpPr>
                <a:spLocks noChangeArrowheads="1"/>
              </p:cNvSpPr>
              <p:nvPr/>
            </p:nvSpPr>
            <p:spPr bwMode="auto">
              <a:xfrm>
                <a:off x="4790284" y="1033150"/>
                <a:ext cx="877888" cy="407988"/>
              </a:xfrm>
              <a:prstGeom prst="ellipse">
                <a:avLst/>
              </a:prstGeom>
              <a:noFill/>
              <a:ln w="28575">
                <a:solidFill>
                  <a:srgbClr val="00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ctr"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ctr"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ctr"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ctr"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endParaRPr lang="en-IN"/>
              </a:p>
            </p:txBody>
          </p:sp>
          <p:sp>
            <p:nvSpPr>
              <p:cNvPr id="21" name="Oval 20"/>
              <p:cNvSpPr>
                <a:spLocks noChangeArrowheads="1"/>
              </p:cNvSpPr>
              <p:nvPr/>
            </p:nvSpPr>
            <p:spPr bwMode="auto">
              <a:xfrm>
                <a:off x="1452814" y="1046215"/>
                <a:ext cx="932533" cy="415072"/>
              </a:xfrm>
              <a:prstGeom prst="ellipse">
                <a:avLst/>
              </a:prstGeom>
              <a:noFill/>
              <a:ln w="28575">
                <a:solidFill>
                  <a:schemeClr val="accent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ctr"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ctr"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ctr"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ctr"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endParaRPr lang="en-IN"/>
              </a:p>
            </p:txBody>
          </p:sp>
          <p:sp>
            <p:nvSpPr>
              <p:cNvPr id="23" name="Oval 22"/>
              <p:cNvSpPr>
                <a:spLocks noChangeArrowheads="1"/>
              </p:cNvSpPr>
              <p:nvPr/>
            </p:nvSpPr>
            <p:spPr bwMode="auto">
              <a:xfrm>
                <a:off x="5681529" y="1525489"/>
                <a:ext cx="877887" cy="407988"/>
              </a:xfrm>
              <a:prstGeom prst="ellipse">
                <a:avLst/>
              </a:prstGeom>
              <a:noFill/>
              <a:ln w="28575">
                <a:solidFill>
                  <a:schemeClr val="accent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ctr"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ctr"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ctr"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ctr"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endParaRPr lang="en-IN"/>
              </a:p>
            </p:txBody>
          </p:sp>
          <p:sp>
            <p:nvSpPr>
              <p:cNvPr id="24" name="Oval 23"/>
              <p:cNvSpPr>
                <a:spLocks noChangeArrowheads="1"/>
              </p:cNvSpPr>
              <p:nvPr/>
            </p:nvSpPr>
            <p:spPr bwMode="auto">
              <a:xfrm>
                <a:off x="7920631" y="1438177"/>
                <a:ext cx="989012" cy="495300"/>
              </a:xfrm>
              <a:prstGeom prst="ellipse">
                <a:avLst/>
              </a:prstGeom>
              <a:noFill/>
              <a:ln w="28575">
                <a:solidFill>
                  <a:srgbClr val="1D3064"/>
                </a:solidFill>
                <a:round/>
                <a:headEnd/>
                <a:tailEnd/>
              </a:ln>
              <a:effectLst/>
              <a:extLst/>
            </p:spPr>
            <p:txBody>
              <a:bodyPr wrap="none" anchor="ctr"/>
              <a:lstStyle>
                <a:defPPr>
                  <a:defRPr lang="en-US"/>
                </a:defPPr>
                <a:lvl1pPr algn="ctr"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ctr"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ctr"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ctr"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ctr"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endParaRPr lang="en-IN"/>
              </a:p>
            </p:txBody>
          </p:sp>
          <p:sp>
            <p:nvSpPr>
              <p:cNvPr id="25" name="Oval 24"/>
              <p:cNvSpPr>
                <a:spLocks noChangeArrowheads="1"/>
              </p:cNvSpPr>
              <p:nvPr/>
            </p:nvSpPr>
            <p:spPr bwMode="auto">
              <a:xfrm>
                <a:off x="6760051" y="1914908"/>
                <a:ext cx="877888" cy="407988"/>
              </a:xfrm>
              <a:prstGeom prst="ellipse">
                <a:avLst/>
              </a:prstGeom>
              <a:noFill/>
              <a:ln w="28575">
                <a:solidFill>
                  <a:schemeClr val="accent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ctr"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ctr"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ctr"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ctr"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endParaRPr lang="en-IN"/>
              </a:p>
            </p:txBody>
          </p:sp>
          <p:sp>
            <p:nvSpPr>
              <p:cNvPr id="27" name="TextBox 26">
                <a:extLst>
                  <a:ext uri="{FF2B5EF4-FFF2-40B4-BE49-F238E27FC236}">
                    <a16:creationId xmlns:a16="http://schemas.microsoft.com/office/drawing/2014/main" xmlns="" id="{02D36BA8-F9EE-48DA-95B4-C7F7D22BD78D}"/>
                  </a:ext>
                </a:extLst>
              </p:cNvPr>
              <p:cNvSpPr txBox="1"/>
              <p:nvPr/>
            </p:nvSpPr>
            <p:spPr>
              <a:xfrm>
                <a:off x="3144269" y="1069490"/>
                <a:ext cx="907621" cy="369332"/>
              </a:xfrm>
              <a:prstGeom prst="rect">
                <a:avLst/>
              </a:prstGeom>
              <a:noFill/>
            </p:spPr>
            <p:txBody>
              <a:bodyPr wrap="none" rtlCol="0">
                <a:spAutoFit/>
              </a:bodyPr>
              <a:lstStyle/>
              <a:p>
                <a:r>
                  <a:rPr lang="en-US" b="1" dirty="0" err="1" smtClean="0"/>
                  <a:t>Acq</a:t>
                </a:r>
                <a:r>
                  <a:rPr lang="en-US" b="1" dirty="0" smtClean="0"/>
                  <a:t>(Ly)</a:t>
                </a:r>
                <a:endParaRPr lang="en-US" b="1" dirty="0"/>
              </a:p>
            </p:txBody>
          </p:sp>
        </p:grpSp>
      </p:grpSp>
      <p:sp>
        <p:nvSpPr>
          <p:cNvPr id="28" name="TextBox 27">
            <a:extLst>
              <a:ext uri="{FF2B5EF4-FFF2-40B4-BE49-F238E27FC236}">
                <a16:creationId xmlns:a16="http://schemas.microsoft.com/office/drawing/2014/main" xmlns="" id="{02D36BA8-F9EE-48DA-95B4-C7F7D22BD78D}"/>
              </a:ext>
            </a:extLst>
          </p:cNvPr>
          <p:cNvSpPr txBox="1"/>
          <p:nvPr/>
        </p:nvSpPr>
        <p:spPr>
          <a:xfrm>
            <a:off x="5635465" y="1085189"/>
            <a:ext cx="845103" cy="369332"/>
          </a:xfrm>
          <a:prstGeom prst="rect">
            <a:avLst/>
          </a:prstGeom>
          <a:noFill/>
        </p:spPr>
        <p:txBody>
          <a:bodyPr wrap="none" rtlCol="0">
            <a:spAutoFit/>
          </a:bodyPr>
          <a:lstStyle/>
          <a:p>
            <a:r>
              <a:rPr lang="en-US" b="1" dirty="0" err="1" smtClean="0"/>
              <a:t>Rel</a:t>
            </a:r>
            <a:r>
              <a:rPr lang="en-US" b="1" dirty="0" smtClean="0"/>
              <a:t>(Ly)</a:t>
            </a:r>
            <a:endParaRPr lang="en-US" b="1" dirty="0"/>
          </a:p>
        </p:txBody>
      </p:sp>
      <p:sp>
        <p:nvSpPr>
          <p:cNvPr id="29" name="TextBox 28">
            <a:extLst>
              <a:ext uri="{FF2B5EF4-FFF2-40B4-BE49-F238E27FC236}">
                <a16:creationId xmlns:a16="http://schemas.microsoft.com/office/drawing/2014/main" xmlns="" id="{E45797A2-AE38-4E0E-8007-53E760768978}"/>
              </a:ext>
            </a:extLst>
          </p:cNvPr>
          <p:cNvSpPr txBox="1"/>
          <p:nvPr/>
        </p:nvSpPr>
        <p:spPr>
          <a:xfrm>
            <a:off x="7951967" y="1520694"/>
            <a:ext cx="995785" cy="369332"/>
          </a:xfrm>
          <a:prstGeom prst="rect">
            <a:avLst/>
          </a:prstGeom>
          <a:noFill/>
        </p:spPr>
        <p:txBody>
          <a:bodyPr wrap="none" rtlCol="0">
            <a:spAutoFit/>
          </a:bodyPr>
          <a:lstStyle/>
          <a:p>
            <a:r>
              <a:rPr lang="en-US" b="1" dirty="0" smtClean="0"/>
              <a:t>R(y=NIL)</a:t>
            </a:r>
            <a:endParaRPr lang="en-US" b="1" dirty="0"/>
          </a:p>
        </p:txBody>
      </p:sp>
      <p:sp>
        <p:nvSpPr>
          <p:cNvPr id="30" name="TextBox 29">
            <a:extLst>
              <a:ext uri="{FF2B5EF4-FFF2-40B4-BE49-F238E27FC236}">
                <a16:creationId xmlns:a16="http://schemas.microsoft.com/office/drawing/2014/main" xmlns="" id="{E45797A2-AE38-4E0E-8007-53E760768978}"/>
              </a:ext>
            </a:extLst>
          </p:cNvPr>
          <p:cNvSpPr txBox="1"/>
          <p:nvPr/>
        </p:nvSpPr>
        <p:spPr>
          <a:xfrm>
            <a:off x="7694134" y="1934625"/>
            <a:ext cx="795411" cy="369332"/>
          </a:xfrm>
          <a:prstGeom prst="rect">
            <a:avLst/>
          </a:prstGeom>
          <a:noFill/>
        </p:spPr>
        <p:txBody>
          <a:bodyPr wrap="none" rtlCol="0">
            <a:spAutoFit/>
          </a:bodyPr>
          <a:lstStyle/>
          <a:p>
            <a:r>
              <a:rPr lang="en-US" b="1" dirty="0" smtClean="0"/>
              <a:t>R(y=b)</a:t>
            </a:r>
            <a:endParaRPr lang="en-US" b="1" dirty="0"/>
          </a:p>
        </p:txBody>
      </p:sp>
    </p:spTree>
    <p:extLst>
      <p:ext uri="{BB962C8B-B14F-4D97-AF65-F5344CB8AC3E}">
        <p14:creationId xmlns:p14="http://schemas.microsoft.com/office/powerpoint/2010/main" val="37437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left)">
                                      <p:cBhvr>
                                        <p:cTn id="10" dur="500"/>
                                        <p:tgtEl>
                                          <p:spTgt spid="5"/>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wipe(left)">
                                      <p:cBhvr>
                                        <p:cTn id="13" dur="500"/>
                                        <p:tgtEl>
                                          <p:spTgt spid="6"/>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ipe(left)">
                                      <p:cBhvr>
                                        <p:cTn id="16" dur="500"/>
                                        <p:tgtEl>
                                          <p:spTgt spid="7"/>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wipe(left)">
                                      <p:cBhvr>
                                        <p:cTn id="19" dur="500"/>
                                        <p:tgtEl>
                                          <p:spTgt spid="8"/>
                                        </p:tgtEl>
                                      </p:cBhvr>
                                    </p:animEffect>
                                  </p:childTnLst>
                                </p:cTn>
                              </p:par>
                              <p:par>
                                <p:cTn id="20" presetID="22" presetClass="entr" presetSubtype="8" fill="hold"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left)">
                                      <p:cBhvr>
                                        <p:cTn id="22" dur="500"/>
                                        <p:tgtEl>
                                          <p:spTgt spid="9"/>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wipe(left)">
                                      <p:cBhvr>
                                        <p:cTn id="25" dur="500"/>
                                        <p:tgtEl>
                                          <p:spTgt spid="10"/>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wipe(left)">
                                      <p:cBhvr>
                                        <p:cTn id="28" dur="500"/>
                                        <p:tgtEl>
                                          <p:spTgt spid="11"/>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wipe(left)">
                                      <p:cBhvr>
                                        <p:cTn id="31" dur="500"/>
                                        <p:tgtEl>
                                          <p:spTgt spid="14"/>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wipe(left)">
                                      <p:cBhvr>
                                        <p:cTn id="34" dur="500"/>
                                        <p:tgtEl>
                                          <p:spTgt spid="13"/>
                                        </p:tgtEl>
                                      </p:cBhvr>
                                    </p:animEffect>
                                  </p:childTnLst>
                                </p:cTn>
                              </p:par>
                              <p:par>
                                <p:cTn id="35" presetID="22" presetClass="entr" presetSubtype="8" fill="hold" grpId="0" nodeType="with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wipe(left)">
                                      <p:cBhvr>
                                        <p:cTn id="37" dur="500"/>
                                        <p:tgtEl>
                                          <p:spTgt spid="15"/>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17"/>
                                        </p:tgtEl>
                                        <p:attrNameLst>
                                          <p:attrName>style.visibility</p:attrName>
                                        </p:attrNameLst>
                                      </p:cBhvr>
                                      <p:to>
                                        <p:strVal val="visible"/>
                                      </p:to>
                                    </p:set>
                                    <p:animEffect transition="in" filter="wipe(left)">
                                      <p:cBhvr>
                                        <p:cTn id="40" dur="500"/>
                                        <p:tgtEl>
                                          <p:spTgt spid="17"/>
                                        </p:tgtEl>
                                      </p:cBhvr>
                                    </p:animEffect>
                                  </p:childTnLst>
                                </p:cTn>
                              </p:par>
                              <p:par>
                                <p:cTn id="41" presetID="22" presetClass="entr" presetSubtype="8" fill="hold" grpId="0" nodeType="withEffect">
                                  <p:stCondLst>
                                    <p:cond delay="0"/>
                                  </p:stCondLst>
                                  <p:childTnLst>
                                    <p:set>
                                      <p:cBhvr>
                                        <p:cTn id="42" dur="1" fill="hold">
                                          <p:stCondLst>
                                            <p:cond delay="0"/>
                                          </p:stCondLst>
                                        </p:cTn>
                                        <p:tgtEl>
                                          <p:spTgt spid="28"/>
                                        </p:tgtEl>
                                        <p:attrNameLst>
                                          <p:attrName>style.visibility</p:attrName>
                                        </p:attrNameLst>
                                      </p:cBhvr>
                                      <p:to>
                                        <p:strVal val="visible"/>
                                      </p:to>
                                    </p:set>
                                    <p:animEffect transition="in" filter="wipe(left)">
                                      <p:cBhvr>
                                        <p:cTn id="43" dur="500"/>
                                        <p:tgtEl>
                                          <p:spTgt spid="28"/>
                                        </p:tgtEl>
                                      </p:cBhvr>
                                    </p:animEffect>
                                  </p:childTnLst>
                                </p:cTn>
                              </p:par>
                              <p:par>
                                <p:cTn id="44" presetID="22" presetClass="entr" presetSubtype="8" fill="hold" grpId="0" nodeType="withEffect">
                                  <p:stCondLst>
                                    <p:cond delay="0"/>
                                  </p:stCondLst>
                                  <p:childTnLst>
                                    <p:set>
                                      <p:cBhvr>
                                        <p:cTn id="45" dur="1" fill="hold">
                                          <p:stCondLst>
                                            <p:cond delay="0"/>
                                          </p:stCondLst>
                                        </p:cTn>
                                        <p:tgtEl>
                                          <p:spTgt spid="29"/>
                                        </p:tgtEl>
                                        <p:attrNameLst>
                                          <p:attrName>style.visibility</p:attrName>
                                        </p:attrNameLst>
                                      </p:cBhvr>
                                      <p:to>
                                        <p:strVal val="visible"/>
                                      </p:to>
                                    </p:set>
                                    <p:animEffect transition="in" filter="wipe(left)">
                                      <p:cBhvr>
                                        <p:cTn id="46" dur="500"/>
                                        <p:tgtEl>
                                          <p:spTgt spid="29"/>
                                        </p:tgtEl>
                                      </p:cBhvr>
                                    </p:animEffect>
                                  </p:childTnLst>
                                </p:cTn>
                              </p:par>
                              <p:par>
                                <p:cTn id="47" presetID="22" presetClass="entr" presetSubtype="8" fill="hold" grpId="0" nodeType="withEffect">
                                  <p:stCondLst>
                                    <p:cond delay="0"/>
                                  </p:stCondLst>
                                  <p:childTnLst>
                                    <p:set>
                                      <p:cBhvr>
                                        <p:cTn id="48" dur="1" fill="hold">
                                          <p:stCondLst>
                                            <p:cond delay="0"/>
                                          </p:stCondLst>
                                        </p:cTn>
                                        <p:tgtEl>
                                          <p:spTgt spid="30"/>
                                        </p:tgtEl>
                                        <p:attrNameLst>
                                          <p:attrName>style.visibility</p:attrName>
                                        </p:attrNameLst>
                                      </p:cBhvr>
                                      <p:to>
                                        <p:strVal val="visible"/>
                                      </p:to>
                                    </p:set>
                                    <p:animEffect transition="in" filter="wipe(left)">
                                      <p:cBhvr>
                                        <p:cTn id="49" dur="500"/>
                                        <p:tgtEl>
                                          <p:spTgt spid="30"/>
                                        </p:tgtEl>
                                      </p:cBhvr>
                                    </p:animEffec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nodeType="clickEffect">
                                  <p:stCondLst>
                                    <p:cond delay="0"/>
                                  </p:stCondLst>
                                  <p:childTnLst>
                                    <p:set>
                                      <p:cBhvr>
                                        <p:cTn id="53" dur="1" fill="hold">
                                          <p:stCondLst>
                                            <p:cond delay="0"/>
                                          </p:stCondLst>
                                        </p:cTn>
                                        <p:tgtEl>
                                          <p:spTgt spid="16"/>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nodeType="clickEffect">
                                  <p:stCondLst>
                                    <p:cond delay="0"/>
                                  </p:stCondLst>
                                  <p:childTnLst>
                                    <p:set>
                                      <p:cBhvr>
                                        <p:cTn id="57"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nodeType="clickEffect">
                                  <p:stCondLst>
                                    <p:cond delay="0"/>
                                  </p:stCondLst>
                                  <p:childTnLst>
                                    <p:set>
                                      <p:cBhvr>
                                        <p:cTn id="61"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nodeType="clickEffect">
                                  <p:stCondLst>
                                    <p:cond delay="0"/>
                                  </p:stCondLst>
                                  <p:childTnLst>
                                    <p:set>
                                      <p:cBhvr>
                                        <p:cTn id="65"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ID="1" presetClass="entr" presetSubtype="0" fill="hold" nodeType="clickEffect">
                                  <p:stCondLst>
                                    <p:cond delay="0"/>
                                  </p:stCondLst>
                                  <p:childTnLst>
                                    <p:set>
                                      <p:cBhvr>
                                        <p:cTn id="69"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10" grpId="0"/>
      <p:bldP spid="11" grpId="0"/>
      <p:bldP spid="13" grpId="0"/>
      <p:bldP spid="14" grpId="0"/>
      <p:bldP spid="15" grpId="0"/>
      <p:bldP spid="17" grpId="0"/>
      <p:bldP spid="28" grpId="0"/>
      <p:bldP spid="29" grpId="0"/>
      <p:bldP spid="30"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F2D5F8-87CB-4B5B-8EC7-5F4CE6485746}"/>
              </a:ext>
            </a:extLst>
          </p:cNvPr>
          <p:cNvSpPr>
            <a:spLocks noGrp="1"/>
          </p:cNvSpPr>
          <p:nvPr>
            <p:ph type="title"/>
          </p:nvPr>
        </p:nvSpPr>
        <p:spPr/>
        <p:txBody>
          <a:bodyPr>
            <a:normAutofit/>
          </a:bodyPr>
          <a:lstStyle/>
          <a:p>
            <a:r>
              <a:rPr lang="en-US" dirty="0" smtClean="0"/>
              <a:t>Data centric model- Summary</a:t>
            </a:r>
            <a:endParaRPr lang="en-US" dirty="0"/>
          </a:p>
        </p:txBody>
      </p:sp>
      <p:sp>
        <p:nvSpPr>
          <p:cNvPr id="26" name="TextBox 25"/>
          <p:cNvSpPr txBox="1"/>
          <p:nvPr/>
        </p:nvSpPr>
        <p:spPr>
          <a:xfrm>
            <a:off x="0" y="896665"/>
            <a:ext cx="7551450" cy="461665"/>
          </a:xfrm>
          <a:prstGeom prst="rect">
            <a:avLst/>
          </a:prstGeom>
          <a:noFill/>
        </p:spPr>
        <p:txBody>
          <a:bodyPr wrap="square" rtlCol="0">
            <a:spAutoFit/>
          </a:bodyPr>
          <a:lstStyle/>
          <a:p>
            <a:r>
              <a:rPr lang="en-US" sz="2400" dirty="0">
                <a:solidFill>
                  <a:schemeClr val="accent6"/>
                </a:solidFill>
              </a:rPr>
              <a:t>Consistency models not using synchronization operations.</a:t>
            </a:r>
          </a:p>
        </p:txBody>
      </p:sp>
      <p:sp>
        <p:nvSpPr>
          <p:cNvPr id="5" name="AutoShape 3"/>
          <p:cNvSpPr>
            <a:spLocks noChangeAspect="1" noChangeArrowheads="1" noTextEdit="1"/>
          </p:cNvSpPr>
          <p:nvPr/>
        </p:nvSpPr>
        <p:spPr bwMode="auto">
          <a:xfrm>
            <a:off x="85725" y="1568450"/>
            <a:ext cx="12020550" cy="3721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4" name="Line 13"/>
          <p:cNvSpPr>
            <a:spLocks noChangeShapeType="1"/>
          </p:cNvSpPr>
          <p:nvPr/>
        </p:nvSpPr>
        <p:spPr bwMode="auto">
          <a:xfrm>
            <a:off x="2216150" y="1568450"/>
            <a:ext cx="0" cy="3652838"/>
          </a:xfrm>
          <a:prstGeom prst="line">
            <a:avLst/>
          </a:prstGeom>
          <a:noFill/>
          <a:ln w="12700">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9" name="Line 18"/>
          <p:cNvSpPr>
            <a:spLocks noChangeShapeType="1"/>
          </p:cNvSpPr>
          <p:nvPr/>
        </p:nvSpPr>
        <p:spPr bwMode="auto">
          <a:xfrm>
            <a:off x="93663" y="1568450"/>
            <a:ext cx="0" cy="3652838"/>
          </a:xfrm>
          <a:prstGeom prst="line">
            <a:avLst/>
          </a:prstGeom>
          <a:noFill/>
          <a:ln w="12700">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0" name="Line 19"/>
          <p:cNvSpPr>
            <a:spLocks noChangeShapeType="1"/>
          </p:cNvSpPr>
          <p:nvPr/>
        </p:nvSpPr>
        <p:spPr bwMode="auto">
          <a:xfrm>
            <a:off x="12082463" y="1568450"/>
            <a:ext cx="0" cy="3652838"/>
          </a:xfrm>
          <a:prstGeom prst="line">
            <a:avLst/>
          </a:prstGeom>
          <a:noFill/>
          <a:ln w="12700">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grpSp>
        <p:nvGrpSpPr>
          <p:cNvPr id="159" name="Group 158"/>
          <p:cNvGrpSpPr/>
          <p:nvPr/>
        </p:nvGrpSpPr>
        <p:grpSpPr>
          <a:xfrm>
            <a:off x="87313" y="1574800"/>
            <a:ext cx="11999913" cy="582613"/>
            <a:chOff x="87313" y="1574800"/>
            <a:chExt cx="11999913" cy="582613"/>
          </a:xfrm>
        </p:grpSpPr>
        <p:sp>
          <p:nvSpPr>
            <p:cNvPr id="6" name="Rectangle 5"/>
            <p:cNvSpPr>
              <a:spLocks noChangeArrowheads="1"/>
            </p:cNvSpPr>
            <p:nvPr/>
          </p:nvSpPr>
          <p:spPr bwMode="auto">
            <a:xfrm>
              <a:off x="93663" y="1574800"/>
              <a:ext cx="2122488" cy="582613"/>
            </a:xfrm>
            <a:prstGeom prst="rect">
              <a:avLst/>
            </a:prstGeom>
            <a:solidFill>
              <a:srgbClr val="1D306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7" name="Rectangle 6"/>
            <p:cNvSpPr>
              <a:spLocks noChangeArrowheads="1"/>
            </p:cNvSpPr>
            <p:nvPr/>
          </p:nvSpPr>
          <p:spPr bwMode="auto">
            <a:xfrm>
              <a:off x="2216150" y="1574800"/>
              <a:ext cx="9866313" cy="582613"/>
            </a:xfrm>
            <a:prstGeom prst="rect">
              <a:avLst/>
            </a:prstGeom>
            <a:solidFill>
              <a:srgbClr val="1D306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5" name="Line 14"/>
            <p:cNvSpPr>
              <a:spLocks noChangeShapeType="1"/>
            </p:cNvSpPr>
            <p:nvPr/>
          </p:nvSpPr>
          <p:spPr bwMode="auto">
            <a:xfrm>
              <a:off x="87313" y="2157413"/>
              <a:ext cx="11999913" cy="0"/>
            </a:xfrm>
            <a:prstGeom prst="line">
              <a:avLst/>
            </a:prstGeom>
            <a:noFill/>
            <a:ln w="38100">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1" name="Line 20"/>
            <p:cNvSpPr>
              <a:spLocks noChangeShapeType="1"/>
            </p:cNvSpPr>
            <p:nvPr/>
          </p:nvSpPr>
          <p:spPr bwMode="auto">
            <a:xfrm>
              <a:off x="87313" y="1574800"/>
              <a:ext cx="11999913" cy="0"/>
            </a:xfrm>
            <a:prstGeom prst="line">
              <a:avLst/>
            </a:prstGeom>
            <a:noFill/>
            <a:ln w="12700">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3" name="Rectangle 22"/>
            <p:cNvSpPr>
              <a:spLocks noChangeArrowheads="1"/>
            </p:cNvSpPr>
            <p:nvPr/>
          </p:nvSpPr>
          <p:spPr bwMode="auto">
            <a:xfrm>
              <a:off x="184150" y="1682750"/>
              <a:ext cx="165100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smtClean="0">
                  <a:ln>
                    <a:noFill/>
                  </a:ln>
                  <a:solidFill>
                    <a:srgbClr val="FFFFFF"/>
                  </a:solidFill>
                  <a:effectLst/>
                  <a:latin typeface="Roboto Condensed" panose="02000000000000000000" pitchFamily="2" charset="0"/>
                </a:rPr>
                <a:t>Consistency</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4" name="Rectangle 23"/>
            <p:cNvSpPr>
              <a:spLocks noChangeArrowheads="1"/>
            </p:cNvSpPr>
            <p:nvPr/>
          </p:nvSpPr>
          <p:spPr bwMode="auto">
            <a:xfrm>
              <a:off x="2309813" y="1682750"/>
              <a:ext cx="1552575"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smtClean="0">
                  <a:ln>
                    <a:noFill/>
                  </a:ln>
                  <a:solidFill>
                    <a:srgbClr val="FFFFFF"/>
                  </a:solidFill>
                  <a:effectLst/>
                  <a:latin typeface="Roboto Condensed" panose="02000000000000000000" pitchFamily="2" charset="0"/>
                </a:rPr>
                <a:t>Description</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grpSp>
      <p:grpSp>
        <p:nvGrpSpPr>
          <p:cNvPr id="160" name="Group 159"/>
          <p:cNvGrpSpPr/>
          <p:nvPr/>
        </p:nvGrpSpPr>
        <p:grpSpPr>
          <a:xfrm>
            <a:off x="87313" y="2157413"/>
            <a:ext cx="11999913" cy="581025"/>
            <a:chOff x="87313" y="2157413"/>
            <a:chExt cx="11999913" cy="581025"/>
          </a:xfrm>
        </p:grpSpPr>
        <p:sp>
          <p:nvSpPr>
            <p:cNvPr id="8" name="Rectangle 7"/>
            <p:cNvSpPr>
              <a:spLocks noChangeArrowheads="1"/>
            </p:cNvSpPr>
            <p:nvPr/>
          </p:nvSpPr>
          <p:spPr bwMode="auto">
            <a:xfrm>
              <a:off x="93663" y="2157413"/>
              <a:ext cx="2122488" cy="5794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9" name="Rectangle 8"/>
            <p:cNvSpPr>
              <a:spLocks noChangeArrowheads="1"/>
            </p:cNvSpPr>
            <p:nvPr/>
          </p:nvSpPr>
          <p:spPr bwMode="auto">
            <a:xfrm>
              <a:off x="2216150" y="2157413"/>
              <a:ext cx="9866313" cy="5810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6" name="Line 15"/>
            <p:cNvSpPr>
              <a:spLocks noChangeShapeType="1"/>
            </p:cNvSpPr>
            <p:nvPr/>
          </p:nvSpPr>
          <p:spPr bwMode="auto">
            <a:xfrm>
              <a:off x="87313" y="2738438"/>
              <a:ext cx="11999913" cy="0"/>
            </a:xfrm>
            <a:prstGeom prst="line">
              <a:avLst/>
            </a:prstGeom>
            <a:noFill/>
            <a:ln w="12700">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5" name="Rectangle 24"/>
            <p:cNvSpPr>
              <a:spLocks noChangeArrowheads="1"/>
            </p:cNvSpPr>
            <p:nvPr/>
          </p:nvSpPr>
          <p:spPr bwMode="auto">
            <a:xfrm>
              <a:off x="184150" y="2265363"/>
              <a:ext cx="79375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rgbClr val="1D3064"/>
                  </a:solidFill>
                  <a:effectLst/>
                  <a:latin typeface="Roboto Condensed" panose="02000000000000000000" pitchFamily="2" charset="0"/>
                </a:rPr>
                <a:t>Strict</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7" name="Rectangle 25"/>
            <p:cNvSpPr>
              <a:spLocks noChangeArrowheads="1"/>
            </p:cNvSpPr>
            <p:nvPr/>
          </p:nvSpPr>
          <p:spPr bwMode="auto">
            <a:xfrm>
              <a:off x="2309813" y="2265363"/>
              <a:ext cx="1220788"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rgbClr val="212121"/>
                  </a:solidFill>
                  <a:effectLst/>
                  <a:latin typeface="Roboto Condensed" panose="02000000000000000000" pitchFamily="2" charset="0"/>
                </a:rPr>
                <a:t>Absolute</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8" name="Rectangle 26"/>
            <p:cNvSpPr>
              <a:spLocks noChangeArrowheads="1"/>
            </p:cNvSpPr>
            <p:nvPr/>
          </p:nvSpPr>
          <p:spPr bwMode="auto">
            <a:xfrm>
              <a:off x="3448050" y="2265363"/>
              <a:ext cx="684213"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212121"/>
                  </a:solidFill>
                  <a:effectLst/>
                  <a:latin typeface="Roboto Condensed" panose="02000000000000000000" pitchFamily="2" charset="0"/>
                </a:rPr>
                <a:t>time</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9" name="Rectangle 27"/>
            <p:cNvSpPr>
              <a:spLocks noChangeArrowheads="1"/>
            </p:cNvSpPr>
            <p:nvPr/>
          </p:nvSpPr>
          <p:spPr bwMode="auto">
            <a:xfrm>
              <a:off x="4049713" y="2265363"/>
              <a:ext cx="1154113"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rgbClr val="212121"/>
                  </a:solidFill>
                  <a:effectLst/>
                  <a:latin typeface="Roboto Condensed" panose="02000000000000000000" pitchFamily="2" charset="0"/>
                </a:rPr>
                <a:t>ordering</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0" name="Rectangle 28"/>
            <p:cNvSpPr>
              <a:spLocks noChangeArrowheads="1"/>
            </p:cNvSpPr>
            <p:nvPr/>
          </p:nvSpPr>
          <p:spPr bwMode="auto">
            <a:xfrm>
              <a:off x="5118100" y="2265363"/>
              <a:ext cx="40005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rgbClr val="212121"/>
                  </a:solidFill>
                  <a:effectLst/>
                  <a:latin typeface="Roboto Condensed" panose="02000000000000000000" pitchFamily="2" charset="0"/>
                </a:rPr>
                <a:t>of</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1" name="Rectangle 29"/>
            <p:cNvSpPr>
              <a:spLocks noChangeArrowheads="1"/>
            </p:cNvSpPr>
            <p:nvPr/>
          </p:nvSpPr>
          <p:spPr bwMode="auto">
            <a:xfrm>
              <a:off x="5435600" y="2265363"/>
              <a:ext cx="43815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rgbClr val="212121"/>
                  </a:solidFill>
                  <a:effectLst/>
                  <a:latin typeface="Roboto Condensed" panose="02000000000000000000" pitchFamily="2" charset="0"/>
                </a:rPr>
                <a:t>all</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2" name="Rectangle 30"/>
            <p:cNvSpPr>
              <a:spLocks noChangeArrowheads="1"/>
            </p:cNvSpPr>
            <p:nvPr/>
          </p:nvSpPr>
          <p:spPr bwMode="auto">
            <a:xfrm>
              <a:off x="5791200" y="2265363"/>
              <a:ext cx="97155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rgbClr val="212121"/>
                  </a:solidFill>
                  <a:effectLst/>
                  <a:latin typeface="Roboto Condensed" panose="02000000000000000000" pitchFamily="2" charset="0"/>
                </a:rPr>
                <a:t>shared</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3" name="Rectangle 31"/>
            <p:cNvSpPr>
              <a:spLocks noChangeArrowheads="1"/>
            </p:cNvSpPr>
            <p:nvPr/>
          </p:nvSpPr>
          <p:spPr bwMode="auto">
            <a:xfrm>
              <a:off x="6680200" y="2265363"/>
              <a:ext cx="1281113"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rgbClr val="212121"/>
                  </a:solidFill>
                  <a:effectLst/>
                  <a:latin typeface="Roboto Condensed" panose="02000000000000000000" pitchFamily="2" charset="0"/>
                </a:rPr>
                <a:t>accesses</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4" name="Rectangle 32"/>
            <p:cNvSpPr>
              <a:spLocks noChangeArrowheads="1"/>
            </p:cNvSpPr>
            <p:nvPr/>
          </p:nvSpPr>
          <p:spPr bwMode="auto">
            <a:xfrm>
              <a:off x="7877175" y="2265363"/>
              <a:ext cx="1082675"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rgbClr val="212121"/>
                  </a:solidFill>
                  <a:effectLst/>
                  <a:latin typeface="Roboto Condensed" panose="02000000000000000000" pitchFamily="2" charset="0"/>
                </a:rPr>
                <a:t>matters</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5" name="Rectangle 33"/>
            <p:cNvSpPr>
              <a:spLocks noChangeArrowheads="1"/>
            </p:cNvSpPr>
            <p:nvPr/>
          </p:nvSpPr>
          <p:spPr bwMode="auto">
            <a:xfrm>
              <a:off x="8807450" y="2265363"/>
              <a:ext cx="233363"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rgbClr val="212121"/>
                  </a:solidFill>
                  <a:effectLst/>
                  <a:latin typeface="Roboto Condensed" panose="02000000000000000000" pitchFamily="2" charset="0"/>
                </a:rPr>
                <a:t>.</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grpSp>
      <p:grpSp>
        <p:nvGrpSpPr>
          <p:cNvPr id="161" name="Group 160"/>
          <p:cNvGrpSpPr/>
          <p:nvPr/>
        </p:nvGrpSpPr>
        <p:grpSpPr>
          <a:xfrm>
            <a:off x="87313" y="2736850"/>
            <a:ext cx="12055475" cy="947738"/>
            <a:chOff x="87313" y="2736850"/>
            <a:chExt cx="12055475" cy="947738"/>
          </a:xfrm>
        </p:grpSpPr>
        <p:sp>
          <p:nvSpPr>
            <p:cNvPr id="10" name="Rectangle 9"/>
            <p:cNvSpPr>
              <a:spLocks noChangeArrowheads="1"/>
            </p:cNvSpPr>
            <p:nvPr/>
          </p:nvSpPr>
          <p:spPr bwMode="auto">
            <a:xfrm>
              <a:off x="93663" y="2736850"/>
              <a:ext cx="2122488" cy="947738"/>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1" name="Rectangle 10"/>
            <p:cNvSpPr>
              <a:spLocks noChangeArrowheads="1"/>
            </p:cNvSpPr>
            <p:nvPr/>
          </p:nvSpPr>
          <p:spPr bwMode="auto">
            <a:xfrm>
              <a:off x="2216150" y="2738438"/>
              <a:ext cx="9866313" cy="946150"/>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7" name="Line 16"/>
            <p:cNvSpPr>
              <a:spLocks noChangeShapeType="1"/>
            </p:cNvSpPr>
            <p:nvPr/>
          </p:nvSpPr>
          <p:spPr bwMode="auto">
            <a:xfrm>
              <a:off x="87313" y="3684588"/>
              <a:ext cx="11999913" cy="0"/>
            </a:xfrm>
            <a:prstGeom prst="line">
              <a:avLst/>
            </a:prstGeom>
            <a:noFill/>
            <a:ln w="12700">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6" name="Rectangle 34"/>
            <p:cNvSpPr>
              <a:spLocks noChangeArrowheads="1"/>
            </p:cNvSpPr>
            <p:nvPr/>
          </p:nvSpPr>
          <p:spPr bwMode="auto">
            <a:xfrm>
              <a:off x="184150" y="2847975"/>
              <a:ext cx="142240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rgbClr val="1D3064"/>
                  </a:solidFill>
                  <a:effectLst/>
                  <a:latin typeface="Roboto Condensed" panose="02000000000000000000" pitchFamily="2" charset="0"/>
                </a:rPr>
                <a:t>Sequential</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7" name="Rectangle 35"/>
            <p:cNvSpPr>
              <a:spLocks noChangeArrowheads="1"/>
            </p:cNvSpPr>
            <p:nvPr/>
          </p:nvSpPr>
          <p:spPr bwMode="auto">
            <a:xfrm>
              <a:off x="2309813" y="2847975"/>
              <a:ext cx="468313"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rgbClr val="212121"/>
                  </a:solidFill>
                  <a:effectLst/>
                  <a:latin typeface="Roboto Condensed" panose="02000000000000000000" pitchFamily="2" charset="0"/>
                </a:rPr>
                <a:t>All</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8" name="Rectangle 36"/>
            <p:cNvSpPr>
              <a:spLocks noChangeArrowheads="1"/>
            </p:cNvSpPr>
            <p:nvPr/>
          </p:nvSpPr>
          <p:spPr bwMode="auto">
            <a:xfrm>
              <a:off x="2746375" y="2847975"/>
              <a:ext cx="139065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rgbClr val="212121"/>
                  </a:solidFill>
                  <a:effectLst/>
                  <a:latin typeface="Roboto Condensed" panose="02000000000000000000" pitchFamily="2" charset="0"/>
                </a:rPr>
                <a:t>processes</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9" name="Rectangle 37"/>
            <p:cNvSpPr>
              <a:spLocks noChangeArrowheads="1"/>
            </p:cNvSpPr>
            <p:nvPr/>
          </p:nvSpPr>
          <p:spPr bwMode="auto">
            <a:xfrm>
              <a:off x="4105275" y="2847975"/>
              <a:ext cx="57785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rgbClr val="212121"/>
                  </a:solidFill>
                  <a:effectLst/>
                  <a:latin typeface="Roboto Condensed" panose="02000000000000000000" pitchFamily="2" charset="0"/>
                </a:rPr>
                <a:t>see</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40" name="Rectangle 38"/>
            <p:cNvSpPr>
              <a:spLocks noChangeArrowheads="1"/>
            </p:cNvSpPr>
            <p:nvPr/>
          </p:nvSpPr>
          <p:spPr bwMode="auto">
            <a:xfrm>
              <a:off x="4651375" y="2847975"/>
              <a:ext cx="43815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rgbClr val="212121"/>
                  </a:solidFill>
                  <a:effectLst/>
                  <a:latin typeface="Roboto Condensed" panose="02000000000000000000" pitchFamily="2" charset="0"/>
                </a:rPr>
                <a:t>all</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41" name="Rectangle 39"/>
            <p:cNvSpPr>
              <a:spLocks noChangeArrowheads="1"/>
            </p:cNvSpPr>
            <p:nvPr/>
          </p:nvSpPr>
          <p:spPr bwMode="auto">
            <a:xfrm>
              <a:off x="5057775" y="2847975"/>
              <a:ext cx="97155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rgbClr val="212121"/>
                  </a:solidFill>
                  <a:effectLst/>
                  <a:latin typeface="Roboto Condensed" panose="02000000000000000000" pitchFamily="2" charset="0"/>
                </a:rPr>
                <a:t>shared</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42" name="Rectangle 40"/>
            <p:cNvSpPr>
              <a:spLocks noChangeArrowheads="1"/>
            </p:cNvSpPr>
            <p:nvPr/>
          </p:nvSpPr>
          <p:spPr bwMode="auto">
            <a:xfrm>
              <a:off x="5997575" y="2847975"/>
              <a:ext cx="1281113"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rgbClr val="212121"/>
                  </a:solidFill>
                  <a:effectLst/>
                  <a:latin typeface="Roboto Condensed" panose="02000000000000000000" pitchFamily="2" charset="0"/>
                </a:rPr>
                <a:t>accesses</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43" name="Rectangle 41"/>
            <p:cNvSpPr>
              <a:spLocks noChangeArrowheads="1"/>
            </p:cNvSpPr>
            <p:nvPr/>
          </p:nvSpPr>
          <p:spPr bwMode="auto">
            <a:xfrm>
              <a:off x="7248525" y="2847975"/>
              <a:ext cx="369888"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rgbClr val="212121"/>
                  </a:solidFill>
                  <a:effectLst/>
                  <a:latin typeface="Roboto Condensed" panose="02000000000000000000" pitchFamily="2" charset="0"/>
                </a:rPr>
                <a:t>in</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44" name="Rectangle 42"/>
            <p:cNvSpPr>
              <a:spLocks noChangeArrowheads="1"/>
            </p:cNvSpPr>
            <p:nvPr/>
          </p:nvSpPr>
          <p:spPr bwMode="auto">
            <a:xfrm>
              <a:off x="7586663" y="2847975"/>
              <a:ext cx="53340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rgbClr val="212121"/>
                  </a:solidFill>
                  <a:effectLst/>
                  <a:latin typeface="Roboto Condensed" panose="02000000000000000000" pitchFamily="2" charset="0"/>
                </a:rPr>
                <a:t>the</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45" name="Rectangle 43"/>
            <p:cNvSpPr>
              <a:spLocks noChangeArrowheads="1"/>
            </p:cNvSpPr>
            <p:nvPr/>
          </p:nvSpPr>
          <p:spPr bwMode="auto">
            <a:xfrm>
              <a:off x="8089900" y="2847975"/>
              <a:ext cx="809625"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rgbClr val="212121"/>
                  </a:solidFill>
                  <a:effectLst/>
                  <a:latin typeface="Roboto Condensed" panose="02000000000000000000" pitchFamily="2" charset="0"/>
                </a:rPr>
                <a:t>same</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46" name="Rectangle 44"/>
            <p:cNvSpPr>
              <a:spLocks noChangeArrowheads="1"/>
            </p:cNvSpPr>
            <p:nvPr/>
          </p:nvSpPr>
          <p:spPr bwMode="auto">
            <a:xfrm>
              <a:off x="8864600" y="2847975"/>
              <a:ext cx="784225"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rgbClr val="212121"/>
                  </a:solidFill>
                  <a:effectLst/>
                  <a:latin typeface="Roboto Condensed" panose="02000000000000000000" pitchFamily="2" charset="0"/>
                </a:rPr>
                <a:t>order</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47" name="Rectangle 45"/>
            <p:cNvSpPr>
              <a:spLocks noChangeArrowheads="1"/>
            </p:cNvSpPr>
            <p:nvPr/>
          </p:nvSpPr>
          <p:spPr bwMode="auto">
            <a:xfrm>
              <a:off x="9496425" y="2847975"/>
              <a:ext cx="233363"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rgbClr val="212121"/>
                  </a:solidFill>
                  <a:effectLst/>
                  <a:latin typeface="Roboto Condensed" panose="02000000000000000000" pitchFamily="2" charset="0"/>
                </a:rPr>
                <a:t>.</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48" name="Rectangle 46"/>
            <p:cNvSpPr>
              <a:spLocks noChangeArrowheads="1"/>
            </p:cNvSpPr>
            <p:nvPr/>
          </p:nvSpPr>
          <p:spPr bwMode="auto">
            <a:xfrm>
              <a:off x="9817100" y="2847975"/>
              <a:ext cx="1311275"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rgbClr val="212121"/>
                  </a:solidFill>
                  <a:effectLst/>
                  <a:latin typeface="Roboto Condensed" panose="02000000000000000000" pitchFamily="2" charset="0"/>
                </a:rPr>
                <a:t>Accesses</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49" name="Rectangle 47"/>
            <p:cNvSpPr>
              <a:spLocks noChangeArrowheads="1"/>
            </p:cNvSpPr>
            <p:nvPr/>
          </p:nvSpPr>
          <p:spPr bwMode="auto">
            <a:xfrm>
              <a:off x="11098213" y="2847975"/>
              <a:ext cx="534988"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rgbClr val="212121"/>
                  </a:solidFill>
                  <a:effectLst/>
                  <a:latin typeface="Roboto Condensed" panose="02000000000000000000" pitchFamily="2" charset="0"/>
                </a:rPr>
                <a:t>are</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0" name="Rectangle 48"/>
            <p:cNvSpPr>
              <a:spLocks noChangeArrowheads="1"/>
            </p:cNvSpPr>
            <p:nvPr/>
          </p:nvSpPr>
          <p:spPr bwMode="auto">
            <a:xfrm>
              <a:off x="11599863" y="2847975"/>
              <a:ext cx="542925"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rgbClr val="212121"/>
                  </a:solidFill>
                  <a:effectLst/>
                  <a:latin typeface="Roboto Condensed" panose="02000000000000000000" pitchFamily="2" charset="0"/>
                </a:rPr>
                <a:t>not</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1" name="Rectangle 49"/>
            <p:cNvSpPr>
              <a:spLocks noChangeArrowheads="1"/>
            </p:cNvSpPr>
            <p:nvPr/>
          </p:nvSpPr>
          <p:spPr bwMode="auto">
            <a:xfrm>
              <a:off x="2309813" y="3213100"/>
              <a:ext cx="107950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rgbClr val="212121"/>
                  </a:solidFill>
                  <a:effectLst/>
                  <a:latin typeface="Roboto Condensed" panose="02000000000000000000" pitchFamily="2" charset="0"/>
                </a:rPr>
                <a:t>ordered</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2" name="Rectangle 50"/>
            <p:cNvSpPr>
              <a:spLocks noChangeArrowheads="1"/>
            </p:cNvSpPr>
            <p:nvPr/>
          </p:nvSpPr>
          <p:spPr bwMode="auto">
            <a:xfrm>
              <a:off x="3302000" y="3213100"/>
              <a:ext cx="369888"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rgbClr val="212121"/>
                  </a:solidFill>
                  <a:effectLst/>
                  <a:latin typeface="Roboto Condensed" panose="02000000000000000000" pitchFamily="2" charset="0"/>
                </a:rPr>
                <a:t>in</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3" name="Rectangle 51"/>
            <p:cNvSpPr>
              <a:spLocks noChangeArrowheads="1"/>
            </p:cNvSpPr>
            <p:nvPr/>
          </p:nvSpPr>
          <p:spPr bwMode="auto">
            <a:xfrm>
              <a:off x="3590925" y="3213100"/>
              <a:ext cx="684213"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rgbClr val="212121"/>
                  </a:solidFill>
                  <a:effectLst/>
                  <a:latin typeface="Roboto Condensed" panose="02000000000000000000" pitchFamily="2" charset="0"/>
                </a:rPr>
                <a:t>time</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grpSp>
      <p:grpSp>
        <p:nvGrpSpPr>
          <p:cNvPr id="163" name="Group 162"/>
          <p:cNvGrpSpPr/>
          <p:nvPr/>
        </p:nvGrpSpPr>
        <p:grpSpPr>
          <a:xfrm>
            <a:off x="87313" y="3794125"/>
            <a:ext cx="11999913" cy="473075"/>
            <a:chOff x="87313" y="3794125"/>
            <a:chExt cx="11999913" cy="473075"/>
          </a:xfrm>
        </p:grpSpPr>
        <p:sp>
          <p:nvSpPr>
            <p:cNvPr id="18" name="Line 17"/>
            <p:cNvSpPr>
              <a:spLocks noChangeShapeType="1"/>
            </p:cNvSpPr>
            <p:nvPr/>
          </p:nvSpPr>
          <p:spPr bwMode="auto">
            <a:xfrm>
              <a:off x="87313" y="4267200"/>
              <a:ext cx="11999913" cy="0"/>
            </a:xfrm>
            <a:prstGeom prst="line">
              <a:avLst/>
            </a:prstGeom>
            <a:noFill/>
            <a:ln w="12700">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4" name="Rectangle 52"/>
            <p:cNvSpPr>
              <a:spLocks noChangeArrowheads="1"/>
            </p:cNvSpPr>
            <p:nvPr/>
          </p:nvSpPr>
          <p:spPr bwMode="auto">
            <a:xfrm>
              <a:off x="184150" y="3794125"/>
              <a:ext cx="973138"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rgbClr val="1D3064"/>
                  </a:solidFill>
                  <a:effectLst/>
                  <a:latin typeface="Roboto Condensed" panose="02000000000000000000" pitchFamily="2" charset="0"/>
                </a:rPr>
                <a:t>Causal</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5" name="Rectangle 53"/>
            <p:cNvSpPr>
              <a:spLocks noChangeArrowheads="1"/>
            </p:cNvSpPr>
            <p:nvPr/>
          </p:nvSpPr>
          <p:spPr bwMode="auto">
            <a:xfrm>
              <a:off x="2309813" y="3794125"/>
              <a:ext cx="468313"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rgbClr val="212121"/>
                  </a:solidFill>
                  <a:effectLst/>
                  <a:latin typeface="Roboto Condensed" panose="02000000000000000000" pitchFamily="2" charset="0"/>
                </a:rPr>
                <a:t>All</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6" name="Rectangle 54"/>
            <p:cNvSpPr>
              <a:spLocks noChangeArrowheads="1"/>
            </p:cNvSpPr>
            <p:nvPr/>
          </p:nvSpPr>
          <p:spPr bwMode="auto">
            <a:xfrm>
              <a:off x="2693988" y="3794125"/>
              <a:ext cx="139065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rgbClr val="212121"/>
                  </a:solidFill>
                  <a:effectLst/>
                  <a:latin typeface="Roboto Condensed" panose="02000000000000000000" pitchFamily="2" charset="0"/>
                </a:rPr>
                <a:t>processes</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7" name="Rectangle 55"/>
            <p:cNvSpPr>
              <a:spLocks noChangeArrowheads="1"/>
            </p:cNvSpPr>
            <p:nvPr/>
          </p:nvSpPr>
          <p:spPr bwMode="auto">
            <a:xfrm>
              <a:off x="4000500" y="3794125"/>
              <a:ext cx="57785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rgbClr val="212121"/>
                  </a:solidFill>
                  <a:effectLst/>
                  <a:latin typeface="Roboto Condensed" panose="02000000000000000000" pitchFamily="2" charset="0"/>
                </a:rPr>
                <a:t>see</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8" name="Rectangle 56"/>
            <p:cNvSpPr>
              <a:spLocks noChangeArrowheads="1"/>
            </p:cNvSpPr>
            <p:nvPr/>
          </p:nvSpPr>
          <p:spPr bwMode="auto">
            <a:xfrm>
              <a:off x="4494213" y="3794125"/>
              <a:ext cx="1138238"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rgbClr val="212121"/>
                  </a:solidFill>
                  <a:effectLst/>
                  <a:latin typeface="Roboto Condensed" panose="02000000000000000000" pitchFamily="2" charset="0"/>
                </a:rPr>
                <a:t>causally</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9" name="Rectangle 57"/>
            <p:cNvSpPr>
              <a:spLocks noChangeArrowheads="1"/>
            </p:cNvSpPr>
            <p:nvPr/>
          </p:nvSpPr>
          <p:spPr bwMode="auto">
            <a:xfrm>
              <a:off x="5480050" y="3794125"/>
              <a:ext cx="22860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rgbClr val="212121"/>
                  </a:solidFill>
                  <a:effectLst/>
                  <a:latin typeface="Roboto Condensed" panose="02000000000000000000" pitchFamily="2" charset="0"/>
                </a:rPr>
                <a:t>-</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60" name="Rectangle 58"/>
            <p:cNvSpPr>
              <a:spLocks noChangeArrowheads="1"/>
            </p:cNvSpPr>
            <p:nvPr/>
          </p:nvSpPr>
          <p:spPr bwMode="auto">
            <a:xfrm>
              <a:off x="5556250" y="3794125"/>
              <a:ext cx="989013"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rgbClr val="212121"/>
                  </a:solidFill>
                  <a:effectLst/>
                  <a:latin typeface="Roboto Condensed" panose="02000000000000000000" pitchFamily="2" charset="0"/>
                </a:rPr>
                <a:t>related</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61" name="Rectangle 59"/>
            <p:cNvSpPr>
              <a:spLocks noChangeArrowheads="1"/>
            </p:cNvSpPr>
            <p:nvPr/>
          </p:nvSpPr>
          <p:spPr bwMode="auto">
            <a:xfrm>
              <a:off x="6461125" y="3794125"/>
              <a:ext cx="97155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rgbClr val="212121"/>
                  </a:solidFill>
                  <a:effectLst/>
                  <a:latin typeface="Roboto Condensed" panose="02000000000000000000" pitchFamily="2" charset="0"/>
                </a:rPr>
                <a:t>shared</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62" name="Rectangle 60"/>
            <p:cNvSpPr>
              <a:spLocks noChangeArrowheads="1"/>
            </p:cNvSpPr>
            <p:nvPr/>
          </p:nvSpPr>
          <p:spPr bwMode="auto">
            <a:xfrm>
              <a:off x="7348538" y="3794125"/>
              <a:ext cx="1281113"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rgbClr val="212121"/>
                  </a:solidFill>
                  <a:effectLst/>
                  <a:latin typeface="Roboto Condensed" panose="02000000000000000000" pitchFamily="2" charset="0"/>
                </a:rPr>
                <a:t>accesses</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63" name="Rectangle 61"/>
            <p:cNvSpPr>
              <a:spLocks noChangeArrowheads="1"/>
            </p:cNvSpPr>
            <p:nvPr/>
          </p:nvSpPr>
          <p:spPr bwMode="auto">
            <a:xfrm>
              <a:off x="8548688" y="3794125"/>
              <a:ext cx="369888"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rgbClr val="212121"/>
                  </a:solidFill>
                  <a:effectLst/>
                  <a:latin typeface="Roboto Condensed" panose="02000000000000000000" pitchFamily="2" charset="0"/>
                </a:rPr>
                <a:t>in</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28" name="Rectangle 62"/>
            <p:cNvSpPr>
              <a:spLocks noChangeArrowheads="1"/>
            </p:cNvSpPr>
            <p:nvPr/>
          </p:nvSpPr>
          <p:spPr bwMode="auto">
            <a:xfrm>
              <a:off x="8834438" y="3794125"/>
              <a:ext cx="53340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rgbClr val="212121"/>
                  </a:solidFill>
                  <a:effectLst/>
                  <a:latin typeface="Roboto Condensed" panose="02000000000000000000" pitchFamily="2" charset="0"/>
                </a:rPr>
                <a:t>the</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29" name="Rectangle 63"/>
            <p:cNvSpPr>
              <a:spLocks noChangeArrowheads="1"/>
            </p:cNvSpPr>
            <p:nvPr/>
          </p:nvSpPr>
          <p:spPr bwMode="auto">
            <a:xfrm>
              <a:off x="9285288" y="3794125"/>
              <a:ext cx="809625"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rgbClr val="212121"/>
                  </a:solidFill>
                  <a:effectLst/>
                  <a:latin typeface="Roboto Condensed" panose="02000000000000000000" pitchFamily="2" charset="0"/>
                </a:rPr>
                <a:t>same</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30" name="Rectangle 64"/>
            <p:cNvSpPr>
              <a:spLocks noChangeArrowheads="1"/>
            </p:cNvSpPr>
            <p:nvPr/>
          </p:nvSpPr>
          <p:spPr bwMode="auto">
            <a:xfrm>
              <a:off x="10010775" y="3794125"/>
              <a:ext cx="784225"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rgbClr val="212121"/>
                  </a:solidFill>
                  <a:effectLst/>
                  <a:latin typeface="Roboto Condensed" panose="02000000000000000000" pitchFamily="2" charset="0"/>
                </a:rPr>
                <a:t>order</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31" name="Rectangle 65"/>
            <p:cNvSpPr>
              <a:spLocks noChangeArrowheads="1"/>
            </p:cNvSpPr>
            <p:nvPr/>
          </p:nvSpPr>
          <p:spPr bwMode="auto">
            <a:xfrm>
              <a:off x="10642600" y="3794125"/>
              <a:ext cx="233363"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rgbClr val="212121"/>
                  </a:solidFill>
                  <a:effectLst/>
                  <a:latin typeface="Roboto Condensed" panose="02000000000000000000" pitchFamily="2" charset="0"/>
                </a:rPr>
                <a:t>.</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grpSp>
      <p:grpSp>
        <p:nvGrpSpPr>
          <p:cNvPr id="164" name="Group 163"/>
          <p:cNvGrpSpPr/>
          <p:nvPr/>
        </p:nvGrpSpPr>
        <p:grpSpPr>
          <a:xfrm>
            <a:off x="87313" y="4267200"/>
            <a:ext cx="12058650" cy="947738"/>
            <a:chOff x="87313" y="4267200"/>
            <a:chExt cx="12058650" cy="947738"/>
          </a:xfrm>
        </p:grpSpPr>
        <p:sp>
          <p:nvSpPr>
            <p:cNvPr id="12" name="Rectangle 11"/>
            <p:cNvSpPr>
              <a:spLocks noChangeArrowheads="1"/>
            </p:cNvSpPr>
            <p:nvPr/>
          </p:nvSpPr>
          <p:spPr bwMode="auto">
            <a:xfrm>
              <a:off x="93663" y="4267200"/>
              <a:ext cx="2122488" cy="947738"/>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3" name="Rectangle 12"/>
            <p:cNvSpPr>
              <a:spLocks noChangeArrowheads="1"/>
            </p:cNvSpPr>
            <p:nvPr/>
          </p:nvSpPr>
          <p:spPr bwMode="auto">
            <a:xfrm>
              <a:off x="2216150" y="4267200"/>
              <a:ext cx="9866313" cy="947738"/>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22" name="Line 21"/>
            <p:cNvSpPr>
              <a:spLocks noChangeShapeType="1"/>
            </p:cNvSpPr>
            <p:nvPr/>
          </p:nvSpPr>
          <p:spPr bwMode="auto">
            <a:xfrm>
              <a:off x="87313" y="5214938"/>
              <a:ext cx="11999913" cy="0"/>
            </a:xfrm>
            <a:prstGeom prst="line">
              <a:avLst/>
            </a:prstGeom>
            <a:noFill/>
            <a:ln w="12700">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32" name="Rectangle 66"/>
            <p:cNvSpPr>
              <a:spLocks noChangeArrowheads="1"/>
            </p:cNvSpPr>
            <p:nvPr/>
          </p:nvSpPr>
          <p:spPr bwMode="auto">
            <a:xfrm>
              <a:off x="184150" y="4375150"/>
              <a:ext cx="703263"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rgbClr val="1D3064"/>
                  </a:solidFill>
                  <a:effectLst/>
                  <a:latin typeface="Roboto Condensed" panose="02000000000000000000" pitchFamily="2" charset="0"/>
                </a:rPr>
                <a:t>FIFO</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33" name="Rectangle 67"/>
            <p:cNvSpPr>
              <a:spLocks noChangeArrowheads="1"/>
            </p:cNvSpPr>
            <p:nvPr/>
          </p:nvSpPr>
          <p:spPr bwMode="auto">
            <a:xfrm>
              <a:off x="2309813" y="4375150"/>
              <a:ext cx="468313"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rgbClr val="212121"/>
                  </a:solidFill>
                  <a:effectLst/>
                  <a:latin typeface="Roboto Condensed" panose="02000000000000000000" pitchFamily="2" charset="0"/>
                </a:rPr>
                <a:t>All</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34" name="Rectangle 68"/>
            <p:cNvSpPr>
              <a:spLocks noChangeArrowheads="1"/>
            </p:cNvSpPr>
            <p:nvPr/>
          </p:nvSpPr>
          <p:spPr bwMode="auto">
            <a:xfrm>
              <a:off x="2728913" y="4375150"/>
              <a:ext cx="139065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rgbClr val="212121"/>
                  </a:solidFill>
                  <a:effectLst/>
                  <a:latin typeface="Roboto Condensed" panose="02000000000000000000" pitchFamily="2" charset="0"/>
                </a:rPr>
                <a:t>processes</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35" name="Rectangle 69"/>
            <p:cNvSpPr>
              <a:spLocks noChangeArrowheads="1"/>
            </p:cNvSpPr>
            <p:nvPr/>
          </p:nvSpPr>
          <p:spPr bwMode="auto">
            <a:xfrm>
              <a:off x="4071938" y="4375150"/>
              <a:ext cx="57785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rgbClr val="212121"/>
                  </a:solidFill>
                  <a:effectLst/>
                  <a:latin typeface="Roboto Condensed" panose="02000000000000000000" pitchFamily="2" charset="0"/>
                </a:rPr>
                <a:t>see</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36" name="Rectangle 70"/>
            <p:cNvSpPr>
              <a:spLocks noChangeArrowheads="1"/>
            </p:cNvSpPr>
            <p:nvPr/>
          </p:nvSpPr>
          <p:spPr bwMode="auto">
            <a:xfrm>
              <a:off x="4600575" y="4375150"/>
              <a:ext cx="885825"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rgbClr val="212121"/>
                  </a:solidFill>
                  <a:effectLst/>
                  <a:latin typeface="Roboto Condensed" panose="02000000000000000000" pitchFamily="2" charset="0"/>
                </a:rPr>
                <a:t>writes</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37" name="Rectangle 71"/>
            <p:cNvSpPr>
              <a:spLocks noChangeArrowheads="1"/>
            </p:cNvSpPr>
            <p:nvPr/>
          </p:nvSpPr>
          <p:spPr bwMode="auto">
            <a:xfrm>
              <a:off x="5435600" y="4375150"/>
              <a:ext cx="722313"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rgbClr val="212121"/>
                  </a:solidFill>
                  <a:effectLst/>
                  <a:latin typeface="Roboto Condensed" panose="02000000000000000000" pitchFamily="2" charset="0"/>
                </a:rPr>
                <a:t>from</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38" name="Rectangle 72"/>
            <p:cNvSpPr>
              <a:spLocks noChangeArrowheads="1"/>
            </p:cNvSpPr>
            <p:nvPr/>
          </p:nvSpPr>
          <p:spPr bwMode="auto">
            <a:xfrm>
              <a:off x="6111875" y="4375150"/>
              <a:ext cx="73025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rgbClr val="212121"/>
                  </a:solidFill>
                  <a:effectLst/>
                  <a:latin typeface="Roboto Condensed" panose="02000000000000000000" pitchFamily="2" charset="0"/>
                </a:rPr>
                <a:t>each</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39" name="Rectangle 73"/>
            <p:cNvSpPr>
              <a:spLocks noChangeArrowheads="1"/>
            </p:cNvSpPr>
            <p:nvPr/>
          </p:nvSpPr>
          <p:spPr bwMode="auto">
            <a:xfrm>
              <a:off x="6792913" y="4375150"/>
              <a:ext cx="779463"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rgbClr val="212121"/>
                  </a:solidFill>
                  <a:effectLst/>
                  <a:latin typeface="Roboto Condensed" panose="02000000000000000000" pitchFamily="2" charset="0"/>
                </a:rPr>
                <a:t>other</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40" name="Rectangle 74"/>
            <p:cNvSpPr>
              <a:spLocks noChangeArrowheads="1"/>
            </p:cNvSpPr>
            <p:nvPr/>
          </p:nvSpPr>
          <p:spPr bwMode="auto">
            <a:xfrm>
              <a:off x="7523163" y="4375150"/>
              <a:ext cx="369888"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rgbClr val="212121"/>
                  </a:solidFill>
                  <a:effectLst/>
                  <a:latin typeface="Roboto Condensed" panose="02000000000000000000" pitchFamily="2" charset="0"/>
                </a:rPr>
                <a:t>in</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41" name="Rectangle 75"/>
            <p:cNvSpPr>
              <a:spLocks noChangeArrowheads="1"/>
            </p:cNvSpPr>
            <p:nvPr/>
          </p:nvSpPr>
          <p:spPr bwMode="auto">
            <a:xfrm>
              <a:off x="7845425" y="4375150"/>
              <a:ext cx="53340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rgbClr val="212121"/>
                  </a:solidFill>
                  <a:effectLst/>
                  <a:latin typeface="Roboto Condensed" panose="02000000000000000000" pitchFamily="2" charset="0"/>
                </a:rPr>
                <a:t>the</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42" name="Rectangle 76"/>
            <p:cNvSpPr>
              <a:spLocks noChangeArrowheads="1"/>
            </p:cNvSpPr>
            <p:nvPr/>
          </p:nvSpPr>
          <p:spPr bwMode="auto">
            <a:xfrm>
              <a:off x="8329613" y="4375150"/>
              <a:ext cx="784225"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rgbClr val="212121"/>
                  </a:solidFill>
                  <a:effectLst/>
                  <a:latin typeface="Roboto Condensed" panose="02000000000000000000" pitchFamily="2" charset="0"/>
                </a:rPr>
                <a:t>order</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43" name="Rectangle 77"/>
            <p:cNvSpPr>
              <a:spLocks noChangeArrowheads="1"/>
            </p:cNvSpPr>
            <p:nvPr/>
          </p:nvSpPr>
          <p:spPr bwMode="auto">
            <a:xfrm>
              <a:off x="9066213" y="4375150"/>
              <a:ext cx="66040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rgbClr val="212121"/>
                  </a:solidFill>
                  <a:effectLst/>
                  <a:latin typeface="Roboto Condensed" panose="02000000000000000000" pitchFamily="2" charset="0"/>
                </a:rPr>
                <a:t>they</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44" name="Rectangle 78"/>
            <p:cNvSpPr>
              <a:spLocks noChangeArrowheads="1"/>
            </p:cNvSpPr>
            <p:nvPr/>
          </p:nvSpPr>
          <p:spPr bwMode="auto">
            <a:xfrm>
              <a:off x="9678988" y="4375150"/>
              <a:ext cx="73025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rgbClr val="212121"/>
                  </a:solidFill>
                  <a:effectLst/>
                  <a:latin typeface="Roboto Condensed" panose="02000000000000000000" pitchFamily="2" charset="0"/>
                </a:rPr>
                <a:t>were</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45" name="Rectangle 79"/>
            <p:cNvSpPr>
              <a:spLocks noChangeArrowheads="1"/>
            </p:cNvSpPr>
            <p:nvPr/>
          </p:nvSpPr>
          <p:spPr bwMode="auto">
            <a:xfrm>
              <a:off x="10358438" y="4375150"/>
              <a:ext cx="733425"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rgbClr val="212121"/>
                  </a:solidFill>
                  <a:effectLst/>
                  <a:latin typeface="Roboto Condensed" panose="02000000000000000000" pitchFamily="2" charset="0"/>
                </a:rPr>
                <a:t>used</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46" name="Rectangle 80"/>
            <p:cNvSpPr>
              <a:spLocks noChangeArrowheads="1"/>
            </p:cNvSpPr>
            <p:nvPr/>
          </p:nvSpPr>
          <p:spPr bwMode="auto">
            <a:xfrm>
              <a:off x="10939463" y="4375150"/>
              <a:ext cx="233363"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rgbClr val="212121"/>
                  </a:solidFill>
                  <a:effectLst/>
                  <a:latin typeface="Roboto Condensed" panose="02000000000000000000" pitchFamily="2" charset="0"/>
                </a:rPr>
                <a:t>.</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47" name="Rectangle 81"/>
            <p:cNvSpPr>
              <a:spLocks noChangeArrowheads="1"/>
            </p:cNvSpPr>
            <p:nvPr/>
          </p:nvSpPr>
          <p:spPr bwMode="auto">
            <a:xfrm>
              <a:off x="11226800" y="4375150"/>
              <a:ext cx="919163"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rgbClr val="212121"/>
                  </a:solidFill>
                  <a:effectLst/>
                  <a:latin typeface="Roboto Condensed" panose="02000000000000000000" pitchFamily="2" charset="0"/>
                </a:rPr>
                <a:t>Writes</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48" name="Rectangle 82"/>
            <p:cNvSpPr>
              <a:spLocks noChangeArrowheads="1"/>
            </p:cNvSpPr>
            <p:nvPr/>
          </p:nvSpPr>
          <p:spPr bwMode="auto">
            <a:xfrm>
              <a:off x="2309813" y="4741863"/>
              <a:ext cx="722313"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rgbClr val="212121"/>
                  </a:solidFill>
                  <a:effectLst/>
                  <a:latin typeface="Roboto Condensed" panose="02000000000000000000" pitchFamily="2" charset="0"/>
                </a:rPr>
                <a:t>from</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49" name="Rectangle 83"/>
            <p:cNvSpPr>
              <a:spLocks noChangeArrowheads="1"/>
            </p:cNvSpPr>
            <p:nvPr/>
          </p:nvSpPr>
          <p:spPr bwMode="auto">
            <a:xfrm>
              <a:off x="2949575" y="4741863"/>
              <a:ext cx="1182688"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rgbClr val="212121"/>
                  </a:solidFill>
                  <a:effectLst/>
                  <a:latin typeface="Roboto Condensed" panose="02000000000000000000" pitchFamily="2" charset="0"/>
                </a:rPr>
                <a:t>different</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50" name="Rectangle 84"/>
            <p:cNvSpPr>
              <a:spLocks noChangeArrowheads="1"/>
            </p:cNvSpPr>
            <p:nvPr/>
          </p:nvSpPr>
          <p:spPr bwMode="auto">
            <a:xfrm>
              <a:off x="4049713" y="4741863"/>
              <a:ext cx="139065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rgbClr val="212121"/>
                  </a:solidFill>
                  <a:effectLst/>
                  <a:latin typeface="Roboto Condensed" panose="02000000000000000000" pitchFamily="2" charset="0"/>
                </a:rPr>
                <a:t>processes</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51" name="Rectangle 85"/>
            <p:cNvSpPr>
              <a:spLocks noChangeArrowheads="1"/>
            </p:cNvSpPr>
            <p:nvPr/>
          </p:nvSpPr>
          <p:spPr bwMode="auto">
            <a:xfrm>
              <a:off x="5354638" y="4741863"/>
              <a:ext cx="65405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rgbClr val="212121"/>
                  </a:solidFill>
                  <a:effectLst/>
                  <a:latin typeface="Roboto Condensed" panose="02000000000000000000" pitchFamily="2" charset="0"/>
                </a:rPr>
                <a:t>may</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52" name="Rectangle 86"/>
            <p:cNvSpPr>
              <a:spLocks noChangeArrowheads="1"/>
            </p:cNvSpPr>
            <p:nvPr/>
          </p:nvSpPr>
          <p:spPr bwMode="auto">
            <a:xfrm>
              <a:off x="5926138" y="4741863"/>
              <a:ext cx="542925"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rgbClr val="212121"/>
                  </a:solidFill>
                  <a:effectLst/>
                  <a:latin typeface="Roboto Condensed" panose="02000000000000000000" pitchFamily="2" charset="0"/>
                </a:rPr>
                <a:t>not</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53" name="Rectangle 87"/>
            <p:cNvSpPr>
              <a:spLocks noChangeArrowheads="1"/>
            </p:cNvSpPr>
            <p:nvPr/>
          </p:nvSpPr>
          <p:spPr bwMode="auto">
            <a:xfrm>
              <a:off x="6386513" y="4741863"/>
              <a:ext cx="97790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rgbClr val="212121"/>
                  </a:solidFill>
                  <a:effectLst/>
                  <a:latin typeface="Roboto Condensed" panose="02000000000000000000" pitchFamily="2" charset="0"/>
                </a:rPr>
                <a:t>always</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54" name="Rectangle 88"/>
            <p:cNvSpPr>
              <a:spLocks noChangeArrowheads="1"/>
            </p:cNvSpPr>
            <p:nvPr/>
          </p:nvSpPr>
          <p:spPr bwMode="auto">
            <a:xfrm>
              <a:off x="7283450" y="4741863"/>
              <a:ext cx="446088"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rgbClr val="212121"/>
                  </a:solidFill>
                  <a:effectLst/>
                  <a:latin typeface="Roboto Condensed" panose="02000000000000000000" pitchFamily="2" charset="0"/>
                </a:rPr>
                <a:t>be</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55" name="Rectangle 89"/>
            <p:cNvSpPr>
              <a:spLocks noChangeArrowheads="1"/>
            </p:cNvSpPr>
            <p:nvPr/>
          </p:nvSpPr>
          <p:spPr bwMode="auto">
            <a:xfrm>
              <a:off x="7645400" y="4741863"/>
              <a:ext cx="725488"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rgbClr val="212121"/>
                  </a:solidFill>
                  <a:effectLst/>
                  <a:latin typeface="Roboto Condensed" panose="02000000000000000000" pitchFamily="2" charset="0"/>
                </a:rPr>
                <a:t>seen</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56" name="Rectangle 90"/>
            <p:cNvSpPr>
              <a:spLocks noChangeArrowheads="1"/>
            </p:cNvSpPr>
            <p:nvPr/>
          </p:nvSpPr>
          <p:spPr bwMode="auto">
            <a:xfrm>
              <a:off x="8286750" y="4741863"/>
              <a:ext cx="369888"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rgbClr val="212121"/>
                  </a:solidFill>
                  <a:effectLst/>
                  <a:latin typeface="Roboto Condensed" panose="02000000000000000000" pitchFamily="2" charset="0"/>
                </a:rPr>
                <a:t>in</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57" name="Rectangle 91"/>
            <p:cNvSpPr>
              <a:spLocks noChangeArrowheads="1"/>
            </p:cNvSpPr>
            <p:nvPr/>
          </p:nvSpPr>
          <p:spPr bwMode="auto">
            <a:xfrm>
              <a:off x="8574088" y="4741863"/>
              <a:ext cx="627063"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rgbClr val="212121"/>
                  </a:solidFill>
                  <a:effectLst/>
                  <a:latin typeface="Roboto Condensed" panose="02000000000000000000" pitchFamily="2" charset="0"/>
                </a:rPr>
                <a:t>that</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58" name="Rectangle 92"/>
            <p:cNvSpPr>
              <a:spLocks noChangeArrowheads="1"/>
            </p:cNvSpPr>
            <p:nvPr/>
          </p:nvSpPr>
          <p:spPr bwMode="auto">
            <a:xfrm>
              <a:off x="9120188" y="4741863"/>
              <a:ext cx="784225"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rgbClr val="212121"/>
                  </a:solidFill>
                  <a:effectLst/>
                  <a:latin typeface="Roboto Condensed" panose="02000000000000000000" pitchFamily="2" charset="0"/>
                </a:rPr>
                <a:t>order</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grpSp>
    </p:spTree>
    <p:extLst>
      <p:ext uri="{BB962C8B-B14F-4D97-AF65-F5344CB8AC3E}">
        <p14:creationId xmlns:p14="http://schemas.microsoft.com/office/powerpoint/2010/main" val="31132223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6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F2D5F8-87CB-4B5B-8EC7-5F4CE6485746}"/>
              </a:ext>
            </a:extLst>
          </p:cNvPr>
          <p:cNvSpPr>
            <a:spLocks noGrp="1"/>
          </p:cNvSpPr>
          <p:nvPr>
            <p:ph type="title"/>
          </p:nvPr>
        </p:nvSpPr>
        <p:spPr/>
        <p:txBody>
          <a:bodyPr>
            <a:normAutofit/>
          </a:bodyPr>
          <a:lstStyle/>
          <a:p>
            <a:r>
              <a:rPr lang="en-US" dirty="0"/>
              <a:t>Data centric model- Summary</a:t>
            </a:r>
          </a:p>
        </p:txBody>
      </p:sp>
      <p:sp>
        <p:nvSpPr>
          <p:cNvPr id="26" name="TextBox 25"/>
          <p:cNvSpPr txBox="1"/>
          <p:nvPr/>
        </p:nvSpPr>
        <p:spPr>
          <a:xfrm>
            <a:off x="0" y="896665"/>
            <a:ext cx="7551450" cy="461665"/>
          </a:xfrm>
          <a:prstGeom prst="rect">
            <a:avLst/>
          </a:prstGeom>
          <a:noFill/>
        </p:spPr>
        <p:txBody>
          <a:bodyPr wrap="square" rtlCol="0">
            <a:spAutoFit/>
          </a:bodyPr>
          <a:lstStyle/>
          <a:p>
            <a:r>
              <a:rPr lang="en-US" sz="2400" dirty="0">
                <a:solidFill>
                  <a:schemeClr val="accent6"/>
                </a:solidFill>
              </a:rPr>
              <a:t>Consistency </a:t>
            </a:r>
            <a:r>
              <a:rPr lang="en-US" sz="2400" dirty="0" smtClean="0">
                <a:solidFill>
                  <a:schemeClr val="accent6"/>
                </a:solidFill>
              </a:rPr>
              <a:t>models </a:t>
            </a:r>
            <a:r>
              <a:rPr lang="en-US" sz="2400" dirty="0">
                <a:solidFill>
                  <a:schemeClr val="accent6"/>
                </a:solidFill>
              </a:rPr>
              <a:t>with synchronization operations</a:t>
            </a:r>
          </a:p>
        </p:txBody>
      </p:sp>
      <p:sp>
        <p:nvSpPr>
          <p:cNvPr id="5" name="AutoShape 3"/>
          <p:cNvSpPr>
            <a:spLocks noChangeAspect="1" noChangeArrowheads="1" noTextEdit="1"/>
          </p:cNvSpPr>
          <p:nvPr/>
        </p:nvSpPr>
        <p:spPr bwMode="auto">
          <a:xfrm>
            <a:off x="85725" y="1843088"/>
            <a:ext cx="12020550" cy="317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4" name="Line 13"/>
          <p:cNvSpPr>
            <a:spLocks noChangeShapeType="1"/>
          </p:cNvSpPr>
          <p:nvPr/>
        </p:nvSpPr>
        <p:spPr bwMode="auto">
          <a:xfrm>
            <a:off x="2216150" y="1843088"/>
            <a:ext cx="0" cy="3103563"/>
          </a:xfrm>
          <a:prstGeom prst="line">
            <a:avLst/>
          </a:prstGeom>
          <a:noFill/>
          <a:ln w="12700">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8" name="Line 17"/>
          <p:cNvSpPr>
            <a:spLocks noChangeShapeType="1"/>
          </p:cNvSpPr>
          <p:nvPr/>
        </p:nvSpPr>
        <p:spPr bwMode="auto">
          <a:xfrm>
            <a:off x="93663" y="1843088"/>
            <a:ext cx="0" cy="3103563"/>
          </a:xfrm>
          <a:prstGeom prst="line">
            <a:avLst/>
          </a:prstGeom>
          <a:noFill/>
          <a:ln w="12700">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9" name="Line 18"/>
          <p:cNvSpPr>
            <a:spLocks noChangeShapeType="1"/>
          </p:cNvSpPr>
          <p:nvPr/>
        </p:nvSpPr>
        <p:spPr bwMode="auto">
          <a:xfrm>
            <a:off x="12082463" y="1843088"/>
            <a:ext cx="0" cy="3103563"/>
          </a:xfrm>
          <a:prstGeom prst="line">
            <a:avLst/>
          </a:prstGeom>
          <a:noFill/>
          <a:ln w="12700">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grpSp>
        <p:nvGrpSpPr>
          <p:cNvPr id="135" name="Group 134"/>
          <p:cNvGrpSpPr/>
          <p:nvPr/>
        </p:nvGrpSpPr>
        <p:grpSpPr>
          <a:xfrm>
            <a:off x="87313" y="1849438"/>
            <a:ext cx="11999913" cy="582613"/>
            <a:chOff x="87313" y="1849438"/>
            <a:chExt cx="11999913" cy="582613"/>
          </a:xfrm>
        </p:grpSpPr>
        <p:sp>
          <p:nvSpPr>
            <p:cNvPr id="6" name="Rectangle 5"/>
            <p:cNvSpPr>
              <a:spLocks noChangeArrowheads="1"/>
            </p:cNvSpPr>
            <p:nvPr/>
          </p:nvSpPr>
          <p:spPr bwMode="auto">
            <a:xfrm>
              <a:off x="93663" y="1849438"/>
              <a:ext cx="2122488" cy="582613"/>
            </a:xfrm>
            <a:prstGeom prst="rect">
              <a:avLst/>
            </a:prstGeom>
            <a:solidFill>
              <a:srgbClr val="1D306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7" name="Rectangle 6"/>
            <p:cNvSpPr>
              <a:spLocks noChangeArrowheads="1"/>
            </p:cNvSpPr>
            <p:nvPr/>
          </p:nvSpPr>
          <p:spPr bwMode="auto">
            <a:xfrm>
              <a:off x="2216150" y="1849438"/>
              <a:ext cx="9866313" cy="582613"/>
            </a:xfrm>
            <a:prstGeom prst="rect">
              <a:avLst/>
            </a:prstGeom>
            <a:solidFill>
              <a:srgbClr val="1D306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5" name="Line 14"/>
            <p:cNvSpPr>
              <a:spLocks noChangeShapeType="1"/>
            </p:cNvSpPr>
            <p:nvPr/>
          </p:nvSpPr>
          <p:spPr bwMode="auto">
            <a:xfrm>
              <a:off x="87313" y="2432051"/>
              <a:ext cx="11999913" cy="0"/>
            </a:xfrm>
            <a:prstGeom prst="line">
              <a:avLst/>
            </a:prstGeom>
            <a:noFill/>
            <a:ln w="38100">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0" name="Line 19"/>
            <p:cNvSpPr>
              <a:spLocks noChangeShapeType="1"/>
            </p:cNvSpPr>
            <p:nvPr/>
          </p:nvSpPr>
          <p:spPr bwMode="auto">
            <a:xfrm>
              <a:off x="87313" y="1849438"/>
              <a:ext cx="11999913" cy="0"/>
            </a:xfrm>
            <a:prstGeom prst="line">
              <a:avLst/>
            </a:prstGeom>
            <a:noFill/>
            <a:ln w="12700">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2" name="Rectangle 21"/>
            <p:cNvSpPr>
              <a:spLocks noChangeArrowheads="1"/>
            </p:cNvSpPr>
            <p:nvPr/>
          </p:nvSpPr>
          <p:spPr bwMode="auto">
            <a:xfrm>
              <a:off x="184150" y="1957388"/>
              <a:ext cx="165100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smtClean="0">
                  <a:ln>
                    <a:noFill/>
                  </a:ln>
                  <a:solidFill>
                    <a:srgbClr val="FFFFFF"/>
                  </a:solidFill>
                  <a:effectLst/>
                  <a:latin typeface="Roboto Condensed" panose="02000000000000000000" pitchFamily="2" charset="0"/>
                </a:rPr>
                <a:t>Consistency</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3" name="Rectangle 22"/>
            <p:cNvSpPr>
              <a:spLocks noChangeArrowheads="1"/>
            </p:cNvSpPr>
            <p:nvPr/>
          </p:nvSpPr>
          <p:spPr bwMode="auto">
            <a:xfrm>
              <a:off x="2309813" y="1957388"/>
              <a:ext cx="1552575"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smtClean="0">
                  <a:ln>
                    <a:noFill/>
                  </a:ln>
                  <a:solidFill>
                    <a:srgbClr val="FFFFFF"/>
                  </a:solidFill>
                  <a:effectLst/>
                  <a:latin typeface="Roboto Condensed" panose="02000000000000000000" pitchFamily="2" charset="0"/>
                </a:rPr>
                <a:t>Description</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grpSp>
      <p:grpSp>
        <p:nvGrpSpPr>
          <p:cNvPr id="136" name="Group 135"/>
          <p:cNvGrpSpPr/>
          <p:nvPr/>
        </p:nvGrpSpPr>
        <p:grpSpPr>
          <a:xfrm>
            <a:off x="87313" y="2432051"/>
            <a:ext cx="12057062" cy="947738"/>
            <a:chOff x="87313" y="2432051"/>
            <a:chExt cx="12057062" cy="947738"/>
          </a:xfrm>
        </p:grpSpPr>
        <p:sp>
          <p:nvSpPr>
            <p:cNvPr id="8" name="Rectangle 7"/>
            <p:cNvSpPr>
              <a:spLocks noChangeArrowheads="1"/>
            </p:cNvSpPr>
            <p:nvPr/>
          </p:nvSpPr>
          <p:spPr bwMode="auto">
            <a:xfrm>
              <a:off x="93663" y="2432051"/>
              <a:ext cx="2122488" cy="9461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9" name="Rectangle 8"/>
            <p:cNvSpPr>
              <a:spLocks noChangeArrowheads="1"/>
            </p:cNvSpPr>
            <p:nvPr/>
          </p:nvSpPr>
          <p:spPr bwMode="auto">
            <a:xfrm>
              <a:off x="2216150" y="2432051"/>
              <a:ext cx="9866313" cy="9477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6" name="Line 15"/>
            <p:cNvSpPr>
              <a:spLocks noChangeShapeType="1"/>
            </p:cNvSpPr>
            <p:nvPr/>
          </p:nvSpPr>
          <p:spPr bwMode="auto">
            <a:xfrm>
              <a:off x="87313" y="3379788"/>
              <a:ext cx="11999913" cy="0"/>
            </a:xfrm>
            <a:prstGeom prst="line">
              <a:avLst/>
            </a:prstGeom>
            <a:noFill/>
            <a:ln w="12700">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4" name="Rectangle 23"/>
            <p:cNvSpPr>
              <a:spLocks noChangeArrowheads="1"/>
            </p:cNvSpPr>
            <p:nvPr/>
          </p:nvSpPr>
          <p:spPr bwMode="auto">
            <a:xfrm>
              <a:off x="184150" y="2540001"/>
              <a:ext cx="811213"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rgbClr val="1D3064"/>
                  </a:solidFill>
                  <a:effectLst/>
                  <a:latin typeface="Roboto Condensed" panose="02000000000000000000" pitchFamily="2" charset="0"/>
                </a:rPr>
                <a:t>Weak</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5" name="Rectangle 24"/>
            <p:cNvSpPr>
              <a:spLocks noChangeArrowheads="1"/>
            </p:cNvSpPr>
            <p:nvPr/>
          </p:nvSpPr>
          <p:spPr bwMode="auto">
            <a:xfrm>
              <a:off x="2309813" y="2540001"/>
              <a:ext cx="992188"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rgbClr val="212121"/>
                  </a:solidFill>
                  <a:effectLst/>
                  <a:latin typeface="Roboto Condensed" panose="02000000000000000000" pitchFamily="2" charset="0"/>
                </a:rPr>
                <a:t>Shared</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7" name="Rectangle 25"/>
            <p:cNvSpPr>
              <a:spLocks noChangeArrowheads="1"/>
            </p:cNvSpPr>
            <p:nvPr/>
          </p:nvSpPr>
          <p:spPr bwMode="auto">
            <a:xfrm>
              <a:off x="3238500" y="2540001"/>
              <a:ext cx="68580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rgbClr val="212121"/>
                  </a:solidFill>
                  <a:effectLst/>
                  <a:latin typeface="Roboto Condensed" panose="02000000000000000000" pitchFamily="2" charset="0"/>
                </a:rPr>
                <a:t>data</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8" name="Rectangle 26"/>
            <p:cNvSpPr>
              <a:spLocks noChangeArrowheads="1"/>
            </p:cNvSpPr>
            <p:nvPr/>
          </p:nvSpPr>
          <p:spPr bwMode="auto">
            <a:xfrm>
              <a:off x="3862388" y="2540001"/>
              <a:ext cx="587375"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rgbClr val="212121"/>
                  </a:solidFill>
                  <a:effectLst/>
                  <a:latin typeface="Roboto Condensed" panose="02000000000000000000" pitchFamily="2" charset="0"/>
                </a:rPr>
                <a:t>can</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9" name="Rectangle 27"/>
            <p:cNvSpPr>
              <a:spLocks noChangeArrowheads="1"/>
            </p:cNvSpPr>
            <p:nvPr/>
          </p:nvSpPr>
          <p:spPr bwMode="auto">
            <a:xfrm>
              <a:off x="4387850" y="2540001"/>
              <a:ext cx="446088"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rgbClr val="212121"/>
                  </a:solidFill>
                  <a:effectLst/>
                  <a:latin typeface="Roboto Condensed" panose="02000000000000000000" pitchFamily="2" charset="0"/>
                </a:rPr>
                <a:t>be</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0" name="Rectangle 28"/>
            <p:cNvSpPr>
              <a:spLocks noChangeArrowheads="1"/>
            </p:cNvSpPr>
            <p:nvPr/>
          </p:nvSpPr>
          <p:spPr bwMode="auto">
            <a:xfrm>
              <a:off x="4773613" y="2540001"/>
              <a:ext cx="112395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rgbClr val="212121"/>
                  </a:solidFill>
                  <a:effectLst/>
                  <a:latin typeface="Roboto Condensed" panose="02000000000000000000" pitchFamily="2" charset="0"/>
                </a:rPr>
                <a:t>counted</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1" name="Rectangle 29"/>
            <p:cNvSpPr>
              <a:spLocks noChangeArrowheads="1"/>
            </p:cNvSpPr>
            <p:nvPr/>
          </p:nvSpPr>
          <p:spPr bwMode="auto">
            <a:xfrm>
              <a:off x="5838825" y="2540001"/>
              <a:ext cx="452438"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rgbClr val="212121"/>
                  </a:solidFill>
                  <a:effectLst/>
                  <a:latin typeface="Roboto Condensed" panose="02000000000000000000" pitchFamily="2" charset="0"/>
                </a:rPr>
                <a:t>on</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2" name="Rectangle 30"/>
            <p:cNvSpPr>
              <a:spLocks noChangeArrowheads="1"/>
            </p:cNvSpPr>
            <p:nvPr/>
          </p:nvSpPr>
          <p:spPr bwMode="auto">
            <a:xfrm>
              <a:off x="6229350" y="2540001"/>
              <a:ext cx="395288"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rgbClr val="212121"/>
                  </a:solidFill>
                  <a:effectLst/>
                  <a:latin typeface="Roboto Condensed" panose="02000000000000000000" pitchFamily="2" charset="0"/>
                </a:rPr>
                <a:t>to</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3" name="Rectangle 31"/>
            <p:cNvSpPr>
              <a:spLocks noChangeArrowheads="1"/>
            </p:cNvSpPr>
            <p:nvPr/>
          </p:nvSpPr>
          <p:spPr bwMode="auto">
            <a:xfrm>
              <a:off x="6564313" y="2540001"/>
              <a:ext cx="446088"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rgbClr val="212121"/>
                  </a:solidFill>
                  <a:effectLst/>
                  <a:latin typeface="Roboto Condensed" panose="02000000000000000000" pitchFamily="2" charset="0"/>
                </a:rPr>
                <a:t>be</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4" name="Rectangle 32"/>
            <p:cNvSpPr>
              <a:spLocks noChangeArrowheads="1"/>
            </p:cNvSpPr>
            <p:nvPr/>
          </p:nvSpPr>
          <p:spPr bwMode="auto">
            <a:xfrm>
              <a:off x="6951663" y="2540001"/>
              <a:ext cx="1411288"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rgbClr val="212121"/>
                  </a:solidFill>
                  <a:effectLst/>
                  <a:latin typeface="Roboto Condensed" panose="02000000000000000000" pitchFamily="2" charset="0"/>
                </a:rPr>
                <a:t>consistent</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5" name="Rectangle 33"/>
            <p:cNvSpPr>
              <a:spLocks noChangeArrowheads="1"/>
            </p:cNvSpPr>
            <p:nvPr/>
          </p:nvSpPr>
          <p:spPr bwMode="auto">
            <a:xfrm>
              <a:off x="8301038" y="2540001"/>
              <a:ext cx="649288"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rgbClr val="212121"/>
                  </a:solidFill>
                  <a:effectLst/>
                  <a:latin typeface="Roboto Condensed" panose="02000000000000000000" pitchFamily="2" charset="0"/>
                </a:rPr>
                <a:t>only</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6" name="Rectangle 34"/>
            <p:cNvSpPr>
              <a:spLocks noChangeArrowheads="1"/>
            </p:cNvSpPr>
            <p:nvPr/>
          </p:nvSpPr>
          <p:spPr bwMode="auto">
            <a:xfrm>
              <a:off x="8890000" y="2540001"/>
              <a:ext cx="720725"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rgbClr val="212121"/>
                  </a:solidFill>
                  <a:effectLst/>
                  <a:latin typeface="Roboto Condensed" panose="02000000000000000000" pitchFamily="2" charset="0"/>
                </a:rPr>
                <a:t>after</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7" name="Rectangle 35"/>
            <p:cNvSpPr>
              <a:spLocks noChangeArrowheads="1"/>
            </p:cNvSpPr>
            <p:nvPr/>
          </p:nvSpPr>
          <p:spPr bwMode="auto">
            <a:xfrm>
              <a:off x="9548813" y="2540001"/>
              <a:ext cx="29845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rgbClr val="212121"/>
                  </a:solidFill>
                  <a:effectLst/>
                  <a:latin typeface="Roboto Condensed" panose="02000000000000000000" pitchFamily="2" charset="0"/>
                </a:rPr>
                <a:t>a</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8" name="Rectangle 36"/>
            <p:cNvSpPr>
              <a:spLocks noChangeArrowheads="1"/>
            </p:cNvSpPr>
            <p:nvPr/>
          </p:nvSpPr>
          <p:spPr bwMode="auto">
            <a:xfrm>
              <a:off x="9786938" y="2540001"/>
              <a:ext cx="205740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rgbClr val="212121"/>
                  </a:solidFill>
                  <a:effectLst/>
                  <a:latin typeface="Roboto Condensed" panose="02000000000000000000" pitchFamily="2" charset="0"/>
                </a:rPr>
                <a:t>synchronization</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9" name="Rectangle 37"/>
            <p:cNvSpPr>
              <a:spLocks noChangeArrowheads="1"/>
            </p:cNvSpPr>
            <p:nvPr/>
          </p:nvSpPr>
          <p:spPr bwMode="auto">
            <a:xfrm>
              <a:off x="11782425" y="2540001"/>
              <a:ext cx="36195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rgbClr val="212121"/>
                  </a:solidFill>
                  <a:effectLst/>
                  <a:latin typeface="Roboto Condensed" panose="02000000000000000000" pitchFamily="2" charset="0"/>
                </a:rPr>
                <a:t>is</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40" name="Rectangle 38"/>
            <p:cNvSpPr>
              <a:spLocks noChangeArrowheads="1"/>
            </p:cNvSpPr>
            <p:nvPr/>
          </p:nvSpPr>
          <p:spPr bwMode="auto">
            <a:xfrm>
              <a:off x="2309813" y="2906713"/>
              <a:ext cx="746125"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rgbClr val="212121"/>
                  </a:solidFill>
                  <a:effectLst/>
                  <a:latin typeface="Roboto Condensed" panose="02000000000000000000" pitchFamily="2" charset="0"/>
                </a:rPr>
                <a:t>done</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grpSp>
      <p:grpSp>
        <p:nvGrpSpPr>
          <p:cNvPr id="137" name="Group 136"/>
          <p:cNvGrpSpPr/>
          <p:nvPr/>
        </p:nvGrpSpPr>
        <p:grpSpPr>
          <a:xfrm>
            <a:off x="87313" y="3378201"/>
            <a:ext cx="11999913" cy="615950"/>
            <a:chOff x="87313" y="3378201"/>
            <a:chExt cx="11999913" cy="615950"/>
          </a:xfrm>
        </p:grpSpPr>
        <p:sp>
          <p:nvSpPr>
            <p:cNvPr id="10" name="Rectangle 9"/>
            <p:cNvSpPr>
              <a:spLocks noChangeArrowheads="1"/>
            </p:cNvSpPr>
            <p:nvPr/>
          </p:nvSpPr>
          <p:spPr bwMode="auto">
            <a:xfrm>
              <a:off x="93663" y="3378201"/>
              <a:ext cx="2122488" cy="614363"/>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1" name="Rectangle 10"/>
            <p:cNvSpPr>
              <a:spLocks noChangeArrowheads="1"/>
            </p:cNvSpPr>
            <p:nvPr/>
          </p:nvSpPr>
          <p:spPr bwMode="auto">
            <a:xfrm>
              <a:off x="2216150" y="3379788"/>
              <a:ext cx="9866313" cy="614363"/>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7" name="Line 16"/>
            <p:cNvSpPr>
              <a:spLocks noChangeShapeType="1"/>
            </p:cNvSpPr>
            <p:nvPr/>
          </p:nvSpPr>
          <p:spPr bwMode="auto">
            <a:xfrm>
              <a:off x="87313" y="3994151"/>
              <a:ext cx="11999913" cy="0"/>
            </a:xfrm>
            <a:prstGeom prst="line">
              <a:avLst/>
            </a:prstGeom>
            <a:noFill/>
            <a:ln w="12700">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41" name="Rectangle 39"/>
            <p:cNvSpPr>
              <a:spLocks noChangeArrowheads="1"/>
            </p:cNvSpPr>
            <p:nvPr/>
          </p:nvSpPr>
          <p:spPr bwMode="auto">
            <a:xfrm>
              <a:off x="184150" y="3487738"/>
              <a:ext cx="109855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rgbClr val="1D3064"/>
                  </a:solidFill>
                  <a:effectLst/>
                  <a:latin typeface="Roboto Condensed" panose="02000000000000000000" pitchFamily="2" charset="0"/>
                </a:rPr>
                <a:t>Release</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42" name="Rectangle 40"/>
            <p:cNvSpPr>
              <a:spLocks noChangeArrowheads="1"/>
            </p:cNvSpPr>
            <p:nvPr/>
          </p:nvSpPr>
          <p:spPr bwMode="auto">
            <a:xfrm>
              <a:off x="2309813" y="3487738"/>
              <a:ext cx="992188"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rgbClr val="212121"/>
                  </a:solidFill>
                  <a:effectLst/>
                  <a:latin typeface="Roboto Condensed" panose="02000000000000000000" pitchFamily="2" charset="0"/>
                </a:rPr>
                <a:t>Shared</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43" name="Rectangle 41"/>
            <p:cNvSpPr>
              <a:spLocks noChangeArrowheads="1"/>
            </p:cNvSpPr>
            <p:nvPr/>
          </p:nvSpPr>
          <p:spPr bwMode="auto">
            <a:xfrm>
              <a:off x="3216275" y="3487738"/>
              <a:ext cx="68580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rgbClr val="212121"/>
                  </a:solidFill>
                  <a:effectLst/>
                  <a:latin typeface="Roboto Condensed" panose="02000000000000000000" pitchFamily="2" charset="0"/>
                </a:rPr>
                <a:t>data</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44" name="Rectangle 42"/>
            <p:cNvSpPr>
              <a:spLocks noChangeArrowheads="1"/>
            </p:cNvSpPr>
            <p:nvPr/>
          </p:nvSpPr>
          <p:spPr bwMode="auto">
            <a:xfrm>
              <a:off x="3819525" y="3487738"/>
              <a:ext cx="534988"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rgbClr val="212121"/>
                  </a:solidFill>
                  <a:effectLst/>
                  <a:latin typeface="Roboto Condensed" panose="02000000000000000000" pitchFamily="2" charset="0"/>
                </a:rPr>
                <a:t>are</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45" name="Rectangle 43"/>
            <p:cNvSpPr>
              <a:spLocks noChangeArrowheads="1"/>
            </p:cNvSpPr>
            <p:nvPr/>
          </p:nvSpPr>
          <p:spPr bwMode="auto">
            <a:xfrm>
              <a:off x="4268788" y="3487738"/>
              <a:ext cx="820738"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rgbClr val="212121"/>
                  </a:solidFill>
                  <a:effectLst/>
                  <a:latin typeface="Roboto Condensed" panose="02000000000000000000" pitchFamily="2" charset="0"/>
                </a:rPr>
                <a:t>made</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46" name="Rectangle 44"/>
            <p:cNvSpPr>
              <a:spLocks noChangeArrowheads="1"/>
            </p:cNvSpPr>
            <p:nvPr/>
          </p:nvSpPr>
          <p:spPr bwMode="auto">
            <a:xfrm>
              <a:off x="5008563" y="3487738"/>
              <a:ext cx="1411288"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rgbClr val="212121"/>
                  </a:solidFill>
                  <a:effectLst/>
                  <a:latin typeface="Roboto Condensed" panose="02000000000000000000" pitchFamily="2" charset="0"/>
                </a:rPr>
                <a:t>consistent</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47" name="Rectangle 45"/>
            <p:cNvSpPr>
              <a:spLocks noChangeArrowheads="1"/>
            </p:cNvSpPr>
            <p:nvPr/>
          </p:nvSpPr>
          <p:spPr bwMode="auto">
            <a:xfrm>
              <a:off x="6337300" y="3487738"/>
              <a:ext cx="788988"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rgbClr val="212121"/>
                  </a:solidFill>
                  <a:effectLst/>
                  <a:latin typeface="Roboto Condensed" panose="02000000000000000000" pitchFamily="2" charset="0"/>
                </a:rPr>
                <a:t>when</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48" name="Rectangle 46"/>
            <p:cNvSpPr>
              <a:spLocks noChangeArrowheads="1"/>
            </p:cNvSpPr>
            <p:nvPr/>
          </p:nvSpPr>
          <p:spPr bwMode="auto">
            <a:xfrm>
              <a:off x="7042150" y="3487738"/>
              <a:ext cx="29845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rgbClr val="212121"/>
                  </a:solidFill>
                  <a:effectLst/>
                  <a:latin typeface="Roboto Condensed" panose="02000000000000000000" pitchFamily="2" charset="0"/>
                </a:rPr>
                <a:t>a</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49" name="Rectangle 47"/>
            <p:cNvSpPr>
              <a:spLocks noChangeArrowheads="1"/>
            </p:cNvSpPr>
            <p:nvPr/>
          </p:nvSpPr>
          <p:spPr bwMode="auto">
            <a:xfrm>
              <a:off x="7258050" y="3487738"/>
              <a:ext cx="97155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rgbClr val="212121"/>
                  </a:solidFill>
                  <a:effectLst/>
                  <a:latin typeface="Roboto Condensed" panose="02000000000000000000" pitchFamily="2" charset="0"/>
                </a:rPr>
                <a:t>critical</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0" name="Rectangle 48"/>
            <p:cNvSpPr>
              <a:spLocks noChangeArrowheads="1"/>
            </p:cNvSpPr>
            <p:nvPr/>
          </p:nvSpPr>
          <p:spPr bwMode="auto">
            <a:xfrm>
              <a:off x="8148638" y="3487738"/>
              <a:ext cx="909638"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rgbClr val="212121"/>
                  </a:solidFill>
                  <a:effectLst/>
                  <a:latin typeface="Roboto Condensed" panose="02000000000000000000" pitchFamily="2" charset="0"/>
                </a:rPr>
                <a:t>region</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1" name="Rectangle 49"/>
            <p:cNvSpPr>
              <a:spLocks noChangeArrowheads="1"/>
            </p:cNvSpPr>
            <p:nvPr/>
          </p:nvSpPr>
          <p:spPr bwMode="auto">
            <a:xfrm>
              <a:off x="8974138" y="3487738"/>
              <a:ext cx="36195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rgbClr val="212121"/>
                  </a:solidFill>
                  <a:effectLst/>
                  <a:latin typeface="Roboto Condensed" panose="02000000000000000000" pitchFamily="2" charset="0"/>
                </a:rPr>
                <a:t>is</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2" name="Rectangle 50"/>
            <p:cNvSpPr>
              <a:spLocks noChangeArrowheads="1"/>
            </p:cNvSpPr>
            <p:nvPr/>
          </p:nvSpPr>
          <p:spPr bwMode="auto">
            <a:xfrm>
              <a:off x="9251950" y="3487738"/>
              <a:ext cx="884238"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rgbClr val="212121"/>
                  </a:solidFill>
                  <a:effectLst/>
                  <a:latin typeface="Roboto Condensed" panose="02000000000000000000" pitchFamily="2" charset="0"/>
                </a:rPr>
                <a:t>exited</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grpSp>
      <p:grpSp>
        <p:nvGrpSpPr>
          <p:cNvPr id="138" name="Group 137"/>
          <p:cNvGrpSpPr/>
          <p:nvPr/>
        </p:nvGrpSpPr>
        <p:grpSpPr>
          <a:xfrm>
            <a:off x="87313" y="3992563"/>
            <a:ext cx="12055475" cy="947738"/>
            <a:chOff x="87313" y="3992563"/>
            <a:chExt cx="12055475" cy="947738"/>
          </a:xfrm>
        </p:grpSpPr>
        <p:sp>
          <p:nvSpPr>
            <p:cNvPr id="12" name="Rectangle 11"/>
            <p:cNvSpPr>
              <a:spLocks noChangeArrowheads="1"/>
            </p:cNvSpPr>
            <p:nvPr/>
          </p:nvSpPr>
          <p:spPr bwMode="auto">
            <a:xfrm>
              <a:off x="93663" y="3992563"/>
              <a:ext cx="2122488" cy="9477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3" name="Rectangle 12"/>
            <p:cNvSpPr>
              <a:spLocks noChangeArrowheads="1"/>
            </p:cNvSpPr>
            <p:nvPr/>
          </p:nvSpPr>
          <p:spPr bwMode="auto">
            <a:xfrm>
              <a:off x="2216150" y="3994151"/>
              <a:ext cx="9866313" cy="9461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21" name="Line 20"/>
            <p:cNvSpPr>
              <a:spLocks noChangeShapeType="1"/>
            </p:cNvSpPr>
            <p:nvPr/>
          </p:nvSpPr>
          <p:spPr bwMode="auto">
            <a:xfrm>
              <a:off x="87313" y="4940301"/>
              <a:ext cx="11999913" cy="0"/>
            </a:xfrm>
            <a:prstGeom prst="line">
              <a:avLst/>
            </a:prstGeom>
            <a:noFill/>
            <a:ln w="12700">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3" name="Rectangle 51"/>
            <p:cNvSpPr>
              <a:spLocks noChangeArrowheads="1"/>
            </p:cNvSpPr>
            <p:nvPr/>
          </p:nvSpPr>
          <p:spPr bwMode="auto">
            <a:xfrm>
              <a:off x="184150" y="4102101"/>
              <a:ext cx="760413"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rgbClr val="1D3064"/>
                  </a:solidFill>
                  <a:effectLst/>
                  <a:latin typeface="Roboto Condensed" panose="02000000000000000000" pitchFamily="2" charset="0"/>
                </a:rPr>
                <a:t>Entry</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4" name="Rectangle 52"/>
            <p:cNvSpPr>
              <a:spLocks noChangeArrowheads="1"/>
            </p:cNvSpPr>
            <p:nvPr/>
          </p:nvSpPr>
          <p:spPr bwMode="auto">
            <a:xfrm>
              <a:off x="2309813" y="4102101"/>
              <a:ext cx="992188"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rgbClr val="212121"/>
                  </a:solidFill>
                  <a:effectLst/>
                  <a:latin typeface="Roboto Condensed" panose="02000000000000000000" pitchFamily="2" charset="0"/>
                </a:rPr>
                <a:t>Shared</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5" name="Rectangle 53"/>
            <p:cNvSpPr>
              <a:spLocks noChangeArrowheads="1"/>
            </p:cNvSpPr>
            <p:nvPr/>
          </p:nvSpPr>
          <p:spPr bwMode="auto">
            <a:xfrm>
              <a:off x="3249613" y="4102101"/>
              <a:ext cx="68580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rgbClr val="212121"/>
                  </a:solidFill>
                  <a:effectLst/>
                  <a:latin typeface="Roboto Condensed" panose="02000000000000000000" pitchFamily="2" charset="0"/>
                </a:rPr>
                <a:t>data</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6" name="Rectangle 54"/>
            <p:cNvSpPr>
              <a:spLocks noChangeArrowheads="1"/>
            </p:cNvSpPr>
            <p:nvPr/>
          </p:nvSpPr>
          <p:spPr bwMode="auto">
            <a:xfrm>
              <a:off x="3883025" y="4102101"/>
              <a:ext cx="1362075"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rgbClr val="212121"/>
                  </a:solidFill>
                  <a:effectLst/>
                  <a:latin typeface="Roboto Condensed" panose="02000000000000000000" pitchFamily="2" charset="0"/>
                </a:rPr>
                <a:t>pertaining</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7" name="Rectangle 55"/>
            <p:cNvSpPr>
              <a:spLocks noChangeArrowheads="1"/>
            </p:cNvSpPr>
            <p:nvPr/>
          </p:nvSpPr>
          <p:spPr bwMode="auto">
            <a:xfrm>
              <a:off x="5195888" y="4102101"/>
              <a:ext cx="395288"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rgbClr val="212121"/>
                  </a:solidFill>
                  <a:effectLst/>
                  <a:latin typeface="Roboto Condensed" panose="02000000000000000000" pitchFamily="2" charset="0"/>
                </a:rPr>
                <a:t>to</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8" name="Rectangle 56"/>
            <p:cNvSpPr>
              <a:spLocks noChangeArrowheads="1"/>
            </p:cNvSpPr>
            <p:nvPr/>
          </p:nvSpPr>
          <p:spPr bwMode="auto">
            <a:xfrm>
              <a:off x="5538788" y="4102101"/>
              <a:ext cx="29845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rgbClr val="212121"/>
                  </a:solidFill>
                  <a:effectLst/>
                  <a:latin typeface="Roboto Condensed" panose="02000000000000000000" pitchFamily="2" charset="0"/>
                </a:rPr>
                <a:t>a</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9" name="Rectangle 57"/>
            <p:cNvSpPr>
              <a:spLocks noChangeArrowheads="1"/>
            </p:cNvSpPr>
            <p:nvPr/>
          </p:nvSpPr>
          <p:spPr bwMode="auto">
            <a:xfrm>
              <a:off x="5786438" y="4102101"/>
              <a:ext cx="97155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rgbClr val="212121"/>
                  </a:solidFill>
                  <a:effectLst/>
                  <a:latin typeface="Roboto Condensed" panose="02000000000000000000" pitchFamily="2" charset="0"/>
                </a:rPr>
                <a:t>critical</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60" name="Rectangle 58"/>
            <p:cNvSpPr>
              <a:spLocks noChangeArrowheads="1"/>
            </p:cNvSpPr>
            <p:nvPr/>
          </p:nvSpPr>
          <p:spPr bwMode="auto">
            <a:xfrm>
              <a:off x="6708775" y="4102101"/>
              <a:ext cx="909638"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rgbClr val="212121"/>
                  </a:solidFill>
                  <a:effectLst/>
                  <a:latin typeface="Roboto Condensed" panose="02000000000000000000" pitchFamily="2" charset="0"/>
                </a:rPr>
                <a:t>region</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61" name="Rectangle 59"/>
            <p:cNvSpPr>
              <a:spLocks noChangeArrowheads="1"/>
            </p:cNvSpPr>
            <p:nvPr/>
          </p:nvSpPr>
          <p:spPr bwMode="auto">
            <a:xfrm>
              <a:off x="7567613" y="4102101"/>
              <a:ext cx="534988"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rgbClr val="212121"/>
                  </a:solidFill>
                  <a:effectLst/>
                  <a:latin typeface="Roboto Condensed" panose="02000000000000000000" pitchFamily="2" charset="0"/>
                </a:rPr>
                <a:t>are</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62" name="Rectangle 60"/>
            <p:cNvSpPr>
              <a:spLocks noChangeArrowheads="1"/>
            </p:cNvSpPr>
            <p:nvPr/>
          </p:nvSpPr>
          <p:spPr bwMode="auto">
            <a:xfrm>
              <a:off x="8051800" y="4102101"/>
              <a:ext cx="820738"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rgbClr val="212121"/>
                  </a:solidFill>
                  <a:effectLst/>
                  <a:latin typeface="Roboto Condensed" panose="02000000000000000000" pitchFamily="2" charset="0"/>
                </a:rPr>
                <a:t>made</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63" name="Rectangle 61"/>
            <p:cNvSpPr>
              <a:spLocks noChangeArrowheads="1"/>
            </p:cNvSpPr>
            <p:nvPr/>
          </p:nvSpPr>
          <p:spPr bwMode="auto">
            <a:xfrm>
              <a:off x="8821738" y="4102101"/>
              <a:ext cx="1411288"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rgbClr val="212121"/>
                  </a:solidFill>
                  <a:effectLst/>
                  <a:latin typeface="Roboto Condensed" panose="02000000000000000000" pitchFamily="2" charset="0"/>
                </a:rPr>
                <a:t>consistent</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28" name="Rectangle 62"/>
            <p:cNvSpPr>
              <a:spLocks noChangeArrowheads="1"/>
            </p:cNvSpPr>
            <p:nvPr/>
          </p:nvSpPr>
          <p:spPr bwMode="auto">
            <a:xfrm>
              <a:off x="10183813" y="4102101"/>
              <a:ext cx="788988"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rgbClr val="212121"/>
                  </a:solidFill>
                  <a:effectLst/>
                  <a:latin typeface="Roboto Condensed" panose="02000000000000000000" pitchFamily="2" charset="0"/>
                </a:rPr>
                <a:t>when</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29" name="Rectangle 63"/>
            <p:cNvSpPr>
              <a:spLocks noChangeArrowheads="1"/>
            </p:cNvSpPr>
            <p:nvPr/>
          </p:nvSpPr>
          <p:spPr bwMode="auto">
            <a:xfrm>
              <a:off x="10922000" y="4102101"/>
              <a:ext cx="29845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rgbClr val="212121"/>
                  </a:solidFill>
                  <a:effectLst/>
                  <a:latin typeface="Roboto Condensed" panose="02000000000000000000" pitchFamily="2" charset="0"/>
                </a:rPr>
                <a:t>a</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30" name="Rectangle 64"/>
            <p:cNvSpPr>
              <a:spLocks noChangeArrowheads="1"/>
            </p:cNvSpPr>
            <p:nvPr/>
          </p:nvSpPr>
          <p:spPr bwMode="auto">
            <a:xfrm>
              <a:off x="11171238" y="4102101"/>
              <a:ext cx="97155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rgbClr val="212121"/>
                  </a:solidFill>
                  <a:effectLst/>
                  <a:latin typeface="Roboto Condensed" panose="02000000000000000000" pitchFamily="2" charset="0"/>
                </a:rPr>
                <a:t>critical</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31" name="Rectangle 65"/>
            <p:cNvSpPr>
              <a:spLocks noChangeArrowheads="1"/>
            </p:cNvSpPr>
            <p:nvPr/>
          </p:nvSpPr>
          <p:spPr bwMode="auto">
            <a:xfrm>
              <a:off x="2309813" y="4468813"/>
              <a:ext cx="909638"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rgbClr val="212121"/>
                  </a:solidFill>
                  <a:effectLst/>
                  <a:latin typeface="Roboto Condensed" panose="02000000000000000000" pitchFamily="2" charset="0"/>
                </a:rPr>
                <a:t>region</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32" name="Rectangle 66"/>
            <p:cNvSpPr>
              <a:spLocks noChangeArrowheads="1"/>
            </p:cNvSpPr>
            <p:nvPr/>
          </p:nvSpPr>
          <p:spPr bwMode="auto">
            <a:xfrm>
              <a:off x="3135313" y="4468813"/>
              <a:ext cx="36195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rgbClr val="212121"/>
                  </a:solidFill>
                  <a:effectLst/>
                  <a:latin typeface="Roboto Condensed" panose="02000000000000000000" pitchFamily="2" charset="0"/>
                </a:rPr>
                <a:t>is</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33" name="Rectangle 67"/>
            <p:cNvSpPr>
              <a:spLocks noChangeArrowheads="1"/>
            </p:cNvSpPr>
            <p:nvPr/>
          </p:nvSpPr>
          <p:spPr bwMode="auto">
            <a:xfrm>
              <a:off x="3413125" y="4468813"/>
              <a:ext cx="1063625"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rgbClr val="212121"/>
                  </a:solidFill>
                  <a:effectLst/>
                  <a:latin typeface="Roboto Condensed" panose="02000000000000000000" pitchFamily="2" charset="0"/>
                </a:rPr>
                <a:t>entered</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34" name="Rectangle 68"/>
            <p:cNvSpPr>
              <a:spLocks noChangeArrowheads="1"/>
            </p:cNvSpPr>
            <p:nvPr/>
          </p:nvSpPr>
          <p:spPr bwMode="auto">
            <a:xfrm>
              <a:off x="4324350" y="4468813"/>
              <a:ext cx="233363"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rgbClr val="212121"/>
                  </a:solidFill>
                  <a:effectLst/>
                  <a:latin typeface="Roboto Condensed" panose="02000000000000000000" pitchFamily="2" charset="0"/>
                </a:rPr>
                <a:t>.</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grpSp>
    </p:spTree>
    <p:extLst>
      <p:ext uri="{BB962C8B-B14F-4D97-AF65-F5344CB8AC3E}">
        <p14:creationId xmlns:p14="http://schemas.microsoft.com/office/powerpoint/2010/main" val="3242794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F2D5F8-87CB-4B5B-8EC7-5F4CE6485746}"/>
              </a:ext>
            </a:extLst>
          </p:cNvPr>
          <p:cNvSpPr>
            <a:spLocks noGrp="1"/>
          </p:cNvSpPr>
          <p:nvPr>
            <p:ph type="title"/>
          </p:nvPr>
        </p:nvSpPr>
        <p:spPr/>
        <p:txBody>
          <a:bodyPr/>
          <a:lstStyle/>
          <a:p>
            <a:r>
              <a:rPr lang="en-US" dirty="0"/>
              <a:t>Why Replication?</a:t>
            </a:r>
          </a:p>
        </p:txBody>
      </p:sp>
      <p:sp>
        <p:nvSpPr>
          <p:cNvPr id="3" name="Content Placeholder 2">
            <a:extLst>
              <a:ext uri="{FF2B5EF4-FFF2-40B4-BE49-F238E27FC236}">
                <a16:creationId xmlns:a16="http://schemas.microsoft.com/office/drawing/2014/main" xmlns="" id="{139A428D-8F15-4206-B337-FA27C005FA71}"/>
              </a:ext>
            </a:extLst>
          </p:cNvPr>
          <p:cNvSpPr>
            <a:spLocks noGrp="1"/>
          </p:cNvSpPr>
          <p:nvPr>
            <p:ph idx="1"/>
          </p:nvPr>
        </p:nvSpPr>
        <p:spPr/>
        <p:txBody>
          <a:bodyPr/>
          <a:lstStyle/>
          <a:p>
            <a:pPr>
              <a:lnSpc>
                <a:spcPct val="100000"/>
              </a:lnSpc>
            </a:pPr>
            <a:r>
              <a:rPr lang="en-US" b="1" dirty="0"/>
              <a:t>Data replication</a:t>
            </a:r>
            <a:r>
              <a:rPr lang="en-US" dirty="0"/>
              <a:t>: common technique in distributed systems</a:t>
            </a:r>
          </a:p>
          <a:p>
            <a:pPr>
              <a:lnSpc>
                <a:spcPct val="100000"/>
              </a:lnSpc>
            </a:pPr>
            <a:r>
              <a:rPr lang="en-US" dirty="0" smtClean="0">
                <a:solidFill>
                  <a:schemeClr val="accent6"/>
                </a:solidFill>
              </a:rPr>
              <a:t>Reliability</a:t>
            </a:r>
            <a:r>
              <a:rPr lang="en-US" dirty="0" smtClean="0"/>
              <a:t> : If </a:t>
            </a:r>
            <a:r>
              <a:rPr lang="en-US" dirty="0"/>
              <a:t>one replica is unavailable or crashes, use another</a:t>
            </a:r>
          </a:p>
          <a:p>
            <a:pPr lvl="2"/>
            <a:r>
              <a:rPr lang="en-US" sz="2400" dirty="0"/>
              <a:t>Protect against corrupted data</a:t>
            </a:r>
          </a:p>
          <a:p>
            <a:pPr>
              <a:lnSpc>
                <a:spcPct val="100000"/>
              </a:lnSpc>
            </a:pPr>
            <a:r>
              <a:rPr lang="en-US" dirty="0" smtClean="0">
                <a:solidFill>
                  <a:schemeClr val="accent6"/>
                </a:solidFill>
              </a:rPr>
              <a:t>Performance</a:t>
            </a:r>
            <a:r>
              <a:rPr lang="en-US" dirty="0" smtClean="0"/>
              <a:t> : Scale </a:t>
            </a:r>
            <a:r>
              <a:rPr lang="en-US" dirty="0"/>
              <a:t>with size of the distributed system (replicated web servers)</a:t>
            </a:r>
          </a:p>
          <a:p>
            <a:pPr lvl="2"/>
            <a:r>
              <a:rPr lang="en-US" sz="2400" dirty="0"/>
              <a:t>Scale in geographically distributed systems (web proxies)</a:t>
            </a:r>
          </a:p>
          <a:p>
            <a:pPr marL="0" indent="0">
              <a:lnSpc>
                <a:spcPct val="100000"/>
              </a:lnSpc>
              <a:buNone/>
            </a:pPr>
            <a:r>
              <a:rPr lang="en-US" b="1" dirty="0">
                <a:solidFill>
                  <a:srgbClr val="1D3064"/>
                </a:solidFill>
              </a:rPr>
              <a:t>Key issue</a:t>
            </a:r>
            <a:r>
              <a:rPr lang="en-US" dirty="0"/>
              <a:t>: </a:t>
            </a:r>
            <a:endParaRPr lang="en-US" dirty="0" smtClean="0"/>
          </a:p>
          <a:p>
            <a:pPr marL="0" indent="0">
              <a:lnSpc>
                <a:spcPct val="100000"/>
              </a:lnSpc>
              <a:buNone/>
            </a:pPr>
            <a:r>
              <a:rPr lang="en-US" dirty="0" smtClean="0"/>
              <a:t>need </a:t>
            </a:r>
            <a:r>
              <a:rPr lang="en-US" dirty="0"/>
              <a:t>to maintain consistency  of replicated data</a:t>
            </a:r>
          </a:p>
          <a:p>
            <a:pPr>
              <a:lnSpc>
                <a:spcPct val="100000"/>
              </a:lnSpc>
            </a:pPr>
            <a:r>
              <a:rPr lang="en-US" dirty="0"/>
              <a:t>If one copy is modified, others become </a:t>
            </a:r>
            <a:r>
              <a:rPr lang="en-US" dirty="0" smtClean="0"/>
              <a:t>inconsistent</a:t>
            </a:r>
          </a:p>
          <a:p>
            <a:pPr>
              <a:lnSpc>
                <a:spcPct val="100000"/>
              </a:lnSpc>
            </a:pPr>
            <a:r>
              <a:rPr lang="en-US" dirty="0" smtClean="0"/>
              <a:t>When </a:t>
            </a:r>
            <a:r>
              <a:rPr lang="en-US" dirty="0"/>
              <a:t>and how modifications need to be carried out, determines the price </a:t>
            </a:r>
            <a:r>
              <a:rPr lang="en-US" dirty="0" smtClean="0"/>
              <a:t>of replication??</a:t>
            </a:r>
            <a:endParaRPr lang="en-US" dirty="0"/>
          </a:p>
          <a:p>
            <a:endParaRPr lang="en-US" dirty="0"/>
          </a:p>
          <a:p>
            <a:pPr marL="0" indent="0">
              <a:buNone/>
            </a:pPr>
            <a:endParaRPr lang="en-US" dirty="0"/>
          </a:p>
        </p:txBody>
      </p:sp>
    </p:spTree>
    <p:extLst>
      <p:ext uri="{BB962C8B-B14F-4D97-AF65-F5344CB8AC3E}">
        <p14:creationId xmlns:p14="http://schemas.microsoft.com/office/powerpoint/2010/main" val="3318204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F2D5F8-87CB-4B5B-8EC7-5F4CE6485746}"/>
              </a:ext>
            </a:extLst>
          </p:cNvPr>
          <p:cNvSpPr>
            <a:spLocks noGrp="1"/>
          </p:cNvSpPr>
          <p:nvPr>
            <p:ph type="title"/>
          </p:nvPr>
        </p:nvSpPr>
        <p:spPr/>
        <p:txBody>
          <a:bodyPr>
            <a:normAutofit/>
          </a:bodyPr>
          <a:lstStyle/>
          <a:p>
            <a:r>
              <a:rPr lang="en-US" dirty="0" smtClean="0"/>
              <a:t>Client-Centric Consistency </a:t>
            </a:r>
            <a:r>
              <a:rPr lang="en-US" dirty="0"/>
              <a:t>Models</a:t>
            </a:r>
          </a:p>
        </p:txBody>
      </p:sp>
      <p:sp>
        <p:nvSpPr>
          <p:cNvPr id="3" name="Content Placeholder 2">
            <a:extLst>
              <a:ext uri="{FF2B5EF4-FFF2-40B4-BE49-F238E27FC236}">
                <a16:creationId xmlns:a16="http://schemas.microsoft.com/office/drawing/2014/main" xmlns="" id="{139A428D-8F15-4206-B337-FA27C005FA71}"/>
              </a:ext>
            </a:extLst>
          </p:cNvPr>
          <p:cNvSpPr>
            <a:spLocks noGrp="1"/>
          </p:cNvSpPr>
          <p:nvPr>
            <p:ph idx="1"/>
          </p:nvPr>
        </p:nvSpPr>
        <p:spPr/>
        <p:txBody>
          <a:bodyPr/>
          <a:lstStyle/>
          <a:p>
            <a:r>
              <a:rPr lang="en-US" dirty="0"/>
              <a:t>The previously studied consistency models concern themselves with maintaining a consistent (globally accessible) data-store in the presence of concurrent read/write operations</a:t>
            </a:r>
          </a:p>
          <a:p>
            <a:r>
              <a:rPr lang="en-US" dirty="0"/>
              <a:t>Another class of distributed data-store is that which is characterized by the lack of simultaneous updates.  Here, the emphasis is more on maintaining a consistent view of things for the individual client process that is currently operating on the data-store.</a:t>
            </a:r>
          </a:p>
          <a:p>
            <a:r>
              <a:rPr lang="en-US" dirty="0"/>
              <a:t>How fast should updates (writes) be made available to read-only processes?</a:t>
            </a:r>
          </a:p>
          <a:p>
            <a:pPr lvl="2"/>
            <a:r>
              <a:rPr lang="en-US" sz="2400" dirty="0"/>
              <a:t>Think of most database systems: mainly read.</a:t>
            </a:r>
          </a:p>
          <a:p>
            <a:pPr lvl="2"/>
            <a:r>
              <a:rPr lang="en-US" sz="2400" dirty="0"/>
              <a:t>DNS: write-write conflicts do no occur, only read-write conflicts. </a:t>
            </a:r>
          </a:p>
          <a:p>
            <a:pPr lvl="2"/>
            <a:r>
              <a:rPr lang="en-US" sz="2400" dirty="0"/>
              <a:t>WWW: as with DNS, except that heavy use of client-side caching is present: even the </a:t>
            </a:r>
            <a:br>
              <a:rPr lang="en-US" sz="2400" dirty="0"/>
            </a:br>
            <a:r>
              <a:rPr lang="en-US" sz="2400" dirty="0"/>
              <a:t>return of stale pages is acceptable to most users.</a:t>
            </a:r>
          </a:p>
          <a:p>
            <a:r>
              <a:rPr lang="en-US" dirty="0"/>
              <a:t>These systems all exhibit a high degree of acceptable inconsistency … with the replicas gradually becoming consistent over time</a:t>
            </a:r>
            <a:r>
              <a:rPr lang="en-US" dirty="0" smtClean="0"/>
              <a:t>.</a:t>
            </a:r>
            <a:endParaRPr lang="en-US" dirty="0"/>
          </a:p>
        </p:txBody>
      </p:sp>
    </p:spTree>
    <p:extLst>
      <p:ext uri="{BB962C8B-B14F-4D97-AF65-F5344CB8AC3E}">
        <p14:creationId xmlns:p14="http://schemas.microsoft.com/office/powerpoint/2010/main" val="734094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F2D5F8-87CB-4B5B-8EC7-5F4CE6485746}"/>
              </a:ext>
            </a:extLst>
          </p:cNvPr>
          <p:cNvSpPr>
            <a:spLocks noGrp="1"/>
          </p:cNvSpPr>
          <p:nvPr>
            <p:ph type="title"/>
          </p:nvPr>
        </p:nvSpPr>
        <p:spPr/>
        <p:txBody>
          <a:bodyPr>
            <a:normAutofit/>
          </a:bodyPr>
          <a:lstStyle/>
          <a:p>
            <a:r>
              <a:rPr lang="en-US" dirty="0"/>
              <a:t>Eventual Consistency</a:t>
            </a:r>
          </a:p>
        </p:txBody>
      </p:sp>
      <p:sp>
        <p:nvSpPr>
          <p:cNvPr id="3" name="Content Placeholder 2">
            <a:extLst>
              <a:ext uri="{FF2B5EF4-FFF2-40B4-BE49-F238E27FC236}">
                <a16:creationId xmlns:a16="http://schemas.microsoft.com/office/drawing/2014/main" xmlns="" id="{139A428D-8F15-4206-B337-FA27C005FA71}"/>
              </a:ext>
            </a:extLst>
          </p:cNvPr>
          <p:cNvSpPr>
            <a:spLocks noGrp="1"/>
          </p:cNvSpPr>
          <p:nvPr>
            <p:ph idx="1"/>
          </p:nvPr>
        </p:nvSpPr>
        <p:spPr/>
        <p:txBody>
          <a:bodyPr/>
          <a:lstStyle/>
          <a:p>
            <a:r>
              <a:rPr lang="en-US" dirty="0"/>
              <a:t>In Systems that tolerate high degree of inconsistency, if no updates take place for a long time all replicas will gradually and eventually become consistent. This form of consistency is called eventual consistency.</a:t>
            </a:r>
          </a:p>
          <a:p>
            <a:r>
              <a:rPr lang="en-US" dirty="0"/>
              <a:t>Eventual consistency only requires those updates that guarantee propagation to all replicas.</a:t>
            </a:r>
          </a:p>
          <a:p>
            <a:r>
              <a:rPr lang="en-US" dirty="0"/>
              <a:t>Eventual consistent data stores work fine as long as clients always access the same replica.</a:t>
            </a:r>
          </a:p>
          <a:p>
            <a:r>
              <a:rPr lang="en-US" dirty="0"/>
              <a:t>Write conflicts are often relatively easy to solve when assuming that only a small group of processes can perform updates. Eventual consistency is therefore often cheap to implement.</a:t>
            </a:r>
          </a:p>
          <a:p>
            <a:r>
              <a:rPr lang="en-US" dirty="0" smtClean="0"/>
              <a:t>Eventual </a:t>
            </a:r>
            <a:r>
              <a:rPr lang="en-US" dirty="0"/>
              <a:t>consistency for replicated data is fine if clients always access the same replica</a:t>
            </a:r>
            <a:br>
              <a:rPr lang="en-US" dirty="0"/>
            </a:br>
            <a:r>
              <a:rPr lang="en-US" dirty="0"/>
              <a:t>Client centric consistency provides consistency guarantees for a single client</a:t>
            </a:r>
            <a:br>
              <a:rPr lang="en-US" dirty="0"/>
            </a:br>
            <a:r>
              <a:rPr lang="en-US" dirty="0"/>
              <a:t>with respect to the data stored by that client </a:t>
            </a:r>
          </a:p>
        </p:txBody>
      </p:sp>
    </p:spTree>
    <p:extLst>
      <p:ext uri="{BB962C8B-B14F-4D97-AF65-F5344CB8AC3E}">
        <p14:creationId xmlns:p14="http://schemas.microsoft.com/office/powerpoint/2010/main" val="700983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F2D5F8-87CB-4B5B-8EC7-5F4CE6485746}"/>
              </a:ext>
            </a:extLst>
          </p:cNvPr>
          <p:cNvSpPr>
            <a:spLocks noGrp="1"/>
          </p:cNvSpPr>
          <p:nvPr>
            <p:ph type="title"/>
          </p:nvPr>
        </p:nvSpPr>
        <p:spPr/>
        <p:txBody>
          <a:bodyPr>
            <a:normAutofit/>
          </a:bodyPr>
          <a:lstStyle/>
          <a:p>
            <a:r>
              <a:rPr lang="en-US" dirty="0"/>
              <a:t>Eventual Consistency</a:t>
            </a:r>
          </a:p>
        </p:txBody>
      </p:sp>
      <p:grpSp>
        <p:nvGrpSpPr>
          <p:cNvPr id="11" name="Group 10"/>
          <p:cNvGrpSpPr/>
          <p:nvPr/>
        </p:nvGrpSpPr>
        <p:grpSpPr>
          <a:xfrm>
            <a:off x="587141" y="966376"/>
            <a:ext cx="8004889" cy="5278037"/>
            <a:chOff x="1712556" y="1008579"/>
            <a:chExt cx="8004889" cy="5278037"/>
          </a:xfrm>
        </p:grpSpPr>
        <p:pic>
          <p:nvPicPr>
            <p:cNvPr id="3" name="Picture 2"/>
            <p:cNvPicPr>
              <a:picLocks noChangeAspect="1"/>
            </p:cNvPicPr>
            <p:nvPr/>
          </p:nvPicPr>
          <p:blipFill>
            <a:blip r:embed="rId2"/>
            <a:stretch>
              <a:fillRect/>
            </a:stretch>
          </p:blipFill>
          <p:spPr>
            <a:xfrm>
              <a:off x="2165064" y="1413406"/>
              <a:ext cx="7552381" cy="4200000"/>
            </a:xfrm>
            <a:prstGeom prst="rect">
              <a:avLst/>
            </a:prstGeom>
          </p:spPr>
        </p:pic>
        <p:sp>
          <p:nvSpPr>
            <p:cNvPr id="4" name="TextBox 3"/>
            <p:cNvSpPr txBox="1"/>
            <p:nvPr/>
          </p:nvSpPr>
          <p:spPr>
            <a:xfrm>
              <a:off x="4699780" y="3446881"/>
              <a:ext cx="2556804" cy="461665"/>
            </a:xfrm>
            <a:prstGeom prst="rect">
              <a:avLst/>
            </a:prstGeom>
            <a:noFill/>
          </p:spPr>
          <p:txBody>
            <a:bodyPr wrap="square" rtlCol="0">
              <a:spAutoFit/>
            </a:bodyPr>
            <a:lstStyle/>
            <a:p>
              <a:r>
                <a:rPr lang="en-IN" sz="2400" dirty="0" smtClean="0">
                  <a:solidFill>
                    <a:schemeClr val="accent6"/>
                  </a:solidFill>
                </a:rPr>
                <a:t>Wide-area Network</a:t>
              </a:r>
              <a:endParaRPr lang="en-IN" sz="2400" dirty="0">
                <a:solidFill>
                  <a:schemeClr val="accent6"/>
                </a:solidFill>
              </a:endParaRPr>
            </a:p>
          </p:txBody>
        </p:sp>
        <p:sp>
          <p:nvSpPr>
            <p:cNvPr id="6" name="TextBox 5"/>
            <p:cNvSpPr txBox="1"/>
            <p:nvPr/>
          </p:nvSpPr>
          <p:spPr>
            <a:xfrm>
              <a:off x="6508649" y="2382327"/>
              <a:ext cx="2804161" cy="707886"/>
            </a:xfrm>
            <a:prstGeom prst="rect">
              <a:avLst/>
            </a:prstGeom>
            <a:noFill/>
          </p:spPr>
          <p:txBody>
            <a:bodyPr wrap="square" rtlCol="0">
              <a:spAutoFit/>
            </a:bodyPr>
            <a:lstStyle/>
            <a:p>
              <a:r>
                <a:rPr lang="en-IN" sz="2000" dirty="0" smtClean="0"/>
                <a:t>Replicas need to maintain client-centric consistency</a:t>
              </a:r>
              <a:endParaRPr lang="en-IN" sz="2000" dirty="0"/>
            </a:p>
          </p:txBody>
        </p:sp>
        <p:sp>
          <p:nvSpPr>
            <p:cNvPr id="7" name="TextBox 6"/>
            <p:cNvSpPr txBox="1"/>
            <p:nvPr/>
          </p:nvSpPr>
          <p:spPr>
            <a:xfrm>
              <a:off x="3073790" y="1008579"/>
              <a:ext cx="4325816" cy="707886"/>
            </a:xfrm>
            <a:prstGeom prst="rect">
              <a:avLst/>
            </a:prstGeom>
            <a:noFill/>
          </p:spPr>
          <p:txBody>
            <a:bodyPr wrap="square" rtlCol="0">
              <a:spAutoFit/>
            </a:bodyPr>
            <a:lstStyle/>
            <a:p>
              <a:r>
                <a:rPr lang="en-IN" sz="2000" dirty="0" smtClean="0">
                  <a:solidFill>
                    <a:schemeClr val="accent6"/>
                  </a:solidFill>
                </a:rPr>
                <a:t>Clients moves to other location and (transparently) connects to other replica</a:t>
              </a:r>
              <a:endParaRPr lang="en-IN" sz="2000" dirty="0">
                <a:solidFill>
                  <a:schemeClr val="accent6"/>
                </a:solidFill>
              </a:endParaRPr>
            </a:p>
          </p:txBody>
        </p:sp>
        <p:sp>
          <p:nvSpPr>
            <p:cNvPr id="8" name="TextBox 7"/>
            <p:cNvSpPr txBox="1"/>
            <p:nvPr/>
          </p:nvSpPr>
          <p:spPr>
            <a:xfrm>
              <a:off x="7256583" y="5290240"/>
              <a:ext cx="2460861" cy="707886"/>
            </a:xfrm>
            <a:prstGeom prst="rect">
              <a:avLst/>
            </a:prstGeom>
            <a:noFill/>
          </p:spPr>
          <p:txBody>
            <a:bodyPr wrap="square" rtlCol="0">
              <a:spAutoFit/>
            </a:bodyPr>
            <a:lstStyle/>
            <a:p>
              <a:r>
                <a:rPr lang="en-IN" sz="2000" dirty="0" smtClean="0"/>
                <a:t>Distributed and replicated database</a:t>
              </a:r>
              <a:endParaRPr lang="en-IN" sz="2000" dirty="0"/>
            </a:p>
          </p:txBody>
        </p:sp>
        <p:sp>
          <p:nvSpPr>
            <p:cNvPr id="9" name="TextBox 8"/>
            <p:cNvSpPr txBox="1"/>
            <p:nvPr/>
          </p:nvSpPr>
          <p:spPr>
            <a:xfrm>
              <a:off x="4217964" y="5364344"/>
              <a:ext cx="1732670" cy="707886"/>
            </a:xfrm>
            <a:prstGeom prst="rect">
              <a:avLst/>
            </a:prstGeom>
            <a:noFill/>
          </p:spPr>
          <p:txBody>
            <a:bodyPr wrap="square" rtlCol="0">
              <a:spAutoFit/>
            </a:bodyPr>
            <a:lstStyle/>
            <a:p>
              <a:r>
                <a:rPr lang="en-IN" sz="2000" dirty="0" smtClean="0">
                  <a:solidFill>
                    <a:srgbClr val="0E3755"/>
                  </a:solidFill>
                </a:rPr>
                <a:t>Read and Write operations</a:t>
              </a:r>
              <a:endParaRPr lang="en-IN" sz="2000" dirty="0">
                <a:solidFill>
                  <a:srgbClr val="0E3755"/>
                </a:solidFill>
              </a:endParaRPr>
            </a:p>
          </p:txBody>
        </p:sp>
        <p:sp>
          <p:nvSpPr>
            <p:cNvPr id="10" name="TextBox 9"/>
            <p:cNvSpPr txBox="1"/>
            <p:nvPr/>
          </p:nvSpPr>
          <p:spPr>
            <a:xfrm>
              <a:off x="1712556" y="5578730"/>
              <a:ext cx="1252024" cy="707886"/>
            </a:xfrm>
            <a:prstGeom prst="rect">
              <a:avLst/>
            </a:prstGeom>
            <a:noFill/>
          </p:spPr>
          <p:txBody>
            <a:bodyPr wrap="square" rtlCol="0">
              <a:spAutoFit/>
            </a:bodyPr>
            <a:lstStyle/>
            <a:p>
              <a:r>
                <a:rPr lang="en-IN" sz="2000" dirty="0" smtClean="0">
                  <a:solidFill>
                    <a:schemeClr val="accent6"/>
                  </a:solidFill>
                </a:rPr>
                <a:t>Portable computer</a:t>
              </a:r>
              <a:endParaRPr lang="en-IN" sz="2000" dirty="0">
                <a:solidFill>
                  <a:schemeClr val="accent6"/>
                </a:solidFill>
              </a:endParaRPr>
            </a:p>
          </p:txBody>
        </p:sp>
      </p:grpSp>
    </p:spTree>
    <p:extLst>
      <p:ext uri="{BB962C8B-B14F-4D97-AF65-F5344CB8AC3E}">
        <p14:creationId xmlns:p14="http://schemas.microsoft.com/office/powerpoint/2010/main" val="156193879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F2D5F8-87CB-4B5B-8EC7-5F4CE6485746}"/>
              </a:ext>
            </a:extLst>
          </p:cNvPr>
          <p:cNvSpPr>
            <a:spLocks noGrp="1"/>
          </p:cNvSpPr>
          <p:nvPr>
            <p:ph type="title"/>
          </p:nvPr>
        </p:nvSpPr>
        <p:spPr/>
        <p:txBody>
          <a:bodyPr>
            <a:normAutofit/>
          </a:bodyPr>
          <a:lstStyle/>
          <a:p>
            <a:r>
              <a:rPr lang="en-US" dirty="0"/>
              <a:t>Client Consistency Guarantees</a:t>
            </a:r>
          </a:p>
        </p:txBody>
      </p:sp>
      <p:sp>
        <p:nvSpPr>
          <p:cNvPr id="4" name="Content Placeholder 2"/>
          <p:cNvSpPr>
            <a:spLocks noGrp="1"/>
          </p:cNvSpPr>
          <p:nvPr>
            <p:ph idx="1"/>
          </p:nvPr>
        </p:nvSpPr>
        <p:spPr>
          <a:xfrm>
            <a:off x="0" y="711201"/>
            <a:ext cx="12192000" cy="4525963"/>
          </a:xfrm>
        </p:spPr>
        <p:txBody>
          <a:bodyPr/>
          <a:lstStyle/>
          <a:p>
            <a:r>
              <a:rPr lang="en-US" sz="2400" dirty="0" smtClean="0"/>
              <a:t>Client-centric consistency provides guarantees for a single client for its accesses to a data-store</a:t>
            </a:r>
          </a:p>
          <a:p>
            <a:pPr lvl="6"/>
            <a:endParaRPr lang="en-US" sz="1100" dirty="0" smtClean="0"/>
          </a:p>
          <a:p>
            <a:r>
              <a:rPr lang="en-US" sz="2000" dirty="0" smtClean="0"/>
              <a:t>Example: Providing consistency guarantee to a client process for data </a:t>
            </a:r>
            <a:r>
              <a:rPr lang="en-US" sz="2000" b="1" dirty="0" smtClean="0">
                <a:latin typeface="Courier New" pitchFamily="49" charset="0"/>
                <a:cs typeface="Courier New" pitchFamily="49" charset="0"/>
              </a:rPr>
              <a:t>x</a:t>
            </a:r>
            <a:r>
              <a:rPr lang="en-US" sz="2000" dirty="0" smtClean="0"/>
              <a:t> replicated on two replicas. Let </a:t>
            </a:r>
            <a:r>
              <a:rPr lang="en-US" sz="2000" b="1" dirty="0" smtClean="0">
                <a:latin typeface="Courier New" pitchFamily="49" charset="0"/>
                <a:cs typeface="Courier New" pitchFamily="49" charset="0"/>
              </a:rPr>
              <a:t>x</a:t>
            </a:r>
            <a:r>
              <a:rPr lang="en-US" sz="2000" b="1" baseline="-25000" dirty="0" smtClean="0">
                <a:latin typeface="Courier New" pitchFamily="49" charset="0"/>
                <a:cs typeface="Courier New" pitchFamily="49" charset="0"/>
              </a:rPr>
              <a:t>i</a:t>
            </a:r>
            <a:r>
              <a:rPr lang="en-US" sz="2000" dirty="0" smtClean="0"/>
              <a:t> be the local copy of a data </a:t>
            </a:r>
            <a:r>
              <a:rPr lang="en-US" sz="2000" b="1" dirty="0" smtClean="0">
                <a:latin typeface="Courier New" pitchFamily="49" charset="0"/>
                <a:cs typeface="Courier New" pitchFamily="49" charset="0"/>
              </a:rPr>
              <a:t>x</a:t>
            </a:r>
            <a:r>
              <a:rPr lang="en-US" sz="2000" dirty="0" smtClean="0"/>
              <a:t> at replica </a:t>
            </a:r>
            <a:r>
              <a:rPr lang="en-US" sz="2000" b="1" dirty="0" smtClean="0">
                <a:latin typeface="Courier New" pitchFamily="49" charset="0"/>
                <a:cs typeface="Courier New" pitchFamily="49" charset="0"/>
              </a:rPr>
              <a:t>L</a:t>
            </a:r>
            <a:r>
              <a:rPr lang="en-US" sz="2000" b="1" baseline="-25000" dirty="0" smtClean="0">
                <a:latin typeface="Courier New" pitchFamily="49" charset="0"/>
                <a:cs typeface="Courier New" pitchFamily="49" charset="0"/>
              </a:rPr>
              <a:t>i</a:t>
            </a:r>
            <a:r>
              <a:rPr lang="en-US" sz="2000" dirty="0" smtClean="0"/>
              <a:t>. </a:t>
            </a:r>
            <a:endParaRPr lang="en-US" sz="2000" b="1" dirty="0" smtClean="0">
              <a:latin typeface="Courier New" pitchFamily="49" charset="0"/>
              <a:cs typeface="Courier New" pitchFamily="49" charset="0"/>
            </a:endParaRPr>
          </a:p>
          <a:p>
            <a:pPr lvl="2"/>
            <a:endParaRPr lang="en-US" sz="1600" dirty="0" smtClean="0"/>
          </a:p>
          <a:p>
            <a:pPr lvl="1"/>
            <a:endParaRPr lang="en-US" sz="2000" dirty="0" smtClean="0"/>
          </a:p>
          <a:p>
            <a:pPr lvl="1"/>
            <a:endParaRPr lang="en-US" sz="2000" dirty="0" smtClean="0"/>
          </a:p>
          <a:p>
            <a:pPr lvl="1"/>
            <a:endParaRPr lang="en-US" sz="2000" dirty="0" smtClean="0"/>
          </a:p>
          <a:p>
            <a:pPr lvl="1"/>
            <a:endParaRPr lang="en-US" sz="2000" dirty="0" smtClean="0"/>
          </a:p>
          <a:p>
            <a:pPr lvl="1"/>
            <a:endParaRPr lang="en-US" sz="2000" dirty="0" smtClean="0"/>
          </a:p>
        </p:txBody>
      </p:sp>
      <p:sp>
        <p:nvSpPr>
          <p:cNvPr id="5" name="Slide Number Placeholder 3"/>
          <p:cNvSpPr txBox="1">
            <a:spLocks/>
          </p:cNvSpPr>
          <p:nvPr/>
        </p:nvSpPr>
        <p:spPr>
          <a:xfrm>
            <a:off x="5733690" y="5994398"/>
            <a:ext cx="838200" cy="47625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E28FF950-DB7C-455D-9E01-A518DD2D33C1}" type="slidenum">
              <a:rPr lang="en-US" sz="1200" smtClean="0"/>
              <a:pPr>
                <a:defRPr/>
              </a:pPr>
              <a:t>43</a:t>
            </a:fld>
            <a:endParaRPr lang="en-US" sz="1200"/>
          </a:p>
        </p:txBody>
      </p:sp>
      <p:sp>
        <p:nvSpPr>
          <p:cNvPr id="6" name="Can 5"/>
          <p:cNvSpPr/>
          <p:nvPr/>
        </p:nvSpPr>
        <p:spPr>
          <a:xfrm>
            <a:off x="1538208" y="3051257"/>
            <a:ext cx="457200" cy="316468"/>
          </a:xfrm>
          <a:prstGeom prst="can">
            <a:avLst/>
          </a:prstGeom>
          <a:solidFill>
            <a:srgbClr val="0000FF"/>
          </a:solidFill>
          <a:effectLst>
            <a:outerShdw blurRad="50800" dist="38100" algn="l" rotWithShape="0">
              <a:prstClr val="black">
                <a:alpha val="40000"/>
              </a:prstClr>
            </a:outerShdw>
          </a:effectLst>
        </p:spPr>
        <p:style>
          <a:lnRef idx="0">
            <a:schemeClr val="accent1"/>
          </a:lnRef>
          <a:fillRef idx="3">
            <a:schemeClr val="accent1"/>
          </a:fillRef>
          <a:effectRef idx="3">
            <a:schemeClr val="accent1"/>
          </a:effectRef>
          <a:fontRef idx="minor">
            <a:schemeClr val="lt1"/>
          </a:fontRef>
        </p:style>
        <p:txBody>
          <a:bodyPr anchor="ctr"/>
          <a:lstStyle/>
          <a:p>
            <a:pPr algn="ctr">
              <a:defRPr/>
            </a:pPr>
            <a:r>
              <a:rPr lang="en-US" sz="1600" b="1" dirty="0" smtClean="0">
                <a:latin typeface="Courier New" pitchFamily="49" charset="0"/>
                <a:cs typeface="Courier New" pitchFamily="49" charset="0"/>
              </a:rPr>
              <a:t>L</a:t>
            </a:r>
            <a:r>
              <a:rPr lang="en-US" sz="1600" b="1" baseline="-25000" dirty="0" smtClean="0">
                <a:latin typeface="Courier New" pitchFamily="49" charset="0"/>
                <a:cs typeface="Courier New" pitchFamily="49" charset="0"/>
              </a:rPr>
              <a:t>1</a:t>
            </a:r>
            <a:endParaRPr lang="en-US" sz="1600" dirty="0"/>
          </a:p>
        </p:txBody>
      </p:sp>
      <p:sp>
        <p:nvSpPr>
          <p:cNvPr id="7" name="Can 6"/>
          <p:cNvSpPr/>
          <p:nvPr/>
        </p:nvSpPr>
        <p:spPr>
          <a:xfrm>
            <a:off x="1538208" y="3813257"/>
            <a:ext cx="457200" cy="316468"/>
          </a:xfrm>
          <a:prstGeom prst="can">
            <a:avLst/>
          </a:prstGeom>
          <a:solidFill>
            <a:srgbClr val="00B050"/>
          </a:solidFill>
          <a:effectLst>
            <a:outerShdw blurRad="50800" dist="38100" algn="l" rotWithShape="0">
              <a:prstClr val="black">
                <a:alpha val="40000"/>
              </a:prstClr>
            </a:outerShdw>
          </a:effectLst>
        </p:spPr>
        <p:style>
          <a:lnRef idx="0">
            <a:schemeClr val="accent1"/>
          </a:lnRef>
          <a:fillRef idx="3">
            <a:schemeClr val="accent1"/>
          </a:fillRef>
          <a:effectRef idx="3">
            <a:schemeClr val="accent1"/>
          </a:effectRef>
          <a:fontRef idx="minor">
            <a:schemeClr val="lt1"/>
          </a:fontRef>
        </p:style>
        <p:txBody>
          <a:bodyPr anchor="ctr"/>
          <a:lstStyle/>
          <a:p>
            <a:pPr algn="ctr">
              <a:defRPr/>
            </a:pPr>
            <a:r>
              <a:rPr lang="en-US" sz="1600" b="1" dirty="0" smtClean="0">
                <a:latin typeface="Courier New" pitchFamily="49" charset="0"/>
                <a:cs typeface="Courier New" pitchFamily="49" charset="0"/>
              </a:rPr>
              <a:t>L</a:t>
            </a:r>
            <a:r>
              <a:rPr lang="en-US" sz="1600" b="1" baseline="-25000" dirty="0" smtClean="0">
                <a:latin typeface="Courier New" pitchFamily="49" charset="0"/>
                <a:cs typeface="Courier New" pitchFamily="49" charset="0"/>
              </a:rPr>
              <a:t>2</a:t>
            </a:r>
            <a:endParaRPr lang="en-US" sz="1600" dirty="0"/>
          </a:p>
        </p:txBody>
      </p:sp>
      <p:cxnSp>
        <p:nvCxnSpPr>
          <p:cNvPr id="8" name="Straight Arrow Connector 7"/>
          <p:cNvCxnSpPr/>
          <p:nvPr/>
        </p:nvCxnSpPr>
        <p:spPr>
          <a:xfrm>
            <a:off x="1995408" y="3139125"/>
            <a:ext cx="6477000" cy="0"/>
          </a:xfrm>
          <a:prstGeom prst="straightConnector1">
            <a:avLst/>
          </a:prstGeom>
          <a:ln w="381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1995408" y="4129725"/>
            <a:ext cx="6477000" cy="0"/>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pic>
        <p:nvPicPr>
          <p:cNvPr id="10" name="Picture 2" descr="C:\Users\vkolar\AppData\Local\Microsoft\Windows\Temporary Internet Files\Content.IE5\E2H73JIM\MC900322405[1].wmf"/>
          <p:cNvPicPr>
            <a:picLocks noChangeAspect="1" noChangeArrowheads="1"/>
          </p:cNvPicPr>
          <p:nvPr/>
        </p:nvPicPr>
        <p:blipFill>
          <a:blip r:embed="rId2" cstate="print"/>
          <a:srcRect/>
          <a:stretch>
            <a:fillRect/>
          </a:stretch>
        </p:blipFill>
        <p:spPr bwMode="auto">
          <a:xfrm>
            <a:off x="166608" y="2605725"/>
            <a:ext cx="615662" cy="685800"/>
          </a:xfrm>
          <a:prstGeom prst="rect">
            <a:avLst/>
          </a:prstGeom>
          <a:noFill/>
          <a:ln w="9525">
            <a:noFill/>
            <a:miter lim="800000"/>
            <a:headEnd/>
            <a:tailEnd/>
          </a:ln>
        </p:spPr>
      </p:pic>
      <p:sp>
        <p:nvSpPr>
          <p:cNvPr id="11" name="Rectangle 10"/>
          <p:cNvSpPr/>
          <p:nvPr/>
        </p:nvSpPr>
        <p:spPr>
          <a:xfrm>
            <a:off x="2224008" y="2681925"/>
            <a:ext cx="838200" cy="307777"/>
          </a:xfrm>
          <a:prstGeom prst="rect">
            <a:avLst/>
          </a:prstGeom>
          <a:ln>
            <a:solidFill>
              <a:srgbClr val="0000FF"/>
            </a:solidFill>
          </a:ln>
        </p:spPr>
        <p:style>
          <a:lnRef idx="2">
            <a:schemeClr val="accent4"/>
          </a:lnRef>
          <a:fillRef idx="1">
            <a:schemeClr val="lt1"/>
          </a:fillRef>
          <a:effectRef idx="0">
            <a:schemeClr val="accent4"/>
          </a:effectRef>
          <a:fontRef idx="minor">
            <a:schemeClr val="dk1"/>
          </a:fontRef>
        </p:style>
        <p:txBody>
          <a:bodyPr wrap="square">
            <a:spAutoFit/>
          </a:bodyPr>
          <a:lstStyle/>
          <a:p>
            <a:r>
              <a:rPr lang="en-US" sz="1400" b="1" dirty="0" smtClean="0">
                <a:latin typeface="Courier New" pitchFamily="49" charset="0"/>
                <a:cs typeface="Courier New" pitchFamily="49" charset="0"/>
              </a:rPr>
              <a:t>W(x</a:t>
            </a:r>
            <a:r>
              <a:rPr lang="en-US" sz="1400" b="1" baseline="-25000" dirty="0" smtClean="0">
                <a:latin typeface="Courier New" pitchFamily="49" charset="0"/>
                <a:cs typeface="Courier New" pitchFamily="49" charset="0"/>
              </a:rPr>
              <a:t>1</a:t>
            </a:r>
            <a:r>
              <a:rPr lang="en-US" sz="1400" b="1" dirty="0" smtClean="0">
                <a:latin typeface="Courier New" pitchFamily="49" charset="0"/>
                <a:cs typeface="Courier New" pitchFamily="49" charset="0"/>
              </a:rPr>
              <a:t>)0</a:t>
            </a:r>
            <a:endParaRPr lang="en-US" sz="1400" dirty="0"/>
          </a:p>
        </p:txBody>
      </p:sp>
      <p:sp>
        <p:nvSpPr>
          <p:cNvPr id="12" name="Rectangle 11"/>
          <p:cNvSpPr/>
          <p:nvPr/>
        </p:nvSpPr>
        <p:spPr>
          <a:xfrm>
            <a:off x="2224008" y="3741283"/>
            <a:ext cx="838200" cy="307777"/>
          </a:xfrm>
          <a:prstGeom prst="rect">
            <a:avLst/>
          </a:prstGeom>
          <a:ln>
            <a:solidFill>
              <a:srgbClr val="00B050"/>
            </a:solidFill>
          </a:ln>
        </p:spPr>
        <p:style>
          <a:lnRef idx="2">
            <a:schemeClr val="accent4"/>
          </a:lnRef>
          <a:fillRef idx="1">
            <a:schemeClr val="lt1"/>
          </a:fillRef>
          <a:effectRef idx="0">
            <a:schemeClr val="accent4"/>
          </a:effectRef>
          <a:fontRef idx="minor">
            <a:schemeClr val="dk1"/>
          </a:fontRef>
        </p:style>
        <p:txBody>
          <a:bodyPr wrap="square">
            <a:spAutoFit/>
          </a:bodyPr>
          <a:lstStyle/>
          <a:p>
            <a:r>
              <a:rPr lang="en-US" sz="1400" b="1" dirty="0" smtClean="0">
                <a:latin typeface="Courier New" pitchFamily="49" charset="0"/>
                <a:cs typeface="Courier New" pitchFamily="49" charset="0"/>
              </a:rPr>
              <a:t>W(x</a:t>
            </a:r>
            <a:r>
              <a:rPr lang="en-US" sz="1400" b="1" baseline="-25000" dirty="0" smtClean="0">
                <a:latin typeface="Courier New" pitchFamily="49" charset="0"/>
                <a:cs typeface="Courier New" pitchFamily="49" charset="0"/>
              </a:rPr>
              <a:t>2</a:t>
            </a:r>
            <a:r>
              <a:rPr lang="en-US" sz="1400" b="1" dirty="0" smtClean="0">
                <a:latin typeface="Courier New" pitchFamily="49" charset="0"/>
                <a:cs typeface="Courier New" pitchFamily="49" charset="0"/>
              </a:rPr>
              <a:t>)0</a:t>
            </a:r>
            <a:endParaRPr lang="en-US" sz="1400" dirty="0"/>
          </a:p>
        </p:txBody>
      </p:sp>
      <p:sp>
        <p:nvSpPr>
          <p:cNvPr id="13" name="Rectangle 12"/>
          <p:cNvSpPr/>
          <p:nvPr/>
        </p:nvSpPr>
        <p:spPr>
          <a:xfrm>
            <a:off x="3464058" y="2681925"/>
            <a:ext cx="838200" cy="307777"/>
          </a:xfrm>
          <a:prstGeom prst="rect">
            <a:avLst/>
          </a:prstGeom>
          <a:ln>
            <a:solidFill>
              <a:srgbClr val="0000FF"/>
            </a:solidFill>
          </a:ln>
        </p:spPr>
        <p:style>
          <a:lnRef idx="2">
            <a:schemeClr val="accent4"/>
          </a:lnRef>
          <a:fillRef idx="1">
            <a:schemeClr val="lt1"/>
          </a:fillRef>
          <a:effectRef idx="0">
            <a:schemeClr val="accent4"/>
          </a:effectRef>
          <a:fontRef idx="minor">
            <a:schemeClr val="dk1"/>
          </a:fontRef>
        </p:style>
        <p:txBody>
          <a:bodyPr wrap="square">
            <a:spAutoFit/>
          </a:bodyPr>
          <a:lstStyle/>
          <a:p>
            <a:r>
              <a:rPr lang="en-US" sz="1400" b="1" dirty="0" smtClean="0">
                <a:latin typeface="Courier New" pitchFamily="49" charset="0"/>
                <a:cs typeface="Courier New" pitchFamily="49" charset="0"/>
              </a:rPr>
              <a:t>W(x</a:t>
            </a:r>
            <a:r>
              <a:rPr lang="en-US" sz="1400" b="1" baseline="-25000" dirty="0" smtClean="0">
                <a:latin typeface="Courier New" pitchFamily="49" charset="0"/>
                <a:cs typeface="Courier New" pitchFamily="49" charset="0"/>
              </a:rPr>
              <a:t>1</a:t>
            </a:r>
            <a:r>
              <a:rPr lang="en-US" sz="1400" b="1" dirty="0" smtClean="0">
                <a:latin typeface="Courier New" pitchFamily="49" charset="0"/>
                <a:cs typeface="Courier New" pitchFamily="49" charset="0"/>
              </a:rPr>
              <a:t>)2</a:t>
            </a:r>
            <a:endParaRPr lang="en-US" sz="1400" dirty="0"/>
          </a:p>
        </p:txBody>
      </p:sp>
      <p:sp>
        <p:nvSpPr>
          <p:cNvPr id="14" name="Rectangle 13"/>
          <p:cNvSpPr/>
          <p:nvPr/>
        </p:nvSpPr>
        <p:spPr>
          <a:xfrm>
            <a:off x="776208" y="2377125"/>
            <a:ext cx="685800" cy="3810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600" dirty="0" smtClean="0"/>
              <a:t>x+=2</a:t>
            </a:r>
            <a:endParaRPr lang="en-US" sz="1600" dirty="0"/>
          </a:p>
        </p:txBody>
      </p:sp>
      <p:sp>
        <p:nvSpPr>
          <p:cNvPr id="15" name="Rectangle 14"/>
          <p:cNvSpPr/>
          <p:nvPr/>
        </p:nvSpPr>
        <p:spPr>
          <a:xfrm>
            <a:off x="4607058" y="2681925"/>
            <a:ext cx="838200" cy="307777"/>
          </a:xfrm>
          <a:prstGeom prst="rect">
            <a:avLst/>
          </a:prstGeom>
          <a:ln>
            <a:solidFill>
              <a:srgbClr val="0000FF"/>
            </a:solidFill>
          </a:ln>
        </p:spPr>
        <p:style>
          <a:lnRef idx="2">
            <a:schemeClr val="accent4"/>
          </a:lnRef>
          <a:fillRef idx="1">
            <a:schemeClr val="lt1"/>
          </a:fillRef>
          <a:effectRef idx="0">
            <a:schemeClr val="accent4"/>
          </a:effectRef>
          <a:fontRef idx="minor">
            <a:schemeClr val="dk1"/>
          </a:fontRef>
        </p:style>
        <p:txBody>
          <a:bodyPr wrap="square">
            <a:spAutoFit/>
          </a:bodyPr>
          <a:lstStyle/>
          <a:p>
            <a:r>
              <a:rPr lang="en-US" sz="1400" b="1" dirty="0" smtClean="0">
                <a:latin typeface="Courier New" pitchFamily="49" charset="0"/>
                <a:cs typeface="Courier New" pitchFamily="49" charset="0"/>
              </a:rPr>
              <a:t>W(x</a:t>
            </a:r>
            <a:r>
              <a:rPr lang="en-US" sz="1400" b="1" baseline="-25000" dirty="0" smtClean="0">
                <a:latin typeface="Courier New" pitchFamily="49" charset="0"/>
                <a:cs typeface="Courier New" pitchFamily="49" charset="0"/>
              </a:rPr>
              <a:t>1</a:t>
            </a:r>
            <a:r>
              <a:rPr lang="en-US" sz="1400" b="1" dirty="0" smtClean="0">
                <a:latin typeface="Courier New" pitchFamily="49" charset="0"/>
                <a:cs typeface="Courier New" pitchFamily="49" charset="0"/>
              </a:rPr>
              <a:t>)1</a:t>
            </a:r>
            <a:endParaRPr lang="en-US" sz="1400" dirty="0"/>
          </a:p>
        </p:txBody>
      </p:sp>
      <p:sp>
        <p:nvSpPr>
          <p:cNvPr id="16" name="Rectangle 15"/>
          <p:cNvSpPr/>
          <p:nvPr/>
        </p:nvSpPr>
        <p:spPr>
          <a:xfrm>
            <a:off x="776208" y="2377125"/>
            <a:ext cx="685800" cy="3810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600" dirty="0" smtClean="0"/>
              <a:t>x-=1</a:t>
            </a:r>
            <a:endParaRPr lang="en-US" sz="1600" dirty="0"/>
          </a:p>
        </p:txBody>
      </p:sp>
      <p:sp>
        <p:nvSpPr>
          <p:cNvPr id="17" name="Rectangle 16"/>
          <p:cNvSpPr/>
          <p:nvPr/>
        </p:nvSpPr>
        <p:spPr>
          <a:xfrm>
            <a:off x="5729208" y="2681925"/>
            <a:ext cx="838200" cy="307777"/>
          </a:xfrm>
          <a:prstGeom prst="rect">
            <a:avLst/>
          </a:prstGeom>
          <a:ln>
            <a:solidFill>
              <a:srgbClr val="0000FF"/>
            </a:solidFill>
          </a:ln>
        </p:spPr>
        <p:style>
          <a:lnRef idx="2">
            <a:schemeClr val="accent4"/>
          </a:lnRef>
          <a:fillRef idx="1">
            <a:schemeClr val="lt1"/>
          </a:fillRef>
          <a:effectRef idx="0">
            <a:schemeClr val="accent4"/>
          </a:effectRef>
          <a:fontRef idx="minor">
            <a:schemeClr val="dk1"/>
          </a:fontRef>
        </p:style>
        <p:txBody>
          <a:bodyPr wrap="square">
            <a:spAutoFit/>
          </a:bodyPr>
          <a:lstStyle/>
          <a:p>
            <a:r>
              <a:rPr lang="en-US" sz="1400" b="1" dirty="0" smtClean="0">
                <a:latin typeface="Courier New" pitchFamily="49" charset="0"/>
                <a:cs typeface="Courier New" pitchFamily="49" charset="0"/>
              </a:rPr>
              <a:t>W(x</a:t>
            </a:r>
            <a:r>
              <a:rPr lang="en-US" sz="1400" b="1" baseline="-25000" dirty="0" smtClean="0">
                <a:latin typeface="Courier New" pitchFamily="49" charset="0"/>
                <a:cs typeface="Courier New" pitchFamily="49" charset="0"/>
              </a:rPr>
              <a:t>1</a:t>
            </a:r>
            <a:r>
              <a:rPr lang="en-US" sz="1400" b="1" dirty="0" smtClean="0">
                <a:latin typeface="Courier New" pitchFamily="49" charset="0"/>
                <a:cs typeface="Courier New" pitchFamily="49" charset="0"/>
              </a:rPr>
              <a:t>)5</a:t>
            </a:r>
            <a:endParaRPr lang="en-US" sz="1400" dirty="0"/>
          </a:p>
        </p:txBody>
      </p:sp>
      <p:sp>
        <p:nvSpPr>
          <p:cNvPr id="18" name="Rectangle 17"/>
          <p:cNvSpPr/>
          <p:nvPr/>
        </p:nvSpPr>
        <p:spPr>
          <a:xfrm>
            <a:off x="776208" y="2377125"/>
            <a:ext cx="685800" cy="381000"/>
          </a:xfrm>
          <a:prstGeom prst="rect">
            <a:avLst/>
          </a:prstGeom>
          <a:solidFill>
            <a:srgbClr val="1D3064"/>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600" dirty="0" smtClean="0"/>
              <a:t>x*=5</a:t>
            </a:r>
            <a:endParaRPr lang="en-US" sz="1600" dirty="0"/>
          </a:p>
        </p:txBody>
      </p:sp>
      <p:sp>
        <p:nvSpPr>
          <p:cNvPr id="19" name="Rectangle 18"/>
          <p:cNvSpPr/>
          <p:nvPr/>
        </p:nvSpPr>
        <p:spPr>
          <a:xfrm>
            <a:off x="5729208" y="2067860"/>
            <a:ext cx="838200" cy="307777"/>
          </a:xfrm>
          <a:prstGeom prst="rect">
            <a:avLst/>
          </a:prstGeom>
          <a:solidFill>
            <a:schemeClr val="accent6"/>
          </a:solidFill>
          <a:ln>
            <a:noFill/>
          </a:ln>
        </p:spPr>
        <p:style>
          <a:lnRef idx="2">
            <a:schemeClr val="accent6">
              <a:shade val="50000"/>
            </a:schemeClr>
          </a:lnRef>
          <a:fillRef idx="1">
            <a:schemeClr val="accent6"/>
          </a:fillRef>
          <a:effectRef idx="0">
            <a:schemeClr val="accent6"/>
          </a:effectRef>
          <a:fontRef idx="minor">
            <a:schemeClr val="lt1"/>
          </a:fontRef>
        </p:style>
        <p:txBody>
          <a:bodyPr wrap="square">
            <a:spAutoFit/>
          </a:bodyPr>
          <a:lstStyle/>
          <a:p>
            <a:r>
              <a:rPr lang="en-US" sz="1400" b="1" dirty="0" smtClean="0">
                <a:latin typeface="Courier New" pitchFamily="49" charset="0"/>
                <a:cs typeface="Courier New" pitchFamily="49" charset="0"/>
              </a:rPr>
              <a:t>WS(x</a:t>
            </a:r>
            <a:r>
              <a:rPr lang="en-US" sz="1400" b="1" baseline="-25000" dirty="0" smtClean="0">
                <a:latin typeface="Courier New" pitchFamily="49" charset="0"/>
                <a:cs typeface="Courier New" pitchFamily="49" charset="0"/>
              </a:rPr>
              <a:t>1</a:t>
            </a:r>
            <a:r>
              <a:rPr lang="en-US" sz="1400" b="1" dirty="0" smtClean="0">
                <a:latin typeface="Courier New" pitchFamily="49" charset="0"/>
                <a:cs typeface="Courier New" pitchFamily="49" charset="0"/>
              </a:rPr>
              <a:t>)</a:t>
            </a:r>
            <a:endParaRPr lang="en-US" sz="1400" dirty="0"/>
          </a:p>
        </p:txBody>
      </p:sp>
      <p:cxnSp>
        <p:nvCxnSpPr>
          <p:cNvPr id="20" name="Straight Connector 19"/>
          <p:cNvCxnSpPr>
            <a:stCxn id="6" idx="2"/>
            <a:endCxn id="10" idx="3"/>
          </p:cNvCxnSpPr>
          <p:nvPr/>
        </p:nvCxnSpPr>
        <p:spPr>
          <a:xfrm flipH="1" flipV="1">
            <a:off x="782270" y="2948625"/>
            <a:ext cx="755938" cy="260866"/>
          </a:xfrm>
          <a:prstGeom prst="line">
            <a:avLst/>
          </a:prstGeom>
          <a:ln w="2857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H="1">
            <a:off x="776208" y="3912453"/>
            <a:ext cx="762000" cy="64872"/>
          </a:xfrm>
          <a:prstGeom prst="line">
            <a:avLst/>
          </a:prstGeom>
          <a:ln w="2857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776208" y="3363260"/>
            <a:ext cx="762000" cy="381000"/>
          </a:xfrm>
          <a:prstGeom prst="rect">
            <a:avLst/>
          </a:prstGeom>
          <a:solidFill>
            <a:srgbClr val="1D3064"/>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600" dirty="0" smtClean="0"/>
              <a:t>x-=2</a:t>
            </a:r>
            <a:endParaRPr lang="en-US" sz="1600" dirty="0"/>
          </a:p>
        </p:txBody>
      </p:sp>
      <p:sp>
        <p:nvSpPr>
          <p:cNvPr id="23" name="Rectangle 22"/>
          <p:cNvSpPr/>
          <p:nvPr/>
        </p:nvSpPr>
        <p:spPr>
          <a:xfrm>
            <a:off x="7405608" y="3764059"/>
            <a:ext cx="838200" cy="307777"/>
          </a:xfrm>
          <a:prstGeom prst="rect">
            <a:avLst/>
          </a:prstGeom>
          <a:ln>
            <a:solidFill>
              <a:srgbClr val="00B050"/>
            </a:solidFill>
          </a:ln>
        </p:spPr>
        <p:style>
          <a:lnRef idx="2">
            <a:schemeClr val="accent4"/>
          </a:lnRef>
          <a:fillRef idx="1">
            <a:schemeClr val="lt1"/>
          </a:fillRef>
          <a:effectRef idx="0">
            <a:schemeClr val="accent4"/>
          </a:effectRef>
          <a:fontRef idx="minor">
            <a:schemeClr val="dk1"/>
          </a:fontRef>
        </p:style>
        <p:txBody>
          <a:bodyPr wrap="square">
            <a:spAutoFit/>
          </a:bodyPr>
          <a:lstStyle/>
          <a:p>
            <a:r>
              <a:rPr lang="en-US" sz="1400" b="1" dirty="0" smtClean="0">
                <a:latin typeface="Courier New" pitchFamily="49" charset="0"/>
                <a:cs typeface="Courier New" pitchFamily="49" charset="0"/>
              </a:rPr>
              <a:t>W(x</a:t>
            </a:r>
            <a:r>
              <a:rPr lang="en-US" sz="1400" b="1" baseline="-25000" dirty="0" smtClean="0">
                <a:latin typeface="Courier New" pitchFamily="49" charset="0"/>
                <a:cs typeface="Courier New" pitchFamily="49" charset="0"/>
              </a:rPr>
              <a:t>2</a:t>
            </a:r>
            <a:r>
              <a:rPr lang="en-US" sz="1400" b="1" dirty="0" smtClean="0">
                <a:latin typeface="Courier New" pitchFamily="49" charset="0"/>
                <a:cs typeface="Courier New" pitchFamily="49" charset="0"/>
              </a:rPr>
              <a:t>)3</a:t>
            </a:r>
            <a:endParaRPr lang="en-US" sz="1400" dirty="0"/>
          </a:p>
        </p:txBody>
      </p:sp>
      <p:sp>
        <p:nvSpPr>
          <p:cNvPr id="24" name="Rectangle 23"/>
          <p:cNvSpPr/>
          <p:nvPr/>
        </p:nvSpPr>
        <p:spPr>
          <a:xfrm>
            <a:off x="6415008" y="3741283"/>
            <a:ext cx="838200" cy="307777"/>
          </a:xfrm>
          <a:prstGeom prst="rect">
            <a:avLst/>
          </a:prstGeom>
          <a:solidFill>
            <a:schemeClr val="lt1">
              <a:alpha val="30000"/>
            </a:schemeClr>
          </a:solidFill>
          <a:ln>
            <a:solidFill>
              <a:srgbClr val="00B050">
                <a:alpha val="30000"/>
              </a:srgbClr>
            </a:solidFill>
            <a:prstDash val="sysDot"/>
          </a:ln>
        </p:spPr>
        <p:style>
          <a:lnRef idx="2">
            <a:schemeClr val="accent4"/>
          </a:lnRef>
          <a:fillRef idx="1">
            <a:schemeClr val="lt1"/>
          </a:fillRef>
          <a:effectRef idx="0">
            <a:schemeClr val="accent4"/>
          </a:effectRef>
          <a:fontRef idx="minor">
            <a:schemeClr val="dk1"/>
          </a:fontRef>
        </p:style>
        <p:txBody>
          <a:bodyPr wrap="square">
            <a:spAutoFit/>
          </a:bodyPr>
          <a:lstStyle/>
          <a:p>
            <a:r>
              <a:rPr lang="en-US" sz="1400" b="1" dirty="0">
                <a:solidFill>
                  <a:schemeClr val="bg2">
                    <a:lumMod val="75000"/>
                  </a:schemeClr>
                </a:solidFill>
                <a:latin typeface="Courier New" pitchFamily="49" charset="0"/>
                <a:cs typeface="Courier New" pitchFamily="49" charset="0"/>
              </a:rPr>
              <a:t>R</a:t>
            </a:r>
            <a:r>
              <a:rPr lang="en-US" sz="1400" b="1" dirty="0" smtClean="0">
                <a:solidFill>
                  <a:schemeClr val="bg2">
                    <a:lumMod val="75000"/>
                  </a:schemeClr>
                </a:solidFill>
                <a:latin typeface="Courier New" pitchFamily="49" charset="0"/>
                <a:cs typeface="Courier New" pitchFamily="49" charset="0"/>
              </a:rPr>
              <a:t>(x</a:t>
            </a:r>
            <a:r>
              <a:rPr lang="en-US" sz="1400" b="1" baseline="-25000" dirty="0" smtClean="0">
                <a:solidFill>
                  <a:schemeClr val="bg2">
                    <a:lumMod val="75000"/>
                  </a:schemeClr>
                </a:solidFill>
                <a:latin typeface="Courier New" pitchFamily="49" charset="0"/>
                <a:cs typeface="Courier New" pitchFamily="49" charset="0"/>
              </a:rPr>
              <a:t>2</a:t>
            </a:r>
            <a:r>
              <a:rPr lang="en-US" sz="1400" b="1" dirty="0" smtClean="0">
                <a:solidFill>
                  <a:schemeClr val="bg2">
                    <a:lumMod val="75000"/>
                  </a:schemeClr>
                </a:solidFill>
                <a:latin typeface="Courier New" pitchFamily="49" charset="0"/>
                <a:cs typeface="Courier New" pitchFamily="49" charset="0"/>
              </a:rPr>
              <a:t>)5</a:t>
            </a:r>
            <a:endParaRPr lang="en-US" sz="1400" dirty="0">
              <a:solidFill>
                <a:schemeClr val="bg2">
                  <a:lumMod val="75000"/>
                </a:schemeClr>
              </a:solidFill>
            </a:endParaRPr>
          </a:p>
        </p:txBody>
      </p:sp>
      <p:sp>
        <p:nvSpPr>
          <p:cNvPr id="25" name="Rectangle 24"/>
          <p:cNvSpPr/>
          <p:nvPr/>
        </p:nvSpPr>
        <p:spPr>
          <a:xfrm>
            <a:off x="171090" y="5997573"/>
            <a:ext cx="8610600" cy="49025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600"/>
          </a:p>
        </p:txBody>
      </p:sp>
      <p:sp>
        <p:nvSpPr>
          <p:cNvPr id="26" name="Can 25"/>
          <p:cNvSpPr/>
          <p:nvPr/>
        </p:nvSpPr>
        <p:spPr>
          <a:xfrm>
            <a:off x="311133" y="6049059"/>
            <a:ext cx="381000" cy="381000"/>
          </a:xfrm>
          <a:prstGeom prst="can">
            <a:avLst/>
          </a:prstGeom>
          <a:solidFill>
            <a:srgbClr val="0000FF"/>
          </a:solidFill>
          <a:effectLst>
            <a:outerShdw blurRad="50800" dist="38100" algn="l" rotWithShape="0">
              <a:prstClr val="black">
                <a:alpha val="40000"/>
              </a:prstClr>
            </a:outerShdw>
          </a:effectLst>
        </p:spPr>
        <p:style>
          <a:lnRef idx="0">
            <a:schemeClr val="accent1"/>
          </a:lnRef>
          <a:fillRef idx="3">
            <a:schemeClr val="accent1"/>
          </a:fillRef>
          <a:effectRef idx="3">
            <a:schemeClr val="accent1"/>
          </a:effectRef>
          <a:fontRef idx="minor">
            <a:schemeClr val="lt1"/>
          </a:fontRef>
        </p:style>
        <p:txBody>
          <a:bodyPr anchor="ctr"/>
          <a:lstStyle/>
          <a:p>
            <a:pPr algn="ctr">
              <a:defRPr/>
            </a:pPr>
            <a:r>
              <a:rPr lang="en-US" sz="1200" b="1" dirty="0" smtClean="0">
                <a:latin typeface="Courier New" pitchFamily="49" charset="0"/>
                <a:cs typeface="Courier New" pitchFamily="49" charset="0"/>
              </a:rPr>
              <a:t>L</a:t>
            </a:r>
            <a:r>
              <a:rPr lang="en-US" sz="1200" b="1" baseline="-25000" dirty="0" smtClean="0">
                <a:latin typeface="Courier New" pitchFamily="49" charset="0"/>
                <a:cs typeface="Courier New" pitchFamily="49" charset="0"/>
              </a:rPr>
              <a:t>i</a:t>
            </a:r>
            <a:endParaRPr lang="en-US" sz="1200" dirty="0"/>
          </a:p>
        </p:txBody>
      </p:sp>
      <p:sp>
        <p:nvSpPr>
          <p:cNvPr id="27" name="TextBox 26"/>
          <p:cNvSpPr txBox="1"/>
          <p:nvPr/>
        </p:nvSpPr>
        <p:spPr>
          <a:xfrm>
            <a:off x="704490" y="6070796"/>
            <a:ext cx="1066800" cy="276999"/>
          </a:xfrm>
          <a:prstGeom prst="rect">
            <a:avLst/>
          </a:prstGeom>
          <a:noFill/>
        </p:spPr>
        <p:txBody>
          <a:bodyPr wrap="square" rtlCol="0">
            <a:spAutoFit/>
          </a:bodyPr>
          <a:lstStyle/>
          <a:p>
            <a:r>
              <a:rPr lang="en-US" sz="1200" dirty="0" smtClean="0"/>
              <a:t>= Replica </a:t>
            </a:r>
            <a:r>
              <a:rPr lang="en-US" sz="1200" dirty="0" err="1" smtClean="0"/>
              <a:t>i</a:t>
            </a:r>
            <a:endParaRPr lang="en-US" sz="1200" dirty="0"/>
          </a:p>
        </p:txBody>
      </p:sp>
      <p:sp>
        <p:nvSpPr>
          <p:cNvPr id="28" name="Rectangle 27"/>
          <p:cNvSpPr/>
          <p:nvPr/>
        </p:nvSpPr>
        <p:spPr>
          <a:xfrm>
            <a:off x="1771290" y="6101574"/>
            <a:ext cx="712694" cy="26161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wrap="square">
            <a:spAutoFit/>
          </a:bodyPr>
          <a:lstStyle/>
          <a:p>
            <a:r>
              <a:rPr lang="it-IT" sz="1100" b="1" dirty="0" smtClean="0">
                <a:latin typeface="Courier New" pitchFamily="49" charset="0"/>
                <a:cs typeface="Courier New" pitchFamily="49" charset="0"/>
              </a:rPr>
              <a:t>R(x</a:t>
            </a:r>
            <a:r>
              <a:rPr lang="en-US" sz="1100" b="1" baseline="-25000" dirty="0" err="1" smtClean="0">
                <a:latin typeface="Courier New" pitchFamily="49" charset="0"/>
                <a:cs typeface="Courier New" pitchFamily="49" charset="0"/>
              </a:rPr>
              <a:t>i</a:t>
            </a:r>
            <a:r>
              <a:rPr lang="it-IT" sz="1100" b="1" dirty="0" smtClean="0">
                <a:latin typeface="Courier New" pitchFamily="49" charset="0"/>
                <a:cs typeface="Courier New" pitchFamily="49" charset="0"/>
              </a:rPr>
              <a:t>)b</a:t>
            </a:r>
            <a:endParaRPr lang="en-US" sz="1100" dirty="0"/>
          </a:p>
        </p:txBody>
      </p:sp>
      <p:sp>
        <p:nvSpPr>
          <p:cNvPr id="29" name="TextBox 28"/>
          <p:cNvSpPr txBox="1"/>
          <p:nvPr/>
        </p:nvSpPr>
        <p:spPr>
          <a:xfrm>
            <a:off x="2483984" y="5997573"/>
            <a:ext cx="1725706" cy="430887"/>
          </a:xfrm>
          <a:prstGeom prst="rect">
            <a:avLst/>
          </a:prstGeom>
          <a:noFill/>
        </p:spPr>
        <p:txBody>
          <a:bodyPr wrap="square" rtlCol="0">
            <a:spAutoFit/>
          </a:bodyPr>
          <a:lstStyle/>
          <a:p>
            <a:r>
              <a:rPr lang="en-US" sz="1100" dirty="0" smtClean="0"/>
              <a:t>= Read variable x at  </a:t>
            </a:r>
          </a:p>
          <a:p>
            <a:r>
              <a:rPr lang="en-US" sz="1100" dirty="0" smtClean="0"/>
              <a:t>   replica </a:t>
            </a:r>
            <a:r>
              <a:rPr lang="en-US" sz="1100" dirty="0" err="1" smtClean="0"/>
              <a:t>i</a:t>
            </a:r>
            <a:r>
              <a:rPr lang="en-US" sz="1100" dirty="0" smtClean="0"/>
              <a:t>;  Result is b</a:t>
            </a:r>
            <a:endParaRPr lang="en-US" sz="1100" dirty="0"/>
          </a:p>
        </p:txBody>
      </p:sp>
      <p:sp>
        <p:nvSpPr>
          <p:cNvPr id="30" name="Rectangle 29"/>
          <p:cNvSpPr/>
          <p:nvPr/>
        </p:nvSpPr>
        <p:spPr>
          <a:xfrm>
            <a:off x="4133489" y="6101574"/>
            <a:ext cx="705429" cy="26161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wrap="square">
            <a:spAutoFit/>
          </a:bodyPr>
          <a:lstStyle/>
          <a:p>
            <a:r>
              <a:rPr lang="it-IT" sz="1100" b="1" dirty="0">
                <a:latin typeface="Courier New" pitchFamily="49" charset="0"/>
                <a:cs typeface="Courier New" pitchFamily="49" charset="0"/>
              </a:rPr>
              <a:t>W</a:t>
            </a:r>
            <a:r>
              <a:rPr lang="it-IT" sz="1100" b="1" dirty="0" smtClean="0">
                <a:latin typeface="Courier New" pitchFamily="49" charset="0"/>
                <a:cs typeface="Courier New" pitchFamily="49" charset="0"/>
              </a:rPr>
              <a:t>(x)b</a:t>
            </a:r>
            <a:endParaRPr lang="en-US" sz="1100" dirty="0"/>
          </a:p>
        </p:txBody>
      </p:sp>
      <p:sp>
        <p:nvSpPr>
          <p:cNvPr id="31" name="TextBox 30"/>
          <p:cNvSpPr txBox="1"/>
          <p:nvPr/>
        </p:nvSpPr>
        <p:spPr>
          <a:xfrm>
            <a:off x="4838919" y="6011003"/>
            <a:ext cx="1732971" cy="430887"/>
          </a:xfrm>
          <a:prstGeom prst="rect">
            <a:avLst/>
          </a:prstGeom>
          <a:noFill/>
        </p:spPr>
        <p:txBody>
          <a:bodyPr wrap="square" rtlCol="0">
            <a:spAutoFit/>
          </a:bodyPr>
          <a:lstStyle/>
          <a:p>
            <a:r>
              <a:rPr lang="en-US" sz="1100" dirty="0" smtClean="0"/>
              <a:t>= Write variable x at </a:t>
            </a:r>
          </a:p>
          <a:p>
            <a:r>
              <a:rPr lang="en-US" sz="1100" dirty="0" smtClean="0"/>
              <a:t>    replica </a:t>
            </a:r>
            <a:r>
              <a:rPr lang="en-US" sz="1100" dirty="0" err="1" smtClean="0"/>
              <a:t>i</a:t>
            </a:r>
            <a:r>
              <a:rPr lang="en-US" sz="1100" dirty="0" smtClean="0"/>
              <a:t>;  Result is b</a:t>
            </a:r>
            <a:endParaRPr lang="en-US" sz="1100" dirty="0"/>
          </a:p>
        </p:txBody>
      </p:sp>
      <p:sp>
        <p:nvSpPr>
          <p:cNvPr id="32" name="Rectangle 31"/>
          <p:cNvSpPr/>
          <p:nvPr/>
        </p:nvSpPr>
        <p:spPr>
          <a:xfrm>
            <a:off x="6876690" y="6073773"/>
            <a:ext cx="838200" cy="276999"/>
          </a:xfrm>
          <a:prstGeom prst="rect">
            <a:avLst/>
          </a:prstGeom>
          <a:solidFill>
            <a:schemeClr val="accent6"/>
          </a:solidFill>
          <a:ln>
            <a:noFill/>
          </a:ln>
        </p:spPr>
        <p:style>
          <a:lnRef idx="2">
            <a:schemeClr val="accent6">
              <a:shade val="50000"/>
            </a:schemeClr>
          </a:lnRef>
          <a:fillRef idx="1">
            <a:schemeClr val="accent6"/>
          </a:fillRef>
          <a:effectRef idx="0">
            <a:schemeClr val="accent6"/>
          </a:effectRef>
          <a:fontRef idx="minor">
            <a:schemeClr val="lt1"/>
          </a:fontRef>
        </p:style>
        <p:txBody>
          <a:bodyPr wrap="square">
            <a:spAutoFit/>
          </a:bodyPr>
          <a:lstStyle/>
          <a:p>
            <a:r>
              <a:rPr lang="en-US" sz="1200" b="1" dirty="0" smtClean="0">
                <a:latin typeface="Courier New" pitchFamily="49" charset="0"/>
                <a:cs typeface="Courier New" pitchFamily="49" charset="0"/>
              </a:rPr>
              <a:t>WS(x</a:t>
            </a:r>
            <a:r>
              <a:rPr lang="en-US" sz="1200" b="1" baseline="-25000" dirty="0" smtClean="0">
                <a:latin typeface="Courier New" pitchFamily="49" charset="0"/>
                <a:cs typeface="Courier New" pitchFamily="49" charset="0"/>
              </a:rPr>
              <a:t>i</a:t>
            </a:r>
            <a:r>
              <a:rPr lang="en-US" sz="1200" b="1" dirty="0" smtClean="0">
                <a:latin typeface="Courier New" pitchFamily="49" charset="0"/>
                <a:cs typeface="Courier New" pitchFamily="49" charset="0"/>
              </a:rPr>
              <a:t>)</a:t>
            </a:r>
            <a:endParaRPr lang="en-US" sz="1200" dirty="0"/>
          </a:p>
        </p:txBody>
      </p:sp>
      <p:sp>
        <p:nvSpPr>
          <p:cNvPr id="33" name="TextBox 32"/>
          <p:cNvSpPr txBox="1"/>
          <p:nvPr/>
        </p:nvSpPr>
        <p:spPr>
          <a:xfrm>
            <a:off x="7714890" y="6101574"/>
            <a:ext cx="1047171" cy="261610"/>
          </a:xfrm>
          <a:prstGeom prst="rect">
            <a:avLst/>
          </a:prstGeom>
          <a:noFill/>
        </p:spPr>
        <p:txBody>
          <a:bodyPr wrap="square" rtlCol="0">
            <a:spAutoFit/>
          </a:bodyPr>
          <a:lstStyle/>
          <a:p>
            <a:r>
              <a:rPr lang="en-US" sz="1100" dirty="0" smtClean="0"/>
              <a:t>= Write Set</a:t>
            </a:r>
            <a:endParaRPr lang="en-US" sz="1100" dirty="0"/>
          </a:p>
        </p:txBody>
      </p:sp>
      <p:sp>
        <p:nvSpPr>
          <p:cNvPr id="34" name="Rectangle 33"/>
          <p:cNvSpPr/>
          <p:nvPr/>
        </p:nvSpPr>
        <p:spPr>
          <a:xfrm>
            <a:off x="126157" y="4770717"/>
            <a:ext cx="790213" cy="261610"/>
          </a:xfrm>
          <a:prstGeom prst="rect">
            <a:avLst/>
          </a:prstGeom>
          <a:solidFill>
            <a:schemeClr val="accent6"/>
          </a:solidFill>
          <a:ln>
            <a:noFill/>
          </a:ln>
        </p:spPr>
        <p:style>
          <a:lnRef idx="2">
            <a:schemeClr val="accent6">
              <a:shade val="50000"/>
            </a:schemeClr>
          </a:lnRef>
          <a:fillRef idx="1">
            <a:schemeClr val="accent6"/>
          </a:fillRef>
          <a:effectRef idx="0">
            <a:schemeClr val="accent6"/>
          </a:effectRef>
          <a:fontRef idx="minor">
            <a:schemeClr val="lt1"/>
          </a:fontRef>
        </p:style>
        <p:txBody>
          <a:bodyPr wrap="square">
            <a:spAutoFit/>
          </a:bodyPr>
          <a:lstStyle/>
          <a:p>
            <a:r>
              <a:rPr lang="en-US" sz="1100" b="1" dirty="0" smtClean="0">
                <a:latin typeface="Courier New" pitchFamily="49" charset="0"/>
                <a:cs typeface="Courier New" pitchFamily="49" charset="0"/>
              </a:rPr>
              <a:t>WS(x</a:t>
            </a:r>
            <a:r>
              <a:rPr lang="en-US" sz="1100" b="1" baseline="-25000" dirty="0" smtClean="0">
                <a:latin typeface="Courier New" pitchFamily="49" charset="0"/>
                <a:cs typeface="Courier New" pitchFamily="49" charset="0"/>
              </a:rPr>
              <a:t>1</a:t>
            </a:r>
            <a:r>
              <a:rPr lang="en-US" sz="1100" b="1" dirty="0" smtClean="0">
                <a:latin typeface="Courier New" pitchFamily="49" charset="0"/>
                <a:cs typeface="Courier New" pitchFamily="49" charset="0"/>
              </a:rPr>
              <a:t>)</a:t>
            </a:r>
            <a:endParaRPr lang="en-US" sz="1100" dirty="0"/>
          </a:p>
        </p:txBody>
      </p:sp>
      <p:sp>
        <p:nvSpPr>
          <p:cNvPr id="35" name="TextBox 34"/>
          <p:cNvSpPr txBox="1"/>
          <p:nvPr/>
        </p:nvSpPr>
        <p:spPr>
          <a:xfrm>
            <a:off x="870338" y="4798518"/>
            <a:ext cx="7848600" cy="276999"/>
          </a:xfrm>
          <a:prstGeom prst="rect">
            <a:avLst/>
          </a:prstGeom>
          <a:noFill/>
        </p:spPr>
        <p:txBody>
          <a:bodyPr wrap="square" rtlCol="0">
            <a:spAutoFit/>
          </a:bodyPr>
          <a:lstStyle/>
          <a:p>
            <a:r>
              <a:rPr lang="en-US" sz="1200" dirty="0"/>
              <a:t>= </a:t>
            </a:r>
            <a:r>
              <a:rPr lang="en-US" sz="1200" b="1" dirty="0"/>
              <a:t>Write Set for </a:t>
            </a:r>
            <a:r>
              <a:rPr lang="en-US" sz="1200" b="1" dirty="0" smtClean="0">
                <a:latin typeface="Courier New" pitchFamily="49" charset="0"/>
                <a:cs typeface="Courier New" pitchFamily="49" charset="0"/>
              </a:rPr>
              <a:t>x</a:t>
            </a:r>
            <a:r>
              <a:rPr lang="en-US" sz="1200" b="1" baseline="-25000" dirty="0" smtClean="0">
                <a:latin typeface="Courier New" pitchFamily="49" charset="0"/>
                <a:cs typeface="Courier New" pitchFamily="49" charset="0"/>
              </a:rPr>
              <a:t>1</a:t>
            </a:r>
            <a:r>
              <a:rPr lang="en-US" sz="1200" dirty="0" smtClean="0"/>
              <a:t> = Series of ops being done at some replica that reflects how </a:t>
            </a:r>
            <a:r>
              <a:rPr lang="en-US" sz="1200" b="1" dirty="0">
                <a:latin typeface="Courier New" pitchFamily="49" charset="0"/>
                <a:cs typeface="Courier New" pitchFamily="49" charset="0"/>
              </a:rPr>
              <a:t>L</a:t>
            </a:r>
            <a:r>
              <a:rPr lang="en-US" sz="1200" b="1" baseline="-25000" dirty="0">
                <a:latin typeface="Courier New" pitchFamily="49" charset="0"/>
                <a:cs typeface="Courier New" pitchFamily="49" charset="0"/>
              </a:rPr>
              <a:t>1 </a:t>
            </a:r>
            <a:r>
              <a:rPr lang="en-US" sz="1200" dirty="0" smtClean="0"/>
              <a:t>updated </a:t>
            </a:r>
            <a:r>
              <a:rPr lang="en-US" sz="1200" b="1" dirty="0" smtClean="0">
                <a:latin typeface="Courier New" pitchFamily="49" charset="0"/>
                <a:cs typeface="Courier New" pitchFamily="49" charset="0"/>
              </a:rPr>
              <a:t>x</a:t>
            </a:r>
            <a:r>
              <a:rPr lang="en-US" sz="1200" b="1" baseline="-25000" dirty="0" smtClean="0">
                <a:latin typeface="Courier New" pitchFamily="49" charset="0"/>
                <a:cs typeface="Courier New" pitchFamily="49" charset="0"/>
              </a:rPr>
              <a:t>1</a:t>
            </a:r>
            <a:r>
              <a:rPr lang="en-US" sz="1200" dirty="0" smtClean="0"/>
              <a:t> till this time</a:t>
            </a:r>
          </a:p>
        </p:txBody>
      </p:sp>
      <p:sp>
        <p:nvSpPr>
          <p:cNvPr id="36" name="Rectangle 35"/>
          <p:cNvSpPr/>
          <p:nvPr/>
        </p:nvSpPr>
        <p:spPr>
          <a:xfrm>
            <a:off x="108338" y="5255718"/>
            <a:ext cx="990600" cy="276999"/>
          </a:xfrm>
          <a:prstGeom prst="rect">
            <a:avLst/>
          </a:prstGeom>
          <a:solidFill>
            <a:schemeClr val="tx1"/>
          </a:solidFill>
          <a:ln>
            <a:noFill/>
          </a:ln>
        </p:spPr>
        <p:style>
          <a:lnRef idx="2">
            <a:schemeClr val="accent6">
              <a:shade val="50000"/>
            </a:schemeClr>
          </a:lnRef>
          <a:fillRef idx="1">
            <a:schemeClr val="accent6"/>
          </a:fillRef>
          <a:effectRef idx="0">
            <a:schemeClr val="accent6"/>
          </a:effectRef>
          <a:fontRef idx="minor">
            <a:schemeClr val="lt1"/>
          </a:fontRef>
        </p:style>
        <p:txBody>
          <a:bodyPr wrap="square">
            <a:spAutoFit/>
          </a:bodyPr>
          <a:lstStyle/>
          <a:p>
            <a:r>
              <a:rPr lang="en-US" sz="1200" b="1" dirty="0" smtClean="0">
                <a:latin typeface="Courier New" pitchFamily="49" charset="0"/>
                <a:cs typeface="Courier New" pitchFamily="49" charset="0"/>
              </a:rPr>
              <a:t>WS(x</a:t>
            </a:r>
            <a:r>
              <a:rPr lang="en-US" sz="1200" b="1" baseline="-25000" dirty="0" smtClean="0">
                <a:latin typeface="Courier New" pitchFamily="49" charset="0"/>
                <a:cs typeface="Courier New" pitchFamily="49" charset="0"/>
              </a:rPr>
              <a:t>1</a:t>
            </a:r>
            <a:r>
              <a:rPr lang="en-US" sz="1200" b="1" dirty="0" smtClean="0">
                <a:latin typeface="Courier New" pitchFamily="49" charset="0"/>
                <a:cs typeface="Courier New" pitchFamily="49" charset="0"/>
              </a:rPr>
              <a:t>;x</a:t>
            </a:r>
            <a:r>
              <a:rPr lang="en-US" sz="1200" b="1" baseline="-25000" dirty="0" smtClean="0">
                <a:latin typeface="Courier New" pitchFamily="49" charset="0"/>
                <a:cs typeface="Courier New" pitchFamily="49" charset="0"/>
              </a:rPr>
              <a:t>2</a:t>
            </a:r>
            <a:r>
              <a:rPr lang="en-US" sz="1200" b="1" dirty="0" smtClean="0">
                <a:latin typeface="Courier New" pitchFamily="49" charset="0"/>
                <a:cs typeface="Courier New" pitchFamily="49" charset="0"/>
              </a:rPr>
              <a:t>)</a:t>
            </a:r>
            <a:endParaRPr lang="en-US" sz="1200" dirty="0"/>
          </a:p>
        </p:txBody>
      </p:sp>
      <p:sp>
        <p:nvSpPr>
          <p:cNvPr id="37" name="TextBox 36"/>
          <p:cNvSpPr txBox="1"/>
          <p:nvPr/>
        </p:nvSpPr>
        <p:spPr>
          <a:xfrm>
            <a:off x="1098937" y="5223452"/>
            <a:ext cx="8744309" cy="276999"/>
          </a:xfrm>
          <a:prstGeom prst="rect">
            <a:avLst/>
          </a:prstGeom>
          <a:noFill/>
        </p:spPr>
        <p:txBody>
          <a:bodyPr wrap="square" rtlCol="0">
            <a:spAutoFit/>
          </a:bodyPr>
          <a:lstStyle/>
          <a:p>
            <a:r>
              <a:rPr lang="en-US" sz="1200" dirty="0"/>
              <a:t>= </a:t>
            </a:r>
            <a:r>
              <a:rPr lang="en-US" sz="1200" b="1" dirty="0"/>
              <a:t>Write Set for </a:t>
            </a:r>
            <a:r>
              <a:rPr lang="en-US" sz="1200" b="1" dirty="0" smtClean="0">
                <a:latin typeface="Courier New" pitchFamily="49" charset="0"/>
                <a:cs typeface="Courier New" pitchFamily="49" charset="0"/>
              </a:rPr>
              <a:t>x</a:t>
            </a:r>
            <a:r>
              <a:rPr lang="en-US" sz="1200" b="1" baseline="-25000" dirty="0" smtClean="0">
                <a:latin typeface="Courier New" pitchFamily="49" charset="0"/>
                <a:cs typeface="Courier New" pitchFamily="49" charset="0"/>
              </a:rPr>
              <a:t>1</a:t>
            </a:r>
            <a:r>
              <a:rPr lang="en-US" sz="1200" dirty="0" smtClean="0"/>
              <a:t> </a:t>
            </a:r>
            <a:r>
              <a:rPr lang="en-US" sz="1200" b="1" dirty="0" smtClean="0"/>
              <a:t>and </a:t>
            </a:r>
            <a:r>
              <a:rPr lang="en-US" sz="1200" b="1" dirty="0" smtClean="0">
                <a:latin typeface="Courier New" pitchFamily="49" charset="0"/>
                <a:cs typeface="Courier New" pitchFamily="49" charset="0"/>
              </a:rPr>
              <a:t>x</a:t>
            </a:r>
            <a:r>
              <a:rPr lang="en-US" sz="1200" b="1" baseline="-25000" dirty="0" smtClean="0">
                <a:latin typeface="Courier New" pitchFamily="49" charset="0"/>
                <a:cs typeface="Courier New" pitchFamily="49" charset="0"/>
              </a:rPr>
              <a:t>2</a:t>
            </a:r>
            <a:r>
              <a:rPr lang="en-US" sz="1200" dirty="0" smtClean="0"/>
              <a:t> </a:t>
            </a:r>
            <a:r>
              <a:rPr lang="en-US" sz="1200" dirty="0"/>
              <a:t>= </a:t>
            </a:r>
            <a:r>
              <a:rPr lang="en-US" sz="1200" dirty="0" smtClean="0"/>
              <a:t>Series of ops being done at some replica that reflects how </a:t>
            </a:r>
            <a:r>
              <a:rPr lang="en-US" sz="1200" b="1" dirty="0">
                <a:latin typeface="Courier New" pitchFamily="49" charset="0"/>
                <a:cs typeface="Courier New" pitchFamily="49" charset="0"/>
              </a:rPr>
              <a:t>L</a:t>
            </a:r>
            <a:r>
              <a:rPr lang="en-US" sz="1200" b="1" baseline="-25000" dirty="0">
                <a:latin typeface="Courier New" pitchFamily="49" charset="0"/>
                <a:cs typeface="Courier New" pitchFamily="49" charset="0"/>
              </a:rPr>
              <a:t>1 </a:t>
            </a:r>
            <a:r>
              <a:rPr lang="en-US" sz="1200" dirty="0" smtClean="0"/>
              <a:t>updated </a:t>
            </a:r>
            <a:r>
              <a:rPr lang="en-US" sz="1200" b="1" dirty="0" smtClean="0">
                <a:latin typeface="Courier New" pitchFamily="49" charset="0"/>
                <a:cs typeface="Courier New" pitchFamily="49" charset="0"/>
              </a:rPr>
              <a:t>x</a:t>
            </a:r>
            <a:r>
              <a:rPr lang="en-US" sz="1200" b="1" baseline="-25000" dirty="0" smtClean="0">
                <a:latin typeface="Courier New" pitchFamily="49" charset="0"/>
                <a:cs typeface="Courier New" pitchFamily="49" charset="0"/>
              </a:rPr>
              <a:t>1</a:t>
            </a:r>
            <a:r>
              <a:rPr lang="en-US" sz="1200" dirty="0" smtClean="0"/>
              <a:t> and, later on, how </a:t>
            </a:r>
            <a:r>
              <a:rPr lang="en-US" sz="1200" b="1" dirty="0">
                <a:latin typeface="Courier New" pitchFamily="49" charset="0"/>
                <a:cs typeface="Courier New" pitchFamily="49" charset="0"/>
              </a:rPr>
              <a:t>x</a:t>
            </a:r>
            <a:r>
              <a:rPr lang="en-US" sz="1200" b="1" baseline="-25000" dirty="0">
                <a:latin typeface="Courier New" pitchFamily="49" charset="0"/>
                <a:cs typeface="Courier New" pitchFamily="49" charset="0"/>
              </a:rPr>
              <a:t>2 </a:t>
            </a:r>
            <a:r>
              <a:rPr lang="en-US" sz="1200" dirty="0" smtClean="0"/>
              <a:t>is updated on </a:t>
            </a:r>
            <a:r>
              <a:rPr lang="en-US" sz="1200" b="1" dirty="0" smtClean="0">
                <a:latin typeface="Courier New" pitchFamily="49" charset="0"/>
                <a:cs typeface="Courier New" pitchFamily="49" charset="0"/>
              </a:rPr>
              <a:t>L</a:t>
            </a:r>
            <a:r>
              <a:rPr lang="en-US" sz="1200" b="1" baseline="-25000" dirty="0" smtClean="0">
                <a:latin typeface="Courier New" pitchFamily="49" charset="0"/>
                <a:cs typeface="Courier New" pitchFamily="49" charset="0"/>
              </a:rPr>
              <a:t>2</a:t>
            </a:r>
            <a:endParaRPr lang="en-US" sz="1200" dirty="0" smtClean="0"/>
          </a:p>
        </p:txBody>
      </p:sp>
      <p:sp>
        <p:nvSpPr>
          <p:cNvPr id="38" name="Left Brace 37"/>
          <p:cNvSpPr/>
          <p:nvPr/>
        </p:nvSpPr>
        <p:spPr>
          <a:xfrm rot="5400000">
            <a:off x="4245802" y="355855"/>
            <a:ext cx="299810" cy="4343399"/>
          </a:xfrm>
          <a:prstGeom prst="leftBrace">
            <a:avLst>
              <a:gd name="adj1" fmla="val 41849"/>
              <a:gd name="adj2" fmla="val 11494"/>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9" name="Rectangle 38"/>
          <p:cNvSpPr/>
          <p:nvPr/>
        </p:nvSpPr>
        <p:spPr>
          <a:xfrm>
            <a:off x="7405608" y="3210860"/>
            <a:ext cx="1143000" cy="307777"/>
          </a:xfrm>
          <a:prstGeom prst="rect">
            <a:avLst/>
          </a:prstGeom>
          <a:solidFill>
            <a:schemeClr val="tx1"/>
          </a:solidFill>
          <a:ln>
            <a:noFill/>
          </a:ln>
        </p:spPr>
        <p:style>
          <a:lnRef idx="2">
            <a:schemeClr val="accent6">
              <a:shade val="50000"/>
            </a:schemeClr>
          </a:lnRef>
          <a:fillRef idx="1">
            <a:schemeClr val="accent6"/>
          </a:fillRef>
          <a:effectRef idx="0">
            <a:schemeClr val="accent6"/>
          </a:effectRef>
          <a:fontRef idx="minor">
            <a:schemeClr val="lt1"/>
          </a:fontRef>
        </p:style>
        <p:txBody>
          <a:bodyPr wrap="square">
            <a:spAutoFit/>
          </a:bodyPr>
          <a:lstStyle/>
          <a:p>
            <a:r>
              <a:rPr lang="en-US" sz="1400" b="1" dirty="0" smtClean="0">
                <a:latin typeface="Courier New" pitchFamily="49" charset="0"/>
                <a:cs typeface="Courier New" pitchFamily="49" charset="0"/>
              </a:rPr>
              <a:t>WS(x</a:t>
            </a:r>
            <a:r>
              <a:rPr lang="en-US" sz="1400" b="1" baseline="-25000" dirty="0" smtClean="0">
                <a:latin typeface="Courier New" pitchFamily="49" charset="0"/>
                <a:cs typeface="Courier New" pitchFamily="49" charset="0"/>
              </a:rPr>
              <a:t>1</a:t>
            </a:r>
            <a:r>
              <a:rPr lang="en-US" sz="1400" b="1" dirty="0" smtClean="0">
                <a:latin typeface="Courier New" pitchFamily="49" charset="0"/>
                <a:cs typeface="Courier New" pitchFamily="49" charset="0"/>
              </a:rPr>
              <a:t>;x</a:t>
            </a:r>
            <a:r>
              <a:rPr lang="en-US" sz="1400" b="1" baseline="-25000" dirty="0" smtClean="0">
                <a:latin typeface="Courier New" pitchFamily="49" charset="0"/>
                <a:cs typeface="Courier New" pitchFamily="49" charset="0"/>
              </a:rPr>
              <a:t>2</a:t>
            </a:r>
            <a:r>
              <a:rPr lang="en-US" sz="1400" b="1" dirty="0" smtClean="0">
                <a:latin typeface="Courier New" pitchFamily="49" charset="0"/>
                <a:cs typeface="Courier New" pitchFamily="49" charset="0"/>
              </a:rPr>
              <a:t>)</a:t>
            </a:r>
            <a:endParaRPr lang="en-US" sz="1400" dirty="0"/>
          </a:p>
        </p:txBody>
      </p:sp>
      <p:sp>
        <p:nvSpPr>
          <p:cNvPr id="40" name="Rectangle 39"/>
          <p:cNvSpPr/>
          <p:nvPr/>
        </p:nvSpPr>
        <p:spPr>
          <a:xfrm>
            <a:off x="6415008" y="3744261"/>
            <a:ext cx="838200" cy="304800"/>
          </a:xfrm>
          <a:prstGeom prst="rect">
            <a:avLst/>
          </a:prstGeom>
          <a:solidFill>
            <a:schemeClr val="tx1"/>
          </a:solidFill>
          <a:ln>
            <a:noFill/>
          </a:ln>
        </p:spPr>
        <p:style>
          <a:lnRef idx="2">
            <a:schemeClr val="accent6">
              <a:shade val="50000"/>
            </a:schemeClr>
          </a:lnRef>
          <a:fillRef idx="1">
            <a:schemeClr val="accent6"/>
          </a:fillRef>
          <a:effectRef idx="0">
            <a:schemeClr val="accent6"/>
          </a:effectRef>
          <a:fontRef idx="minor">
            <a:schemeClr val="lt1"/>
          </a:fontRef>
        </p:style>
        <p:txBody>
          <a:bodyPr wrap="square">
            <a:spAutoFit/>
          </a:bodyPr>
          <a:lstStyle/>
          <a:p>
            <a:r>
              <a:rPr lang="en-US" sz="1400" b="1" dirty="0" smtClean="0">
                <a:latin typeface="Courier New" pitchFamily="49" charset="0"/>
                <a:cs typeface="Courier New" pitchFamily="49" charset="0"/>
              </a:rPr>
              <a:t>WS(x</a:t>
            </a:r>
            <a:r>
              <a:rPr lang="en-US" sz="1400" b="1" baseline="-25000" dirty="0" smtClean="0">
                <a:latin typeface="Courier New" pitchFamily="49" charset="0"/>
                <a:cs typeface="Courier New" pitchFamily="49" charset="0"/>
              </a:rPr>
              <a:t>1</a:t>
            </a:r>
            <a:r>
              <a:rPr lang="en-US" sz="1400" b="1" dirty="0" smtClean="0">
                <a:latin typeface="Courier New" pitchFamily="49" charset="0"/>
                <a:cs typeface="Courier New" pitchFamily="49" charset="0"/>
              </a:rPr>
              <a:t>)</a:t>
            </a:r>
            <a:endParaRPr lang="en-US" sz="1400" dirty="0"/>
          </a:p>
        </p:txBody>
      </p:sp>
      <p:cxnSp>
        <p:nvCxnSpPr>
          <p:cNvPr id="41" name="Straight Arrow Connector 40"/>
          <p:cNvCxnSpPr/>
          <p:nvPr/>
        </p:nvCxnSpPr>
        <p:spPr>
          <a:xfrm>
            <a:off x="6068177" y="2385617"/>
            <a:ext cx="746881" cy="1282443"/>
          </a:xfrm>
          <a:prstGeom prst="straightConnector1">
            <a:avLst/>
          </a:prstGeom>
          <a:ln w="38100">
            <a:solidFill>
              <a:schemeClr val="bg1">
                <a:lumMod val="50000"/>
              </a:schemeClr>
            </a:solidFill>
            <a:prstDash val="solid"/>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2" name="Left Brace 41"/>
          <p:cNvSpPr/>
          <p:nvPr/>
        </p:nvSpPr>
        <p:spPr>
          <a:xfrm rot="5400000">
            <a:off x="7224013" y="2724466"/>
            <a:ext cx="210787" cy="1828800"/>
          </a:xfrm>
          <a:prstGeom prst="leftBrace">
            <a:avLst>
              <a:gd name="adj1" fmla="val 41849"/>
              <a:gd name="adj2" fmla="val 11494"/>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9514034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grpId="1" nodeType="clickEffect">
                                  <p:stCondLst>
                                    <p:cond delay="0"/>
                                  </p:stCondLst>
                                  <p:childTnLst>
                                    <p:set>
                                      <p:cBhvr>
                                        <p:cTn id="40" dur="1" fill="hold">
                                          <p:stCondLst>
                                            <p:cond delay="0"/>
                                          </p:stCondLst>
                                        </p:cTn>
                                        <p:tgtEl>
                                          <p:spTgt spid="18"/>
                                        </p:tgtEl>
                                        <p:attrNameLst>
                                          <p:attrName>style.visibility</p:attrName>
                                        </p:attrNameLst>
                                      </p:cBhvr>
                                      <p:to>
                                        <p:strVal val="hidden"/>
                                      </p:to>
                                    </p:set>
                                  </p:childTnLst>
                                </p:cTn>
                              </p:par>
                              <p:par>
                                <p:cTn id="41" presetID="1" presetClass="exit" presetSubtype="0" fill="hold" grpId="1" nodeType="withEffect">
                                  <p:stCondLst>
                                    <p:cond delay="0"/>
                                  </p:stCondLst>
                                  <p:childTnLst>
                                    <p:set>
                                      <p:cBhvr>
                                        <p:cTn id="42" dur="1" fill="hold">
                                          <p:stCondLst>
                                            <p:cond delay="0"/>
                                          </p:stCondLst>
                                        </p:cTn>
                                        <p:tgtEl>
                                          <p:spTgt spid="16"/>
                                        </p:tgtEl>
                                        <p:attrNameLst>
                                          <p:attrName>style.visibility</p:attrName>
                                        </p:attrNameLst>
                                      </p:cBhvr>
                                      <p:to>
                                        <p:strVal val="hidden"/>
                                      </p:to>
                                    </p:set>
                                  </p:childTnLst>
                                </p:cTn>
                              </p:par>
                              <p:par>
                                <p:cTn id="43" presetID="1" presetClass="exit" presetSubtype="0" fill="hold" grpId="1" nodeType="withEffect">
                                  <p:stCondLst>
                                    <p:cond delay="0"/>
                                  </p:stCondLst>
                                  <p:childTnLst>
                                    <p:set>
                                      <p:cBhvr>
                                        <p:cTn id="44" dur="1" fill="hold">
                                          <p:stCondLst>
                                            <p:cond delay="0"/>
                                          </p:stCondLst>
                                        </p:cTn>
                                        <p:tgtEl>
                                          <p:spTgt spid="14"/>
                                        </p:tgtEl>
                                        <p:attrNameLst>
                                          <p:attrName>style.visibility</p:attrName>
                                        </p:attrNameLst>
                                      </p:cBhvr>
                                      <p:to>
                                        <p:strVal val="hidden"/>
                                      </p:to>
                                    </p:set>
                                  </p:childTnLst>
                                </p:cTn>
                              </p:par>
                              <p:par>
                                <p:cTn id="45" presetID="1" presetClass="exit" presetSubtype="0" fill="hold" nodeType="withEffect">
                                  <p:stCondLst>
                                    <p:cond delay="0"/>
                                  </p:stCondLst>
                                  <p:childTnLst>
                                    <p:set>
                                      <p:cBhvr>
                                        <p:cTn id="46" dur="1" fill="hold">
                                          <p:stCondLst>
                                            <p:cond delay="0"/>
                                          </p:stCondLst>
                                        </p:cTn>
                                        <p:tgtEl>
                                          <p:spTgt spid="20"/>
                                        </p:tgtEl>
                                        <p:attrNameLst>
                                          <p:attrName>style.visibility</p:attrName>
                                        </p:attrNameLst>
                                      </p:cBhvr>
                                      <p:to>
                                        <p:strVal val="hidden"/>
                                      </p:to>
                                    </p:set>
                                  </p:childTnLst>
                                </p:cTn>
                              </p:par>
                              <p:par>
                                <p:cTn id="47" presetID="42" presetClass="path" presetSubtype="0" accel="50000" decel="50000" fill="hold" nodeType="withEffect">
                                  <p:stCondLst>
                                    <p:cond delay="0"/>
                                  </p:stCondLst>
                                  <p:childTnLst>
                                    <p:animMotion origin="layout" path="M 2.77778E-6 -2.48439E-6 L -0.00035 0.1492 " pathEditMode="relative" rAng="0" ptsTypes="AA">
                                      <p:cBhvr>
                                        <p:cTn id="48" dur="2000" fill="hold"/>
                                        <p:tgtEl>
                                          <p:spTgt spid="10"/>
                                        </p:tgtEl>
                                        <p:attrNameLst>
                                          <p:attrName>ppt_x</p:attrName>
                                          <p:attrName>ppt_y</p:attrName>
                                        </p:attrNameLst>
                                      </p:cBhvr>
                                      <p:rCtr x="-17" y="7449"/>
                                    </p:animMotion>
                                  </p:childTnLst>
                                </p:cTn>
                              </p:par>
                            </p:childTnLst>
                          </p:cTn>
                        </p:par>
                        <p:par>
                          <p:cTn id="49" fill="hold">
                            <p:stCondLst>
                              <p:cond delay="2000"/>
                            </p:stCondLst>
                            <p:childTnLst>
                              <p:par>
                                <p:cTn id="50" presetID="1" presetClass="entr" presetSubtype="0" fill="hold" nodeType="afterEffect">
                                  <p:stCondLst>
                                    <p:cond delay="0"/>
                                  </p:stCondLst>
                                  <p:childTnLst>
                                    <p:set>
                                      <p:cBhvr>
                                        <p:cTn id="51" dur="1" fill="hold">
                                          <p:stCondLst>
                                            <p:cond delay="0"/>
                                          </p:stCondLst>
                                        </p:cTn>
                                        <p:tgtEl>
                                          <p:spTgt spid="21"/>
                                        </p:tgtEl>
                                        <p:attrNameLst>
                                          <p:attrName>style.visibility</p:attrName>
                                        </p:attrNameLst>
                                      </p:cBhvr>
                                      <p:to>
                                        <p:strVal val="visible"/>
                                      </p:to>
                                    </p:set>
                                  </p:childTnLst>
                                </p:cTn>
                              </p:par>
                              <p:par>
                                <p:cTn id="52" presetID="1" presetClass="entr" presetSubtype="0" fill="hold" grpId="0" nodeType="withEffect">
                                  <p:stCondLst>
                                    <p:cond delay="0"/>
                                  </p:stCondLst>
                                  <p:childTnLst>
                                    <p:set>
                                      <p:cBhvr>
                                        <p:cTn id="53" dur="1" fill="hold">
                                          <p:stCondLst>
                                            <p:cond delay="0"/>
                                          </p:stCondLst>
                                        </p:cTn>
                                        <p:tgtEl>
                                          <p:spTgt spid="22"/>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grpId="0" nodeType="clickEffect">
                                  <p:stCondLst>
                                    <p:cond delay="0"/>
                                  </p:stCondLst>
                                  <p:childTnLst>
                                    <p:set>
                                      <p:cBhvr>
                                        <p:cTn id="57" dur="1" fill="hold">
                                          <p:stCondLst>
                                            <p:cond delay="0"/>
                                          </p:stCondLst>
                                        </p:cTn>
                                        <p:tgtEl>
                                          <p:spTgt spid="24"/>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grpId="0" nodeType="clickEffect">
                                  <p:stCondLst>
                                    <p:cond delay="0"/>
                                  </p:stCondLst>
                                  <p:childTnLst>
                                    <p:set>
                                      <p:cBhvr>
                                        <p:cTn id="61" dur="1" fill="hold">
                                          <p:stCondLst>
                                            <p:cond delay="0"/>
                                          </p:stCondLst>
                                        </p:cTn>
                                        <p:tgtEl>
                                          <p:spTgt spid="40"/>
                                        </p:tgtEl>
                                        <p:attrNameLst>
                                          <p:attrName>style.visibility</p:attrName>
                                        </p:attrNameLst>
                                      </p:cBhvr>
                                      <p:to>
                                        <p:strVal val="visible"/>
                                      </p:to>
                                    </p:set>
                                  </p:childTnLst>
                                </p:cTn>
                              </p:par>
                              <p:par>
                                <p:cTn id="62" presetID="1" presetClass="entr" presetSubtype="0" fill="hold" nodeType="withEffect">
                                  <p:stCondLst>
                                    <p:cond delay="0"/>
                                  </p:stCondLst>
                                  <p:childTnLst>
                                    <p:set>
                                      <p:cBhvr>
                                        <p:cTn id="63" dur="1" fill="hold">
                                          <p:stCondLst>
                                            <p:cond delay="0"/>
                                          </p:stCondLst>
                                        </p:cTn>
                                        <p:tgtEl>
                                          <p:spTgt spid="41"/>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grpId="0" nodeType="clickEffect">
                                  <p:stCondLst>
                                    <p:cond delay="0"/>
                                  </p:stCondLst>
                                  <p:childTnLst>
                                    <p:set>
                                      <p:cBhvr>
                                        <p:cTn id="67" dur="1" fill="hold">
                                          <p:stCondLst>
                                            <p:cond delay="0"/>
                                          </p:stCondLst>
                                        </p:cTn>
                                        <p:tgtEl>
                                          <p:spTgt spid="23"/>
                                        </p:tgtEl>
                                        <p:attrNameLst>
                                          <p:attrName>style.visibility</p:attrName>
                                        </p:attrNameLst>
                                      </p:cBhvr>
                                      <p:to>
                                        <p:strVal val="visible"/>
                                      </p:to>
                                    </p:set>
                                  </p:childTnLst>
                                </p:cTn>
                              </p:par>
                            </p:childTnLst>
                          </p:cTn>
                        </p:par>
                      </p:childTnLst>
                    </p:cTn>
                  </p:par>
                  <p:par>
                    <p:cTn id="68" fill="hold">
                      <p:stCondLst>
                        <p:cond delay="indefinite"/>
                      </p:stCondLst>
                      <p:childTnLst>
                        <p:par>
                          <p:cTn id="69" fill="hold">
                            <p:stCondLst>
                              <p:cond delay="0"/>
                            </p:stCondLst>
                            <p:childTnLst>
                              <p:par>
                                <p:cTn id="70" presetID="1" presetClass="exit" presetSubtype="0" fill="hold" grpId="1" nodeType="clickEffect">
                                  <p:stCondLst>
                                    <p:cond delay="0"/>
                                  </p:stCondLst>
                                  <p:childTnLst>
                                    <p:set>
                                      <p:cBhvr>
                                        <p:cTn id="71" dur="1" fill="hold">
                                          <p:stCondLst>
                                            <p:cond delay="0"/>
                                          </p:stCondLst>
                                        </p:cTn>
                                        <p:tgtEl>
                                          <p:spTgt spid="22"/>
                                        </p:tgtEl>
                                        <p:attrNameLst>
                                          <p:attrName>style.visibility</p:attrName>
                                        </p:attrNameLst>
                                      </p:cBhvr>
                                      <p:to>
                                        <p:strVal val="hidden"/>
                                      </p:to>
                                    </p:set>
                                  </p:childTnLst>
                                </p:cTn>
                              </p:par>
                            </p:childTnLst>
                          </p:cTn>
                        </p:par>
                      </p:childTnLst>
                    </p:cTn>
                  </p:par>
                  <p:par>
                    <p:cTn id="72" fill="hold">
                      <p:stCondLst>
                        <p:cond delay="indefinite"/>
                      </p:stCondLst>
                      <p:childTnLst>
                        <p:par>
                          <p:cTn id="73" fill="hold">
                            <p:stCondLst>
                              <p:cond delay="0"/>
                            </p:stCondLst>
                            <p:childTnLst>
                              <p:par>
                                <p:cTn id="74" presetID="1" presetClass="entr" presetSubtype="0" fill="hold" grpId="0" nodeType="clickEffect">
                                  <p:stCondLst>
                                    <p:cond delay="0"/>
                                  </p:stCondLst>
                                  <p:childTnLst>
                                    <p:set>
                                      <p:cBhvr>
                                        <p:cTn id="75" dur="1" fill="hold">
                                          <p:stCondLst>
                                            <p:cond delay="0"/>
                                          </p:stCondLst>
                                        </p:cTn>
                                        <p:tgtEl>
                                          <p:spTgt spid="39"/>
                                        </p:tgtEl>
                                        <p:attrNameLst>
                                          <p:attrName>style.visibility</p:attrName>
                                        </p:attrNameLst>
                                      </p:cBhvr>
                                      <p:to>
                                        <p:strVal val="visible"/>
                                      </p:to>
                                    </p:set>
                                  </p:childTnLst>
                                </p:cTn>
                              </p:par>
                              <p:par>
                                <p:cTn id="76" presetID="1" presetClass="entr" presetSubtype="0" fill="hold" grpId="0" nodeType="withEffect">
                                  <p:stCondLst>
                                    <p:cond delay="0"/>
                                  </p:stCondLst>
                                  <p:childTnLst>
                                    <p:set>
                                      <p:cBhvr>
                                        <p:cTn id="77" dur="1" fill="hold">
                                          <p:stCondLst>
                                            <p:cond delay="0"/>
                                          </p:stCondLst>
                                        </p:cTn>
                                        <p:tgtEl>
                                          <p:spTgt spid="42"/>
                                        </p:tgtEl>
                                        <p:attrNameLst>
                                          <p:attrName>style.visibility</p:attrName>
                                        </p:attrNameLst>
                                      </p:cBhvr>
                                      <p:to>
                                        <p:strVal val="visible"/>
                                      </p:to>
                                    </p:set>
                                  </p:childTnLst>
                                </p:cTn>
                              </p:par>
                              <p:par>
                                <p:cTn id="78" presetID="1" presetClass="entr" presetSubtype="0" fill="hold" grpId="0" nodeType="withEffect">
                                  <p:stCondLst>
                                    <p:cond delay="0"/>
                                  </p:stCondLst>
                                  <p:childTnLst>
                                    <p:set>
                                      <p:cBhvr>
                                        <p:cTn id="79" dur="1" fill="hold">
                                          <p:stCondLst>
                                            <p:cond delay="0"/>
                                          </p:stCondLst>
                                        </p:cTn>
                                        <p:tgtEl>
                                          <p:spTgt spid="37"/>
                                        </p:tgtEl>
                                        <p:attrNameLst>
                                          <p:attrName>style.visibility</p:attrName>
                                        </p:attrNameLst>
                                      </p:cBhvr>
                                      <p:to>
                                        <p:strVal val="visible"/>
                                      </p:to>
                                    </p:set>
                                  </p:childTnLst>
                                </p:cTn>
                              </p:par>
                              <p:par>
                                <p:cTn id="80" presetID="1" presetClass="entr" presetSubtype="0" fill="hold" grpId="0" nodeType="withEffect">
                                  <p:stCondLst>
                                    <p:cond delay="0"/>
                                  </p:stCondLst>
                                  <p:childTnLst>
                                    <p:set>
                                      <p:cBhvr>
                                        <p:cTn id="81"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4" grpId="1" animBg="1"/>
      <p:bldP spid="15" grpId="0" animBg="1"/>
      <p:bldP spid="16" grpId="0" animBg="1"/>
      <p:bldP spid="16" grpId="1" animBg="1"/>
      <p:bldP spid="17" grpId="0" animBg="1"/>
      <p:bldP spid="18" grpId="0" animBg="1"/>
      <p:bldP spid="18" grpId="1" animBg="1"/>
      <p:bldP spid="19" grpId="0" animBg="1"/>
      <p:bldP spid="22" grpId="0" animBg="1"/>
      <p:bldP spid="22" grpId="1" animBg="1"/>
      <p:bldP spid="23" grpId="0" animBg="1"/>
      <p:bldP spid="24" grpId="0" animBg="1"/>
      <p:bldP spid="34" grpId="0" animBg="1"/>
      <p:bldP spid="35" grpId="0"/>
      <p:bldP spid="36" grpId="0" animBg="1"/>
      <p:bldP spid="37" grpId="0"/>
      <p:bldP spid="38" grpId="0" animBg="1"/>
      <p:bldP spid="39" grpId="0" animBg="1"/>
      <p:bldP spid="40" grpId="0" animBg="1"/>
      <p:bldP spid="42"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F2D5F8-87CB-4B5B-8EC7-5F4CE6485746}"/>
              </a:ext>
            </a:extLst>
          </p:cNvPr>
          <p:cNvSpPr>
            <a:spLocks noGrp="1"/>
          </p:cNvSpPr>
          <p:nvPr>
            <p:ph type="title"/>
          </p:nvPr>
        </p:nvSpPr>
        <p:spPr/>
        <p:txBody>
          <a:bodyPr/>
          <a:lstStyle/>
          <a:p>
            <a:r>
              <a:rPr lang="en-US" dirty="0"/>
              <a:t>Client Consistency models</a:t>
            </a:r>
          </a:p>
        </p:txBody>
      </p:sp>
      <p:sp>
        <p:nvSpPr>
          <p:cNvPr id="3" name="Content Placeholder 2">
            <a:extLst>
              <a:ext uri="{FF2B5EF4-FFF2-40B4-BE49-F238E27FC236}">
                <a16:creationId xmlns:a16="http://schemas.microsoft.com/office/drawing/2014/main" xmlns="" id="{139A428D-8F15-4206-B337-FA27C005FA71}"/>
              </a:ext>
            </a:extLst>
          </p:cNvPr>
          <p:cNvSpPr>
            <a:spLocks noGrp="1"/>
          </p:cNvSpPr>
          <p:nvPr>
            <p:ph idx="1"/>
          </p:nvPr>
        </p:nvSpPr>
        <p:spPr/>
        <p:txBody>
          <a:bodyPr/>
          <a:lstStyle/>
          <a:p>
            <a:pPr marL="0" indent="0">
              <a:lnSpc>
                <a:spcPct val="100000"/>
              </a:lnSpc>
              <a:buNone/>
            </a:pPr>
            <a:r>
              <a:rPr lang="en-US" b="1" dirty="0" smtClean="0">
                <a:solidFill>
                  <a:srgbClr val="1D3064"/>
                </a:solidFill>
              </a:rPr>
              <a:t>Four </a:t>
            </a:r>
            <a:r>
              <a:rPr lang="en-US" b="1" dirty="0">
                <a:solidFill>
                  <a:srgbClr val="1D3064"/>
                </a:solidFill>
              </a:rPr>
              <a:t>types of client-centric consistency </a:t>
            </a:r>
            <a:r>
              <a:rPr lang="en-US" b="1" dirty="0" smtClean="0">
                <a:solidFill>
                  <a:srgbClr val="1D3064"/>
                </a:solidFill>
              </a:rPr>
              <a:t>models</a:t>
            </a:r>
            <a:endParaRPr lang="en-US" b="1" dirty="0">
              <a:solidFill>
                <a:srgbClr val="1D3064"/>
              </a:solidFill>
            </a:endParaRPr>
          </a:p>
          <a:p>
            <a:pPr marL="457200" indent="-457200">
              <a:lnSpc>
                <a:spcPct val="100000"/>
              </a:lnSpc>
              <a:buFont typeface="+mj-lt"/>
              <a:buAutoNum type="arabicPeriod"/>
            </a:pPr>
            <a:r>
              <a:rPr lang="en-US" dirty="0"/>
              <a:t>Monotonic Reads</a:t>
            </a:r>
          </a:p>
          <a:p>
            <a:pPr marL="457200" indent="-457200">
              <a:lnSpc>
                <a:spcPct val="100000"/>
              </a:lnSpc>
              <a:buFont typeface="+mj-lt"/>
              <a:buAutoNum type="arabicPeriod"/>
            </a:pPr>
            <a:r>
              <a:rPr lang="en-US" dirty="0"/>
              <a:t>Monotonic Writes</a:t>
            </a:r>
          </a:p>
          <a:p>
            <a:pPr marL="457200" indent="-457200">
              <a:lnSpc>
                <a:spcPct val="100000"/>
              </a:lnSpc>
              <a:buFont typeface="+mj-lt"/>
              <a:buAutoNum type="arabicPeriod"/>
            </a:pPr>
            <a:r>
              <a:rPr lang="en-US" dirty="0"/>
              <a:t>Read Your Writes</a:t>
            </a:r>
          </a:p>
          <a:p>
            <a:pPr marL="457200" indent="-457200">
              <a:lnSpc>
                <a:spcPct val="100000"/>
              </a:lnSpc>
              <a:buFont typeface="+mj-lt"/>
              <a:buAutoNum type="arabicPeriod"/>
            </a:pPr>
            <a:r>
              <a:rPr lang="en-US" dirty="0"/>
              <a:t>Write Follow </a:t>
            </a:r>
            <a:r>
              <a:rPr lang="en-US" dirty="0" smtClean="0"/>
              <a:t>Reads</a:t>
            </a:r>
            <a:endParaRPr lang="en-US" dirty="0"/>
          </a:p>
        </p:txBody>
      </p:sp>
    </p:spTree>
    <p:extLst>
      <p:ext uri="{BB962C8B-B14F-4D97-AF65-F5344CB8AC3E}">
        <p14:creationId xmlns:p14="http://schemas.microsoft.com/office/powerpoint/2010/main" val="1189626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F2D5F8-87CB-4B5B-8EC7-5F4CE6485746}"/>
              </a:ext>
            </a:extLst>
          </p:cNvPr>
          <p:cNvSpPr>
            <a:spLocks noGrp="1"/>
          </p:cNvSpPr>
          <p:nvPr>
            <p:ph type="title"/>
          </p:nvPr>
        </p:nvSpPr>
        <p:spPr/>
        <p:txBody>
          <a:bodyPr/>
          <a:lstStyle/>
          <a:p>
            <a:r>
              <a:rPr lang="en-US" dirty="0"/>
              <a:t>Monotonic Reads Consistency</a:t>
            </a:r>
          </a:p>
        </p:txBody>
      </p:sp>
      <p:sp>
        <p:nvSpPr>
          <p:cNvPr id="3" name="Content Placeholder 2">
            <a:extLst>
              <a:ext uri="{FF2B5EF4-FFF2-40B4-BE49-F238E27FC236}">
                <a16:creationId xmlns:a16="http://schemas.microsoft.com/office/drawing/2014/main" xmlns="" id="{139A428D-8F15-4206-B337-FA27C005FA71}"/>
              </a:ext>
            </a:extLst>
          </p:cNvPr>
          <p:cNvSpPr>
            <a:spLocks noGrp="1"/>
          </p:cNvSpPr>
          <p:nvPr>
            <p:ph idx="1"/>
          </p:nvPr>
        </p:nvSpPr>
        <p:spPr/>
        <p:txBody>
          <a:bodyPr/>
          <a:lstStyle/>
          <a:p>
            <a:pPr>
              <a:lnSpc>
                <a:spcPct val="100000"/>
              </a:lnSpc>
            </a:pPr>
            <a:r>
              <a:rPr lang="en-US" dirty="0" smtClean="0"/>
              <a:t>A data store is said to provide monotonic-read consistency if a process reads the value of a data item x, any successive read operation on x by that process will always return that same value or a more recent value.</a:t>
            </a:r>
          </a:p>
          <a:p>
            <a:pPr>
              <a:lnSpc>
                <a:spcPct val="100000"/>
              </a:lnSpc>
            </a:pPr>
            <a:r>
              <a:rPr lang="en-US" dirty="0" smtClean="0"/>
              <a:t>A process has seen a value of x at time t, it will never see an older version of x at a later time.</a:t>
            </a:r>
          </a:p>
          <a:p>
            <a:pPr>
              <a:lnSpc>
                <a:spcPct val="100000"/>
              </a:lnSpc>
            </a:pPr>
            <a:r>
              <a:rPr lang="en-US" dirty="0" smtClean="0"/>
              <a:t>Example: </a:t>
            </a:r>
          </a:p>
          <a:p>
            <a:pPr lvl="2"/>
            <a:r>
              <a:rPr lang="en-US" sz="2400" dirty="0" smtClean="0"/>
              <a:t>Automatically </a:t>
            </a:r>
            <a:r>
              <a:rPr lang="en-US" sz="2400" dirty="0"/>
              <a:t>reading your </a:t>
            </a:r>
            <a:r>
              <a:rPr lang="en-US" sz="2400" dirty="0">
                <a:solidFill>
                  <a:schemeClr val="accent6"/>
                </a:solidFill>
              </a:rPr>
              <a:t>personal calendar updates </a:t>
            </a:r>
            <a:r>
              <a:rPr lang="en-US" sz="2400" dirty="0"/>
              <a:t>from different servers. Monotonic Reads guarantees that the user sees all updates, no matter from which server the automatic reading takes place.</a:t>
            </a:r>
          </a:p>
          <a:p>
            <a:pPr lvl="2"/>
            <a:r>
              <a:rPr lang="en-US" sz="2400" dirty="0" smtClean="0"/>
              <a:t>Reading </a:t>
            </a:r>
            <a:r>
              <a:rPr lang="en-US" sz="2400" dirty="0"/>
              <a:t>(not modifying) </a:t>
            </a:r>
            <a:r>
              <a:rPr lang="en-US" sz="2400" dirty="0">
                <a:solidFill>
                  <a:schemeClr val="accent6"/>
                </a:solidFill>
              </a:rPr>
              <a:t>incoming mail </a:t>
            </a:r>
            <a:r>
              <a:rPr lang="en-US" sz="2400" dirty="0"/>
              <a:t>while you are on the move. Each time you connect to a different e-mail server, that server fetches (at least) all the updates from the server you previously visited.</a:t>
            </a:r>
          </a:p>
        </p:txBody>
      </p:sp>
    </p:spTree>
    <p:extLst>
      <p:ext uri="{BB962C8B-B14F-4D97-AF65-F5344CB8AC3E}">
        <p14:creationId xmlns:p14="http://schemas.microsoft.com/office/powerpoint/2010/main" val="2486119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F2D5F8-87CB-4B5B-8EC7-5F4CE6485746}"/>
              </a:ext>
            </a:extLst>
          </p:cNvPr>
          <p:cNvSpPr>
            <a:spLocks noGrp="1"/>
          </p:cNvSpPr>
          <p:nvPr>
            <p:ph type="title"/>
          </p:nvPr>
        </p:nvSpPr>
        <p:spPr/>
        <p:txBody>
          <a:bodyPr/>
          <a:lstStyle/>
          <a:p>
            <a:r>
              <a:rPr lang="en-US" dirty="0"/>
              <a:t>Monotonic Reads Consistency</a:t>
            </a:r>
          </a:p>
        </p:txBody>
      </p:sp>
      <p:pic>
        <p:nvPicPr>
          <p:cNvPr id="5" name="Picture 2" descr="C:\Documents and Settings\dd\Local Settings\Temporary Internet Files\Content.IE5\QNWT6PGV\MC900054676[1].wmf"/>
          <p:cNvPicPr>
            <a:picLocks noChangeAspect="1" noChangeArrowheads="1"/>
          </p:cNvPicPr>
          <p:nvPr/>
        </p:nvPicPr>
        <p:blipFill>
          <a:blip r:embed="rId2" cstate="print"/>
          <a:srcRect/>
          <a:stretch>
            <a:fillRect/>
          </a:stretch>
        </p:blipFill>
        <p:spPr bwMode="auto">
          <a:xfrm>
            <a:off x="2454749" y="2115672"/>
            <a:ext cx="319827" cy="317500"/>
          </a:xfrm>
          <a:prstGeom prst="rect">
            <a:avLst/>
          </a:prstGeom>
          <a:noFill/>
        </p:spPr>
      </p:pic>
      <p:sp>
        <p:nvSpPr>
          <p:cNvPr id="6" name="Can 5"/>
          <p:cNvSpPr/>
          <p:nvPr/>
        </p:nvSpPr>
        <p:spPr>
          <a:xfrm>
            <a:off x="1250576" y="1429872"/>
            <a:ext cx="446310" cy="457200"/>
          </a:xfrm>
          <a:prstGeom prst="can">
            <a:avLst/>
          </a:prstGeom>
          <a:solidFill>
            <a:srgbClr val="1D3064"/>
          </a:solidFill>
          <a:ln>
            <a:noFill/>
          </a:ln>
          <a:effectLst>
            <a:outerShdw blurRad="50800" dist="38100" algn="l" rotWithShape="0">
              <a:prstClr val="black">
                <a:alpha val="40000"/>
              </a:prstClr>
            </a:outerShdw>
          </a:effectLst>
        </p:spPr>
        <p:style>
          <a:lnRef idx="0">
            <a:schemeClr val="accent1"/>
          </a:lnRef>
          <a:fillRef idx="3">
            <a:schemeClr val="accent1"/>
          </a:fillRef>
          <a:effectRef idx="3">
            <a:schemeClr val="accent1"/>
          </a:effectRef>
          <a:fontRef idx="minor">
            <a:schemeClr val="lt1"/>
          </a:fontRef>
        </p:style>
        <p:txBody>
          <a:bodyPr anchor="ctr"/>
          <a:lstStyle/>
          <a:p>
            <a:pPr algn="ctr">
              <a:defRPr/>
            </a:pPr>
            <a:r>
              <a:rPr lang="en-US" b="1" dirty="0" smtClean="0">
                <a:latin typeface="+mj-lt"/>
                <a:cs typeface="Courier New" pitchFamily="49" charset="0"/>
              </a:rPr>
              <a:t>L</a:t>
            </a:r>
            <a:r>
              <a:rPr lang="en-US" b="1" baseline="-25000" dirty="0" smtClean="0">
                <a:latin typeface="+mj-lt"/>
                <a:cs typeface="Courier New" pitchFamily="49" charset="0"/>
              </a:rPr>
              <a:t>1</a:t>
            </a:r>
            <a:endParaRPr lang="en-US" dirty="0">
              <a:latin typeface="+mj-lt"/>
            </a:endParaRPr>
          </a:p>
        </p:txBody>
      </p:sp>
      <p:sp>
        <p:nvSpPr>
          <p:cNvPr id="7" name="Can 6"/>
          <p:cNvSpPr/>
          <p:nvPr/>
        </p:nvSpPr>
        <p:spPr>
          <a:xfrm>
            <a:off x="1250576" y="2191872"/>
            <a:ext cx="446310" cy="457200"/>
          </a:xfrm>
          <a:prstGeom prst="can">
            <a:avLst/>
          </a:prstGeom>
          <a:solidFill>
            <a:schemeClr val="accent6"/>
          </a:solidFill>
          <a:ln>
            <a:noFill/>
          </a:ln>
          <a:effectLst>
            <a:outerShdw blurRad="50800" dist="38100" algn="l" rotWithShape="0">
              <a:prstClr val="black">
                <a:alpha val="40000"/>
              </a:prstClr>
            </a:outerShdw>
          </a:effectLst>
        </p:spPr>
        <p:style>
          <a:lnRef idx="0">
            <a:schemeClr val="accent1"/>
          </a:lnRef>
          <a:fillRef idx="3">
            <a:schemeClr val="accent1"/>
          </a:fillRef>
          <a:effectRef idx="3">
            <a:schemeClr val="accent1"/>
          </a:effectRef>
          <a:fontRef idx="minor">
            <a:schemeClr val="lt1"/>
          </a:fontRef>
        </p:style>
        <p:txBody>
          <a:bodyPr anchor="ctr"/>
          <a:lstStyle/>
          <a:p>
            <a:pPr algn="ctr">
              <a:defRPr/>
            </a:pPr>
            <a:r>
              <a:rPr lang="en-US" b="1" dirty="0" smtClean="0">
                <a:latin typeface="+mj-lt"/>
                <a:cs typeface="Courier New" pitchFamily="49" charset="0"/>
              </a:rPr>
              <a:t>L</a:t>
            </a:r>
            <a:r>
              <a:rPr lang="en-US" b="1" baseline="-25000" dirty="0" smtClean="0">
                <a:latin typeface="+mj-lt"/>
                <a:cs typeface="Courier New" pitchFamily="49" charset="0"/>
              </a:rPr>
              <a:t>2</a:t>
            </a:r>
            <a:endParaRPr lang="en-US" dirty="0">
              <a:latin typeface="+mj-lt"/>
            </a:endParaRPr>
          </a:p>
        </p:txBody>
      </p:sp>
      <p:cxnSp>
        <p:nvCxnSpPr>
          <p:cNvPr id="8" name="Straight Arrow Connector 7"/>
          <p:cNvCxnSpPr/>
          <p:nvPr/>
        </p:nvCxnSpPr>
        <p:spPr>
          <a:xfrm>
            <a:off x="1707776" y="1810872"/>
            <a:ext cx="2743200" cy="0"/>
          </a:xfrm>
          <a:prstGeom prst="straightConnector1">
            <a:avLst/>
          </a:prstGeom>
          <a:ln w="38100">
            <a:solidFill>
              <a:srgbClr val="1D3064"/>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1707776" y="2572872"/>
            <a:ext cx="2743200" cy="0"/>
          </a:xfrm>
          <a:prstGeom prst="straightConnector1">
            <a:avLst/>
          </a:prstGeom>
          <a:ln w="38100">
            <a:solidFill>
              <a:schemeClr val="accent6"/>
            </a:solidFill>
            <a:tailEnd type="arrow"/>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1860176" y="1277472"/>
            <a:ext cx="881591" cy="338554"/>
          </a:xfrm>
          <a:prstGeom prst="rect">
            <a:avLst/>
          </a:prstGeom>
          <a:solidFill>
            <a:srgbClr val="1D3064"/>
          </a:solidFill>
          <a:ln>
            <a:noFill/>
          </a:ln>
        </p:spPr>
        <p:style>
          <a:lnRef idx="2">
            <a:schemeClr val="accent6">
              <a:shade val="50000"/>
            </a:schemeClr>
          </a:lnRef>
          <a:fillRef idx="1">
            <a:schemeClr val="accent6"/>
          </a:fillRef>
          <a:effectRef idx="0">
            <a:schemeClr val="accent6"/>
          </a:effectRef>
          <a:fontRef idx="minor">
            <a:schemeClr val="lt1"/>
          </a:fontRef>
        </p:style>
        <p:txBody>
          <a:bodyPr wrap="square">
            <a:spAutoFit/>
          </a:bodyPr>
          <a:lstStyle/>
          <a:p>
            <a:r>
              <a:rPr lang="en-US" sz="1600" b="1" dirty="0" smtClean="0">
                <a:latin typeface="+mj-lt"/>
                <a:cs typeface="Courier New" pitchFamily="49" charset="0"/>
              </a:rPr>
              <a:t>WS(x</a:t>
            </a:r>
            <a:r>
              <a:rPr lang="en-US" sz="1600" b="1" baseline="-25000" dirty="0" smtClean="0">
                <a:latin typeface="+mj-lt"/>
                <a:cs typeface="Courier New" pitchFamily="49" charset="0"/>
              </a:rPr>
              <a:t>1</a:t>
            </a:r>
            <a:r>
              <a:rPr lang="en-US" sz="1600" b="1" dirty="0" smtClean="0">
                <a:latin typeface="+mj-lt"/>
                <a:cs typeface="Courier New" pitchFamily="49" charset="0"/>
              </a:rPr>
              <a:t>)</a:t>
            </a:r>
            <a:endParaRPr lang="en-US" sz="1600" dirty="0">
              <a:latin typeface="+mj-lt"/>
            </a:endParaRPr>
          </a:p>
        </p:txBody>
      </p:sp>
      <p:sp>
        <p:nvSpPr>
          <p:cNvPr id="11" name="Rectangle 10"/>
          <p:cNvSpPr/>
          <p:nvPr/>
        </p:nvSpPr>
        <p:spPr>
          <a:xfrm>
            <a:off x="2012576" y="2065041"/>
            <a:ext cx="1219200" cy="338554"/>
          </a:xfrm>
          <a:prstGeom prst="rect">
            <a:avLst/>
          </a:prstGeom>
          <a:solidFill>
            <a:schemeClr val="accent6"/>
          </a:solidFill>
          <a:ln>
            <a:noFill/>
          </a:ln>
        </p:spPr>
        <p:style>
          <a:lnRef idx="2">
            <a:schemeClr val="accent6">
              <a:shade val="50000"/>
            </a:schemeClr>
          </a:lnRef>
          <a:fillRef idx="1">
            <a:schemeClr val="accent6"/>
          </a:fillRef>
          <a:effectRef idx="0">
            <a:schemeClr val="accent6"/>
          </a:effectRef>
          <a:fontRef idx="minor">
            <a:schemeClr val="lt1"/>
          </a:fontRef>
        </p:style>
        <p:txBody>
          <a:bodyPr wrap="square">
            <a:spAutoFit/>
          </a:bodyPr>
          <a:lstStyle/>
          <a:p>
            <a:r>
              <a:rPr lang="en-US" sz="1600" b="1" dirty="0" smtClean="0">
                <a:latin typeface="+mj-lt"/>
                <a:cs typeface="Courier New" pitchFamily="49" charset="0"/>
              </a:rPr>
              <a:t>WS(x</a:t>
            </a:r>
            <a:r>
              <a:rPr lang="en-US" sz="1600" b="1" baseline="-25000" dirty="0" smtClean="0">
                <a:latin typeface="+mj-lt"/>
                <a:cs typeface="Courier New" pitchFamily="49" charset="0"/>
              </a:rPr>
              <a:t>1</a:t>
            </a:r>
            <a:r>
              <a:rPr lang="en-US" sz="1600" b="1" dirty="0" smtClean="0">
                <a:latin typeface="+mj-lt"/>
                <a:cs typeface="Courier New" pitchFamily="49" charset="0"/>
              </a:rPr>
              <a:t>;x</a:t>
            </a:r>
            <a:r>
              <a:rPr lang="en-US" sz="1600" b="1" baseline="-25000" dirty="0" smtClean="0">
                <a:latin typeface="+mj-lt"/>
                <a:cs typeface="Courier New" pitchFamily="49" charset="0"/>
              </a:rPr>
              <a:t>2</a:t>
            </a:r>
            <a:r>
              <a:rPr lang="en-US" sz="1600" b="1" dirty="0" smtClean="0">
                <a:latin typeface="+mj-lt"/>
                <a:cs typeface="Courier New" pitchFamily="49" charset="0"/>
              </a:rPr>
              <a:t>)</a:t>
            </a:r>
            <a:endParaRPr lang="en-US" sz="1600" dirty="0">
              <a:latin typeface="+mj-lt"/>
            </a:endParaRPr>
          </a:p>
        </p:txBody>
      </p:sp>
      <p:sp>
        <p:nvSpPr>
          <p:cNvPr id="12" name="Rectangle 11"/>
          <p:cNvSpPr/>
          <p:nvPr/>
        </p:nvSpPr>
        <p:spPr>
          <a:xfrm>
            <a:off x="3384176" y="2039472"/>
            <a:ext cx="881591" cy="338554"/>
          </a:xfrm>
          <a:prstGeom prst="rect">
            <a:avLst/>
          </a:prstGeom>
          <a:ln>
            <a:solidFill>
              <a:srgbClr val="00B050"/>
            </a:solidFill>
          </a:ln>
        </p:spPr>
        <p:style>
          <a:lnRef idx="2">
            <a:schemeClr val="accent4"/>
          </a:lnRef>
          <a:fillRef idx="1">
            <a:schemeClr val="lt1"/>
          </a:fillRef>
          <a:effectRef idx="0">
            <a:schemeClr val="accent4"/>
          </a:effectRef>
          <a:fontRef idx="minor">
            <a:schemeClr val="dk1"/>
          </a:fontRef>
        </p:style>
        <p:txBody>
          <a:bodyPr wrap="square">
            <a:spAutoFit/>
          </a:bodyPr>
          <a:lstStyle/>
          <a:p>
            <a:r>
              <a:rPr lang="en-US" sz="1600" b="1" dirty="0" smtClean="0">
                <a:latin typeface="+mj-lt"/>
                <a:cs typeface="Courier New" pitchFamily="49" charset="0"/>
              </a:rPr>
              <a:t>R(x</a:t>
            </a:r>
            <a:r>
              <a:rPr lang="en-US" sz="1600" b="1" baseline="-25000" dirty="0" smtClean="0">
                <a:latin typeface="+mj-lt"/>
                <a:cs typeface="Courier New" pitchFamily="49" charset="0"/>
              </a:rPr>
              <a:t>2</a:t>
            </a:r>
            <a:r>
              <a:rPr lang="en-US" sz="1600" b="1" dirty="0" smtClean="0">
                <a:latin typeface="+mj-lt"/>
                <a:cs typeface="Courier New" pitchFamily="49" charset="0"/>
              </a:rPr>
              <a:t>)</a:t>
            </a:r>
            <a:endParaRPr lang="en-US" sz="1600" dirty="0">
              <a:latin typeface="+mj-lt"/>
            </a:endParaRPr>
          </a:p>
        </p:txBody>
      </p:sp>
      <p:sp>
        <p:nvSpPr>
          <p:cNvPr id="13" name="Rectangle 12"/>
          <p:cNvSpPr/>
          <p:nvPr/>
        </p:nvSpPr>
        <p:spPr>
          <a:xfrm>
            <a:off x="2926976" y="1277472"/>
            <a:ext cx="762000" cy="338554"/>
          </a:xfrm>
          <a:prstGeom prst="rect">
            <a:avLst/>
          </a:prstGeom>
          <a:ln>
            <a:solidFill>
              <a:srgbClr val="1D3064"/>
            </a:solidFill>
          </a:ln>
        </p:spPr>
        <p:style>
          <a:lnRef idx="2">
            <a:schemeClr val="accent4"/>
          </a:lnRef>
          <a:fillRef idx="1">
            <a:schemeClr val="lt1"/>
          </a:fillRef>
          <a:effectRef idx="0">
            <a:schemeClr val="accent4"/>
          </a:effectRef>
          <a:fontRef idx="minor">
            <a:schemeClr val="dk1"/>
          </a:fontRef>
        </p:style>
        <p:txBody>
          <a:bodyPr wrap="square">
            <a:spAutoFit/>
          </a:bodyPr>
          <a:lstStyle/>
          <a:p>
            <a:r>
              <a:rPr lang="en-US" sz="1600" b="1" dirty="0" smtClean="0">
                <a:latin typeface="+mj-lt"/>
                <a:cs typeface="Courier New" pitchFamily="49" charset="0"/>
              </a:rPr>
              <a:t>R(x</a:t>
            </a:r>
            <a:r>
              <a:rPr lang="en-US" sz="1600" b="1" baseline="-25000" dirty="0" smtClean="0">
                <a:latin typeface="+mj-lt"/>
                <a:cs typeface="Courier New" pitchFamily="49" charset="0"/>
              </a:rPr>
              <a:t>1</a:t>
            </a:r>
            <a:r>
              <a:rPr lang="en-US" sz="1600" b="1" dirty="0" smtClean="0">
                <a:latin typeface="+mj-lt"/>
                <a:cs typeface="Courier New" pitchFamily="49" charset="0"/>
              </a:rPr>
              <a:t>)</a:t>
            </a:r>
            <a:endParaRPr lang="en-US" sz="1600" dirty="0">
              <a:latin typeface="+mj-lt"/>
            </a:endParaRPr>
          </a:p>
        </p:txBody>
      </p:sp>
      <p:cxnSp>
        <p:nvCxnSpPr>
          <p:cNvPr id="14" name="Straight Arrow Connector 13"/>
          <p:cNvCxnSpPr/>
          <p:nvPr/>
        </p:nvCxnSpPr>
        <p:spPr>
          <a:xfrm flipV="1">
            <a:off x="1860176" y="1685244"/>
            <a:ext cx="0" cy="228600"/>
          </a:xfrm>
          <a:prstGeom prst="straightConnector1">
            <a:avLst/>
          </a:prstGeom>
          <a:ln w="38100">
            <a:solidFill>
              <a:srgbClr val="1D3064"/>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V="1">
            <a:off x="2937275" y="1695543"/>
            <a:ext cx="0" cy="228600"/>
          </a:xfrm>
          <a:prstGeom prst="straightConnector1">
            <a:avLst/>
          </a:prstGeom>
          <a:ln w="38100">
            <a:solidFill>
              <a:srgbClr val="1D3064"/>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V="1">
            <a:off x="2012576" y="2471958"/>
            <a:ext cx="0" cy="228600"/>
          </a:xfrm>
          <a:prstGeom prst="straightConnector1">
            <a:avLst/>
          </a:prstGeom>
          <a:ln w="38100">
            <a:solidFill>
              <a:schemeClr val="accent6"/>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V="1">
            <a:off x="3410948" y="2459601"/>
            <a:ext cx="0" cy="228600"/>
          </a:xfrm>
          <a:prstGeom prst="straightConnector1">
            <a:avLst/>
          </a:prstGeom>
          <a:ln w="38100">
            <a:solidFill>
              <a:schemeClr val="accent6"/>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1860176" y="2877672"/>
            <a:ext cx="1524000" cy="0"/>
          </a:xfrm>
          <a:prstGeom prst="straightConnector1">
            <a:avLst/>
          </a:prstGeom>
          <a:ln w="635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307701" y="2962798"/>
            <a:ext cx="5260042" cy="638517"/>
          </a:xfrm>
          <a:prstGeom prst="rect">
            <a:avLst/>
          </a:prstGeom>
          <a:solidFill>
            <a:schemeClr val="tx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r>
              <a:rPr lang="en-US" b="1" dirty="0">
                <a:latin typeface="+mj-lt"/>
              </a:rPr>
              <a:t>A monotonic-read consistent data store.</a:t>
            </a:r>
          </a:p>
          <a:p>
            <a:r>
              <a:rPr lang="en-US" dirty="0" smtClean="0">
                <a:latin typeface="+mj-lt"/>
              </a:rPr>
              <a:t>Return of  </a:t>
            </a:r>
            <a:r>
              <a:rPr lang="en-US" b="1" dirty="0" smtClean="0">
                <a:latin typeface="+mj-lt"/>
                <a:cs typeface="Courier New" pitchFamily="49" charset="0"/>
              </a:rPr>
              <a:t>R(x</a:t>
            </a:r>
            <a:r>
              <a:rPr lang="en-US" b="1" baseline="-25000" dirty="0" smtClean="0">
                <a:latin typeface="+mj-lt"/>
                <a:cs typeface="Courier New" pitchFamily="49" charset="0"/>
              </a:rPr>
              <a:t>2</a:t>
            </a:r>
            <a:r>
              <a:rPr lang="en-US" b="1" dirty="0" smtClean="0">
                <a:latin typeface="+mj-lt"/>
                <a:cs typeface="Courier New" pitchFamily="49" charset="0"/>
              </a:rPr>
              <a:t>)</a:t>
            </a:r>
            <a:r>
              <a:rPr lang="en-US" dirty="0" smtClean="0">
                <a:latin typeface="+mj-lt"/>
              </a:rPr>
              <a:t> should at least as recent as </a:t>
            </a:r>
            <a:r>
              <a:rPr lang="en-US" b="1" dirty="0" smtClean="0">
                <a:latin typeface="+mj-lt"/>
                <a:cs typeface="Courier New" pitchFamily="49" charset="0"/>
              </a:rPr>
              <a:t>R(x</a:t>
            </a:r>
            <a:r>
              <a:rPr lang="en-US" b="1" baseline="-25000" dirty="0" smtClean="0">
                <a:latin typeface="+mj-lt"/>
                <a:cs typeface="Courier New" pitchFamily="49" charset="0"/>
              </a:rPr>
              <a:t>1</a:t>
            </a:r>
            <a:r>
              <a:rPr lang="en-US" b="1" dirty="0" smtClean="0">
                <a:latin typeface="+mj-lt"/>
                <a:cs typeface="Courier New" pitchFamily="49" charset="0"/>
              </a:rPr>
              <a:t>)</a:t>
            </a:r>
            <a:endParaRPr lang="en-US" dirty="0" smtClean="0">
              <a:latin typeface="+mj-lt"/>
            </a:endParaRPr>
          </a:p>
        </p:txBody>
      </p:sp>
      <p:cxnSp>
        <p:nvCxnSpPr>
          <p:cNvPr id="20" name="Straight Arrow Connector 19"/>
          <p:cNvCxnSpPr/>
          <p:nvPr/>
        </p:nvCxnSpPr>
        <p:spPr>
          <a:xfrm>
            <a:off x="2926976" y="1582272"/>
            <a:ext cx="457200" cy="457200"/>
          </a:xfrm>
          <a:prstGeom prst="straightConnector1">
            <a:avLst/>
          </a:prstGeom>
          <a:ln w="38100">
            <a:solidFill>
              <a:schemeClr val="bg1">
                <a:lumMod val="50000"/>
              </a:schemeClr>
            </a:solidFill>
            <a:prstDash val="solid"/>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3814220" y="726151"/>
            <a:ext cx="2819399" cy="646331"/>
          </a:xfrm>
          <a:prstGeom prst="rect">
            <a:avLst/>
          </a:prstGeom>
        </p:spPr>
        <p:txBody>
          <a:bodyPr wrap="square">
            <a:spAutoFit/>
          </a:bodyPr>
          <a:lstStyle/>
          <a:p>
            <a:r>
              <a:rPr lang="en-US" dirty="0" smtClean="0">
                <a:latin typeface="+mj-lt"/>
              </a:rPr>
              <a:t>Order in which client process carries out the operations</a:t>
            </a:r>
            <a:endParaRPr lang="en-US" dirty="0">
              <a:latin typeface="+mj-lt"/>
            </a:endParaRPr>
          </a:p>
        </p:txBody>
      </p:sp>
      <p:cxnSp>
        <p:nvCxnSpPr>
          <p:cNvPr id="22" name="Straight Arrow Connector 21"/>
          <p:cNvCxnSpPr/>
          <p:nvPr/>
        </p:nvCxnSpPr>
        <p:spPr>
          <a:xfrm flipV="1">
            <a:off x="3155576" y="1353673"/>
            <a:ext cx="1295399" cy="457199"/>
          </a:xfrm>
          <a:prstGeom prst="straightConnector1">
            <a:avLst/>
          </a:prstGeom>
          <a:ln>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pic>
        <p:nvPicPr>
          <p:cNvPr id="23" name="Picture 2" descr="C:\Users\vkolar\AppData\Local\Microsoft\Windows\Temporary Internet Files\Content.IE5\E2H73JIM\MC900322405[1].wmf"/>
          <p:cNvPicPr>
            <a:picLocks noChangeAspect="1" noChangeArrowheads="1"/>
          </p:cNvPicPr>
          <p:nvPr/>
        </p:nvPicPr>
        <p:blipFill>
          <a:blip r:embed="rId3" cstate="print"/>
          <a:srcRect/>
          <a:stretch>
            <a:fillRect/>
          </a:stretch>
        </p:blipFill>
        <p:spPr bwMode="auto">
          <a:xfrm>
            <a:off x="259976" y="1277472"/>
            <a:ext cx="615662" cy="685800"/>
          </a:xfrm>
          <a:prstGeom prst="rect">
            <a:avLst/>
          </a:prstGeom>
          <a:noFill/>
          <a:ln w="9525">
            <a:noFill/>
            <a:miter lim="800000"/>
            <a:headEnd/>
            <a:tailEnd/>
          </a:ln>
        </p:spPr>
      </p:pic>
      <p:pic>
        <p:nvPicPr>
          <p:cNvPr id="24" name="Picture 2" descr="C:\Documents and Settings\dd\Local Settings\Temporary Internet Files\Content.IE5\QNWT6PGV\MC900054676[1].wmf"/>
          <p:cNvPicPr>
            <a:picLocks noChangeAspect="1" noChangeArrowheads="1"/>
          </p:cNvPicPr>
          <p:nvPr/>
        </p:nvPicPr>
        <p:blipFill>
          <a:blip r:embed="rId2" cstate="print"/>
          <a:srcRect/>
          <a:stretch>
            <a:fillRect/>
          </a:stretch>
        </p:blipFill>
        <p:spPr bwMode="auto">
          <a:xfrm>
            <a:off x="8740478" y="2115672"/>
            <a:ext cx="319827" cy="317500"/>
          </a:xfrm>
          <a:prstGeom prst="rect">
            <a:avLst/>
          </a:prstGeom>
          <a:noFill/>
        </p:spPr>
      </p:pic>
      <p:sp>
        <p:nvSpPr>
          <p:cNvPr id="25" name="Can 24"/>
          <p:cNvSpPr/>
          <p:nvPr/>
        </p:nvSpPr>
        <p:spPr>
          <a:xfrm>
            <a:off x="7536305" y="1429872"/>
            <a:ext cx="446310" cy="457200"/>
          </a:xfrm>
          <a:prstGeom prst="can">
            <a:avLst/>
          </a:prstGeom>
          <a:solidFill>
            <a:srgbClr val="1D3064"/>
          </a:solidFill>
          <a:ln>
            <a:noFill/>
          </a:ln>
          <a:effectLst>
            <a:outerShdw blurRad="50800" dist="38100" algn="l" rotWithShape="0">
              <a:prstClr val="black">
                <a:alpha val="40000"/>
              </a:prstClr>
            </a:outerShdw>
          </a:effectLst>
        </p:spPr>
        <p:style>
          <a:lnRef idx="0">
            <a:schemeClr val="accent1"/>
          </a:lnRef>
          <a:fillRef idx="3">
            <a:schemeClr val="accent1"/>
          </a:fillRef>
          <a:effectRef idx="3">
            <a:schemeClr val="accent1"/>
          </a:effectRef>
          <a:fontRef idx="minor">
            <a:schemeClr val="lt1"/>
          </a:fontRef>
        </p:style>
        <p:txBody>
          <a:bodyPr anchor="ctr"/>
          <a:lstStyle/>
          <a:p>
            <a:pPr algn="ctr">
              <a:defRPr/>
            </a:pPr>
            <a:r>
              <a:rPr lang="en-US" b="1" dirty="0" smtClean="0">
                <a:latin typeface="+mj-lt"/>
                <a:cs typeface="Courier New" pitchFamily="49" charset="0"/>
              </a:rPr>
              <a:t>L</a:t>
            </a:r>
            <a:r>
              <a:rPr lang="en-US" b="1" baseline="-25000" dirty="0" smtClean="0">
                <a:latin typeface="+mj-lt"/>
                <a:cs typeface="Courier New" pitchFamily="49" charset="0"/>
              </a:rPr>
              <a:t>1</a:t>
            </a:r>
            <a:endParaRPr lang="en-US" dirty="0">
              <a:latin typeface="+mj-lt"/>
            </a:endParaRPr>
          </a:p>
        </p:txBody>
      </p:sp>
      <p:sp>
        <p:nvSpPr>
          <p:cNvPr id="26" name="Can 25"/>
          <p:cNvSpPr/>
          <p:nvPr/>
        </p:nvSpPr>
        <p:spPr>
          <a:xfrm>
            <a:off x="7536305" y="2191872"/>
            <a:ext cx="446310" cy="457200"/>
          </a:xfrm>
          <a:prstGeom prst="can">
            <a:avLst/>
          </a:prstGeom>
          <a:solidFill>
            <a:schemeClr val="accent6"/>
          </a:solidFill>
          <a:ln>
            <a:noFill/>
          </a:ln>
          <a:effectLst>
            <a:outerShdw blurRad="50800" dist="38100" algn="l" rotWithShape="0">
              <a:prstClr val="black">
                <a:alpha val="40000"/>
              </a:prstClr>
            </a:outerShdw>
          </a:effectLst>
        </p:spPr>
        <p:style>
          <a:lnRef idx="0">
            <a:schemeClr val="accent1"/>
          </a:lnRef>
          <a:fillRef idx="3">
            <a:schemeClr val="accent1"/>
          </a:fillRef>
          <a:effectRef idx="3">
            <a:schemeClr val="accent1"/>
          </a:effectRef>
          <a:fontRef idx="minor">
            <a:schemeClr val="lt1"/>
          </a:fontRef>
        </p:style>
        <p:txBody>
          <a:bodyPr anchor="ctr"/>
          <a:lstStyle/>
          <a:p>
            <a:pPr algn="ctr">
              <a:defRPr/>
            </a:pPr>
            <a:r>
              <a:rPr lang="en-US" b="1" dirty="0" smtClean="0">
                <a:latin typeface="+mj-lt"/>
                <a:cs typeface="Courier New" pitchFamily="49" charset="0"/>
              </a:rPr>
              <a:t>L</a:t>
            </a:r>
            <a:r>
              <a:rPr lang="en-US" b="1" baseline="-25000" dirty="0" smtClean="0">
                <a:latin typeface="+mj-lt"/>
                <a:cs typeface="Courier New" pitchFamily="49" charset="0"/>
              </a:rPr>
              <a:t>2</a:t>
            </a:r>
            <a:endParaRPr lang="en-US" dirty="0">
              <a:latin typeface="+mj-lt"/>
            </a:endParaRPr>
          </a:p>
        </p:txBody>
      </p:sp>
      <p:cxnSp>
        <p:nvCxnSpPr>
          <p:cNvPr id="27" name="Straight Arrow Connector 26"/>
          <p:cNvCxnSpPr/>
          <p:nvPr/>
        </p:nvCxnSpPr>
        <p:spPr>
          <a:xfrm>
            <a:off x="7993505" y="1810872"/>
            <a:ext cx="2743200" cy="0"/>
          </a:xfrm>
          <a:prstGeom prst="straightConnector1">
            <a:avLst/>
          </a:prstGeom>
          <a:ln w="38100">
            <a:solidFill>
              <a:srgbClr val="1D3064"/>
            </a:solidFill>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7993505" y="2572872"/>
            <a:ext cx="2743200" cy="0"/>
          </a:xfrm>
          <a:prstGeom prst="straightConnector1">
            <a:avLst/>
          </a:prstGeom>
          <a:ln w="38100">
            <a:solidFill>
              <a:schemeClr val="accent6"/>
            </a:solidFill>
            <a:tailEnd type="arrow"/>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8145905" y="1277472"/>
            <a:ext cx="881591" cy="338554"/>
          </a:xfrm>
          <a:prstGeom prst="rect">
            <a:avLst/>
          </a:prstGeom>
          <a:solidFill>
            <a:srgbClr val="1D3064"/>
          </a:solidFill>
          <a:ln>
            <a:noFill/>
          </a:ln>
        </p:spPr>
        <p:style>
          <a:lnRef idx="2">
            <a:schemeClr val="accent6">
              <a:shade val="50000"/>
            </a:schemeClr>
          </a:lnRef>
          <a:fillRef idx="1">
            <a:schemeClr val="accent6"/>
          </a:fillRef>
          <a:effectRef idx="0">
            <a:schemeClr val="accent6"/>
          </a:effectRef>
          <a:fontRef idx="minor">
            <a:schemeClr val="lt1"/>
          </a:fontRef>
        </p:style>
        <p:txBody>
          <a:bodyPr wrap="square">
            <a:spAutoFit/>
          </a:bodyPr>
          <a:lstStyle/>
          <a:p>
            <a:r>
              <a:rPr lang="en-US" sz="1600" b="1" dirty="0" smtClean="0">
                <a:latin typeface="+mj-lt"/>
                <a:cs typeface="Courier New" pitchFamily="49" charset="0"/>
              </a:rPr>
              <a:t>WS(x</a:t>
            </a:r>
            <a:r>
              <a:rPr lang="en-US" sz="1600" b="1" baseline="-25000" dirty="0" smtClean="0">
                <a:latin typeface="+mj-lt"/>
                <a:cs typeface="Courier New" pitchFamily="49" charset="0"/>
              </a:rPr>
              <a:t>1</a:t>
            </a:r>
            <a:r>
              <a:rPr lang="en-US" sz="1600" b="1" dirty="0" smtClean="0">
                <a:latin typeface="+mj-lt"/>
                <a:cs typeface="Courier New" pitchFamily="49" charset="0"/>
              </a:rPr>
              <a:t>)</a:t>
            </a:r>
            <a:endParaRPr lang="en-US" sz="1600" dirty="0">
              <a:latin typeface="+mj-lt"/>
            </a:endParaRPr>
          </a:p>
        </p:txBody>
      </p:sp>
      <p:sp>
        <p:nvSpPr>
          <p:cNvPr id="30" name="Rectangle 29"/>
          <p:cNvSpPr/>
          <p:nvPr/>
        </p:nvSpPr>
        <p:spPr>
          <a:xfrm>
            <a:off x="8298305" y="2065041"/>
            <a:ext cx="772890" cy="338554"/>
          </a:xfrm>
          <a:prstGeom prst="rect">
            <a:avLst/>
          </a:prstGeom>
          <a:solidFill>
            <a:schemeClr val="accent6"/>
          </a:solidFill>
          <a:ln>
            <a:noFill/>
          </a:ln>
        </p:spPr>
        <p:style>
          <a:lnRef idx="2">
            <a:schemeClr val="accent6">
              <a:shade val="50000"/>
            </a:schemeClr>
          </a:lnRef>
          <a:fillRef idx="1">
            <a:schemeClr val="accent6"/>
          </a:fillRef>
          <a:effectRef idx="0">
            <a:schemeClr val="accent6"/>
          </a:effectRef>
          <a:fontRef idx="minor">
            <a:schemeClr val="lt1"/>
          </a:fontRef>
        </p:style>
        <p:txBody>
          <a:bodyPr wrap="square">
            <a:spAutoFit/>
          </a:bodyPr>
          <a:lstStyle/>
          <a:p>
            <a:r>
              <a:rPr lang="en-US" sz="1600" b="1" dirty="0" smtClean="0">
                <a:latin typeface="+mj-lt"/>
                <a:cs typeface="Courier New" pitchFamily="49" charset="0"/>
              </a:rPr>
              <a:t>WS(x</a:t>
            </a:r>
            <a:r>
              <a:rPr lang="en-US" sz="1600" b="1" baseline="-25000" dirty="0" smtClean="0">
                <a:latin typeface="+mj-lt"/>
                <a:cs typeface="Courier New" pitchFamily="49" charset="0"/>
              </a:rPr>
              <a:t>2</a:t>
            </a:r>
            <a:r>
              <a:rPr lang="en-US" sz="1600" b="1" dirty="0" smtClean="0">
                <a:latin typeface="+mj-lt"/>
                <a:cs typeface="Courier New" pitchFamily="49" charset="0"/>
              </a:rPr>
              <a:t>)</a:t>
            </a:r>
            <a:endParaRPr lang="en-US" sz="1600" dirty="0">
              <a:latin typeface="+mj-lt"/>
            </a:endParaRPr>
          </a:p>
        </p:txBody>
      </p:sp>
      <p:sp>
        <p:nvSpPr>
          <p:cNvPr id="31" name="Rectangle 30"/>
          <p:cNvSpPr/>
          <p:nvPr/>
        </p:nvSpPr>
        <p:spPr>
          <a:xfrm>
            <a:off x="9669905" y="2039472"/>
            <a:ext cx="881591" cy="338554"/>
          </a:xfrm>
          <a:prstGeom prst="rect">
            <a:avLst/>
          </a:prstGeom>
          <a:ln>
            <a:solidFill>
              <a:srgbClr val="00B050"/>
            </a:solidFill>
          </a:ln>
        </p:spPr>
        <p:style>
          <a:lnRef idx="2">
            <a:schemeClr val="accent4"/>
          </a:lnRef>
          <a:fillRef idx="1">
            <a:schemeClr val="lt1"/>
          </a:fillRef>
          <a:effectRef idx="0">
            <a:schemeClr val="accent4"/>
          </a:effectRef>
          <a:fontRef idx="minor">
            <a:schemeClr val="dk1"/>
          </a:fontRef>
        </p:style>
        <p:txBody>
          <a:bodyPr wrap="square">
            <a:spAutoFit/>
          </a:bodyPr>
          <a:lstStyle/>
          <a:p>
            <a:r>
              <a:rPr lang="en-US" sz="1600" b="1" dirty="0" smtClean="0">
                <a:latin typeface="+mj-lt"/>
                <a:cs typeface="Courier New" pitchFamily="49" charset="0"/>
              </a:rPr>
              <a:t>R(x</a:t>
            </a:r>
            <a:r>
              <a:rPr lang="en-US" sz="1600" b="1" baseline="-25000" dirty="0" smtClean="0">
                <a:latin typeface="+mj-lt"/>
                <a:cs typeface="Courier New" pitchFamily="49" charset="0"/>
              </a:rPr>
              <a:t>2</a:t>
            </a:r>
            <a:r>
              <a:rPr lang="en-US" sz="1600" b="1" dirty="0" smtClean="0">
                <a:latin typeface="+mj-lt"/>
                <a:cs typeface="Courier New" pitchFamily="49" charset="0"/>
              </a:rPr>
              <a:t>)</a:t>
            </a:r>
            <a:endParaRPr lang="en-US" sz="1600" dirty="0">
              <a:latin typeface="+mj-lt"/>
            </a:endParaRPr>
          </a:p>
        </p:txBody>
      </p:sp>
      <p:sp>
        <p:nvSpPr>
          <p:cNvPr id="32" name="Rectangle 31"/>
          <p:cNvSpPr/>
          <p:nvPr/>
        </p:nvSpPr>
        <p:spPr>
          <a:xfrm>
            <a:off x="9212705" y="1277472"/>
            <a:ext cx="762000" cy="338554"/>
          </a:xfrm>
          <a:prstGeom prst="rect">
            <a:avLst/>
          </a:prstGeom>
          <a:ln>
            <a:solidFill>
              <a:srgbClr val="1D3064"/>
            </a:solidFill>
          </a:ln>
        </p:spPr>
        <p:style>
          <a:lnRef idx="2">
            <a:schemeClr val="accent4"/>
          </a:lnRef>
          <a:fillRef idx="1">
            <a:schemeClr val="lt1"/>
          </a:fillRef>
          <a:effectRef idx="0">
            <a:schemeClr val="accent4"/>
          </a:effectRef>
          <a:fontRef idx="minor">
            <a:schemeClr val="dk1"/>
          </a:fontRef>
        </p:style>
        <p:txBody>
          <a:bodyPr wrap="square">
            <a:spAutoFit/>
          </a:bodyPr>
          <a:lstStyle/>
          <a:p>
            <a:r>
              <a:rPr lang="en-US" sz="1600" b="1" dirty="0" smtClean="0">
                <a:latin typeface="+mj-lt"/>
                <a:cs typeface="Courier New" pitchFamily="49" charset="0"/>
              </a:rPr>
              <a:t>R(x</a:t>
            </a:r>
            <a:r>
              <a:rPr lang="en-US" sz="1600" b="1" baseline="-25000" dirty="0" smtClean="0">
                <a:latin typeface="+mj-lt"/>
                <a:cs typeface="Courier New" pitchFamily="49" charset="0"/>
              </a:rPr>
              <a:t>1</a:t>
            </a:r>
            <a:r>
              <a:rPr lang="en-US" sz="1600" b="1" dirty="0" smtClean="0">
                <a:latin typeface="+mj-lt"/>
                <a:cs typeface="Courier New" pitchFamily="49" charset="0"/>
              </a:rPr>
              <a:t>)</a:t>
            </a:r>
            <a:endParaRPr lang="en-US" sz="1600" dirty="0">
              <a:latin typeface="+mj-lt"/>
            </a:endParaRPr>
          </a:p>
        </p:txBody>
      </p:sp>
      <p:cxnSp>
        <p:nvCxnSpPr>
          <p:cNvPr id="33" name="Straight Arrow Connector 32"/>
          <p:cNvCxnSpPr/>
          <p:nvPr/>
        </p:nvCxnSpPr>
        <p:spPr>
          <a:xfrm flipV="1">
            <a:off x="8145905" y="1685244"/>
            <a:ext cx="0" cy="228600"/>
          </a:xfrm>
          <a:prstGeom prst="straightConnector1">
            <a:avLst/>
          </a:prstGeom>
          <a:ln w="38100">
            <a:solidFill>
              <a:srgbClr val="1D3064"/>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V="1">
            <a:off x="9223004" y="1695543"/>
            <a:ext cx="0" cy="228600"/>
          </a:xfrm>
          <a:prstGeom prst="straightConnector1">
            <a:avLst/>
          </a:prstGeom>
          <a:ln w="38100">
            <a:solidFill>
              <a:srgbClr val="1D3064"/>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V="1">
            <a:off x="8298305" y="2471958"/>
            <a:ext cx="0" cy="228600"/>
          </a:xfrm>
          <a:prstGeom prst="straightConnector1">
            <a:avLst/>
          </a:prstGeom>
          <a:ln w="38100">
            <a:solidFill>
              <a:schemeClr val="accent6"/>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flipV="1">
            <a:off x="9696677" y="2459601"/>
            <a:ext cx="0" cy="228600"/>
          </a:xfrm>
          <a:prstGeom prst="straightConnector1">
            <a:avLst/>
          </a:prstGeom>
          <a:ln w="38100">
            <a:solidFill>
              <a:schemeClr val="accent6"/>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8145905" y="2877672"/>
            <a:ext cx="1524000" cy="0"/>
          </a:xfrm>
          <a:prstGeom prst="straightConnector1">
            <a:avLst/>
          </a:prstGeom>
          <a:ln w="635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38" name="Rectangle 37"/>
          <p:cNvSpPr/>
          <p:nvPr/>
        </p:nvSpPr>
        <p:spPr>
          <a:xfrm>
            <a:off x="6635352" y="2958428"/>
            <a:ext cx="5459506" cy="424133"/>
          </a:xfrm>
          <a:prstGeom prst="rect">
            <a:avLst/>
          </a:prstGeom>
          <a:solidFill>
            <a:schemeClr val="tx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r>
              <a:rPr lang="en-US" b="1" dirty="0">
                <a:latin typeface="+mj-lt"/>
              </a:rPr>
              <a:t>A data store that does </a:t>
            </a:r>
            <a:r>
              <a:rPr lang="en-US" b="1" dirty="0" smtClean="0">
                <a:latin typeface="+mj-lt"/>
              </a:rPr>
              <a:t>not provide </a:t>
            </a:r>
            <a:r>
              <a:rPr lang="en-US" b="1" dirty="0">
                <a:latin typeface="+mj-lt"/>
              </a:rPr>
              <a:t>monotonic reads.</a:t>
            </a:r>
            <a:endParaRPr lang="en-US" b="1" dirty="0" smtClean="0">
              <a:latin typeface="+mj-lt"/>
            </a:endParaRPr>
          </a:p>
        </p:txBody>
      </p:sp>
      <p:cxnSp>
        <p:nvCxnSpPr>
          <p:cNvPr id="39" name="Straight Arrow Connector 38"/>
          <p:cNvCxnSpPr/>
          <p:nvPr/>
        </p:nvCxnSpPr>
        <p:spPr>
          <a:xfrm>
            <a:off x="9212705" y="1582272"/>
            <a:ext cx="457200" cy="457200"/>
          </a:xfrm>
          <a:prstGeom prst="straightConnector1">
            <a:avLst/>
          </a:prstGeom>
          <a:ln w="38100">
            <a:solidFill>
              <a:schemeClr val="bg1">
                <a:lumMod val="50000"/>
              </a:schemeClr>
            </a:solidFill>
            <a:prstDash val="solid"/>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flipV="1">
            <a:off x="9441305" y="1506072"/>
            <a:ext cx="1143000" cy="304800"/>
          </a:xfrm>
          <a:prstGeom prst="straightConnector1">
            <a:avLst/>
          </a:prstGeom>
          <a:ln>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42" name="Content Placeholder 3"/>
          <p:cNvSpPr txBox="1">
            <a:spLocks/>
          </p:cNvSpPr>
          <p:nvPr/>
        </p:nvSpPr>
        <p:spPr>
          <a:xfrm>
            <a:off x="52669" y="3710997"/>
            <a:ext cx="5743014" cy="2595675"/>
          </a:xfrm>
          <a:prstGeom prst="rect">
            <a:avLst/>
          </a:prstGeom>
        </p:spPr>
        <p:txBody>
          <a:bodyPr vert="horz" lIns="91440" tIns="45720" rIns="91440" bIns="45720" rtlCol="0">
            <a:noAutofit/>
          </a:bodyPr>
          <a:lstStyle>
            <a:lvl1pPr marL="265113" indent="-265113" algn="just" defTabSz="914400" rtl="0" eaLnBrk="1" latinLnBrk="0" hangingPunct="1">
              <a:lnSpc>
                <a:spcPct val="90000"/>
              </a:lnSpc>
              <a:spcBef>
                <a:spcPts val="1000"/>
              </a:spcBef>
              <a:buClr>
                <a:schemeClr val="accent6"/>
              </a:buClr>
              <a:buFont typeface="Webdings" panose="05030102010509060703"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nSpc>
                <a:spcPct val="104000"/>
              </a:lnSpc>
              <a:spcBef>
                <a:spcPts val="576"/>
              </a:spcBef>
              <a:buFont typeface="+mj-lt"/>
              <a:buAutoNum type="arabicPeriod"/>
            </a:pPr>
            <a:r>
              <a:rPr lang="en-US" sz="1800" dirty="0"/>
              <a:t>Process P first performs a </a:t>
            </a:r>
            <a:r>
              <a:rPr lang="en-US" sz="1800" dirty="0" smtClean="0"/>
              <a:t>read operation </a:t>
            </a:r>
            <a:r>
              <a:rPr lang="en-US" sz="1800" dirty="0"/>
              <a:t>on x </a:t>
            </a:r>
            <a:r>
              <a:rPr lang="en-US" sz="1800" dirty="0" smtClean="0"/>
              <a:t>at L1</a:t>
            </a:r>
            <a:r>
              <a:rPr lang="en-US" sz="1800" dirty="0"/>
              <a:t>, returning </a:t>
            </a:r>
            <a:r>
              <a:rPr lang="en-US" sz="1800" dirty="0" smtClean="0"/>
              <a:t>the value </a:t>
            </a:r>
            <a:r>
              <a:rPr lang="en-US" sz="1800" dirty="0"/>
              <a:t>of x1 (at that time</a:t>
            </a:r>
            <a:r>
              <a:rPr lang="en-US" sz="1800" dirty="0" smtClean="0"/>
              <a:t>). This </a:t>
            </a:r>
            <a:r>
              <a:rPr lang="en-US" sz="1800" dirty="0"/>
              <a:t>value results from the </a:t>
            </a:r>
            <a:r>
              <a:rPr lang="en-US" sz="1800" dirty="0" smtClean="0"/>
              <a:t>write operations </a:t>
            </a:r>
            <a:r>
              <a:rPr lang="en-US" sz="1800" dirty="0"/>
              <a:t>in </a:t>
            </a:r>
            <a:r>
              <a:rPr lang="en-US" sz="1800" dirty="0" smtClean="0"/>
              <a:t>WS (</a:t>
            </a:r>
            <a:r>
              <a:rPr lang="en-US" sz="1800" dirty="0"/>
              <a:t>x1) </a:t>
            </a:r>
            <a:r>
              <a:rPr lang="en-US" sz="1800" dirty="0" smtClean="0"/>
              <a:t>performed at </a:t>
            </a:r>
            <a:r>
              <a:rPr lang="en-US" sz="1800" dirty="0"/>
              <a:t>L1.</a:t>
            </a:r>
          </a:p>
          <a:p>
            <a:pPr marL="342900" indent="-342900">
              <a:lnSpc>
                <a:spcPct val="104000"/>
              </a:lnSpc>
              <a:spcBef>
                <a:spcPts val="576"/>
              </a:spcBef>
              <a:buFont typeface="+mj-lt"/>
              <a:buAutoNum type="arabicPeriod"/>
            </a:pPr>
            <a:r>
              <a:rPr lang="en-US" sz="1800" dirty="0" smtClean="0"/>
              <a:t>Later</a:t>
            </a:r>
            <a:r>
              <a:rPr lang="en-US" sz="1800" dirty="0"/>
              <a:t>, P performs a read operation </a:t>
            </a:r>
            <a:r>
              <a:rPr lang="en-US" sz="1800" dirty="0" smtClean="0"/>
              <a:t>on x </a:t>
            </a:r>
            <a:r>
              <a:rPr lang="en-US" sz="1800" dirty="0"/>
              <a:t>at L2</a:t>
            </a:r>
            <a:r>
              <a:rPr lang="en-US" sz="1800" dirty="0" smtClean="0"/>
              <a:t>, shown </a:t>
            </a:r>
            <a:r>
              <a:rPr lang="en-US" sz="1800" dirty="0"/>
              <a:t>as R (x2).</a:t>
            </a:r>
          </a:p>
          <a:p>
            <a:pPr marL="342900" indent="-342900">
              <a:lnSpc>
                <a:spcPct val="104000"/>
              </a:lnSpc>
              <a:spcBef>
                <a:spcPts val="576"/>
              </a:spcBef>
              <a:buFont typeface="+mj-lt"/>
              <a:buAutoNum type="arabicPeriod"/>
            </a:pPr>
            <a:r>
              <a:rPr lang="en-US" sz="1800" dirty="0" smtClean="0"/>
              <a:t>To </a:t>
            </a:r>
            <a:r>
              <a:rPr lang="en-US" sz="1800" dirty="0"/>
              <a:t>guarantee </a:t>
            </a:r>
            <a:r>
              <a:rPr lang="en-US" sz="1800" dirty="0" smtClean="0"/>
              <a:t>monotonic-read consistency</a:t>
            </a:r>
            <a:r>
              <a:rPr lang="en-US" sz="1800" dirty="0"/>
              <a:t>, </a:t>
            </a:r>
            <a:r>
              <a:rPr lang="en-US" sz="1800" dirty="0" smtClean="0"/>
              <a:t>all operations </a:t>
            </a:r>
            <a:r>
              <a:rPr lang="en-US" sz="1800" dirty="0"/>
              <a:t>in WS (x1</a:t>
            </a:r>
            <a:r>
              <a:rPr lang="en-US" sz="1800" dirty="0" smtClean="0"/>
              <a:t>) should </a:t>
            </a:r>
            <a:r>
              <a:rPr lang="en-US" sz="1800" dirty="0"/>
              <a:t>have been propagated to </a:t>
            </a:r>
            <a:r>
              <a:rPr lang="en-US" sz="1800" dirty="0" smtClean="0"/>
              <a:t>L2 before </a:t>
            </a:r>
            <a:r>
              <a:rPr lang="en-US" sz="1800" dirty="0"/>
              <a:t>the </a:t>
            </a:r>
            <a:r>
              <a:rPr lang="en-US" sz="1800" dirty="0" smtClean="0"/>
              <a:t>second read operation takes place</a:t>
            </a:r>
            <a:endParaRPr lang="en-US" sz="1800" dirty="0"/>
          </a:p>
        </p:txBody>
      </p:sp>
      <p:sp>
        <p:nvSpPr>
          <p:cNvPr id="43" name="Content Placeholder 3"/>
          <p:cNvSpPr txBox="1">
            <a:spLocks/>
          </p:cNvSpPr>
          <p:nvPr/>
        </p:nvSpPr>
        <p:spPr>
          <a:xfrm>
            <a:off x="6633619" y="3410203"/>
            <a:ext cx="5461239" cy="3017492"/>
          </a:xfrm>
          <a:prstGeom prst="rect">
            <a:avLst/>
          </a:prstGeom>
        </p:spPr>
        <p:txBody>
          <a:bodyPr vert="horz" lIns="91440" tIns="45720" rIns="91440" bIns="45720" rtlCol="0">
            <a:noAutofit/>
          </a:bodyPr>
          <a:lstStyle>
            <a:lvl1pPr marL="265113" indent="-265113" algn="just" defTabSz="914400" rtl="0" eaLnBrk="1" latinLnBrk="0" hangingPunct="1">
              <a:lnSpc>
                <a:spcPct val="90000"/>
              </a:lnSpc>
              <a:spcBef>
                <a:spcPts val="1000"/>
              </a:spcBef>
              <a:buClr>
                <a:schemeClr val="accent6"/>
              </a:buClr>
              <a:buFont typeface="Webdings" panose="05030102010509060703"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lnSpc>
                <a:spcPct val="104000"/>
              </a:lnSpc>
              <a:spcBef>
                <a:spcPts val="576"/>
              </a:spcBef>
              <a:buFont typeface="+mj-lt"/>
              <a:buAutoNum type="arabicPeriod"/>
            </a:pPr>
            <a:r>
              <a:rPr lang="en-US" sz="1800" dirty="0"/>
              <a:t>Situation in which </a:t>
            </a:r>
            <a:r>
              <a:rPr lang="en-US" sz="1800" dirty="0" smtClean="0"/>
              <a:t>monotonic-read consistency is not </a:t>
            </a:r>
            <a:r>
              <a:rPr lang="en-US" sz="1800" dirty="0"/>
              <a:t>guaranteed.</a:t>
            </a:r>
          </a:p>
          <a:p>
            <a:pPr marL="457200" indent="-457200">
              <a:lnSpc>
                <a:spcPct val="104000"/>
              </a:lnSpc>
              <a:spcBef>
                <a:spcPts val="576"/>
              </a:spcBef>
              <a:buFont typeface="+mj-lt"/>
              <a:buAutoNum type="arabicPeriod"/>
            </a:pPr>
            <a:r>
              <a:rPr lang="en-US" sz="1800" dirty="0" smtClean="0"/>
              <a:t>After </a:t>
            </a:r>
            <a:r>
              <a:rPr lang="en-US" sz="1800" dirty="0"/>
              <a:t>process P has read x1 at L1, </a:t>
            </a:r>
            <a:r>
              <a:rPr lang="en-US" sz="1800" dirty="0" smtClean="0"/>
              <a:t>it later performs </a:t>
            </a:r>
            <a:r>
              <a:rPr lang="en-US" sz="1800" dirty="0"/>
              <a:t>the operation R (x2 ) </a:t>
            </a:r>
            <a:r>
              <a:rPr lang="en-US" sz="1800" dirty="0" smtClean="0"/>
              <a:t>at L2 </a:t>
            </a:r>
            <a:r>
              <a:rPr lang="en-US" sz="1800" dirty="0"/>
              <a:t>.</a:t>
            </a:r>
          </a:p>
          <a:p>
            <a:pPr marL="457200" indent="-457200">
              <a:lnSpc>
                <a:spcPct val="104000"/>
              </a:lnSpc>
              <a:spcBef>
                <a:spcPts val="576"/>
              </a:spcBef>
              <a:buFont typeface="+mj-lt"/>
              <a:buAutoNum type="arabicPeriod"/>
            </a:pPr>
            <a:r>
              <a:rPr lang="en-US" sz="1800" dirty="0" smtClean="0"/>
              <a:t>But</a:t>
            </a:r>
            <a:r>
              <a:rPr lang="en-US" sz="1800" dirty="0"/>
              <a:t>, only the write operations in </a:t>
            </a:r>
            <a:r>
              <a:rPr lang="en-US" sz="1800" dirty="0" smtClean="0"/>
              <a:t>WS (</a:t>
            </a:r>
            <a:r>
              <a:rPr lang="en-US" sz="1800" dirty="0"/>
              <a:t>x2 ) </a:t>
            </a:r>
            <a:r>
              <a:rPr lang="en-US" sz="1800" dirty="0" smtClean="0"/>
              <a:t>have been </a:t>
            </a:r>
            <a:r>
              <a:rPr lang="en-US" sz="1800" dirty="0"/>
              <a:t>performed at L2 .</a:t>
            </a:r>
          </a:p>
          <a:p>
            <a:pPr marL="457200" indent="-457200">
              <a:lnSpc>
                <a:spcPct val="104000"/>
              </a:lnSpc>
              <a:spcBef>
                <a:spcPts val="576"/>
              </a:spcBef>
              <a:buFont typeface="+mj-lt"/>
              <a:buAutoNum type="arabicPeriod"/>
            </a:pPr>
            <a:r>
              <a:rPr lang="en-US" sz="1800" dirty="0" smtClean="0"/>
              <a:t>No </a:t>
            </a:r>
            <a:r>
              <a:rPr lang="en-US" sz="1800" dirty="0"/>
              <a:t>guarantees are given that this </a:t>
            </a:r>
            <a:r>
              <a:rPr lang="en-US" sz="1800" dirty="0" smtClean="0"/>
              <a:t>set also contains all </a:t>
            </a:r>
            <a:r>
              <a:rPr lang="en-US" sz="1800" dirty="0"/>
              <a:t>operations </a:t>
            </a:r>
            <a:r>
              <a:rPr lang="en-US" sz="1800" dirty="0" smtClean="0"/>
              <a:t>contained in </a:t>
            </a:r>
            <a:r>
              <a:rPr lang="en-US" sz="1800" dirty="0"/>
              <a:t>WS (x1).</a:t>
            </a:r>
          </a:p>
        </p:txBody>
      </p:sp>
    </p:spTree>
    <p:extLst>
      <p:ext uri="{BB962C8B-B14F-4D97-AF65-F5344CB8AC3E}">
        <p14:creationId xmlns:p14="http://schemas.microsoft.com/office/powerpoint/2010/main" val="315436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42" presetClass="path" presetSubtype="0" accel="50000" decel="50000" fill="hold" nodeType="clickEffect">
                                  <p:stCondLst>
                                    <p:cond delay="0"/>
                                  </p:stCondLst>
                                  <p:childTnLst>
                                    <p:animMotion origin="layout" path="M 2.77778E-6 3.33333E-6 L -0.00035 0.12777 " pathEditMode="relative" rAng="0" ptsTypes="AA">
                                      <p:cBhvr>
                                        <p:cTn id="20" dur="2000" fill="hold"/>
                                        <p:tgtEl>
                                          <p:spTgt spid="23"/>
                                        </p:tgtEl>
                                        <p:attrNameLst>
                                          <p:attrName>ppt_x</p:attrName>
                                          <p:attrName>ppt_y</p:attrName>
                                        </p:attrNameLst>
                                      </p:cBhvr>
                                      <p:rCtr x="0" y="64"/>
                                    </p:animMotion>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0"/>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8"/>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3" presetClass="exit" presetSubtype="10" fill="hold" nodeType="clickEffect">
                                  <p:stCondLst>
                                    <p:cond delay="0"/>
                                  </p:stCondLst>
                                  <p:childTnLst>
                                    <p:animEffect transition="out" filter="blinds(horizontal)">
                                      <p:cBhvr>
                                        <p:cTn id="42" dur="500"/>
                                        <p:tgtEl>
                                          <p:spTgt spid="5"/>
                                        </p:tgtEl>
                                      </p:cBhvr>
                                    </p:animEffect>
                                    <p:set>
                                      <p:cBhvr>
                                        <p:cTn id="43" dur="1" fill="hold">
                                          <p:stCondLst>
                                            <p:cond delay="499"/>
                                          </p:stCondLst>
                                        </p:cTn>
                                        <p:tgtEl>
                                          <p:spTgt spid="5"/>
                                        </p:tgtEl>
                                        <p:attrNameLst>
                                          <p:attrName>style.visibility</p:attrName>
                                        </p:attrNameLst>
                                      </p:cBhvr>
                                      <p:to>
                                        <p:strVal val="hidden"/>
                                      </p:to>
                                    </p:set>
                                  </p:childTnLst>
                                </p:cTn>
                              </p:par>
                              <p:par>
                                <p:cTn id="44" presetID="3" presetClass="exit" presetSubtype="10" fill="hold" nodeType="withEffect">
                                  <p:stCondLst>
                                    <p:cond delay="0"/>
                                  </p:stCondLst>
                                  <p:childTnLst>
                                    <p:animEffect transition="out" filter="blinds(horizontal)">
                                      <p:cBhvr>
                                        <p:cTn id="45" dur="500"/>
                                        <p:tgtEl>
                                          <p:spTgt spid="18"/>
                                        </p:tgtEl>
                                      </p:cBhvr>
                                    </p:animEffect>
                                    <p:set>
                                      <p:cBhvr>
                                        <p:cTn id="46" dur="1" fill="hold">
                                          <p:stCondLst>
                                            <p:cond delay="499"/>
                                          </p:stCondLst>
                                        </p:cTn>
                                        <p:tgtEl>
                                          <p:spTgt spid="18"/>
                                        </p:tgtEl>
                                        <p:attrNameLst>
                                          <p:attrName>style.visibility</p:attrName>
                                        </p:attrNameLst>
                                      </p:cBhvr>
                                      <p:to>
                                        <p:strVal val="hidden"/>
                                      </p:to>
                                    </p:set>
                                  </p:childTnLst>
                                </p:cTn>
                              </p:par>
                            </p:childTnLst>
                          </p:cTn>
                        </p:par>
                        <p:par>
                          <p:cTn id="47" fill="hold">
                            <p:stCondLst>
                              <p:cond delay="500"/>
                            </p:stCondLst>
                            <p:childTnLst>
                              <p:par>
                                <p:cTn id="48" presetID="1" presetClass="entr" presetSubtype="0" fill="hold" grpId="0" nodeType="afterEffect">
                                  <p:stCondLst>
                                    <p:cond delay="0"/>
                                  </p:stCondLst>
                                  <p:childTnLst>
                                    <p:set>
                                      <p:cBhvr>
                                        <p:cTn id="49" dur="1" fill="hold">
                                          <p:stCondLst>
                                            <p:cond delay="0"/>
                                          </p:stCondLst>
                                        </p:cTn>
                                        <p:tgtEl>
                                          <p:spTgt spid="11"/>
                                        </p:tgtEl>
                                        <p:attrNameLst>
                                          <p:attrName>style.visibility</p:attrName>
                                        </p:attrNameLst>
                                      </p:cBhvr>
                                      <p:to>
                                        <p:strVal val="visible"/>
                                      </p:to>
                                    </p:set>
                                  </p:childTnLst>
                                </p:cTn>
                              </p:par>
                              <p:par>
                                <p:cTn id="50" presetID="1" presetClass="entr" presetSubtype="0" fill="hold" nodeType="withEffect">
                                  <p:stCondLst>
                                    <p:cond delay="0"/>
                                  </p:stCondLst>
                                  <p:childTnLst>
                                    <p:set>
                                      <p:cBhvr>
                                        <p:cTn id="51" dur="1" fill="hold">
                                          <p:stCondLst>
                                            <p:cond delay="0"/>
                                          </p:stCondLst>
                                        </p:cTn>
                                        <p:tgtEl>
                                          <p:spTgt spid="16"/>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19"/>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nodeType="clickEffect">
                                  <p:stCondLst>
                                    <p:cond delay="0"/>
                                  </p:stCondLst>
                                  <p:childTnLst>
                                    <p:set>
                                      <p:cBhvr>
                                        <p:cTn id="59" dur="1" fill="hold">
                                          <p:stCondLst>
                                            <p:cond delay="0"/>
                                          </p:stCondLst>
                                        </p:cTn>
                                        <p:tgtEl>
                                          <p:spTgt spid="42">
                                            <p:txEl>
                                              <p:pRg st="0" end="0"/>
                                            </p:txEl>
                                          </p:spTgt>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nodeType="clickEffect">
                                  <p:stCondLst>
                                    <p:cond delay="0"/>
                                  </p:stCondLst>
                                  <p:childTnLst>
                                    <p:set>
                                      <p:cBhvr>
                                        <p:cTn id="63" dur="1" fill="hold">
                                          <p:stCondLst>
                                            <p:cond delay="0"/>
                                          </p:stCondLst>
                                        </p:cTn>
                                        <p:tgtEl>
                                          <p:spTgt spid="42">
                                            <p:txEl>
                                              <p:pRg st="1" end="1"/>
                                            </p:txEl>
                                          </p:spTgt>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nodeType="clickEffect">
                                  <p:stCondLst>
                                    <p:cond delay="0"/>
                                  </p:stCondLst>
                                  <p:childTnLst>
                                    <p:set>
                                      <p:cBhvr>
                                        <p:cTn id="67" dur="1" fill="hold">
                                          <p:stCondLst>
                                            <p:cond delay="0"/>
                                          </p:stCondLst>
                                        </p:cTn>
                                        <p:tgtEl>
                                          <p:spTgt spid="42">
                                            <p:txEl>
                                              <p:pRg st="2" end="2"/>
                                            </p:txEl>
                                          </p:spTgt>
                                        </p:tgtEl>
                                        <p:attrNameLst>
                                          <p:attrName>style.visibility</p:attrName>
                                        </p:attrNameLst>
                                      </p:cBhvr>
                                      <p:to>
                                        <p:strVal val="visible"/>
                                      </p:to>
                                    </p:set>
                                  </p:childTnLst>
                                </p:cTn>
                              </p:par>
                            </p:childTnLst>
                          </p:cTn>
                        </p:par>
                      </p:childTnLst>
                    </p:cTn>
                  </p:par>
                  <p:par>
                    <p:cTn id="68" fill="hold">
                      <p:stCondLst>
                        <p:cond delay="indefinite"/>
                      </p:stCondLst>
                      <p:childTnLst>
                        <p:par>
                          <p:cTn id="69" fill="hold">
                            <p:stCondLst>
                              <p:cond delay="0"/>
                            </p:stCondLst>
                            <p:childTnLst>
                              <p:par>
                                <p:cTn id="70" presetID="1" presetClass="entr" presetSubtype="0" fill="hold" grpId="0" nodeType="clickEffect">
                                  <p:stCondLst>
                                    <p:cond delay="0"/>
                                  </p:stCondLst>
                                  <p:childTnLst>
                                    <p:set>
                                      <p:cBhvr>
                                        <p:cTn id="71" dur="1" fill="hold">
                                          <p:stCondLst>
                                            <p:cond delay="0"/>
                                          </p:stCondLst>
                                        </p:cTn>
                                        <p:tgtEl>
                                          <p:spTgt spid="29"/>
                                        </p:tgtEl>
                                        <p:attrNameLst>
                                          <p:attrName>style.visibility</p:attrName>
                                        </p:attrNameLst>
                                      </p:cBhvr>
                                      <p:to>
                                        <p:strVal val="visible"/>
                                      </p:to>
                                    </p:set>
                                  </p:childTnLst>
                                </p:cTn>
                              </p:par>
                              <p:par>
                                <p:cTn id="72" presetID="1" presetClass="entr" presetSubtype="0" fill="hold" nodeType="withEffect">
                                  <p:stCondLst>
                                    <p:cond delay="0"/>
                                  </p:stCondLst>
                                  <p:childTnLst>
                                    <p:set>
                                      <p:cBhvr>
                                        <p:cTn id="73" dur="1" fill="hold">
                                          <p:stCondLst>
                                            <p:cond delay="0"/>
                                          </p:stCondLst>
                                        </p:cTn>
                                        <p:tgtEl>
                                          <p:spTgt spid="33"/>
                                        </p:tgtEl>
                                        <p:attrNameLst>
                                          <p:attrName>style.visibility</p:attrName>
                                        </p:attrNameLst>
                                      </p:cBhvr>
                                      <p:to>
                                        <p:strVal val="visible"/>
                                      </p:to>
                                    </p:set>
                                  </p:childTnLst>
                                </p:cTn>
                              </p:par>
                            </p:childTnLst>
                          </p:cTn>
                        </p:par>
                      </p:childTnLst>
                    </p:cTn>
                  </p:par>
                  <p:par>
                    <p:cTn id="74" fill="hold">
                      <p:stCondLst>
                        <p:cond delay="indefinite"/>
                      </p:stCondLst>
                      <p:childTnLst>
                        <p:par>
                          <p:cTn id="75" fill="hold">
                            <p:stCondLst>
                              <p:cond delay="0"/>
                            </p:stCondLst>
                            <p:childTnLst>
                              <p:par>
                                <p:cTn id="76" presetID="1" presetClass="entr" presetSubtype="0" fill="hold" grpId="0" nodeType="clickEffect">
                                  <p:stCondLst>
                                    <p:cond delay="0"/>
                                  </p:stCondLst>
                                  <p:childTnLst>
                                    <p:set>
                                      <p:cBhvr>
                                        <p:cTn id="77" dur="1" fill="hold">
                                          <p:stCondLst>
                                            <p:cond delay="0"/>
                                          </p:stCondLst>
                                        </p:cTn>
                                        <p:tgtEl>
                                          <p:spTgt spid="32"/>
                                        </p:tgtEl>
                                        <p:attrNameLst>
                                          <p:attrName>style.visibility</p:attrName>
                                        </p:attrNameLst>
                                      </p:cBhvr>
                                      <p:to>
                                        <p:strVal val="visible"/>
                                      </p:to>
                                    </p:set>
                                  </p:childTnLst>
                                </p:cTn>
                              </p:par>
                              <p:par>
                                <p:cTn id="78" presetID="1" presetClass="entr" presetSubtype="0" fill="hold" nodeType="withEffect">
                                  <p:stCondLst>
                                    <p:cond delay="0"/>
                                  </p:stCondLst>
                                  <p:childTnLst>
                                    <p:set>
                                      <p:cBhvr>
                                        <p:cTn id="79" dur="1" fill="hold">
                                          <p:stCondLst>
                                            <p:cond delay="0"/>
                                          </p:stCondLst>
                                        </p:cTn>
                                        <p:tgtEl>
                                          <p:spTgt spid="34"/>
                                        </p:tgtEl>
                                        <p:attrNameLst>
                                          <p:attrName>style.visibility</p:attrName>
                                        </p:attrNameLst>
                                      </p:cBhvr>
                                      <p:to>
                                        <p:strVal val="visible"/>
                                      </p:to>
                                    </p:set>
                                  </p:childTnLst>
                                </p:cTn>
                              </p:par>
                            </p:childTnLst>
                          </p:cTn>
                        </p:par>
                      </p:childTnLst>
                    </p:cTn>
                  </p:par>
                  <p:par>
                    <p:cTn id="80" fill="hold">
                      <p:stCondLst>
                        <p:cond delay="indefinite"/>
                      </p:stCondLst>
                      <p:childTnLst>
                        <p:par>
                          <p:cTn id="81" fill="hold">
                            <p:stCondLst>
                              <p:cond delay="0"/>
                            </p:stCondLst>
                            <p:childTnLst>
                              <p:par>
                                <p:cTn id="82" presetID="1" presetClass="entr" presetSubtype="0" fill="hold" grpId="0" nodeType="clickEffect">
                                  <p:stCondLst>
                                    <p:cond delay="0"/>
                                  </p:stCondLst>
                                  <p:childTnLst>
                                    <p:set>
                                      <p:cBhvr>
                                        <p:cTn id="83" dur="1" fill="hold">
                                          <p:stCondLst>
                                            <p:cond delay="0"/>
                                          </p:stCondLst>
                                        </p:cTn>
                                        <p:tgtEl>
                                          <p:spTgt spid="31"/>
                                        </p:tgtEl>
                                        <p:attrNameLst>
                                          <p:attrName>style.visibility</p:attrName>
                                        </p:attrNameLst>
                                      </p:cBhvr>
                                      <p:to>
                                        <p:strVal val="visible"/>
                                      </p:to>
                                    </p:set>
                                  </p:childTnLst>
                                </p:cTn>
                              </p:par>
                              <p:par>
                                <p:cTn id="84" presetID="1" presetClass="entr" presetSubtype="0" fill="hold" nodeType="withEffect">
                                  <p:stCondLst>
                                    <p:cond delay="0"/>
                                  </p:stCondLst>
                                  <p:childTnLst>
                                    <p:set>
                                      <p:cBhvr>
                                        <p:cTn id="85" dur="1" fill="hold">
                                          <p:stCondLst>
                                            <p:cond delay="0"/>
                                          </p:stCondLst>
                                        </p:cTn>
                                        <p:tgtEl>
                                          <p:spTgt spid="36"/>
                                        </p:tgtEl>
                                        <p:attrNameLst>
                                          <p:attrName>style.visibility</p:attrName>
                                        </p:attrNameLst>
                                      </p:cBhvr>
                                      <p:to>
                                        <p:strVal val="visible"/>
                                      </p:to>
                                    </p:set>
                                  </p:childTnLst>
                                </p:cTn>
                              </p:par>
                              <p:par>
                                <p:cTn id="86" presetID="1" presetClass="entr" presetSubtype="0" fill="hold" nodeType="withEffect">
                                  <p:stCondLst>
                                    <p:cond delay="0"/>
                                  </p:stCondLst>
                                  <p:childTnLst>
                                    <p:set>
                                      <p:cBhvr>
                                        <p:cTn id="87" dur="1" fill="hold">
                                          <p:stCondLst>
                                            <p:cond delay="0"/>
                                          </p:stCondLst>
                                        </p:cTn>
                                        <p:tgtEl>
                                          <p:spTgt spid="39"/>
                                        </p:tgtEl>
                                        <p:attrNameLst>
                                          <p:attrName>style.visibility</p:attrName>
                                        </p:attrNameLst>
                                      </p:cBhvr>
                                      <p:to>
                                        <p:strVal val="visible"/>
                                      </p:to>
                                    </p:set>
                                  </p:childTnLst>
                                </p:cTn>
                              </p:par>
                              <p:par>
                                <p:cTn id="88" presetID="1" presetClass="entr" presetSubtype="0" fill="hold" nodeType="withEffect">
                                  <p:stCondLst>
                                    <p:cond delay="0"/>
                                  </p:stCondLst>
                                  <p:childTnLst>
                                    <p:set>
                                      <p:cBhvr>
                                        <p:cTn id="89" dur="1" fill="hold">
                                          <p:stCondLst>
                                            <p:cond delay="0"/>
                                          </p:stCondLst>
                                        </p:cTn>
                                        <p:tgtEl>
                                          <p:spTgt spid="40"/>
                                        </p:tgtEl>
                                        <p:attrNameLst>
                                          <p:attrName>style.visibility</p:attrName>
                                        </p:attrNameLst>
                                      </p:cBhvr>
                                      <p:to>
                                        <p:strVal val="visible"/>
                                      </p:to>
                                    </p:set>
                                  </p:childTnLst>
                                </p:cTn>
                              </p:par>
                            </p:childTnLst>
                          </p:cTn>
                        </p:par>
                      </p:childTnLst>
                    </p:cTn>
                  </p:par>
                  <p:par>
                    <p:cTn id="90" fill="hold">
                      <p:stCondLst>
                        <p:cond delay="indefinite"/>
                      </p:stCondLst>
                      <p:childTnLst>
                        <p:par>
                          <p:cTn id="91" fill="hold">
                            <p:stCondLst>
                              <p:cond delay="0"/>
                            </p:stCondLst>
                            <p:childTnLst>
                              <p:par>
                                <p:cTn id="92" presetID="1" presetClass="entr" presetSubtype="0" fill="hold" nodeType="clickEffect">
                                  <p:stCondLst>
                                    <p:cond delay="0"/>
                                  </p:stCondLst>
                                  <p:childTnLst>
                                    <p:set>
                                      <p:cBhvr>
                                        <p:cTn id="93" dur="1" fill="hold">
                                          <p:stCondLst>
                                            <p:cond delay="0"/>
                                          </p:stCondLst>
                                        </p:cTn>
                                        <p:tgtEl>
                                          <p:spTgt spid="37"/>
                                        </p:tgtEl>
                                        <p:attrNameLst>
                                          <p:attrName>style.visibility</p:attrName>
                                        </p:attrNameLst>
                                      </p:cBhvr>
                                      <p:to>
                                        <p:strVal val="visible"/>
                                      </p:to>
                                    </p:set>
                                  </p:childTnLst>
                                </p:cTn>
                              </p:par>
                              <p:par>
                                <p:cTn id="94" presetID="1" presetClass="entr" presetSubtype="0" fill="hold" nodeType="withEffect">
                                  <p:stCondLst>
                                    <p:cond delay="0"/>
                                  </p:stCondLst>
                                  <p:childTnLst>
                                    <p:set>
                                      <p:cBhvr>
                                        <p:cTn id="95" dur="1" fill="hold">
                                          <p:stCondLst>
                                            <p:cond delay="0"/>
                                          </p:stCondLst>
                                        </p:cTn>
                                        <p:tgtEl>
                                          <p:spTgt spid="24"/>
                                        </p:tgtEl>
                                        <p:attrNameLst>
                                          <p:attrName>style.visibility</p:attrName>
                                        </p:attrNameLst>
                                      </p:cBhvr>
                                      <p:to>
                                        <p:strVal val="visible"/>
                                      </p:to>
                                    </p:set>
                                  </p:childTnLst>
                                </p:cTn>
                              </p:par>
                            </p:childTnLst>
                          </p:cTn>
                        </p:par>
                      </p:childTnLst>
                    </p:cTn>
                  </p:par>
                  <p:par>
                    <p:cTn id="96" fill="hold">
                      <p:stCondLst>
                        <p:cond delay="indefinite"/>
                      </p:stCondLst>
                      <p:childTnLst>
                        <p:par>
                          <p:cTn id="97" fill="hold">
                            <p:stCondLst>
                              <p:cond delay="0"/>
                            </p:stCondLst>
                            <p:childTnLst>
                              <p:par>
                                <p:cTn id="98" presetID="3" presetClass="exit" presetSubtype="10" fill="hold" nodeType="clickEffect">
                                  <p:stCondLst>
                                    <p:cond delay="0"/>
                                  </p:stCondLst>
                                  <p:childTnLst>
                                    <p:animEffect transition="out" filter="blinds(horizontal)">
                                      <p:cBhvr>
                                        <p:cTn id="99" dur="500"/>
                                        <p:tgtEl>
                                          <p:spTgt spid="24"/>
                                        </p:tgtEl>
                                      </p:cBhvr>
                                    </p:animEffect>
                                    <p:set>
                                      <p:cBhvr>
                                        <p:cTn id="100" dur="1" fill="hold">
                                          <p:stCondLst>
                                            <p:cond delay="499"/>
                                          </p:stCondLst>
                                        </p:cTn>
                                        <p:tgtEl>
                                          <p:spTgt spid="24"/>
                                        </p:tgtEl>
                                        <p:attrNameLst>
                                          <p:attrName>style.visibility</p:attrName>
                                        </p:attrNameLst>
                                      </p:cBhvr>
                                      <p:to>
                                        <p:strVal val="hidden"/>
                                      </p:to>
                                    </p:set>
                                  </p:childTnLst>
                                </p:cTn>
                              </p:par>
                              <p:par>
                                <p:cTn id="101" presetID="3" presetClass="exit" presetSubtype="10" fill="hold" nodeType="withEffect">
                                  <p:stCondLst>
                                    <p:cond delay="0"/>
                                  </p:stCondLst>
                                  <p:childTnLst>
                                    <p:animEffect transition="out" filter="blinds(horizontal)">
                                      <p:cBhvr>
                                        <p:cTn id="102" dur="500"/>
                                        <p:tgtEl>
                                          <p:spTgt spid="37"/>
                                        </p:tgtEl>
                                      </p:cBhvr>
                                    </p:animEffect>
                                    <p:set>
                                      <p:cBhvr>
                                        <p:cTn id="103" dur="1" fill="hold">
                                          <p:stCondLst>
                                            <p:cond delay="499"/>
                                          </p:stCondLst>
                                        </p:cTn>
                                        <p:tgtEl>
                                          <p:spTgt spid="37"/>
                                        </p:tgtEl>
                                        <p:attrNameLst>
                                          <p:attrName>style.visibility</p:attrName>
                                        </p:attrNameLst>
                                      </p:cBhvr>
                                      <p:to>
                                        <p:strVal val="hidden"/>
                                      </p:to>
                                    </p:set>
                                  </p:childTnLst>
                                </p:cTn>
                              </p:par>
                            </p:childTnLst>
                          </p:cTn>
                        </p:par>
                        <p:par>
                          <p:cTn id="104" fill="hold">
                            <p:stCondLst>
                              <p:cond delay="500"/>
                            </p:stCondLst>
                            <p:childTnLst>
                              <p:par>
                                <p:cTn id="105" presetID="1" presetClass="entr" presetSubtype="0" fill="hold" grpId="0" nodeType="afterEffect">
                                  <p:stCondLst>
                                    <p:cond delay="0"/>
                                  </p:stCondLst>
                                  <p:childTnLst>
                                    <p:set>
                                      <p:cBhvr>
                                        <p:cTn id="106" dur="1" fill="hold">
                                          <p:stCondLst>
                                            <p:cond delay="0"/>
                                          </p:stCondLst>
                                        </p:cTn>
                                        <p:tgtEl>
                                          <p:spTgt spid="30"/>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35"/>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grpId="0" nodeType="clickEffect">
                                  <p:stCondLst>
                                    <p:cond delay="0"/>
                                  </p:stCondLst>
                                  <p:childTnLst>
                                    <p:set>
                                      <p:cBhvr>
                                        <p:cTn id="112" dur="1" fill="hold">
                                          <p:stCondLst>
                                            <p:cond delay="0"/>
                                          </p:stCondLst>
                                        </p:cTn>
                                        <p:tgtEl>
                                          <p:spTgt spid="38"/>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presetID="1" presetClass="entr" presetSubtype="0" fill="hold" nodeType="clickEffect">
                                  <p:stCondLst>
                                    <p:cond delay="0"/>
                                  </p:stCondLst>
                                  <p:childTnLst>
                                    <p:set>
                                      <p:cBhvr>
                                        <p:cTn id="116" dur="1" fill="hold">
                                          <p:stCondLst>
                                            <p:cond delay="0"/>
                                          </p:stCondLst>
                                        </p:cTn>
                                        <p:tgtEl>
                                          <p:spTgt spid="43">
                                            <p:txEl>
                                              <p:pRg st="0" end="0"/>
                                            </p:txEl>
                                          </p:spTgt>
                                        </p:tgtEl>
                                        <p:attrNameLst>
                                          <p:attrName>style.visibility</p:attrName>
                                        </p:attrNameLst>
                                      </p:cBhvr>
                                      <p:to>
                                        <p:strVal val="visible"/>
                                      </p:to>
                                    </p:set>
                                  </p:childTnLst>
                                </p:cTn>
                              </p:par>
                            </p:childTnLst>
                          </p:cTn>
                        </p:par>
                      </p:childTnLst>
                    </p:cTn>
                  </p:par>
                  <p:par>
                    <p:cTn id="117" fill="hold">
                      <p:stCondLst>
                        <p:cond delay="indefinite"/>
                      </p:stCondLst>
                      <p:childTnLst>
                        <p:par>
                          <p:cTn id="118" fill="hold">
                            <p:stCondLst>
                              <p:cond delay="0"/>
                            </p:stCondLst>
                            <p:childTnLst>
                              <p:par>
                                <p:cTn id="119" presetID="1" presetClass="entr" presetSubtype="0" fill="hold" nodeType="clickEffect">
                                  <p:stCondLst>
                                    <p:cond delay="0"/>
                                  </p:stCondLst>
                                  <p:childTnLst>
                                    <p:set>
                                      <p:cBhvr>
                                        <p:cTn id="120" dur="1" fill="hold">
                                          <p:stCondLst>
                                            <p:cond delay="0"/>
                                          </p:stCondLst>
                                        </p:cTn>
                                        <p:tgtEl>
                                          <p:spTgt spid="43">
                                            <p:txEl>
                                              <p:pRg st="1" end="1"/>
                                            </p:txEl>
                                          </p:spTgt>
                                        </p:tgtEl>
                                        <p:attrNameLst>
                                          <p:attrName>style.visibility</p:attrName>
                                        </p:attrNameLst>
                                      </p:cBhvr>
                                      <p:to>
                                        <p:strVal val="visible"/>
                                      </p:to>
                                    </p:set>
                                  </p:childTnLst>
                                </p:cTn>
                              </p:par>
                            </p:childTnLst>
                          </p:cTn>
                        </p:par>
                      </p:childTnLst>
                    </p:cTn>
                  </p:par>
                  <p:par>
                    <p:cTn id="121" fill="hold">
                      <p:stCondLst>
                        <p:cond delay="indefinite"/>
                      </p:stCondLst>
                      <p:childTnLst>
                        <p:par>
                          <p:cTn id="122" fill="hold">
                            <p:stCondLst>
                              <p:cond delay="0"/>
                            </p:stCondLst>
                            <p:childTnLst>
                              <p:par>
                                <p:cTn id="123" presetID="1" presetClass="entr" presetSubtype="0" fill="hold" nodeType="clickEffect">
                                  <p:stCondLst>
                                    <p:cond delay="0"/>
                                  </p:stCondLst>
                                  <p:childTnLst>
                                    <p:set>
                                      <p:cBhvr>
                                        <p:cTn id="124" dur="1" fill="hold">
                                          <p:stCondLst>
                                            <p:cond delay="0"/>
                                          </p:stCondLst>
                                        </p:cTn>
                                        <p:tgtEl>
                                          <p:spTgt spid="43">
                                            <p:txEl>
                                              <p:pRg st="2" end="2"/>
                                            </p:txEl>
                                          </p:spTgt>
                                        </p:tgtEl>
                                        <p:attrNameLst>
                                          <p:attrName>style.visibility</p:attrName>
                                        </p:attrNameLst>
                                      </p:cBhvr>
                                      <p:to>
                                        <p:strVal val="visible"/>
                                      </p:to>
                                    </p:set>
                                  </p:childTnLst>
                                </p:cTn>
                              </p:par>
                            </p:childTnLst>
                          </p:cTn>
                        </p:par>
                      </p:childTnLst>
                    </p:cTn>
                  </p:par>
                  <p:par>
                    <p:cTn id="125" fill="hold">
                      <p:stCondLst>
                        <p:cond delay="indefinite"/>
                      </p:stCondLst>
                      <p:childTnLst>
                        <p:par>
                          <p:cTn id="126" fill="hold">
                            <p:stCondLst>
                              <p:cond delay="0"/>
                            </p:stCondLst>
                            <p:childTnLst>
                              <p:par>
                                <p:cTn id="127" presetID="1" presetClass="entr" presetSubtype="0" fill="hold" nodeType="clickEffect">
                                  <p:stCondLst>
                                    <p:cond delay="0"/>
                                  </p:stCondLst>
                                  <p:childTnLst>
                                    <p:set>
                                      <p:cBhvr>
                                        <p:cTn id="128" dur="1" fill="hold">
                                          <p:stCondLst>
                                            <p:cond delay="0"/>
                                          </p:stCondLst>
                                        </p:cTn>
                                        <p:tgtEl>
                                          <p:spTgt spid="4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19" grpId="0" animBg="1"/>
      <p:bldP spid="21" grpId="0"/>
      <p:bldP spid="29" grpId="0" animBg="1"/>
      <p:bldP spid="30" grpId="0" animBg="1"/>
      <p:bldP spid="31" grpId="0" animBg="1"/>
      <p:bldP spid="32" grpId="0" animBg="1"/>
      <p:bldP spid="38"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F2D5F8-87CB-4B5B-8EC7-5F4CE6485746}"/>
              </a:ext>
            </a:extLst>
          </p:cNvPr>
          <p:cNvSpPr>
            <a:spLocks noGrp="1"/>
          </p:cNvSpPr>
          <p:nvPr>
            <p:ph type="title"/>
          </p:nvPr>
        </p:nvSpPr>
        <p:spPr/>
        <p:txBody>
          <a:bodyPr/>
          <a:lstStyle/>
          <a:p>
            <a:r>
              <a:rPr lang="en-US" dirty="0"/>
              <a:t>Monotonic Writes</a:t>
            </a:r>
          </a:p>
        </p:txBody>
      </p:sp>
      <p:sp>
        <p:nvSpPr>
          <p:cNvPr id="3" name="Content Placeholder 2">
            <a:extLst>
              <a:ext uri="{FF2B5EF4-FFF2-40B4-BE49-F238E27FC236}">
                <a16:creationId xmlns:a16="http://schemas.microsoft.com/office/drawing/2014/main" xmlns="" id="{139A428D-8F15-4206-B337-FA27C005FA71}"/>
              </a:ext>
            </a:extLst>
          </p:cNvPr>
          <p:cNvSpPr>
            <a:spLocks noGrp="1"/>
          </p:cNvSpPr>
          <p:nvPr>
            <p:ph idx="1"/>
          </p:nvPr>
        </p:nvSpPr>
        <p:spPr/>
        <p:txBody>
          <a:bodyPr/>
          <a:lstStyle/>
          <a:p>
            <a:pPr>
              <a:lnSpc>
                <a:spcPct val="100000"/>
              </a:lnSpc>
            </a:pPr>
            <a:r>
              <a:rPr lang="en-US" dirty="0"/>
              <a:t>A data store is said to be monotonic-write consistent if a write operation by a process on a data item x is completed before any successive write operation on X by the same process.</a:t>
            </a:r>
          </a:p>
          <a:p>
            <a:pPr>
              <a:lnSpc>
                <a:spcPct val="100000"/>
              </a:lnSpc>
            </a:pPr>
            <a:r>
              <a:rPr lang="en-US" dirty="0"/>
              <a:t>A write operation on a copy of data item x is performed only if that copy has been brought up to date by means of any preceding write operations, which may have taken place on other copies of x.</a:t>
            </a:r>
          </a:p>
          <a:p>
            <a:pPr>
              <a:lnSpc>
                <a:spcPct val="100000"/>
              </a:lnSpc>
            </a:pPr>
            <a:r>
              <a:rPr lang="en-US" dirty="0"/>
              <a:t>Example: Monotonic-write consistency guarantees that if an update is performed on a copy of Server S, all preceding updates will be performed first. The resulting server will then indeed become the most recent version and will include all updates that have led to previous versions of the server.</a:t>
            </a:r>
          </a:p>
        </p:txBody>
      </p:sp>
    </p:spTree>
    <p:extLst>
      <p:ext uri="{BB962C8B-B14F-4D97-AF65-F5344CB8AC3E}">
        <p14:creationId xmlns:p14="http://schemas.microsoft.com/office/powerpoint/2010/main" val="2749538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F2D5F8-87CB-4B5B-8EC7-5F4CE6485746}"/>
              </a:ext>
            </a:extLst>
          </p:cNvPr>
          <p:cNvSpPr>
            <a:spLocks noGrp="1"/>
          </p:cNvSpPr>
          <p:nvPr>
            <p:ph type="title"/>
          </p:nvPr>
        </p:nvSpPr>
        <p:spPr/>
        <p:txBody>
          <a:bodyPr/>
          <a:lstStyle/>
          <a:p>
            <a:r>
              <a:rPr lang="en-US" dirty="0"/>
              <a:t>Monotonic Writes</a:t>
            </a:r>
          </a:p>
        </p:txBody>
      </p:sp>
      <p:pic>
        <p:nvPicPr>
          <p:cNvPr id="5" name="Picture 2" descr="C:\Documents and Settings\dd\Local Settings\Temporary Internet Files\Content.IE5\QNWT6PGV\MC900054676[1].wmf"/>
          <p:cNvPicPr>
            <a:picLocks noChangeAspect="1" noChangeArrowheads="1"/>
          </p:cNvPicPr>
          <p:nvPr/>
        </p:nvPicPr>
        <p:blipFill>
          <a:blip r:embed="rId2" cstate="print"/>
          <a:srcRect/>
          <a:stretch>
            <a:fillRect/>
          </a:stretch>
        </p:blipFill>
        <p:spPr bwMode="auto">
          <a:xfrm>
            <a:off x="2764032" y="1649509"/>
            <a:ext cx="319827" cy="317500"/>
          </a:xfrm>
          <a:prstGeom prst="rect">
            <a:avLst/>
          </a:prstGeom>
          <a:noFill/>
        </p:spPr>
      </p:pic>
      <p:sp>
        <p:nvSpPr>
          <p:cNvPr id="6" name="Can 5"/>
          <p:cNvSpPr/>
          <p:nvPr/>
        </p:nvSpPr>
        <p:spPr>
          <a:xfrm>
            <a:off x="1559859" y="1039909"/>
            <a:ext cx="446310" cy="457200"/>
          </a:xfrm>
          <a:prstGeom prst="can">
            <a:avLst/>
          </a:prstGeom>
          <a:solidFill>
            <a:srgbClr val="1D3064"/>
          </a:solidFill>
          <a:effectLst>
            <a:outerShdw blurRad="50800" dist="38100" algn="l" rotWithShape="0">
              <a:prstClr val="black">
                <a:alpha val="40000"/>
              </a:prstClr>
            </a:outerShdw>
          </a:effectLst>
        </p:spPr>
        <p:style>
          <a:lnRef idx="0">
            <a:schemeClr val="accent1"/>
          </a:lnRef>
          <a:fillRef idx="3">
            <a:schemeClr val="accent1"/>
          </a:fillRef>
          <a:effectRef idx="3">
            <a:schemeClr val="accent1"/>
          </a:effectRef>
          <a:fontRef idx="minor">
            <a:schemeClr val="lt1"/>
          </a:fontRef>
        </p:style>
        <p:txBody>
          <a:bodyPr anchor="ctr"/>
          <a:lstStyle/>
          <a:p>
            <a:pPr algn="ctr">
              <a:defRPr/>
            </a:pPr>
            <a:r>
              <a:rPr lang="en-US" b="1" dirty="0" smtClean="0">
                <a:latin typeface="+mj-lt"/>
                <a:cs typeface="Courier New" pitchFamily="49" charset="0"/>
              </a:rPr>
              <a:t>L</a:t>
            </a:r>
            <a:r>
              <a:rPr lang="en-US" b="1" baseline="-25000" dirty="0" smtClean="0">
                <a:latin typeface="+mj-lt"/>
                <a:cs typeface="Courier New" pitchFamily="49" charset="0"/>
              </a:rPr>
              <a:t>1</a:t>
            </a:r>
            <a:endParaRPr lang="en-US" dirty="0">
              <a:latin typeface="+mj-lt"/>
            </a:endParaRPr>
          </a:p>
        </p:txBody>
      </p:sp>
      <p:sp>
        <p:nvSpPr>
          <p:cNvPr id="7" name="Can 6"/>
          <p:cNvSpPr/>
          <p:nvPr/>
        </p:nvSpPr>
        <p:spPr>
          <a:xfrm>
            <a:off x="1559859" y="1801909"/>
            <a:ext cx="446310" cy="457200"/>
          </a:xfrm>
          <a:prstGeom prst="can">
            <a:avLst/>
          </a:prstGeom>
          <a:solidFill>
            <a:schemeClr val="accent6"/>
          </a:solidFill>
          <a:effectLst>
            <a:outerShdw blurRad="50800" dist="38100" algn="l" rotWithShape="0">
              <a:prstClr val="black">
                <a:alpha val="40000"/>
              </a:prstClr>
            </a:outerShdw>
          </a:effectLst>
        </p:spPr>
        <p:style>
          <a:lnRef idx="0">
            <a:schemeClr val="accent1"/>
          </a:lnRef>
          <a:fillRef idx="3">
            <a:schemeClr val="accent1"/>
          </a:fillRef>
          <a:effectRef idx="3">
            <a:schemeClr val="accent1"/>
          </a:effectRef>
          <a:fontRef idx="minor">
            <a:schemeClr val="lt1"/>
          </a:fontRef>
        </p:style>
        <p:txBody>
          <a:bodyPr anchor="ctr"/>
          <a:lstStyle/>
          <a:p>
            <a:pPr algn="ctr">
              <a:defRPr/>
            </a:pPr>
            <a:r>
              <a:rPr lang="en-US" b="1" dirty="0" smtClean="0">
                <a:latin typeface="+mj-lt"/>
                <a:cs typeface="Courier New" pitchFamily="49" charset="0"/>
              </a:rPr>
              <a:t>L</a:t>
            </a:r>
            <a:r>
              <a:rPr lang="en-US" b="1" baseline="-25000" dirty="0" smtClean="0">
                <a:latin typeface="+mj-lt"/>
                <a:cs typeface="Courier New" pitchFamily="49" charset="0"/>
              </a:rPr>
              <a:t>2</a:t>
            </a:r>
            <a:endParaRPr lang="en-US" dirty="0">
              <a:latin typeface="+mj-lt"/>
            </a:endParaRPr>
          </a:p>
        </p:txBody>
      </p:sp>
      <p:cxnSp>
        <p:nvCxnSpPr>
          <p:cNvPr id="8" name="Straight Arrow Connector 7"/>
          <p:cNvCxnSpPr/>
          <p:nvPr/>
        </p:nvCxnSpPr>
        <p:spPr>
          <a:xfrm>
            <a:off x="2017059" y="1420909"/>
            <a:ext cx="2743200" cy="0"/>
          </a:xfrm>
          <a:prstGeom prst="straightConnector1">
            <a:avLst/>
          </a:prstGeom>
          <a:ln w="38100">
            <a:solidFill>
              <a:srgbClr val="1D3064"/>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2017059" y="2182909"/>
            <a:ext cx="2743200" cy="0"/>
          </a:xfrm>
          <a:prstGeom prst="straightConnector1">
            <a:avLst/>
          </a:prstGeom>
          <a:ln w="38100">
            <a:solidFill>
              <a:schemeClr val="accent6"/>
            </a:solidFill>
            <a:tailEnd type="arrow"/>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2321859" y="1649509"/>
            <a:ext cx="924699" cy="338554"/>
          </a:xfrm>
          <a:prstGeom prst="rect">
            <a:avLst/>
          </a:prstGeom>
          <a:solidFill>
            <a:schemeClr val="accent6"/>
          </a:solidFill>
          <a:ln>
            <a:solidFill>
              <a:srgbClr val="00B050"/>
            </a:solidFill>
          </a:ln>
        </p:spPr>
        <p:style>
          <a:lnRef idx="2">
            <a:schemeClr val="accent6">
              <a:shade val="50000"/>
            </a:schemeClr>
          </a:lnRef>
          <a:fillRef idx="1">
            <a:schemeClr val="accent6"/>
          </a:fillRef>
          <a:effectRef idx="0">
            <a:schemeClr val="accent6"/>
          </a:effectRef>
          <a:fontRef idx="minor">
            <a:schemeClr val="lt1"/>
          </a:fontRef>
        </p:style>
        <p:txBody>
          <a:bodyPr wrap="square">
            <a:spAutoFit/>
          </a:bodyPr>
          <a:lstStyle/>
          <a:p>
            <a:r>
              <a:rPr lang="en-US" sz="1600" b="1" dirty="0" smtClean="0">
                <a:latin typeface="+mj-lt"/>
                <a:cs typeface="Courier New" pitchFamily="49" charset="0"/>
              </a:rPr>
              <a:t>WS(x</a:t>
            </a:r>
            <a:r>
              <a:rPr lang="en-US" sz="1600" b="1" baseline="-25000" dirty="0" smtClean="0">
                <a:latin typeface="+mj-lt"/>
                <a:cs typeface="Courier New" pitchFamily="49" charset="0"/>
              </a:rPr>
              <a:t>1</a:t>
            </a:r>
            <a:r>
              <a:rPr lang="en-US" sz="1600" b="1" dirty="0" smtClean="0">
                <a:latin typeface="+mj-lt"/>
                <a:cs typeface="Courier New" pitchFamily="49" charset="0"/>
              </a:rPr>
              <a:t>)</a:t>
            </a:r>
            <a:endParaRPr lang="en-US" sz="1600" dirty="0">
              <a:latin typeface="+mj-lt"/>
            </a:endParaRPr>
          </a:p>
        </p:txBody>
      </p:sp>
      <p:sp>
        <p:nvSpPr>
          <p:cNvPr id="11" name="Rectangle 10"/>
          <p:cNvSpPr/>
          <p:nvPr/>
        </p:nvSpPr>
        <p:spPr>
          <a:xfrm>
            <a:off x="3693459" y="1649509"/>
            <a:ext cx="881591" cy="338554"/>
          </a:xfrm>
          <a:prstGeom prst="rect">
            <a:avLst/>
          </a:prstGeom>
          <a:ln>
            <a:solidFill>
              <a:schemeClr val="accent6"/>
            </a:solidFill>
          </a:ln>
        </p:spPr>
        <p:style>
          <a:lnRef idx="2">
            <a:schemeClr val="accent4"/>
          </a:lnRef>
          <a:fillRef idx="1">
            <a:schemeClr val="lt1"/>
          </a:fillRef>
          <a:effectRef idx="0">
            <a:schemeClr val="accent4"/>
          </a:effectRef>
          <a:fontRef idx="minor">
            <a:schemeClr val="dk1"/>
          </a:fontRef>
        </p:style>
        <p:txBody>
          <a:bodyPr wrap="square">
            <a:spAutoFit/>
          </a:bodyPr>
          <a:lstStyle/>
          <a:p>
            <a:r>
              <a:rPr lang="en-US" sz="1600" b="1" dirty="0">
                <a:latin typeface="+mj-lt"/>
                <a:cs typeface="Courier New" pitchFamily="49" charset="0"/>
              </a:rPr>
              <a:t>W</a:t>
            </a:r>
            <a:r>
              <a:rPr lang="en-US" sz="1600" b="1" dirty="0" smtClean="0">
                <a:latin typeface="+mj-lt"/>
                <a:cs typeface="Courier New" pitchFamily="49" charset="0"/>
              </a:rPr>
              <a:t>(x</a:t>
            </a:r>
            <a:r>
              <a:rPr lang="en-US" sz="1600" b="1" baseline="-25000" dirty="0" smtClean="0">
                <a:latin typeface="+mj-lt"/>
                <a:cs typeface="Courier New" pitchFamily="49" charset="0"/>
              </a:rPr>
              <a:t>2</a:t>
            </a:r>
            <a:r>
              <a:rPr lang="en-US" sz="1600" b="1" dirty="0" smtClean="0">
                <a:latin typeface="+mj-lt"/>
                <a:cs typeface="Courier New" pitchFamily="49" charset="0"/>
              </a:rPr>
              <a:t>)</a:t>
            </a:r>
            <a:endParaRPr lang="en-US" sz="1600" dirty="0">
              <a:latin typeface="+mj-lt"/>
            </a:endParaRPr>
          </a:p>
        </p:txBody>
      </p:sp>
      <p:sp>
        <p:nvSpPr>
          <p:cNvPr id="12" name="Rectangle 11"/>
          <p:cNvSpPr/>
          <p:nvPr/>
        </p:nvSpPr>
        <p:spPr>
          <a:xfrm>
            <a:off x="2250142" y="900209"/>
            <a:ext cx="762000" cy="338554"/>
          </a:xfrm>
          <a:prstGeom prst="rect">
            <a:avLst/>
          </a:prstGeom>
          <a:ln>
            <a:solidFill>
              <a:srgbClr val="1D3064"/>
            </a:solidFill>
          </a:ln>
        </p:spPr>
        <p:style>
          <a:lnRef idx="2">
            <a:schemeClr val="accent4"/>
          </a:lnRef>
          <a:fillRef idx="1">
            <a:schemeClr val="lt1"/>
          </a:fillRef>
          <a:effectRef idx="0">
            <a:schemeClr val="accent4"/>
          </a:effectRef>
          <a:fontRef idx="minor">
            <a:schemeClr val="dk1"/>
          </a:fontRef>
        </p:style>
        <p:txBody>
          <a:bodyPr wrap="square">
            <a:spAutoFit/>
          </a:bodyPr>
          <a:lstStyle/>
          <a:p>
            <a:r>
              <a:rPr lang="en-US" sz="1600" b="1" dirty="0">
                <a:latin typeface="+mj-lt"/>
                <a:cs typeface="Courier New" pitchFamily="49" charset="0"/>
              </a:rPr>
              <a:t>W</a:t>
            </a:r>
            <a:r>
              <a:rPr lang="en-US" sz="1600" b="1" dirty="0" smtClean="0">
                <a:latin typeface="+mj-lt"/>
                <a:cs typeface="Courier New" pitchFamily="49" charset="0"/>
              </a:rPr>
              <a:t>(x</a:t>
            </a:r>
            <a:r>
              <a:rPr lang="en-US" sz="1600" b="1" baseline="-25000" dirty="0" smtClean="0">
                <a:latin typeface="+mj-lt"/>
                <a:cs typeface="Courier New" pitchFamily="49" charset="0"/>
              </a:rPr>
              <a:t>1</a:t>
            </a:r>
            <a:r>
              <a:rPr lang="en-US" sz="1600" b="1" dirty="0" smtClean="0">
                <a:latin typeface="+mj-lt"/>
                <a:cs typeface="Courier New" pitchFamily="49" charset="0"/>
              </a:rPr>
              <a:t>)</a:t>
            </a:r>
            <a:endParaRPr lang="en-US" sz="1600" dirty="0">
              <a:latin typeface="+mj-lt"/>
            </a:endParaRPr>
          </a:p>
        </p:txBody>
      </p:sp>
      <p:cxnSp>
        <p:nvCxnSpPr>
          <p:cNvPr id="13" name="Straight Arrow Connector 12"/>
          <p:cNvCxnSpPr/>
          <p:nvPr/>
        </p:nvCxnSpPr>
        <p:spPr>
          <a:xfrm flipV="1">
            <a:off x="2169459" y="1295281"/>
            <a:ext cx="0" cy="228600"/>
          </a:xfrm>
          <a:prstGeom prst="straightConnector1">
            <a:avLst/>
          </a:prstGeom>
          <a:ln w="38100">
            <a:solidFill>
              <a:srgbClr val="1D3064"/>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V="1">
            <a:off x="2321859" y="2081995"/>
            <a:ext cx="0" cy="228600"/>
          </a:xfrm>
          <a:prstGeom prst="straightConnector1">
            <a:avLst/>
          </a:prstGeom>
          <a:ln w="38100">
            <a:solidFill>
              <a:schemeClr val="accent6"/>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V="1">
            <a:off x="3720231" y="2069638"/>
            <a:ext cx="0" cy="228600"/>
          </a:xfrm>
          <a:prstGeom prst="straightConnector1">
            <a:avLst/>
          </a:prstGeom>
          <a:ln w="38100">
            <a:solidFill>
              <a:schemeClr val="accent6"/>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2169459" y="2487709"/>
            <a:ext cx="1524000" cy="0"/>
          </a:xfrm>
          <a:prstGeom prst="straightConnector1">
            <a:avLst/>
          </a:prstGeom>
          <a:ln w="635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874059" y="2716309"/>
            <a:ext cx="4572000" cy="685800"/>
          </a:xfrm>
          <a:prstGeom prst="rect">
            <a:avLst/>
          </a:prstGeom>
          <a:solidFill>
            <a:schemeClr val="tx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600" b="1" dirty="0" smtClean="0">
                <a:latin typeface="+mj-lt"/>
                <a:cs typeface="Courier New" pitchFamily="49" charset="0"/>
              </a:rPr>
              <a:t>W(x</a:t>
            </a:r>
            <a:r>
              <a:rPr lang="en-US" sz="1600" b="1" baseline="-25000" dirty="0" smtClean="0">
                <a:latin typeface="+mj-lt"/>
                <a:cs typeface="Courier New" pitchFamily="49" charset="0"/>
              </a:rPr>
              <a:t>2</a:t>
            </a:r>
            <a:r>
              <a:rPr lang="en-US" sz="1600" b="1" dirty="0" smtClean="0">
                <a:latin typeface="+mj-lt"/>
                <a:cs typeface="Courier New" pitchFamily="49" charset="0"/>
              </a:rPr>
              <a:t>)</a:t>
            </a:r>
            <a:r>
              <a:rPr lang="en-US" sz="1600" dirty="0" smtClean="0">
                <a:latin typeface="+mj-lt"/>
              </a:rPr>
              <a:t> operation should be performed only after the result of  </a:t>
            </a:r>
            <a:r>
              <a:rPr lang="en-US" sz="1600" b="1" dirty="0" smtClean="0">
                <a:latin typeface="+mj-lt"/>
                <a:cs typeface="Courier New" pitchFamily="49" charset="0"/>
              </a:rPr>
              <a:t>W(x</a:t>
            </a:r>
            <a:r>
              <a:rPr lang="en-US" sz="1600" b="1" baseline="-25000" dirty="0" smtClean="0">
                <a:latin typeface="+mj-lt"/>
                <a:cs typeface="Courier New" pitchFamily="49" charset="0"/>
              </a:rPr>
              <a:t>1</a:t>
            </a:r>
            <a:r>
              <a:rPr lang="en-US" sz="1600" b="1" dirty="0" smtClean="0">
                <a:latin typeface="+mj-lt"/>
                <a:cs typeface="Courier New" pitchFamily="49" charset="0"/>
              </a:rPr>
              <a:t>)</a:t>
            </a:r>
            <a:r>
              <a:rPr lang="en-US" sz="1600" dirty="0" smtClean="0">
                <a:latin typeface="+mj-lt"/>
              </a:rPr>
              <a:t> has been updated at  </a:t>
            </a:r>
            <a:r>
              <a:rPr lang="en-US" sz="1600" b="1" dirty="0" smtClean="0">
                <a:latin typeface="+mj-lt"/>
                <a:cs typeface="Courier New" pitchFamily="49" charset="0"/>
              </a:rPr>
              <a:t>L</a:t>
            </a:r>
            <a:r>
              <a:rPr lang="en-US" sz="1600" b="1" baseline="-25000" dirty="0" smtClean="0">
                <a:latin typeface="+mj-lt"/>
                <a:cs typeface="Courier New" pitchFamily="49" charset="0"/>
              </a:rPr>
              <a:t>2</a:t>
            </a:r>
            <a:endParaRPr lang="en-US" sz="1600" dirty="0" smtClean="0">
              <a:latin typeface="+mj-lt"/>
            </a:endParaRPr>
          </a:p>
        </p:txBody>
      </p:sp>
      <p:cxnSp>
        <p:nvCxnSpPr>
          <p:cNvPr id="18" name="Straight Arrow Connector 17"/>
          <p:cNvCxnSpPr/>
          <p:nvPr/>
        </p:nvCxnSpPr>
        <p:spPr>
          <a:xfrm>
            <a:off x="2931459" y="1226063"/>
            <a:ext cx="762000" cy="423446"/>
          </a:xfrm>
          <a:prstGeom prst="straightConnector1">
            <a:avLst/>
          </a:prstGeom>
          <a:ln w="38100">
            <a:solidFill>
              <a:schemeClr val="bg1">
                <a:lumMod val="50000"/>
              </a:schemeClr>
            </a:solidFill>
            <a:prstDash val="solid"/>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19" name="Group 18"/>
          <p:cNvGrpSpPr/>
          <p:nvPr/>
        </p:nvGrpSpPr>
        <p:grpSpPr>
          <a:xfrm>
            <a:off x="7306230" y="900209"/>
            <a:ext cx="3429000" cy="2514600"/>
            <a:chOff x="5105400" y="3898900"/>
            <a:chExt cx="3429000" cy="2514600"/>
          </a:xfrm>
        </p:grpSpPr>
        <p:sp>
          <p:nvSpPr>
            <p:cNvPr id="20" name="Can 19"/>
            <p:cNvSpPr/>
            <p:nvPr/>
          </p:nvSpPr>
          <p:spPr>
            <a:xfrm>
              <a:off x="5105400" y="4051300"/>
              <a:ext cx="446310" cy="457200"/>
            </a:xfrm>
            <a:prstGeom prst="can">
              <a:avLst/>
            </a:prstGeom>
            <a:solidFill>
              <a:srgbClr val="1D3064"/>
            </a:solidFill>
            <a:effectLst>
              <a:outerShdw blurRad="50800" dist="38100" algn="l" rotWithShape="0">
                <a:prstClr val="black">
                  <a:alpha val="40000"/>
                </a:prstClr>
              </a:outerShdw>
            </a:effectLst>
          </p:spPr>
          <p:style>
            <a:lnRef idx="0">
              <a:schemeClr val="accent1"/>
            </a:lnRef>
            <a:fillRef idx="3">
              <a:schemeClr val="accent1"/>
            </a:fillRef>
            <a:effectRef idx="3">
              <a:schemeClr val="accent1"/>
            </a:effectRef>
            <a:fontRef idx="minor">
              <a:schemeClr val="lt1"/>
            </a:fontRef>
          </p:style>
          <p:txBody>
            <a:bodyPr anchor="ctr"/>
            <a:lstStyle/>
            <a:p>
              <a:pPr algn="ctr">
                <a:defRPr/>
              </a:pPr>
              <a:r>
                <a:rPr lang="en-US" b="1" dirty="0" smtClean="0">
                  <a:latin typeface="+mj-lt"/>
                  <a:cs typeface="Courier New" pitchFamily="49" charset="0"/>
                </a:rPr>
                <a:t>L</a:t>
              </a:r>
              <a:r>
                <a:rPr lang="en-US" b="1" baseline="-25000" dirty="0" smtClean="0">
                  <a:latin typeface="+mj-lt"/>
                  <a:cs typeface="Courier New" pitchFamily="49" charset="0"/>
                </a:rPr>
                <a:t>1</a:t>
              </a:r>
              <a:endParaRPr lang="en-US" dirty="0">
                <a:latin typeface="+mj-lt"/>
              </a:endParaRPr>
            </a:p>
          </p:txBody>
        </p:sp>
        <p:sp>
          <p:nvSpPr>
            <p:cNvPr id="21" name="Can 20"/>
            <p:cNvSpPr/>
            <p:nvPr/>
          </p:nvSpPr>
          <p:spPr>
            <a:xfrm>
              <a:off x="5105400" y="4813300"/>
              <a:ext cx="446310" cy="457200"/>
            </a:xfrm>
            <a:prstGeom prst="can">
              <a:avLst/>
            </a:prstGeom>
            <a:solidFill>
              <a:schemeClr val="accent6"/>
            </a:solidFill>
            <a:effectLst>
              <a:outerShdw blurRad="50800" dist="38100" algn="l" rotWithShape="0">
                <a:prstClr val="black">
                  <a:alpha val="40000"/>
                </a:prstClr>
              </a:outerShdw>
            </a:effectLst>
          </p:spPr>
          <p:style>
            <a:lnRef idx="0">
              <a:schemeClr val="accent1"/>
            </a:lnRef>
            <a:fillRef idx="3">
              <a:schemeClr val="accent1"/>
            </a:fillRef>
            <a:effectRef idx="3">
              <a:schemeClr val="accent1"/>
            </a:effectRef>
            <a:fontRef idx="minor">
              <a:schemeClr val="lt1"/>
            </a:fontRef>
          </p:style>
          <p:txBody>
            <a:bodyPr anchor="ctr"/>
            <a:lstStyle/>
            <a:p>
              <a:pPr algn="ctr">
                <a:defRPr/>
              </a:pPr>
              <a:r>
                <a:rPr lang="en-US" b="1" dirty="0" smtClean="0">
                  <a:latin typeface="+mj-lt"/>
                  <a:cs typeface="Courier New" pitchFamily="49" charset="0"/>
                </a:rPr>
                <a:t>L</a:t>
              </a:r>
              <a:r>
                <a:rPr lang="en-US" b="1" baseline="-25000" dirty="0" smtClean="0">
                  <a:latin typeface="+mj-lt"/>
                  <a:cs typeface="Courier New" pitchFamily="49" charset="0"/>
                </a:rPr>
                <a:t>2</a:t>
              </a:r>
              <a:endParaRPr lang="en-US" dirty="0">
                <a:latin typeface="+mj-lt"/>
              </a:endParaRPr>
            </a:p>
          </p:txBody>
        </p:sp>
        <p:cxnSp>
          <p:nvCxnSpPr>
            <p:cNvPr id="22" name="Straight Arrow Connector 21"/>
            <p:cNvCxnSpPr/>
            <p:nvPr/>
          </p:nvCxnSpPr>
          <p:spPr>
            <a:xfrm>
              <a:off x="5562600" y="4432300"/>
              <a:ext cx="2224873" cy="10527"/>
            </a:xfrm>
            <a:prstGeom prst="straightConnector1">
              <a:avLst/>
            </a:prstGeom>
            <a:ln w="38100">
              <a:solidFill>
                <a:srgbClr val="1D3064"/>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5562600" y="5194300"/>
              <a:ext cx="2224873" cy="698"/>
            </a:xfrm>
            <a:prstGeom prst="straightConnector1">
              <a:avLst/>
            </a:prstGeom>
            <a:ln w="38100">
              <a:solidFill>
                <a:schemeClr val="accent6"/>
              </a:solidFill>
              <a:tailEnd type="arrow"/>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6705600" y="4660900"/>
              <a:ext cx="881591" cy="338554"/>
            </a:xfrm>
            <a:prstGeom prst="rect">
              <a:avLst/>
            </a:prstGeom>
            <a:ln>
              <a:solidFill>
                <a:srgbClr val="00B050"/>
              </a:solidFill>
            </a:ln>
          </p:spPr>
          <p:style>
            <a:lnRef idx="2">
              <a:schemeClr val="accent4"/>
            </a:lnRef>
            <a:fillRef idx="1">
              <a:schemeClr val="lt1"/>
            </a:fillRef>
            <a:effectRef idx="0">
              <a:schemeClr val="accent4"/>
            </a:effectRef>
            <a:fontRef idx="minor">
              <a:schemeClr val="dk1"/>
            </a:fontRef>
          </p:style>
          <p:txBody>
            <a:bodyPr wrap="square">
              <a:spAutoFit/>
            </a:bodyPr>
            <a:lstStyle/>
            <a:p>
              <a:r>
                <a:rPr lang="en-US" sz="1600" b="1" dirty="0">
                  <a:latin typeface="+mj-lt"/>
                  <a:cs typeface="Courier New" pitchFamily="49" charset="0"/>
                </a:rPr>
                <a:t>W</a:t>
              </a:r>
              <a:r>
                <a:rPr lang="en-US" sz="1600" b="1" dirty="0" smtClean="0">
                  <a:latin typeface="+mj-lt"/>
                  <a:cs typeface="Courier New" pitchFamily="49" charset="0"/>
                </a:rPr>
                <a:t>(x</a:t>
              </a:r>
              <a:r>
                <a:rPr lang="en-US" sz="1600" b="1" baseline="-25000" dirty="0" smtClean="0">
                  <a:latin typeface="+mj-lt"/>
                  <a:cs typeface="Courier New" pitchFamily="49" charset="0"/>
                </a:rPr>
                <a:t>2</a:t>
              </a:r>
              <a:r>
                <a:rPr lang="en-US" sz="1600" b="1" dirty="0" smtClean="0">
                  <a:latin typeface="+mj-lt"/>
                  <a:cs typeface="Courier New" pitchFamily="49" charset="0"/>
                </a:rPr>
                <a:t>)</a:t>
              </a:r>
              <a:endParaRPr lang="en-US" sz="1600" dirty="0">
                <a:latin typeface="+mj-lt"/>
              </a:endParaRPr>
            </a:p>
          </p:txBody>
        </p:sp>
        <p:sp>
          <p:nvSpPr>
            <p:cNvPr id="25" name="Rectangle 24"/>
            <p:cNvSpPr/>
            <p:nvPr/>
          </p:nvSpPr>
          <p:spPr>
            <a:xfrm>
              <a:off x="5715000" y="3898900"/>
              <a:ext cx="762000" cy="338554"/>
            </a:xfrm>
            <a:prstGeom prst="rect">
              <a:avLst/>
            </a:prstGeom>
            <a:ln>
              <a:solidFill>
                <a:srgbClr val="1D3064"/>
              </a:solidFill>
            </a:ln>
          </p:spPr>
          <p:style>
            <a:lnRef idx="2">
              <a:schemeClr val="accent4"/>
            </a:lnRef>
            <a:fillRef idx="1">
              <a:schemeClr val="lt1"/>
            </a:fillRef>
            <a:effectRef idx="0">
              <a:schemeClr val="accent4"/>
            </a:effectRef>
            <a:fontRef idx="minor">
              <a:schemeClr val="dk1"/>
            </a:fontRef>
          </p:style>
          <p:txBody>
            <a:bodyPr wrap="square">
              <a:spAutoFit/>
            </a:bodyPr>
            <a:lstStyle/>
            <a:p>
              <a:r>
                <a:rPr lang="en-US" sz="1600" b="1" dirty="0">
                  <a:latin typeface="+mj-lt"/>
                  <a:cs typeface="Courier New" pitchFamily="49" charset="0"/>
                </a:rPr>
                <a:t>W</a:t>
              </a:r>
              <a:r>
                <a:rPr lang="en-US" sz="1600" b="1" dirty="0" smtClean="0">
                  <a:latin typeface="+mj-lt"/>
                  <a:cs typeface="Courier New" pitchFamily="49" charset="0"/>
                </a:rPr>
                <a:t>(x</a:t>
              </a:r>
              <a:r>
                <a:rPr lang="en-US" sz="1600" b="1" baseline="-25000" dirty="0" smtClean="0">
                  <a:latin typeface="+mj-lt"/>
                  <a:cs typeface="Courier New" pitchFamily="49" charset="0"/>
                </a:rPr>
                <a:t>1</a:t>
              </a:r>
              <a:r>
                <a:rPr lang="en-US" sz="1600" b="1" dirty="0" smtClean="0">
                  <a:latin typeface="+mj-lt"/>
                  <a:cs typeface="Courier New" pitchFamily="49" charset="0"/>
                </a:rPr>
                <a:t>)</a:t>
              </a:r>
              <a:endParaRPr lang="en-US" sz="1600" dirty="0">
                <a:latin typeface="+mj-lt"/>
              </a:endParaRPr>
            </a:p>
          </p:txBody>
        </p:sp>
        <p:cxnSp>
          <p:nvCxnSpPr>
            <p:cNvPr id="26" name="Straight Arrow Connector 25"/>
            <p:cNvCxnSpPr/>
            <p:nvPr/>
          </p:nvCxnSpPr>
          <p:spPr>
            <a:xfrm flipV="1">
              <a:off x="5715000" y="4306672"/>
              <a:ext cx="0" cy="228600"/>
            </a:xfrm>
            <a:prstGeom prst="straightConnector1">
              <a:avLst/>
            </a:prstGeom>
            <a:ln w="38100">
              <a:solidFill>
                <a:srgbClr val="1D3064"/>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V="1">
              <a:off x="6705600" y="5081029"/>
              <a:ext cx="0" cy="228600"/>
            </a:xfrm>
            <a:prstGeom prst="straightConnector1">
              <a:avLst/>
            </a:prstGeom>
            <a:ln w="38100">
              <a:solidFill>
                <a:schemeClr val="accent6"/>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5410200" y="5727700"/>
              <a:ext cx="3124200" cy="685800"/>
            </a:xfrm>
            <a:prstGeom prst="rect">
              <a:avLst/>
            </a:prstGeom>
            <a:solidFill>
              <a:schemeClr val="tx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600" dirty="0" smtClean="0">
                  <a:latin typeface="+mj-lt"/>
                </a:rPr>
                <a:t>The data-store does not provide monotonic write consistency</a:t>
              </a:r>
            </a:p>
          </p:txBody>
        </p:sp>
        <p:cxnSp>
          <p:nvCxnSpPr>
            <p:cNvPr id="29" name="Straight Arrow Connector 28"/>
            <p:cNvCxnSpPr/>
            <p:nvPr/>
          </p:nvCxnSpPr>
          <p:spPr>
            <a:xfrm>
              <a:off x="6477000" y="4237454"/>
              <a:ext cx="228600" cy="410746"/>
            </a:xfrm>
            <a:prstGeom prst="straightConnector1">
              <a:avLst/>
            </a:prstGeom>
            <a:ln w="38100">
              <a:solidFill>
                <a:schemeClr val="bg1">
                  <a:lumMod val="50000"/>
                </a:schemeClr>
              </a:solidFill>
              <a:prstDash val="solid"/>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pic>
        <p:nvPicPr>
          <p:cNvPr id="30" name="Picture 2" descr="C:\Users\vkolar\AppData\Local\Microsoft\Windows\Temporary Internet Files\Content.IE5\E2H73JIM\MC900322405[1].wmf"/>
          <p:cNvPicPr>
            <a:picLocks noChangeAspect="1" noChangeArrowheads="1"/>
          </p:cNvPicPr>
          <p:nvPr/>
        </p:nvPicPr>
        <p:blipFill>
          <a:blip r:embed="rId3" cstate="print"/>
          <a:srcRect/>
          <a:stretch>
            <a:fillRect/>
          </a:stretch>
        </p:blipFill>
        <p:spPr bwMode="auto">
          <a:xfrm>
            <a:off x="797859" y="887509"/>
            <a:ext cx="615662" cy="685800"/>
          </a:xfrm>
          <a:prstGeom prst="rect">
            <a:avLst/>
          </a:prstGeom>
          <a:noFill/>
          <a:ln w="9525">
            <a:noFill/>
            <a:miter lim="800000"/>
            <a:headEnd/>
            <a:tailEnd/>
          </a:ln>
        </p:spPr>
      </p:pic>
      <p:sp>
        <p:nvSpPr>
          <p:cNvPr id="31" name="Content Placeholder 3"/>
          <p:cNvSpPr txBox="1">
            <a:spLocks/>
          </p:cNvSpPr>
          <p:nvPr/>
        </p:nvSpPr>
        <p:spPr>
          <a:xfrm>
            <a:off x="59951" y="3593637"/>
            <a:ext cx="5574367" cy="2595675"/>
          </a:xfrm>
          <a:prstGeom prst="rect">
            <a:avLst/>
          </a:prstGeom>
        </p:spPr>
        <p:txBody>
          <a:bodyPr vert="horz" lIns="91440" tIns="45720" rIns="91440" bIns="45720" rtlCol="0">
            <a:noAutofit/>
          </a:bodyPr>
          <a:lstStyle>
            <a:lvl1pPr marL="265113" indent="-265113" algn="just" defTabSz="914400" rtl="0" eaLnBrk="1" latinLnBrk="0" hangingPunct="1">
              <a:lnSpc>
                <a:spcPct val="90000"/>
              </a:lnSpc>
              <a:spcBef>
                <a:spcPts val="1000"/>
              </a:spcBef>
              <a:buClr>
                <a:schemeClr val="accent6"/>
              </a:buClr>
              <a:buFont typeface="Webdings" panose="05030102010509060703"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nSpc>
                <a:spcPct val="104000"/>
              </a:lnSpc>
              <a:spcBef>
                <a:spcPts val="576"/>
              </a:spcBef>
              <a:buFont typeface="+mj-lt"/>
              <a:buAutoNum type="arabicPeriod"/>
            </a:pPr>
            <a:r>
              <a:rPr lang="en-US" sz="1800" dirty="0"/>
              <a:t>Process P performs a write </a:t>
            </a:r>
            <a:r>
              <a:rPr lang="en-US" sz="1800" dirty="0" smtClean="0"/>
              <a:t>operation on </a:t>
            </a:r>
            <a:r>
              <a:rPr lang="en-US" sz="1800" dirty="0"/>
              <a:t>x at </a:t>
            </a:r>
            <a:r>
              <a:rPr lang="en-US" sz="1800" dirty="0" smtClean="0"/>
              <a:t>local copy </a:t>
            </a:r>
            <a:r>
              <a:rPr lang="en-US" sz="1800" dirty="0"/>
              <a:t>L1, presented as </a:t>
            </a:r>
            <a:r>
              <a:rPr lang="en-US" sz="1800" dirty="0" smtClean="0"/>
              <a:t>the operation </a:t>
            </a:r>
            <a:r>
              <a:rPr lang="en-US" sz="1800" dirty="0"/>
              <a:t>W(x1).</a:t>
            </a:r>
          </a:p>
          <a:p>
            <a:pPr marL="342900" indent="-342900">
              <a:lnSpc>
                <a:spcPct val="104000"/>
              </a:lnSpc>
              <a:spcBef>
                <a:spcPts val="576"/>
              </a:spcBef>
              <a:buFont typeface="+mj-lt"/>
              <a:buAutoNum type="arabicPeriod"/>
            </a:pPr>
            <a:r>
              <a:rPr lang="en-US" sz="1800" dirty="0" smtClean="0"/>
              <a:t>Later</a:t>
            </a:r>
            <a:r>
              <a:rPr lang="en-US" sz="1800" dirty="0"/>
              <a:t>, P performs another </a:t>
            </a:r>
            <a:r>
              <a:rPr lang="en-US" sz="1800" dirty="0" smtClean="0"/>
              <a:t>write operation </a:t>
            </a:r>
            <a:r>
              <a:rPr lang="en-US" sz="1800" dirty="0"/>
              <a:t>on x, </a:t>
            </a:r>
            <a:r>
              <a:rPr lang="en-US" sz="1800" dirty="0" smtClean="0"/>
              <a:t>but this </a:t>
            </a:r>
            <a:r>
              <a:rPr lang="en-US" sz="1800" dirty="0"/>
              <a:t>time at L2</a:t>
            </a:r>
            <a:r>
              <a:rPr lang="en-US" sz="1800" dirty="0" smtClean="0"/>
              <a:t>, shown </a:t>
            </a:r>
            <a:r>
              <a:rPr lang="en-US" sz="1800" dirty="0"/>
              <a:t>as W (x2).</a:t>
            </a:r>
          </a:p>
          <a:p>
            <a:pPr marL="342900" indent="-342900">
              <a:lnSpc>
                <a:spcPct val="104000"/>
              </a:lnSpc>
              <a:spcBef>
                <a:spcPts val="576"/>
              </a:spcBef>
              <a:buFont typeface="+mj-lt"/>
              <a:buAutoNum type="arabicPeriod"/>
            </a:pPr>
            <a:r>
              <a:rPr lang="en-US" sz="1800" dirty="0" smtClean="0"/>
              <a:t>To </a:t>
            </a:r>
            <a:r>
              <a:rPr lang="en-US" sz="1800" dirty="0"/>
              <a:t>ensure monotonic-write consistency</a:t>
            </a:r>
            <a:r>
              <a:rPr lang="en-US" sz="1800" dirty="0" smtClean="0"/>
              <a:t>, the previous write </a:t>
            </a:r>
            <a:r>
              <a:rPr lang="en-US" sz="1800" dirty="0"/>
              <a:t>operation at L1 </a:t>
            </a:r>
            <a:r>
              <a:rPr lang="en-US" sz="1800" dirty="0" smtClean="0"/>
              <a:t>must have </a:t>
            </a:r>
            <a:r>
              <a:rPr lang="en-US" sz="1800" dirty="0"/>
              <a:t>been propagated to L2.</a:t>
            </a:r>
          </a:p>
          <a:p>
            <a:pPr marL="342900" indent="-342900">
              <a:lnSpc>
                <a:spcPct val="104000"/>
              </a:lnSpc>
              <a:spcBef>
                <a:spcPts val="576"/>
              </a:spcBef>
              <a:buFont typeface="+mj-lt"/>
              <a:buAutoNum type="arabicPeriod"/>
            </a:pPr>
            <a:r>
              <a:rPr lang="en-US" sz="1800" dirty="0" smtClean="0"/>
              <a:t>This </a:t>
            </a:r>
            <a:r>
              <a:rPr lang="en-US" sz="1800" dirty="0"/>
              <a:t>explains operation W (x1) at L2</a:t>
            </a:r>
            <a:r>
              <a:rPr lang="en-US" sz="1800" dirty="0" smtClean="0"/>
              <a:t>, and </a:t>
            </a:r>
            <a:r>
              <a:rPr lang="en-US" sz="1800" dirty="0"/>
              <a:t>why </a:t>
            </a:r>
            <a:r>
              <a:rPr lang="en-US" sz="1800" dirty="0" smtClean="0"/>
              <a:t>it takes </a:t>
            </a:r>
            <a:r>
              <a:rPr lang="en-US" sz="1800" dirty="0"/>
              <a:t>place before W (x2).</a:t>
            </a:r>
          </a:p>
        </p:txBody>
      </p:sp>
      <p:sp>
        <p:nvSpPr>
          <p:cNvPr id="32" name="Content Placeholder 3"/>
          <p:cNvSpPr txBox="1">
            <a:spLocks/>
          </p:cNvSpPr>
          <p:nvPr/>
        </p:nvSpPr>
        <p:spPr>
          <a:xfrm>
            <a:off x="6119246" y="3554389"/>
            <a:ext cx="5862083" cy="2595675"/>
          </a:xfrm>
          <a:prstGeom prst="rect">
            <a:avLst/>
          </a:prstGeom>
        </p:spPr>
        <p:txBody>
          <a:bodyPr vert="horz" lIns="91440" tIns="45720" rIns="91440" bIns="45720" rtlCol="0">
            <a:noAutofit/>
          </a:bodyPr>
          <a:lstStyle>
            <a:lvl1pPr marL="265113" indent="-265113" algn="just" defTabSz="914400" rtl="0" eaLnBrk="1" latinLnBrk="0" hangingPunct="1">
              <a:lnSpc>
                <a:spcPct val="90000"/>
              </a:lnSpc>
              <a:spcBef>
                <a:spcPts val="1000"/>
              </a:spcBef>
              <a:buClr>
                <a:schemeClr val="accent6"/>
              </a:buClr>
              <a:buFont typeface="Webdings" panose="05030102010509060703"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nSpc>
                <a:spcPct val="104000"/>
              </a:lnSpc>
              <a:spcBef>
                <a:spcPts val="576"/>
              </a:spcBef>
              <a:buFont typeface="+mj-lt"/>
              <a:buAutoNum type="arabicPeriod"/>
            </a:pPr>
            <a:r>
              <a:rPr lang="en-US" sz="1800" dirty="0"/>
              <a:t>Situation in which </a:t>
            </a:r>
            <a:r>
              <a:rPr lang="en-US" sz="1800" dirty="0" smtClean="0"/>
              <a:t>monotonic-write consistency is not </a:t>
            </a:r>
            <a:r>
              <a:rPr lang="en-US" sz="1800" dirty="0"/>
              <a:t>guaranteed.</a:t>
            </a:r>
          </a:p>
          <a:p>
            <a:pPr marL="342900" indent="-342900">
              <a:lnSpc>
                <a:spcPct val="104000"/>
              </a:lnSpc>
              <a:spcBef>
                <a:spcPts val="576"/>
              </a:spcBef>
              <a:buFont typeface="+mj-lt"/>
              <a:buAutoNum type="arabicPeriod"/>
            </a:pPr>
            <a:r>
              <a:rPr lang="en-US" sz="1800" dirty="0" smtClean="0"/>
              <a:t>Missing </a:t>
            </a:r>
            <a:r>
              <a:rPr lang="en-US" sz="1800" dirty="0"/>
              <a:t>is the propagation of W(x1</a:t>
            </a:r>
            <a:r>
              <a:rPr lang="en-US" sz="1800" dirty="0" smtClean="0"/>
              <a:t>) to </a:t>
            </a:r>
            <a:r>
              <a:rPr lang="en-US" sz="1800" dirty="0"/>
              <a:t>copy L2.</a:t>
            </a:r>
          </a:p>
          <a:p>
            <a:pPr marL="342900" indent="-342900">
              <a:lnSpc>
                <a:spcPct val="104000"/>
              </a:lnSpc>
              <a:spcBef>
                <a:spcPts val="576"/>
              </a:spcBef>
              <a:buFont typeface="+mj-lt"/>
              <a:buAutoNum type="arabicPeriod"/>
            </a:pPr>
            <a:r>
              <a:rPr lang="en-US" sz="1800" dirty="0" smtClean="0"/>
              <a:t>No </a:t>
            </a:r>
            <a:r>
              <a:rPr lang="en-US" sz="1800" dirty="0"/>
              <a:t>guarantees can be given that </a:t>
            </a:r>
            <a:r>
              <a:rPr lang="en-US" sz="1800" dirty="0" smtClean="0"/>
              <a:t>the copy </a:t>
            </a:r>
            <a:r>
              <a:rPr lang="en-US" sz="1800" dirty="0"/>
              <a:t>of x </a:t>
            </a:r>
            <a:r>
              <a:rPr lang="en-US" sz="1800" dirty="0" smtClean="0"/>
              <a:t>on which </a:t>
            </a:r>
            <a:r>
              <a:rPr lang="en-US" sz="1800" dirty="0"/>
              <a:t>the second write </a:t>
            </a:r>
            <a:r>
              <a:rPr lang="en-US" sz="1800" dirty="0" smtClean="0"/>
              <a:t>is being </a:t>
            </a:r>
            <a:r>
              <a:rPr lang="en-US" sz="1800" dirty="0"/>
              <a:t>performed has the same </a:t>
            </a:r>
            <a:r>
              <a:rPr lang="en-US" sz="1800" dirty="0" smtClean="0"/>
              <a:t>or more </a:t>
            </a:r>
            <a:r>
              <a:rPr lang="en-US" sz="1800" dirty="0"/>
              <a:t>recent </a:t>
            </a:r>
            <a:r>
              <a:rPr lang="en-US" sz="1800" dirty="0" smtClean="0"/>
              <a:t>value at </a:t>
            </a:r>
            <a:r>
              <a:rPr lang="en-US" sz="1800" dirty="0"/>
              <a:t>the time W(x1 </a:t>
            </a:r>
            <a:r>
              <a:rPr lang="en-US" sz="1800" dirty="0" smtClean="0"/>
              <a:t>) completed </a:t>
            </a:r>
            <a:r>
              <a:rPr lang="en-US" sz="1800" dirty="0"/>
              <a:t>at L1.</a:t>
            </a:r>
          </a:p>
        </p:txBody>
      </p:sp>
    </p:spTree>
    <p:extLst>
      <p:ext uri="{BB962C8B-B14F-4D97-AF65-F5344CB8AC3E}">
        <p14:creationId xmlns:p14="http://schemas.microsoft.com/office/powerpoint/2010/main" val="3837425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42" presetClass="path" presetSubtype="0" accel="50000" decel="50000" fill="hold" nodeType="clickEffect">
                                  <p:stCondLst>
                                    <p:cond delay="0"/>
                                  </p:stCondLst>
                                  <p:childTnLst>
                                    <p:animMotion origin="layout" path="M 5E-6 1.85185E-6 L -0.00039 0.12778 " pathEditMode="relative" rAng="0" ptsTypes="AA">
                                      <p:cBhvr>
                                        <p:cTn id="16" dur="2000" fill="hold"/>
                                        <p:tgtEl>
                                          <p:spTgt spid="30"/>
                                        </p:tgtEl>
                                        <p:attrNameLst>
                                          <p:attrName>ppt_x</p:attrName>
                                          <p:attrName>ppt_y</p:attrName>
                                        </p:attrNameLst>
                                      </p:cBhvr>
                                      <p:rCtr x="-26" y="6389"/>
                                    </p:animMotion>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3" presetClass="exit" presetSubtype="10" fill="hold" nodeType="clickEffect">
                                  <p:stCondLst>
                                    <p:cond delay="0"/>
                                  </p:stCondLst>
                                  <p:childTnLst>
                                    <p:animEffect transition="out" filter="blinds(horizontal)">
                                      <p:cBhvr>
                                        <p:cTn id="34" dur="500"/>
                                        <p:tgtEl>
                                          <p:spTgt spid="5"/>
                                        </p:tgtEl>
                                      </p:cBhvr>
                                    </p:animEffect>
                                    <p:set>
                                      <p:cBhvr>
                                        <p:cTn id="35" dur="1" fill="hold">
                                          <p:stCondLst>
                                            <p:cond delay="499"/>
                                          </p:stCondLst>
                                        </p:cTn>
                                        <p:tgtEl>
                                          <p:spTgt spid="5"/>
                                        </p:tgtEl>
                                        <p:attrNameLst>
                                          <p:attrName>style.visibility</p:attrName>
                                        </p:attrNameLst>
                                      </p:cBhvr>
                                      <p:to>
                                        <p:strVal val="hidden"/>
                                      </p:to>
                                    </p:set>
                                  </p:childTnLst>
                                </p:cTn>
                              </p:par>
                              <p:par>
                                <p:cTn id="36" presetID="3" presetClass="exit" presetSubtype="10" fill="hold" nodeType="withEffect">
                                  <p:stCondLst>
                                    <p:cond delay="0"/>
                                  </p:stCondLst>
                                  <p:childTnLst>
                                    <p:animEffect transition="out" filter="blinds(horizontal)">
                                      <p:cBhvr>
                                        <p:cTn id="37" dur="500"/>
                                        <p:tgtEl>
                                          <p:spTgt spid="16"/>
                                        </p:tgtEl>
                                      </p:cBhvr>
                                    </p:animEffect>
                                    <p:set>
                                      <p:cBhvr>
                                        <p:cTn id="38" dur="1" fill="hold">
                                          <p:stCondLst>
                                            <p:cond delay="499"/>
                                          </p:stCondLst>
                                        </p:cTn>
                                        <p:tgtEl>
                                          <p:spTgt spid="16"/>
                                        </p:tgtEl>
                                        <p:attrNameLst>
                                          <p:attrName>style.visibility</p:attrName>
                                        </p:attrNameLst>
                                      </p:cBhvr>
                                      <p:to>
                                        <p:strVal val="hidden"/>
                                      </p:to>
                                    </p:set>
                                  </p:childTnLst>
                                </p:cTn>
                              </p:par>
                            </p:childTnLst>
                          </p:cTn>
                        </p:par>
                        <p:par>
                          <p:cTn id="39" fill="hold">
                            <p:stCondLst>
                              <p:cond delay="500"/>
                            </p:stCondLst>
                            <p:childTnLst>
                              <p:par>
                                <p:cTn id="40" presetID="1" presetClass="entr" presetSubtype="0" fill="hold" grpId="0" nodeType="afterEffect">
                                  <p:stCondLst>
                                    <p:cond delay="0"/>
                                  </p:stCondLst>
                                  <p:childTnLst>
                                    <p:set>
                                      <p:cBhvr>
                                        <p:cTn id="41" dur="1" fill="hold">
                                          <p:stCondLst>
                                            <p:cond delay="0"/>
                                          </p:stCondLst>
                                        </p:cTn>
                                        <p:tgtEl>
                                          <p:spTgt spid="10"/>
                                        </p:tgtEl>
                                        <p:attrNameLst>
                                          <p:attrName>style.visibility</p:attrName>
                                        </p:attrNameLst>
                                      </p:cBhvr>
                                      <p:to>
                                        <p:strVal val="visible"/>
                                      </p:to>
                                    </p:set>
                                  </p:childTnLst>
                                </p:cTn>
                              </p:par>
                              <p:par>
                                <p:cTn id="42" presetID="1" presetClass="entr" presetSubtype="0" fill="hold" nodeType="withEffect">
                                  <p:stCondLst>
                                    <p:cond delay="0"/>
                                  </p:stCondLst>
                                  <p:childTnLst>
                                    <p:set>
                                      <p:cBhvr>
                                        <p:cTn id="43" dur="1" fill="hold">
                                          <p:stCondLst>
                                            <p:cond delay="0"/>
                                          </p:stCondLst>
                                        </p:cTn>
                                        <p:tgtEl>
                                          <p:spTgt spid="14"/>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17"/>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nodeType="clickEffect">
                                  <p:stCondLst>
                                    <p:cond delay="0"/>
                                  </p:stCondLst>
                                  <p:childTnLst>
                                    <p:set>
                                      <p:cBhvr>
                                        <p:cTn id="51" dur="1" fill="hold">
                                          <p:stCondLst>
                                            <p:cond delay="0"/>
                                          </p:stCondLst>
                                        </p:cTn>
                                        <p:tgtEl>
                                          <p:spTgt spid="31">
                                            <p:txEl>
                                              <p:pRg st="0" end="0"/>
                                            </p:txEl>
                                          </p:spTgt>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nodeType="clickEffect">
                                  <p:stCondLst>
                                    <p:cond delay="0"/>
                                  </p:stCondLst>
                                  <p:childTnLst>
                                    <p:set>
                                      <p:cBhvr>
                                        <p:cTn id="55" dur="1" fill="hold">
                                          <p:stCondLst>
                                            <p:cond delay="0"/>
                                          </p:stCondLst>
                                        </p:cTn>
                                        <p:tgtEl>
                                          <p:spTgt spid="31">
                                            <p:txEl>
                                              <p:pRg st="1" end="1"/>
                                            </p:txEl>
                                          </p:spTgt>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nodeType="clickEffect">
                                  <p:stCondLst>
                                    <p:cond delay="0"/>
                                  </p:stCondLst>
                                  <p:childTnLst>
                                    <p:set>
                                      <p:cBhvr>
                                        <p:cTn id="59" dur="1" fill="hold">
                                          <p:stCondLst>
                                            <p:cond delay="0"/>
                                          </p:stCondLst>
                                        </p:cTn>
                                        <p:tgtEl>
                                          <p:spTgt spid="31">
                                            <p:txEl>
                                              <p:pRg st="2" end="2"/>
                                            </p:txEl>
                                          </p:spTgt>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nodeType="clickEffect">
                                  <p:stCondLst>
                                    <p:cond delay="0"/>
                                  </p:stCondLst>
                                  <p:childTnLst>
                                    <p:set>
                                      <p:cBhvr>
                                        <p:cTn id="63" dur="1" fill="hold">
                                          <p:stCondLst>
                                            <p:cond delay="0"/>
                                          </p:stCondLst>
                                        </p:cTn>
                                        <p:tgtEl>
                                          <p:spTgt spid="31">
                                            <p:txEl>
                                              <p:pRg st="3" end="3"/>
                                            </p:txEl>
                                          </p:spTgt>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nodeType="clickEffect">
                                  <p:stCondLst>
                                    <p:cond delay="0"/>
                                  </p:stCondLst>
                                  <p:childTnLst>
                                    <p:set>
                                      <p:cBhvr>
                                        <p:cTn id="67" dur="1" fill="hold">
                                          <p:stCondLst>
                                            <p:cond delay="0"/>
                                          </p:stCondLst>
                                        </p:cTn>
                                        <p:tgtEl>
                                          <p:spTgt spid="19"/>
                                        </p:tgtEl>
                                        <p:attrNameLst>
                                          <p:attrName>style.visibility</p:attrName>
                                        </p:attrNameLst>
                                      </p:cBhvr>
                                      <p:to>
                                        <p:strVal val="visible"/>
                                      </p:to>
                                    </p:set>
                                  </p:childTnLst>
                                </p:cTn>
                              </p:par>
                            </p:childTnLst>
                          </p:cTn>
                        </p:par>
                      </p:childTnLst>
                    </p:cTn>
                  </p:par>
                  <p:par>
                    <p:cTn id="68" fill="hold">
                      <p:stCondLst>
                        <p:cond delay="indefinite"/>
                      </p:stCondLst>
                      <p:childTnLst>
                        <p:par>
                          <p:cTn id="69" fill="hold">
                            <p:stCondLst>
                              <p:cond delay="0"/>
                            </p:stCondLst>
                            <p:childTnLst>
                              <p:par>
                                <p:cTn id="70" presetID="1" presetClass="entr" presetSubtype="0" fill="hold" nodeType="clickEffect">
                                  <p:stCondLst>
                                    <p:cond delay="0"/>
                                  </p:stCondLst>
                                  <p:childTnLst>
                                    <p:set>
                                      <p:cBhvr>
                                        <p:cTn id="71" dur="1" fill="hold">
                                          <p:stCondLst>
                                            <p:cond delay="0"/>
                                          </p:stCondLst>
                                        </p:cTn>
                                        <p:tgtEl>
                                          <p:spTgt spid="32">
                                            <p:txEl>
                                              <p:pRg st="0" end="0"/>
                                            </p:txEl>
                                          </p:spTgt>
                                        </p:tgtEl>
                                        <p:attrNameLst>
                                          <p:attrName>style.visibility</p:attrName>
                                        </p:attrNameLst>
                                      </p:cBhvr>
                                      <p:to>
                                        <p:strVal val="visible"/>
                                      </p:to>
                                    </p:set>
                                  </p:childTnLst>
                                </p:cTn>
                              </p:par>
                            </p:childTnLst>
                          </p:cTn>
                        </p:par>
                      </p:childTnLst>
                    </p:cTn>
                  </p:par>
                  <p:par>
                    <p:cTn id="72" fill="hold">
                      <p:stCondLst>
                        <p:cond delay="indefinite"/>
                      </p:stCondLst>
                      <p:childTnLst>
                        <p:par>
                          <p:cTn id="73" fill="hold">
                            <p:stCondLst>
                              <p:cond delay="0"/>
                            </p:stCondLst>
                            <p:childTnLst>
                              <p:par>
                                <p:cTn id="74" presetID="1" presetClass="entr" presetSubtype="0" fill="hold" nodeType="clickEffect">
                                  <p:stCondLst>
                                    <p:cond delay="0"/>
                                  </p:stCondLst>
                                  <p:childTnLst>
                                    <p:set>
                                      <p:cBhvr>
                                        <p:cTn id="75" dur="1" fill="hold">
                                          <p:stCondLst>
                                            <p:cond delay="0"/>
                                          </p:stCondLst>
                                        </p:cTn>
                                        <p:tgtEl>
                                          <p:spTgt spid="32">
                                            <p:txEl>
                                              <p:pRg st="1" end="1"/>
                                            </p:txEl>
                                          </p:spTgt>
                                        </p:tgtEl>
                                        <p:attrNameLst>
                                          <p:attrName>style.visibility</p:attrName>
                                        </p:attrNameLst>
                                      </p:cBhvr>
                                      <p:to>
                                        <p:strVal val="visible"/>
                                      </p:to>
                                    </p:set>
                                  </p:childTnLst>
                                </p:cTn>
                              </p:par>
                            </p:childTnLst>
                          </p:cTn>
                        </p:par>
                      </p:childTnLst>
                    </p:cTn>
                  </p:par>
                  <p:par>
                    <p:cTn id="76" fill="hold">
                      <p:stCondLst>
                        <p:cond delay="indefinite"/>
                      </p:stCondLst>
                      <p:childTnLst>
                        <p:par>
                          <p:cTn id="77" fill="hold">
                            <p:stCondLst>
                              <p:cond delay="0"/>
                            </p:stCondLst>
                            <p:childTnLst>
                              <p:par>
                                <p:cTn id="78" presetID="1" presetClass="entr" presetSubtype="0" fill="hold" nodeType="clickEffect">
                                  <p:stCondLst>
                                    <p:cond delay="0"/>
                                  </p:stCondLst>
                                  <p:childTnLst>
                                    <p:set>
                                      <p:cBhvr>
                                        <p:cTn id="79" dur="1" fill="hold">
                                          <p:stCondLst>
                                            <p:cond delay="0"/>
                                          </p:stCondLst>
                                        </p:cTn>
                                        <p:tgtEl>
                                          <p:spTgt spid="3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7"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F2D5F8-87CB-4B5B-8EC7-5F4CE6485746}"/>
              </a:ext>
            </a:extLst>
          </p:cNvPr>
          <p:cNvSpPr>
            <a:spLocks noGrp="1"/>
          </p:cNvSpPr>
          <p:nvPr>
            <p:ph type="title"/>
          </p:nvPr>
        </p:nvSpPr>
        <p:spPr/>
        <p:txBody>
          <a:bodyPr/>
          <a:lstStyle/>
          <a:p>
            <a:r>
              <a:rPr lang="en-US" dirty="0"/>
              <a:t>Read Your Writes</a:t>
            </a:r>
          </a:p>
        </p:txBody>
      </p:sp>
      <p:sp>
        <p:nvSpPr>
          <p:cNvPr id="3" name="Content Placeholder 2">
            <a:extLst>
              <a:ext uri="{FF2B5EF4-FFF2-40B4-BE49-F238E27FC236}">
                <a16:creationId xmlns:a16="http://schemas.microsoft.com/office/drawing/2014/main" xmlns="" id="{139A428D-8F15-4206-B337-FA27C005FA71}"/>
              </a:ext>
            </a:extLst>
          </p:cNvPr>
          <p:cNvSpPr>
            <a:spLocks noGrp="1"/>
          </p:cNvSpPr>
          <p:nvPr>
            <p:ph idx="1"/>
          </p:nvPr>
        </p:nvSpPr>
        <p:spPr/>
        <p:txBody>
          <a:bodyPr/>
          <a:lstStyle/>
          <a:p>
            <a:pPr>
              <a:lnSpc>
                <a:spcPct val="100000"/>
              </a:lnSpc>
            </a:pPr>
            <a:r>
              <a:rPr lang="en-US" dirty="0"/>
              <a:t>A data store is said to provide read-your-writes consistency if the effect of a write operation by a process on data item x will always be a successive read operation on x by the same process.</a:t>
            </a:r>
          </a:p>
          <a:p>
            <a:pPr>
              <a:lnSpc>
                <a:spcPct val="100000"/>
              </a:lnSpc>
            </a:pPr>
            <a:r>
              <a:rPr lang="en-US" dirty="0"/>
              <a:t>A write operation is always completed before a successive read operation by the same process no matter where that read operation takes place.</a:t>
            </a:r>
          </a:p>
          <a:p>
            <a:pPr>
              <a:lnSpc>
                <a:spcPct val="100000"/>
              </a:lnSpc>
            </a:pPr>
            <a:r>
              <a:rPr lang="en-US" dirty="0"/>
              <a:t>Example: Updating a Web page and guaranteeing that the Web browser shows the newest version instead of its cached copy.</a:t>
            </a:r>
          </a:p>
        </p:txBody>
      </p:sp>
    </p:spTree>
    <p:extLst>
      <p:ext uri="{BB962C8B-B14F-4D97-AF65-F5344CB8AC3E}">
        <p14:creationId xmlns:p14="http://schemas.microsoft.com/office/powerpoint/2010/main" val="3212384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F2D5F8-87CB-4B5B-8EC7-5F4CE6485746}"/>
              </a:ext>
            </a:extLst>
          </p:cNvPr>
          <p:cNvSpPr>
            <a:spLocks noGrp="1"/>
          </p:cNvSpPr>
          <p:nvPr>
            <p:ph type="title"/>
          </p:nvPr>
        </p:nvSpPr>
        <p:spPr/>
        <p:txBody>
          <a:bodyPr/>
          <a:lstStyle/>
          <a:p>
            <a:r>
              <a:rPr lang="en-US" dirty="0"/>
              <a:t>Performance and scalability</a:t>
            </a:r>
          </a:p>
        </p:txBody>
      </p:sp>
      <p:sp>
        <p:nvSpPr>
          <p:cNvPr id="3" name="Content Placeholder 2">
            <a:extLst>
              <a:ext uri="{FF2B5EF4-FFF2-40B4-BE49-F238E27FC236}">
                <a16:creationId xmlns:a16="http://schemas.microsoft.com/office/drawing/2014/main" xmlns="" id="{139A428D-8F15-4206-B337-FA27C005FA71}"/>
              </a:ext>
            </a:extLst>
          </p:cNvPr>
          <p:cNvSpPr>
            <a:spLocks noGrp="1"/>
          </p:cNvSpPr>
          <p:nvPr>
            <p:ph idx="1"/>
          </p:nvPr>
        </p:nvSpPr>
        <p:spPr/>
        <p:txBody>
          <a:bodyPr/>
          <a:lstStyle/>
          <a:p>
            <a:pPr marL="265113" lvl="1" indent="-265113">
              <a:lnSpc>
                <a:spcPct val="100000"/>
              </a:lnSpc>
              <a:spcBef>
                <a:spcPts val="1000"/>
              </a:spcBef>
              <a:buFont typeface="Webdings" panose="05030102010509060703" pitchFamily="18" charset="2"/>
              <a:buChar char=""/>
            </a:pPr>
            <a:r>
              <a:rPr lang="en-US" altLang="en-US" sz="2400" b="1" dirty="0"/>
              <a:t>Main issue: </a:t>
            </a:r>
            <a:r>
              <a:rPr lang="en-US" altLang="en-US" sz="2400" dirty="0"/>
              <a:t>To keep replicas consistent, we generally need to ensure that all </a:t>
            </a:r>
            <a:r>
              <a:rPr lang="en-US" altLang="en-US" sz="2400" dirty="0" smtClean="0">
                <a:solidFill>
                  <a:schemeClr val="accent6"/>
                </a:solidFill>
              </a:rPr>
              <a:t>conflicting </a:t>
            </a:r>
            <a:r>
              <a:rPr lang="en-US" altLang="en-US" sz="2400" dirty="0" smtClean="0"/>
              <a:t>operations </a:t>
            </a:r>
            <a:r>
              <a:rPr lang="en-US" altLang="en-US" sz="2400" dirty="0"/>
              <a:t>are done in the </a:t>
            </a:r>
            <a:r>
              <a:rPr lang="en-US" altLang="en-US" sz="2400" dirty="0" smtClean="0"/>
              <a:t>same </a:t>
            </a:r>
            <a:r>
              <a:rPr lang="en-US" altLang="en-US" sz="2400" dirty="0"/>
              <a:t>order </a:t>
            </a:r>
            <a:r>
              <a:rPr lang="en-US" altLang="en-US" sz="2400" dirty="0" smtClean="0"/>
              <a:t>everywhere.</a:t>
            </a:r>
          </a:p>
          <a:p>
            <a:pPr marL="265113" lvl="1" indent="-265113">
              <a:lnSpc>
                <a:spcPct val="100000"/>
              </a:lnSpc>
              <a:spcBef>
                <a:spcPts val="1000"/>
              </a:spcBef>
              <a:buFont typeface="Webdings" panose="05030102010509060703" pitchFamily="18" charset="2"/>
              <a:buChar char=""/>
            </a:pPr>
            <a:r>
              <a:rPr lang="en-US" altLang="en-US" sz="2400" dirty="0">
                <a:solidFill>
                  <a:schemeClr val="accent6"/>
                </a:solidFill>
              </a:rPr>
              <a:t>Conflicting </a:t>
            </a:r>
            <a:r>
              <a:rPr lang="en-US" altLang="en-US" sz="2400" dirty="0" smtClean="0">
                <a:solidFill>
                  <a:schemeClr val="accent6"/>
                </a:solidFill>
              </a:rPr>
              <a:t>operations: </a:t>
            </a:r>
            <a:r>
              <a:rPr lang="en-US" altLang="en-US" sz="2400" dirty="0" smtClean="0"/>
              <a:t>From </a:t>
            </a:r>
            <a:r>
              <a:rPr lang="en-US" altLang="en-US" sz="2400" dirty="0"/>
              <a:t>the world of transactions</a:t>
            </a:r>
            <a:r>
              <a:rPr lang="en-US" altLang="en-US" sz="2400" dirty="0" smtClean="0"/>
              <a:t>:</a:t>
            </a:r>
          </a:p>
          <a:p>
            <a:pPr lvl="2"/>
            <a:r>
              <a:rPr lang="en-US" altLang="en-US" sz="2400" dirty="0">
                <a:solidFill>
                  <a:srgbClr val="1D3064"/>
                </a:solidFill>
              </a:rPr>
              <a:t>Read–write conflict</a:t>
            </a:r>
            <a:r>
              <a:rPr lang="en-US" altLang="en-US" sz="2400" dirty="0"/>
              <a:t>: a read operation and a write operation act concurrently</a:t>
            </a:r>
          </a:p>
          <a:p>
            <a:pPr lvl="2"/>
            <a:r>
              <a:rPr lang="en-US" altLang="en-US" sz="2400" dirty="0">
                <a:solidFill>
                  <a:srgbClr val="1D3064"/>
                </a:solidFill>
              </a:rPr>
              <a:t>Write–write conflict</a:t>
            </a:r>
            <a:r>
              <a:rPr lang="en-US" altLang="en-US" sz="2400" dirty="0"/>
              <a:t>: two concurrent write operations</a:t>
            </a:r>
          </a:p>
          <a:p>
            <a:pPr marL="265113" lvl="1" indent="-265113">
              <a:lnSpc>
                <a:spcPct val="100000"/>
              </a:lnSpc>
              <a:spcBef>
                <a:spcPts val="1000"/>
              </a:spcBef>
              <a:buFont typeface="Webdings" panose="05030102010509060703" pitchFamily="18" charset="2"/>
              <a:buChar char=""/>
            </a:pPr>
            <a:r>
              <a:rPr lang="en-US" altLang="en-US" sz="2400" dirty="0"/>
              <a:t>Issue:  Guaranteeing global ordering on conflicting operations may be a </a:t>
            </a:r>
            <a:r>
              <a:rPr lang="en-US" altLang="en-US" sz="2400" dirty="0" smtClean="0"/>
              <a:t>costly operation</a:t>
            </a:r>
            <a:r>
              <a:rPr lang="en-US" altLang="en-US" sz="2400" dirty="0"/>
              <a:t>, downgrading scalability </a:t>
            </a:r>
            <a:endParaRPr lang="en-US" altLang="en-US" sz="2400" dirty="0" smtClean="0"/>
          </a:p>
          <a:p>
            <a:pPr lvl="2"/>
            <a:r>
              <a:rPr lang="en-US" altLang="en-US" sz="2400" b="1" dirty="0"/>
              <a:t>Solution</a:t>
            </a:r>
            <a:r>
              <a:rPr lang="en-US" altLang="en-US" sz="2400" dirty="0"/>
              <a:t>: weaken consistency requirements so that hopefully global synchronization can be </a:t>
            </a:r>
            <a:r>
              <a:rPr lang="en-US" altLang="en-US" sz="2400" dirty="0" smtClean="0"/>
              <a:t>avoided</a:t>
            </a:r>
            <a:endParaRPr lang="en-US" altLang="en-US" sz="2400" dirty="0"/>
          </a:p>
        </p:txBody>
      </p:sp>
    </p:spTree>
    <p:extLst>
      <p:ext uri="{BB962C8B-B14F-4D97-AF65-F5344CB8AC3E}">
        <p14:creationId xmlns:p14="http://schemas.microsoft.com/office/powerpoint/2010/main" val="691227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F2D5F8-87CB-4B5B-8EC7-5F4CE6485746}"/>
              </a:ext>
            </a:extLst>
          </p:cNvPr>
          <p:cNvSpPr>
            <a:spLocks noGrp="1"/>
          </p:cNvSpPr>
          <p:nvPr>
            <p:ph type="title"/>
          </p:nvPr>
        </p:nvSpPr>
        <p:spPr/>
        <p:txBody>
          <a:bodyPr/>
          <a:lstStyle/>
          <a:p>
            <a:r>
              <a:rPr lang="en-US" dirty="0"/>
              <a:t>Read Your Writes</a:t>
            </a:r>
          </a:p>
        </p:txBody>
      </p:sp>
      <p:pic>
        <p:nvPicPr>
          <p:cNvPr id="4" name="Picture 2" descr="C:\Documents and Settings\dd\Local Settings\Temporary Internet Files\Content.IE5\QNWT6PGV\MC900054676[1].wmf"/>
          <p:cNvPicPr>
            <a:picLocks noChangeAspect="1" noChangeArrowheads="1"/>
          </p:cNvPicPr>
          <p:nvPr/>
        </p:nvPicPr>
        <p:blipFill>
          <a:blip r:embed="rId2" cstate="print"/>
          <a:srcRect/>
          <a:stretch>
            <a:fillRect/>
          </a:stretch>
        </p:blipFill>
        <p:spPr bwMode="auto">
          <a:xfrm>
            <a:off x="2818234" y="1800527"/>
            <a:ext cx="319827" cy="317500"/>
          </a:xfrm>
          <a:prstGeom prst="rect">
            <a:avLst/>
          </a:prstGeom>
          <a:noFill/>
        </p:spPr>
      </p:pic>
      <p:sp>
        <p:nvSpPr>
          <p:cNvPr id="6" name="Can 5"/>
          <p:cNvSpPr/>
          <p:nvPr/>
        </p:nvSpPr>
        <p:spPr>
          <a:xfrm>
            <a:off x="1614061" y="1190927"/>
            <a:ext cx="446310" cy="457200"/>
          </a:xfrm>
          <a:prstGeom prst="can">
            <a:avLst/>
          </a:prstGeom>
          <a:solidFill>
            <a:srgbClr val="1D3064"/>
          </a:solidFill>
          <a:effectLst>
            <a:outerShdw blurRad="50800" dist="38100" algn="l" rotWithShape="0">
              <a:prstClr val="black">
                <a:alpha val="40000"/>
              </a:prstClr>
            </a:outerShdw>
          </a:effectLst>
        </p:spPr>
        <p:style>
          <a:lnRef idx="0">
            <a:schemeClr val="accent1"/>
          </a:lnRef>
          <a:fillRef idx="3">
            <a:schemeClr val="accent1"/>
          </a:fillRef>
          <a:effectRef idx="3">
            <a:schemeClr val="accent1"/>
          </a:effectRef>
          <a:fontRef idx="minor">
            <a:schemeClr val="lt1"/>
          </a:fontRef>
        </p:style>
        <p:txBody>
          <a:bodyPr anchor="ctr"/>
          <a:lstStyle/>
          <a:p>
            <a:pPr algn="ctr">
              <a:defRPr/>
            </a:pPr>
            <a:r>
              <a:rPr lang="en-US" b="1" dirty="0" smtClean="0">
                <a:latin typeface="+mj-lt"/>
                <a:cs typeface="Courier New" pitchFamily="49" charset="0"/>
              </a:rPr>
              <a:t>L</a:t>
            </a:r>
            <a:r>
              <a:rPr lang="en-US" b="1" baseline="-25000" dirty="0" smtClean="0">
                <a:latin typeface="+mj-lt"/>
                <a:cs typeface="Courier New" pitchFamily="49" charset="0"/>
              </a:rPr>
              <a:t>1</a:t>
            </a:r>
            <a:endParaRPr lang="en-US" dirty="0">
              <a:latin typeface="+mj-lt"/>
            </a:endParaRPr>
          </a:p>
        </p:txBody>
      </p:sp>
      <p:sp>
        <p:nvSpPr>
          <p:cNvPr id="7" name="Can 6"/>
          <p:cNvSpPr/>
          <p:nvPr/>
        </p:nvSpPr>
        <p:spPr>
          <a:xfrm>
            <a:off x="1614061" y="1952927"/>
            <a:ext cx="446310" cy="457200"/>
          </a:xfrm>
          <a:prstGeom prst="can">
            <a:avLst/>
          </a:prstGeom>
          <a:solidFill>
            <a:schemeClr val="accent6"/>
          </a:solidFill>
          <a:ln>
            <a:noFill/>
          </a:ln>
          <a:effectLst>
            <a:outerShdw blurRad="50800" dist="38100" algn="l" rotWithShape="0">
              <a:prstClr val="black">
                <a:alpha val="40000"/>
              </a:prstClr>
            </a:outerShdw>
          </a:effectLst>
        </p:spPr>
        <p:style>
          <a:lnRef idx="0">
            <a:schemeClr val="accent1"/>
          </a:lnRef>
          <a:fillRef idx="3">
            <a:schemeClr val="accent1"/>
          </a:fillRef>
          <a:effectRef idx="3">
            <a:schemeClr val="accent1"/>
          </a:effectRef>
          <a:fontRef idx="minor">
            <a:schemeClr val="lt1"/>
          </a:fontRef>
        </p:style>
        <p:txBody>
          <a:bodyPr anchor="ctr"/>
          <a:lstStyle/>
          <a:p>
            <a:pPr algn="ctr">
              <a:defRPr/>
            </a:pPr>
            <a:r>
              <a:rPr lang="en-US" b="1" dirty="0" smtClean="0">
                <a:latin typeface="+mj-lt"/>
                <a:cs typeface="Courier New" pitchFamily="49" charset="0"/>
              </a:rPr>
              <a:t>L</a:t>
            </a:r>
            <a:r>
              <a:rPr lang="en-US" b="1" baseline="-25000" dirty="0" smtClean="0">
                <a:latin typeface="+mj-lt"/>
                <a:cs typeface="Courier New" pitchFamily="49" charset="0"/>
              </a:rPr>
              <a:t>2</a:t>
            </a:r>
            <a:endParaRPr lang="en-US" dirty="0">
              <a:latin typeface="+mj-lt"/>
            </a:endParaRPr>
          </a:p>
        </p:txBody>
      </p:sp>
      <p:cxnSp>
        <p:nvCxnSpPr>
          <p:cNvPr id="8" name="Straight Arrow Connector 7"/>
          <p:cNvCxnSpPr/>
          <p:nvPr/>
        </p:nvCxnSpPr>
        <p:spPr>
          <a:xfrm>
            <a:off x="2071261" y="1571927"/>
            <a:ext cx="2743200" cy="0"/>
          </a:xfrm>
          <a:prstGeom prst="straightConnector1">
            <a:avLst/>
          </a:prstGeom>
          <a:ln w="38100">
            <a:solidFill>
              <a:srgbClr val="1D3064"/>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2071261" y="2333927"/>
            <a:ext cx="2743200" cy="0"/>
          </a:xfrm>
          <a:prstGeom prst="straightConnector1">
            <a:avLst/>
          </a:prstGeom>
          <a:ln w="38100">
            <a:solidFill>
              <a:schemeClr val="accent6"/>
            </a:solidFill>
            <a:tailEnd type="arrow"/>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2376061" y="1800527"/>
            <a:ext cx="1219200" cy="338554"/>
          </a:xfrm>
          <a:prstGeom prst="rect">
            <a:avLst/>
          </a:prstGeom>
          <a:solidFill>
            <a:schemeClr val="accent6"/>
          </a:solidFill>
          <a:ln>
            <a:noFill/>
          </a:ln>
        </p:spPr>
        <p:style>
          <a:lnRef idx="2">
            <a:schemeClr val="accent6">
              <a:shade val="50000"/>
            </a:schemeClr>
          </a:lnRef>
          <a:fillRef idx="1">
            <a:schemeClr val="accent6"/>
          </a:fillRef>
          <a:effectRef idx="0">
            <a:schemeClr val="accent6"/>
          </a:effectRef>
          <a:fontRef idx="minor">
            <a:schemeClr val="lt1"/>
          </a:fontRef>
        </p:style>
        <p:txBody>
          <a:bodyPr wrap="square">
            <a:spAutoFit/>
          </a:bodyPr>
          <a:lstStyle/>
          <a:p>
            <a:r>
              <a:rPr lang="en-US" sz="1600" b="1" dirty="0" smtClean="0">
                <a:latin typeface="+mj-lt"/>
                <a:cs typeface="Courier New" pitchFamily="49" charset="0"/>
              </a:rPr>
              <a:t>WS(x</a:t>
            </a:r>
            <a:r>
              <a:rPr lang="en-US" sz="1600" b="1" baseline="-25000" dirty="0" smtClean="0">
                <a:latin typeface="+mj-lt"/>
                <a:cs typeface="Courier New" pitchFamily="49" charset="0"/>
              </a:rPr>
              <a:t>1</a:t>
            </a:r>
            <a:r>
              <a:rPr lang="en-US" sz="1600" b="1" dirty="0" smtClean="0">
                <a:latin typeface="+mj-lt"/>
                <a:cs typeface="Courier New" pitchFamily="49" charset="0"/>
              </a:rPr>
              <a:t>;x</a:t>
            </a:r>
            <a:r>
              <a:rPr lang="en-US" sz="1600" b="1" baseline="-25000" dirty="0">
                <a:latin typeface="+mj-lt"/>
                <a:cs typeface="Courier New" pitchFamily="49" charset="0"/>
              </a:rPr>
              <a:t>2</a:t>
            </a:r>
            <a:r>
              <a:rPr lang="en-US" sz="1600" b="1" dirty="0" smtClean="0">
                <a:latin typeface="+mj-lt"/>
                <a:cs typeface="Courier New" pitchFamily="49" charset="0"/>
              </a:rPr>
              <a:t>)</a:t>
            </a:r>
            <a:endParaRPr lang="en-US" sz="1600" dirty="0">
              <a:latin typeface="+mj-lt"/>
            </a:endParaRPr>
          </a:p>
        </p:txBody>
      </p:sp>
      <p:sp>
        <p:nvSpPr>
          <p:cNvPr id="11" name="Rectangle 10"/>
          <p:cNvSpPr/>
          <p:nvPr/>
        </p:nvSpPr>
        <p:spPr>
          <a:xfrm>
            <a:off x="3747661" y="1800527"/>
            <a:ext cx="881591" cy="338554"/>
          </a:xfrm>
          <a:prstGeom prst="rect">
            <a:avLst/>
          </a:prstGeom>
          <a:ln>
            <a:solidFill>
              <a:srgbClr val="00B050"/>
            </a:solidFill>
          </a:ln>
        </p:spPr>
        <p:style>
          <a:lnRef idx="2">
            <a:schemeClr val="accent4"/>
          </a:lnRef>
          <a:fillRef idx="1">
            <a:schemeClr val="lt1"/>
          </a:fillRef>
          <a:effectRef idx="0">
            <a:schemeClr val="accent4"/>
          </a:effectRef>
          <a:fontRef idx="minor">
            <a:schemeClr val="dk1"/>
          </a:fontRef>
        </p:style>
        <p:txBody>
          <a:bodyPr wrap="square">
            <a:spAutoFit/>
          </a:bodyPr>
          <a:lstStyle/>
          <a:p>
            <a:r>
              <a:rPr lang="en-US" sz="1600" b="1" dirty="0">
                <a:latin typeface="+mj-lt"/>
                <a:cs typeface="Courier New" pitchFamily="49" charset="0"/>
              </a:rPr>
              <a:t>R</a:t>
            </a:r>
            <a:r>
              <a:rPr lang="en-US" sz="1600" b="1" dirty="0" smtClean="0">
                <a:latin typeface="+mj-lt"/>
                <a:cs typeface="Courier New" pitchFamily="49" charset="0"/>
              </a:rPr>
              <a:t>(x</a:t>
            </a:r>
            <a:r>
              <a:rPr lang="en-US" sz="1600" b="1" baseline="-25000" dirty="0" smtClean="0">
                <a:latin typeface="+mj-lt"/>
                <a:cs typeface="Courier New" pitchFamily="49" charset="0"/>
              </a:rPr>
              <a:t>2</a:t>
            </a:r>
            <a:r>
              <a:rPr lang="en-US" sz="1600" b="1" dirty="0" smtClean="0">
                <a:latin typeface="+mj-lt"/>
                <a:cs typeface="Courier New" pitchFamily="49" charset="0"/>
              </a:rPr>
              <a:t>)</a:t>
            </a:r>
            <a:endParaRPr lang="en-US" sz="1600" dirty="0">
              <a:latin typeface="+mj-lt"/>
            </a:endParaRPr>
          </a:p>
        </p:txBody>
      </p:sp>
      <p:sp>
        <p:nvSpPr>
          <p:cNvPr id="12" name="Rectangle 11"/>
          <p:cNvSpPr/>
          <p:nvPr/>
        </p:nvSpPr>
        <p:spPr>
          <a:xfrm>
            <a:off x="2223661" y="1038527"/>
            <a:ext cx="762000" cy="338554"/>
          </a:xfrm>
          <a:prstGeom prst="rect">
            <a:avLst/>
          </a:prstGeom>
          <a:ln>
            <a:solidFill>
              <a:srgbClr val="1D3064"/>
            </a:solidFill>
          </a:ln>
        </p:spPr>
        <p:style>
          <a:lnRef idx="2">
            <a:schemeClr val="accent4"/>
          </a:lnRef>
          <a:fillRef idx="1">
            <a:schemeClr val="lt1"/>
          </a:fillRef>
          <a:effectRef idx="0">
            <a:schemeClr val="accent4"/>
          </a:effectRef>
          <a:fontRef idx="minor">
            <a:schemeClr val="dk1"/>
          </a:fontRef>
        </p:style>
        <p:txBody>
          <a:bodyPr wrap="square">
            <a:spAutoFit/>
          </a:bodyPr>
          <a:lstStyle/>
          <a:p>
            <a:r>
              <a:rPr lang="en-US" sz="1600" b="1" dirty="0">
                <a:latin typeface="+mj-lt"/>
                <a:cs typeface="Courier New" pitchFamily="49" charset="0"/>
              </a:rPr>
              <a:t>W</a:t>
            </a:r>
            <a:r>
              <a:rPr lang="en-US" sz="1600" b="1" dirty="0" smtClean="0">
                <a:latin typeface="+mj-lt"/>
                <a:cs typeface="Courier New" pitchFamily="49" charset="0"/>
              </a:rPr>
              <a:t>(x</a:t>
            </a:r>
            <a:r>
              <a:rPr lang="en-US" sz="1600" b="1" baseline="-25000" dirty="0" smtClean="0">
                <a:latin typeface="+mj-lt"/>
                <a:cs typeface="Courier New" pitchFamily="49" charset="0"/>
              </a:rPr>
              <a:t>1</a:t>
            </a:r>
            <a:r>
              <a:rPr lang="en-US" sz="1600" b="1" dirty="0" smtClean="0">
                <a:latin typeface="+mj-lt"/>
                <a:cs typeface="Courier New" pitchFamily="49" charset="0"/>
              </a:rPr>
              <a:t>)</a:t>
            </a:r>
            <a:endParaRPr lang="en-US" sz="1600" dirty="0">
              <a:latin typeface="+mj-lt"/>
            </a:endParaRPr>
          </a:p>
        </p:txBody>
      </p:sp>
      <p:cxnSp>
        <p:nvCxnSpPr>
          <p:cNvPr id="13" name="Straight Arrow Connector 12"/>
          <p:cNvCxnSpPr/>
          <p:nvPr/>
        </p:nvCxnSpPr>
        <p:spPr>
          <a:xfrm flipV="1">
            <a:off x="2223661" y="1446299"/>
            <a:ext cx="0" cy="228600"/>
          </a:xfrm>
          <a:prstGeom prst="straightConnector1">
            <a:avLst/>
          </a:prstGeom>
          <a:ln w="38100">
            <a:solidFill>
              <a:srgbClr val="1D3064"/>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V="1">
            <a:off x="2376061" y="2233013"/>
            <a:ext cx="0" cy="228600"/>
          </a:xfrm>
          <a:prstGeom prst="straightConnector1">
            <a:avLst/>
          </a:prstGeom>
          <a:ln w="38100">
            <a:solidFill>
              <a:schemeClr val="accent6"/>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V="1">
            <a:off x="3774433" y="2220656"/>
            <a:ext cx="0" cy="228600"/>
          </a:xfrm>
          <a:prstGeom prst="straightConnector1">
            <a:avLst/>
          </a:prstGeom>
          <a:ln w="38100">
            <a:solidFill>
              <a:schemeClr val="accent6"/>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2223661" y="2638727"/>
            <a:ext cx="1524000" cy="0"/>
          </a:xfrm>
          <a:prstGeom prst="straightConnector1">
            <a:avLst/>
          </a:prstGeom>
          <a:ln w="635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928261" y="2867327"/>
            <a:ext cx="4572000" cy="685800"/>
          </a:xfrm>
          <a:prstGeom prst="rect">
            <a:avLst/>
          </a:prstGeom>
          <a:solidFill>
            <a:schemeClr val="tx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600" b="1" dirty="0" smtClean="0">
                <a:latin typeface="+mj-lt"/>
                <a:cs typeface="Courier New" pitchFamily="49" charset="0"/>
              </a:rPr>
              <a:t>R(x</a:t>
            </a:r>
            <a:r>
              <a:rPr lang="en-US" sz="1600" b="1" baseline="-25000" dirty="0" smtClean="0">
                <a:latin typeface="+mj-lt"/>
                <a:cs typeface="Courier New" pitchFamily="49" charset="0"/>
              </a:rPr>
              <a:t>2</a:t>
            </a:r>
            <a:r>
              <a:rPr lang="en-US" sz="1600" b="1" dirty="0" smtClean="0">
                <a:latin typeface="+mj-lt"/>
                <a:cs typeface="Courier New" pitchFamily="49" charset="0"/>
              </a:rPr>
              <a:t>)</a:t>
            </a:r>
            <a:r>
              <a:rPr lang="en-US" sz="1600" dirty="0" smtClean="0">
                <a:latin typeface="+mj-lt"/>
              </a:rPr>
              <a:t> operation should be performed only after the updating the Write Set </a:t>
            </a:r>
            <a:r>
              <a:rPr lang="en-US" sz="1600" b="1" dirty="0" smtClean="0">
                <a:latin typeface="+mj-lt"/>
                <a:cs typeface="Courier New" pitchFamily="49" charset="0"/>
              </a:rPr>
              <a:t>WS(x</a:t>
            </a:r>
            <a:r>
              <a:rPr lang="en-US" sz="1600" b="1" baseline="-25000" dirty="0" smtClean="0">
                <a:latin typeface="+mj-lt"/>
                <a:cs typeface="Courier New" pitchFamily="49" charset="0"/>
              </a:rPr>
              <a:t>1</a:t>
            </a:r>
            <a:r>
              <a:rPr lang="en-US" sz="1600" b="1" dirty="0" smtClean="0">
                <a:latin typeface="+mj-lt"/>
                <a:cs typeface="Courier New" pitchFamily="49" charset="0"/>
              </a:rPr>
              <a:t>)</a:t>
            </a:r>
            <a:r>
              <a:rPr lang="en-US" sz="1600" dirty="0" smtClean="0">
                <a:latin typeface="+mj-lt"/>
              </a:rPr>
              <a:t> at  </a:t>
            </a:r>
            <a:r>
              <a:rPr lang="en-US" sz="1600" b="1" dirty="0" smtClean="0">
                <a:latin typeface="+mj-lt"/>
                <a:cs typeface="Courier New" pitchFamily="49" charset="0"/>
              </a:rPr>
              <a:t>L</a:t>
            </a:r>
            <a:r>
              <a:rPr lang="en-US" sz="1600" b="1" baseline="-25000" dirty="0" smtClean="0">
                <a:latin typeface="+mj-lt"/>
                <a:cs typeface="Courier New" pitchFamily="49" charset="0"/>
              </a:rPr>
              <a:t>2</a:t>
            </a:r>
            <a:endParaRPr lang="en-US" sz="1600" dirty="0" smtClean="0">
              <a:latin typeface="+mj-lt"/>
            </a:endParaRPr>
          </a:p>
        </p:txBody>
      </p:sp>
      <p:cxnSp>
        <p:nvCxnSpPr>
          <p:cNvPr id="18" name="Straight Arrow Connector 17"/>
          <p:cNvCxnSpPr/>
          <p:nvPr/>
        </p:nvCxnSpPr>
        <p:spPr>
          <a:xfrm>
            <a:off x="2985661" y="1377081"/>
            <a:ext cx="762000" cy="423446"/>
          </a:xfrm>
          <a:prstGeom prst="straightConnector1">
            <a:avLst/>
          </a:prstGeom>
          <a:ln w="38100">
            <a:solidFill>
              <a:schemeClr val="bg1">
                <a:lumMod val="50000"/>
              </a:schemeClr>
            </a:solidFill>
            <a:prstDash val="solid"/>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19" name="Group 18"/>
          <p:cNvGrpSpPr/>
          <p:nvPr/>
        </p:nvGrpSpPr>
        <p:grpSpPr>
          <a:xfrm>
            <a:off x="7320127" y="881781"/>
            <a:ext cx="3352800" cy="2514600"/>
            <a:chOff x="5181600" y="4114800"/>
            <a:chExt cx="3352800" cy="2514600"/>
          </a:xfrm>
        </p:grpSpPr>
        <p:sp>
          <p:nvSpPr>
            <p:cNvPr id="20" name="Can 19"/>
            <p:cNvSpPr/>
            <p:nvPr/>
          </p:nvSpPr>
          <p:spPr>
            <a:xfrm>
              <a:off x="5181600" y="4267200"/>
              <a:ext cx="446310" cy="457200"/>
            </a:xfrm>
            <a:prstGeom prst="can">
              <a:avLst/>
            </a:prstGeom>
            <a:solidFill>
              <a:srgbClr val="1D3064"/>
            </a:solidFill>
            <a:ln>
              <a:noFill/>
            </a:ln>
            <a:effectLst>
              <a:outerShdw blurRad="50800" dist="38100" algn="l" rotWithShape="0">
                <a:prstClr val="black">
                  <a:alpha val="40000"/>
                </a:prstClr>
              </a:outerShdw>
            </a:effectLst>
          </p:spPr>
          <p:style>
            <a:lnRef idx="0">
              <a:schemeClr val="accent1"/>
            </a:lnRef>
            <a:fillRef idx="3">
              <a:schemeClr val="accent1"/>
            </a:fillRef>
            <a:effectRef idx="3">
              <a:schemeClr val="accent1"/>
            </a:effectRef>
            <a:fontRef idx="minor">
              <a:schemeClr val="lt1"/>
            </a:fontRef>
          </p:style>
          <p:txBody>
            <a:bodyPr anchor="ctr"/>
            <a:lstStyle/>
            <a:p>
              <a:pPr algn="ctr">
                <a:defRPr/>
              </a:pPr>
              <a:r>
                <a:rPr lang="en-US" b="1" dirty="0" smtClean="0">
                  <a:latin typeface="+mj-lt"/>
                  <a:cs typeface="Courier New" pitchFamily="49" charset="0"/>
                </a:rPr>
                <a:t>L</a:t>
              </a:r>
              <a:r>
                <a:rPr lang="en-US" b="1" baseline="-25000" dirty="0" smtClean="0">
                  <a:latin typeface="+mj-lt"/>
                  <a:cs typeface="Courier New" pitchFamily="49" charset="0"/>
                </a:rPr>
                <a:t>1</a:t>
              </a:r>
              <a:endParaRPr lang="en-US" dirty="0">
                <a:latin typeface="+mj-lt"/>
              </a:endParaRPr>
            </a:p>
          </p:txBody>
        </p:sp>
        <p:sp>
          <p:nvSpPr>
            <p:cNvPr id="21" name="Can 20"/>
            <p:cNvSpPr/>
            <p:nvPr/>
          </p:nvSpPr>
          <p:spPr>
            <a:xfrm>
              <a:off x="5181600" y="5029200"/>
              <a:ext cx="446310" cy="457200"/>
            </a:xfrm>
            <a:prstGeom prst="can">
              <a:avLst/>
            </a:prstGeom>
            <a:solidFill>
              <a:schemeClr val="accent6"/>
            </a:solidFill>
            <a:ln>
              <a:solidFill>
                <a:schemeClr val="accent6"/>
              </a:solidFill>
            </a:ln>
            <a:effectLst>
              <a:outerShdw blurRad="50800" dist="38100" algn="l" rotWithShape="0">
                <a:prstClr val="black">
                  <a:alpha val="40000"/>
                </a:prstClr>
              </a:outerShdw>
            </a:effectLst>
          </p:spPr>
          <p:style>
            <a:lnRef idx="0">
              <a:schemeClr val="accent1"/>
            </a:lnRef>
            <a:fillRef idx="3">
              <a:schemeClr val="accent1"/>
            </a:fillRef>
            <a:effectRef idx="3">
              <a:schemeClr val="accent1"/>
            </a:effectRef>
            <a:fontRef idx="minor">
              <a:schemeClr val="lt1"/>
            </a:fontRef>
          </p:style>
          <p:txBody>
            <a:bodyPr anchor="ctr"/>
            <a:lstStyle/>
            <a:p>
              <a:pPr algn="ctr">
                <a:defRPr/>
              </a:pPr>
              <a:r>
                <a:rPr lang="en-US" b="1" dirty="0" smtClean="0">
                  <a:latin typeface="+mj-lt"/>
                  <a:cs typeface="Courier New" pitchFamily="49" charset="0"/>
                </a:rPr>
                <a:t>L</a:t>
              </a:r>
              <a:r>
                <a:rPr lang="en-US" b="1" baseline="-25000" dirty="0" smtClean="0">
                  <a:latin typeface="+mj-lt"/>
                  <a:cs typeface="Courier New" pitchFamily="49" charset="0"/>
                </a:rPr>
                <a:t>2</a:t>
              </a:r>
              <a:endParaRPr lang="en-US" dirty="0">
                <a:latin typeface="+mj-lt"/>
              </a:endParaRPr>
            </a:p>
          </p:txBody>
        </p:sp>
        <p:cxnSp>
          <p:nvCxnSpPr>
            <p:cNvPr id="22" name="Straight Arrow Connector 21"/>
            <p:cNvCxnSpPr/>
            <p:nvPr/>
          </p:nvCxnSpPr>
          <p:spPr>
            <a:xfrm>
              <a:off x="5638800" y="4648200"/>
              <a:ext cx="2743200" cy="0"/>
            </a:xfrm>
            <a:prstGeom prst="straightConnector1">
              <a:avLst/>
            </a:prstGeom>
            <a:ln w="38100">
              <a:solidFill>
                <a:srgbClr val="1D3064"/>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5638800" y="5410200"/>
              <a:ext cx="2743200" cy="0"/>
            </a:xfrm>
            <a:prstGeom prst="straightConnector1">
              <a:avLst/>
            </a:prstGeom>
            <a:ln w="38100">
              <a:solidFill>
                <a:schemeClr val="accent6"/>
              </a:solidFill>
              <a:tailEnd type="arrow"/>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5943600" y="4876800"/>
              <a:ext cx="914400" cy="338554"/>
            </a:xfrm>
            <a:prstGeom prst="rect">
              <a:avLst/>
            </a:prstGeom>
            <a:solidFill>
              <a:schemeClr val="accent6"/>
            </a:solidFill>
            <a:ln>
              <a:solidFill>
                <a:schemeClr val="accent6"/>
              </a:solidFill>
            </a:ln>
          </p:spPr>
          <p:style>
            <a:lnRef idx="2">
              <a:schemeClr val="accent6">
                <a:shade val="50000"/>
              </a:schemeClr>
            </a:lnRef>
            <a:fillRef idx="1">
              <a:schemeClr val="accent6"/>
            </a:fillRef>
            <a:effectRef idx="0">
              <a:schemeClr val="accent6"/>
            </a:effectRef>
            <a:fontRef idx="minor">
              <a:schemeClr val="lt1"/>
            </a:fontRef>
          </p:style>
          <p:txBody>
            <a:bodyPr wrap="square">
              <a:spAutoFit/>
            </a:bodyPr>
            <a:lstStyle/>
            <a:p>
              <a:r>
                <a:rPr lang="en-US" sz="1600" b="1" dirty="0" smtClean="0">
                  <a:latin typeface="+mj-lt"/>
                  <a:cs typeface="Courier New" pitchFamily="49" charset="0"/>
                </a:rPr>
                <a:t>WS(x</a:t>
              </a:r>
              <a:r>
                <a:rPr lang="en-US" sz="1600" b="1" baseline="-25000" dirty="0" smtClean="0">
                  <a:latin typeface="+mj-lt"/>
                  <a:cs typeface="Courier New" pitchFamily="49" charset="0"/>
                </a:rPr>
                <a:t>2</a:t>
              </a:r>
              <a:r>
                <a:rPr lang="en-US" sz="1600" b="1" dirty="0" smtClean="0">
                  <a:latin typeface="+mj-lt"/>
                  <a:cs typeface="Courier New" pitchFamily="49" charset="0"/>
                </a:rPr>
                <a:t>)</a:t>
              </a:r>
              <a:endParaRPr lang="en-US" sz="1600" dirty="0">
                <a:latin typeface="+mj-lt"/>
              </a:endParaRPr>
            </a:p>
          </p:txBody>
        </p:sp>
        <p:sp>
          <p:nvSpPr>
            <p:cNvPr id="25" name="Rectangle 24"/>
            <p:cNvSpPr/>
            <p:nvPr/>
          </p:nvSpPr>
          <p:spPr>
            <a:xfrm>
              <a:off x="7315200" y="4876800"/>
              <a:ext cx="881591" cy="338554"/>
            </a:xfrm>
            <a:prstGeom prst="rect">
              <a:avLst/>
            </a:prstGeom>
            <a:ln>
              <a:solidFill>
                <a:schemeClr val="accent6"/>
              </a:solidFill>
            </a:ln>
          </p:spPr>
          <p:style>
            <a:lnRef idx="2">
              <a:schemeClr val="accent4"/>
            </a:lnRef>
            <a:fillRef idx="1">
              <a:schemeClr val="lt1"/>
            </a:fillRef>
            <a:effectRef idx="0">
              <a:schemeClr val="accent4"/>
            </a:effectRef>
            <a:fontRef idx="minor">
              <a:schemeClr val="dk1"/>
            </a:fontRef>
          </p:style>
          <p:txBody>
            <a:bodyPr wrap="square">
              <a:spAutoFit/>
            </a:bodyPr>
            <a:lstStyle/>
            <a:p>
              <a:r>
                <a:rPr lang="en-US" sz="1600" b="1" dirty="0">
                  <a:latin typeface="+mj-lt"/>
                  <a:cs typeface="Courier New" pitchFamily="49" charset="0"/>
                </a:rPr>
                <a:t>R</a:t>
              </a:r>
              <a:r>
                <a:rPr lang="en-US" sz="1600" b="1" dirty="0" smtClean="0">
                  <a:latin typeface="+mj-lt"/>
                  <a:cs typeface="Courier New" pitchFamily="49" charset="0"/>
                </a:rPr>
                <a:t>(x</a:t>
              </a:r>
              <a:r>
                <a:rPr lang="en-US" sz="1600" b="1" baseline="-25000" dirty="0" smtClean="0">
                  <a:latin typeface="+mj-lt"/>
                  <a:cs typeface="Courier New" pitchFamily="49" charset="0"/>
                </a:rPr>
                <a:t>2</a:t>
              </a:r>
              <a:r>
                <a:rPr lang="en-US" sz="1600" b="1" dirty="0" smtClean="0">
                  <a:latin typeface="+mj-lt"/>
                  <a:cs typeface="Courier New" pitchFamily="49" charset="0"/>
                </a:rPr>
                <a:t>)</a:t>
              </a:r>
              <a:endParaRPr lang="en-US" sz="1600" dirty="0">
                <a:latin typeface="+mj-lt"/>
              </a:endParaRPr>
            </a:p>
          </p:txBody>
        </p:sp>
        <p:sp>
          <p:nvSpPr>
            <p:cNvPr id="26" name="Rectangle 25"/>
            <p:cNvSpPr/>
            <p:nvPr/>
          </p:nvSpPr>
          <p:spPr>
            <a:xfrm>
              <a:off x="5791200" y="4114800"/>
              <a:ext cx="762000" cy="338554"/>
            </a:xfrm>
            <a:prstGeom prst="rect">
              <a:avLst/>
            </a:prstGeom>
            <a:ln>
              <a:solidFill>
                <a:srgbClr val="1D3064"/>
              </a:solidFill>
            </a:ln>
          </p:spPr>
          <p:style>
            <a:lnRef idx="2">
              <a:schemeClr val="accent4"/>
            </a:lnRef>
            <a:fillRef idx="1">
              <a:schemeClr val="lt1"/>
            </a:fillRef>
            <a:effectRef idx="0">
              <a:schemeClr val="accent4"/>
            </a:effectRef>
            <a:fontRef idx="minor">
              <a:schemeClr val="dk1"/>
            </a:fontRef>
          </p:style>
          <p:txBody>
            <a:bodyPr wrap="square">
              <a:spAutoFit/>
            </a:bodyPr>
            <a:lstStyle/>
            <a:p>
              <a:r>
                <a:rPr lang="en-US" sz="1600" b="1" dirty="0">
                  <a:latin typeface="+mj-lt"/>
                  <a:cs typeface="Courier New" pitchFamily="49" charset="0"/>
                </a:rPr>
                <a:t>W</a:t>
              </a:r>
              <a:r>
                <a:rPr lang="en-US" sz="1600" b="1" dirty="0" smtClean="0">
                  <a:latin typeface="+mj-lt"/>
                  <a:cs typeface="Courier New" pitchFamily="49" charset="0"/>
                </a:rPr>
                <a:t>(x</a:t>
              </a:r>
              <a:r>
                <a:rPr lang="en-US" sz="1600" b="1" baseline="-25000" dirty="0" smtClean="0">
                  <a:latin typeface="+mj-lt"/>
                  <a:cs typeface="Courier New" pitchFamily="49" charset="0"/>
                </a:rPr>
                <a:t>1</a:t>
              </a:r>
              <a:r>
                <a:rPr lang="en-US" sz="1600" b="1" dirty="0" smtClean="0">
                  <a:latin typeface="+mj-lt"/>
                  <a:cs typeface="Courier New" pitchFamily="49" charset="0"/>
                </a:rPr>
                <a:t>)</a:t>
              </a:r>
              <a:endParaRPr lang="en-US" sz="1600" dirty="0">
                <a:latin typeface="+mj-lt"/>
              </a:endParaRPr>
            </a:p>
          </p:txBody>
        </p:sp>
        <p:cxnSp>
          <p:nvCxnSpPr>
            <p:cNvPr id="27" name="Straight Arrow Connector 26"/>
            <p:cNvCxnSpPr/>
            <p:nvPr/>
          </p:nvCxnSpPr>
          <p:spPr>
            <a:xfrm flipV="1">
              <a:off x="5791200" y="4522572"/>
              <a:ext cx="0" cy="228600"/>
            </a:xfrm>
            <a:prstGeom prst="straightConnector1">
              <a:avLst/>
            </a:prstGeom>
            <a:ln w="38100">
              <a:solidFill>
                <a:srgbClr val="1D3064"/>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V="1">
              <a:off x="5943600" y="5309286"/>
              <a:ext cx="0" cy="228600"/>
            </a:xfrm>
            <a:prstGeom prst="straightConnector1">
              <a:avLst/>
            </a:prstGeom>
            <a:ln w="38100">
              <a:solidFill>
                <a:schemeClr val="accent6"/>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flipV="1">
              <a:off x="7341972" y="5296929"/>
              <a:ext cx="0" cy="228600"/>
            </a:xfrm>
            <a:prstGeom prst="straightConnector1">
              <a:avLst/>
            </a:prstGeom>
            <a:ln w="38100">
              <a:solidFill>
                <a:schemeClr val="accent6"/>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5257800" y="5943600"/>
              <a:ext cx="3276600" cy="685800"/>
            </a:xfrm>
            <a:prstGeom prst="rect">
              <a:avLst/>
            </a:prstGeom>
            <a:solidFill>
              <a:schemeClr val="tx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600" dirty="0" smtClean="0">
                  <a:latin typeface="+mj-lt"/>
                </a:rPr>
                <a:t>A data-store that does not provide </a:t>
              </a:r>
              <a:r>
                <a:rPr lang="en-US" sz="1600" i="1" dirty="0" smtClean="0">
                  <a:latin typeface="+mj-lt"/>
                </a:rPr>
                <a:t>Read Your Write</a:t>
              </a:r>
              <a:r>
                <a:rPr lang="en-US" sz="1600" dirty="0" smtClean="0">
                  <a:latin typeface="+mj-lt"/>
                </a:rPr>
                <a:t> consistency</a:t>
              </a:r>
            </a:p>
          </p:txBody>
        </p:sp>
        <p:cxnSp>
          <p:nvCxnSpPr>
            <p:cNvPr id="31" name="Straight Arrow Connector 30"/>
            <p:cNvCxnSpPr/>
            <p:nvPr/>
          </p:nvCxnSpPr>
          <p:spPr>
            <a:xfrm>
              <a:off x="6553200" y="4453354"/>
              <a:ext cx="762000" cy="423446"/>
            </a:xfrm>
            <a:prstGeom prst="straightConnector1">
              <a:avLst/>
            </a:prstGeom>
            <a:ln w="38100">
              <a:solidFill>
                <a:srgbClr val="7F7F7F"/>
              </a:solidFill>
              <a:prstDash val="solid"/>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pic>
        <p:nvPicPr>
          <p:cNvPr id="32" name="Picture 2" descr="C:\Users\vkolar\AppData\Local\Microsoft\Windows\Temporary Internet Files\Content.IE5\E2H73JIM\MC900322405[1].wmf"/>
          <p:cNvPicPr>
            <a:picLocks noChangeAspect="1" noChangeArrowheads="1"/>
          </p:cNvPicPr>
          <p:nvPr/>
        </p:nvPicPr>
        <p:blipFill>
          <a:blip r:embed="rId3" cstate="print"/>
          <a:srcRect/>
          <a:stretch>
            <a:fillRect/>
          </a:stretch>
        </p:blipFill>
        <p:spPr bwMode="auto">
          <a:xfrm>
            <a:off x="928261" y="1038527"/>
            <a:ext cx="615662" cy="685800"/>
          </a:xfrm>
          <a:prstGeom prst="rect">
            <a:avLst/>
          </a:prstGeom>
          <a:noFill/>
          <a:ln w="9525">
            <a:noFill/>
            <a:miter lim="800000"/>
            <a:headEnd/>
            <a:tailEnd/>
          </a:ln>
        </p:spPr>
      </p:pic>
      <p:sp>
        <p:nvSpPr>
          <p:cNvPr id="33" name="Content Placeholder 3"/>
          <p:cNvSpPr txBox="1">
            <a:spLocks/>
          </p:cNvSpPr>
          <p:nvPr/>
        </p:nvSpPr>
        <p:spPr>
          <a:xfrm>
            <a:off x="198477" y="3757012"/>
            <a:ext cx="6131985" cy="2249893"/>
          </a:xfrm>
          <a:prstGeom prst="rect">
            <a:avLst/>
          </a:prstGeom>
        </p:spPr>
        <p:txBody>
          <a:bodyPr vert="horz" lIns="91440" tIns="45720" rIns="91440" bIns="45720" rtlCol="0">
            <a:noAutofit/>
          </a:bodyPr>
          <a:lstStyle>
            <a:lvl1pPr marL="265113" indent="-265113" algn="just" defTabSz="914400" rtl="0" eaLnBrk="1" latinLnBrk="0" hangingPunct="1">
              <a:lnSpc>
                <a:spcPct val="90000"/>
              </a:lnSpc>
              <a:spcBef>
                <a:spcPts val="1000"/>
              </a:spcBef>
              <a:buClr>
                <a:schemeClr val="accent6"/>
              </a:buClr>
              <a:buFont typeface="Webdings" panose="05030102010509060703"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nSpc>
                <a:spcPct val="104000"/>
              </a:lnSpc>
              <a:spcBef>
                <a:spcPts val="576"/>
              </a:spcBef>
              <a:buFont typeface="+mj-lt"/>
              <a:buAutoNum type="arabicPeriod"/>
            </a:pPr>
            <a:r>
              <a:rPr lang="en-US" sz="1800" dirty="0"/>
              <a:t>Process P performed a write </a:t>
            </a:r>
            <a:r>
              <a:rPr lang="en-US" sz="1800" dirty="0" smtClean="0"/>
              <a:t>operation W(x1</a:t>
            </a:r>
            <a:r>
              <a:rPr lang="en-US" sz="1800" dirty="0"/>
              <a:t>) </a:t>
            </a:r>
            <a:r>
              <a:rPr lang="en-US" sz="1800" dirty="0" smtClean="0"/>
              <a:t>and later </a:t>
            </a:r>
            <a:r>
              <a:rPr lang="en-US" sz="1800" dirty="0"/>
              <a:t>a read operation at </a:t>
            </a:r>
            <a:r>
              <a:rPr lang="en-US" sz="1800" dirty="0" smtClean="0"/>
              <a:t>a different </a:t>
            </a:r>
            <a:r>
              <a:rPr lang="en-US" sz="1800" dirty="0"/>
              <a:t>local copy.</a:t>
            </a:r>
          </a:p>
          <a:p>
            <a:pPr marL="342900" indent="-342900">
              <a:lnSpc>
                <a:spcPct val="104000"/>
              </a:lnSpc>
              <a:spcBef>
                <a:spcPts val="576"/>
              </a:spcBef>
              <a:buFont typeface="+mj-lt"/>
              <a:buAutoNum type="arabicPeriod"/>
            </a:pPr>
            <a:r>
              <a:rPr lang="en-US" sz="1800" dirty="0" smtClean="0"/>
              <a:t>Read-your-writes </a:t>
            </a:r>
            <a:r>
              <a:rPr lang="en-US" sz="1800" dirty="0"/>
              <a:t>consistency </a:t>
            </a:r>
            <a:r>
              <a:rPr lang="en-US" sz="1800" dirty="0" smtClean="0"/>
              <a:t>guarantees that the effects </a:t>
            </a:r>
            <a:r>
              <a:rPr lang="en-US" sz="1800" dirty="0"/>
              <a:t>of the write operation can </a:t>
            </a:r>
            <a:r>
              <a:rPr lang="en-US" sz="1800" dirty="0" smtClean="0"/>
              <a:t>be seen </a:t>
            </a:r>
            <a:r>
              <a:rPr lang="en-US" sz="1800" dirty="0"/>
              <a:t>by the succeeding read operation.</a:t>
            </a:r>
          </a:p>
          <a:p>
            <a:pPr marL="342900" indent="-342900">
              <a:lnSpc>
                <a:spcPct val="104000"/>
              </a:lnSpc>
              <a:spcBef>
                <a:spcPts val="576"/>
              </a:spcBef>
              <a:buFont typeface="+mj-lt"/>
              <a:buAutoNum type="arabicPeriod"/>
            </a:pPr>
            <a:r>
              <a:rPr lang="en-US" sz="1800" dirty="0" smtClean="0"/>
              <a:t>This </a:t>
            </a:r>
            <a:r>
              <a:rPr lang="en-US" sz="1800" dirty="0"/>
              <a:t>is expressed by WS (x1;x2), </a:t>
            </a:r>
            <a:r>
              <a:rPr lang="en-US" sz="1800" dirty="0" smtClean="0"/>
              <a:t>which states that W </a:t>
            </a:r>
            <a:r>
              <a:rPr lang="en-US" sz="1800" dirty="0"/>
              <a:t>(x1) is part of WS (x2).</a:t>
            </a:r>
          </a:p>
        </p:txBody>
      </p:sp>
      <p:sp>
        <p:nvSpPr>
          <p:cNvPr id="34" name="Content Placeholder 3"/>
          <p:cNvSpPr txBox="1">
            <a:spLocks/>
          </p:cNvSpPr>
          <p:nvPr/>
        </p:nvSpPr>
        <p:spPr>
          <a:xfrm>
            <a:off x="6921305" y="3672938"/>
            <a:ext cx="5064369" cy="1672785"/>
          </a:xfrm>
          <a:prstGeom prst="rect">
            <a:avLst/>
          </a:prstGeom>
        </p:spPr>
        <p:txBody>
          <a:bodyPr vert="horz" lIns="91440" tIns="45720" rIns="91440" bIns="45720" rtlCol="0">
            <a:noAutofit/>
          </a:bodyPr>
          <a:lstStyle>
            <a:lvl1pPr marL="265113" indent="-265113" algn="just" defTabSz="914400" rtl="0" eaLnBrk="1" latinLnBrk="0" hangingPunct="1">
              <a:lnSpc>
                <a:spcPct val="90000"/>
              </a:lnSpc>
              <a:spcBef>
                <a:spcPts val="1000"/>
              </a:spcBef>
              <a:buClr>
                <a:schemeClr val="accent6"/>
              </a:buClr>
              <a:buFont typeface="Webdings" panose="05030102010509060703"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4000"/>
              </a:lnSpc>
              <a:spcBef>
                <a:spcPts val="576"/>
              </a:spcBef>
              <a:buNone/>
            </a:pPr>
            <a:r>
              <a:rPr lang="en-US" sz="1800" dirty="0"/>
              <a:t>W (x1) has been left out of </a:t>
            </a:r>
            <a:r>
              <a:rPr lang="en-US" sz="1800" dirty="0" smtClean="0"/>
              <a:t>WS (</a:t>
            </a:r>
            <a:r>
              <a:rPr lang="en-US" sz="1800" dirty="0"/>
              <a:t>x2), meaning that </a:t>
            </a:r>
            <a:r>
              <a:rPr lang="en-US" sz="1800" dirty="0" smtClean="0"/>
              <a:t>the effects of the </a:t>
            </a:r>
            <a:r>
              <a:rPr lang="en-US" sz="1800" dirty="0"/>
              <a:t>previous write operation </a:t>
            </a:r>
            <a:r>
              <a:rPr lang="en-US" sz="1800" dirty="0" smtClean="0"/>
              <a:t>by process </a:t>
            </a:r>
            <a:r>
              <a:rPr lang="en-US" sz="1800" dirty="0"/>
              <a:t>P have not </a:t>
            </a:r>
            <a:r>
              <a:rPr lang="en-US" sz="1800" dirty="0" smtClean="0"/>
              <a:t>been propagated to </a:t>
            </a:r>
            <a:r>
              <a:rPr lang="en-US" sz="1800" dirty="0"/>
              <a:t>L2.</a:t>
            </a:r>
          </a:p>
        </p:txBody>
      </p:sp>
    </p:spTree>
    <p:extLst>
      <p:ext uri="{BB962C8B-B14F-4D97-AF65-F5344CB8AC3E}">
        <p14:creationId xmlns:p14="http://schemas.microsoft.com/office/powerpoint/2010/main" val="1261996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42" presetClass="path" presetSubtype="0" accel="50000" decel="50000" fill="hold" nodeType="clickEffect">
                                  <p:stCondLst>
                                    <p:cond delay="0"/>
                                  </p:stCondLst>
                                  <p:childTnLst>
                                    <p:animMotion origin="layout" path="M -2.29167E-6 1.11111E-6 L -0.00039 0.12778 " pathEditMode="relative" rAng="0" ptsTypes="AA">
                                      <p:cBhvr>
                                        <p:cTn id="16" dur="2000" fill="hold"/>
                                        <p:tgtEl>
                                          <p:spTgt spid="32"/>
                                        </p:tgtEl>
                                        <p:attrNameLst>
                                          <p:attrName>ppt_x</p:attrName>
                                          <p:attrName>ppt_y</p:attrName>
                                        </p:attrNameLst>
                                      </p:cBhvr>
                                      <p:rCtr x="-26" y="6389"/>
                                    </p:animMotion>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3" presetClass="exit" presetSubtype="10" fill="hold" nodeType="clickEffect">
                                  <p:stCondLst>
                                    <p:cond delay="0"/>
                                  </p:stCondLst>
                                  <p:childTnLst>
                                    <p:animEffect transition="out" filter="blinds(horizontal)">
                                      <p:cBhvr>
                                        <p:cTn id="34" dur="500"/>
                                        <p:tgtEl>
                                          <p:spTgt spid="4"/>
                                        </p:tgtEl>
                                      </p:cBhvr>
                                    </p:animEffect>
                                    <p:set>
                                      <p:cBhvr>
                                        <p:cTn id="35" dur="1" fill="hold">
                                          <p:stCondLst>
                                            <p:cond delay="499"/>
                                          </p:stCondLst>
                                        </p:cTn>
                                        <p:tgtEl>
                                          <p:spTgt spid="4"/>
                                        </p:tgtEl>
                                        <p:attrNameLst>
                                          <p:attrName>style.visibility</p:attrName>
                                        </p:attrNameLst>
                                      </p:cBhvr>
                                      <p:to>
                                        <p:strVal val="hidden"/>
                                      </p:to>
                                    </p:set>
                                  </p:childTnLst>
                                </p:cTn>
                              </p:par>
                              <p:par>
                                <p:cTn id="36" presetID="3" presetClass="exit" presetSubtype="10" fill="hold" nodeType="withEffect">
                                  <p:stCondLst>
                                    <p:cond delay="0"/>
                                  </p:stCondLst>
                                  <p:childTnLst>
                                    <p:animEffect transition="out" filter="blinds(horizontal)">
                                      <p:cBhvr>
                                        <p:cTn id="37" dur="500"/>
                                        <p:tgtEl>
                                          <p:spTgt spid="16"/>
                                        </p:tgtEl>
                                      </p:cBhvr>
                                    </p:animEffect>
                                    <p:set>
                                      <p:cBhvr>
                                        <p:cTn id="38" dur="1" fill="hold">
                                          <p:stCondLst>
                                            <p:cond delay="499"/>
                                          </p:stCondLst>
                                        </p:cTn>
                                        <p:tgtEl>
                                          <p:spTgt spid="16"/>
                                        </p:tgtEl>
                                        <p:attrNameLst>
                                          <p:attrName>style.visibility</p:attrName>
                                        </p:attrNameLst>
                                      </p:cBhvr>
                                      <p:to>
                                        <p:strVal val="hidden"/>
                                      </p:to>
                                    </p:set>
                                  </p:childTnLst>
                                </p:cTn>
                              </p:par>
                            </p:childTnLst>
                          </p:cTn>
                        </p:par>
                        <p:par>
                          <p:cTn id="39" fill="hold">
                            <p:stCondLst>
                              <p:cond delay="500"/>
                            </p:stCondLst>
                            <p:childTnLst>
                              <p:par>
                                <p:cTn id="40" presetID="1" presetClass="entr" presetSubtype="0" fill="hold" grpId="0" nodeType="afterEffect">
                                  <p:stCondLst>
                                    <p:cond delay="0"/>
                                  </p:stCondLst>
                                  <p:childTnLst>
                                    <p:set>
                                      <p:cBhvr>
                                        <p:cTn id="41" dur="1" fill="hold">
                                          <p:stCondLst>
                                            <p:cond delay="0"/>
                                          </p:stCondLst>
                                        </p:cTn>
                                        <p:tgtEl>
                                          <p:spTgt spid="10"/>
                                        </p:tgtEl>
                                        <p:attrNameLst>
                                          <p:attrName>style.visibility</p:attrName>
                                        </p:attrNameLst>
                                      </p:cBhvr>
                                      <p:to>
                                        <p:strVal val="visible"/>
                                      </p:to>
                                    </p:set>
                                  </p:childTnLst>
                                </p:cTn>
                              </p:par>
                              <p:par>
                                <p:cTn id="42" presetID="1" presetClass="entr" presetSubtype="0" fill="hold" nodeType="withEffect">
                                  <p:stCondLst>
                                    <p:cond delay="0"/>
                                  </p:stCondLst>
                                  <p:childTnLst>
                                    <p:set>
                                      <p:cBhvr>
                                        <p:cTn id="43" dur="1" fill="hold">
                                          <p:stCondLst>
                                            <p:cond delay="0"/>
                                          </p:stCondLst>
                                        </p:cTn>
                                        <p:tgtEl>
                                          <p:spTgt spid="14"/>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17"/>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nodeType="clickEffect">
                                  <p:stCondLst>
                                    <p:cond delay="0"/>
                                  </p:stCondLst>
                                  <p:childTnLst>
                                    <p:set>
                                      <p:cBhvr>
                                        <p:cTn id="51" dur="1" fill="hold">
                                          <p:stCondLst>
                                            <p:cond delay="0"/>
                                          </p:stCondLst>
                                        </p:cTn>
                                        <p:tgtEl>
                                          <p:spTgt spid="33">
                                            <p:txEl>
                                              <p:pRg st="0" end="0"/>
                                            </p:txEl>
                                          </p:spTgt>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nodeType="clickEffect">
                                  <p:stCondLst>
                                    <p:cond delay="0"/>
                                  </p:stCondLst>
                                  <p:childTnLst>
                                    <p:set>
                                      <p:cBhvr>
                                        <p:cTn id="55" dur="1" fill="hold">
                                          <p:stCondLst>
                                            <p:cond delay="0"/>
                                          </p:stCondLst>
                                        </p:cTn>
                                        <p:tgtEl>
                                          <p:spTgt spid="33">
                                            <p:txEl>
                                              <p:pRg st="1" end="1"/>
                                            </p:txEl>
                                          </p:spTgt>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nodeType="clickEffect">
                                  <p:stCondLst>
                                    <p:cond delay="0"/>
                                  </p:stCondLst>
                                  <p:childTnLst>
                                    <p:set>
                                      <p:cBhvr>
                                        <p:cTn id="59" dur="1" fill="hold">
                                          <p:stCondLst>
                                            <p:cond delay="0"/>
                                          </p:stCondLst>
                                        </p:cTn>
                                        <p:tgtEl>
                                          <p:spTgt spid="33">
                                            <p:txEl>
                                              <p:pRg st="2" end="2"/>
                                            </p:txEl>
                                          </p:spTgt>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nodeType="clickEffect">
                                  <p:stCondLst>
                                    <p:cond delay="0"/>
                                  </p:stCondLst>
                                  <p:childTnLst>
                                    <p:set>
                                      <p:cBhvr>
                                        <p:cTn id="63" dur="1" fill="hold">
                                          <p:stCondLst>
                                            <p:cond delay="0"/>
                                          </p:stCondLst>
                                        </p:cTn>
                                        <p:tgtEl>
                                          <p:spTgt spid="19"/>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nodeType="clickEffect">
                                  <p:stCondLst>
                                    <p:cond delay="0"/>
                                  </p:stCondLst>
                                  <p:childTnLst>
                                    <p:set>
                                      <p:cBhvr>
                                        <p:cTn id="67" dur="1" fill="hold">
                                          <p:stCondLst>
                                            <p:cond delay="0"/>
                                          </p:stCondLst>
                                        </p:cTn>
                                        <p:tgtEl>
                                          <p:spTgt spid="3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7"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F2D5F8-87CB-4B5B-8EC7-5F4CE6485746}"/>
              </a:ext>
            </a:extLst>
          </p:cNvPr>
          <p:cNvSpPr>
            <a:spLocks noGrp="1"/>
          </p:cNvSpPr>
          <p:nvPr>
            <p:ph type="title"/>
          </p:nvPr>
        </p:nvSpPr>
        <p:spPr/>
        <p:txBody>
          <a:bodyPr/>
          <a:lstStyle/>
          <a:p>
            <a:r>
              <a:rPr lang="en-US" dirty="0"/>
              <a:t>Writes Follow Reads</a:t>
            </a:r>
          </a:p>
        </p:txBody>
      </p:sp>
      <p:sp>
        <p:nvSpPr>
          <p:cNvPr id="3" name="Content Placeholder 2">
            <a:extLst>
              <a:ext uri="{FF2B5EF4-FFF2-40B4-BE49-F238E27FC236}">
                <a16:creationId xmlns:a16="http://schemas.microsoft.com/office/drawing/2014/main" xmlns="" id="{139A428D-8F15-4206-B337-FA27C005FA71}"/>
              </a:ext>
            </a:extLst>
          </p:cNvPr>
          <p:cNvSpPr>
            <a:spLocks noGrp="1"/>
          </p:cNvSpPr>
          <p:nvPr>
            <p:ph idx="1"/>
          </p:nvPr>
        </p:nvSpPr>
        <p:spPr/>
        <p:txBody>
          <a:bodyPr/>
          <a:lstStyle/>
          <a:p>
            <a:pPr>
              <a:lnSpc>
                <a:spcPct val="100000"/>
              </a:lnSpc>
            </a:pPr>
            <a:r>
              <a:rPr lang="en-US" dirty="0"/>
              <a:t>A data store is said to provide writes-follow-reads consistency if a process has write operation on a data item x following a previous read operation on x then it is guaranteed to take place on the same or a more recent value of x that was read.</a:t>
            </a:r>
          </a:p>
          <a:p>
            <a:pPr>
              <a:lnSpc>
                <a:spcPct val="100000"/>
              </a:lnSpc>
            </a:pPr>
            <a:r>
              <a:rPr lang="en-US" dirty="0"/>
              <a:t>Any successive write operation by a process on a data item x will be performed on a copy of x that is up to date with the value most recently read by that process.</a:t>
            </a:r>
          </a:p>
          <a:p>
            <a:pPr>
              <a:lnSpc>
                <a:spcPct val="100000"/>
              </a:lnSpc>
            </a:pPr>
            <a:r>
              <a:rPr lang="en-US" dirty="0"/>
              <a:t>Example: Suppose a user first reads an article A then posts a response B. By requiring writes-follow-reads consistency, B will be written to any copy only after A has been written.</a:t>
            </a:r>
          </a:p>
        </p:txBody>
      </p:sp>
    </p:spTree>
    <p:extLst>
      <p:ext uri="{BB962C8B-B14F-4D97-AF65-F5344CB8AC3E}">
        <p14:creationId xmlns:p14="http://schemas.microsoft.com/office/powerpoint/2010/main" val="2090458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F2D5F8-87CB-4B5B-8EC7-5F4CE6485746}"/>
              </a:ext>
            </a:extLst>
          </p:cNvPr>
          <p:cNvSpPr>
            <a:spLocks noGrp="1"/>
          </p:cNvSpPr>
          <p:nvPr>
            <p:ph type="title"/>
          </p:nvPr>
        </p:nvSpPr>
        <p:spPr/>
        <p:txBody>
          <a:bodyPr/>
          <a:lstStyle/>
          <a:p>
            <a:r>
              <a:rPr lang="en-US" dirty="0"/>
              <a:t>Writes Follow Reads</a:t>
            </a:r>
          </a:p>
        </p:txBody>
      </p:sp>
      <p:pic>
        <p:nvPicPr>
          <p:cNvPr id="4" name="Picture 2" descr="C:\Documents and Settings\dd\Local Settings\Temporary Internet Files\Content.IE5\QNWT6PGV\MC900054676[1].wmf"/>
          <p:cNvPicPr>
            <a:picLocks noChangeAspect="1" noChangeArrowheads="1"/>
          </p:cNvPicPr>
          <p:nvPr/>
        </p:nvPicPr>
        <p:blipFill>
          <a:blip r:embed="rId2" cstate="print"/>
          <a:srcRect/>
          <a:stretch>
            <a:fillRect/>
          </a:stretch>
        </p:blipFill>
        <p:spPr bwMode="auto">
          <a:xfrm>
            <a:off x="2663902" y="1859735"/>
            <a:ext cx="319827" cy="317500"/>
          </a:xfrm>
          <a:prstGeom prst="rect">
            <a:avLst/>
          </a:prstGeom>
          <a:noFill/>
        </p:spPr>
      </p:pic>
      <p:sp>
        <p:nvSpPr>
          <p:cNvPr id="6" name="Can 5"/>
          <p:cNvSpPr/>
          <p:nvPr/>
        </p:nvSpPr>
        <p:spPr>
          <a:xfrm>
            <a:off x="1459729" y="1250135"/>
            <a:ext cx="446310" cy="457200"/>
          </a:xfrm>
          <a:prstGeom prst="can">
            <a:avLst/>
          </a:prstGeom>
          <a:solidFill>
            <a:srgbClr val="1D3064"/>
          </a:solidFill>
          <a:ln>
            <a:noFill/>
          </a:ln>
          <a:effectLst>
            <a:outerShdw blurRad="50800" dist="38100" algn="l" rotWithShape="0">
              <a:prstClr val="black">
                <a:alpha val="40000"/>
              </a:prstClr>
            </a:outerShdw>
          </a:effectLst>
        </p:spPr>
        <p:style>
          <a:lnRef idx="0">
            <a:schemeClr val="accent1"/>
          </a:lnRef>
          <a:fillRef idx="3">
            <a:schemeClr val="accent1"/>
          </a:fillRef>
          <a:effectRef idx="3">
            <a:schemeClr val="accent1"/>
          </a:effectRef>
          <a:fontRef idx="minor">
            <a:schemeClr val="lt1"/>
          </a:fontRef>
        </p:style>
        <p:txBody>
          <a:bodyPr anchor="ctr"/>
          <a:lstStyle/>
          <a:p>
            <a:pPr algn="ctr">
              <a:defRPr/>
            </a:pPr>
            <a:r>
              <a:rPr lang="en-US" b="1" dirty="0" smtClean="0">
                <a:latin typeface="+mj-lt"/>
                <a:cs typeface="Courier New" pitchFamily="49" charset="0"/>
              </a:rPr>
              <a:t>L</a:t>
            </a:r>
            <a:r>
              <a:rPr lang="en-US" b="1" baseline="-25000" dirty="0" smtClean="0">
                <a:latin typeface="+mj-lt"/>
                <a:cs typeface="Courier New" pitchFamily="49" charset="0"/>
              </a:rPr>
              <a:t>1</a:t>
            </a:r>
            <a:endParaRPr lang="en-US" dirty="0">
              <a:latin typeface="+mj-lt"/>
            </a:endParaRPr>
          </a:p>
        </p:txBody>
      </p:sp>
      <p:sp>
        <p:nvSpPr>
          <p:cNvPr id="7" name="Can 6"/>
          <p:cNvSpPr/>
          <p:nvPr/>
        </p:nvSpPr>
        <p:spPr>
          <a:xfrm>
            <a:off x="1459729" y="2012135"/>
            <a:ext cx="446310" cy="457200"/>
          </a:xfrm>
          <a:prstGeom prst="can">
            <a:avLst/>
          </a:prstGeom>
          <a:solidFill>
            <a:schemeClr val="accent6"/>
          </a:solidFill>
          <a:ln>
            <a:noFill/>
          </a:ln>
          <a:effectLst>
            <a:outerShdw blurRad="50800" dist="38100" algn="l" rotWithShape="0">
              <a:prstClr val="black">
                <a:alpha val="40000"/>
              </a:prstClr>
            </a:outerShdw>
          </a:effectLst>
        </p:spPr>
        <p:style>
          <a:lnRef idx="0">
            <a:schemeClr val="accent1"/>
          </a:lnRef>
          <a:fillRef idx="3">
            <a:schemeClr val="accent1"/>
          </a:fillRef>
          <a:effectRef idx="3">
            <a:schemeClr val="accent1"/>
          </a:effectRef>
          <a:fontRef idx="minor">
            <a:schemeClr val="lt1"/>
          </a:fontRef>
        </p:style>
        <p:txBody>
          <a:bodyPr anchor="ctr"/>
          <a:lstStyle/>
          <a:p>
            <a:pPr algn="ctr">
              <a:defRPr/>
            </a:pPr>
            <a:r>
              <a:rPr lang="en-US" b="1" dirty="0" smtClean="0">
                <a:latin typeface="+mj-lt"/>
                <a:cs typeface="Courier New" pitchFamily="49" charset="0"/>
              </a:rPr>
              <a:t>L</a:t>
            </a:r>
            <a:r>
              <a:rPr lang="en-US" b="1" baseline="-25000" dirty="0" smtClean="0">
                <a:latin typeface="+mj-lt"/>
                <a:cs typeface="Courier New" pitchFamily="49" charset="0"/>
              </a:rPr>
              <a:t>2</a:t>
            </a:r>
            <a:endParaRPr lang="en-US" dirty="0">
              <a:latin typeface="+mj-lt"/>
            </a:endParaRPr>
          </a:p>
        </p:txBody>
      </p:sp>
      <p:cxnSp>
        <p:nvCxnSpPr>
          <p:cNvPr id="8" name="Straight Arrow Connector 7"/>
          <p:cNvCxnSpPr/>
          <p:nvPr/>
        </p:nvCxnSpPr>
        <p:spPr>
          <a:xfrm>
            <a:off x="1916929" y="1631135"/>
            <a:ext cx="2743200" cy="0"/>
          </a:xfrm>
          <a:prstGeom prst="straightConnector1">
            <a:avLst/>
          </a:prstGeom>
          <a:ln w="38100">
            <a:solidFill>
              <a:srgbClr val="1D3064"/>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1916929" y="2393135"/>
            <a:ext cx="2743200" cy="0"/>
          </a:xfrm>
          <a:prstGeom prst="straightConnector1">
            <a:avLst/>
          </a:prstGeom>
          <a:ln w="38100">
            <a:solidFill>
              <a:schemeClr val="accent6"/>
            </a:solidFill>
            <a:tailEnd type="arrow"/>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2221729" y="1859735"/>
            <a:ext cx="1219200" cy="338554"/>
          </a:xfrm>
          <a:prstGeom prst="rect">
            <a:avLst/>
          </a:prstGeom>
          <a:solidFill>
            <a:schemeClr val="accent6"/>
          </a:solidFill>
          <a:ln>
            <a:noFill/>
          </a:ln>
        </p:spPr>
        <p:style>
          <a:lnRef idx="2">
            <a:schemeClr val="accent6">
              <a:shade val="50000"/>
            </a:schemeClr>
          </a:lnRef>
          <a:fillRef idx="1">
            <a:schemeClr val="accent6"/>
          </a:fillRef>
          <a:effectRef idx="0">
            <a:schemeClr val="accent6"/>
          </a:effectRef>
          <a:fontRef idx="minor">
            <a:schemeClr val="lt1"/>
          </a:fontRef>
        </p:style>
        <p:txBody>
          <a:bodyPr wrap="square">
            <a:spAutoFit/>
          </a:bodyPr>
          <a:lstStyle/>
          <a:p>
            <a:r>
              <a:rPr lang="en-US" sz="1600" b="1" dirty="0" smtClean="0">
                <a:latin typeface="+mj-lt"/>
                <a:cs typeface="Courier New" pitchFamily="49" charset="0"/>
              </a:rPr>
              <a:t>WS(x</a:t>
            </a:r>
            <a:r>
              <a:rPr lang="en-US" sz="1600" b="1" baseline="-25000" dirty="0" smtClean="0">
                <a:latin typeface="+mj-lt"/>
                <a:cs typeface="Courier New" pitchFamily="49" charset="0"/>
              </a:rPr>
              <a:t>1</a:t>
            </a:r>
            <a:r>
              <a:rPr lang="en-US" sz="1600" b="1" dirty="0" smtClean="0">
                <a:latin typeface="+mj-lt"/>
                <a:cs typeface="Courier New" pitchFamily="49" charset="0"/>
              </a:rPr>
              <a:t>;x</a:t>
            </a:r>
            <a:r>
              <a:rPr lang="en-US" sz="1600" b="1" baseline="-25000" dirty="0">
                <a:latin typeface="+mj-lt"/>
                <a:cs typeface="Courier New" pitchFamily="49" charset="0"/>
              </a:rPr>
              <a:t>2</a:t>
            </a:r>
            <a:r>
              <a:rPr lang="en-US" sz="1600" b="1" dirty="0" smtClean="0">
                <a:latin typeface="+mj-lt"/>
                <a:cs typeface="Courier New" pitchFamily="49" charset="0"/>
              </a:rPr>
              <a:t>)</a:t>
            </a:r>
            <a:endParaRPr lang="en-US" sz="1600" dirty="0">
              <a:latin typeface="+mj-lt"/>
            </a:endParaRPr>
          </a:p>
        </p:txBody>
      </p:sp>
      <p:sp>
        <p:nvSpPr>
          <p:cNvPr id="11" name="Rectangle 10"/>
          <p:cNvSpPr/>
          <p:nvPr/>
        </p:nvSpPr>
        <p:spPr>
          <a:xfrm>
            <a:off x="3593329" y="1859735"/>
            <a:ext cx="881591" cy="338554"/>
          </a:xfrm>
          <a:prstGeom prst="rect">
            <a:avLst/>
          </a:prstGeom>
          <a:ln>
            <a:solidFill>
              <a:schemeClr val="accent6"/>
            </a:solidFill>
          </a:ln>
        </p:spPr>
        <p:style>
          <a:lnRef idx="2">
            <a:schemeClr val="accent4"/>
          </a:lnRef>
          <a:fillRef idx="1">
            <a:schemeClr val="lt1"/>
          </a:fillRef>
          <a:effectRef idx="0">
            <a:schemeClr val="accent4"/>
          </a:effectRef>
          <a:fontRef idx="minor">
            <a:schemeClr val="dk1"/>
          </a:fontRef>
        </p:style>
        <p:txBody>
          <a:bodyPr wrap="square">
            <a:spAutoFit/>
          </a:bodyPr>
          <a:lstStyle/>
          <a:p>
            <a:r>
              <a:rPr lang="en-US" sz="1600" b="1" dirty="0" smtClean="0">
                <a:latin typeface="+mj-lt"/>
                <a:cs typeface="Courier New" pitchFamily="49" charset="0"/>
              </a:rPr>
              <a:t>W(x</a:t>
            </a:r>
            <a:r>
              <a:rPr lang="en-US" sz="1600" b="1" baseline="-25000" dirty="0" smtClean="0">
                <a:latin typeface="+mj-lt"/>
                <a:cs typeface="Courier New" pitchFamily="49" charset="0"/>
              </a:rPr>
              <a:t>2</a:t>
            </a:r>
            <a:r>
              <a:rPr lang="en-US" sz="1600" b="1" dirty="0" smtClean="0">
                <a:latin typeface="+mj-lt"/>
                <a:cs typeface="Courier New" pitchFamily="49" charset="0"/>
              </a:rPr>
              <a:t>)</a:t>
            </a:r>
            <a:endParaRPr lang="en-US" sz="1600" dirty="0">
              <a:latin typeface="+mj-lt"/>
            </a:endParaRPr>
          </a:p>
        </p:txBody>
      </p:sp>
      <p:sp>
        <p:nvSpPr>
          <p:cNvPr id="12" name="Rectangle 11"/>
          <p:cNvSpPr/>
          <p:nvPr/>
        </p:nvSpPr>
        <p:spPr>
          <a:xfrm>
            <a:off x="2983729" y="1097735"/>
            <a:ext cx="762000" cy="338554"/>
          </a:xfrm>
          <a:prstGeom prst="rect">
            <a:avLst/>
          </a:prstGeom>
          <a:ln>
            <a:solidFill>
              <a:srgbClr val="1D3064"/>
            </a:solidFill>
          </a:ln>
        </p:spPr>
        <p:style>
          <a:lnRef idx="2">
            <a:schemeClr val="accent4"/>
          </a:lnRef>
          <a:fillRef idx="1">
            <a:schemeClr val="lt1"/>
          </a:fillRef>
          <a:effectRef idx="0">
            <a:schemeClr val="accent4"/>
          </a:effectRef>
          <a:fontRef idx="minor">
            <a:schemeClr val="dk1"/>
          </a:fontRef>
        </p:style>
        <p:txBody>
          <a:bodyPr wrap="square">
            <a:spAutoFit/>
          </a:bodyPr>
          <a:lstStyle/>
          <a:p>
            <a:r>
              <a:rPr lang="en-US" sz="1600" b="1" dirty="0" smtClean="0">
                <a:latin typeface="+mj-lt"/>
                <a:cs typeface="Courier New" pitchFamily="49" charset="0"/>
              </a:rPr>
              <a:t>R(x</a:t>
            </a:r>
            <a:r>
              <a:rPr lang="en-US" sz="1600" b="1" baseline="-25000" dirty="0" smtClean="0">
                <a:latin typeface="+mj-lt"/>
                <a:cs typeface="Courier New" pitchFamily="49" charset="0"/>
              </a:rPr>
              <a:t>1</a:t>
            </a:r>
            <a:r>
              <a:rPr lang="en-US" sz="1600" b="1" dirty="0" smtClean="0">
                <a:latin typeface="+mj-lt"/>
                <a:cs typeface="Courier New" pitchFamily="49" charset="0"/>
              </a:rPr>
              <a:t>)</a:t>
            </a:r>
            <a:endParaRPr lang="en-US" sz="1600" dirty="0">
              <a:latin typeface="+mj-lt"/>
            </a:endParaRPr>
          </a:p>
        </p:txBody>
      </p:sp>
      <p:cxnSp>
        <p:nvCxnSpPr>
          <p:cNvPr id="13" name="Straight Arrow Connector 12"/>
          <p:cNvCxnSpPr/>
          <p:nvPr/>
        </p:nvCxnSpPr>
        <p:spPr>
          <a:xfrm flipV="1">
            <a:off x="2069329" y="1505507"/>
            <a:ext cx="0" cy="228600"/>
          </a:xfrm>
          <a:prstGeom prst="straightConnector1">
            <a:avLst/>
          </a:prstGeom>
          <a:ln w="38100">
            <a:solidFill>
              <a:srgbClr val="1D3064"/>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V="1">
            <a:off x="2221729" y="2292221"/>
            <a:ext cx="0" cy="228600"/>
          </a:xfrm>
          <a:prstGeom prst="straightConnector1">
            <a:avLst/>
          </a:prstGeom>
          <a:ln w="38100">
            <a:solidFill>
              <a:schemeClr val="accent6"/>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V="1">
            <a:off x="3620101" y="2279864"/>
            <a:ext cx="0" cy="228600"/>
          </a:xfrm>
          <a:prstGeom prst="straightConnector1">
            <a:avLst/>
          </a:prstGeom>
          <a:ln w="38100">
            <a:solidFill>
              <a:schemeClr val="accent6"/>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2069329" y="2697935"/>
            <a:ext cx="1524000" cy="0"/>
          </a:xfrm>
          <a:prstGeom prst="straightConnector1">
            <a:avLst/>
          </a:prstGeom>
          <a:ln w="635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773929" y="2926535"/>
            <a:ext cx="4572000" cy="685800"/>
          </a:xfrm>
          <a:prstGeom prst="rect">
            <a:avLst/>
          </a:prstGeom>
          <a:solidFill>
            <a:schemeClr val="tx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600" b="1" dirty="0" smtClean="0">
                <a:latin typeface="+mj-lt"/>
                <a:cs typeface="Courier New" pitchFamily="49" charset="0"/>
              </a:rPr>
              <a:t>W(x</a:t>
            </a:r>
            <a:r>
              <a:rPr lang="en-US" sz="1600" b="1" baseline="-25000" dirty="0" smtClean="0">
                <a:latin typeface="+mj-lt"/>
                <a:cs typeface="Courier New" pitchFamily="49" charset="0"/>
              </a:rPr>
              <a:t>2</a:t>
            </a:r>
            <a:r>
              <a:rPr lang="en-US" sz="1600" b="1" dirty="0" smtClean="0">
                <a:latin typeface="+mj-lt"/>
                <a:cs typeface="Courier New" pitchFamily="49" charset="0"/>
              </a:rPr>
              <a:t>)</a:t>
            </a:r>
            <a:r>
              <a:rPr lang="en-US" sz="1600" dirty="0" smtClean="0">
                <a:latin typeface="+mj-lt"/>
              </a:rPr>
              <a:t> operation should be performed only after the all previous writes have been seen</a:t>
            </a:r>
          </a:p>
        </p:txBody>
      </p:sp>
      <p:cxnSp>
        <p:nvCxnSpPr>
          <p:cNvPr id="18" name="Straight Arrow Connector 17"/>
          <p:cNvCxnSpPr>
            <a:stCxn id="12" idx="2"/>
          </p:cNvCxnSpPr>
          <p:nvPr/>
        </p:nvCxnSpPr>
        <p:spPr>
          <a:xfrm>
            <a:off x="3364729" y="1436289"/>
            <a:ext cx="255372" cy="423446"/>
          </a:xfrm>
          <a:prstGeom prst="straightConnector1">
            <a:avLst/>
          </a:prstGeom>
          <a:ln w="38100">
            <a:solidFill>
              <a:schemeClr val="bg1">
                <a:lumMod val="50000"/>
              </a:schemeClr>
            </a:solidFill>
            <a:prstDash val="solid"/>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2069329" y="1116342"/>
            <a:ext cx="838199" cy="307777"/>
          </a:xfrm>
          <a:prstGeom prst="rect">
            <a:avLst/>
          </a:prstGeom>
          <a:solidFill>
            <a:srgbClr val="1D3064"/>
          </a:solidFill>
          <a:ln>
            <a:noFill/>
          </a:ln>
        </p:spPr>
        <p:style>
          <a:lnRef idx="2">
            <a:schemeClr val="accent6">
              <a:shade val="50000"/>
            </a:schemeClr>
          </a:lnRef>
          <a:fillRef idx="1">
            <a:schemeClr val="accent6"/>
          </a:fillRef>
          <a:effectRef idx="0">
            <a:schemeClr val="accent6"/>
          </a:effectRef>
          <a:fontRef idx="minor">
            <a:schemeClr val="lt1"/>
          </a:fontRef>
        </p:style>
        <p:txBody>
          <a:bodyPr wrap="square">
            <a:spAutoFit/>
          </a:bodyPr>
          <a:lstStyle/>
          <a:p>
            <a:r>
              <a:rPr lang="en-US" sz="1400" b="1" dirty="0" smtClean="0">
                <a:latin typeface="+mj-lt"/>
                <a:cs typeface="Courier New" pitchFamily="49" charset="0"/>
              </a:rPr>
              <a:t>WS(x</a:t>
            </a:r>
            <a:r>
              <a:rPr lang="en-US" sz="1400" b="1" baseline="-25000" dirty="0" smtClean="0">
                <a:latin typeface="+mj-lt"/>
                <a:cs typeface="Courier New" pitchFamily="49" charset="0"/>
              </a:rPr>
              <a:t>1</a:t>
            </a:r>
            <a:r>
              <a:rPr lang="en-US" sz="1400" b="1" dirty="0" smtClean="0">
                <a:latin typeface="+mj-lt"/>
                <a:cs typeface="Courier New" pitchFamily="49" charset="0"/>
              </a:rPr>
              <a:t>)</a:t>
            </a:r>
            <a:endParaRPr lang="en-US" sz="1400" dirty="0">
              <a:latin typeface="+mj-lt"/>
            </a:endParaRPr>
          </a:p>
        </p:txBody>
      </p:sp>
      <p:cxnSp>
        <p:nvCxnSpPr>
          <p:cNvPr id="20" name="Straight Arrow Connector 19"/>
          <p:cNvCxnSpPr/>
          <p:nvPr/>
        </p:nvCxnSpPr>
        <p:spPr>
          <a:xfrm flipV="1">
            <a:off x="2993777" y="1508879"/>
            <a:ext cx="0" cy="228600"/>
          </a:xfrm>
          <a:prstGeom prst="straightConnector1">
            <a:avLst/>
          </a:prstGeom>
          <a:ln w="38100">
            <a:solidFill>
              <a:srgbClr val="1D3064"/>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21" name="Group 20"/>
          <p:cNvGrpSpPr/>
          <p:nvPr/>
        </p:nvGrpSpPr>
        <p:grpSpPr>
          <a:xfrm>
            <a:off x="7335929" y="1076453"/>
            <a:ext cx="3700991" cy="2409124"/>
            <a:chOff x="5464704" y="4114800"/>
            <a:chExt cx="3700991" cy="2409124"/>
          </a:xfrm>
        </p:grpSpPr>
        <p:sp>
          <p:nvSpPr>
            <p:cNvPr id="22" name="Can 21"/>
            <p:cNvSpPr/>
            <p:nvPr/>
          </p:nvSpPr>
          <p:spPr>
            <a:xfrm>
              <a:off x="5638800" y="4267200"/>
              <a:ext cx="446310" cy="457200"/>
            </a:xfrm>
            <a:prstGeom prst="can">
              <a:avLst/>
            </a:prstGeom>
            <a:solidFill>
              <a:srgbClr val="1D3064"/>
            </a:solidFill>
            <a:ln>
              <a:noFill/>
            </a:ln>
            <a:effectLst>
              <a:outerShdw blurRad="50800" dist="38100" algn="l" rotWithShape="0">
                <a:prstClr val="black">
                  <a:alpha val="40000"/>
                </a:prstClr>
              </a:outerShdw>
            </a:effectLst>
          </p:spPr>
          <p:style>
            <a:lnRef idx="0">
              <a:schemeClr val="accent1"/>
            </a:lnRef>
            <a:fillRef idx="3">
              <a:schemeClr val="accent1"/>
            </a:fillRef>
            <a:effectRef idx="3">
              <a:schemeClr val="accent1"/>
            </a:effectRef>
            <a:fontRef idx="minor">
              <a:schemeClr val="lt1"/>
            </a:fontRef>
          </p:style>
          <p:txBody>
            <a:bodyPr anchor="ctr"/>
            <a:lstStyle/>
            <a:p>
              <a:pPr algn="ctr">
                <a:defRPr/>
              </a:pPr>
              <a:r>
                <a:rPr lang="en-US" b="1" dirty="0" smtClean="0">
                  <a:latin typeface="+mj-lt"/>
                  <a:cs typeface="Courier New" pitchFamily="49" charset="0"/>
                </a:rPr>
                <a:t>L</a:t>
              </a:r>
              <a:r>
                <a:rPr lang="en-US" b="1" baseline="-25000" dirty="0" smtClean="0">
                  <a:latin typeface="+mj-lt"/>
                  <a:cs typeface="Courier New" pitchFamily="49" charset="0"/>
                </a:rPr>
                <a:t>1</a:t>
              </a:r>
              <a:endParaRPr lang="en-US" dirty="0">
                <a:latin typeface="+mj-lt"/>
              </a:endParaRPr>
            </a:p>
          </p:txBody>
        </p:sp>
        <p:sp>
          <p:nvSpPr>
            <p:cNvPr id="23" name="Can 22"/>
            <p:cNvSpPr/>
            <p:nvPr/>
          </p:nvSpPr>
          <p:spPr>
            <a:xfrm>
              <a:off x="5638800" y="5029200"/>
              <a:ext cx="446310" cy="457200"/>
            </a:xfrm>
            <a:prstGeom prst="can">
              <a:avLst/>
            </a:prstGeom>
            <a:solidFill>
              <a:schemeClr val="accent6"/>
            </a:solidFill>
            <a:ln>
              <a:noFill/>
            </a:ln>
            <a:effectLst>
              <a:outerShdw blurRad="50800" dist="38100" algn="l" rotWithShape="0">
                <a:prstClr val="black">
                  <a:alpha val="40000"/>
                </a:prstClr>
              </a:outerShdw>
            </a:effectLst>
          </p:spPr>
          <p:style>
            <a:lnRef idx="0">
              <a:schemeClr val="accent1"/>
            </a:lnRef>
            <a:fillRef idx="3">
              <a:schemeClr val="accent1"/>
            </a:fillRef>
            <a:effectRef idx="3">
              <a:schemeClr val="accent1"/>
            </a:effectRef>
            <a:fontRef idx="minor">
              <a:schemeClr val="lt1"/>
            </a:fontRef>
          </p:style>
          <p:txBody>
            <a:bodyPr anchor="ctr"/>
            <a:lstStyle/>
            <a:p>
              <a:pPr algn="ctr">
                <a:defRPr/>
              </a:pPr>
              <a:r>
                <a:rPr lang="en-US" b="1" dirty="0" smtClean="0">
                  <a:latin typeface="+mj-lt"/>
                  <a:cs typeface="Courier New" pitchFamily="49" charset="0"/>
                </a:rPr>
                <a:t>L</a:t>
              </a:r>
              <a:r>
                <a:rPr lang="en-US" b="1" baseline="-25000" dirty="0" smtClean="0">
                  <a:latin typeface="+mj-lt"/>
                  <a:cs typeface="Courier New" pitchFamily="49" charset="0"/>
                </a:rPr>
                <a:t>2</a:t>
              </a:r>
              <a:endParaRPr lang="en-US" dirty="0">
                <a:latin typeface="+mj-lt"/>
              </a:endParaRPr>
            </a:p>
          </p:txBody>
        </p:sp>
        <p:cxnSp>
          <p:nvCxnSpPr>
            <p:cNvPr id="24" name="Straight Arrow Connector 23"/>
            <p:cNvCxnSpPr/>
            <p:nvPr/>
          </p:nvCxnSpPr>
          <p:spPr>
            <a:xfrm>
              <a:off x="6096000" y="4648200"/>
              <a:ext cx="2743200" cy="0"/>
            </a:xfrm>
            <a:prstGeom prst="straightConnector1">
              <a:avLst/>
            </a:prstGeom>
            <a:ln w="38100">
              <a:solidFill>
                <a:srgbClr val="1D3064"/>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6096000" y="5410200"/>
              <a:ext cx="2743200" cy="0"/>
            </a:xfrm>
            <a:prstGeom prst="straightConnector1">
              <a:avLst/>
            </a:prstGeom>
            <a:ln w="38100">
              <a:solidFill>
                <a:schemeClr val="accent6"/>
              </a:solidFill>
              <a:tailEnd type="arrow"/>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6400800" y="4876800"/>
              <a:ext cx="914400" cy="338554"/>
            </a:xfrm>
            <a:prstGeom prst="rect">
              <a:avLst/>
            </a:prstGeom>
            <a:solidFill>
              <a:schemeClr val="accent6"/>
            </a:solidFill>
            <a:ln>
              <a:noFill/>
            </a:ln>
          </p:spPr>
          <p:style>
            <a:lnRef idx="2">
              <a:schemeClr val="accent6">
                <a:shade val="50000"/>
              </a:schemeClr>
            </a:lnRef>
            <a:fillRef idx="1">
              <a:schemeClr val="accent6"/>
            </a:fillRef>
            <a:effectRef idx="0">
              <a:schemeClr val="accent6"/>
            </a:effectRef>
            <a:fontRef idx="minor">
              <a:schemeClr val="lt1"/>
            </a:fontRef>
          </p:style>
          <p:txBody>
            <a:bodyPr wrap="square">
              <a:spAutoFit/>
            </a:bodyPr>
            <a:lstStyle/>
            <a:p>
              <a:r>
                <a:rPr lang="en-US" sz="1600" b="1" dirty="0" smtClean="0">
                  <a:latin typeface="+mj-lt"/>
                  <a:cs typeface="Courier New" pitchFamily="49" charset="0"/>
                </a:rPr>
                <a:t>WS(x</a:t>
              </a:r>
              <a:r>
                <a:rPr lang="en-US" sz="1600" b="1" baseline="-25000" dirty="0" smtClean="0">
                  <a:latin typeface="+mj-lt"/>
                  <a:cs typeface="Courier New" pitchFamily="49" charset="0"/>
                </a:rPr>
                <a:t>2</a:t>
              </a:r>
              <a:r>
                <a:rPr lang="en-US" sz="1600" b="1" dirty="0" smtClean="0">
                  <a:latin typeface="+mj-lt"/>
                  <a:cs typeface="Courier New" pitchFamily="49" charset="0"/>
                </a:rPr>
                <a:t>)</a:t>
              </a:r>
              <a:endParaRPr lang="en-US" sz="1600" dirty="0">
                <a:latin typeface="+mj-lt"/>
              </a:endParaRPr>
            </a:p>
          </p:txBody>
        </p:sp>
        <p:sp>
          <p:nvSpPr>
            <p:cNvPr id="27" name="Rectangle 26"/>
            <p:cNvSpPr/>
            <p:nvPr/>
          </p:nvSpPr>
          <p:spPr>
            <a:xfrm>
              <a:off x="7772400" y="4876800"/>
              <a:ext cx="881591" cy="338554"/>
            </a:xfrm>
            <a:prstGeom prst="rect">
              <a:avLst/>
            </a:prstGeom>
            <a:ln>
              <a:solidFill>
                <a:schemeClr val="accent6"/>
              </a:solidFill>
            </a:ln>
          </p:spPr>
          <p:style>
            <a:lnRef idx="2">
              <a:schemeClr val="accent4"/>
            </a:lnRef>
            <a:fillRef idx="1">
              <a:schemeClr val="lt1"/>
            </a:fillRef>
            <a:effectRef idx="0">
              <a:schemeClr val="accent4"/>
            </a:effectRef>
            <a:fontRef idx="minor">
              <a:schemeClr val="dk1"/>
            </a:fontRef>
          </p:style>
          <p:txBody>
            <a:bodyPr wrap="square">
              <a:spAutoFit/>
            </a:bodyPr>
            <a:lstStyle/>
            <a:p>
              <a:r>
                <a:rPr lang="en-US" sz="1600" b="1" dirty="0" smtClean="0">
                  <a:latin typeface="+mj-lt"/>
                  <a:cs typeface="Courier New" pitchFamily="49" charset="0"/>
                </a:rPr>
                <a:t>W(x</a:t>
              </a:r>
              <a:r>
                <a:rPr lang="en-US" sz="1600" b="1" baseline="-25000" dirty="0" smtClean="0">
                  <a:latin typeface="+mj-lt"/>
                  <a:cs typeface="Courier New" pitchFamily="49" charset="0"/>
                </a:rPr>
                <a:t>2</a:t>
              </a:r>
              <a:r>
                <a:rPr lang="en-US" sz="1600" b="1" dirty="0" smtClean="0">
                  <a:latin typeface="+mj-lt"/>
                  <a:cs typeface="Courier New" pitchFamily="49" charset="0"/>
                </a:rPr>
                <a:t>)</a:t>
              </a:r>
              <a:endParaRPr lang="en-US" sz="1600" dirty="0">
                <a:latin typeface="+mj-lt"/>
              </a:endParaRPr>
            </a:p>
          </p:txBody>
        </p:sp>
        <p:sp>
          <p:nvSpPr>
            <p:cNvPr id="28" name="Rectangle 27"/>
            <p:cNvSpPr/>
            <p:nvPr/>
          </p:nvSpPr>
          <p:spPr>
            <a:xfrm>
              <a:off x="7162800" y="4114800"/>
              <a:ext cx="762000" cy="338554"/>
            </a:xfrm>
            <a:prstGeom prst="rect">
              <a:avLst/>
            </a:prstGeom>
            <a:ln>
              <a:solidFill>
                <a:srgbClr val="1D3064"/>
              </a:solidFill>
            </a:ln>
          </p:spPr>
          <p:style>
            <a:lnRef idx="2">
              <a:schemeClr val="accent4"/>
            </a:lnRef>
            <a:fillRef idx="1">
              <a:schemeClr val="lt1"/>
            </a:fillRef>
            <a:effectRef idx="0">
              <a:schemeClr val="accent4"/>
            </a:effectRef>
            <a:fontRef idx="minor">
              <a:schemeClr val="dk1"/>
            </a:fontRef>
          </p:style>
          <p:txBody>
            <a:bodyPr wrap="square">
              <a:spAutoFit/>
            </a:bodyPr>
            <a:lstStyle/>
            <a:p>
              <a:r>
                <a:rPr lang="en-US" sz="1600" b="1" dirty="0" smtClean="0">
                  <a:latin typeface="+mj-lt"/>
                  <a:cs typeface="Courier New" pitchFamily="49" charset="0"/>
                </a:rPr>
                <a:t>R(x</a:t>
              </a:r>
              <a:r>
                <a:rPr lang="en-US" sz="1600" b="1" baseline="-25000" dirty="0" smtClean="0">
                  <a:latin typeface="+mj-lt"/>
                  <a:cs typeface="Courier New" pitchFamily="49" charset="0"/>
                </a:rPr>
                <a:t>1</a:t>
              </a:r>
              <a:r>
                <a:rPr lang="en-US" sz="1600" b="1" dirty="0" smtClean="0">
                  <a:latin typeface="+mj-lt"/>
                  <a:cs typeface="Courier New" pitchFamily="49" charset="0"/>
                </a:rPr>
                <a:t>)</a:t>
              </a:r>
              <a:endParaRPr lang="en-US" sz="1600" dirty="0">
                <a:latin typeface="+mj-lt"/>
              </a:endParaRPr>
            </a:p>
          </p:txBody>
        </p:sp>
        <p:cxnSp>
          <p:nvCxnSpPr>
            <p:cNvPr id="29" name="Straight Arrow Connector 28"/>
            <p:cNvCxnSpPr/>
            <p:nvPr/>
          </p:nvCxnSpPr>
          <p:spPr>
            <a:xfrm flipV="1">
              <a:off x="6248400" y="4522572"/>
              <a:ext cx="0" cy="228600"/>
            </a:xfrm>
            <a:prstGeom prst="straightConnector1">
              <a:avLst/>
            </a:prstGeom>
            <a:ln w="38100">
              <a:solidFill>
                <a:srgbClr val="1D3064"/>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flipV="1">
              <a:off x="6400800" y="5309286"/>
              <a:ext cx="0" cy="228600"/>
            </a:xfrm>
            <a:prstGeom prst="straightConnector1">
              <a:avLst/>
            </a:prstGeom>
            <a:ln w="38100">
              <a:solidFill>
                <a:schemeClr val="accent6"/>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V="1">
              <a:off x="7799172" y="5296929"/>
              <a:ext cx="0" cy="228600"/>
            </a:xfrm>
            <a:prstGeom prst="straightConnector1">
              <a:avLst/>
            </a:prstGeom>
            <a:ln w="38100">
              <a:solidFill>
                <a:schemeClr val="accent6"/>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a:xfrm>
              <a:off x="5464704" y="5838124"/>
              <a:ext cx="3700991" cy="685800"/>
            </a:xfrm>
            <a:prstGeom prst="rect">
              <a:avLst/>
            </a:prstGeom>
            <a:solidFill>
              <a:schemeClr val="tx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600" dirty="0" smtClean="0">
                  <a:latin typeface="+mj-lt"/>
                </a:rPr>
                <a:t>A data-store that does not guarantee Write Follow Read Consistency Model</a:t>
              </a:r>
            </a:p>
          </p:txBody>
        </p:sp>
        <p:cxnSp>
          <p:nvCxnSpPr>
            <p:cNvPr id="33" name="Straight Arrow Connector 32"/>
            <p:cNvCxnSpPr>
              <a:stCxn id="28" idx="2"/>
            </p:cNvCxnSpPr>
            <p:nvPr/>
          </p:nvCxnSpPr>
          <p:spPr>
            <a:xfrm>
              <a:off x="7543800" y="4453354"/>
              <a:ext cx="255372" cy="423446"/>
            </a:xfrm>
            <a:prstGeom prst="straightConnector1">
              <a:avLst/>
            </a:prstGeom>
            <a:ln w="38100">
              <a:solidFill>
                <a:schemeClr val="bg1">
                  <a:lumMod val="50000"/>
                </a:schemeClr>
              </a:solidFill>
              <a:prstDash val="solid"/>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6248400" y="4133407"/>
              <a:ext cx="838199" cy="307777"/>
            </a:xfrm>
            <a:prstGeom prst="rect">
              <a:avLst/>
            </a:prstGeom>
            <a:solidFill>
              <a:srgbClr val="1D3064"/>
            </a:solidFill>
            <a:ln>
              <a:noFill/>
            </a:ln>
          </p:spPr>
          <p:style>
            <a:lnRef idx="2">
              <a:schemeClr val="accent6">
                <a:shade val="50000"/>
              </a:schemeClr>
            </a:lnRef>
            <a:fillRef idx="1">
              <a:schemeClr val="accent6"/>
            </a:fillRef>
            <a:effectRef idx="0">
              <a:schemeClr val="accent6"/>
            </a:effectRef>
            <a:fontRef idx="minor">
              <a:schemeClr val="lt1"/>
            </a:fontRef>
          </p:style>
          <p:txBody>
            <a:bodyPr wrap="square">
              <a:spAutoFit/>
            </a:bodyPr>
            <a:lstStyle/>
            <a:p>
              <a:r>
                <a:rPr lang="en-US" sz="1400" b="1" dirty="0" smtClean="0">
                  <a:latin typeface="+mj-lt"/>
                  <a:cs typeface="Courier New" pitchFamily="49" charset="0"/>
                </a:rPr>
                <a:t>WS(x</a:t>
              </a:r>
              <a:r>
                <a:rPr lang="en-US" sz="1400" b="1" baseline="-25000" dirty="0" smtClean="0">
                  <a:latin typeface="+mj-lt"/>
                  <a:cs typeface="Courier New" pitchFamily="49" charset="0"/>
                </a:rPr>
                <a:t>1</a:t>
              </a:r>
              <a:r>
                <a:rPr lang="en-US" sz="1400" b="1" dirty="0" smtClean="0">
                  <a:latin typeface="+mj-lt"/>
                  <a:cs typeface="Courier New" pitchFamily="49" charset="0"/>
                </a:rPr>
                <a:t>)</a:t>
              </a:r>
              <a:endParaRPr lang="en-US" sz="1400" dirty="0">
                <a:latin typeface="+mj-lt"/>
              </a:endParaRPr>
            </a:p>
          </p:txBody>
        </p:sp>
        <p:cxnSp>
          <p:nvCxnSpPr>
            <p:cNvPr id="35" name="Straight Arrow Connector 34"/>
            <p:cNvCxnSpPr/>
            <p:nvPr/>
          </p:nvCxnSpPr>
          <p:spPr>
            <a:xfrm flipV="1">
              <a:off x="7172848" y="4525944"/>
              <a:ext cx="0" cy="228600"/>
            </a:xfrm>
            <a:prstGeom prst="straightConnector1">
              <a:avLst/>
            </a:prstGeom>
            <a:ln w="38100">
              <a:solidFill>
                <a:srgbClr val="1D3064"/>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36" name="Picture 2" descr="C:\Users\vkolar\AppData\Local\Microsoft\Windows\Temporary Internet Files\Content.IE5\E2H73JIM\MC900322405[1].wmf"/>
          <p:cNvPicPr>
            <a:picLocks noChangeAspect="1" noChangeArrowheads="1"/>
          </p:cNvPicPr>
          <p:nvPr/>
        </p:nvPicPr>
        <p:blipFill>
          <a:blip r:embed="rId3" cstate="print"/>
          <a:srcRect/>
          <a:stretch>
            <a:fillRect/>
          </a:stretch>
        </p:blipFill>
        <p:spPr bwMode="auto">
          <a:xfrm>
            <a:off x="773929" y="1097735"/>
            <a:ext cx="615662" cy="685800"/>
          </a:xfrm>
          <a:prstGeom prst="rect">
            <a:avLst/>
          </a:prstGeom>
          <a:noFill/>
          <a:ln w="9525">
            <a:noFill/>
            <a:miter lim="800000"/>
            <a:headEnd/>
            <a:tailEnd/>
          </a:ln>
        </p:spPr>
      </p:pic>
      <p:sp>
        <p:nvSpPr>
          <p:cNvPr id="38" name="Content Placeholder 3"/>
          <p:cNvSpPr txBox="1">
            <a:spLocks/>
          </p:cNvSpPr>
          <p:nvPr/>
        </p:nvSpPr>
        <p:spPr>
          <a:xfrm>
            <a:off x="198477" y="3757012"/>
            <a:ext cx="5555209" cy="2700059"/>
          </a:xfrm>
          <a:prstGeom prst="rect">
            <a:avLst/>
          </a:prstGeom>
        </p:spPr>
        <p:txBody>
          <a:bodyPr vert="horz" lIns="91440" tIns="45720" rIns="91440" bIns="45720" rtlCol="0">
            <a:noAutofit/>
          </a:bodyPr>
          <a:lstStyle>
            <a:lvl1pPr marL="265113" indent="-265113" algn="just" defTabSz="914400" rtl="0" eaLnBrk="1" latinLnBrk="0" hangingPunct="1">
              <a:lnSpc>
                <a:spcPct val="90000"/>
              </a:lnSpc>
              <a:spcBef>
                <a:spcPts val="1000"/>
              </a:spcBef>
              <a:buClr>
                <a:schemeClr val="accent6"/>
              </a:buClr>
              <a:buFont typeface="Webdings" panose="05030102010509060703"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nSpc>
                <a:spcPct val="104000"/>
              </a:lnSpc>
              <a:spcBef>
                <a:spcPts val="576"/>
              </a:spcBef>
              <a:buFont typeface="+mj-lt"/>
              <a:buAutoNum type="arabicPeriod"/>
            </a:pPr>
            <a:r>
              <a:rPr lang="en-US" sz="1800" dirty="0"/>
              <a:t>Process P performs a write </a:t>
            </a:r>
            <a:r>
              <a:rPr lang="en-US" sz="1800" dirty="0" smtClean="0"/>
              <a:t>operation on </a:t>
            </a:r>
            <a:r>
              <a:rPr lang="en-US" sz="1800" dirty="0"/>
              <a:t>x at </a:t>
            </a:r>
            <a:r>
              <a:rPr lang="en-US" sz="1800" dirty="0" smtClean="0"/>
              <a:t>local copy </a:t>
            </a:r>
            <a:r>
              <a:rPr lang="en-US" sz="1800" dirty="0"/>
              <a:t>L1, presented as </a:t>
            </a:r>
            <a:r>
              <a:rPr lang="en-US" sz="1800" dirty="0" smtClean="0"/>
              <a:t>the operation </a:t>
            </a:r>
            <a:r>
              <a:rPr lang="en-US" sz="1800" dirty="0"/>
              <a:t>W(x1).</a:t>
            </a:r>
          </a:p>
          <a:p>
            <a:pPr marL="342900" indent="-342900">
              <a:lnSpc>
                <a:spcPct val="104000"/>
              </a:lnSpc>
              <a:spcBef>
                <a:spcPts val="576"/>
              </a:spcBef>
              <a:buFont typeface="+mj-lt"/>
              <a:buAutoNum type="arabicPeriod"/>
            </a:pPr>
            <a:r>
              <a:rPr lang="en-US" sz="1800" dirty="0" smtClean="0"/>
              <a:t>Later</a:t>
            </a:r>
            <a:r>
              <a:rPr lang="en-US" sz="1800" dirty="0"/>
              <a:t>, P performs another </a:t>
            </a:r>
            <a:r>
              <a:rPr lang="en-US" sz="1800" dirty="0" smtClean="0"/>
              <a:t>write operation </a:t>
            </a:r>
            <a:r>
              <a:rPr lang="en-US" sz="1800" dirty="0"/>
              <a:t>on x, </a:t>
            </a:r>
            <a:r>
              <a:rPr lang="en-US" sz="1800" dirty="0" smtClean="0"/>
              <a:t>but this </a:t>
            </a:r>
            <a:r>
              <a:rPr lang="en-US" sz="1800" dirty="0"/>
              <a:t>time at L2</a:t>
            </a:r>
            <a:r>
              <a:rPr lang="en-US" sz="1800" dirty="0" smtClean="0"/>
              <a:t>, shown </a:t>
            </a:r>
            <a:r>
              <a:rPr lang="en-US" sz="1800" dirty="0"/>
              <a:t>as W (x2).</a:t>
            </a:r>
          </a:p>
          <a:p>
            <a:pPr marL="342900" indent="-342900">
              <a:lnSpc>
                <a:spcPct val="104000"/>
              </a:lnSpc>
              <a:spcBef>
                <a:spcPts val="576"/>
              </a:spcBef>
              <a:buFont typeface="+mj-lt"/>
              <a:buAutoNum type="arabicPeriod"/>
            </a:pPr>
            <a:r>
              <a:rPr lang="en-US" sz="1800" dirty="0" smtClean="0"/>
              <a:t>To </a:t>
            </a:r>
            <a:r>
              <a:rPr lang="en-US" sz="1800" dirty="0"/>
              <a:t>ensure monotonic-write consistency</a:t>
            </a:r>
            <a:r>
              <a:rPr lang="en-US" sz="1800" dirty="0" smtClean="0"/>
              <a:t>, the previous write </a:t>
            </a:r>
            <a:r>
              <a:rPr lang="en-US" sz="1800" dirty="0"/>
              <a:t>operation at L1 </a:t>
            </a:r>
            <a:r>
              <a:rPr lang="en-US" sz="1800" dirty="0" smtClean="0"/>
              <a:t>must have </a:t>
            </a:r>
            <a:r>
              <a:rPr lang="en-US" sz="1800" dirty="0"/>
              <a:t>been propagated to L2.</a:t>
            </a:r>
          </a:p>
          <a:p>
            <a:pPr marL="342900" indent="-342900">
              <a:lnSpc>
                <a:spcPct val="104000"/>
              </a:lnSpc>
              <a:spcBef>
                <a:spcPts val="576"/>
              </a:spcBef>
              <a:buFont typeface="+mj-lt"/>
              <a:buAutoNum type="arabicPeriod"/>
            </a:pPr>
            <a:r>
              <a:rPr lang="en-US" sz="1800" dirty="0" smtClean="0"/>
              <a:t>This </a:t>
            </a:r>
            <a:r>
              <a:rPr lang="en-US" sz="1800" dirty="0"/>
              <a:t>explains operation W (x1) at L2</a:t>
            </a:r>
            <a:r>
              <a:rPr lang="en-US" sz="1800" dirty="0" smtClean="0"/>
              <a:t>, and </a:t>
            </a:r>
            <a:r>
              <a:rPr lang="en-US" sz="1800" dirty="0"/>
              <a:t>why </a:t>
            </a:r>
            <a:r>
              <a:rPr lang="en-US" sz="1800" dirty="0" smtClean="0"/>
              <a:t>it takes </a:t>
            </a:r>
            <a:r>
              <a:rPr lang="en-US" sz="1800" dirty="0"/>
              <a:t>place before W (x2).</a:t>
            </a:r>
          </a:p>
        </p:txBody>
      </p:sp>
      <p:sp>
        <p:nvSpPr>
          <p:cNvPr id="39" name="Content Placeholder 3"/>
          <p:cNvSpPr txBox="1">
            <a:spLocks/>
          </p:cNvSpPr>
          <p:nvPr/>
        </p:nvSpPr>
        <p:spPr>
          <a:xfrm>
            <a:off x="6408819" y="3757012"/>
            <a:ext cx="5555209" cy="2078723"/>
          </a:xfrm>
          <a:prstGeom prst="rect">
            <a:avLst/>
          </a:prstGeom>
        </p:spPr>
        <p:txBody>
          <a:bodyPr vert="horz" lIns="91440" tIns="45720" rIns="91440" bIns="45720" rtlCol="0">
            <a:noAutofit/>
          </a:bodyPr>
          <a:lstStyle>
            <a:lvl1pPr marL="265113" indent="-265113" algn="just" defTabSz="914400" rtl="0" eaLnBrk="1" latinLnBrk="0" hangingPunct="1">
              <a:lnSpc>
                <a:spcPct val="90000"/>
              </a:lnSpc>
              <a:spcBef>
                <a:spcPts val="1000"/>
              </a:spcBef>
              <a:buClr>
                <a:schemeClr val="accent6"/>
              </a:buClr>
              <a:buFont typeface="Webdings" panose="05030102010509060703"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nSpc>
                <a:spcPct val="104000"/>
              </a:lnSpc>
              <a:spcBef>
                <a:spcPts val="576"/>
              </a:spcBef>
              <a:buFont typeface="+mj-lt"/>
              <a:buAutoNum type="arabicPeriod"/>
            </a:pPr>
            <a:r>
              <a:rPr lang="en-US" sz="1800" dirty="0"/>
              <a:t>Situation in which monotonic-write consistency is not guaranteed.</a:t>
            </a:r>
          </a:p>
          <a:p>
            <a:pPr marL="342900" indent="-342900">
              <a:lnSpc>
                <a:spcPct val="104000"/>
              </a:lnSpc>
              <a:spcBef>
                <a:spcPts val="576"/>
              </a:spcBef>
              <a:buFont typeface="+mj-lt"/>
              <a:buAutoNum type="arabicPeriod"/>
            </a:pPr>
            <a:r>
              <a:rPr lang="en-US" sz="1800" dirty="0"/>
              <a:t>Missing is the propagation of W(x1) to copy L2.</a:t>
            </a:r>
          </a:p>
          <a:p>
            <a:pPr marL="342900" indent="-342900">
              <a:lnSpc>
                <a:spcPct val="104000"/>
              </a:lnSpc>
              <a:spcBef>
                <a:spcPts val="576"/>
              </a:spcBef>
              <a:buFont typeface="+mj-lt"/>
              <a:buAutoNum type="arabicPeriod"/>
            </a:pPr>
            <a:r>
              <a:rPr lang="en-US" sz="1800" dirty="0"/>
              <a:t>No guarantees can be given that the copy of x on which the second write is being performed has the same or more recent value at the time W(x1) completed at L1.</a:t>
            </a:r>
          </a:p>
        </p:txBody>
      </p:sp>
    </p:spTree>
    <p:extLst>
      <p:ext uri="{BB962C8B-B14F-4D97-AF65-F5344CB8AC3E}">
        <p14:creationId xmlns:p14="http://schemas.microsoft.com/office/powerpoint/2010/main" val="339163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42" presetClass="path" presetSubtype="0" accel="50000" decel="50000" fill="hold" nodeType="clickEffect">
                                  <p:stCondLst>
                                    <p:cond delay="0"/>
                                  </p:stCondLst>
                                  <p:childTnLst>
                                    <p:animMotion origin="layout" path="M -1.875E-6 -3.7037E-6 L -0.00039 0.12778 " pathEditMode="relative" rAng="0" ptsTypes="AA">
                                      <p:cBhvr>
                                        <p:cTn id="22" dur="2000" fill="hold"/>
                                        <p:tgtEl>
                                          <p:spTgt spid="36"/>
                                        </p:tgtEl>
                                        <p:attrNameLst>
                                          <p:attrName>ppt_x</p:attrName>
                                          <p:attrName>ppt_y</p:attrName>
                                        </p:attrNameLst>
                                      </p:cBhvr>
                                      <p:rCtr x="-26" y="6389"/>
                                    </p:animMotion>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3" presetClass="exit" presetSubtype="10" fill="hold" nodeType="clickEffect">
                                  <p:stCondLst>
                                    <p:cond delay="0"/>
                                  </p:stCondLst>
                                  <p:childTnLst>
                                    <p:animEffect transition="out" filter="blinds(horizontal)">
                                      <p:cBhvr>
                                        <p:cTn id="40" dur="500"/>
                                        <p:tgtEl>
                                          <p:spTgt spid="4"/>
                                        </p:tgtEl>
                                      </p:cBhvr>
                                    </p:animEffect>
                                    <p:set>
                                      <p:cBhvr>
                                        <p:cTn id="41" dur="1" fill="hold">
                                          <p:stCondLst>
                                            <p:cond delay="499"/>
                                          </p:stCondLst>
                                        </p:cTn>
                                        <p:tgtEl>
                                          <p:spTgt spid="4"/>
                                        </p:tgtEl>
                                        <p:attrNameLst>
                                          <p:attrName>style.visibility</p:attrName>
                                        </p:attrNameLst>
                                      </p:cBhvr>
                                      <p:to>
                                        <p:strVal val="hidden"/>
                                      </p:to>
                                    </p:set>
                                  </p:childTnLst>
                                </p:cTn>
                              </p:par>
                              <p:par>
                                <p:cTn id="42" presetID="3" presetClass="exit" presetSubtype="10" fill="hold" nodeType="withEffect">
                                  <p:stCondLst>
                                    <p:cond delay="0"/>
                                  </p:stCondLst>
                                  <p:childTnLst>
                                    <p:animEffect transition="out" filter="blinds(horizontal)">
                                      <p:cBhvr>
                                        <p:cTn id="43" dur="500"/>
                                        <p:tgtEl>
                                          <p:spTgt spid="16"/>
                                        </p:tgtEl>
                                      </p:cBhvr>
                                    </p:animEffect>
                                    <p:set>
                                      <p:cBhvr>
                                        <p:cTn id="44" dur="1" fill="hold">
                                          <p:stCondLst>
                                            <p:cond delay="499"/>
                                          </p:stCondLst>
                                        </p:cTn>
                                        <p:tgtEl>
                                          <p:spTgt spid="16"/>
                                        </p:tgtEl>
                                        <p:attrNameLst>
                                          <p:attrName>style.visibility</p:attrName>
                                        </p:attrNameLst>
                                      </p:cBhvr>
                                      <p:to>
                                        <p:strVal val="hidden"/>
                                      </p:to>
                                    </p:set>
                                  </p:childTnLst>
                                </p:cTn>
                              </p:par>
                            </p:childTnLst>
                          </p:cTn>
                        </p:par>
                        <p:par>
                          <p:cTn id="45" fill="hold">
                            <p:stCondLst>
                              <p:cond delay="500"/>
                            </p:stCondLst>
                            <p:childTnLst>
                              <p:par>
                                <p:cTn id="46" presetID="1" presetClass="entr" presetSubtype="0" fill="hold" grpId="0" nodeType="afterEffect">
                                  <p:stCondLst>
                                    <p:cond delay="0"/>
                                  </p:stCondLst>
                                  <p:childTnLst>
                                    <p:set>
                                      <p:cBhvr>
                                        <p:cTn id="47" dur="1" fill="hold">
                                          <p:stCondLst>
                                            <p:cond delay="0"/>
                                          </p:stCondLst>
                                        </p:cTn>
                                        <p:tgtEl>
                                          <p:spTgt spid="10"/>
                                        </p:tgtEl>
                                        <p:attrNameLst>
                                          <p:attrName>style.visibility</p:attrName>
                                        </p:attrNameLst>
                                      </p:cBhvr>
                                      <p:to>
                                        <p:strVal val="visible"/>
                                      </p:to>
                                    </p:set>
                                  </p:childTnLst>
                                </p:cTn>
                              </p:par>
                              <p:par>
                                <p:cTn id="48" presetID="1" presetClass="entr" presetSubtype="0" fill="hold" nodeType="withEffect">
                                  <p:stCondLst>
                                    <p:cond delay="0"/>
                                  </p:stCondLst>
                                  <p:childTnLst>
                                    <p:set>
                                      <p:cBhvr>
                                        <p:cTn id="49" dur="1" fill="hold">
                                          <p:stCondLst>
                                            <p:cond delay="0"/>
                                          </p:stCondLst>
                                        </p:cTn>
                                        <p:tgtEl>
                                          <p:spTgt spid="14"/>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grpId="0" nodeType="clickEffect">
                                  <p:stCondLst>
                                    <p:cond delay="0"/>
                                  </p:stCondLst>
                                  <p:childTnLst>
                                    <p:set>
                                      <p:cBhvr>
                                        <p:cTn id="53" dur="1" fill="hold">
                                          <p:stCondLst>
                                            <p:cond delay="0"/>
                                          </p:stCondLst>
                                        </p:cTn>
                                        <p:tgtEl>
                                          <p:spTgt spid="17"/>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nodeType="clickEffect">
                                  <p:stCondLst>
                                    <p:cond delay="0"/>
                                  </p:stCondLst>
                                  <p:childTnLst>
                                    <p:set>
                                      <p:cBhvr>
                                        <p:cTn id="57" dur="1" fill="hold">
                                          <p:stCondLst>
                                            <p:cond delay="0"/>
                                          </p:stCondLst>
                                        </p:cTn>
                                        <p:tgtEl>
                                          <p:spTgt spid="38">
                                            <p:txEl>
                                              <p:pRg st="0" end="0"/>
                                            </p:txEl>
                                          </p:spTgt>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nodeType="clickEffect">
                                  <p:stCondLst>
                                    <p:cond delay="0"/>
                                  </p:stCondLst>
                                  <p:childTnLst>
                                    <p:set>
                                      <p:cBhvr>
                                        <p:cTn id="61" dur="1" fill="hold">
                                          <p:stCondLst>
                                            <p:cond delay="0"/>
                                          </p:stCondLst>
                                        </p:cTn>
                                        <p:tgtEl>
                                          <p:spTgt spid="38">
                                            <p:txEl>
                                              <p:pRg st="1" end="1"/>
                                            </p:txEl>
                                          </p:spTgt>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nodeType="clickEffect">
                                  <p:stCondLst>
                                    <p:cond delay="0"/>
                                  </p:stCondLst>
                                  <p:childTnLst>
                                    <p:set>
                                      <p:cBhvr>
                                        <p:cTn id="65" dur="1" fill="hold">
                                          <p:stCondLst>
                                            <p:cond delay="0"/>
                                          </p:stCondLst>
                                        </p:cTn>
                                        <p:tgtEl>
                                          <p:spTgt spid="38">
                                            <p:txEl>
                                              <p:pRg st="2" end="2"/>
                                            </p:txEl>
                                          </p:spTgt>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ID="1" presetClass="entr" presetSubtype="0" fill="hold" nodeType="clickEffect">
                                  <p:stCondLst>
                                    <p:cond delay="0"/>
                                  </p:stCondLst>
                                  <p:childTnLst>
                                    <p:set>
                                      <p:cBhvr>
                                        <p:cTn id="69" dur="1" fill="hold">
                                          <p:stCondLst>
                                            <p:cond delay="0"/>
                                          </p:stCondLst>
                                        </p:cTn>
                                        <p:tgtEl>
                                          <p:spTgt spid="38">
                                            <p:txEl>
                                              <p:pRg st="3" end="3"/>
                                            </p:txEl>
                                          </p:spTgt>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nodeType="clickEffect">
                                  <p:stCondLst>
                                    <p:cond delay="0"/>
                                  </p:stCondLst>
                                  <p:childTnLst>
                                    <p:set>
                                      <p:cBhvr>
                                        <p:cTn id="73" dur="1" fill="hold">
                                          <p:stCondLst>
                                            <p:cond delay="0"/>
                                          </p:stCondLst>
                                        </p:cTn>
                                        <p:tgtEl>
                                          <p:spTgt spid="21"/>
                                        </p:tgtEl>
                                        <p:attrNameLst>
                                          <p:attrName>style.visibility</p:attrName>
                                        </p:attrNameLst>
                                      </p:cBhvr>
                                      <p:to>
                                        <p:strVal val="visible"/>
                                      </p:to>
                                    </p:set>
                                  </p:childTnLst>
                                </p:cTn>
                              </p:par>
                            </p:childTnLst>
                          </p:cTn>
                        </p:par>
                      </p:childTnLst>
                    </p:cTn>
                  </p:par>
                  <p:par>
                    <p:cTn id="74" fill="hold">
                      <p:stCondLst>
                        <p:cond delay="indefinite"/>
                      </p:stCondLst>
                      <p:childTnLst>
                        <p:par>
                          <p:cTn id="75" fill="hold">
                            <p:stCondLst>
                              <p:cond delay="0"/>
                            </p:stCondLst>
                            <p:childTnLst>
                              <p:par>
                                <p:cTn id="76" presetID="1" presetClass="entr" presetSubtype="0" fill="hold" nodeType="clickEffect">
                                  <p:stCondLst>
                                    <p:cond delay="0"/>
                                  </p:stCondLst>
                                  <p:childTnLst>
                                    <p:set>
                                      <p:cBhvr>
                                        <p:cTn id="77" dur="1" fill="hold">
                                          <p:stCondLst>
                                            <p:cond delay="0"/>
                                          </p:stCondLst>
                                        </p:cTn>
                                        <p:tgtEl>
                                          <p:spTgt spid="39">
                                            <p:txEl>
                                              <p:pRg st="0" end="0"/>
                                            </p:txEl>
                                          </p:spTgt>
                                        </p:tgtEl>
                                        <p:attrNameLst>
                                          <p:attrName>style.visibility</p:attrName>
                                        </p:attrNameLst>
                                      </p:cBhvr>
                                      <p:to>
                                        <p:strVal val="visible"/>
                                      </p:to>
                                    </p:set>
                                  </p:childTnLst>
                                </p:cTn>
                              </p:par>
                            </p:childTnLst>
                          </p:cTn>
                        </p:par>
                      </p:childTnLst>
                    </p:cTn>
                  </p:par>
                  <p:par>
                    <p:cTn id="78" fill="hold">
                      <p:stCondLst>
                        <p:cond delay="indefinite"/>
                      </p:stCondLst>
                      <p:childTnLst>
                        <p:par>
                          <p:cTn id="79" fill="hold">
                            <p:stCondLst>
                              <p:cond delay="0"/>
                            </p:stCondLst>
                            <p:childTnLst>
                              <p:par>
                                <p:cTn id="80" presetID="1" presetClass="entr" presetSubtype="0" fill="hold" nodeType="clickEffect">
                                  <p:stCondLst>
                                    <p:cond delay="0"/>
                                  </p:stCondLst>
                                  <p:childTnLst>
                                    <p:set>
                                      <p:cBhvr>
                                        <p:cTn id="81" dur="1" fill="hold">
                                          <p:stCondLst>
                                            <p:cond delay="0"/>
                                          </p:stCondLst>
                                        </p:cTn>
                                        <p:tgtEl>
                                          <p:spTgt spid="39">
                                            <p:txEl>
                                              <p:pRg st="1" end="1"/>
                                            </p:txEl>
                                          </p:spTgt>
                                        </p:tgtEl>
                                        <p:attrNameLst>
                                          <p:attrName>style.visibility</p:attrName>
                                        </p:attrNameLst>
                                      </p:cBhvr>
                                      <p:to>
                                        <p:strVal val="visible"/>
                                      </p:to>
                                    </p:set>
                                  </p:childTnLst>
                                </p:cTn>
                              </p:par>
                            </p:childTnLst>
                          </p:cTn>
                        </p:par>
                      </p:childTnLst>
                    </p:cTn>
                  </p:par>
                  <p:par>
                    <p:cTn id="82" fill="hold">
                      <p:stCondLst>
                        <p:cond delay="indefinite"/>
                      </p:stCondLst>
                      <p:childTnLst>
                        <p:par>
                          <p:cTn id="83" fill="hold">
                            <p:stCondLst>
                              <p:cond delay="0"/>
                            </p:stCondLst>
                            <p:childTnLst>
                              <p:par>
                                <p:cTn id="84" presetID="1" presetClass="entr" presetSubtype="0" fill="hold" nodeType="clickEffect">
                                  <p:stCondLst>
                                    <p:cond delay="0"/>
                                  </p:stCondLst>
                                  <p:childTnLst>
                                    <p:set>
                                      <p:cBhvr>
                                        <p:cTn id="85" dur="1" fill="hold">
                                          <p:stCondLst>
                                            <p:cond delay="0"/>
                                          </p:stCondLst>
                                        </p:cTn>
                                        <p:tgtEl>
                                          <p:spTgt spid="3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7" grpId="0" animBg="1"/>
      <p:bldP spid="19"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F2D5F8-87CB-4B5B-8EC7-5F4CE6485746}"/>
              </a:ext>
            </a:extLst>
          </p:cNvPr>
          <p:cNvSpPr>
            <a:spLocks noGrp="1"/>
          </p:cNvSpPr>
          <p:nvPr>
            <p:ph type="title"/>
          </p:nvPr>
        </p:nvSpPr>
        <p:spPr/>
        <p:txBody>
          <a:bodyPr>
            <a:normAutofit/>
          </a:bodyPr>
          <a:lstStyle/>
          <a:p>
            <a:r>
              <a:rPr lang="en-US" dirty="0" smtClean="0"/>
              <a:t>Client </a:t>
            </a:r>
            <a:r>
              <a:rPr lang="en-US" dirty="0"/>
              <a:t>centric model-Summary</a:t>
            </a:r>
          </a:p>
        </p:txBody>
      </p:sp>
      <p:sp>
        <p:nvSpPr>
          <p:cNvPr id="5" name="AutoShape 3"/>
          <p:cNvSpPr>
            <a:spLocks noChangeAspect="1" noChangeArrowheads="1" noTextEdit="1"/>
          </p:cNvSpPr>
          <p:nvPr/>
        </p:nvSpPr>
        <p:spPr bwMode="auto">
          <a:xfrm>
            <a:off x="85725" y="1019175"/>
            <a:ext cx="12020550" cy="481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2" name="Line 11"/>
          <p:cNvSpPr>
            <a:spLocks noChangeShapeType="1"/>
          </p:cNvSpPr>
          <p:nvPr/>
        </p:nvSpPr>
        <p:spPr bwMode="auto">
          <a:xfrm>
            <a:off x="2216150" y="1019175"/>
            <a:ext cx="0" cy="4751388"/>
          </a:xfrm>
          <a:prstGeom prst="line">
            <a:avLst/>
          </a:prstGeom>
          <a:noFill/>
          <a:ln w="12700">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7" name="Line 16"/>
          <p:cNvSpPr>
            <a:spLocks noChangeShapeType="1"/>
          </p:cNvSpPr>
          <p:nvPr/>
        </p:nvSpPr>
        <p:spPr bwMode="auto">
          <a:xfrm>
            <a:off x="92075" y="1019175"/>
            <a:ext cx="0" cy="4751388"/>
          </a:xfrm>
          <a:prstGeom prst="line">
            <a:avLst/>
          </a:prstGeom>
          <a:noFill/>
          <a:ln w="12700">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8" name="Line 17"/>
          <p:cNvSpPr>
            <a:spLocks noChangeShapeType="1"/>
          </p:cNvSpPr>
          <p:nvPr/>
        </p:nvSpPr>
        <p:spPr bwMode="auto">
          <a:xfrm>
            <a:off x="12080875" y="1019175"/>
            <a:ext cx="0" cy="4751388"/>
          </a:xfrm>
          <a:prstGeom prst="line">
            <a:avLst/>
          </a:prstGeom>
          <a:noFill/>
          <a:ln w="12700">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grpSp>
        <p:nvGrpSpPr>
          <p:cNvPr id="218" name="Group 217"/>
          <p:cNvGrpSpPr/>
          <p:nvPr/>
        </p:nvGrpSpPr>
        <p:grpSpPr>
          <a:xfrm>
            <a:off x="85725" y="1025525"/>
            <a:ext cx="12001500" cy="582613"/>
            <a:chOff x="85725" y="1025525"/>
            <a:chExt cx="12001500" cy="582613"/>
          </a:xfrm>
        </p:grpSpPr>
        <p:sp>
          <p:nvSpPr>
            <p:cNvPr id="6" name="Rectangle 5"/>
            <p:cNvSpPr>
              <a:spLocks noChangeArrowheads="1"/>
            </p:cNvSpPr>
            <p:nvPr/>
          </p:nvSpPr>
          <p:spPr bwMode="auto">
            <a:xfrm>
              <a:off x="92075" y="1025525"/>
              <a:ext cx="2124075" cy="582613"/>
            </a:xfrm>
            <a:prstGeom prst="rect">
              <a:avLst/>
            </a:prstGeom>
            <a:solidFill>
              <a:srgbClr val="1D306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7" name="Rectangle 6"/>
            <p:cNvSpPr>
              <a:spLocks noChangeArrowheads="1"/>
            </p:cNvSpPr>
            <p:nvPr/>
          </p:nvSpPr>
          <p:spPr bwMode="auto">
            <a:xfrm>
              <a:off x="2216150" y="1025525"/>
              <a:ext cx="9864725" cy="582613"/>
            </a:xfrm>
            <a:prstGeom prst="rect">
              <a:avLst/>
            </a:prstGeom>
            <a:solidFill>
              <a:srgbClr val="1D306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3" name="Line 12"/>
            <p:cNvSpPr>
              <a:spLocks noChangeShapeType="1"/>
            </p:cNvSpPr>
            <p:nvPr/>
          </p:nvSpPr>
          <p:spPr bwMode="auto">
            <a:xfrm>
              <a:off x="85725" y="1608138"/>
              <a:ext cx="12001500" cy="0"/>
            </a:xfrm>
            <a:prstGeom prst="line">
              <a:avLst/>
            </a:prstGeom>
            <a:noFill/>
            <a:ln w="38100">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9" name="Line 18"/>
            <p:cNvSpPr>
              <a:spLocks noChangeShapeType="1"/>
            </p:cNvSpPr>
            <p:nvPr/>
          </p:nvSpPr>
          <p:spPr bwMode="auto">
            <a:xfrm>
              <a:off x="85725" y="1025525"/>
              <a:ext cx="12001500" cy="0"/>
            </a:xfrm>
            <a:prstGeom prst="line">
              <a:avLst/>
            </a:prstGeom>
            <a:noFill/>
            <a:ln w="12700">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1" name="Rectangle 20"/>
            <p:cNvSpPr>
              <a:spLocks noChangeArrowheads="1"/>
            </p:cNvSpPr>
            <p:nvPr/>
          </p:nvSpPr>
          <p:spPr bwMode="auto">
            <a:xfrm>
              <a:off x="184150" y="1133475"/>
              <a:ext cx="165100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smtClean="0">
                  <a:ln>
                    <a:noFill/>
                  </a:ln>
                  <a:solidFill>
                    <a:srgbClr val="FFFFFF"/>
                  </a:solidFill>
                  <a:effectLst/>
                  <a:latin typeface="Roboto Condensed" panose="02000000000000000000" pitchFamily="2" charset="0"/>
                </a:rPr>
                <a:t>Consistency</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2" name="Rectangle 21"/>
            <p:cNvSpPr>
              <a:spLocks noChangeArrowheads="1"/>
            </p:cNvSpPr>
            <p:nvPr/>
          </p:nvSpPr>
          <p:spPr bwMode="auto">
            <a:xfrm>
              <a:off x="2308225" y="1133475"/>
              <a:ext cx="1552575"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smtClean="0">
                  <a:ln>
                    <a:noFill/>
                  </a:ln>
                  <a:solidFill>
                    <a:srgbClr val="FFFFFF"/>
                  </a:solidFill>
                  <a:effectLst/>
                  <a:latin typeface="Roboto Condensed" panose="02000000000000000000" pitchFamily="2" charset="0"/>
                </a:rPr>
                <a:t>Description</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grpSp>
      <p:grpSp>
        <p:nvGrpSpPr>
          <p:cNvPr id="219" name="Group 218"/>
          <p:cNvGrpSpPr/>
          <p:nvPr/>
        </p:nvGrpSpPr>
        <p:grpSpPr>
          <a:xfrm>
            <a:off x="85725" y="1608138"/>
            <a:ext cx="12057063" cy="947738"/>
            <a:chOff x="85725" y="1608138"/>
            <a:chExt cx="12057063" cy="947738"/>
          </a:xfrm>
        </p:grpSpPr>
        <p:sp>
          <p:nvSpPr>
            <p:cNvPr id="8" name="Rectangle 7"/>
            <p:cNvSpPr>
              <a:spLocks noChangeArrowheads="1"/>
            </p:cNvSpPr>
            <p:nvPr/>
          </p:nvSpPr>
          <p:spPr bwMode="auto">
            <a:xfrm>
              <a:off x="92075" y="1608138"/>
              <a:ext cx="2124075" cy="947738"/>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9" name="Rectangle 8"/>
            <p:cNvSpPr>
              <a:spLocks noChangeArrowheads="1"/>
            </p:cNvSpPr>
            <p:nvPr/>
          </p:nvSpPr>
          <p:spPr bwMode="auto">
            <a:xfrm>
              <a:off x="2216150" y="1608138"/>
              <a:ext cx="9864725" cy="947738"/>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4" name="Line 13"/>
            <p:cNvSpPr>
              <a:spLocks noChangeShapeType="1"/>
            </p:cNvSpPr>
            <p:nvPr/>
          </p:nvSpPr>
          <p:spPr bwMode="auto">
            <a:xfrm>
              <a:off x="85725" y="2555875"/>
              <a:ext cx="12001500" cy="0"/>
            </a:xfrm>
            <a:prstGeom prst="line">
              <a:avLst/>
            </a:prstGeom>
            <a:noFill/>
            <a:ln w="12700">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3" name="Rectangle 22"/>
            <p:cNvSpPr>
              <a:spLocks noChangeArrowheads="1"/>
            </p:cNvSpPr>
            <p:nvPr/>
          </p:nvSpPr>
          <p:spPr bwMode="auto">
            <a:xfrm>
              <a:off x="184150" y="1716088"/>
              <a:ext cx="203835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rgbClr val="1D3064"/>
                  </a:solidFill>
                  <a:effectLst/>
                  <a:latin typeface="Roboto Condensed" panose="02000000000000000000" pitchFamily="2" charset="0"/>
                </a:rPr>
                <a:t>Monotonic read</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4" name="Rectangle 23"/>
            <p:cNvSpPr>
              <a:spLocks noChangeArrowheads="1"/>
            </p:cNvSpPr>
            <p:nvPr/>
          </p:nvSpPr>
          <p:spPr bwMode="auto">
            <a:xfrm>
              <a:off x="2308225" y="1716088"/>
              <a:ext cx="32385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rgbClr val="212121"/>
                  </a:solidFill>
                  <a:effectLst/>
                  <a:latin typeface="Roboto Condensed" panose="02000000000000000000" pitchFamily="2" charset="0"/>
                </a:rPr>
                <a:t>If</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5" name="Rectangle 24"/>
            <p:cNvSpPr>
              <a:spLocks noChangeArrowheads="1"/>
            </p:cNvSpPr>
            <p:nvPr/>
          </p:nvSpPr>
          <p:spPr bwMode="auto">
            <a:xfrm>
              <a:off x="2555875" y="1716088"/>
              <a:ext cx="29845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rgbClr val="212121"/>
                  </a:solidFill>
                  <a:effectLst/>
                  <a:latin typeface="Roboto Condensed" panose="02000000000000000000" pitchFamily="2" charset="0"/>
                </a:rPr>
                <a:t>a</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6" name="Rectangle 25"/>
            <p:cNvSpPr>
              <a:spLocks noChangeArrowheads="1"/>
            </p:cNvSpPr>
            <p:nvPr/>
          </p:nvSpPr>
          <p:spPr bwMode="auto">
            <a:xfrm>
              <a:off x="2778125" y="1716088"/>
              <a:ext cx="1109663"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212121"/>
                  </a:solidFill>
                  <a:effectLst/>
                  <a:latin typeface="Roboto Condensed" panose="02000000000000000000" pitchFamily="2" charset="0"/>
                </a:rPr>
                <a:t>process</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7" name="Rectangle 26"/>
            <p:cNvSpPr>
              <a:spLocks noChangeArrowheads="1"/>
            </p:cNvSpPr>
            <p:nvPr/>
          </p:nvSpPr>
          <p:spPr bwMode="auto">
            <a:xfrm>
              <a:off x="3808413" y="1716088"/>
              <a:ext cx="823913"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rgbClr val="212121"/>
                  </a:solidFill>
                  <a:effectLst/>
                  <a:latin typeface="Roboto Condensed" panose="02000000000000000000" pitchFamily="2" charset="0"/>
                </a:rPr>
                <a:t>reads</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8" name="Rectangle 27"/>
            <p:cNvSpPr>
              <a:spLocks noChangeArrowheads="1"/>
            </p:cNvSpPr>
            <p:nvPr/>
          </p:nvSpPr>
          <p:spPr bwMode="auto">
            <a:xfrm>
              <a:off x="4556125" y="1716088"/>
              <a:ext cx="53340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rgbClr val="212121"/>
                  </a:solidFill>
                  <a:effectLst/>
                  <a:latin typeface="Roboto Condensed" panose="02000000000000000000" pitchFamily="2" charset="0"/>
                </a:rPr>
                <a:t>the</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9" name="Rectangle 28"/>
            <p:cNvSpPr>
              <a:spLocks noChangeArrowheads="1"/>
            </p:cNvSpPr>
            <p:nvPr/>
          </p:nvSpPr>
          <p:spPr bwMode="auto">
            <a:xfrm>
              <a:off x="5011738" y="1716088"/>
              <a:ext cx="790575"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rgbClr val="212121"/>
                  </a:solidFill>
                  <a:effectLst/>
                  <a:latin typeface="Roboto Condensed" panose="02000000000000000000" pitchFamily="2" charset="0"/>
                </a:rPr>
                <a:t>value</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0" name="Rectangle 29"/>
            <p:cNvSpPr>
              <a:spLocks noChangeArrowheads="1"/>
            </p:cNvSpPr>
            <p:nvPr/>
          </p:nvSpPr>
          <p:spPr bwMode="auto">
            <a:xfrm>
              <a:off x="5722938" y="1716088"/>
              <a:ext cx="40005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rgbClr val="212121"/>
                  </a:solidFill>
                  <a:effectLst/>
                  <a:latin typeface="Roboto Condensed" panose="02000000000000000000" pitchFamily="2" charset="0"/>
                </a:rPr>
                <a:t>of</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1" name="Rectangle 30"/>
            <p:cNvSpPr>
              <a:spLocks noChangeArrowheads="1"/>
            </p:cNvSpPr>
            <p:nvPr/>
          </p:nvSpPr>
          <p:spPr bwMode="auto">
            <a:xfrm>
              <a:off x="6046788" y="1716088"/>
              <a:ext cx="29845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rgbClr val="212121"/>
                  </a:solidFill>
                  <a:effectLst/>
                  <a:latin typeface="Roboto Condensed" panose="02000000000000000000" pitchFamily="2" charset="0"/>
                </a:rPr>
                <a:t>a</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2" name="Rectangle 31"/>
            <p:cNvSpPr>
              <a:spLocks noChangeArrowheads="1"/>
            </p:cNvSpPr>
            <p:nvPr/>
          </p:nvSpPr>
          <p:spPr bwMode="auto">
            <a:xfrm>
              <a:off x="6267450" y="1716088"/>
              <a:ext cx="68580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rgbClr val="212121"/>
                  </a:solidFill>
                  <a:effectLst/>
                  <a:latin typeface="Roboto Condensed" panose="02000000000000000000" pitchFamily="2" charset="0"/>
                </a:rPr>
                <a:t>data</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3" name="Rectangle 32"/>
            <p:cNvSpPr>
              <a:spLocks noChangeArrowheads="1"/>
            </p:cNvSpPr>
            <p:nvPr/>
          </p:nvSpPr>
          <p:spPr bwMode="auto">
            <a:xfrm>
              <a:off x="6875463" y="1716088"/>
              <a:ext cx="684213"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rgbClr val="212121"/>
                  </a:solidFill>
                  <a:effectLst/>
                  <a:latin typeface="Roboto Condensed" panose="02000000000000000000" pitchFamily="2" charset="0"/>
                </a:rPr>
                <a:t>item</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4" name="Rectangle 33"/>
            <p:cNvSpPr>
              <a:spLocks noChangeArrowheads="1"/>
            </p:cNvSpPr>
            <p:nvPr/>
          </p:nvSpPr>
          <p:spPr bwMode="auto">
            <a:xfrm>
              <a:off x="7485063" y="1716088"/>
              <a:ext cx="346075"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rgbClr val="212121"/>
                  </a:solidFill>
                  <a:effectLst/>
                  <a:latin typeface="Roboto Condensed" panose="02000000000000000000" pitchFamily="2" charset="0"/>
                </a:rPr>
                <a:t>x,</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5" name="Rectangle 34"/>
            <p:cNvSpPr>
              <a:spLocks noChangeArrowheads="1"/>
            </p:cNvSpPr>
            <p:nvPr/>
          </p:nvSpPr>
          <p:spPr bwMode="auto">
            <a:xfrm>
              <a:off x="7753350" y="1716088"/>
              <a:ext cx="573088"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rgbClr val="212121"/>
                  </a:solidFill>
                  <a:effectLst/>
                  <a:latin typeface="Roboto Condensed" panose="02000000000000000000" pitchFamily="2" charset="0"/>
                </a:rPr>
                <a:t>any</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6" name="Rectangle 35"/>
            <p:cNvSpPr>
              <a:spLocks noChangeArrowheads="1"/>
            </p:cNvSpPr>
            <p:nvPr/>
          </p:nvSpPr>
          <p:spPr bwMode="auto">
            <a:xfrm>
              <a:off x="8248650" y="1716088"/>
              <a:ext cx="1484313"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rgbClr val="212121"/>
                  </a:solidFill>
                  <a:effectLst/>
                  <a:latin typeface="Roboto Condensed" panose="02000000000000000000" pitchFamily="2" charset="0"/>
                </a:rPr>
                <a:t>successive</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7" name="Rectangle 36"/>
            <p:cNvSpPr>
              <a:spLocks noChangeArrowheads="1"/>
            </p:cNvSpPr>
            <p:nvPr/>
          </p:nvSpPr>
          <p:spPr bwMode="auto">
            <a:xfrm>
              <a:off x="9653588" y="1716088"/>
              <a:ext cx="68580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rgbClr val="212121"/>
                  </a:solidFill>
                  <a:effectLst/>
                  <a:latin typeface="Roboto Condensed" panose="02000000000000000000" pitchFamily="2" charset="0"/>
                </a:rPr>
                <a:t>read</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8" name="Rectangle 37"/>
            <p:cNvSpPr>
              <a:spLocks noChangeArrowheads="1"/>
            </p:cNvSpPr>
            <p:nvPr/>
          </p:nvSpPr>
          <p:spPr bwMode="auto">
            <a:xfrm>
              <a:off x="10261600" y="1716088"/>
              <a:ext cx="1298575"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rgbClr val="212121"/>
                  </a:solidFill>
                  <a:effectLst/>
                  <a:latin typeface="Roboto Condensed" panose="02000000000000000000" pitchFamily="2" charset="0"/>
                </a:rPr>
                <a:t>operation</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9" name="Rectangle 38"/>
            <p:cNvSpPr>
              <a:spLocks noChangeArrowheads="1"/>
            </p:cNvSpPr>
            <p:nvPr/>
          </p:nvSpPr>
          <p:spPr bwMode="auto">
            <a:xfrm>
              <a:off x="11480800" y="1716088"/>
              <a:ext cx="452438"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rgbClr val="212121"/>
                  </a:solidFill>
                  <a:effectLst/>
                  <a:latin typeface="Roboto Condensed" panose="02000000000000000000" pitchFamily="2" charset="0"/>
                </a:rPr>
                <a:t>on</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40" name="Rectangle 39"/>
            <p:cNvSpPr>
              <a:spLocks noChangeArrowheads="1"/>
            </p:cNvSpPr>
            <p:nvPr/>
          </p:nvSpPr>
          <p:spPr bwMode="auto">
            <a:xfrm>
              <a:off x="11857038" y="1716088"/>
              <a:ext cx="28575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rgbClr val="212121"/>
                  </a:solidFill>
                  <a:effectLst/>
                  <a:latin typeface="Roboto Condensed" panose="02000000000000000000" pitchFamily="2" charset="0"/>
                </a:rPr>
                <a:t>x</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41" name="Rectangle 40"/>
            <p:cNvSpPr>
              <a:spLocks noChangeArrowheads="1"/>
            </p:cNvSpPr>
            <p:nvPr/>
          </p:nvSpPr>
          <p:spPr bwMode="auto">
            <a:xfrm>
              <a:off x="2308225" y="2082800"/>
              <a:ext cx="430213"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rgbClr val="212121"/>
                  </a:solidFill>
                  <a:effectLst/>
                  <a:latin typeface="Roboto Condensed" panose="02000000000000000000" pitchFamily="2" charset="0"/>
                </a:rPr>
                <a:t>by</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42" name="Rectangle 41"/>
            <p:cNvSpPr>
              <a:spLocks noChangeArrowheads="1"/>
            </p:cNvSpPr>
            <p:nvPr/>
          </p:nvSpPr>
          <p:spPr bwMode="auto">
            <a:xfrm>
              <a:off x="2654300" y="2082800"/>
              <a:ext cx="627063"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rgbClr val="212121"/>
                  </a:solidFill>
                  <a:effectLst/>
                  <a:latin typeface="Roboto Condensed" panose="02000000000000000000" pitchFamily="2" charset="0"/>
                </a:rPr>
                <a:t>that</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43" name="Rectangle 42"/>
            <p:cNvSpPr>
              <a:spLocks noChangeArrowheads="1"/>
            </p:cNvSpPr>
            <p:nvPr/>
          </p:nvSpPr>
          <p:spPr bwMode="auto">
            <a:xfrm>
              <a:off x="3198813" y="2082800"/>
              <a:ext cx="1109663"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rgbClr val="212121"/>
                  </a:solidFill>
                  <a:effectLst/>
                  <a:latin typeface="Roboto Condensed" panose="02000000000000000000" pitchFamily="2" charset="0"/>
                </a:rPr>
                <a:t>process</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44" name="Rectangle 43"/>
            <p:cNvSpPr>
              <a:spLocks noChangeArrowheads="1"/>
            </p:cNvSpPr>
            <p:nvPr/>
          </p:nvSpPr>
          <p:spPr bwMode="auto">
            <a:xfrm>
              <a:off x="4224338" y="2082800"/>
              <a:ext cx="560388"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rgbClr val="212121"/>
                  </a:solidFill>
                  <a:effectLst/>
                  <a:latin typeface="Roboto Condensed" panose="02000000000000000000" pitchFamily="2" charset="0"/>
                </a:rPr>
                <a:t>will</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45" name="Rectangle 44"/>
            <p:cNvSpPr>
              <a:spLocks noChangeArrowheads="1"/>
            </p:cNvSpPr>
            <p:nvPr/>
          </p:nvSpPr>
          <p:spPr bwMode="auto">
            <a:xfrm>
              <a:off x="4703763" y="2082800"/>
              <a:ext cx="97790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rgbClr val="212121"/>
                  </a:solidFill>
                  <a:effectLst/>
                  <a:latin typeface="Roboto Condensed" panose="02000000000000000000" pitchFamily="2" charset="0"/>
                </a:rPr>
                <a:t>always</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46" name="Rectangle 45"/>
            <p:cNvSpPr>
              <a:spLocks noChangeArrowheads="1"/>
            </p:cNvSpPr>
            <p:nvPr/>
          </p:nvSpPr>
          <p:spPr bwMode="auto">
            <a:xfrm>
              <a:off x="5597525" y="2082800"/>
              <a:ext cx="866775"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rgbClr val="212121"/>
                  </a:solidFill>
                  <a:effectLst/>
                  <a:latin typeface="Roboto Condensed" panose="02000000000000000000" pitchFamily="2" charset="0"/>
                </a:rPr>
                <a:t>return</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47" name="Rectangle 46"/>
            <p:cNvSpPr>
              <a:spLocks noChangeArrowheads="1"/>
            </p:cNvSpPr>
            <p:nvPr/>
          </p:nvSpPr>
          <p:spPr bwMode="auto">
            <a:xfrm>
              <a:off x="6381750" y="2082800"/>
              <a:ext cx="627063"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rgbClr val="212121"/>
                  </a:solidFill>
                  <a:effectLst/>
                  <a:latin typeface="Roboto Condensed" panose="02000000000000000000" pitchFamily="2" charset="0"/>
                </a:rPr>
                <a:t>that</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48" name="Rectangle 47"/>
            <p:cNvSpPr>
              <a:spLocks noChangeArrowheads="1"/>
            </p:cNvSpPr>
            <p:nvPr/>
          </p:nvSpPr>
          <p:spPr bwMode="auto">
            <a:xfrm>
              <a:off x="6924675" y="2082800"/>
              <a:ext cx="809625"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rgbClr val="212121"/>
                  </a:solidFill>
                  <a:effectLst/>
                  <a:latin typeface="Roboto Condensed" panose="02000000000000000000" pitchFamily="2" charset="0"/>
                </a:rPr>
                <a:t>same</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49" name="Rectangle 48"/>
            <p:cNvSpPr>
              <a:spLocks noChangeArrowheads="1"/>
            </p:cNvSpPr>
            <p:nvPr/>
          </p:nvSpPr>
          <p:spPr bwMode="auto">
            <a:xfrm>
              <a:off x="7650163" y="2082800"/>
              <a:ext cx="790575"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rgbClr val="212121"/>
                  </a:solidFill>
                  <a:effectLst/>
                  <a:latin typeface="Roboto Condensed" panose="02000000000000000000" pitchFamily="2" charset="0"/>
                </a:rPr>
                <a:t>value</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0" name="Rectangle 49"/>
            <p:cNvSpPr>
              <a:spLocks noChangeArrowheads="1"/>
            </p:cNvSpPr>
            <p:nvPr/>
          </p:nvSpPr>
          <p:spPr bwMode="auto">
            <a:xfrm>
              <a:off x="8358188" y="2082800"/>
              <a:ext cx="398463"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rgbClr val="212121"/>
                  </a:solidFill>
                  <a:effectLst/>
                  <a:latin typeface="Roboto Condensed" panose="02000000000000000000" pitchFamily="2" charset="0"/>
                </a:rPr>
                <a:t>or</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1" name="Rectangle 50"/>
            <p:cNvSpPr>
              <a:spLocks noChangeArrowheads="1"/>
            </p:cNvSpPr>
            <p:nvPr/>
          </p:nvSpPr>
          <p:spPr bwMode="auto">
            <a:xfrm>
              <a:off x="8670925" y="2082800"/>
              <a:ext cx="29845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rgbClr val="212121"/>
                  </a:solidFill>
                  <a:effectLst/>
                  <a:latin typeface="Roboto Condensed" panose="02000000000000000000" pitchFamily="2" charset="0"/>
                </a:rPr>
                <a:t>a</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2" name="Rectangle 51"/>
            <p:cNvSpPr>
              <a:spLocks noChangeArrowheads="1"/>
            </p:cNvSpPr>
            <p:nvPr/>
          </p:nvSpPr>
          <p:spPr bwMode="auto">
            <a:xfrm>
              <a:off x="8888413" y="2082800"/>
              <a:ext cx="769938"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rgbClr val="212121"/>
                  </a:solidFill>
                  <a:effectLst/>
                  <a:latin typeface="Roboto Condensed" panose="02000000000000000000" pitchFamily="2" charset="0"/>
                </a:rPr>
                <a:t>more</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3" name="Rectangle 52"/>
            <p:cNvSpPr>
              <a:spLocks noChangeArrowheads="1"/>
            </p:cNvSpPr>
            <p:nvPr/>
          </p:nvSpPr>
          <p:spPr bwMode="auto">
            <a:xfrm>
              <a:off x="9574213" y="2082800"/>
              <a:ext cx="909638"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rgbClr val="212121"/>
                  </a:solidFill>
                  <a:effectLst/>
                  <a:latin typeface="Roboto Condensed" panose="02000000000000000000" pitchFamily="2" charset="0"/>
                </a:rPr>
                <a:t>recent</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4" name="Rectangle 53"/>
            <p:cNvSpPr>
              <a:spLocks noChangeArrowheads="1"/>
            </p:cNvSpPr>
            <p:nvPr/>
          </p:nvSpPr>
          <p:spPr bwMode="auto">
            <a:xfrm>
              <a:off x="10399713" y="2082800"/>
              <a:ext cx="790575"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rgbClr val="212121"/>
                  </a:solidFill>
                  <a:effectLst/>
                  <a:latin typeface="Roboto Condensed" panose="02000000000000000000" pitchFamily="2" charset="0"/>
                </a:rPr>
                <a:t>value</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grpSp>
      <p:grpSp>
        <p:nvGrpSpPr>
          <p:cNvPr id="220" name="Group 219"/>
          <p:cNvGrpSpPr/>
          <p:nvPr/>
        </p:nvGrpSpPr>
        <p:grpSpPr>
          <a:xfrm>
            <a:off x="85725" y="2663825"/>
            <a:ext cx="12055476" cy="839788"/>
            <a:chOff x="85725" y="2663825"/>
            <a:chExt cx="12055476" cy="839788"/>
          </a:xfrm>
        </p:grpSpPr>
        <p:sp>
          <p:nvSpPr>
            <p:cNvPr id="15" name="Line 14"/>
            <p:cNvSpPr>
              <a:spLocks noChangeShapeType="1"/>
            </p:cNvSpPr>
            <p:nvPr/>
          </p:nvSpPr>
          <p:spPr bwMode="auto">
            <a:xfrm>
              <a:off x="85725" y="3503613"/>
              <a:ext cx="12001500" cy="0"/>
            </a:xfrm>
            <a:prstGeom prst="line">
              <a:avLst/>
            </a:prstGeom>
            <a:noFill/>
            <a:ln w="12700">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5" name="Rectangle 54"/>
            <p:cNvSpPr>
              <a:spLocks noChangeArrowheads="1"/>
            </p:cNvSpPr>
            <p:nvPr/>
          </p:nvSpPr>
          <p:spPr bwMode="auto">
            <a:xfrm>
              <a:off x="184150" y="2663825"/>
              <a:ext cx="150495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rgbClr val="1D3064"/>
                  </a:solidFill>
                  <a:effectLst/>
                  <a:latin typeface="Roboto Condensed" panose="02000000000000000000" pitchFamily="2" charset="0"/>
                </a:rPr>
                <a:t>Monotonic </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6" name="Rectangle 55"/>
            <p:cNvSpPr>
              <a:spLocks noChangeArrowheads="1"/>
            </p:cNvSpPr>
            <p:nvPr/>
          </p:nvSpPr>
          <p:spPr bwMode="auto">
            <a:xfrm>
              <a:off x="184150" y="3030538"/>
              <a:ext cx="746125"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rgbClr val="1D3064"/>
                  </a:solidFill>
                  <a:effectLst/>
                  <a:latin typeface="Roboto Condensed" panose="02000000000000000000" pitchFamily="2" charset="0"/>
                </a:rPr>
                <a:t>write</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7" name="Rectangle 56"/>
            <p:cNvSpPr>
              <a:spLocks noChangeArrowheads="1"/>
            </p:cNvSpPr>
            <p:nvPr/>
          </p:nvSpPr>
          <p:spPr bwMode="auto">
            <a:xfrm>
              <a:off x="2308225" y="2663825"/>
              <a:ext cx="327025"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rgbClr val="212121"/>
                  </a:solidFill>
                  <a:effectLst/>
                  <a:latin typeface="Roboto Condensed" panose="02000000000000000000" pitchFamily="2" charset="0"/>
                </a:rPr>
                <a:t>A</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8" name="Rectangle 57"/>
            <p:cNvSpPr>
              <a:spLocks noChangeArrowheads="1"/>
            </p:cNvSpPr>
            <p:nvPr/>
          </p:nvSpPr>
          <p:spPr bwMode="auto">
            <a:xfrm>
              <a:off x="2630488" y="2663825"/>
              <a:ext cx="746125"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rgbClr val="212121"/>
                  </a:solidFill>
                  <a:effectLst/>
                  <a:latin typeface="Roboto Condensed" panose="02000000000000000000" pitchFamily="2" charset="0"/>
                </a:rPr>
                <a:t>write</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9" name="Rectangle 58"/>
            <p:cNvSpPr>
              <a:spLocks noChangeArrowheads="1"/>
            </p:cNvSpPr>
            <p:nvPr/>
          </p:nvSpPr>
          <p:spPr bwMode="auto">
            <a:xfrm>
              <a:off x="3373438" y="2663825"/>
              <a:ext cx="1298575"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rgbClr val="212121"/>
                  </a:solidFill>
                  <a:effectLst/>
                  <a:latin typeface="Roboto Condensed" panose="02000000000000000000" pitchFamily="2" charset="0"/>
                </a:rPr>
                <a:t>operation</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60" name="Rectangle 59"/>
            <p:cNvSpPr>
              <a:spLocks noChangeArrowheads="1"/>
            </p:cNvSpPr>
            <p:nvPr/>
          </p:nvSpPr>
          <p:spPr bwMode="auto">
            <a:xfrm>
              <a:off x="4667250" y="2663825"/>
              <a:ext cx="430213"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rgbClr val="212121"/>
                  </a:solidFill>
                  <a:effectLst/>
                  <a:latin typeface="Roboto Condensed" panose="02000000000000000000" pitchFamily="2" charset="0"/>
                </a:rPr>
                <a:t>by</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61" name="Rectangle 60"/>
            <p:cNvSpPr>
              <a:spLocks noChangeArrowheads="1"/>
            </p:cNvSpPr>
            <p:nvPr/>
          </p:nvSpPr>
          <p:spPr bwMode="auto">
            <a:xfrm>
              <a:off x="5091113" y="2663825"/>
              <a:ext cx="29845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rgbClr val="212121"/>
                  </a:solidFill>
                  <a:effectLst/>
                  <a:latin typeface="Roboto Condensed" panose="02000000000000000000" pitchFamily="2" charset="0"/>
                </a:rPr>
                <a:t>a</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62" name="Rectangle 61"/>
            <p:cNvSpPr>
              <a:spLocks noChangeArrowheads="1"/>
            </p:cNvSpPr>
            <p:nvPr/>
          </p:nvSpPr>
          <p:spPr bwMode="auto">
            <a:xfrm>
              <a:off x="5384800" y="2663825"/>
              <a:ext cx="1109663"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rgbClr val="212121"/>
                  </a:solidFill>
                  <a:effectLst/>
                  <a:latin typeface="Roboto Condensed" panose="02000000000000000000" pitchFamily="2" charset="0"/>
                </a:rPr>
                <a:t>process</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63" name="Rectangle 62"/>
            <p:cNvSpPr>
              <a:spLocks noChangeArrowheads="1"/>
            </p:cNvSpPr>
            <p:nvPr/>
          </p:nvSpPr>
          <p:spPr bwMode="auto">
            <a:xfrm>
              <a:off x="6489700" y="2663825"/>
              <a:ext cx="452438"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rgbClr val="212121"/>
                  </a:solidFill>
                  <a:effectLst/>
                  <a:latin typeface="Roboto Condensed" panose="02000000000000000000" pitchFamily="2" charset="0"/>
                </a:rPr>
                <a:t>on</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28" name="Rectangle 63"/>
            <p:cNvSpPr>
              <a:spLocks noChangeArrowheads="1"/>
            </p:cNvSpPr>
            <p:nvPr/>
          </p:nvSpPr>
          <p:spPr bwMode="auto">
            <a:xfrm>
              <a:off x="6935788" y="2663825"/>
              <a:ext cx="29845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rgbClr val="212121"/>
                  </a:solidFill>
                  <a:effectLst/>
                  <a:latin typeface="Roboto Condensed" panose="02000000000000000000" pitchFamily="2" charset="0"/>
                </a:rPr>
                <a:t>a</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29" name="Rectangle 64"/>
            <p:cNvSpPr>
              <a:spLocks noChangeArrowheads="1"/>
            </p:cNvSpPr>
            <p:nvPr/>
          </p:nvSpPr>
          <p:spPr bwMode="auto">
            <a:xfrm>
              <a:off x="7229475" y="2663825"/>
              <a:ext cx="68580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rgbClr val="212121"/>
                  </a:solidFill>
                  <a:effectLst/>
                  <a:latin typeface="Roboto Condensed" panose="02000000000000000000" pitchFamily="2" charset="0"/>
                </a:rPr>
                <a:t>data</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30" name="Rectangle 65"/>
            <p:cNvSpPr>
              <a:spLocks noChangeArrowheads="1"/>
            </p:cNvSpPr>
            <p:nvPr/>
          </p:nvSpPr>
          <p:spPr bwMode="auto">
            <a:xfrm>
              <a:off x="7910513" y="2663825"/>
              <a:ext cx="684213"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rgbClr val="212121"/>
                  </a:solidFill>
                  <a:effectLst/>
                  <a:latin typeface="Roboto Condensed" panose="02000000000000000000" pitchFamily="2" charset="0"/>
                </a:rPr>
                <a:t>item</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31" name="Rectangle 66"/>
            <p:cNvSpPr>
              <a:spLocks noChangeArrowheads="1"/>
            </p:cNvSpPr>
            <p:nvPr/>
          </p:nvSpPr>
          <p:spPr bwMode="auto">
            <a:xfrm>
              <a:off x="8588375" y="2663825"/>
              <a:ext cx="28575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rgbClr val="212121"/>
                  </a:solidFill>
                  <a:effectLst/>
                  <a:latin typeface="Roboto Condensed" panose="02000000000000000000" pitchFamily="2" charset="0"/>
                </a:rPr>
                <a:t>x</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32" name="Rectangle 67"/>
            <p:cNvSpPr>
              <a:spLocks noChangeArrowheads="1"/>
            </p:cNvSpPr>
            <p:nvPr/>
          </p:nvSpPr>
          <p:spPr bwMode="auto">
            <a:xfrm>
              <a:off x="8870950" y="2663825"/>
              <a:ext cx="36195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rgbClr val="212121"/>
                  </a:solidFill>
                  <a:effectLst/>
                  <a:latin typeface="Roboto Condensed" panose="02000000000000000000" pitchFamily="2" charset="0"/>
                </a:rPr>
                <a:t>is</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33" name="Rectangle 68"/>
            <p:cNvSpPr>
              <a:spLocks noChangeArrowheads="1"/>
            </p:cNvSpPr>
            <p:nvPr/>
          </p:nvSpPr>
          <p:spPr bwMode="auto">
            <a:xfrm>
              <a:off x="9228138" y="2663825"/>
              <a:ext cx="142240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rgbClr val="212121"/>
                  </a:solidFill>
                  <a:effectLst/>
                  <a:latin typeface="Roboto Condensed" panose="02000000000000000000" pitchFamily="2" charset="0"/>
                </a:rPr>
                <a:t>completed</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34" name="Rectangle 69"/>
            <p:cNvSpPr>
              <a:spLocks noChangeArrowheads="1"/>
            </p:cNvSpPr>
            <p:nvPr/>
          </p:nvSpPr>
          <p:spPr bwMode="auto">
            <a:xfrm>
              <a:off x="10642600" y="2663825"/>
              <a:ext cx="931863"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rgbClr val="212121"/>
                  </a:solidFill>
                  <a:effectLst/>
                  <a:latin typeface="Roboto Condensed" panose="02000000000000000000" pitchFamily="2" charset="0"/>
                </a:rPr>
                <a:t>before</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35" name="Rectangle 70"/>
            <p:cNvSpPr>
              <a:spLocks noChangeArrowheads="1"/>
            </p:cNvSpPr>
            <p:nvPr/>
          </p:nvSpPr>
          <p:spPr bwMode="auto">
            <a:xfrm>
              <a:off x="11568113" y="2663825"/>
              <a:ext cx="573088"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rgbClr val="212121"/>
                  </a:solidFill>
                  <a:effectLst/>
                  <a:latin typeface="Roboto Condensed" panose="02000000000000000000" pitchFamily="2" charset="0"/>
                </a:rPr>
                <a:t>any</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36" name="Rectangle 71"/>
            <p:cNvSpPr>
              <a:spLocks noChangeArrowheads="1"/>
            </p:cNvSpPr>
            <p:nvPr/>
          </p:nvSpPr>
          <p:spPr bwMode="auto">
            <a:xfrm>
              <a:off x="2308225" y="3030538"/>
              <a:ext cx="1484313"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rgbClr val="212121"/>
                  </a:solidFill>
                  <a:effectLst/>
                  <a:latin typeface="Roboto Condensed" panose="02000000000000000000" pitchFamily="2" charset="0"/>
                </a:rPr>
                <a:t>successive</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37" name="Rectangle 72"/>
            <p:cNvSpPr>
              <a:spLocks noChangeArrowheads="1"/>
            </p:cNvSpPr>
            <p:nvPr/>
          </p:nvSpPr>
          <p:spPr bwMode="auto">
            <a:xfrm>
              <a:off x="3708400" y="3030538"/>
              <a:ext cx="746125"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rgbClr val="212121"/>
                  </a:solidFill>
                  <a:effectLst/>
                  <a:latin typeface="Roboto Condensed" panose="02000000000000000000" pitchFamily="2" charset="0"/>
                </a:rPr>
                <a:t>write</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38" name="Rectangle 73"/>
            <p:cNvSpPr>
              <a:spLocks noChangeArrowheads="1"/>
            </p:cNvSpPr>
            <p:nvPr/>
          </p:nvSpPr>
          <p:spPr bwMode="auto">
            <a:xfrm>
              <a:off x="4370388" y="3030538"/>
              <a:ext cx="1298575"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rgbClr val="212121"/>
                  </a:solidFill>
                  <a:effectLst/>
                  <a:latin typeface="Roboto Condensed" panose="02000000000000000000" pitchFamily="2" charset="0"/>
                </a:rPr>
                <a:t>operation</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39" name="Rectangle 74"/>
            <p:cNvSpPr>
              <a:spLocks noChangeArrowheads="1"/>
            </p:cNvSpPr>
            <p:nvPr/>
          </p:nvSpPr>
          <p:spPr bwMode="auto">
            <a:xfrm>
              <a:off x="5584825" y="3030538"/>
              <a:ext cx="452438"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rgbClr val="212121"/>
                  </a:solidFill>
                  <a:effectLst/>
                  <a:latin typeface="Roboto Condensed" panose="02000000000000000000" pitchFamily="2" charset="0"/>
                </a:rPr>
                <a:t>on</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40" name="Rectangle 75"/>
            <p:cNvSpPr>
              <a:spLocks noChangeArrowheads="1"/>
            </p:cNvSpPr>
            <p:nvPr/>
          </p:nvSpPr>
          <p:spPr bwMode="auto">
            <a:xfrm>
              <a:off x="5956300" y="3030538"/>
              <a:ext cx="28575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rgbClr val="212121"/>
                  </a:solidFill>
                  <a:effectLst/>
                  <a:latin typeface="Roboto Condensed" panose="02000000000000000000" pitchFamily="2" charset="0"/>
                </a:rPr>
                <a:t>x</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41" name="Rectangle 76"/>
            <p:cNvSpPr>
              <a:spLocks noChangeArrowheads="1"/>
            </p:cNvSpPr>
            <p:nvPr/>
          </p:nvSpPr>
          <p:spPr bwMode="auto">
            <a:xfrm>
              <a:off x="6157913" y="3030538"/>
              <a:ext cx="430213"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rgbClr val="212121"/>
                  </a:solidFill>
                  <a:effectLst/>
                  <a:latin typeface="Roboto Condensed" panose="02000000000000000000" pitchFamily="2" charset="0"/>
                </a:rPr>
                <a:t>by</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42" name="Rectangle 77"/>
            <p:cNvSpPr>
              <a:spLocks noChangeArrowheads="1"/>
            </p:cNvSpPr>
            <p:nvPr/>
          </p:nvSpPr>
          <p:spPr bwMode="auto">
            <a:xfrm>
              <a:off x="6505575" y="3030538"/>
              <a:ext cx="53340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rgbClr val="212121"/>
                  </a:solidFill>
                  <a:effectLst/>
                  <a:latin typeface="Roboto Condensed" panose="02000000000000000000" pitchFamily="2" charset="0"/>
                </a:rPr>
                <a:t>the</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43" name="Rectangle 78"/>
            <p:cNvSpPr>
              <a:spLocks noChangeArrowheads="1"/>
            </p:cNvSpPr>
            <p:nvPr/>
          </p:nvSpPr>
          <p:spPr bwMode="auto">
            <a:xfrm>
              <a:off x="6956425" y="3030538"/>
              <a:ext cx="809625"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rgbClr val="212121"/>
                  </a:solidFill>
                  <a:effectLst/>
                  <a:latin typeface="Roboto Condensed" panose="02000000000000000000" pitchFamily="2" charset="0"/>
                </a:rPr>
                <a:t>same</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44" name="Rectangle 79"/>
            <p:cNvSpPr>
              <a:spLocks noChangeArrowheads="1"/>
            </p:cNvSpPr>
            <p:nvPr/>
          </p:nvSpPr>
          <p:spPr bwMode="auto">
            <a:xfrm>
              <a:off x="7681913" y="3030538"/>
              <a:ext cx="1109663"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rgbClr val="212121"/>
                  </a:solidFill>
                  <a:effectLst/>
                  <a:latin typeface="Roboto Condensed" panose="02000000000000000000" pitchFamily="2" charset="0"/>
                </a:rPr>
                <a:t>process</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grpSp>
      <p:grpSp>
        <p:nvGrpSpPr>
          <p:cNvPr id="221" name="Group 220"/>
          <p:cNvGrpSpPr/>
          <p:nvPr/>
        </p:nvGrpSpPr>
        <p:grpSpPr>
          <a:xfrm>
            <a:off x="85725" y="3502025"/>
            <a:ext cx="12057063" cy="947738"/>
            <a:chOff x="85725" y="3502025"/>
            <a:chExt cx="12057063" cy="947738"/>
          </a:xfrm>
        </p:grpSpPr>
        <p:sp>
          <p:nvSpPr>
            <p:cNvPr id="10" name="Rectangle 9"/>
            <p:cNvSpPr>
              <a:spLocks noChangeArrowheads="1"/>
            </p:cNvSpPr>
            <p:nvPr/>
          </p:nvSpPr>
          <p:spPr bwMode="auto">
            <a:xfrm>
              <a:off x="92075" y="3502025"/>
              <a:ext cx="2124075" cy="947738"/>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1" name="Rectangle 10"/>
            <p:cNvSpPr>
              <a:spLocks noChangeArrowheads="1"/>
            </p:cNvSpPr>
            <p:nvPr/>
          </p:nvSpPr>
          <p:spPr bwMode="auto">
            <a:xfrm>
              <a:off x="2216150" y="3503613"/>
              <a:ext cx="9864725" cy="946150"/>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6" name="Line 15"/>
            <p:cNvSpPr>
              <a:spLocks noChangeShapeType="1"/>
            </p:cNvSpPr>
            <p:nvPr/>
          </p:nvSpPr>
          <p:spPr bwMode="auto">
            <a:xfrm>
              <a:off x="85725" y="4449763"/>
              <a:ext cx="12001500" cy="0"/>
            </a:xfrm>
            <a:prstGeom prst="line">
              <a:avLst/>
            </a:prstGeom>
            <a:noFill/>
            <a:ln w="12700">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45" name="Rectangle 80"/>
            <p:cNvSpPr>
              <a:spLocks noChangeArrowheads="1"/>
            </p:cNvSpPr>
            <p:nvPr/>
          </p:nvSpPr>
          <p:spPr bwMode="auto">
            <a:xfrm>
              <a:off x="184150" y="3613150"/>
              <a:ext cx="1414463"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1D3064"/>
                  </a:solidFill>
                  <a:effectLst/>
                  <a:latin typeface="Roboto Condensed" panose="02000000000000000000" pitchFamily="2" charset="0"/>
                </a:rPr>
                <a:t>Read your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46" name="Rectangle 81"/>
            <p:cNvSpPr>
              <a:spLocks noChangeArrowheads="1"/>
            </p:cNvSpPr>
            <p:nvPr/>
          </p:nvSpPr>
          <p:spPr bwMode="auto">
            <a:xfrm>
              <a:off x="184150" y="3978275"/>
              <a:ext cx="885825"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rgbClr val="1D3064"/>
                  </a:solidFill>
                  <a:effectLst/>
                  <a:latin typeface="Roboto Condensed" panose="02000000000000000000" pitchFamily="2" charset="0"/>
                </a:rPr>
                <a:t>writes</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47" name="Rectangle 82"/>
            <p:cNvSpPr>
              <a:spLocks noChangeArrowheads="1"/>
            </p:cNvSpPr>
            <p:nvPr/>
          </p:nvSpPr>
          <p:spPr bwMode="auto">
            <a:xfrm>
              <a:off x="2308225" y="3613150"/>
              <a:ext cx="601663"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rgbClr val="212121"/>
                  </a:solidFill>
                  <a:effectLst/>
                  <a:latin typeface="Roboto Condensed" panose="02000000000000000000" pitchFamily="2" charset="0"/>
                </a:rPr>
                <a:t>The</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48" name="Rectangle 83"/>
            <p:cNvSpPr>
              <a:spLocks noChangeArrowheads="1"/>
            </p:cNvSpPr>
            <p:nvPr/>
          </p:nvSpPr>
          <p:spPr bwMode="auto">
            <a:xfrm>
              <a:off x="2827338" y="3613150"/>
              <a:ext cx="860425"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rgbClr val="212121"/>
                  </a:solidFill>
                  <a:effectLst/>
                  <a:latin typeface="Roboto Condensed" panose="02000000000000000000" pitchFamily="2" charset="0"/>
                </a:rPr>
                <a:t>effect</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49" name="Rectangle 84"/>
            <p:cNvSpPr>
              <a:spLocks noChangeArrowheads="1"/>
            </p:cNvSpPr>
            <p:nvPr/>
          </p:nvSpPr>
          <p:spPr bwMode="auto">
            <a:xfrm>
              <a:off x="3606800" y="3613150"/>
              <a:ext cx="40005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rgbClr val="212121"/>
                  </a:solidFill>
                  <a:effectLst/>
                  <a:latin typeface="Roboto Condensed" panose="02000000000000000000" pitchFamily="2" charset="0"/>
                </a:rPr>
                <a:t>of</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50" name="Rectangle 85"/>
            <p:cNvSpPr>
              <a:spLocks noChangeArrowheads="1"/>
            </p:cNvSpPr>
            <p:nvPr/>
          </p:nvSpPr>
          <p:spPr bwMode="auto">
            <a:xfrm>
              <a:off x="3927475" y="3613150"/>
              <a:ext cx="29845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rgbClr val="212121"/>
                  </a:solidFill>
                  <a:effectLst/>
                  <a:latin typeface="Roboto Condensed" panose="02000000000000000000" pitchFamily="2" charset="0"/>
                </a:rPr>
                <a:t>a</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51" name="Rectangle 86"/>
            <p:cNvSpPr>
              <a:spLocks noChangeArrowheads="1"/>
            </p:cNvSpPr>
            <p:nvPr/>
          </p:nvSpPr>
          <p:spPr bwMode="auto">
            <a:xfrm>
              <a:off x="4143375" y="3613150"/>
              <a:ext cx="746125"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rgbClr val="212121"/>
                  </a:solidFill>
                  <a:effectLst/>
                  <a:latin typeface="Roboto Condensed" panose="02000000000000000000" pitchFamily="2" charset="0"/>
                </a:rPr>
                <a:t>write</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52" name="Rectangle 87"/>
            <p:cNvSpPr>
              <a:spLocks noChangeArrowheads="1"/>
            </p:cNvSpPr>
            <p:nvPr/>
          </p:nvSpPr>
          <p:spPr bwMode="auto">
            <a:xfrm>
              <a:off x="4808538" y="3613150"/>
              <a:ext cx="1298575"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rgbClr val="212121"/>
                  </a:solidFill>
                  <a:effectLst/>
                  <a:latin typeface="Roboto Condensed" panose="02000000000000000000" pitchFamily="2" charset="0"/>
                </a:rPr>
                <a:t>operation</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53" name="Rectangle 88"/>
            <p:cNvSpPr>
              <a:spLocks noChangeArrowheads="1"/>
            </p:cNvSpPr>
            <p:nvPr/>
          </p:nvSpPr>
          <p:spPr bwMode="auto">
            <a:xfrm>
              <a:off x="6022975" y="3613150"/>
              <a:ext cx="430213"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rgbClr val="212121"/>
                  </a:solidFill>
                  <a:effectLst/>
                  <a:latin typeface="Roboto Condensed" panose="02000000000000000000" pitchFamily="2" charset="0"/>
                </a:rPr>
                <a:t>by</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54" name="Rectangle 89"/>
            <p:cNvSpPr>
              <a:spLocks noChangeArrowheads="1"/>
            </p:cNvSpPr>
            <p:nvPr/>
          </p:nvSpPr>
          <p:spPr bwMode="auto">
            <a:xfrm>
              <a:off x="6370638" y="3613150"/>
              <a:ext cx="29845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rgbClr val="212121"/>
                  </a:solidFill>
                  <a:effectLst/>
                  <a:latin typeface="Roboto Condensed" panose="02000000000000000000" pitchFamily="2" charset="0"/>
                </a:rPr>
                <a:t>a</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55" name="Rectangle 90"/>
            <p:cNvSpPr>
              <a:spLocks noChangeArrowheads="1"/>
            </p:cNvSpPr>
            <p:nvPr/>
          </p:nvSpPr>
          <p:spPr bwMode="auto">
            <a:xfrm>
              <a:off x="6586538" y="3613150"/>
              <a:ext cx="1109663"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rgbClr val="212121"/>
                  </a:solidFill>
                  <a:effectLst/>
                  <a:latin typeface="Roboto Condensed" panose="02000000000000000000" pitchFamily="2" charset="0"/>
                </a:rPr>
                <a:t>process</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56" name="Rectangle 91"/>
            <p:cNvSpPr>
              <a:spLocks noChangeArrowheads="1"/>
            </p:cNvSpPr>
            <p:nvPr/>
          </p:nvSpPr>
          <p:spPr bwMode="auto">
            <a:xfrm>
              <a:off x="7613650" y="3613150"/>
              <a:ext cx="452438"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rgbClr val="212121"/>
                  </a:solidFill>
                  <a:effectLst/>
                  <a:latin typeface="Roboto Condensed" panose="02000000000000000000" pitchFamily="2" charset="0"/>
                </a:rPr>
                <a:t>on</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57" name="Rectangle 92"/>
            <p:cNvSpPr>
              <a:spLocks noChangeArrowheads="1"/>
            </p:cNvSpPr>
            <p:nvPr/>
          </p:nvSpPr>
          <p:spPr bwMode="auto">
            <a:xfrm>
              <a:off x="7983538" y="3613150"/>
              <a:ext cx="29845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rgbClr val="212121"/>
                  </a:solidFill>
                  <a:effectLst/>
                  <a:latin typeface="Roboto Condensed" panose="02000000000000000000" pitchFamily="2" charset="0"/>
                </a:rPr>
                <a:t>a</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58" name="Rectangle 93"/>
            <p:cNvSpPr>
              <a:spLocks noChangeArrowheads="1"/>
            </p:cNvSpPr>
            <p:nvPr/>
          </p:nvSpPr>
          <p:spPr bwMode="auto">
            <a:xfrm>
              <a:off x="8201025" y="3613150"/>
              <a:ext cx="68580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rgbClr val="212121"/>
                  </a:solidFill>
                  <a:effectLst/>
                  <a:latin typeface="Roboto Condensed" panose="02000000000000000000" pitchFamily="2" charset="0"/>
                </a:rPr>
                <a:t>data</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59" name="Rectangle 94"/>
            <p:cNvSpPr>
              <a:spLocks noChangeArrowheads="1"/>
            </p:cNvSpPr>
            <p:nvPr/>
          </p:nvSpPr>
          <p:spPr bwMode="auto">
            <a:xfrm>
              <a:off x="8804275" y="3613150"/>
              <a:ext cx="684213"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rgbClr val="212121"/>
                  </a:solidFill>
                  <a:effectLst/>
                  <a:latin typeface="Roboto Condensed" panose="02000000000000000000" pitchFamily="2" charset="0"/>
                </a:rPr>
                <a:t>item</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60" name="Rectangle 95"/>
            <p:cNvSpPr>
              <a:spLocks noChangeArrowheads="1"/>
            </p:cNvSpPr>
            <p:nvPr/>
          </p:nvSpPr>
          <p:spPr bwMode="auto">
            <a:xfrm>
              <a:off x="9405938" y="3613150"/>
              <a:ext cx="28575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rgbClr val="212121"/>
                  </a:solidFill>
                  <a:effectLst/>
                  <a:latin typeface="Roboto Condensed" panose="02000000000000000000" pitchFamily="2" charset="0"/>
                </a:rPr>
                <a:t>x</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61" name="Rectangle 96"/>
            <p:cNvSpPr>
              <a:spLocks noChangeArrowheads="1"/>
            </p:cNvSpPr>
            <p:nvPr/>
          </p:nvSpPr>
          <p:spPr bwMode="auto">
            <a:xfrm>
              <a:off x="9680575" y="3613150"/>
              <a:ext cx="560388"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rgbClr val="212121"/>
                  </a:solidFill>
                  <a:effectLst/>
                  <a:latin typeface="Roboto Condensed" panose="02000000000000000000" pitchFamily="2" charset="0"/>
                </a:rPr>
                <a:t>will</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63" name="Rectangle 97"/>
            <p:cNvSpPr>
              <a:spLocks noChangeArrowheads="1"/>
            </p:cNvSpPr>
            <p:nvPr/>
          </p:nvSpPr>
          <p:spPr bwMode="auto">
            <a:xfrm>
              <a:off x="10158413" y="3613150"/>
              <a:ext cx="97790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rgbClr val="212121"/>
                  </a:solidFill>
                  <a:effectLst/>
                  <a:latin typeface="Roboto Condensed" panose="02000000000000000000" pitchFamily="2" charset="0"/>
                </a:rPr>
                <a:t>always</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64" name="Rectangle 98"/>
            <p:cNvSpPr>
              <a:spLocks noChangeArrowheads="1"/>
            </p:cNvSpPr>
            <p:nvPr/>
          </p:nvSpPr>
          <p:spPr bwMode="auto">
            <a:xfrm>
              <a:off x="11055350" y="3613150"/>
              <a:ext cx="446088"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rgbClr val="212121"/>
                  </a:solidFill>
                  <a:effectLst/>
                  <a:latin typeface="Roboto Condensed" panose="02000000000000000000" pitchFamily="2" charset="0"/>
                </a:rPr>
                <a:t>be</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65" name="Rectangle 99"/>
            <p:cNvSpPr>
              <a:spLocks noChangeArrowheads="1"/>
            </p:cNvSpPr>
            <p:nvPr/>
          </p:nvSpPr>
          <p:spPr bwMode="auto">
            <a:xfrm>
              <a:off x="11417300" y="3613150"/>
              <a:ext cx="725488"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rgbClr val="212121"/>
                  </a:solidFill>
                  <a:effectLst/>
                  <a:latin typeface="Roboto Condensed" panose="02000000000000000000" pitchFamily="2" charset="0"/>
                </a:rPr>
                <a:t>seen</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66" name="Rectangle 100"/>
            <p:cNvSpPr>
              <a:spLocks noChangeArrowheads="1"/>
            </p:cNvSpPr>
            <p:nvPr/>
          </p:nvSpPr>
          <p:spPr bwMode="auto">
            <a:xfrm>
              <a:off x="2308225" y="3978275"/>
              <a:ext cx="430213"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rgbClr val="212121"/>
                  </a:solidFill>
                  <a:effectLst/>
                  <a:latin typeface="Roboto Condensed" panose="02000000000000000000" pitchFamily="2" charset="0"/>
                </a:rPr>
                <a:t>by</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67" name="Rectangle 101"/>
            <p:cNvSpPr>
              <a:spLocks noChangeArrowheads="1"/>
            </p:cNvSpPr>
            <p:nvPr/>
          </p:nvSpPr>
          <p:spPr bwMode="auto">
            <a:xfrm>
              <a:off x="2654300" y="3978275"/>
              <a:ext cx="29845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rgbClr val="212121"/>
                  </a:solidFill>
                  <a:effectLst/>
                  <a:latin typeface="Roboto Condensed" panose="02000000000000000000" pitchFamily="2" charset="0"/>
                </a:rPr>
                <a:t>a</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68" name="Rectangle 102"/>
            <p:cNvSpPr>
              <a:spLocks noChangeArrowheads="1"/>
            </p:cNvSpPr>
            <p:nvPr/>
          </p:nvSpPr>
          <p:spPr bwMode="auto">
            <a:xfrm>
              <a:off x="2871788" y="3978275"/>
              <a:ext cx="1484313"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rgbClr val="212121"/>
                  </a:solidFill>
                  <a:effectLst/>
                  <a:latin typeface="Roboto Condensed" panose="02000000000000000000" pitchFamily="2" charset="0"/>
                </a:rPr>
                <a:t>successive</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69" name="Rectangle 103"/>
            <p:cNvSpPr>
              <a:spLocks noChangeArrowheads="1"/>
            </p:cNvSpPr>
            <p:nvPr/>
          </p:nvSpPr>
          <p:spPr bwMode="auto">
            <a:xfrm>
              <a:off x="4271963" y="3978275"/>
              <a:ext cx="68580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rgbClr val="212121"/>
                  </a:solidFill>
                  <a:effectLst/>
                  <a:latin typeface="Roboto Condensed" panose="02000000000000000000" pitchFamily="2" charset="0"/>
                </a:rPr>
                <a:t>read</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70" name="Rectangle 104"/>
            <p:cNvSpPr>
              <a:spLocks noChangeArrowheads="1"/>
            </p:cNvSpPr>
            <p:nvPr/>
          </p:nvSpPr>
          <p:spPr bwMode="auto">
            <a:xfrm>
              <a:off x="4872038" y="3978275"/>
              <a:ext cx="1298575"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rgbClr val="212121"/>
                  </a:solidFill>
                  <a:effectLst/>
                  <a:latin typeface="Roboto Condensed" panose="02000000000000000000" pitchFamily="2" charset="0"/>
                </a:rPr>
                <a:t>operation</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71" name="Rectangle 105"/>
            <p:cNvSpPr>
              <a:spLocks noChangeArrowheads="1"/>
            </p:cNvSpPr>
            <p:nvPr/>
          </p:nvSpPr>
          <p:spPr bwMode="auto">
            <a:xfrm>
              <a:off x="6086475" y="3978275"/>
              <a:ext cx="452438"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rgbClr val="212121"/>
                  </a:solidFill>
                  <a:effectLst/>
                  <a:latin typeface="Roboto Condensed" panose="02000000000000000000" pitchFamily="2" charset="0"/>
                </a:rPr>
                <a:t>on</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72" name="Rectangle 106"/>
            <p:cNvSpPr>
              <a:spLocks noChangeArrowheads="1"/>
            </p:cNvSpPr>
            <p:nvPr/>
          </p:nvSpPr>
          <p:spPr bwMode="auto">
            <a:xfrm>
              <a:off x="6457950" y="3978275"/>
              <a:ext cx="28575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rgbClr val="212121"/>
                  </a:solidFill>
                  <a:effectLst/>
                  <a:latin typeface="Roboto Condensed" panose="02000000000000000000" pitchFamily="2" charset="0"/>
                </a:rPr>
                <a:t>x</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73" name="Rectangle 107"/>
            <p:cNvSpPr>
              <a:spLocks noChangeArrowheads="1"/>
            </p:cNvSpPr>
            <p:nvPr/>
          </p:nvSpPr>
          <p:spPr bwMode="auto">
            <a:xfrm>
              <a:off x="6659563" y="3978275"/>
              <a:ext cx="430213"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rgbClr val="212121"/>
                  </a:solidFill>
                  <a:effectLst/>
                  <a:latin typeface="Roboto Condensed" panose="02000000000000000000" pitchFamily="2" charset="0"/>
                </a:rPr>
                <a:t>by</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74" name="Rectangle 108"/>
            <p:cNvSpPr>
              <a:spLocks noChangeArrowheads="1"/>
            </p:cNvSpPr>
            <p:nvPr/>
          </p:nvSpPr>
          <p:spPr bwMode="auto">
            <a:xfrm>
              <a:off x="7007225" y="3978275"/>
              <a:ext cx="53340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rgbClr val="212121"/>
                  </a:solidFill>
                  <a:effectLst/>
                  <a:latin typeface="Roboto Condensed" panose="02000000000000000000" pitchFamily="2" charset="0"/>
                </a:rPr>
                <a:t>the</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75" name="Rectangle 109"/>
            <p:cNvSpPr>
              <a:spLocks noChangeArrowheads="1"/>
            </p:cNvSpPr>
            <p:nvPr/>
          </p:nvSpPr>
          <p:spPr bwMode="auto">
            <a:xfrm>
              <a:off x="7458075" y="3978275"/>
              <a:ext cx="809625"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rgbClr val="212121"/>
                  </a:solidFill>
                  <a:effectLst/>
                  <a:latin typeface="Roboto Condensed" panose="02000000000000000000" pitchFamily="2" charset="0"/>
                </a:rPr>
                <a:t>same</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76" name="Rectangle 110"/>
            <p:cNvSpPr>
              <a:spLocks noChangeArrowheads="1"/>
            </p:cNvSpPr>
            <p:nvPr/>
          </p:nvSpPr>
          <p:spPr bwMode="auto">
            <a:xfrm>
              <a:off x="8183563" y="3978275"/>
              <a:ext cx="1109663"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rgbClr val="212121"/>
                  </a:solidFill>
                  <a:effectLst/>
                  <a:latin typeface="Roboto Condensed" panose="02000000000000000000" pitchFamily="2" charset="0"/>
                </a:rPr>
                <a:t>process</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grpSp>
      <p:grpSp>
        <p:nvGrpSpPr>
          <p:cNvPr id="222" name="Group 221"/>
          <p:cNvGrpSpPr/>
          <p:nvPr/>
        </p:nvGrpSpPr>
        <p:grpSpPr>
          <a:xfrm>
            <a:off x="85725" y="4559300"/>
            <a:ext cx="12057063" cy="1204913"/>
            <a:chOff x="85725" y="4559300"/>
            <a:chExt cx="12057063" cy="1204913"/>
          </a:xfrm>
        </p:grpSpPr>
        <p:sp>
          <p:nvSpPr>
            <p:cNvPr id="20" name="Line 19"/>
            <p:cNvSpPr>
              <a:spLocks noChangeShapeType="1"/>
            </p:cNvSpPr>
            <p:nvPr/>
          </p:nvSpPr>
          <p:spPr bwMode="auto">
            <a:xfrm>
              <a:off x="85725" y="5764213"/>
              <a:ext cx="12001500" cy="0"/>
            </a:xfrm>
            <a:prstGeom prst="line">
              <a:avLst/>
            </a:prstGeom>
            <a:noFill/>
            <a:ln w="12700">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77" name="Rectangle 111"/>
            <p:cNvSpPr>
              <a:spLocks noChangeArrowheads="1"/>
            </p:cNvSpPr>
            <p:nvPr/>
          </p:nvSpPr>
          <p:spPr bwMode="auto">
            <a:xfrm>
              <a:off x="184150" y="4559300"/>
              <a:ext cx="1798638"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rgbClr val="1D3064"/>
                  </a:solidFill>
                  <a:effectLst/>
                  <a:latin typeface="Roboto Condensed" panose="02000000000000000000" pitchFamily="2" charset="0"/>
                </a:rPr>
                <a:t>Writes follow </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78" name="Rectangle 112"/>
            <p:cNvSpPr>
              <a:spLocks noChangeArrowheads="1"/>
            </p:cNvSpPr>
            <p:nvPr/>
          </p:nvSpPr>
          <p:spPr bwMode="auto">
            <a:xfrm>
              <a:off x="184150" y="4924425"/>
              <a:ext cx="823913"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rgbClr val="1D3064"/>
                  </a:solidFill>
                  <a:effectLst/>
                  <a:latin typeface="Roboto Condensed" panose="02000000000000000000" pitchFamily="2" charset="0"/>
                </a:rPr>
                <a:t>reads</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79" name="Rectangle 113"/>
            <p:cNvSpPr>
              <a:spLocks noChangeArrowheads="1"/>
            </p:cNvSpPr>
            <p:nvPr/>
          </p:nvSpPr>
          <p:spPr bwMode="auto">
            <a:xfrm>
              <a:off x="2308225" y="4559300"/>
              <a:ext cx="327025"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rgbClr val="212121"/>
                  </a:solidFill>
                  <a:effectLst/>
                  <a:latin typeface="Roboto Condensed" panose="02000000000000000000" pitchFamily="2" charset="0"/>
                </a:rPr>
                <a:t>A</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80" name="Rectangle 114"/>
            <p:cNvSpPr>
              <a:spLocks noChangeArrowheads="1"/>
            </p:cNvSpPr>
            <p:nvPr/>
          </p:nvSpPr>
          <p:spPr bwMode="auto">
            <a:xfrm>
              <a:off x="2620963" y="4559300"/>
              <a:ext cx="746125"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rgbClr val="212121"/>
                  </a:solidFill>
                  <a:effectLst/>
                  <a:latin typeface="Roboto Condensed" panose="02000000000000000000" pitchFamily="2" charset="0"/>
                </a:rPr>
                <a:t>write</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81" name="Rectangle 115"/>
            <p:cNvSpPr>
              <a:spLocks noChangeArrowheads="1"/>
            </p:cNvSpPr>
            <p:nvPr/>
          </p:nvSpPr>
          <p:spPr bwMode="auto">
            <a:xfrm>
              <a:off x="3354388" y="4559300"/>
              <a:ext cx="1298575"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rgbClr val="212121"/>
                  </a:solidFill>
                  <a:effectLst/>
                  <a:latin typeface="Roboto Condensed" panose="02000000000000000000" pitchFamily="2" charset="0"/>
                </a:rPr>
                <a:t>operation</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82" name="Rectangle 116"/>
            <p:cNvSpPr>
              <a:spLocks noChangeArrowheads="1"/>
            </p:cNvSpPr>
            <p:nvPr/>
          </p:nvSpPr>
          <p:spPr bwMode="auto">
            <a:xfrm>
              <a:off x="4637088" y="4559300"/>
              <a:ext cx="430213"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rgbClr val="212121"/>
                  </a:solidFill>
                  <a:effectLst/>
                  <a:latin typeface="Roboto Condensed" panose="02000000000000000000" pitchFamily="2" charset="0"/>
                </a:rPr>
                <a:t>by</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83" name="Rectangle 117"/>
            <p:cNvSpPr>
              <a:spLocks noChangeArrowheads="1"/>
            </p:cNvSpPr>
            <p:nvPr/>
          </p:nvSpPr>
          <p:spPr bwMode="auto">
            <a:xfrm>
              <a:off x="5053013" y="4559300"/>
              <a:ext cx="29845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rgbClr val="212121"/>
                  </a:solidFill>
                  <a:effectLst/>
                  <a:latin typeface="Roboto Condensed" panose="02000000000000000000" pitchFamily="2" charset="0"/>
                </a:rPr>
                <a:t>a</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84" name="Rectangle 118"/>
            <p:cNvSpPr>
              <a:spLocks noChangeArrowheads="1"/>
            </p:cNvSpPr>
            <p:nvPr/>
          </p:nvSpPr>
          <p:spPr bwMode="auto">
            <a:xfrm>
              <a:off x="5335588" y="4559300"/>
              <a:ext cx="1109663"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rgbClr val="212121"/>
                  </a:solidFill>
                  <a:effectLst/>
                  <a:latin typeface="Roboto Condensed" panose="02000000000000000000" pitchFamily="2" charset="0"/>
                </a:rPr>
                <a:t>process</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85" name="Rectangle 119"/>
            <p:cNvSpPr>
              <a:spLocks noChangeArrowheads="1"/>
            </p:cNvSpPr>
            <p:nvPr/>
          </p:nvSpPr>
          <p:spPr bwMode="auto">
            <a:xfrm>
              <a:off x="6430963" y="4559300"/>
              <a:ext cx="452438"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rgbClr val="212121"/>
                  </a:solidFill>
                  <a:effectLst/>
                  <a:latin typeface="Roboto Condensed" panose="02000000000000000000" pitchFamily="2" charset="0"/>
                </a:rPr>
                <a:t>on</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86" name="Rectangle 120"/>
            <p:cNvSpPr>
              <a:spLocks noChangeArrowheads="1"/>
            </p:cNvSpPr>
            <p:nvPr/>
          </p:nvSpPr>
          <p:spPr bwMode="auto">
            <a:xfrm>
              <a:off x="6867525" y="4559300"/>
              <a:ext cx="29845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rgbClr val="212121"/>
                  </a:solidFill>
                  <a:effectLst/>
                  <a:latin typeface="Roboto Condensed" panose="02000000000000000000" pitchFamily="2" charset="0"/>
                </a:rPr>
                <a:t>a</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87" name="Rectangle 121"/>
            <p:cNvSpPr>
              <a:spLocks noChangeArrowheads="1"/>
            </p:cNvSpPr>
            <p:nvPr/>
          </p:nvSpPr>
          <p:spPr bwMode="auto">
            <a:xfrm>
              <a:off x="7151688" y="4559300"/>
              <a:ext cx="68580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rgbClr val="212121"/>
                  </a:solidFill>
                  <a:effectLst/>
                  <a:latin typeface="Roboto Condensed" panose="02000000000000000000" pitchFamily="2" charset="0"/>
                </a:rPr>
                <a:t>data</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88" name="Rectangle 122"/>
            <p:cNvSpPr>
              <a:spLocks noChangeArrowheads="1"/>
            </p:cNvSpPr>
            <p:nvPr/>
          </p:nvSpPr>
          <p:spPr bwMode="auto">
            <a:xfrm>
              <a:off x="7824788" y="4559300"/>
              <a:ext cx="684213"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rgbClr val="212121"/>
                  </a:solidFill>
                  <a:effectLst/>
                  <a:latin typeface="Roboto Condensed" panose="02000000000000000000" pitchFamily="2" charset="0"/>
                </a:rPr>
                <a:t>item</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89" name="Rectangle 123"/>
            <p:cNvSpPr>
              <a:spLocks noChangeArrowheads="1"/>
            </p:cNvSpPr>
            <p:nvPr/>
          </p:nvSpPr>
          <p:spPr bwMode="auto">
            <a:xfrm>
              <a:off x="8493125" y="4559300"/>
              <a:ext cx="28575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rgbClr val="212121"/>
                  </a:solidFill>
                  <a:effectLst/>
                  <a:latin typeface="Roboto Condensed" panose="02000000000000000000" pitchFamily="2" charset="0"/>
                </a:rPr>
                <a:t>x</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90" name="Rectangle 124"/>
            <p:cNvSpPr>
              <a:spLocks noChangeArrowheads="1"/>
            </p:cNvSpPr>
            <p:nvPr/>
          </p:nvSpPr>
          <p:spPr bwMode="auto">
            <a:xfrm>
              <a:off x="8766175" y="4559300"/>
              <a:ext cx="1260475"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rgbClr val="212121"/>
                  </a:solidFill>
                  <a:effectLst/>
                  <a:latin typeface="Roboto Condensed" panose="02000000000000000000" pitchFamily="2" charset="0"/>
                </a:rPr>
                <a:t>following</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91" name="Rectangle 125"/>
            <p:cNvSpPr>
              <a:spLocks noChangeArrowheads="1"/>
            </p:cNvSpPr>
            <p:nvPr/>
          </p:nvSpPr>
          <p:spPr bwMode="auto">
            <a:xfrm>
              <a:off x="10010775" y="4559300"/>
              <a:ext cx="29845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rgbClr val="212121"/>
                  </a:solidFill>
                  <a:effectLst/>
                  <a:latin typeface="Roboto Condensed" panose="02000000000000000000" pitchFamily="2" charset="0"/>
                </a:rPr>
                <a:t>a</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92" name="Rectangle 126"/>
            <p:cNvSpPr>
              <a:spLocks noChangeArrowheads="1"/>
            </p:cNvSpPr>
            <p:nvPr/>
          </p:nvSpPr>
          <p:spPr bwMode="auto">
            <a:xfrm>
              <a:off x="10296525" y="4559300"/>
              <a:ext cx="1179513"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rgbClr val="212121"/>
                  </a:solidFill>
                  <a:effectLst/>
                  <a:latin typeface="Roboto Condensed" panose="02000000000000000000" pitchFamily="2" charset="0"/>
                </a:rPr>
                <a:t>previous</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93" name="Rectangle 127"/>
            <p:cNvSpPr>
              <a:spLocks noChangeArrowheads="1"/>
            </p:cNvSpPr>
            <p:nvPr/>
          </p:nvSpPr>
          <p:spPr bwMode="auto">
            <a:xfrm>
              <a:off x="11456988" y="4559300"/>
              <a:ext cx="68580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rgbClr val="212121"/>
                  </a:solidFill>
                  <a:effectLst/>
                  <a:latin typeface="Roboto Condensed" panose="02000000000000000000" pitchFamily="2" charset="0"/>
                </a:rPr>
                <a:t>read</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94" name="Rectangle 128"/>
            <p:cNvSpPr>
              <a:spLocks noChangeArrowheads="1"/>
            </p:cNvSpPr>
            <p:nvPr/>
          </p:nvSpPr>
          <p:spPr bwMode="auto">
            <a:xfrm>
              <a:off x="2308225" y="4924425"/>
              <a:ext cx="1298575"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rgbClr val="212121"/>
                  </a:solidFill>
                  <a:effectLst/>
                  <a:latin typeface="Roboto Condensed" panose="02000000000000000000" pitchFamily="2" charset="0"/>
                </a:rPr>
                <a:t>operation</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95" name="Rectangle 129"/>
            <p:cNvSpPr>
              <a:spLocks noChangeArrowheads="1"/>
            </p:cNvSpPr>
            <p:nvPr/>
          </p:nvSpPr>
          <p:spPr bwMode="auto">
            <a:xfrm>
              <a:off x="3533775" y="4924425"/>
              <a:ext cx="452438"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rgbClr val="212121"/>
                  </a:solidFill>
                  <a:effectLst/>
                  <a:latin typeface="Roboto Condensed" panose="02000000000000000000" pitchFamily="2" charset="0"/>
                </a:rPr>
                <a:t>on</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96" name="Rectangle 130"/>
            <p:cNvSpPr>
              <a:spLocks noChangeArrowheads="1"/>
            </p:cNvSpPr>
            <p:nvPr/>
          </p:nvSpPr>
          <p:spPr bwMode="auto">
            <a:xfrm>
              <a:off x="3913188" y="4924425"/>
              <a:ext cx="28575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rgbClr val="212121"/>
                  </a:solidFill>
                  <a:effectLst/>
                  <a:latin typeface="Roboto Condensed" panose="02000000000000000000" pitchFamily="2" charset="0"/>
                </a:rPr>
                <a:t>x</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97" name="Rectangle 131"/>
            <p:cNvSpPr>
              <a:spLocks noChangeArrowheads="1"/>
            </p:cNvSpPr>
            <p:nvPr/>
          </p:nvSpPr>
          <p:spPr bwMode="auto">
            <a:xfrm>
              <a:off x="4129088" y="4924425"/>
              <a:ext cx="430213"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rgbClr val="212121"/>
                  </a:solidFill>
                  <a:effectLst/>
                  <a:latin typeface="Roboto Condensed" panose="02000000000000000000" pitchFamily="2" charset="0"/>
                </a:rPr>
                <a:t>by</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98" name="Rectangle 132"/>
            <p:cNvSpPr>
              <a:spLocks noChangeArrowheads="1"/>
            </p:cNvSpPr>
            <p:nvPr/>
          </p:nvSpPr>
          <p:spPr bwMode="auto">
            <a:xfrm>
              <a:off x="4486275" y="4924425"/>
              <a:ext cx="53340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rgbClr val="212121"/>
                  </a:solidFill>
                  <a:effectLst/>
                  <a:latin typeface="Roboto Condensed" panose="02000000000000000000" pitchFamily="2" charset="0"/>
                </a:rPr>
                <a:t>the</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99" name="Rectangle 133"/>
            <p:cNvSpPr>
              <a:spLocks noChangeArrowheads="1"/>
            </p:cNvSpPr>
            <p:nvPr/>
          </p:nvSpPr>
          <p:spPr bwMode="auto">
            <a:xfrm>
              <a:off x="4948238" y="4924425"/>
              <a:ext cx="809625"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rgbClr val="212121"/>
                  </a:solidFill>
                  <a:effectLst/>
                  <a:latin typeface="Roboto Condensed" panose="02000000000000000000" pitchFamily="2" charset="0"/>
                </a:rPr>
                <a:t>same</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00" name="Rectangle 134"/>
            <p:cNvSpPr>
              <a:spLocks noChangeArrowheads="1"/>
            </p:cNvSpPr>
            <p:nvPr/>
          </p:nvSpPr>
          <p:spPr bwMode="auto">
            <a:xfrm>
              <a:off x="5686425" y="4924425"/>
              <a:ext cx="116840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rgbClr val="212121"/>
                  </a:solidFill>
                  <a:effectLst/>
                  <a:latin typeface="Roboto Condensed" panose="02000000000000000000" pitchFamily="2" charset="0"/>
                </a:rPr>
                <a:t>process,</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01" name="Rectangle 135"/>
            <p:cNvSpPr>
              <a:spLocks noChangeArrowheads="1"/>
            </p:cNvSpPr>
            <p:nvPr/>
          </p:nvSpPr>
          <p:spPr bwMode="auto">
            <a:xfrm>
              <a:off x="6783388" y="4924425"/>
              <a:ext cx="36195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rgbClr val="212121"/>
                  </a:solidFill>
                  <a:effectLst/>
                  <a:latin typeface="Roboto Condensed" panose="02000000000000000000" pitchFamily="2" charset="0"/>
                </a:rPr>
                <a:t>is</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02" name="Rectangle 136"/>
            <p:cNvSpPr>
              <a:spLocks noChangeArrowheads="1"/>
            </p:cNvSpPr>
            <p:nvPr/>
          </p:nvSpPr>
          <p:spPr bwMode="auto">
            <a:xfrm>
              <a:off x="7072313" y="4924425"/>
              <a:ext cx="151130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rgbClr val="212121"/>
                  </a:solidFill>
                  <a:effectLst/>
                  <a:latin typeface="Roboto Condensed" panose="02000000000000000000" pitchFamily="2" charset="0"/>
                </a:rPr>
                <a:t>guaranteed</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03" name="Rectangle 137"/>
            <p:cNvSpPr>
              <a:spLocks noChangeArrowheads="1"/>
            </p:cNvSpPr>
            <p:nvPr/>
          </p:nvSpPr>
          <p:spPr bwMode="auto">
            <a:xfrm>
              <a:off x="8510588" y="4924425"/>
              <a:ext cx="395288"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rgbClr val="212121"/>
                  </a:solidFill>
                  <a:effectLst/>
                  <a:latin typeface="Roboto Condensed" panose="02000000000000000000" pitchFamily="2" charset="0"/>
                </a:rPr>
                <a:t>to</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04" name="Rectangle 138"/>
            <p:cNvSpPr>
              <a:spLocks noChangeArrowheads="1"/>
            </p:cNvSpPr>
            <p:nvPr/>
          </p:nvSpPr>
          <p:spPr bwMode="auto">
            <a:xfrm>
              <a:off x="8832850" y="4924425"/>
              <a:ext cx="668338"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rgbClr val="212121"/>
                  </a:solidFill>
                  <a:effectLst/>
                  <a:latin typeface="Roboto Condensed" panose="02000000000000000000" pitchFamily="2" charset="0"/>
                </a:rPr>
                <a:t>take</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05" name="Rectangle 139"/>
            <p:cNvSpPr>
              <a:spLocks noChangeArrowheads="1"/>
            </p:cNvSpPr>
            <p:nvPr/>
          </p:nvSpPr>
          <p:spPr bwMode="auto">
            <a:xfrm>
              <a:off x="9431338" y="4924425"/>
              <a:ext cx="803275"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rgbClr val="212121"/>
                  </a:solidFill>
                  <a:effectLst/>
                  <a:latin typeface="Roboto Condensed" panose="02000000000000000000" pitchFamily="2" charset="0"/>
                </a:rPr>
                <a:t>place</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06" name="Rectangle 140"/>
            <p:cNvSpPr>
              <a:spLocks noChangeArrowheads="1"/>
            </p:cNvSpPr>
            <p:nvPr/>
          </p:nvSpPr>
          <p:spPr bwMode="auto">
            <a:xfrm>
              <a:off x="10163175" y="4924425"/>
              <a:ext cx="452438"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rgbClr val="212121"/>
                  </a:solidFill>
                  <a:effectLst/>
                  <a:latin typeface="Roboto Condensed" panose="02000000000000000000" pitchFamily="2" charset="0"/>
                </a:rPr>
                <a:t>on</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07" name="Rectangle 141"/>
            <p:cNvSpPr>
              <a:spLocks noChangeArrowheads="1"/>
            </p:cNvSpPr>
            <p:nvPr/>
          </p:nvSpPr>
          <p:spPr bwMode="auto">
            <a:xfrm>
              <a:off x="10544175" y="4924425"/>
              <a:ext cx="53340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rgbClr val="212121"/>
                  </a:solidFill>
                  <a:effectLst/>
                  <a:latin typeface="Roboto Condensed" panose="02000000000000000000" pitchFamily="2" charset="0"/>
                </a:rPr>
                <a:t>the</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08" name="Rectangle 142"/>
            <p:cNvSpPr>
              <a:spLocks noChangeArrowheads="1"/>
            </p:cNvSpPr>
            <p:nvPr/>
          </p:nvSpPr>
          <p:spPr bwMode="auto">
            <a:xfrm>
              <a:off x="11006138" y="4924425"/>
              <a:ext cx="809625"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rgbClr val="212121"/>
                  </a:solidFill>
                  <a:effectLst/>
                  <a:latin typeface="Roboto Condensed" panose="02000000000000000000" pitchFamily="2" charset="0"/>
                </a:rPr>
                <a:t>same</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09" name="Rectangle 143"/>
            <p:cNvSpPr>
              <a:spLocks noChangeArrowheads="1"/>
            </p:cNvSpPr>
            <p:nvPr/>
          </p:nvSpPr>
          <p:spPr bwMode="auto">
            <a:xfrm>
              <a:off x="11744325" y="4924425"/>
              <a:ext cx="398463"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rgbClr val="212121"/>
                  </a:solidFill>
                  <a:effectLst/>
                  <a:latin typeface="Roboto Condensed" panose="02000000000000000000" pitchFamily="2" charset="0"/>
                </a:rPr>
                <a:t>or</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10" name="Rectangle 144"/>
            <p:cNvSpPr>
              <a:spLocks noChangeArrowheads="1"/>
            </p:cNvSpPr>
            <p:nvPr/>
          </p:nvSpPr>
          <p:spPr bwMode="auto">
            <a:xfrm>
              <a:off x="2308225" y="5291138"/>
              <a:ext cx="769938"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rgbClr val="212121"/>
                  </a:solidFill>
                  <a:effectLst/>
                  <a:latin typeface="Roboto Condensed" panose="02000000000000000000" pitchFamily="2" charset="0"/>
                </a:rPr>
                <a:t>more</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11" name="Rectangle 145"/>
            <p:cNvSpPr>
              <a:spLocks noChangeArrowheads="1"/>
            </p:cNvSpPr>
            <p:nvPr/>
          </p:nvSpPr>
          <p:spPr bwMode="auto">
            <a:xfrm>
              <a:off x="2994025" y="5291138"/>
              <a:ext cx="909638"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rgbClr val="212121"/>
                  </a:solidFill>
                  <a:effectLst/>
                  <a:latin typeface="Roboto Condensed" panose="02000000000000000000" pitchFamily="2" charset="0"/>
                </a:rPr>
                <a:t>recent</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12" name="Rectangle 146"/>
            <p:cNvSpPr>
              <a:spLocks noChangeArrowheads="1"/>
            </p:cNvSpPr>
            <p:nvPr/>
          </p:nvSpPr>
          <p:spPr bwMode="auto">
            <a:xfrm>
              <a:off x="3821113" y="5291138"/>
              <a:ext cx="930275"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rgbClr val="212121"/>
                  </a:solidFill>
                  <a:effectLst/>
                  <a:latin typeface="Roboto Condensed" panose="02000000000000000000" pitchFamily="2" charset="0"/>
                </a:rPr>
                <a:t>values</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13" name="Rectangle 147"/>
            <p:cNvSpPr>
              <a:spLocks noChangeArrowheads="1"/>
            </p:cNvSpPr>
            <p:nvPr/>
          </p:nvSpPr>
          <p:spPr bwMode="auto">
            <a:xfrm>
              <a:off x="4665663" y="5291138"/>
              <a:ext cx="40005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rgbClr val="212121"/>
                  </a:solidFill>
                  <a:effectLst/>
                  <a:latin typeface="Roboto Condensed" panose="02000000000000000000" pitchFamily="2" charset="0"/>
                </a:rPr>
                <a:t>of</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14" name="Rectangle 148"/>
            <p:cNvSpPr>
              <a:spLocks noChangeArrowheads="1"/>
            </p:cNvSpPr>
            <p:nvPr/>
          </p:nvSpPr>
          <p:spPr bwMode="auto">
            <a:xfrm>
              <a:off x="4983163" y="5291138"/>
              <a:ext cx="28575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rgbClr val="212121"/>
                  </a:solidFill>
                  <a:effectLst/>
                  <a:latin typeface="Roboto Condensed" panose="02000000000000000000" pitchFamily="2" charset="0"/>
                </a:rPr>
                <a:t>x</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15" name="Rectangle 149"/>
            <p:cNvSpPr>
              <a:spLocks noChangeArrowheads="1"/>
            </p:cNvSpPr>
            <p:nvPr/>
          </p:nvSpPr>
          <p:spPr bwMode="auto">
            <a:xfrm>
              <a:off x="5187950" y="5291138"/>
              <a:ext cx="627063"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rgbClr val="212121"/>
                  </a:solidFill>
                  <a:effectLst/>
                  <a:latin typeface="Roboto Condensed" panose="02000000000000000000" pitchFamily="2" charset="0"/>
                </a:rPr>
                <a:t>that</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16" name="Rectangle 150"/>
            <p:cNvSpPr>
              <a:spLocks noChangeArrowheads="1"/>
            </p:cNvSpPr>
            <p:nvPr/>
          </p:nvSpPr>
          <p:spPr bwMode="auto">
            <a:xfrm>
              <a:off x="5732463" y="5291138"/>
              <a:ext cx="63500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rgbClr val="212121"/>
                  </a:solidFill>
                  <a:effectLst/>
                  <a:latin typeface="Roboto Condensed" panose="02000000000000000000" pitchFamily="2" charset="0"/>
                </a:rPr>
                <a:t>was</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17" name="Rectangle 151"/>
            <p:cNvSpPr>
              <a:spLocks noChangeArrowheads="1"/>
            </p:cNvSpPr>
            <p:nvPr/>
          </p:nvSpPr>
          <p:spPr bwMode="auto">
            <a:xfrm>
              <a:off x="6283325" y="5291138"/>
              <a:ext cx="68580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rgbClr val="212121"/>
                  </a:solidFill>
                  <a:effectLst/>
                  <a:latin typeface="Roboto Condensed" panose="02000000000000000000" pitchFamily="2" charset="0"/>
                </a:rPr>
                <a:t>read</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grpSp>
    </p:spTree>
    <p:extLst>
      <p:ext uri="{BB962C8B-B14F-4D97-AF65-F5344CB8AC3E}">
        <p14:creationId xmlns:p14="http://schemas.microsoft.com/office/powerpoint/2010/main" val="435520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2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F2D5F8-87CB-4B5B-8EC7-5F4CE6485746}"/>
              </a:ext>
            </a:extLst>
          </p:cNvPr>
          <p:cNvSpPr>
            <a:spLocks noGrp="1"/>
          </p:cNvSpPr>
          <p:nvPr>
            <p:ph type="title"/>
          </p:nvPr>
        </p:nvSpPr>
        <p:spPr/>
        <p:txBody>
          <a:bodyPr/>
          <a:lstStyle/>
          <a:p>
            <a:r>
              <a:rPr lang="en-US" dirty="0"/>
              <a:t>Replica Management</a:t>
            </a:r>
          </a:p>
        </p:txBody>
      </p:sp>
      <p:sp>
        <p:nvSpPr>
          <p:cNvPr id="3" name="Content Placeholder 2">
            <a:extLst>
              <a:ext uri="{FF2B5EF4-FFF2-40B4-BE49-F238E27FC236}">
                <a16:creationId xmlns:a16="http://schemas.microsoft.com/office/drawing/2014/main" xmlns="" id="{139A428D-8F15-4206-B337-FA27C005FA71}"/>
              </a:ext>
            </a:extLst>
          </p:cNvPr>
          <p:cNvSpPr>
            <a:spLocks noGrp="1"/>
          </p:cNvSpPr>
          <p:nvPr>
            <p:ph idx="1"/>
          </p:nvPr>
        </p:nvSpPr>
        <p:spPr/>
        <p:txBody>
          <a:bodyPr/>
          <a:lstStyle/>
          <a:p>
            <a:pPr>
              <a:lnSpc>
                <a:spcPct val="100000"/>
              </a:lnSpc>
            </a:pPr>
            <a:r>
              <a:rPr lang="en-US" dirty="0"/>
              <a:t>Replica management describes </a:t>
            </a:r>
            <a:r>
              <a:rPr lang="en-US" dirty="0">
                <a:solidFill>
                  <a:schemeClr val="accent6"/>
                </a:solidFill>
              </a:rPr>
              <a:t>where, when and by whom</a:t>
            </a:r>
            <a:r>
              <a:rPr lang="en-US" dirty="0"/>
              <a:t> replicas should be placed</a:t>
            </a:r>
          </a:p>
          <a:p>
            <a:pPr>
              <a:lnSpc>
                <a:spcPct val="100000"/>
              </a:lnSpc>
            </a:pPr>
            <a:r>
              <a:rPr lang="en-US" dirty="0" smtClean="0"/>
              <a:t>Two </a:t>
            </a:r>
            <a:r>
              <a:rPr lang="en-US" dirty="0"/>
              <a:t>problems under replica management</a:t>
            </a:r>
          </a:p>
          <a:p>
            <a:pPr marL="1371600" lvl="2" indent="-457200">
              <a:buFont typeface="+mj-lt"/>
              <a:buAutoNum type="arabicPeriod"/>
            </a:pPr>
            <a:r>
              <a:rPr lang="en-US" sz="2400" dirty="0">
                <a:solidFill>
                  <a:srgbClr val="1D3064"/>
                </a:solidFill>
              </a:rPr>
              <a:t>Replica-Server Placement</a:t>
            </a:r>
            <a:r>
              <a:rPr lang="en-US" sz="2400" dirty="0"/>
              <a:t> : Decides the best locations to place the replica server that can host data-stores</a:t>
            </a:r>
          </a:p>
          <a:p>
            <a:pPr marL="1371600" lvl="2" indent="-457200">
              <a:buFont typeface="+mj-lt"/>
              <a:buAutoNum type="arabicPeriod"/>
            </a:pPr>
            <a:r>
              <a:rPr lang="en-US" sz="2400" dirty="0">
                <a:solidFill>
                  <a:srgbClr val="1D3064"/>
                </a:solidFill>
              </a:rPr>
              <a:t>Content Replication and Placement </a:t>
            </a:r>
            <a:r>
              <a:rPr lang="en-US" sz="2400" dirty="0"/>
              <a:t>: Finds the best server for placing the contents</a:t>
            </a:r>
          </a:p>
        </p:txBody>
      </p:sp>
    </p:spTree>
    <p:extLst>
      <p:ext uri="{BB962C8B-B14F-4D97-AF65-F5344CB8AC3E}">
        <p14:creationId xmlns:p14="http://schemas.microsoft.com/office/powerpoint/2010/main" val="777920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F2D5F8-87CB-4B5B-8EC7-5F4CE6485746}"/>
              </a:ext>
            </a:extLst>
          </p:cNvPr>
          <p:cNvSpPr>
            <a:spLocks noGrp="1"/>
          </p:cNvSpPr>
          <p:nvPr>
            <p:ph type="title"/>
          </p:nvPr>
        </p:nvSpPr>
        <p:spPr/>
        <p:txBody>
          <a:bodyPr/>
          <a:lstStyle/>
          <a:p>
            <a:r>
              <a:rPr lang="en-US" dirty="0"/>
              <a:t>Replica Server Placement</a:t>
            </a:r>
          </a:p>
        </p:txBody>
      </p:sp>
      <p:sp>
        <p:nvSpPr>
          <p:cNvPr id="3" name="Content Placeholder 2">
            <a:extLst>
              <a:ext uri="{FF2B5EF4-FFF2-40B4-BE49-F238E27FC236}">
                <a16:creationId xmlns:a16="http://schemas.microsoft.com/office/drawing/2014/main" xmlns="" id="{139A428D-8F15-4206-B337-FA27C005FA71}"/>
              </a:ext>
            </a:extLst>
          </p:cNvPr>
          <p:cNvSpPr>
            <a:spLocks noGrp="1"/>
          </p:cNvSpPr>
          <p:nvPr>
            <p:ph idx="1"/>
          </p:nvPr>
        </p:nvSpPr>
        <p:spPr/>
        <p:txBody>
          <a:bodyPr/>
          <a:lstStyle/>
          <a:p>
            <a:pPr marL="0" indent="0">
              <a:lnSpc>
                <a:spcPct val="100000"/>
              </a:lnSpc>
              <a:buNone/>
            </a:pPr>
            <a:r>
              <a:rPr lang="en-US" b="1" dirty="0">
                <a:solidFill>
                  <a:srgbClr val="1D3064"/>
                </a:solidFill>
              </a:rPr>
              <a:t>Factors that affect placement of replica servers:</a:t>
            </a:r>
          </a:p>
          <a:p>
            <a:pPr>
              <a:lnSpc>
                <a:spcPct val="100000"/>
              </a:lnSpc>
            </a:pPr>
            <a:r>
              <a:rPr lang="en-US" dirty="0"/>
              <a:t>What are the possible locations where servers can be placed?</a:t>
            </a:r>
          </a:p>
          <a:p>
            <a:pPr lvl="2"/>
            <a:r>
              <a:rPr lang="en-US" sz="2400" dirty="0"/>
              <a:t>Should we place replica servers close-by or distribute it uniformly?</a:t>
            </a:r>
          </a:p>
          <a:p>
            <a:pPr>
              <a:lnSpc>
                <a:spcPct val="100000"/>
              </a:lnSpc>
            </a:pPr>
            <a:r>
              <a:rPr lang="en-US" dirty="0" smtClean="0"/>
              <a:t>How </a:t>
            </a:r>
            <a:r>
              <a:rPr lang="en-US" dirty="0"/>
              <a:t>many replica servers can be placed?</a:t>
            </a:r>
          </a:p>
          <a:p>
            <a:pPr lvl="2"/>
            <a:r>
              <a:rPr lang="en-US" sz="2400" dirty="0"/>
              <a:t>What are the trade-offs between placing many replica servers vs. few?</a:t>
            </a:r>
          </a:p>
          <a:p>
            <a:pPr>
              <a:lnSpc>
                <a:spcPct val="100000"/>
              </a:lnSpc>
            </a:pPr>
            <a:r>
              <a:rPr lang="en-US" dirty="0" smtClean="0"/>
              <a:t>How </a:t>
            </a:r>
            <a:r>
              <a:rPr lang="en-US" dirty="0"/>
              <a:t>many clients are accessing the data from a location?</a:t>
            </a:r>
          </a:p>
          <a:p>
            <a:pPr lvl="2"/>
            <a:r>
              <a:rPr lang="en-US" sz="2400" dirty="0"/>
              <a:t>More replicas at locations where most clients access improves performance and fault-tolerance</a:t>
            </a:r>
          </a:p>
          <a:p>
            <a:pPr>
              <a:lnSpc>
                <a:spcPct val="100000"/>
              </a:lnSpc>
            </a:pPr>
            <a:endParaRPr lang="en-US" dirty="0"/>
          </a:p>
          <a:p>
            <a:pPr>
              <a:lnSpc>
                <a:spcPct val="100000"/>
              </a:lnSpc>
            </a:pPr>
            <a:r>
              <a:rPr lang="en-US" dirty="0" smtClean="0"/>
              <a:t>If </a:t>
            </a:r>
            <a:r>
              <a:rPr lang="en-US" dirty="0"/>
              <a:t>K replicas have to be placed out of N possible locations, find the best K out of N locations(K&lt;N)</a:t>
            </a:r>
          </a:p>
        </p:txBody>
      </p:sp>
    </p:spTree>
    <p:extLst>
      <p:ext uri="{BB962C8B-B14F-4D97-AF65-F5344CB8AC3E}">
        <p14:creationId xmlns:p14="http://schemas.microsoft.com/office/powerpoint/2010/main" val="3004325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F2D5F8-87CB-4B5B-8EC7-5F4CE6485746}"/>
              </a:ext>
            </a:extLst>
          </p:cNvPr>
          <p:cNvSpPr>
            <a:spLocks noGrp="1"/>
          </p:cNvSpPr>
          <p:nvPr>
            <p:ph type="title"/>
          </p:nvPr>
        </p:nvSpPr>
        <p:spPr/>
        <p:txBody>
          <a:bodyPr>
            <a:normAutofit/>
          </a:bodyPr>
          <a:lstStyle/>
          <a:p>
            <a:r>
              <a:rPr lang="en-US" dirty="0"/>
              <a:t>Replica Server Placement </a:t>
            </a:r>
            <a:r>
              <a:rPr lang="en-US" dirty="0" smtClean="0"/>
              <a:t>– An </a:t>
            </a:r>
            <a:r>
              <a:rPr lang="en-US" dirty="0"/>
              <a:t>Example Approach</a:t>
            </a:r>
          </a:p>
        </p:txBody>
      </p:sp>
      <p:sp>
        <p:nvSpPr>
          <p:cNvPr id="3" name="Content Placeholder 2">
            <a:extLst>
              <a:ext uri="{FF2B5EF4-FFF2-40B4-BE49-F238E27FC236}">
                <a16:creationId xmlns:a16="http://schemas.microsoft.com/office/drawing/2014/main" xmlns="" id="{139A428D-8F15-4206-B337-FA27C005FA71}"/>
              </a:ext>
            </a:extLst>
          </p:cNvPr>
          <p:cNvSpPr>
            <a:spLocks noGrp="1"/>
          </p:cNvSpPr>
          <p:nvPr>
            <p:ph idx="1"/>
          </p:nvPr>
        </p:nvSpPr>
        <p:spPr/>
        <p:txBody>
          <a:bodyPr/>
          <a:lstStyle/>
          <a:p>
            <a:pPr>
              <a:lnSpc>
                <a:spcPct val="100000"/>
              </a:lnSpc>
            </a:pPr>
            <a:r>
              <a:rPr lang="en-US" dirty="0"/>
              <a:t>Problem: K replica servers should be placed on some of the N possible replica sites such that </a:t>
            </a:r>
          </a:p>
          <a:p>
            <a:pPr>
              <a:lnSpc>
                <a:spcPct val="100000"/>
              </a:lnSpc>
            </a:pPr>
            <a:r>
              <a:rPr lang="en-US" dirty="0"/>
              <a:t>Clients have low-latency/high-bandwidth </a:t>
            </a:r>
            <a:r>
              <a:rPr lang="en-US" dirty="0" smtClean="0"/>
              <a:t>connections</a:t>
            </a:r>
            <a:endParaRPr lang="en-US" dirty="0"/>
          </a:p>
          <a:p>
            <a:pPr>
              <a:lnSpc>
                <a:spcPct val="100000"/>
              </a:lnSpc>
            </a:pPr>
            <a:r>
              <a:rPr lang="en-US" dirty="0" smtClean="0"/>
              <a:t>Suggested </a:t>
            </a:r>
            <a:r>
              <a:rPr lang="en-US" dirty="0"/>
              <a:t>a Greedy </a:t>
            </a:r>
            <a:r>
              <a:rPr lang="en-US" dirty="0" smtClean="0"/>
              <a:t>Approach</a:t>
            </a:r>
            <a:endParaRPr lang="en-US" dirty="0"/>
          </a:p>
        </p:txBody>
      </p:sp>
      <p:sp>
        <p:nvSpPr>
          <p:cNvPr id="4" name="Content Placeholder 2"/>
          <p:cNvSpPr txBox="1">
            <a:spLocks/>
          </p:cNvSpPr>
          <p:nvPr/>
        </p:nvSpPr>
        <p:spPr bwMode="auto">
          <a:xfrm>
            <a:off x="288128" y="2557906"/>
            <a:ext cx="8682592" cy="382286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Blip>
                <a:blip r:embed="rId2"/>
              </a:buBlip>
              <a:defRPr sz="3200">
                <a:solidFill>
                  <a:srgbClr val="808080"/>
                </a:solidFill>
                <a:latin typeface="+mn-lt"/>
                <a:ea typeface="+mn-ea"/>
                <a:cs typeface="+mn-cs"/>
              </a:defRPr>
            </a:lvl1pPr>
            <a:lvl2pPr marL="742950" indent="-285750" algn="l" rtl="0" eaLnBrk="0" fontAlgn="base" hangingPunct="0">
              <a:spcBef>
                <a:spcPct val="20000"/>
              </a:spcBef>
              <a:spcAft>
                <a:spcPct val="0"/>
              </a:spcAft>
              <a:buBlip>
                <a:blip r:embed="rId2"/>
              </a:buBlip>
              <a:defRPr sz="2800">
                <a:solidFill>
                  <a:srgbClr val="808080"/>
                </a:solidFill>
                <a:latin typeface="+mn-lt"/>
                <a:cs typeface="+mn-cs"/>
              </a:defRPr>
            </a:lvl2pPr>
            <a:lvl3pPr marL="1143000" indent="-228600" algn="l" rtl="0" eaLnBrk="0" fontAlgn="base" hangingPunct="0">
              <a:spcBef>
                <a:spcPct val="20000"/>
              </a:spcBef>
              <a:spcAft>
                <a:spcPct val="0"/>
              </a:spcAft>
              <a:buBlip>
                <a:blip r:embed="rId2"/>
              </a:buBlip>
              <a:defRPr sz="2400">
                <a:solidFill>
                  <a:srgbClr val="808080"/>
                </a:solidFill>
                <a:latin typeface="+mn-lt"/>
                <a:cs typeface="+mn-cs"/>
              </a:defRPr>
            </a:lvl3pPr>
            <a:lvl4pPr marL="1600200" indent="-228600" algn="l" rtl="0" eaLnBrk="0" fontAlgn="base" hangingPunct="0">
              <a:spcBef>
                <a:spcPct val="20000"/>
              </a:spcBef>
              <a:spcAft>
                <a:spcPct val="0"/>
              </a:spcAft>
              <a:buBlip>
                <a:blip r:embed="rId2"/>
              </a:buBlip>
              <a:defRPr sz="2000">
                <a:solidFill>
                  <a:srgbClr val="808080"/>
                </a:solidFill>
                <a:latin typeface="+mn-lt"/>
                <a:cs typeface="+mn-cs"/>
              </a:defRPr>
            </a:lvl4pPr>
            <a:lvl5pPr marL="2057400" indent="-228600" algn="l" rtl="0" eaLnBrk="0" fontAlgn="base" hangingPunct="0">
              <a:spcBef>
                <a:spcPct val="20000"/>
              </a:spcBef>
              <a:spcAft>
                <a:spcPct val="0"/>
              </a:spcAft>
              <a:buBlip>
                <a:blip r:embed="rId2"/>
              </a:buBlip>
              <a:defRPr sz="2000">
                <a:solidFill>
                  <a:srgbClr val="808080"/>
                </a:solidFill>
                <a:latin typeface="+mn-lt"/>
                <a:cs typeface="+mn-cs"/>
              </a:defRPr>
            </a:lvl5pPr>
            <a:lvl6pPr marL="2514600" indent="-228600" algn="l" rtl="0" fontAlgn="base">
              <a:spcBef>
                <a:spcPct val="20000"/>
              </a:spcBef>
              <a:spcAft>
                <a:spcPct val="0"/>
              </a:spcAft>
              <a:buBlip>
                <a:blip r:embed="rId2"/>
              </a:buBlip>
              <a:defRPr sz="2000">
                <a:solidFill>
                  <a:srgbClr val="808080"/>
                </a:solidFill>
                <a:latin typeface="+mn-lt"/>
                <a:cs typeface="+mn-cs"/>
              </a:defRPr>
            </a:lvl6pPr>
            <a:lvl7pPr marL="2971800" indent="-228600" algn="l" rtl="0" fontAlgn="base">
              <a:spcBef>
                <a:spcPct val="20000"/>
              </a:spcBef>
              <a:spcAft>
                <a:spcPct val="0"/>
              </a:spcAft>
              <a:buBlip>
                <a:blip r:embed="rId2"/>
              </a:buBlip>
              <a:defRPr sz="2000">
                <a:solidFill>
                  <a:srgbClr val="808080"/>
                </a:solidFill>
                <a:latin typeface="+mn-lt"/>
                <a:cs typeface="+mn-cs"/>
              </a:defRPr>
            </a:lvl7pPr>
            <a:lvl8pPr marL="3429000" indent="-228600" algn="l" rtl="0" fontAlgn="base">
              <a:spcBef>
                <a:spcPct val="20000"/>
              </a:spcBef>
              <a:spcAft>
                <a:spcPct val="0"/>
              </a:spcAft>
              <a:buBlip>
                <a:blip r:embed="rId2"/>
              </a:buBlip>
              <a:defRPr sz="2000">
                <a:solidFill>
                  <a:srgbClr val="808080"/>
                </a:solidFill>
                <a:latin typeface="+mn-lt"/>
                <a:cs typeface="+mn-cs"/>
              </a:defRPr>
            </a:lvl8pPr>
            <a:lvl9pPr marL="3886200" indent="-228600" algn="l" rtl="0" fontAlgn="base">
              <a:spcBef>
                <a:spcPct val="20000"/>
              </a:spcBef>
              <a:spcAft>
                <a:spcPct val="0"/>
              </a:spcAft>
              <a:buBlip>
                <a:blip r:embed="rId2"/>
              </a:buBlip>
              <a:defRPr sz="2000">
                <a:solidFill>
                  <a:srgbClr val="808080"/>
                </a:solidFill>
                <a:latin typeface="+mn-lt"/>
                <a:cs typeface="+mn-cs"/>
              </a:defRPr>
            </a:lvl9pPr>
          </a:lstStyle>
          <a:p>
            <a:pPr marL="457200" lvl="1" indent="-457200" algn="just" eaLnBrk="1" hangingPunct="1">
              <a:spcBef>
                <a:spcPts val="1000"/>
              </a:spcBef>
              <a:buClr>
                <a:schemeClr val="accent6"/>
              </a:buClr>
              <a:buFont typeface="+mj-lt"/>
              <a:buAutoNum type="arabicPeriod"/>
            </a:pPr>
            <a:r>
              <a:rPr lang="en-US" sz="2400" dirty="0">
                <a:solidFill>
                  <a:schemeClr val="tx1"/>
                </a:solidFill>
              </a:rPr>
              <a:t>Evaluate the cost of placing a replica on each of the N potential sites</a:t>
            </a:r>
          </a:p>
          <a:p>
            <a:pPr lvl="2" algn="just" eaLnBrk="1" hangingPunct="1">
              <a:lnSpc>
                <a:spcPct val="90000"/>
              </a:lnSpc>
              <a:spcBef>
                <a:spcPts val="500"/>
              </a:spcBef>
              <a:buClr>
                <a:schemeClr val="accent6"/>
              </a:buClr>
              <a:buFont typeface="Arial" panose="020B0604020202020204" pitchFamily="34" charset="0"/>
              <a:buChar char="•"/>
            </a:pPr>
            <a:r>
              <a:rPr lang="en-US" dirty="0">
                <a:solidFill>
                  <a:schemeClr val="tx1"/>
                </a:solidFill>
              </a:rPr>
              <a:t>Examining the cost of C clients connecting to the replica</a:t>
            </a:r>
          </a:p>
          <a:p>
            <a:pPr lvl="2" algn="just" eaLnBrk="1" hangingPunct="1">
              <a:lnSpc>
                <a:spcPct val="90000"/>
              </a:lnSpc>
              <a:spcBef>
                <a:spcPts val="500"/>
              </a:spcBef>
              <a:buClr>
                <a:schemeClr val="accent6"/>
              </a:buClr>
              <a:buFont typeface="Arial" panose="020B0604020202020204" pitchFamily="34" charset="0"/>
              <a:buChar char="•"/>
            </a:pPr>
            <a:r>
              <a:rPr lang="en-US" dirty="0">
                <a:solidFill>
                  <a:schemeClr val="tx1"/>
                </a:solidFill>
              </a:rPr>
              <a:t>Cost of a link can be 1/bandwidth or latency</a:t>
            </a:r>
          </a:p>
          <a:p>
            <a:pPr marL="457200" lvl="1" indent="-457200" algn="just" eaLnBrk="1" hangingPunct="1">
              <a:spcBef>
                <a:spcPts val="1000"/>
              </a:spcBef>
              <a:buClr>
                <a:schemeClr val="accent6"/>
              </a:buClr>
              <a:buFont typeface="+mj-lt"/>
              <a:buAutoNum type="arabicPeriod"/>
            </a:pPr>
            <a:r>
              <a:rPr lang="en-US" sz="2400" dirty="0">
                <a:solidFill>
                  <a:schemeClr val="tx1"/>
                </a:solidFill>
              </a:rPr>
              <a:t>Choose the lowest-cost site</a:t>
            </a:r>
          </a:p>
          <a:p>
            <a:pPr marL="457200" lvl="1" indent="-457200" algn="just" eaLnBrk="1" hangingPunct="1">
              <a:spcBef>
                <a:spcPts val="1000"/>
              </a:spcBef>
              <a:buClr>
                <a:schemeClr val="accent6"/>
              </a:buClr>
              <a:buFont typeface="+mj-lt"/>
              <a:buAutoNum type="arabicPeriod"/>
            </a:pPr>
            <a:r>
              <a:rPr lang="en-US" sz="2400" dirty="0">
                <a:solidFill>
                  <a:schemeClr val="tx1"/>
                </a:solidFill>
              </a:rPr>
              <a:t>In the second iteration, search for a second replica site which, in conjunction with the already selected site, yields the lowest cost</a:t>
            </a:r>
          </a:p>
          <a:p>
            <a:pPr marL="457200" lvl="1" indent="-457200" algn="just" eaLnBrk="1" hangingPunct="1">
              <a:spcBef>
                <a:spcPts val="1000"/>
              </a:spcBef>
              <a:buClr>
                <a:schemeClr val="accent6"/>
              </a:buClr>
              <a:buFont typeface="+mj-lt"/>
              <a:buAutoNum type="arabicPeriod"/>
            </a:pPr>
            <a:r>
              <a:rPr lang="en-US" sz="2400" dirty="0">
                <a:solidFill>
                  <a:schemeClr val="tx1"/>
                </a:solidFill>
              </a:rPr>
              <a:t>Iterate steps 2,3 and 4 until K replicas are chosen</a:t>
            </a:r>
          </a:p>
        </p:txBody>
      </p:sp>
      <p:sp>
        <p:nvSpPr>
          <p:cNvPr id="5" name="Can 4"/>
          <p:cNvSpPr/>
          <p:nvPr/>
        </p:nvSpPr>
        <p:spPr>
          <a:xfrm>
            <a:off x="10259808" y="3757957"/>
            <a:ext cx="363825" cy="320915"/>
          </a:xfrm>
          <a:prstGeom prst="can">
            <a:avLst/>
          </a:prstGeom>
          <a:solidFill>
            <a:srgbClr val="FFC000"/>
          </a:solidFill>
          <a:effectLst>
            <a:outerShdw blurRad="50800" dist="38100" algn="l" rotWithShape="0">
              <a:prstClr val="black">
                <a:alpha val="40000"/>
              </a:prstClr>
            </a:outerShdw>
          </a:effectLst>
        </p:spPr>
        <p:style>
          <a:lnRef idx="0">
            <a:schemeClr val="accent1"/>
          </a:lnRef>
          <a:fillRef idx="3">
            <a:schemeClr val="accent1"/>
          </a:fillRef>
          <a:effectRef idx="3">
            <a:schemeClr val="accent1"/>
          </a:effectRef>
          <a:fontRef idx="minor">
            <a:schemeClr val="lt1"/>
          </a:fontRef>
        </p:style>
        <p:txBody>
          <a:bodyPr anchor="ctr"/>
          <a:lstStyle/>
          <a:p>
            <a:pPr algn="ctr">
              <a:defRPr/>
            </a:pPr>
            <a:r>
              <a:rPr lang="en-US" sz="1400" dirty="0" smtClean="0">
                <a:solidFill>
                  <a:schemeClr val="tx1"/>
                </a:solidFill>
                <a:latin typeface="Courier New" pitchFamily="49" charset="0"/>
                <a:cs typeface="Courier New" pitchFamily="49" charset="0"/>
              </a:rPr>
              <a:t>R</a:t>
            </a:r>
            <a:r>
              <a:rPr lang="en-US" sz="1400" baseline="-25000" dirty="0" smtClean="0">
                <a:solidFill>
                  <a:schemeClr val="tx1"/>
                </a:solidFill>
                <a:latin typeface="Courier New" pitchFamily="49" charset="0"/>
                <a:cs typeface="Courier New" pitchFamily="49" charset="0"/>
              </a:rPr>
              <a:t>2</a:t>
            </a:r>
            <a:endParaRPr lang="en-US" sz="1400" baseline="-25000" dirty="0">
              <a:solidFill>
                <a:schemeClr val="tx1"/>
              </a:solidFill>
              <a:latin typeface="Courier New" pitchFamily="49" charset="0"/>
              <a:cs typeface="Courier New" pitchFamily="49" charset="0"/>
            </a:endParaRPr>
          </a:p>
        </p:txBody>
      </p:sp>
      <p:pic>
        <p:nvPicPr>
          <p:cNvPr id="6" name="Picture 4" descr="C:\Users\vkolar\AppData\Local\Microsoft\Windows\Temporary Internet Files\Content.IE5\E2H73JIM\MC900442038[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584561" y="3343994"/>
            <a:ext cx="242618" cy="302385"/>
          </a:xfrm>
          <a:prstGeom prst="rect">
            <a:avLst/>
          </a:prstGeom>
          <a:noFill/>
          <a:extLst/>
        </p:spPr>
      </p:pic>
      <p:pic>
        <p:nvPicPr>
          <p:cNvPr id="7" name="Picture 4" descr="C:\Users\vkolar\AppData\Local\Microsoft\Windows\Temporary Internet Files\Content.IE5\E2H73JIM\MC900442038[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651360" y="3503488"/>
            <a:ext cx="242618" cy="302385"/>
          </a:xfrm>
          <a:prstGeom prst="rect">
            <a:avLst/>
          </a:prstGeom>
          <a:noFill/>
          <a:extLst/>
        </p:spPr>
      </p:pic>
      <p:pic>
        <p:nvPicPr>
          <p:cNvPr id="8" name="Picture 4" descr="C:\Users\vkolar\AppData\Local\Microsoft\Windows\Temporary Internet Files\Content.IE5\E2H73JIM\MC900442038[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832424" y="4563194"/>
            <a:ext cx="242618" cy="302385"/>
          </a:xfrm>
          <a:prstGeom prst="rect">
            <a:avLst/>
          </a:prstGeom>
          <a:noFill/>
          <a:extLst/>
        </p:spPr>
      </p:pic>
      <p:sp>
        <p:nvSpPr>
          <p:cNvPr id="9" name="Can 8"/>
          <p:cNvSpPr/>
          <p:nvPr/>
        </p:nvSpPr>
        <p:spPr>
          <a:xfrm>
            <a:off x="10274526" y="4453636"/>
            <a:ext cx="363825" cy="320915"/>
          </a:xfrm>
          <a:prstGeom prst="can">
            <a:avLst/>
          </a:prstGeom>
          <a:solidFill>
            <a:srgbClr val="FFC000"/>
          </a:solidFill>
          <a:effectLst>
            <a:outerShdw blurRad="50800" dist="38100" algn="l" rotWithShape="0">
              <a:prstClr val="black">
                <a:alpha val="40000"/>
              </a:prstClr>
            </a:outerShdw>
          </a:effectLst>
        </p:spPr>
        <p:style>
          <a:lnRef idx="0">
            <a:schemeClr val="accent1"/>
          </a:lnRef>
          <a:fillRef idx="3">
            <a:schemeClr val="accent1"/>
          </a:fillRef>
          <a:effectRef idx="3">
            <a:schemeClr val="accent1"/>
          </a:effectRef>
          <a:fontRef idx="minor">
            <a:schemeClr val="lt1"/>
          </a:fontRef>
        </p:style>
        <p:txBody>
          <a:bodyPr anchor="ctr"/>
          <a:lstStyle/>
          <a:p>
            <a:pPr algn="ctr">
              <a:defRPr/>
            </a:pPr>
            <a:r>
              <a:rPr lang="en-US" sz="1400" dirty="0" smtClean="0">
                <a:solidFill>
                  <a:schemeClr val="tx1"/>
                </a:solidFill>
                <a:latin typeface="Courier New" pitchFamily="49" charset="0"/>
                <a:cs typeface="Courier New" pitchFamily="49" charset="0"/>
              </a:rPr>
              <a:t>R</a:t>
            </a:r>
            <a:r>
              <a:rPr lang="en-US" sz="1400" baseline="-25000" dirty="0">
                <a:solidFill>
                  <a:schemeClr val="tx1"/>
                </a:solidFill>
                <a:latin typeface="Courier New" pitchFamily="49" charset="0"/>
                <a:cs typeface="Courier New" pitchFamily="49" charset="0"/>
              </a:rPr>
              <a:t>3</a:t>
            </a:r>
          </a:p>
        </p:txBody>
      </p:sp>
      <p:sp>
        <p:nvSpPr>
          <p:cNvPr id="10" name="Can 9"/>
          <p:cNvSpPr/>
          <p:nvPr/>
        </p:nvSpPr>
        <p:spPr>
          <a:xfrm>
            <a:off x="11337160" y="4242279"/>
            <a:ext cx="363825" cy="320915"/>
          </a:xfrm>
          <a:prstGeom prst="can">
            <a:avLst/>
          </a:prstGeom>
          <a:solidFill>
            <a:srgbClr val="FFC000"/>
          </a:solidFill>
          <a:effectLst>
            <a:outerShdw blurRad="50800" dist="38100" algn="l" rotWithShape="0">
              <a:prstClr val="black">
                <a:alpha val="40000"/>
              </a:prstClr>
            </a:outerShdw>
          </a:effectLst>
        </p:spPr>
        <p:style>
          <a:lnRef idx="0">
            <a:schemeClr val="accent1"/>
          </a:lnRef>
          <a:fillRef idx="3">
            <a:schemeClr val="accent1"/>
          </a:fillRef>
          <a:effectRef idx="3">
            <a:schemeClr val="accent1"/>
          </a:effectRef>
          <a:fontRef idx="minor">
            <a:schemeClr val="lt1"/>
          </a:fontRef>
        </p:style>
        <p:txBody>
          <a:bodyPr anchor="ctr"/>
          <a:lstStyle/>
          <a:p>
            <a:pPr algn="ctr">
              <a:defRPr/>
            </a:pPr>
            <a:r>
              <a:rPr lang="en-US" sz="1400" dirty="0" smtClean="0">
                <a:solidFill>
                  <a:schemeClr val="tx1"/>
                </a:solidFill>
                <a:latin typeface="Courier New" pitchFamily="49" charset="0"/>
                <a:cs typeface="Courier New" pitchFamily="49" charset="0"/>
              </a:rPr>
              <a:t>R</a:t>
            </a:r>
            <a:r>
              <a:rPr lang="en-US" sz="1400" baseline="-25000" dirty="0" smtClean="0">
                <a:solidFill>
                  <a:schemeClr val="tx1"/>
                </a:solidFill>
                <a:latin typeface="Courier New" pitchFamily="49" charset="0"/>
                <a:cs typeface="Courier New" pitchFamily="49" charset="0"/>
              </a:rPr>
              <a:t>4</a:t>
            </a:r>
            <a:endParaRPr lang="en-US" sz="1400" baseline="-25000" dirty="0">
              <a:solidFill>
                <a:schemeClr val="tx1"/>
              </a:solidFill>
              <a:latin typeface="Courier New" pitchFamily="49" charset="0"/>
              <a:cs typeface="Courier New" pitchFamily="49" charset="0"/>
            </a:endParaRPr>
          </a:p>
        </p:txBody>
      </p:sp>
      <p:sp>
        <p:nvSpPr>
          <p:cNvPr id="11" name="Can 10"/>
          <p:cNvSpPr/>
          <p:nvPr/>
        </p:nvSpPr>
        <p:spPr>
          <a:xfrm>
            <a:off x="10877872" y="2662873"/>
            <a:ext cx="363825" cy="320915"/>
          </a:xfrm>
          <a:prstGeom prst="can">
            <a:avLst/>
          </a:prstGeom>
          <a:solidFill>
            <a:srgbClr val="FFC000"/>
          </a:solidFill>
          <a:effectLst>
            <a:outerShdw blurRad="50800" dist="38100" algn="l" rotWithShape="0">
              <a:prstClr val="black">
                <a:alpha val="40000"/>
              </a:prstClr>
            </a:outerShdw>
          </a:effectLst>
        </p:spPr>
        <p:style>
          <a:lnRef idx="0">
            <a:schemeClr val="accent1"/>
          </a:lnRef>
          <a:fillRef idx="3">
            <a:schemeClr val="accent1"/>
          </a:fillRef>
          <a:effectRef idx="3">
            <a:schemeClr val="accent1"/>
          </a:effectRef>
          <a:fontRef idx="minor">
            <a:schemeClr val="lt1"/>
          </a:fontRef>
        </p:style>
        <p:txBody>
          <a:bodyPr anchor="ctr"/>
          <a:lstStyle/>
          <a:p>
            <a:pPr algn="ctr">
              <a:defRPr/>
            </a:pPr>
            <a:r>
              <a:rPr lang="en-US" sz="1400" dirty="0">
                <a:solidFill>
                  <a:schemeClr val="tx1"/>
                </a:solidFill>
                <a:latin typeface="Courier New" pitchFamily="49" charset="0"/>
                <a:cs typeface="Courier New" pitchFamily="49" charset="0"/>
              </a:rPr>
              <a:t>R</a:t>
            </a:r>
            <a:r>
              <a:rPr lang="en-US" sz="1400" baseline="-25000" dirty="0">
                <a:solidFill>
                  <a:schemeClr val="tx1"/>
                </a:solidFill>
                <a:latin typeface="Courier New" pitchFamily="49" charset="0"/>
                <a:cs typeface="Courier New" pitchFamily="49" charset="0"/>
              </a:rPr>
              <a:t>1</a:t>
            </a:r>
          </a:p>
        </p:txBody>
      </p:sp>
      <p:pic>
        <p:nvPicPr>
          <p:cNvPr id="12" name="Picture 4" descr="C:\Users\vkolar\AppData\Local\Microsoft\Windows\Temporary Internet Files\Content.IE5\E2H73JIM\MC900442038[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842804" y="3947243"/>
            <a:ext cx="242618" cy="302385"/>
          </a:xfrm>
          <a:prstGeom prst="rect">
            <a:avLst/>
          </a:prstGeom>
          <a:noFill/>
          <a:extLst/>
        </p:spPr>
      </p:pic>
      <p:pic>
        <p:nvPicPr>
          <p:cNvPr id="13" name="Picture 4" descr="C:\Users\vkolar\AppData\Local\Microsoft\Windows\Temporary Internet Files\Content.IE5\E2H73JIM\MC900442038[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33422" y="4182194"/>
            <a:ext cx="242618" cy="302385"/>
          </a:xfrm>
          <a:prstGeom prst="rect">
            <a:avLst/>
          </a:prstGeom>
          <a:noFill/>
          <a:extLst/>
        </p:spPr>
      </p:pic>
      <p:pic>
        <p:nvPicPr>
          <p:cNvPr id="14" name="Picture 4" descr="C:\Users\vkolar\AppData\Local\Microsoft\Windows\Temporary Internet Files\Content.IE5\E2H73JIM\MC900442038[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865942" y="4774551"/>
            <a:ext cx="242618" cy="302385"/>
          </a:xfrm>
          <a:prstGeom prst="rect">
            <a:avLst/>
          </a:prstGeom>
          <a:noFill/>
          <a:extLst/>
        </p:spPr>
      </p:pic>
      <p:cxnSp>
        <p:nvCxnSpPr>
          <p:cNvPr id="15" name="Straight Connector 14"/>
          <p:cNvCxnSpPr>
            <a:stCxn id="7" idx="0"/>
          </p:cNvCxnSpPr>
          <p:nvPr/>
        </p:nvCxnSpPr>
        <p:spPr>
          <a:xfrm flipV="1">
            <a:off x="10772669" y="2983788"/>
            <a:ext cx="257859" cy="519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6" idx="2"/>
            <a:endCxn id="11" idx="2"/>
          </p:cNvCxnSpPr>
          <p:nvPr/>
        </p:nvCxnSpPr>
        <p:spPr>
          <a:xfrm flipV="1">
            <a:off x="9705870" y="2823331"/>
            <a:ext cx="1172002" cy="82304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10" idx="1"/>
          </p:cNvCxnSpPr>
          <p:nvPr/>
        </p:nvCxnSpPr>
        <p:spPr>
          <a:xfrm flipH="1" flipV="1">
            <a:off x="11241697" y="2823331"/>
            <a:ext cx="277376" cy="141894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13" idx="0"/>
          </p:cNvCxnSpPr>
          <p:nvPr/>
        </p:nvCxnSpPr>
        <p:spPr>
          <a:xfrm flipV="1">
            <a:off x="10854731" y="2983788"/>
            <a:ext cx="175797" cy="119840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12" idx="0"/>
            <a:endCxn id="11" idx="2"/>
          </p:cNvCxnSpPr>
          <p:nvPr/>
        </p:nvCxnSpPr>
        <p:spPr>
          <a:xfrm flipV="1">
            <a:off x="9964113" y="2823331"/>
            <a:ext cx="913759" cy="112391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8" idx="0"/>
            <a:endCxn id="11" idx="2"/>
          </p:cNvCxnSpPr>
          <p:nvPr/>
        </p:nvCxnSpPr>
        <p:spPr>
          <a:xfrm flipV="1">
            <a:off x="9953733" y="2823331"/>
            <a:ext cx="924139" cy="173986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14" idx="0"/>
            <a:endCxn id="11" idx="4"/>
          </p:cNvCxnSpPr>
          <p:nvPr/>
        </p:nvCxnSpPr>
        <p:spPr>
          <a:xfrm flipV="1">
            <a:off x="10987251" y="2823331"/>
            <a:ext cx="254446" cy="195122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10779798" y="2510473"/>
            <a:ext cx="557362" cy="152400"/>
          </a:xfrm>
          <a:prstGeom prst="rect">
            <a:avLst/>
          </a:prstGeom>
          <a:solidFill>
            <a:srgbClr val="1D3064"/>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900" dirty="0" smtClean="0"/>
              <a:t>C=100</a:t>
            </a:r>
            <a:endParaRPr lang="en-US" sz="900" dirty="0"/>
          </a:p>
        </p:txBody>
      </p:sp>
      <p:sp>
        <p:nvSpPr>
          <p:cNvPr id="23" name="Rectangle 22"/>
          <p:cNvSpPr/>
          <p:nvPr/>
        </p:nvSpPr>
        <p:spPr>
          <a:xfrm>
            <a:off x="10128012" y="3605557"/>
            <a:ext cx="557362" cy="152400"/>
          </a:xfrm>
          <a:prstGeom prst="rect">
            <a:avLst/>
          </a:prstGeom>
          <a:solidFill>
            <a:srgbClr val="1D3064"/>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900" dirty="0" smtClean="0"/>
              <a:t>C=40</a:t>
            </a:r>
            <a:endParaRPr lang="en-US" sz="900" dirty="0"/>
          </a:p>
        </p:txBody>
      </p:sp>
      <p:sp>
        <p:nvSpPr>
          <p:cNvPr id="24" name="Rectangle 23"/>
          <p:cNvSpPr/>
          <p:nvPr/>
        </p:nvSpPr>
        <p:spPr>
          <a:xfrm>
            <a:off x="11260119" y="4173428"/>
            <a:ext cx="557362" cy="152400"/>
          </a:xfrm>
          <a:prstGeom prst="rect">
            <a:avLst/>
          </a:prstGeom>
          <a:solidFill>
            <a:srgbClr val="1D3064"/>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900" dirty="0" smtClean="0"/>
              <a:t>C=90</a:t>
            </a:r>
            <a:endParaRPr lang="en-US" sz="900" dirty="0"/>
          </a:p>
        </p:txBody>
      </p:sp>
      <p:sp>
        <p:nvSpPr>
          <p:cNvPr id="25" name="Rectangle 24"/>
          <p:cNvSpPr/>
          <p:nvPr/>
        </p:nvSpPr>
        <p:spPr>
          <a:xfrm>
            <a:off x="10177757" y="4325828"/>
            <a:ext cx="557362" cy="152400"/>
          </a:xfrm>
          <a:prstGeom prst="rect">
            <a:avLst/>
          </a:prstGeom>
          <a:solidFill>
            <a:srgbClr val="1D3064"/>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900" dirty="0" smtClean="0"/>
              <a:t>C=60</a:t>
            </a:r>
            <a:endParaRPr lang="en-US" sz="900" dirty="0"/>
          </a:p>
        </p:txBody>
      </p:sp>
      <p:sp>
        <p:nvSpPr>
          <p:cNvPr id="26" name="Can 25"/>
          <p:cNvSpPr/>
          <p:nvPr/>
        </p:nvSpPr>
        <p:spPr>
          <a:xfrm>
            <a:off x="10278473" y="3758650"/>
            <a:ext cx="363825" cy="320915"/>
          </a:xfrm>
          <a:prstGeom prst="can">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defRPr/>
            </a:pPr>
            <a:r>
              <a:rPr lang="en-US" sz="1400" dirty="0" smtClean="0">
                <a:solidFill>
                  <a:schemeClr val="bg1"/>
                </a:solidFill>
                <a:latin typeface="Courier New" pitchFamily="49" charset="0"/>
                <a:cs typeface="Courier New" pitchFamily="49" charset="0"/>
              </a:rPr>
              <a:t>R</a:t>
            </a:r>
            <a:r>
              <a:rPr lang="en-US" sz="1400" baseline="-25000" dirty="0" smtClean="0">
                <a:solidFill>
                  <a:schemeClr val="bg1"/>
                </a:solidFill>
                <a:latin typeface="Courier New" pitchFamily="49" charset="0"/>
                <a:cs typeface="Courier New" pitchFamily="49" charset="0"/>
              </a:rPr>
              <a:t>2</a:t>
            </a:r>
            <a:endParaRPr lang="en-US" sz="1400" baseline="-25000" dirty="0">
              <a:solidFill>
                <a:schemeClr val="bg1"/>
              </a:solidFill>
              <a:latin typeface="Courier New" pitchFamily="49" charset="0"/>
              <a:cs typeface="Courier New" pitchFamily="49" charset="0"/>
            </a:endParaRPr>
          </a:p>
        </p:txBody>
      </p:sp>
      <p:sp>
        <p:nvSpPr>
          <p:cNvPr id="27" name="Can 26"/>
          <p:cNvSpPr/>
          <p:nvPr/>
        </p:nvSpPr>
        <p:spPr>
          <a:xfrm>
            <a:off x="10268447" y="4469339"/>
            <a:ext cx="363825" cy="320915"/>
          </a:xfrm>
          <a:prstGeom prst="can">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defRPr/>
            </a:pPr>
            <a:r>
              <a:rPr lang="en-US" sz="1400" dirty="0" smtClean="0">
                <a:solidFill>
                  <a:schemeClr val="bg1"/>
                </a:solidFill>
                <a:latin typeface="Courier New" pitchFamily="49" charset="0"/>
                <a:cs typeface="Courier New" pitchFamily="49" charset="0"/>
              </a:rPr>
              <a:t>R</a:t>
            </a:r>
            <a:r>
              <a:rPr lang="en-US" sz="1400" baseline="-25000" dirty="0">
                <a:solidFill>
                  <a:schemeClr val="bg1"/>
                </a:solidFill>
                <a:latin typeface="Courier New" pitchFamily="49" charset="0"/>
                <a:cs typeface="Courier New" pitchFamily="49" charset="0"/>
              </a:rPr>
              <a:t>3</a:t>
            </a:r>
          </a:p>
        </p:txBody>
      </p:sp>
      <p:cxnSp>
        <p:nvCxnSpPr>
          <p:cNvPr id="28" name="Straight Connector 27"/>
          <p:cNvCxnSpPr>
            <a:stCxn id="8" idx="3"/>
            <a:endCxn id="27" idx="2"/>
          </p:cNvCxnSpPr>
          <p:nvPr/>
        </p:nvCxnSpPr>
        <p:spPr>
          <a:xfrm flipV="1">
            <a:off x="10075042" y="4629797"/>
            <a:ext cx="193405" cy="84590"/>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14" idx="0"/>
            <a:endCxn id="27" idx="4"/>
          </p:cNvCxnSpPr>
          <p:nvPr/>
        </p:nvCxnSpPr>
        <p:spPr>
          <a:xfrm flipH="1" flipV="1">
            <a:off x="10632272" y="4629797"/>
            <a:ext cx="354979" cy="144754"/>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13" idx="2"/>
            <a:endCxn id="27" idx="4"/>
          </p:cNvCxnSpPr>
          <p:nvPr/>
        </p:nvCxnSpPr>
        <p:spPr>
          <a:xfrm flipH="1">
            <a:off x="10632272" y="4484579"/>
            <a:ext cx="222459" cy="145218"/>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a:stCxn id="12" idx="3"/>
            <a:endCxn id="26" idx="2"/>
          </p:cNvCxnSpPr>
          <p:nvPr/>
        </p:nvCxnSpPr>
        <p:spPr>
          <a:xfrm flipV="1">
            <a:off x="10085422" y="3919108"/>
            <a:ext cx="193051" cy="179328"/>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26" idx="4"/>
            <a:endCxn id="7" idx="2"/>
          </p:cNvCxnSpPr>
          <p:nvPr/>
        </p:nvCxnSpPr>
        <p:spPr>
          <a:xfrm flipV="1">
            <a:off x="10642298" y="3805873"/>
            <a:ext cx="130371" cy="113235"/>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a:stCxn id="26" idx="1"/>
            <a:endCxn id="6" idx="3"/>
          </p:cNvCxnSpPr>
          <p:nvPr/>
        </p:nvCxnSpPr>
        <p:spPr>
          <a:xfrm flipH="1" flipV="1">
            <a:off x="9827179" y="3495187"/>
            <a:ext cx="633207" cy="263463"/>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7405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8"/>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3"/>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0" end="0"/>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4">
                                            <p:txEl>
                                              <p:pRg st="1" end="1"/>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5"/>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6"/>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7"/>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8"/>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19"/>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20"/>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21"/>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22"/>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xit" presetSubtype="0" fill="hold" nodeType="clickEffect">
                                  <p:stCondLst>
                                    <p:cond delay="0"/>
                                  </p:stCondLst>
                                  <p:childTnLst>
                                    <p:set>
                                      <p:cBhvr>
                                        <p:cTn id="70" dur="1" fill="hold">
                                          <p:stCondLst>
                                            <p:cond delay="0"/>
                                          </p:stCondLst>
                                        </p:cTn>
                                        <p:tgtEl>
                                          <p:spTgt spid="15"/>
                                        </p:tgtEl>
                                        <p:attrNameLst>
                                          <p:attrName>style.visibility</p:attrName>
                                        </p:attrNameLst>
                                      </p:cBhvr>
                                      <p:to>
                                        <p:strVal val="hidden"/>
                                      </p:to>
                                    </p:set>
                                  </p:childTnLst>
                                </p:cTn>
                              </p:par>
                              <p:par>
                                <p:cTn id="71" presetID="1" presetClass="exit" presetSubtype="0" fill="hold" nodeType="withEffect">
                                  <p:stCondLst>
                                    <p:cond delay="0"/>
                                  </p:stCondLst>
                                  <p:childTnLst>
                                    <p:set>
                                      <p:cBhvr>
                                        <p:cTn id="72" dur="1" fill="hold">
                                          <p:stCondLst>
                                            <p:cond delay="0"/>
                                          </p:stCondLst>
                                        </p:cTn>
                                        <p:tgtEl>
                                          <p:spTgt spid="16"/>
                                        </p:tgtEl>
                                        <p:attrNameLst>
                                          <p:attrName>style.visibility</p:attrName>
                                        </p:attrNameLst>
                                      </p:cBhvr>
                                      <p:to>
                                        <p:strVal val="hidden"/>
                                      </p:to>
                                    </p:set>
                                  </p:childTnLst>
                                </p:cTn>
                              </p:par>
                              <p:par>
                                <p:cTn id="73" presetID="1" presetClass="exit" presetSubtype="0" fill="hold" nodeType="withEffect">
                                  <p:stCondLst>
                                    <p:cond delay="0"/>
                                  </p:stCondLst>
                                  <p:childTnLst>
                                    <p:set>
                                      <p:cBhvr>
                                        <p:cTn id="74" dur="1" fill="hold">
                                          <p:stCondLst>
                                            <p:cond delay="0"/>
                                          </p:stCondLst>
                                        </p:cTn>
                                        <p:tgtEl>
                                          <p:spTgt spid="17"/>
                                        </p:tgtEl>
                                        <p:attrNameLst>
                                          <p:attrName>style.visibility</p:attrName>
                                        </p:attrNameLst>
                                      </p:cBhvr>
                                      <p:to>
                                        <p:strVal val="hidden"/>
                                      </p:to>
                                    </p:set>
                                  </p:childTnLst>
                                </p:cTn>
                              </p:par>
                              <p:par>
                                <p:cTn id="75" presetID="1" presetClass="exit" presetSubtype="0" fill="hold" nodeType="withEffect">
                                  <p:stCondLst>
                                    <p:cond delay="0"/>
                                  </p:stCondLst>
                                  <p:childTnLst>
                                    <p:set>
                                      <p:cBhvr>
                                        <p:cTn id="76" dur="1" fill="hold">
                                          <p:stCondLst>
                                            <p:cond delay="0"/>
                                          </p:stCondLst>
                                        </p:cTn>
                                        <p:tgtEl>
                                          <p:spTgt spid="18"/>
                                        </p:tgtEl>
                                        <p:attrNameLst>
                                          <p:attrName>style.visibility</p:attrName>
                                        </p:attrNameLst>
                                      </p:cBhvr>
                                      <p:to>
                                        <p:strVal val="hidden"/>
                                      </p:to>
                                    </p:set>
                                  </p:childTnLst>
                                </p:cTn>
                              </p:par>
                              <p:par>
                                <p:cTn id="77" presetID="1" presetClass="exit" presetSubtype="0" fill="hold" nodeType="withEffect">
                                  <p:stCondLst>
                                    <p:cond delay="0"/>
                                  </p:stCondLst>
                                  <p:childTnLst>
                                    <p:set>
                                      <p:cBhvr>
                                        <p:cTn id="78" dur="1" fill="hold">
                                          <p:stCondLst>
                                            <p:cond delay="0"/>
                                          </p:stCondLst>
                                        </p:cTn>
                                        <p:tgtEl>
                                          <p:spTgt spid="19"/>
                                        </p:tgtEl>
                                        <p:attrNameLst>
                                          <p:attrName>style.visibility</p:attrName>
                                        </p:attrNameLst>
                                      </p:cBhvr>
                                      <p:to>
                                        <p:strVal val="hidden"/>
                                      </p:to>
                                    </p:set>
                                  </p:childTnLst>
                                </p:cTn>
                              </p:par>
                              <p:par>
                                <p:cTn id="79" presetID="1" presetClass="exit" presetSubtype="0" fill="hold" nodeType="withEffect">
                                  <p:stCondLst>
                                    <p:cond delay="0"/>
                                  </p:stCondLst>
                                  <p:childTnLst>
                                    <p:set>
                                      <p:cBhvr>
                                        <p:cTn id="80" dur="1" fill="hold">
                                          <p:stCondLst>
                                            <p:cond delay="0"/>
                                          </p:stCondLst>
                                        </p:cTn>
                                        <p:tgtEl>
                                          <p:spTgt spid="20"/>
                                        </p:tgtEl>
                                        <p:attrNameLst>
                                          <p:attrName>style.visibility</p:attrName>
                                        </p:attrNameLst>
                                      </p:cBhvr>
                                      <p:to>
                                        <p:strVal val="hidden"/>
                                      </p:to>
                                    </p:set>
                                  </p:childTnLst>
                                </p:cTn>
                              </p:par>
                              <p:par>
                                <p:cTn id="81" presetID="1" presetClass="exit" presetSubtype="0" fill="hold" nodeType="withEffect">
                                  <p:stCondLst>
                                    <p:cond delay="0"/>
                                  </p:stCondLst>
                                  <p:childTnLst>
                                    <p:set>
                                      <p:cBhvr>
                                        <p:cTn id="82" dur="1" fill="hold">
                                          <p:stCondLst>
                                            <p:cond delay="0"/>
                                          </p:stCondLst>
                                        </p:cTn>
                                        <p:tgtEl>
                                          <p:spTgt spid="21"/>
                                        </p:tgtEl>
                                        <p:attrNameLst>
                                          <p:attrName>style.visibility</p:attrName>
                                        </p:attrNameLst>
                                      </p:cBhvr>
                                      <p:to>
                                        <p:strVal val="hidden"/>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23"/>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24"/>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25"/>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26" presetClass="emph" presetSubtype="0" fill="hold" grpId="2" nodeType="clickEffect">
                                  <p:stCondLst>
                                    <p:cond delay="0"/>
                                  </p:stCondLst>
                                  <p:childTnLst>
                                    <p:animEffect transition="out" filter="fade">
                                      <p:cBhvr>
                                        <p:cTn id="98" dur="2000" tmFilter="0, 0; .2, .5; .8, .5; 1, 0"/>
                                        <p:tgtEl>
                                          <p:spTgt spid="23"/>
                                        </p:tgtEl>
                                      </p:cBhvr>
                                    </p:animEffect>
                                    <p:animScale>
                                      <p:cBhvr>
                                        <p:cTn id="99" dur="1000" autoRev="1" fill="hold"/>
                                        <p:tgtEl>
                                          <p:spTgt spid="23"/>
                                        </p:tgtEl>
                                      </p:cBhvr>
                                      <p:by x="105000" y="105000"/>
                                    </p:animScale>
                                  </p:childTnLst>
                                </p:cTn>
                              </p:par>
                            </p:childTnLst>
                          </p:cTn>
                        </p:par>
                        <p:par>
                          <p:cTn id="100" fill="hold">
                            <p:stCondLst>
                              <p:cond delay="2000"/>
                            </p:stCondLst>
                            <p:childTnLst>
                              <p:par>
                                <p:cTn id="101" presetID="1" presetClass="entr" presetSubtype="0" fill="hold" grpId="0" nodeType="afterEffect">
                                  <p:stCondLst>
                                    <p:cond delay="0"/>
                                  </p:stCondLst>
                                  <p:childTnLst>
                                    <p:set>
                                      <p:cBhvr>
                                        <p:cTn id="102" dur="1" fill="hold">
                                          <p:stCondLst>
                                            <p:cond delay="0"/>
                                          </p:stCondLst>
                                        </p:cTn>
                                        <p:tgtEl>
                                          <p:spTgt spid="26"/>
                                        </p:tgtEl>
                                        <p:attrNameLst>
                                          <p:attrName>style.visibility</p:attrName>
                                        </p:attrNameLst>
                                      </p:cBhvr>
                                      <p:to>
                                        <p:strVal val="visible"/>
                                      </p:to>
                                    </p:set>
                                  </p:childTnLst>
                                </p:cTn>
                              </p:par>
                            </p:childTnLst>
                          </p:cTn>
                        </p:par>
                        <p:par>
                          <p:cTn id="103" fill="hold">
                            <p:stCondLst>
                              <p:cond delay="2000"/>
                            </p:stCondLst>
                            <p:childTnLst>
                              <p:par>
                                <p:cTn id="104" presetID="1" presetClass="exit" presetSubtype="0" fill="hold" grpId="1" nodeType="afterEffect">
                                  <p:stCondLst>
                                    <p:cond delay="0"/>
                                  </p:stCondLst>
                                  <p:childTnLst>
                                    <p:set>
                                      <p:cBhvr>
                                        <p:cTn id="105" dur="1" fill="hold">
                                          <p:stCondLst>
                                            <p:cond delay="0"/>
                                          </p:stCondLst>
                                        </p:cTn>
                                        <p:tgtEl>
                                          <p:spTgt spid="22"/>
                                        </p:tgtEl>
                                        <p:attrNameLst>
                                          <p:attrName>style.visibility</p:attrName>
                                        </p:attrNameLst>
                                      </p:cBhvr>
                                      <p:to>
                                        <p:strVal val="hidden"/>
                                      </p:to>
                                    </p:set>
                                  </p:childTnLst>
                                </p:cTn>
                              </p:par>
                              <p:par>
                                <p:cTn id="106" presetID="1" presetClass="exit" presetSubtype="0" fill="hold" grpId="1" nodeType="withEffect">
                                  <p:stCondLst>
                                    <p:cond delay="0"/>
                                  </p:stCondLst>
                                  <p:childTnLst>
                                    <p:set>
                                      <p:cBhvr>
                                        <p:cTn id="107" dur="1" fill="hold">
                                          <p:stCondLst>
                                            <p:cond delay="0"/>
                                          </p:stCondLst>
                                        </p:cTn>
                                        <p:tgtEl>
                                          <p:spTgt spid="23"/>
                                        </p:tgtEl>
                                        <p:attrNameLst>
                                          <p:attrName>style.visibility</p:attrName>
                                        </p:attrNameLst>
                                      </p:cBhvr>
                                      <p:to>
                                        <p:strVal val="hidden"/>
                                      </p:to>
                                    </p:set>
                                  </p:childTnLst>
                                </p:cTn>
                              </p:par>
                              <p:par>
                                <p:cTn id="108" presetID="1" presetClass="exit" presetSubtype="0" fill="hold" grpId="1" nodeType="withEffect">
                                  <p:stCondLst>
                                    <p:cond delay="0"/>
                                  </p:stCondLst>
                                  <p:childTnLst>
                                    <p:set>
                                      <p:cBhvr>
                                        <p:cTn id="109" dur="1" fill="hold">
                                          <p:stCondLst>
                                            <p:cond delay="0"/>
                                          </p:stCondLst>
                                        </p:cTn>
                                        <p:tgtEl>
                                          <p:spTgt spid="24"/>
                                        </p:tgtEl>
                                        <p:attrNameLst>
                                          <p:attrName>style.visibility</p:attrName>
                                        </p:attrNameLst>
                                      </p:cBhvr>
                                      <p:to>
                                        <p:strVal val="hidden"/>
                                      </p:to>
                                    </p:set>
                                  </p:childTnLst>
                                </p:cTn>
                              </p:par>
                              <p:par>
                                <p:cTn id="110" presetID="1" presetClass="exit" presetSubtype="0" fill="hold" grpId="1" nodeType="withEffect">
                                  <p:stCondLst>
                                    <p:cond delay="0"/>
                                  </p:stCondLst>
                                  <p:childTnLst>
                                    <p:set>
                                      <p:cBhvr>
                                        <p:cTn id="111" dur="1" fill="hold">
                                          <p:stCondLst>
                                            <p:cond delay="0"/>
                                          </p:stCondLst>
                                        </p:cTn>
                                        <p:tgtEl>
                                          <p:spTgt spid="25"/>
                                        </p:tgtEl>
                                        <p:attrNameLst>
                                          <p:attrName>style.visibility</p:attrName>
                                        </p:attrNameLst>
                                      </p:cBhvr>
                                      <p:to>
                                        <p:strVal val="hidden"/>
                                      </p:to>
                                    </p:set>
                                  </p:childTnLst>
                                </p:cTn>
                              </p:par>
                            </p:childTnLst>
                          </p:cTn>
                        </p:par>
                      </p:childTnLst>
                    </p:cTn>
                  </p:par>
                  <p:par>
                    <p:cTn id="112" fill="hold">
                      <p:stCondLst>
                        <p:cond delay="indefinite"/>
                      </p:stCondLst>
                      <p:childTnLst>
                        <p:par>
                          <p:cTn id="113" fill="hold">
                            <p:stCondLst>
                              <p:cond delay="0"/>
                            </p:stCondLst>
                            <p:childTnLst>
                              <p:par>
                                <p:cTn id="114" presetID="1" presetClass="entr" presetSubtype="0" fill="hold" nodeType="clickEffect">
                                  <p:stCondLst>
                                    <p:cond delay="0"/>
                                  </p:stCondLst>
                                  <p:childTnLst>
                                    <p:set>
                                      <p:cBhvr>
                                        <p:cTn id="115"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16" fill="hold">
                      <p:stCondLst>
                        <p:cond delay="indefinite"/>
                      </p:stCondLst>
                      <p:childTnLst>
                        <p:par>
                          <p:cTn id="117" fill="hold">
                            <p:stCondLst>
                              <p:cond delay="0"/>
                            </p:stCondLst>
                            <p:childTnLst>
                              <p:par>
                                <p:cTn id="118" presetID="1" presetClass="entr" presetSubtype="0" fill="hold" nodeType="clickEffect">
                                  <p:stCondLst>
                                    <p:cond delay="0"/>
                                  </p:stCondLst>
                                  <p:childTnLst>
                                    <p:set>
                                      <p:cBhvr>
                                        <p:cTn id="119" dur="1" fill="hold">
                                          <p:stCondLst>
                                            <p:cond delay="0"/>
                                          </p:stCondLst>
                                        </p:cTn>
                                        <p:tgtEl>
                                          <p:spTgt spid="28"/>
                                        </p:tgtEl>
                                        <p:attrNameLst>
                                          <p:attrName>style.visibility</p:attrName>
                                        </p:attrNameLst>
                                      </p:cBhvr>
                                      <p:to>
                                        <p:strVal val="visible"/>
                                      </p:to>
                                    </p:set>
                                  </p:childTnLst>
                                </p:cTn>
                              </p:par>
                              <p:par>
                                <p:cTn id="120" presetID="1" presetClass="entr" presetSubtype="0" fill="hold" nodeType="withEffect">
                                  <p:stCondLst>
                                    <p:cond delay="0"/>
                                  </p:stCondLst>
                                  <p:childTnLst>
                                    <p:set>
                                      <p:cBhvr>
                                        <p:cTn id="121" dur="1" fill="hold">
                                          <p:stCondLst>
                                            <p:cond delay="0"/>
                                          </p:stCondLst>
                                        </p:cTn>
                                        <p:tgtEl>
                                          <p:spTgt spid="29"/>
                                        </p:tgtEl>
                                        <p:attrNameLst>
                                          <p:attrName>style.visibility</p:attrName>
                                        </p:attrNameLst>
                                      </p:cBhvr>
                                      <p:to>
                                        <p:strVal val="visible"/>
                                      </p:to>
                                    </p:set>
                                  </p:childTnLst>
                                </p:cTn>
                              </p:par>
                              <p:par>
                                <p:cTn id="122" presetID="1" presetClass="entr" presetSubtype="0" fill="hold" nodeType="withEffect">
                                  <p:stCondLst>
                                    <p:cond delay="0"/>
                                  </p:stCondLst>
                                  <p:childTnLst>
                                    <p:set>
                                      <p:cBhvr>
                                        <p:cTn id="123" dur="1" fill="hold">
                                          <p:stCondLst>
                                            <p:cond delay="0"/>
                                          </p:stCondLst>
                                        </p:cTn>
                                        <p:tgtEl>
                                          <p:spTgt spid="30"/>
                                        </p:tgtEl>
                                        <p:attrNameLst>
                                          <p:attrName>style.visibility</p:attrName>
                                        </p:attrNameLst>
                                      </p:cBhvr>
                                      <p:to>
                                        <p:strVal val="visible"/>
                                      </p:to>
                                    </p:set>
                                  </p:childTnLst>
                                </p:cTn>
                              </p:par>
                              <p:par>
                                <p:cTn id="124" presetID="1" presetClass="entr" presetSubtype="0" fill="hold" nodeType="withEffect">
                                  <p:stCondLst>
                                    <p:cond delay="0"/>
                                  </p:stCondLst>
                                  <p:childTnLst>
                                    <p:set>
                                      <p:cBhvr>
                                        <p:cTn id="125" dur="1" fill="hold">
                                          <p:stCondLst>
                                            <p:cond delay="0"/>
                                          </p:stCondLst>
                                        </p:cTn>
                                        <p:tgtEl>
                                          <p:spTgt spid="31"/>
                                        </p:tgtEl>
                                        <p:attrNameLst>
                                          <p:attrName>style.visibility</p:attrName>
                                        </p:attrNameLst>
                                      </p:cBhvr>
                                      <p:to>
                                        <p:strVal val="visible"/>
                                      </p:to>
                                    </p:set>
                                  </p:childTnLst>
                                </p:cTn>
                              </p:par>
                              <p:par>
                                <p:cTn id="126" presetID="1" presetClass="entr" presetSubtype="0" fill="hold" nodeType="withEffect">
                                  <p:stCondLst>
                                    <p:cond delay="0"/>
                                  </p:stCondLst>
                                  <p:childTnLst>
                                    <p:set>
                                      <p:cBhvr>
                                        <p:cTn id="127" dur="1" fill="hold">
                                          <p:stCondLst>
                                            <p:cond delay="0"/>
                                          </p:stCondLst>
                                        </p:cTn>
                                        <p:tgtEl>
                                          <p:spTgt spid="32"/>
                                        </p:tgtEl>
                                        <p:attrNameLst>
                                          <p:attrName>style.visibility</p:attrName>
                                        </p:attrNameLst>
                                      </p:cBhvr>
                                      <p:to>
                                        <p:strVal val="visible"/>
                                      </p:to>
                                    </p:set>
                                  </p:childTnLst>
                                </p:cTn>
                              </p:par>
                              <p:par>
                                <p:cTn id="128" presetID="1" presetClass="entr" presetSubtype="0" fill="hold" nodeType="withEffect">
                                  <p:stCondLst>
                                    <p:cond delay="0"/>
                                  </p:stCondLst>
                                  <p:childTnLst>
                                    <p:set>
                                      <p:cBhvr>
                                        <p:cTn id="129" dur="1" fill="hold">
                                          <p:stCondLst>
                                            <p:cond delay="0"/>
                                          </p:stCondLst>
                                        </p:cTn>
                                        <p:tgtEl>
                                          <p:spTgt spid="33"/>
                                        </p:tgtEl>
                                        <p:attrNameLst>
                                          <p:attrName>style.visibility</p:attrName>
                                        </p:attrNameLst>
                                      </p:cBhvr>
                                      <p:to>
                                        <p:strVal val="visible"/>
                                      </p:to>
                                    </p:set>
                                  </p:childTnLst>
                                </p:cTn>
                              </p:par>
                            </p:childTnLst>
                          </p:cTn>
                        </p:par>
                      </p:childTnLst>
                    </p:cTn>
                  </p:par>
                  <p:par>
                    <p:cTn id="130" fill="hold">
                      <p:stCondLst>
                        <p:cond delay="indefinite"/>
                      </p:stCondLst>
                      <p:childTnLst>
                        <p:par>
                          <p:cTn id="131" fill="hold">
                            <p:stCondLst>
                              <p:cond delay="0"/>
                            </p:stCondLst>
                            <p:childTnLst>
                              <p:par>
                                <p:cTn id="132" presetID="1" presetClass="entr" presetSubtype="0" fill="hold" grpId="0" nodeType="clickEffect">
                                  <p:stCondLst>
                                    <p:cond delay="0"/>
                                  </p:stCondLst>
                                  <p:childTnLst>
                                    <p:set>
                                      <p:cBhvr>
                                        <p:cTn id="133" dur="1" fill="hold">
                                          <p:stCondLst>
                                            <p:cond delay="0"/>
                                          </p:stCondLst>
                                        </p:cTn>
                                        <p:tgtEl>
                                          <p:spTgt spid="27"/>
                                        </p:tgtEl>
                                        <p:attrNameLst>
                                          <p:attrName>style.visibility</p:attrName>
                                        </p:attrNameLst>
                                      </p:cBhvr>
                                      <p:to>
                                        <p:strVal val="visible"/>
                                      </p:to>
                                    </p:set>
                                  </p:childTnLst>
                                </p:cTn>
                              </p:par>
                              <p:par>
                                <p:cTn id="134" presetID="1" presetClass="exit" presetSubtype="0" fill="hold" nodeType="withEffect">
                                  <p:stCondLst>
                                    <p:cond delay="0"/>
                                  </p:stCondLst>
                                  <p:childTnLst>
                                    <p:set>
                                      <p:cBhvr>
                                        <p:cTn id="135" dur="1" fill="hold">
                                          <p:stCondLst>
                                            <p:cond delay="0"/>
                                          </p:stCondLst>
                                        </p:cTn>
                                        <p:tgtEl>
                                          <p:spTgt spid="28"/>
                                        </p:tgtEl>
                                        <p:attrNameLst>
                                          <p:attrName>style.visibility</p:attrName>
                                        </p:attrNameLst>
                                      </p:cBhvr>
                                      <p:to>
                                        <p:strVal val="hidden"/>
                                      </p:to>
                                    </p:set>
                                  </p:childTnLst>
                                </p:cTn>
                              </p:par>
                              <p:par>
                                <p:cTn id="136" presetID="1" presetClass="exit" presetSubtype="0" fill="hold" nodeType="withEffect">
                                  <p:stCondLst>
                                    <p:cond delay="0"/>
                                  </p:stCondLst>
                                  <p:childTnLst>
                                    <p:set>
                                      <p:cBhvr>
                                        <p:cTn id="137" dur="1" fill="hold">
                                          <p:stCondLst>
                                            <p:cond delay="0"/>
                                          </p:stCondLst>
                                        </p:cTn>
                                        <p:tgtEl>
                                          <p:spTgt spid="29"/>
                                        </p:tgtEl>
                                        <p:attrNameLst>
                                          <p:attrName>style.visibility</p:attrName>
                                        </p:attrNameLst>
                                      </p:cBhvr>
                                      <p:to>
                                        <p:strVal val="hidden"/>
                                      </p:to>
                                    </p:set>
                                  </p:childTnLst>
                                </p:cTn>
                              </p:par>
                              <p:par>
                                <p:cTn id="138" presetID="1" presetClass="exit" presetSubtype="0" fill="hold" nodeType="withEffect">
                                  <p:stCondLst>
                                    <p:cond delay="0"/>
                                  </p:stCondLst>
                                  <p:childTnLst>
                                    <p:set>
                                      <p:cBhvr>
                                        <p:cTn id="139" dur="1" fill="hold">
                                          <p:stCondLst>
                                            <p:cond delay="0"/>
                                          </p:stCondLst>
                                        </p:cTn>
                                        <p:tgtEl>
                                          <p:spTgt spid="30"/>
                                        </p:tgtEl>
                                        <p:attrNameLst>
                                          <p:attrName>style.visibility</p:attrName>
                                        </p:attrNameLst>
                                      </p:cBhvr>
                                      <p:to>
                                        <p:strVal val="hidden"/>
                                      </p:to>
                                    </p:set>
                                  </p:childTnLst>
                                </p:cTn>
                              </p:par>
                              <p:par>
                                <p:cTn id="140" presetID="1" presetClass="exit" presetSubtype="0" fill="hold" nodeType="withEffect">
                                  <p:stCondLst>
                                    <p:cond delay="0"/>
                                  </p:stCondLst>
                                  <p:childTnLst>
                                    <p:set>
                                      <p:cBhvr>
                                        <p:cTn id="141" dur="1" fill="hold">
                                          <p:stCondLst>
                                            <p:cond delay="0"/>
                                          </p:stCondLst>
                                        </p:cTn>
                                        <p:tgtEl>
                                          <p:spTgt spid="31"/>
                                        </p:tgtEl>
                                        <p:attrNameLst>
                                          <p:attrName>style.visibility</p:attrName>
                                        </p:attrNameLst>
                                      </p:cBhvr>
                                      <p:to>
                                        <p:strVal val="hidden"/>
                                      </p:to>
                                    </p:set>
                                  </p:childTnLst>
                                </p:cTn>
                              </p:par>
                              <p:par>
                                <p:cTn id="142" presetID="1" presetClass="exit" presetSubtype="0" fill="hold" nodeType="withEffect">
                                  <p:stCondLst>
                                    <p:cond delay="0"/>
                                  </p:stCondLst>
                                  <p:childTnLst>
                                    <p:set>
                                      <p:cBhvr>
                                        <p:cTn id="143" dur="1" fill="hold">
                                          <p:stCondLst>
                                            <p:cond delay="0"/>
                                          </p:stCondLst>
                                        </p:cTn>
                                        <p:tgtEl>
                                          <p:spTgt spid="32"/>
                                        </p:tgtEl>
                                        <p:attrNameLst>
                                          <p:attrName>style.visibility</p:attrName>
                                        </p:attrNameLst>
                                      </p:cBhvr>
                                      <p:to>
                                        <p:strVal val="hidden"/>
                                      </p:to>
                                    </p:set>
                                  </p:childTnLst>
                                </p:cTn>
                              </p:par>
                              <p:par>
                                <p:cTn id="144" presetID="1" presetClass="exit" presetSubtype="0" fill="hold" nodeType="withEffect">
                                  <p:stCondLst>
                                    <p:cond delay="0"/>
                                  </p:stCondLst>
                                  <p:childTnLst>
                                    <p:set>
                                      <p:cBhvr>
                                        <p:cTn id="145" dur="1" fill="hold">
                                          <p:stCondLst>
                                            <p:cond delay="0"/>
                                          </p:stCondLst>
                                        </p:cTn>
                                        <p:tgtEl>
                                          <p:spTgt spid="33"/>
                                        </p:tgtEl>
                                        <p:attrNameLst>
                                          <p:attrName>style.visibility</p:attrName>
                                        </p:attrNameLst>
                                      </p:cBhvr>
                                      <p:to>
                                        <p:strVal val="hidden"/>
                                      </p:to>
                                    </p:set>
                                  </p:childTnLst>
                                </p:cTn>
                              </p:par>
                            </p:childTnLst>
                          </p:cTn>
                        </p:par>
                      </p:childTnLst>
                    </p:cTn>
                  </p:par>
                  <p:par>
                    <p:cTn id="146" fill="hold">
                      <p:stCondLst>
                        <p:cond delay="indefinite"/>
                      </p:stCondLst>
                      <p:childTnLst>
                        <p:par>
                          <p:cTn id="147" fill="hold">
                            <p:stCondLst>
                              <p:cond delay="0"/>
                            </p:stCondLst>
                            <p:childTnLst>
                              <p:par>
                                <p:cTn id="148" presetID="1" presetClass="entr" presetSubtype="0" fill="hold" nodeType="clickEffect">
                                  <p:stCondLst>
                                    <p:cond delay="0"/>
                                  </p:stCondLst>
                                  <p:childTnLst>
                                    <p:set>
                                      <p:cBhvr>
                                        <p:cTn id="149"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animBg="1"/>
      <p:bldP spid="10" grpId="0" animBg="1"/>
      <p:bldP spid="11" grpId="0" animBg="1"/>
      <p:bldP spid="22" grpId="0" animBg="1"/>
      <p:bldP spid="22" grpId="1" animBg="1"/>
      <p:bldP spid="23" grpId="0" animBg="1"/>
      <p:bldP spid="23" grpId="1" animBg="1"/>
      <p:bldP spid="23" grpId="2" animBg="1"/>
      <p:bldP spid="24" grpId="0" animBg="1"/>
      <p:bldP spid="24" grpId="1" animBg="1"/>
      <p:bldP spid="25" grpId="0" animBg="1"/>
      <p:bldP spid="25" grpId="1" animBg="1"/>
      <p:bldP spid="26" grpId="0" animBg="1"/>
      <p:bldP spid="27"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F2D5F8-87CB-4B5B-8EC7-5F4CE6485746}"/>
              </a:ext>
            </a:extLst>
          </p:cNvPr>
          <p:cNvSpPr>
            <a:spLocks noGrp="1"/>
          </p:cNvSpPr>
          <p:nvPr>
            <p:ph type="title"/>
          </p:nvPr>
        </p:nvSpPr>
        <p:spPr/>
        <p:txBody>
          <a:bodyPr/>
          <a:lstStyle/>
          <a:p>
            <a:r>
              <a:rPr lang="en-US" dirty="0"/>
              <a:t>Content Replication and Placement</a:t>
            </a:r>
          </a:p>
        </p:txBody>
      </p:sp>
      <p:sp>
        <p:nvSpPr>
          <p:cNvPr id="30" name="Content Placeholder 2"/>
          <p:cNvSpPr txBox="1">
            <a:spLocks/>
          </p:cNvSpPr>
          <p:nvPr/>
        </p:nvSpPr>
        <p:spPr>
          <a:xfrm>
            <a:off x="131180" y="863444"/>
            <a:ext cx="12060819" cy="4525963"/>
          </a:xfrm>
          <a:prstGeom prst="rect">
            <a:avLst/>
          </a:prstGeom>
        </p:spPr>
        <p:txBody>
          <a:bodyPr vert="horz" lIns="91440" tIns="45720" rIns="91440" bIns="45720" rtlCol="0">
            <a:noAutofit/>
          </a:bodyPr>
          <a:lstStyle>
            <a:lvl1pPr marL="265113" indent="-265113" algn="just" defTabSz="914400" rtl="0" eaLnBrk="1" latinLnBrk="0" hangingPunct="1">
              <a:lnSpc>
                <a:spcPct val="90000"/>
              </a:lnSpc>
              <a:spcBef>
                <a:spcPts val="1000"/>
              </a:spcBef>
              <a:buClr>
                <a:schemeClr val="accent6"/>
              </a:buClr>
              <a:buFont typeface="Webdings" panose="05030102010509060703"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In addition to the server placement, it is important:</a:t>
            </a:r>
          </a:p>
          <a:p>
            <a:pPr lvl="2"/>
            <a:r>
              <a:rPr lang="en-US" sz="2400" dirty="0"/>
              <a:t>how, when and by whom different data items (contents) are placed on possible replica servers</a:t>
            </a:r>
          </a:p>
          <a:p>
            <a:pPr lvl="8"/>
            <a:endParaRPr lang="en-US" sz="1200" dirty="0" smtClean="0"/>
          </a:p>
          <a:p>
            <a:r>
              <a:rPr lang="en-US" dirty="0" smtClean="0"/>
              <a:t>Identify how webpage replicas are replicated:</a:t>
            </a:r>
            <a:endParaRPr lang="en-US" dirty="0"/>
          </a:p>
        </p:txBody>
      </p:sp>
      <p:pic>
        <p:nvPicPr>
          <p:cNvPr id="32" name="Picture 2" descr="http://igcministries.org/images/WorldMap.gif"/>
          <p:cNvPicPr>
            <a:picLocks noChangeAspect="1" noChangeArrowheads="1"/>
          </p:cNvPicPr>
          <p:nvPr/>
        </p:nvPicPr>
        <p:blipFill>
          <a:blip r:embed="rId2" cstate="print">
            <a:duotone>
              <a:schemeClr val="accent3">
                <a:shade val="45000"/>
                <a:satMod val="135000"/>
              </a:schemeClr>
              <a:prstClr val="white"/>
            </a:duotone>
            <a:extLst/>
          </a:blip>
          <a:srcRect/>
          <a:stretch>
            <a:fillRect/>
          </a:stretch>
        </p:blipFill>
        <p:spPr bwMode="auto">
          <a:xfrm>
            <a:off x="969388" y="2733573"/>
            <a:ext cx="6006209" cy="3082871"/>
          </a:xfrm>
          <a:prstGeom prst="rect">
            <a:avLst/>
          </a:prstGeom>
          <a:noFill/>
          <a:extLst/>
        </p:spPr>
      </p:pic>
      <p:sp>
        <p:nvSpPr>
          <p:cNvPr id="33" name="Can 32"/>
          <p:cNvSpPr/>
          <p:nvPr/>
        </p:nvSpPr>
        <p:spPr>
          <a:xfrm>
            <a:off x="1883789" y="4430299"/>
            <a:ext cx="446309" cy="430313"/>
          </a:xfrm>
          <a:prstGeom prst="can">
            <a:avLst/>
          </a:prstGeom>
          <a:solidFill>
            <a:srgbClr val="FFC000"/>
          </a:solidFill>
          <a:effectLst>
            <a:outerShdw blurRad="50800" dist="38100" algn="l" rotWithShape="0">
              <a:prstClr val="black">
                <a:alpha val="40000"/>
              </a:prstClr>
            </a:outerShdw>
          </a:effectLst>
        </p:spPr>
        <p:style>
          <a:lnRef idx="0">
            <a:schemeClr val="accent1"/>
          </a:lnRef>
          <a:fillRef idx="3">
            <a:schemeClr val="accent1"/>
          </a:fillRef>
          <a:effectRef idx="3">
            <a:schemeClr val="accent1"/>
          </a:effectRef>
          <a:fontRef idx="minor">
            <a:schemeClr val="lt1"/>
          </a:fontRef>
        </p:style>
        <p:txBody>
          <a:bodyPr anchor="ctr"/>
          <a:lstStyle/>
          <a:p>
            <a:pPr algn="ctr">
              <a:defRPr/>
            </a:pPr>
            <a:endParaRPr lang="en-US"/>
          </a:p>
        </p:txBody>
      </p:sp>
      <p:sp>
        <p:nvSpPr>
          <p:cNvPr id="34" name="Can 33"/>
          <p:cNvSpPr/>
          <p:nvPr/>
        </p:nvSpPr>
        <p:spPr>
          <a:xfrm>
            <a:off x="5897236" y="4740049"/>
            <a:ext cx="446309" cy="430313"/>
          </a:xfrm>
          <a:prstGeom prst="can">
            <a:avLst/>
          </a:prstGeom>
          <a:solidFill>
            <a:srgbClr val="FFC000"/>
          </a:solidFill>
          <a:effectLst>
            <a:outerShdw blurRad="50800" dist="38100" algn="l" rotWithShape="0">
              <a:prstClr val="black">
                <a:alpha val="40000"/>
              </a:prstClr>
            </a:outerShdw>
          </a:effectLst>
        </p:spPr>
        <p:style>
          <a:lnRef idx="0">
            <a:schemeClr val="accent1"/>
          </a:lnRef>
          <a:fillRef idx="3">
            <a:schemeClr val="accent1"/>
          </a:fillRef>
          <a:effectRef idx="3">
            <a:schemeClr val="accent1"/>
          </a:effectRef>
          <a:fontRef idx="minor">
            <a:schemeClr val="lt1"/>
          </a:fontRef>
        </p:style>
        <p:txBody>
          <a:bodyPr anchor="ctr"/>
          <a:lstStyle/>
          <a:p>
            <a:pPr algn="ctr">
              <a:defRPr/>
            </a:pPr>
            <a:endParaRPr lang="en-US"/>
          </a:p>
        </p:txBody>
      </p:sp>
      <p:cxnSp>
        <p:nvCxnSpPr>
          <p:cNvPr id="35" name="Straight Connector 34"/>
          <p:cNvCxnSpPr>
            <a:stCxn id="40" idx="2"/>
            <a:endCxn id="38" idx="3"/>
          </p:cNvCxnSpPr>
          <p:nvPr/>
        </p:nvCxnSpPr>
        <p:spPr>
          <a:xfrm flipH="1" flipV="1">
            <a:off x="1165704" y="3745601"/>
            <a:ext cx="326194" cy="1"/>
          </a:xfrm>
          <a:prstGeom prst="line">
            <a:avLst/>
          </a:prstGeom>
          <a:ln w="2857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pic>
        <p:nvPicPr>
          <p:cNvPr id="36" name="Picture 4" descr="C:\Users\vkolar\AppData\Local\Microsoft\Windows\Temporary Internet Files\Content.IE5\E2H73JIM\MC900442038[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78161" y="4571194"/>
            <a:ext cx="361737" cy="450849"/>
          </a:xfrm>
          <a:prstGeom prst="rect">
            <a:avLst/>
          </a:prstGeom>
          <a:noFill/>
          <a:extLst/>
        </p:spPr>
      </p:pic>
      <p:pic>
        <p:nvPicPr>
          <p:cNvPr id="37" name="Picture 4" descr="C:\Users\vkolar\AppData\Local\Microsoft\Windows\Temporary Internet Files\Content.IE5\E2H73JIM\MC900442038[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81658" y="4469874"/>
            <a:ext cx="354731" cy="442118"/>
          </a:xfrm>
          <a:prstGeom prst="rect">
            <a:avLst/>
          </a:prstGeom>
          <a:noFill/>
          <a:extLst/>
        </p:spPr>
      </p:pic>
      <p:pic>
        <p:nvPicPr>
          <p:cNvPr id="38" name="Picture 2" descr="C:\Users\vkolar\AppData\Local\Microsoft\Windows\Temporary Internet Files\Content.IE5\E2H73JIM\MC900322405[1].wmf"/>
          <p:cNvPicPr>
            <a:picLocks noChangeAspect="1" noChangeArrowheads="1"/>
          </p:cNvPicPr>
          <p:nvPr/>
        </p:nvPicPr>
        <p:blipFill>
          <a:blip r:embed="rId4" cstate="print"/>
          <a:srcRect/>
          <a:stretch>
            <a:fillRect/>
          </a:stretch>
        </p:blipFill>
        <p:spPr bwMode="auto">
          <a:xfrm>
            <a:off x="378224" y="3307005"/>
            <a:ext cx="787480" cy="877192"/>
          </a:xfrm>
          <a:prstGeom prst="rect">
            <a:avLst/>
          </a:prstGeom>
          <a:noFill/>
          <a:ln w="9525">
            <a:noFill/>
            <a:miter lim="800000"/>
            <a:headEnd/>
            <a:tailEnd/>
          </a:ln>
        </p:spPr>
      </p:pic>
      <p:pic>
        <p:nvPicPr>
          <p:cNvPr id="39" name="Picture 4" descr="C:\Users\vkolar\AppData\Local\Microsoft\Windows\Temporary Internet Files\Content.IE5\E2H73JIM\MC900442038[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04292" y="4053949"/>
            <a:ext cx="354731" cy="442118"/>
          </a:xfrm>
          <a:prstGeom prst="rect">
            <a:avLst/>
          </a:prstGeom>
          <a:noFill/>
          <a:extLst/>
        </p:spPr>
      </p:pic>
      <p:sp>
        <p:nvSpPr>
          <p:cNvPr id="40" name="Can 39"/>
          <p:cNvSpPr/>
          <p:nvPr/>
        </p:nvSpPr>
        <p:spPr>
          <a:xfrm>
            <a:off x="1491898" y="3530445"/>
            <a:ext cx="446309" cy="430313"/>
          </a:xfrm>
          <a:prstGeom prst="can">
            <a:avLst/>
          </a:prstGeom>
          <a:solidFill>
            <a:schemeClr val="bg1">
              <a:lumMod val="65000"/>
            </a:schemeClr>
          </a:solidFill>
          <a:effectLst>
            <a:outerShdw blurRad="50800" dist="38100" algn="l" rotWithShape="0">
              <a:prstClr val="black">
                <a:alpha val="40000"/>
              </a:prstClr>
            </a:outerShdw>
          </a:effectLst>
        </p:spPr>
        <p:style>
          <a:lnRef idx="0">
            <a:schemeClr val="accent1"/>
          </a:lnRef>
          <a:fillRef idx="3">
            <a:schemeClr val="accent1"/>
          </a:fillRef>
          <a:effectRef idx="3">
            <a:schemeClr val="accent1"/>
          </a:effectRef>
          <a:fontRef idx="minor">
            <a:schemeClr val="lt1"/>
          </a:fontRef>
        </p:style>
        <p:txBody>
          <a:bodyPr anchor="ctr"/>
          <a:lstStyle/>
          <a:p>
            <a:pPr algn="ctr">
              <a:defRPr/>
            </a:pPr>
            <a:endParaRPr lang="en-US"/>
          </a:p>
        </p:txBody>
      </p:sp>
      <p:sp>
        <p:nvSpPr>
          <p:cNvPr id="41" name="Can 40"/>
          <p:cNvSpPr/>
          <p:nvPr/>
        </p:nvSpPr>
        <p:spPr>
          <a:xfrm>
            <a:off x="3636389" y="4199446"/>
            <a:ext cx="446309" cy="430313"/>
          </a:xfrm>
          <a:prstGeom prst="can">
            <a:avLst/>
          </a:prstGeom>
          <a:solidFill>
            <a:srgbClr val="FFC000"/>
          </a:solidFill>
          <a:effectLst>
            <a:outerShdw blurRad="50800" dist="38100" algn="l" rotWithShape="0">
              <a:prstClr val="black">
                <a:alpha val="40000"/>
              </a:prstClr>
            </a:outerShdw>
          </a:effectLst>
        </p:spPr>
        <p:style>
          <a:lnRef idx="0">
            <a:schemeClr val="accent1"/>
          </a:lnRef>
          <a:fillRef idx="3">
            <a:schemeClr val="accent1"/>
          </a:fillRef>
          <a:effectRef idx="3">
            <a:schemeClr val="accent1"/>
          </a:effectRef>
          <a:fontRef idx="minor">
            <a:schemeClr val="lt1"/>
          </a:fontRef>
        </p:style>
        <p:txBody>
          <a:bodyPr anchor="ctr"/>
          <a:lstStyle/>
          <a:p>
            <a:pPr algn="ctr">
              <a:defRPr/>
            </a:pPr>
            <a:endParaRPr lang="en-US"/>
          </a:p>
        </p:txBody>
      </p:sp>
      <p:sp>
        <p:nvSpPr>
          <p:cNvPr id="42" name="Can 41"/>
          <p:cNvSpPr/>
          <p:nvPr/>
        </p:nvSpPr>
        <p:spPr>
          <a:xfrm>
            <a:off x="4452296" y="3075063"/>
            <a:ext cx="446309" cy="430313"/>
          </a:xfrm>
          <a:prstGeom prst="can">
            <a:avLst/>
          </a:prstGeom>
          <a:solidFill>
            <a:srgbClr val="FFC000"/>
          </a:solidFill>
          <a:effectLst>
            <a:outerShdw blurRad="50800" dist="38100" algn="l" rotWithShape="0">
              <a:prstClr val="black">
                <a:alpha val="40000"/>
              </a:prstClr>
            </a:outerShdw>
          </a:effectLst>
        </p:spPr>
        <p:style>
          <a:lnRef idx="0">
            <a:schemeClr val="accent1"/>
          </a:lnRef>
          <a:fillRef idx="3">
            <a:schemeClr val="accent1"/>
          </a:fillRef>
          <a:effectRef idx="3">
            <a:schemeClr val="accent1"/>
          </a:effectRef>
          <a:fontRef idx="minor">
            <a:schemeClr val="lt1"/>
          </a:fontRef>
        </p:style>
        <p:txBody>
          <a:bodyPr anchor="ctr"/>
          <a:lstStyle/>
          <a:p>
            <a:pPr algn="ctr">
              <a:defRPr/>
            </a:pPr>
            <a:endParaRPr lang="en-US"/>
          </a:p>
        </p:txBody>
      </p:sp>
      <p:sp>
        <p:nvSpPr>
          <p:cNvPr id="43" name="TextBox 42"/>
          <p:cNvSpPr txBox="1"/>
          <p:nvPr/>
        </p:nvSpPr>
        <p:spPr>
          <a:xfrm>
            <a:off x="1588371" y="3721709"/>
            <a:ext cx="276002" cy="162849"/>
          </a:xfrm>
          <a:prstGeom prst="rect">
            <a:avLst/>
          </a:prstGeom>
          <a:solidFill>
            <a:srgbClr val="00B050"/>
          </a:solidFill>
          <a:ln/>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endParaRPr lang="en-US" sz="1200" dirty="0"/>
          </a:p>
        </p:txBody>
      </p:sp>
      <p:sp>
        <p:nvSpPr>
          <p:cNvPr id="44" name="Can 43"/>
          <p:cNvSpPr/>
          <p:nvPr/>
        </p:nvSpPr>
        <p:spPr>
          <a:xfrm>
            <a:off x="3137014" y="3163802"/>
            <a:ext cx="446309" cy="430313"/>
          </a:xfrm>
          <a:prstGeom prst="can">
            <a:avLst/>
          </a:prstGeom>
          <a:solidFill>
            <a:schemeClr val="bg1">
              <a:lumMod val="65000"/>
            </a:schemeClr>
          </a:solidFill>
          <a:effectLst>
            <a:outerShdw blurRad="50800" dist="38100" algn="l" rotWithShape="0">
              <a:prstClr val="black">
                <a:alpha val="40000"/>
              </a:prstClr>
            </a:outerShdw>
          </a:effectLst>
        </p:spPr>
        <p:style>
          <a:lnRef idx="0">
            <a:schemeClr val="accent1"/>
          </a:lnRef>
          <a:fillRef idx="3">
            <a:schemeClr val="accent1"/>
          </a:fillRef>
          <a:effectRef idx="3">
            <a:schemeClr val="accent1"/>
          </a:effectRef>
          <a:fontRef idx="minor">
            <a:schemeClr val="lt1"/>
          </a:fontRef>
        </p:style>
        <p:txBody>
          <a:bodyPr anchor="ctr"/>
          <a:lstStyle/>
          <a:p>
            <a:pPr algn="ctr">
              <a:defRPr/>
            </a:pPr>
            <a:endParaRPr lang="en-US"/>
          </a:p>
        </p:txBody>
      </p:sp>
      <p:sp>
        <p:nvSpPr>
          <p:cNvPr id="45" name="TextBox 44"/>
          <p:cNvSpPr txBox="1"/>
          <p:nvPr/>
        </p:nvSpPr>
        <p:spPr>
          <a:xfrm>
            <a:off x="3224402" y="3347459"/>
            <a:ext cx="286195" cy="157917"/>
          </a:xfrm>
          <a:prstGeom prst="rect">
            <a:avLst/>
          </a:prstGeom>
          <a:solidFill>
            <a:srgbClr val="00B050"/>
          </a:solidFill>
          <a:ln/>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endParaRPr lang="en-US" sz="1200" dirty="0"/>
          </a:p>
        </p:txBody>
      </p:sp>
      <p:sp>
        <p:nvSpPr>
          <p:cNvPr id="46" name="Can 45"/>
          <p:cNvSpPr/>
          <p:nvPr/>
        </p:nvSpPr>
        <p:spPr>
          <a:xfrm>
            <a:off x="4990813" y="3594115"/>
            <a:ext cx="446309" cy="430313"/>
          </a:xfrm>
          <a:prstGeom prst="can">
            <a:avLst/>
          </a:prstGeom>
          <a:solidFill>
            <a:schemeClr val="bg1">
              <a:lumMod val="65000"/>
            </a:schemeClr>
          </a:solidFill>
          <a:effectLst>
            <a:outerShdw blurRad="50800" dist="38100" algn="l" rotWithShape="0">
              <a:prstClr val="black">
                <a:alpha val="40000"/>
              </a:prstClr>
            </a:outerShdw>
          </a:effectLst>
        </p:spPr>
        <p:style>
          <a:lnRef idx="0">
            <a:schemeClr val="accent1"/>
          </a:lnRef>
          <a:fillRef idx="3">
            <a:schemeClr val="accent1"/>
          </a:fillRef>
          <a:effectRef idx="3">
            <a:schemeClr val="accent1"/>
          </a:effectRef>
          <a:fontRef idx="minor">
            <a:schemeClr val="lt1"/>
          </a:fontRef>
        </p:style>
        <p:txBody>
          <a:bodyPr anchor="ctr"/>
          <a:lstStyle/>
          <a:p>
            <a:pPr algn="ctr">
              <a:defRPr/>
            </a:pPr>
            <a:endParaRPr lang="en-US"/>
          </a:p>
        </p:txBody>
      </p:sp>
      <p:sp>
        <p:nvSpPr>
          <p:cNvPr id="47" name="TextBox 46"/>
          <p:cNvSpPr txBox="1"/>
          <p:nvPr/>
        </p:nvSpPr>
        <p:spPr>
          <a:xfrm>
            <a:off x="5032771" y="3782044"/>
            <a:ext cx="362395" cy="157917"/>
          </a:xfrm>
          <a:prstGeom prst="rect">
            <a:avLst/>
          </a:prstGeom>
          <a:solidFill>
            <a:srgbClr val="00B050"/>
          </a:solidFill>
          <a:ln/>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endParaRPr lang="en-US" sz="1200" dirty="0"/>
          </a:p>
        </p:txBody>
      </p:sp>
      <p:sp>
        <p:nvSpPr>
          <p:cNvPr id="48" name="Rectangle 47"/>
          <p:cNvSpPr/>
          <p:nvPr/>
        </p:nvSpPr>
        <p:spPr>
          <a:xfrm>
            <a:off x="7550543" y="2665358"/>
            <a:ext cx="1874697" cy="523220"/>
          </a:xfrm>
          <a:prstGeom prst="rect">
            <a:avLst/>
          </a:prstGeom>
        </p:spPr>
        <p:txBody>
          <a:bodyPr wrap="square">
            <a:spAutoFit/>
          </a:bodyPr>
          <a:lstStyle/>
          <a:p>
            <a:r>
              <a:rPr lang="en-US" sz="1400" dirty="0" smtClean="0"/>
              <a:t>Primary Servers in an organization</a:t>
            </a:r>
            <a:endParaRPr lang="en-US" sz="1400" dirty="0"/>
          </a:p>
        </p:txBody>
      </p:sp>
      <p:cxnSp>
        <p:nvCxnSpPr>
          <p:cNvPr id="49" name="Straight Connector 48"/>
          <p:cNvCxnSpPr>
            <a:stCxn id="44" idx="2"/>
          </p:cNvCxnSpPr>
          <p:nvPr/>
        </p:nvCxnSpPr>
        <p:spPr>
          <a:xfrm flipH="1">
            <a:off x="1938207" y="3378959"/>
            <a:ext cx="1198807" cy="366643"/>
          </a:xfrm>
          <a:prstGeom prst="line">
            <a:avLst/>
          </a:prstGeom>
          <a:ln w="28575">
            <a:solidFill>
              <a:srgbClr val="0000FF"/>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a:stCxn id="46" idx="2"/>
          </p:cNvCxnSpPr>
          <p:nvPr/>
        </p:nvCxnSpPr>
        <p:spPr>
          <a:xfrm flipH="1" flipV="1">
            <a:off x="3636389" y="3378958"/>
            <a:ext cx="1354424" cy="430314"/>
          </a:xfrm>
          <a:prstGeom prst="line">
            <a:avLst/>
          </a:prstGeom>
          <a:ln w="28575">
            <a:solidFill>
              <a:srgbClr val="0000FF"/>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pic>
        <p:nvPicPr>
          <p:cNvPr id="51" name="Picture 4" descr="C:\Users\vkolar\AppData\Local\Microsoft\Windows\Temporary Internet Files\Content.IE5\E2H73JIM\MC900442038[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57939" y="4937262"/>
            <a:ext cx="354731" cy="442118"/>
          </a:xfrm>
          <a:prstGeom prst="rect">
            <a:avLst/>
          </a:prstGeom>
          <a:noFill/>
          <a:extLst/>
        </p:spPr>
      </p:pic>
      <p:cxnSp>
        <p:nvCxnSpPr>
          <p:cNvPr id="52" name="Straight Connector 51"/>
          <p:cNvCxnSpPr/>
          <p:nvPr/>
        </p:nvCxnSpPr>
        <p:spPr>
          <a:xfrm flipV="1">
            <a:off x="4038644" y="4020942"/>
            <a:ext cx="1123408" cy="445446"/>
          </a:xfrm>
          <a:prstGeom prst="line">
            <a:avLst/>
          </a:prstGeom>
          <a:ln w="28575">
            <a:solidFill>
              <a:srgbClr val="FF000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3756949" y="4370273"/>
            <a:ext cx="269127" cy="156807"/>
          </a:xfrm>
          <a:prstGeom prst="rect">
            <a:avLst/>
          </a:prstGeom>
          <a:solidFill>
            <a:srgbClr val="00B050"/>
          </a:solidFill>
          <a:ln/>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endParaRPr lang="en-US" sz="1200" dirty="0"/>
          </a:p>
        </p:txBody>
      </p:sp>
      <p:cxnSp>
        <p:nvCxnSpPr>
          <p:cNvPr id="54" name="Straight Connector 53"/>
          <p:cNvCxnSpPr/>
          <p:nvPr/>
        </p:nvCxnSpPr>
        <p:spPr>
          <a:xfrm flipH="1">
            <a:off x="3777898" y="4527080"/>
            <a:ext cx="56208" cy="410182"/>
          </a:xfrm>
          <a:prstGeom prst="line">
            <a:avLst/>
          </a:prstGeom>
          <a:ln w="28575">
            <a:solidFill>
              <a:schemeClr val="bg1">
                <a:lumMod val="50000"/>
              </a:schemeClr>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3691402" y="4975578"/>
            <a:ext cx="269127" cy="156807"/>
          </a:xfrm>
          <a:prstGeom prst="rect">
            <a:avLst/>
          </a:prstGeom>
          <a:solidFill>
            <a:srgbClr val="00B050"/>
          </a:solidFill>
          <a:ln/>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endParaRPr lang="en-US" sz="1200" dirty="0"/>
          </a:p>
        </p:txBody>
      </p:sp>
      <p:cxnSp>
        <p:nvCxnSpPr>
          <p:cNvPr id="56" name="Straight Connector 55"/>
          <p:cNvCxnSpPr/>
          <p:nvPr/>
        </p:nvCxnSpPr>
        <p:spPr>
          <a:xfrm flipV="1">
            <a:off x="3894983" y="4570358"/>
            <a:ext cx="65546" cy="404873"/>
          </a:xfrm>
          <a:prstGeom prst="line">
            <a:avLst/>
          </a:prstGeom>
          <a:ln w="28575">
            <a:solidFill>
              <a:schemeClr val="bg1">
                <a:lumMod val="50000"/>
              </a:schemeClr>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57" name="Oval 56"/>
          <p:cNvSpPr/>
          <p:nvPr/>
        </p:nvSpPr>
        <p:spPr>
          <a:xfrm>
            <a:off x="1491898" y="3638485"/>
            <a:ext cx="504130" cy="315639"/>
          </a:xfrm>
          <a:prstGeom prst="ellipse">
            <a:avLst/>
          </a:prstGeom>
          <a:solidFill>
            <a:srgbClr val="0000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p:cNvSpPr/>
          <p:nvPr/>
        </p:nvSpPr>
        <p:spPr>
          <a:xfrm>
            <a:off x="3133025" y="3240011"/>
            <a:ext cx="504130" cy="315639"/>
          </a:xfrm>
          <a:prstGeom prst="ellipse">
            <a:avLst/>
          </a:prstGeom>
          <a:solidFill>
            <a:srgbClr val="0000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p:cNvSpPr/>
          <p:nvPr/>
        </p:nvSpPr>
        <p:spPr>
          <a:xfrm>
            <a:off x="4979494" y="3679368"/>
            <a:ext cx="504130" cy="315639"/>
          </a:xfrm>
          <a:prstGeom prst="ellipse">
            <a:avLst/>
          </a:prstGeom>
          <a:solidFill>
            <a:srgbClr val="0000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p:cNvSpPr/>
          <p:nvPr/>
        </p:nvSpPr>
        <p:spPr>
          <a:xfrm>
            <a:off x="7016628" y="3721300"/>
            <a:ext cx="457200" cy="204038"/>
          </a:xfrm>
          <a:prstGeom prst="ellipse">
            <a:avLst/>
          </a:prstGeom>
          <a:solidFill>
            <a:srgbClr val="0000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61" name="Rectangle 60"/>
          <p:cNvSpPr/>
          <p:nvPr/>
        </p:nvSpPr>
        <p:spPr>
          <a:xfrm>
            <a:off x="7486918" y="3692514"/>
            <a:ext cx="1957630" cy="307777"/>
          </a:xfrm>
          <a:prstGeom prst="rect">
            <a:avLst/>
          </a:prstGeom>
        </p:spPr>
        <p:txBody>
          <a:bodyPr wrap="square">
            <a:spAutoFit/>
          </a:bodyPr>
          <a:lstStyle/>
          <a:p>
            <a:r>
              <a:rPr lang="en-US" sz="1400" dirty="0" smtClean="0"/>
              <a:t>Permanent Replicas</a:t>
            </a:r>
            <a:endParaRPr lang="en-US" sz="1400" dirty="0"/>
          </a:p>
        </p:txBody>
      </p:sp>
      <p:sp>
        <p:nvSpPr>
          <p:cNvPr id="62" name="Rectangle 61"/>
          <p:cNvSpPr/>
          <p:nvPr/>
        </p:nvSpPr>
        <p:spPr>
          <a:xfrm>
            <a:off x="3654824" y="4318286"/>
            <a:ext cx="479595" cy="252072"/>
          </a:xfrm>
          <a:prstGeom prst="rect">
            <a:avLst/>
          </a:prstGeom>
          <a:solidFill>
            <a:srgbClr val="00B050">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p:cNvSpPr/>
          <p:nvPr/>
        </p:nvSpPr>
        <p:spPr>
          <a:xfrm>
            <a:off x="7059230" y="4148344"/>
            <a:ext cx="371996" cy="175810"/>
          </a:xfrm>
          <a:prstGeom prst="rect">
            <a:avLst/>
          </a:prstGeom>
          <a:solidFill>
            <a:srgbClr val="00B050">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64" name="Rectangle 63"/>
          <p:cNvSpPr/>
          <p:nvPr/>
        </p:nvSpPr>
        <p:spPr>
          <a:xfrm>
            <a:off x="7464823" y="4094298"/>
            <a:ext cx="2383713" cy="307777"/>
          </a:xfrm>
          <a:prstGeom prst="rect">
            <a:avLst/>
          </a:prstGeom>
        </p:spPr>
        <p:txBody>
          <a:bodyPr wrap="square">
            <a:spAutoFit/>
          </a:bodyPr>
          <a:lstStyle/>
          <a:p>
            <a:r>
              <a:rPr lang="en-US" sz="1400" dirty="0" smtClean="0"/>
              <a:t>Server-initiated Replicas</a:t>
            </a:r>
            <a:endParaRPr lang="en-US" sz="1400" dirty="0"/>
          </a:p>
        </p:txBody>
      </p:sp>
      <p:sp>
        <p:nvSpPr>
          <p:cNvPr id="65" name="Hexagon 64"/>
          <p:cNvSpPr/>
          <p:nvPr/>
        </p:nvSpPr>
        <p:spPr>
          <a:xfrm>
            <a:off x="3576693" y="4919305"/>
            <a:ext cx="520222" cy="258370"/>
          </a:xfrm>
          <a:prstGeom prst="hexagon">
            <a:avLst/>
          </a:prstGeom>
          <a:solidFill>
            <a:srgbClr val="FF0000">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a:off x="6985117" y="4538968"/>
            <a:ext cx="520222" cy="258370"/>
          </a:xfrm>
          <a:prstGeom prst="hexagon">
            <a:avLst/>
          </a:prstGeom>
          <a:solidFill>
            <a:srgbClr val="FF0000">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p:cNvSpPr/>
          <p:nvPr/>
        </p:nvSpPr>
        <p:spPr>
          <a:xfrm>
            <a:off x="7540508" y="4537348"/>
            <a:ext cx="2285064" cy="307777"/>
          </a:xfrm>
          <a:prstGeom prst="rect">
            <a:avLst/>
          </a:prstGeom>
        </p:spPr>
        <p:txBody>
          <a:bodyPr wrap="square">
            <a:spAutoFit/>
          </a:bodyPr>
          <a:lstStyle/>
          <a:p>
            <a:r>
              <a:rPr lang="en-US" sz="1400" dirty="0" smtClean="0"/>
              <a:t>Client-initiated Replicas</a:t>
            </a:r>
            <a:endParaRPr lang="en-US" sz="1400" dirty="0"/>
          </a:p>
        </p:txBody>
      </p:sp>
      <p:sp>
        <p:nvSpPr>
          <p:cNvPr id="68" name="Rectangle 67"/>
          <p:cNvSpPr/>
          <p:nvPr/>
        </p:nvSpPr>
        <p:spPr>
          <a:xfrm>
            <a:off x="7582531" y="3108138"/>
            <a:ext cx="2031647" cy="523220"/>
          </a:xfrm>
          <a:prstGeom prst="rect">
            <a:avLst/>
          </a:prstGeom>
        </p:spPr>
        <p:txBody>
          <a:bodyPr wrap="square">
            <a:spAutoFit/>
          </a:bodyPr>
          <a:lstStyle/>
          <a:p>
            <a:r>
              <a:rPr lang="en-US" sz="1400" dirty="0" smtClean="0"/>
              <a:t>Replica Servers on external hosting sites</a:t>
            </a:r>
            <a:endParaRPr lang="en-US" sz="1400" dirty="0"/>
          </a:p>
        </p:txBody>
      </p:sp>
      <p:sp>
        <p:nvSpPr>
          <p:cNvPr id="69" name="Can 68"/>
          <p:cNvSpPr/>
          <p:nvPr/>
        </p:nvSpPr>
        <p:spPr>
          <a:xfrm>
            <a:off x="7034307" y="3221826"/>
            <a:ext cx="396920" cy="281732"/>
          </a:xfrm>
          <a:prstGeom prst="can">
            <a:avLst/>
          </a:prstGeom>
          <a:solidFill>
            <a:srgbClr val="FFC000"/>
          </a:solidFill>
          <a:effectLst>
            <a:outerShdw blurRad="50800" dist="38100" algn="l" rotWithShape="0">
              <a:prstClr val="black">
                <a:alpha val="40000"/>
              </a:prstClr>
            </a:outerShdw>
          </a:effectLst>
        </p:spPr>
        <p:style>
          <a:lnRef idx="0">
            <a:schemeClr val="accent1"/>
          </a:lnRef>
          <a:fillRef idx="3">
            <a:schemeClr val="accent1"/>
          </a:fillRef>
          <a:effectRef idx="3">
            <a:schemeClr val="accent1"/>
          </a:effectRef>
          <a:fontRef idx="minor">
            <a:schemeClr val="lt1"/>
          </a:fontRef>
        </p:style>
        <p:txBody>
          <a:bodyPr anchor="ctr"/>
          <a:lstStyle/>
          <a:p>
            <a:pPr algn="ctr">
              <a:defRPr/>
            </a:pPr>
            <a:endParaRPr lang="en-US" sz="2400"/>
          </a:p>
        </p:txBody>
      </p:sp>
      <p:sp>
        <p:nvSpPr>
          <p:cNvPr id="70" name="Can 69"/>
          <p:cNvSpPr/>
          <p:nvPr/>
        </p:nvSpPr>
        <p:spPr>
          <a:xfrm>
            <a:off x="7059230" y="2741559"/>
            <a:ext cx="371996" cy="333504"/>
          </a:xfrm>
          <a:prstGeom prst="can">
            <a:avLst/>
          </a:prstGeom>
          <a:solidFill>
            <a:schemeClr val="bg1">
              <a:lumMod val="65000"/>
            </a:schemeClr>
          </a:solidFill>
          <a:effectLst>
            <a:outerShdw blurRad="50800" dist="38100" algn="l" rotWithShape="0">
              <a:prstClr val="black">
                <a:alpha val="40000"/>
              </a:prstClr>
            </a:outerShdw>
          </a:effectLst>
        </p:spPr>
        <p:style>
          <a:lnRef idx="0">
            <a:schemeClr val="accent1"/>
          </a:lnRef>
          <a:fillRef idx="3">
            <a:schemeClr val="accent1"/>
          </a:fillRef>
          <a:effectRef idx="3">
            <a:schemeClr val="accent1"/>
          </a:effectRef>
          <a:fontRef idx="minor">
            <a:schemeClr val="lt1"/>
          </a:fontRef>
        </p:style>
        <p:txBody>
          <a:bodyPr anchor="ctr"/>
          <a:lstStyle/>
          <a:p>
            <a:pPr algn="ctr">
              <a:defRPr/>
            </a:pPr>
            <a:endParaRPr lang="en-US" sz="2400"/>
          </a:p>
        </p:txBody>
      </p:sp>
    </p:spTree>
    <p:extLst>
      <p:ext uri="{BB962C8B-B14F-4D97-AF65-F5344CB8AC3E}">
        <p14:creationId xmlns:p14="http://schemas.microsoft.com/office/powerpoint/2010/main" val="3167044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7"/>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1"/>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6" presetClass="emph" presetSubtype="0" fill="hold" nodeType="clickEffect">
                                  <p:stCondLst>
                                    <p:cond delay="0"/>
                                  </p:stCondLst>
                                  <p:childTnLst>
                                    <p:animScale>
                                      <p:cBhvr>
                                        <p:cTn id="40" dur="2000" fill="hold"/>
                                        <p:tgtEl>
                                          <p:spTgt spid="51"/>
                                        </p:tgtEl>
                                      </p:cBhvr>
                                      <p:by x="150000" y="150000"/>
                                    </p:animScale>
                                  </p:childTnLst>
                                </p:cTn>
                              </p:par>
                            </p:childTnLst>
                          </p:cTn>
                        </p:par>
                        <p:par>
                          <p:cTn id="41" fill="hold">
                            <p:stCondLst>
                              <p:cond delay="2000"/>
                            </p:stCondLst>
                            <p:childTnLst>
                              <p:par>
                                <p:cTn id="42" presetID="1" presetClass="entr" presetSubtype="0" fill="hold" grpId="0" nodeType="afterEffect">
                                  <p:stCondLst>
                                    <p:cond delay="0"/>
                                  </p:stCondLst>
                                  <p:childTnLst>
                                    <p:set>
                                      <p:cBhvr>
                                        <p:cTn id="43" dur="1" fill="hold">
                                          <p:stCondLst>
                                            <p:cond delay="0"/>
                                          </p:stCondLst>
                                        </p:cTn>
                                        <p:tgtEl>
                                          <p:spTgt spid="55"/>
                                        </p:tgtEl>
                                        <p:attrNameLst>
                                          <p:attrName>style.visibility</p:attrName>
                                        </p:attrNameLst>
                                      </p:cBhvr>
                                      <p:to>
                                        <p:strVal val="visible"/>
                                      </p:to>
                                    </p:set>
                                  </p:childTnLst>
                                </p:cTn>
                              </p:par>
                              <p:par>
                                <p:cTn id="44" presetID="1" presetClass="entr" presetSubtype="0" fill="hold" nodeType="withEffect">
                                  <p:stCondLst>
                                    <p:cond delay="0"/>
                                  </p:stCondLst>
                                  <p:childTnLst>
                                    <p:set>
                                      <p:cBhvr>
                                        <p:cTn id="45" dur="1" fill="hold">
                                          <p:stCondLst>
                                            <p:cond delay="0"/>
                                          </p:stCondLst>
                                        </p:cTn>
                                        <p:tgtEl>
                                          <p:spTgt spid="54"/>
                                        </p:tgtEl>
                                        <p:attrNameLst>
                                          <p:attrName>style.visibility</p:attrName>
                                        </p:attrNameLst>
                                      </p:cBhvr>
                                      <p:to>
                                        <p:strVal val="visible"/>
                                      </p:to>
                                    </p:set>
                                  </p:childTnLst>
                                </p:cTn>
                              </p:par>
                              <p:par>
                                <p:cTn id="46" presetID="1" presetClass="entr" presetSubtype="0" fill="hold" nodeType="withEffect">
                                  <p:stCondLst>
                                    <p:cond delay="0"/>
                                  </p:stCondLst>
                                  <p:childTnLst>
                                    <p:set>
                                      <p:cBhvr>
                                        <p:cTn id="47" dur="1" fill="hold">
                                          <p:stCondLst>
                                            <p:cond delay="0"/>
                                          </p:stCondLst>
                                        </p:cTn>
                                        <p:tgtEl>
                                          <p:spTgt spid="56"/>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60"/>
                                        </p:tgtEl>
                                        <p:attrNameLst>
                                          <p:attrName>style.visibility</p:attrName>
                                        </p:attrNameLst>
                                      </p:cBhvr>
                                      <p:to>
                                        <p:strVal val="visible"/>
                                      </p:to>
                                    </p:set>
                                  </p:childTnLst>
                                </p:cTn>
                              </p:par>
                              <p:par>
                                <p:cTn id="52" presetID="1" presetClass="entr" presetSubtype="0" fill="hold" grpId="0" nodeType="withEffect">
                                  <p:stCondLst>
                                    <p:cond delay="0"/>
                                  </p:stCondLst>
                                  <p:childTnLst>
                                    <p:set>
                                      <p:cBhvr>
                                        <p:cTn id="53" dur="1" fill="hold">
                                          <p:stCondLst>
                                            <p:cond delay="0"/>
                                          </p:stCondLst>
                                        </p:cTn>
                                        <p:tgtEl>
                                          <p:spTgt spid="59"/>
                                        </p:tgtEl>
                                        <p:attrNameLst>
                                          <p:attrName>style.visibility</p:attrName>
                                        </p:attrNameLst>
                                      </p:cBhvr>
                                      <p:to>
                                        <p:strVal val="visible"/>
                                      </p:to>
                                    </p:set>
                                  </p:childTnLst>
                                </p:cTn>
                              </p:par>
                              <p:par>
                                <p:cTn id="54" presetID="1" presetClass="entr" presetSubtype="0" fill="hold" grpId="0" nodeType="withEffect">
                                  <p:stCondLst>
                                    <p:cond delay="0"/>
                                  </p:stCondLst>
                                  <p:childTnLst>
                                    <p:set>
                                      <p:cBhvr>
                                        <p:cTn id="55" dur="1" fill="hold">
                                          <p:stCondLst>
                                            <p:cond delay="0"/>
                                          </p:stCondLst>
                                        </p:cTn>
                                        <p:tgtEl>
                                          <p:spTgt spid="58"/>
                                        </p:tgtEl>
                                        <p:attrNameLst>
                                          <p:attrName>style.visibility</p:attrName>
                                        </p:attrNameLst>
                                      </p:cBhvr>
                                      <p:to>
                                        <p:strVal val="visible"/>
                                      </p:to>
                                    </p:set>
                                  </p:childTnLst>
                                </p:cTn>
                              </p:par>
                              <p:par>
                                <p:cTn id="56" presetID="1" presetClass="entr" presetSubtype="0" fill="hold" grpId="0" nodeType="withEffect">
                                  <p:stCondLst>
                                    <p:cond delay="0"/>
                                  </p:stCondLst>
                                  <p:childTnLst>
                                    <p:set>
                                      <p:cBhvr>
                                        <p:cTn id="57" dur="1" fill="hold">
                                          <p:stCondLst>
                                            <p:cond delay="0"/>
                                          </p:stCondLst>
                                        </p:cTn>
                                        <p:tgtEl>
                                          <p:spTgt spid="57"/>
                                        </p:tgtEl>
                                        <p:attrNameLst>
                                          <p:attrName>style.visibility</p:attrName>
                                        </p:attrNameLst>
                                      </p:cBhvr>
                                      <p:to>
                                        <p:strVal val="visible"/>
                                      </p:to>
                                    </p:set>
                                  </p:childTnLst>
                                </p:cTn>
                              </p:par>
                              <p:par>
                                <p:cTn id="58" presetID="1" presetClass="entr" presetSubtype="0" fill="hold" grpId="0" nodeType="withEffect">
                                  <p:stCondLst>
                                    <p:cond delay="0"/>
                                  </p:stCondLst>
                                  <p:childTnLst>
                                    <p:set>
                                      <p:cBhvr>
                                        <p:cTn id="59" dur="1" fill="hold">
                                          <p:stCondLst>
                                            <p:cond delay="0"/>
                                          </p:stCondLst>
                                        </p:cTn>
                                        <p:tgtEl>
                                          <p:spTgt spid="61"/>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grpId="0" nodeType="clickEffect">
                                  <p:stCondLst>
                                    <p:cond delay="0"/>
                                  </p:stCondLst>
                                  <p:childTnLst>
                                    <p:set>
                                      <p:cBhvr>
                                        <p:cTn id="63" dur="1" fill="hold">
                                          <p:stCondLst>
                                            <p:cond delay="0"/>
                                          </p:stCondLst>
                                        </p:cTn>
                                        <p:tgtEl>
                                          <p:spTgt spid="62"/>
                                        </p:tgtEl>
                                        <p:attrNameLst>
                                          <p:attrName>style.visibility</p:attrName>
                                        </p:attrNameLst>
                                      </p:cBhvr>
                                      <p:to>
                                        <p:strVal val="visible"/>
                                      </p:to>
                                    </p:set>
                                  </p:childTnLst>
                                </p:cTn>
                              </p:par>
                              <p:par>
                                <p:cTn id="64" presetID="1" presetClass="entr" presetSubtype="0" fill="hold" grpId="0" nodeType="withEffect">
                                  <p:stCondLst>
                                    <p:cond delay="0"/>
                                  </p:stCondLst>
                                  <p:childTnLst>
                                    <p:set>
                                      <p:cBhvr>
                                        <p:cTn id="65" dur="1" fill="hold">
                                          <p:stCondLst>
                                            <p:cond delay="0"/>
                                          </p:stCondLst>
                                        </p:cTn>
                                        <p:tgtEl>
                                          <p:spTgt spid="63"/>
                                        </p:tgtEl>
                                        <p:attrNameLst>
                                          <p:attrName>style.visibility</p:attrName>
                                        </p:attrNameLst>
                                      </p:cBhvr>
                                      <p:to>
                                        <p:strVal val="visible"/>
                                      </p:to>
                                    </p:set>
                                  </p:childTnLst>
                                </p:cTn>
                              </p:par>
                              <p:par>
                                <p:cTn id="66" presetID="1" presetClass="entr" presetSubtype="0" fill="hold" grpId="0" nodeType="withEffect">
                                  <p:stCondLst>
                                    <p:cond delay="0"/>
                                  </p:stCondLst>
                                  <p:childTnLst>
                                    <p:set>
                                      <p:cBhvr>
                                        <p:cTn id="67" dur="1" fill="hold">
                                          <p:stCondLst>
                                            <p:cond delay="0"/>
                                          </p:stCondLst>
                                        </p:cTn>
                                        <p:tgtEl>
                                          <p:spTgt spid="64"/>
                                        </p:tgtEl>
                                        <p:attrNameLst>
                                          <p:attrName>style.visibility</p:attrName>
                                        </p:attrNameLst>
                                      </p:cBhvr>
                                      <p:to>
                                        <p:strVal val="visible"/>
                                      </p:to>
                                    </p:set>
                                  </p:childTnLst>
                                </p:cTn>
                              </p:par>
                            </p:childTnLst>
                          </p:cTn>
                        </p:par>
                      </p:childTnLst>
                    </p:cTn>
                  </p:par>
                  <p:par>
                    <p:cTn id="68" fill="hold">
                      <p:stCondLst>
                        <p:cond delay="indefinite"/>
                      </p:stCondLst>
                      <p:childTnLst>
                        <p:par>
                          <p:cTn id="69" fill="hold">
                            <p:stCondLst>
                              <p:cond delay="0"/>
                            </p:stCondLst>
                            <p:childTnLst>
                              <p:par>
                                <p:cTn id="70" presetID="1" presetClass="entr" presetSubtype="0" fill="hold" grpId="0" nodeType="clickEffect">
                                  <p:stCondLst>
                                    <p:cond delay="0"/>
                                  </p:stCondLst>
                                  <p:childTnLst>
                                    <p:set>
                                      <p:cBhvr>
                                        <p:cTn id="71" dur="1" fill="hold">
                                          <p:stCondLst>
                                            <p:cond delay="0"/>
                                          </p:stCondLst>
                                        </p:cTn>
                                        <p:tgtEl>
                                          <p:spTgt spid="65"/>
                                        </p:tgtEl>
                                        <p:attrNameLst>
                                          <p:attrName>style.visibility</p:attrName>
                                        </p:attrNameLst>
                                      </p:cBhvr>
                                      <p:to>
                                        <p:strVal val="visible"/>
                                      </p:to>
                                    </p:set>
                                  </p:childTnLst>
                                </p:cTn>
                              </p:par>
                              <p:par>
                                <p:cTn id="72" presetID="1" presetClass="entr" presetSubtype="0" fill="hold" grpId="0" nodeType="withEffect">
                                  <p:stCondLst>
                                    <p:cond delay="0"/>
                                  </p:stCondLst>
                                  <p:childTnLst>
                                    <p:set>
                                      <p:cBhvr>
                                        <p:cTn id="73" dur="1" fill="hold">
                                          <p:stCondLst>
                                            <p:cond delay="0"/>
                                          </p:stCondLst>
                                        </p:cTn>
                                        <p:tgtEl>
                                          <p:spTgt spid="67"/>
                                        </p:tgtEl>
                                        <p:attrNameLst>
                                          <p:attrName>style.visibility</p:attrName>
                                        </p:attrNameLst>
                                      </p:cBhvr>
                                      <p:to>
                                        <p:strVal val="visible"/>
                                      </p:to>
                                    </p:set>
                                  </p:childTnLst>
                                </p:cTn>
                              </p:par>
                              <p:par>
                                <p:cTn id="74" presetID="1" presetClass="entr" presetSubtype="0" fill="hold" grpId="0" nodeType="withEffect">
                                  <p:stCondLst>
                                    <p:cond delay="0"/>
                                  </p:stCondLst>
                                  <p:childTnLst>
                                    <p:set>
                                      <p:cBhvr>
                                        <p:cTn id="75" dur="1" fill="hold">
                                          <p:stCondLst>
                                            <p:cond delay="0"/>
                                          </p:stCondLst>
                                        </p:cTn>
                                        <p:tgtEl>
                                          <p:spTgt spid="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45" grpId="0" animBg="1"/>
      <p:bldP spid="47" grpId="0" animBg="1"/>
      <p:bldP spid="53" grpId="0" animBg="1"/>
      <p:bldP spid="55" grpId="0" animBg="1"/>
      <p:bldP spid="57" grpId="0" animBg="1"/>
      <p:bldP spid="58" grpId="0" animBg="1"/>
      <p:bldP spid="59" grpId="0" animBg="1"/>
      <p:bldP spid="60" grpId="0" animBg="1"/>
      <p:bldP spid="61" grpId="0"/>
      <p:bldP spid="62" grpId="0" animBg="1"/>
      <p:bldP spid="63" grpId="0" animBg="1"/>
      <p:bldP spid="64" grpId="0"/>
      <p:bldP spid="65" grpId="0" animBg="1"/>
      <p:bldP spid="66" grpId="0" animBg="1"/>
      <p:bldP spid="67"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F2D5F8-87CB-4B5B-8EC7-5F4CE6485746}"/>
              </a:ext>
            </a:extLst>
          </p:cNvPr>
          <p:cNvSpPr>
            <a:spLocks noGrp="1"/>
          </p:cNvSpPr>
          <p:nvPr>
            <p:ph type="title"/>
          </p:nvPr>
        </p:nvSpPr>
        <p:spPr/>
        <p:txBody>
          <a:bodyPr/>
          <a:lstStyle/>
          <a:p>
            <a:r>
              <a:rPr lang="en-US" dirty="0"/>
              <a:t>Logical Organization of Replicas</a:t>
            </a:r>
          </a:p>
        </p:txBody>
      </p:sp>
      <p:graphicFrame>
        <p:nvGraphicFramePr>
          <p:cNvPr id="71" name="Content Placeholder 4"/>
          <p:cNvGraphicFramePr>
            <a:graphicFrameLocks noGrp="1"/>
          </p:cNvGraphicFramePr>
          <p:nvPr>
            <p:ph idx="1"/>
            <p:extLst>
              <p:ext uri="{D42A27DB-BD31-4B8C-83A1-F6EECF244321}">
                <p14:modId xmlns:p14="http://schemas.microsoft.com/office/powerpoint/2010/main" val="1409803220"/>
              </p:ext>
            </p:extLst>
          </p:nvPr>
        </p:nvGraphicFramePr>
        <p:xfrm>
          <a:off x="0" y="951472"/>
          <a:ext cx="73914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3" name="Rectangle 72"/>
          <p:cNvSpPr/>
          <p:nvPr/>
        </p:nvSpPr>
        <p:spPr>
          <a:xfrm>
            <a:off x="2514600" y="3813318"/>
            <a:ext cx="2478564" cy="369332"/>
          </a:xfrm>
          <a:prstGeom prst="rect">
            <a:avLst/>
          </a:prstGeom>
        </p:spPr>
        <p:txBody>
          <a:bodyPr wrap="none">
            <a:spAutoFit/>
          </a:bodyPr>
          <a:lstStyle/>
          <a:p>
            <a:pPr lvl="0"/>
            <a:r>
              <a:rPr lang="en-US" b="1" dirty="0">
                <a:solidFill>
                  <a:schemeClr val="bg1"/>
                </a:solidFill>
              </a:rPr>
              <a:t>Server-Initiated Replicas</a:t>
            </a:r>
          </a:p>
        </p:txBody>
      </p:sp>
      <p:sp>
        <p:nvSpPr>
          <p:cNvPr id="74" name="Rectangle 73"/>
          <p:cNvSpPr/>
          <p:nvPr/>
        </p:nvSpPr>
        <p:spPr>
          <a:xfrm>
            <a:off x="2514600" y="4458174"/>
            <a:ext cx="2662908" cy="400110"/>
          </a:xfrm>
          <a:prstGeom prst="rect">
            <a:avLst/>
          </a:prstGeom>
        </p:spPr>
        <p:txBody>
          <a:bodyPr wrap="none">
            <a:spAutoFit/>
          </a:bodyPr>
          <a:lstStyle/>
          <a:p>
            <a:pPr lvl="0"/>
            <a:r>
              <a:rPr lang="en-US" sz="2000" b="1" dirty="0"/>
              <a:t>Client-initiated Replicas</a:t>
            </a:r>
          </a:p>
        </p:txBody>
      </p:sp>
      <p:sp>
        <p:nvSpPr>
          <p:cNvPr id="75" name="Rectangle 74"/>
          <p:cNvSpPr/>
          <p:nvPr/>
        </p:nvSpPr>
        <p:spPr>
          <a:xfrm>
            <a:off x="3489515" y="5034932"/>
            <a:ext cx="904415" cy="400110"/>
          </a:xfrm>
          <a:prstGeom prst="rect">
            <a:avLst/>
          </a:prstGeom>
        </p:spPr>
        <p:txBody>
          <a:bodyPr wrap="none">
            <a:spAutoFit/>
          </a:bodyPr>
          <a:lstStyle/>
          <a:p>
            <a:pPr lvl="0"/>
            <a:r>
              <a:rPr lang="en-US" sz="2000" b="1" dirty="0"/>
              <a:t>Clients</a:t>
            </a:r>
          </a:p>
        </p:txBody>
      </p:sp>
      <p:sp>
        <p:nvSpPr>
          <p:cNvPr id="76" name="Right Arrow 75"/>
          <p:cNvSpPr/>
          <p:nvPr/>
        </p:nvSpPr>
        <p:spPr>
          <a:xfrm>
            <a:off x="4439696" y="3085072"/>
            <a:ext cx="561763" cy="304800"/>
          </a:xfrm>
          <a:prstGeom prst="rightArrow">
            <a:avLst/>
          </a:prstGeom>
          <a:ln>
            <a:no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77" name="Right Arrow 76"/>
          <p:cNvSpPr/>
          <p:nvPr/>
        </p:nvSpPr>
        <p:spPr>
          <a:xfrm rot="10800000">
            <a:off x="2382297" y="3085072"/>
            <a:ext cx="561763" cy="304800"/>
          </a:xfrm>
          <a:prstGeom prst="rightArrow">
            <a:avLst/>
          </a:prstGeom>
          <a:ln>
            <a:no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78" name="Right Arrow 77"/>
          <p:cNvSpPr/>
          <p:nvPr/>
        </p:nvSpPr>
        <p:spPr>
          <a:xfrm rot="16200000">
            <a:off x="3396814" y="2527754"/>
            <a:ext cx="561763" cy="304800"/>
          </a:xfrm>
          <a:prstGeom prst="rightArrow">
            <a:avLst/>
          </a:prstGeom>
          <a:ln>
            <a:no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79" name="Right Arrow 78"/>
          <p:cNvSpPr/>
          <p:nvPr/>
        </p:nvSpPr>
        <p:spPr>
          <a:xfrm rot="13471466">
            <a:off x="5174849" y="4205208"/>
            <a:ext cx="561763" cy="304800"/>
          </a:xfrm>
          <a:prstGeom prst="rightArrow">
            <a:avLst/>
          </a:prstGeom>
          <a:solidFill>
            <a:schemeClr val="tx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80" name="Right Arrow 79"/>
          <p:cNvSpPr/>
          <p:nvPr/>
        </p:nvSpPr>
        <p:spPr>
          <a:xfrm rot="18832152">
            <a:off x="1553891" y="4214881"/>
            <a:ext cx="561763" cy="304800"/>
          </a:xfrm>
          <a:prstGeom prst="rightArrow">
            <a:avLst/>
          </a:prstGeom>
          <a:solidFill>
            <a:schemeClr val="tx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81" name="Right Arrow 80"/>
          <p:cNvSpPr/>
          <p:nvPr/>
        </p:nvSpPr>
        <p:spPr>
          <a:xfrm rot="8098011">
            <a:off x="5175647" y="2096103"/>
            <a:ext cx="561763" cy="304800"/>
          </a:xfrm>
          <a:prstGeom prst="rightArrow">
            <a:avLst/>
          </a:prstGeom>
          <a:solidFill>
            <a:schemeClr val="tx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82" name="Right Arrow 81"/>
          <p:cNvSpPr/>
          <p:nvPr/>
        </p:nvSpPr>
        <p:spPr>
          <a:xfrm rot="2289392">
            <a:off x="1634338" y="2083041"/>
            <a:ext cx="561763" cy="304800"/>
          </a:xfrm>
          <a:prstGeom prst="rightArrow">
            <a:avLst/>
          </a:prstGeom>
          <a:solidFill>
            <a:schemeClr val="tx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83" name="Rectangle 82"/>
          <p:cNvSpPr/>
          <p:nvPr/>
        </p:nvSpPr>
        <p:spPr>
          <a:xfrm>
            <a:off x="903066" y="5833685"/>
            <a:ext cx="5861703" cy="307778"/>
          </a:xfrm>
          <a:prstGeom prst="rect">
            <a:avLst/>
          </a:prstGeom>
          <a:ln>
            <a:no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84" name="Right Arrow 83"/>
          <p:cNvSpPr/>
          <p:nvPr/>
        </p:nvSpPr>
        <p:spPr>
          <a:xfrm>
            <a:off x="862576" y="5911460"/>
            <a:ext cx="451504" cy="291556"/>
          </a:xfrm>
          <a:prstGeom prst="rightArrow">
            <a:avLst/>
          </a:prstGeom>
          <a:ln>
            <a:solidFill>
              <a:schemeClr val="tx1"/>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85" name="Right Arrow 84"/>
          <p:cNvSpPr/>
          <p:nvPr/>
        </p:nvSpPr>
        <p:spPr>
          <a:xfrm>
            <a:off x="4119005" y="5911373"/>
            <a:ext cx="519318" cy="291643"/>
          </a:xfrm>
          <a:prstGeom prst="rightArrow">
            <a:avLst/>
          </a:prstGeom>
          <a:solidFill>
            <a:schemeClr val="tx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86" name="Rectangle 85"/>
          <p:cNvSpPr/>
          <p:nvPr/>
        </p:nvSpPr>
        <p:spPr>
          <a:xfrm>
            <a:off x="4638323" y="5833685"/>
            <a:ext cx="2577950" cy="369332"/>
          </a:xfrm>
          <a:prstGeom prst="rect">
            <a:avLst/>
          </a:prstGeom>
        </p:spPr>
        <p:txBody>
          <a:bodyPr wrap="none">
            <a:spAutoFit/>
          </a:bodyPr>
          <a:lstStyle/>
          <a:p>
            <a:pPr lvl="0"/>
            <a:r>
              <a:rPr lang="en-US" dirty="0"/>
              <a:t>Client-initiated </a:t>
            </a:r>
            <a:r>
              <a:rPr lang="en-US" dirty="0" smtClean="0"/>
              <a:t>Replication</a:t>
            </a:r>
            <a:endParaRPr lang="en-US" dirty="0"/>
          </a:p>
        </p:txBody>
      </p:sp>
      <p:sp>
        <p:nvSpPr>
          <p:cNvPr id="87" name="Rectangle 86"/>
          <p:cNvSpPr/>
          <p:nvPr/>
        </p:nvSpPr>
        <p:spPr>
          <a:xfrm>
            <a:off x="1314080" y="5850846"/>
            <a:ext cx="2627642" cy="369332"/>
          </a:xfrm>
          <a:prstGeom prst="rect">
            <a:avLst/>
          </a:prstGeom>
        </p:spPr>
        <p:txBody>
          <a:bodyPr wrap="none">
            <a:spAutoFit/>
          </a:bodyPr>
          <a:lstStyle/>
          <a:p>
            <a:pPr lvl="0"/>
            <a:r>
              <a:rPr lang="en-US" dirty="0" smtClean="0"/>
              <a:t>Server-initiated Replication</a:t>
            </a:r>
            <a:endParaRPr lang="en-US" dirty="0"/>
          </a:p>
        </p:txBody>
      </p:sp>
      <p:sp>
        <p:nvSpPr>
          <p:cNvPr id="3" name="TextBox 2"/>
          <p:cNvSpPr txBox="1"/>
          <p:nvPr/>
        </p:nvSpPr>
        <p:spPr>
          <a:xfrm>
            <a:off x="7288307" y="1111075"/>
            <a:ext cx="4818528" cy="830997"/>
          </a:xfrm>
          <a:prstGeom prst="rect">
            <a:avLst/>
          </a:prstGeom>
          <a:noFill/>
          <a:ln>
            <a:solidFill>
              <a:schemeClr val="tx1"/>
            </a:solidFill>
          </a:ln>
        </p:spPr>
        <p:txBody>
          <a:bodyPr wrap="square" rtlCol="0">
            <a:spAutoFit/>
          </a:bodyPr>
          <a:lstStyle/>
          <a:p>
            <a:pPr algn="just"/>
            <a:r>
              <a:rPr lang="en-US" sz="2400" dirty="0" smtClean="0">
                <a:solidFill>
                  <a:schemeClr val="accent6"/>
                </a:solidFill>
              </a:rPr>
              <a:t>Permanent replicas</a:t>
            </a:r>
            <a:r>
              <a:rPr lang="en-US" sz="2400" dirty="0" smtClean="0"/>
              <a:t>: Process/machine always </a:t>
            </a:r>
            <a:r>
              <a:rPr lang="en-US" sz="2400" dirty="0"/>
              <a:t>having a </a:t>
            </a:r>
            <a:r>
              <a:rPr lang="en-US" sz="2400" dirty="0" smtClean="0"/>
              <a:t>replica</a:t>
            </a:r>
            <a:endParaRPr lang="en-US" sz="2400" dirty="0"/>
          </a:p>
        </p:txBody>
      </p:sp>
      <p:sp>
        <p:nvSpPr>
          <p:cNvPr id="4" name="TextBox 3"/>
          <p:cNvSpPr txBox="1"/>
          <p:nvPr/>
        </p:nvSpPr>
        <p:spPr>
          <a:xfrm>
            <a:off x="7409329" y="2169167"/>
            <a:ext cx="4697506" cy="1569660"/>
          </a:xfrm>
          <a:prstGeom prst="rect">
            <a:avLst/>
          </a:prstGeom>
          <a:noFill/>
          <a:ln>
            <a:solidFill>
              <a:schemeClr val="tx1"/>
            </a:solidFill>
          </a:ln>
        </p:spPr>
        <p:txBody>
          <a:bodyPr wrap="square" rtlCol="0">
            <a:spAutoFit/>
          </a:bodyPr>
          <a:lstStyle/>
          <a:p>
            <a:pPr algn="just"/>
            <a:r>
              <a:rPr lang="en-US" sz="2400" dirty="0" smtClean="0">
                <a:solidFill>
                  <a:schemeClr val="accent6"/>
                </a:solidFill>
              </a:rPr>
              <a:t>Server-initiated </a:t>
            </a:r>
            <a:r>
              <a:rPr lang="en-US" sz="2400" dirty="0">
                <a:solidFill>
                  <a:schemeClr val="accent6"/>
                </a:solidFill>
              </a:rPr>
              <a:t>replica</a:t>
            </a:r>
            <a:r>
              <a:rPr lang="en-US" sz="2400" dirty="0"/>
              <a:t>: Process that </a:t>
            </a:r>
            <a:r>
              <a:rPr lang="en-US" sz="2400" dirty="0" smtClean="0"/>
              <a:t>can dynamically </a:t>
            </a:r>
            <a:r>
              <a:rPr lang="en-US" sz="2400" dirty="0"/>
              <a:t>host a replica on </a:t>
            </a:r>
            <a:r>
              <a:rPr lang="en-US" sz="2400" dirty="0" smtClean="0"/>
              <a:t>request of </a:t>
            </a:r>
            <a:r>
              <a:rPr lang="en-US" sz="2400" dirty="0"/>
              <a:t>another server in the data </a:t>
            </a:r>
            <a:r>
              <a:rPr lang="en-US" sz="2400" dirty="0" smtClean="0"/>
              <a:t>store</a:t>
            </a:r>
            <a:endParaRPr lang="en-IN" sz="2400" dirty="0"/>
          </a:p>
        </p:txBody>
      </p:sp>
      <p:sp>
        <p:nvSpPr>
          <p:cNvPr id="21" name="TextBox 20"/>
          <p:cNvSpPr txBox="1"/>
          <p:nvPr/>
        </p:nvSpPr>
        <p:spPr>
          <a:xfrm>
            <a:off x="7391400" y="3893954"/>
            <a:ext cx="4697506" cy="1200329"/>
          </a:xfrm>
          <a:prstGeom prst="rect">
            <a:avLst/>
          </a:prstGeom>
          <a:noFill/>
          <a:ln>
            <a:solidFill>
              <a:schemeClr val="tx1"/>
            </a:solidFill>
          </a:ln>
        </p:spPr>
        <p:txBody>
          <a:bodyPr wrap="square" rtlCol="0">
            <a:spAutoFit/>
          </a:bodyPr>
          <a:lstStyle/>
          <a:p>
            <a:pPr algn="just"/>
            <a:r>
              <a:rPr lang="en-US" sz="2400" dirty="0">
                <a:solidFill>
                  <a:schemeClr val="accent6"/>
                </a:solidFill>
              </a:rPr>
              <a:t>Client-initiated replica</a:t>
            </a:r>
            <a:r>
              <a:rPr lang="en-US" sz="2400" dirty="0"/>
              <a:t>: Process that </a:t>
            </a:r>
            <a:r>
              <a:rPr lang="en-US" sz="2400" dirty="0" smtClean="0"/>
              <a:t>can dynamically </a:t>
            </a:r>
            <a:r>
              <a:rPr lang="en-US" sz="2400" dirty="0"/>
              <a:t>host a replica on </a:t>
            </a:r>
            <a:r>
              <a:rPr lang="en-US" sz="2400" dirty="0" smtClean="0"/>
              <a:t>request of </a:t>
            </a:r>
            <a:r>
              <a:rPr lang="en-US" sz="2400" dirty="0"/>
              <a:t>a client (client cache)</a:t>
            </a:r>
            <a:endParaRPr lang="en-IN" sz="2400" dirty="0"/>
          </a:p>
        </p:txBody>
      </p:sp>
    </p:spTree>
    <p:extLst>
      <p:ext uri="{BB962C8B-B14F-4D97-AF65-F5344CB8AC3E}">
        <p14:creationId xmlns:p14="http://schemas.microsoft.com/office/powerpoint/2010/main" val="20144667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8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animBg="1"/>
      <p:bldP spid="77" grpId="0" animBg="1"/>
      <p:bldP spid="78" grpId="0" animBg="1"/>
      <p:bldP spid="79" grpId="0" animBg="1"/>
      <p:bldP spid="80" grpId="0" animBg="1"/>
      <p:bldP spid="81" grpId="0" animBg="1"/>
      <p:bldP spid="82" grpId="0" animBg="1"/>
      <p:bldP spid="84" grpId="0" animBg="1"/>
      <p:bldP spid="85" grpId="0" animBg="1"/>
      <p:bldP spid="86" grpId="0"/>
      <p:bldP spid="87" grpId="0"/>
      <p:bldP spid="3" grpId="0" animBg="1"/>
      <p:bldP spid="4" grpId="0" animBg="1"/>
      <p:bldP spid="21"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F2D5F8-87CB-4B5B-8EC7-5F4CE6485746}"/>
              </a:ext>
            </a:extLst>
          </p:cNvPr>
          <p:cNvSpPr>
            <a:spLocks noGrp="1"/>
          </p:cNvSpPr>
          <p:nvPr>
            <p:ph type="title"/>
          </p:nvPr>
        </p:nvSpPr>
        <p:spPr/>
        <p:txBody>
          <a:bodyPr/>
          <a:lstStyle/>
          <a:p>
            <a:r>
              <a:rPr lang="en-US" dirty="0"/>
              <a:t>Permanent Replicas</a:t>
            </a:r>
          </a:p>
        </p:txBody>
      </p:sp>
      <p:sp>
        <p:nvSpPr>
          <p:cNvPr id="3" name="Content Placeholder 2">
            <a:extLst>
              <a:ext uri="{FF2B5EF4-FFF2-40B4-BE49-F238E27FC236}">
                <a16:creationId xmlns:a16="http://schemas.microsoft.com/office/drawing/2014/main" xmlns="" id="{139A428D-8F15-4206-B337-FA27C005FA71}"/>
              </a:ext>
            </a:extLst>
          </p:cNvPr>
          <p:cNvSpPr>
            <a:spLocks noGrp="1"/>
          </p:cNvSpPr>
          <p:nvPr>
            <p:ph idx="1"/>
          </p:nvPr>
        </p:nvSpPr>
        <p:spPr/>
        <p:txBody>
          <a:bodyPr/>
          <a:lstStyle/>
          <a:p>
            <a:pPr>
              <a:lnSpc>
                <a:spcPct val="100000"/>
              </a:lnSpc>
            </a:pPr>
            <a:r>
              <a:rPr lang="en-US" dirty="0" smtClean="0"/>
              <a:t>They are </a:t>
            </a:r>
            <a:r>
              <a:rPr lang="en-US" dirty="0"/>
              <a:t>created by the data store owner and function as permanent storage for the data.</a:t>
            </a:r>
          </a:p>
          <a:p>
            <a:pPr>
              <a:lnSpc>
                <a:spcPct val="100000"/>
              </a:lnSpc>
            </a:pPr>
            <a:r>
              <a:rPr lang="en-US" dirty="0"/>
              <a:t>T</a:t>
            </a:r>
            <a:r>
              <a:rPr lang="en-US" dirty="0" smtClean="0"/>
              <a:t>end </a:t>
            </a:r>
            <a:r>
              <a:rPr lang="en-US" dirty="0"/>
              <a:t>to be small in number (Often is a single server), organized as COWs (Clusters of Workstations) or mirrored systems (cluster or group of mirrors)</a:t>
            </a:r>
          </a:p>
          <a:p>
            <a:pPr>
              <a:lnSpc>
                <a:spcPct val="100000"/>
              </a:lnSpc>
            </a:pPr>
            <a:r>
              <a:rPr lang="en-US" dirty="0" smtClean="0"/>
              <a:t>Permanent </a:t>
            </a:r>
            <a:r>
              <a:rPr lang="en-US" dirty="0"/>
              <a:t>replicas are the initial set of replicas that constitute a distributed data-store</a:t>
            </a:r>
          </a:p>
          <a:p>
            <a:pPr>
              <a:lnSpc>
                <a:spcPct val="100000"/>
              </a:lnSpc>
            </a:pPr>
            <a:r>
              <a:rPr lang="en-US" dirty="0" smtClean="0"/>
              <a:t>Typically</a:t>
            </a:r>
            <a:r>
              <a:rPr lang="en-US" dirty="0"/>
              <a:t>, small in number</a:t>
            </a:r>
          </a:p>
          <a:p>
            <a:pPr>
              <a:lnSpc>
                <a:spcPct val="100000"/>
              </a:lnSpc>
            </a:pPr>
            <a:r>
              <a:rPr lang="en-US" dirty="0" smtClean="0"/>
              <a:t>There </a:t>
            </a:r>
            <a:r>
              <a:rPr lang="en-US" dirty="0"/>
              <a:t>can be two types of permanent replicas:</a:t>
            </a:r>
          </a:p>
          <a:p>
            <a:pPr marL="712788" lvl="1" indent="-444500">
              <a:lnSpc>
                <a:spcPct val="100000"/>
              </a:lnSpc>
              <a:spcBef>
                <a:spcPts val="1000"/>
              </a:spcBef>
              <a:buFont typeface="+mj-lt"/>
              <a:buAutoNum type="arabicPeriod"/>
            </a:pPr>
            <a:r>
              <a:rPr lang="en-US" sz="2400" dirty="0">
                <a:solidFill>
                  <a:schemeClr val="accent6"/>
                </a:solidFill>
              </a:rPr>
              <a:t>Primary servers</a:t>
            </a:r>
          </a:p>
          <a:p>
            <a:pPr lvl="2"/>
            <a:r>
              <a:rPr lang="en-US" sz="2400" dirty="0"/>
              <a:t>One or more servers in an organization</a:t>
            </a:r>
          </a:p>
          <a:p>
            <a:pPr lvl="2"/>
            <a:r>
              <a:rPr lang="en-US" sz="2400" dirty="0"/>
              <a:t>Whenever a request arrives, it is forwarded into one of the primary servers</a:t>
            </a:r>
          </a:p>
          <a:p>
            <a:pPr marL="712788" lvl="1" indent="-444500">
              <a:lnSpc>
                <a:spcPct val="100000"/>
              </a:lnSpc>
              <a:spcBef>
                <a:spcPts val="1000"/>
              </a:spcBef>
              <a:buFont typeface="+mj-lt"/>
              <a:buAutoNum type="arabicPeriod"/>
            </a:pPr>
            <a:r>
              <a:rPr lang="en-US" sz="2400" dirty="0">
                <a:solidFill>
                  <a:schemeClr val="accent6"/>
                </a:solidFill>
              </a:rPr>
              <a:t>Mirror sites</a:t>
            </a:r>
          </a:p>
          <a:p>
            <a:pPr lvl="2"/>
            <a:r>
              <a:rPr lang="en-US" sz="2400" dirty="0"/>
              <a:t>Geographically spread, and replicas are generally statically configured</a:t>
            </a:r>
          </a:p>
          <a:p>
            <a:pPr lvl="2"/>
            <a:r>
              <a:rPr lang="en-US" sz="2400" dirty="0"/>
              <a:t>Clients pick one of the mirror sites to download the data</a:t>
            </a:r>
          </a:p>
        </p:txBody>
      </p:sp>
    </p:spTree>
    <p:extLst>
      <p:ext uri="{BB962C8B-B14F-4D97-AF65-F5344CB8AC3E}">
        <p14:creationId xmlns:p14="http://schemas.microsoft.com/office/powerpoint/2010/main" val="30111402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F2D5F8-87CB-4B5B-8EC7-5F4CE6485746}"/>
              </a:ext>
            </a:extLst>
          </p:cNvPr>
          <p:cNvSpPr>
            <a:spLocks noGrp="1"/>
          </p:cNvSpPr>
          <p:nvPr>
            <p:ph type="title"/>
          </p:nvPr>
        </p:nvSpPr>
        <p:spPr/>
        <p:txBody>
          <a:bodyPr/>
          <a:lstStyle/>
          <a:p>
            <a:r>
              <a:rPr lang="en-US" dirty="0"/>
              <a:t>Why Consistency?</a:t>
            </a:r>
          </a:p>
        </p:txBody>
      </p:sp>
      <p:sp>
        <p:nvSpPr>
          <p:cNvPr id="3" name="Content Placeholder 2">
            <a:extLst>
              <a:ext uri="{FF2B5EF4-FFF2-40B4-BE49-F238E27FC236}">
                <a16:creationId xmlns:a16="http://schemas.microsoft.com/office/drawing/2014/main" xmlns="" id="{139A428D-8F15-4206-B337-FA27C005FA71}"/>
              </a:ext>
            </a:extLst>
          </p:cNvPr>
          <p:cNvSpPr>
            <a:spLocks noGrp="1"/>
          </p:cNvSpPr>
          <p:nvPr>
            <p:ph idx="1"/>
          </p:nvPr>
        </p:nvSpPr>
        <p:spPr/>
        <p:txBody>
          <a:bodyPr/>
          <a:lstStyle/>
          <a:p>
            <a:r>
              <a:rPr lang="en-US" dirty="0"/>
              <a:t>But (server-side) replication comes with a cost, which is the necessity for maintaining consistency (or more precisely consistent ordering of updates) </a:t>
            </a:r>
          </a:p>
          <a:p>
            <a:r>
              <a:rPr lang="en-US" dirty="0"/>
              <a:t>Example</a:t>
            </a:r>
            <a:r>
              <a:rPr lang="en-US" dirty="0" smtClean="0"/>
              <a:t>: </a:t>
            </a:r>
            <a:r>
              <a:rPr lang="en-US" b="1" dirty="0" smtClean="0"/>
              <a:t>A </a:t>
            </a:r>
            <a:r>
              <a:rPr lang="en-US" b="1" dirty="0"/>
              <a:t>Bank </a:t>
            </a:r>
            <a:r>
              <a:rPr lang="en-US" b="1" dirty="0" smtClean="0"/>
              <a:t>Database</a:t>
            </a:r>
            <a:endParaRPr lang="en-US" b="1" dirty="0"/>
          </a:p>
          <a:p>
            <a:pPr marL="0" indent="0">
              <a:buNone/>
            </a:pPr>
            <a:endParaRPr lang="en-US" dirty="0"/>
          </a:p>
        </p:txBody>
      </p:sp>
      <p:sp>
        <p:nvSpPr>
          <p:cNvPr id="4" name="Can 3"/>
          <p:cNvSpPr/>
          <p:nvPr/>
        </p:nvSpPr>
        <p:spPr>
          <a:xfrm>
            <a:off x="2902603" y="3713162"/>
            <a:ext cx="990600" cy="1447800"/>
          </a:xfrm>
          <a:prstGeom prst="can">
            <a:avLst/>
          </a:prstGeom>
          <a:solidFill>
            <a:schemeClr val="bg2">
              <a:lumMod val="75000"/>
            </a:schemeClr>
          </a:solidFill>
        </p:spPr>
        <p:style>
          <a:lnRef idx="0">
            <a:schemeClr val="accent1"/>
          </a:lnRef>
          <a:fillRef idx="3">
            <a:schemeClr val="accent1"/>
          </a:fillRef>
          <a:effectRef idx="3">
            <a:schemeClr val="accent1"/>
          </a:effectRef>
          <a:fontRef idx="minor">
            <a:schemeClr val="lt1"/>
          </a:fontRef>
        </p:style>
        <p:txBody>
          <a:bodyPr anchor="ctr"/>
          <a:lstStyle/>
          <a:p>
            <a:pPr algn="ctr">
              <a:defRPr/>
            </a:pPr>
            <a:endParaRPr lang="en-US">
              <a:latin typeface="+mj-lt"/>
            </a:endParaRPr>
          </a:p>
        </p:txBody>
      </p:sp>
      <p:sp>
        <p:nvSpPr>
          <p:cNvPr id="5" name="Rectangle 4"/>
          <p:cNvSpPr/>
          <p:nvPr/>
        </p:nvSpPr>
        <p:spPr>
          <a:xfrm>
            <a:off x="2978804" y="4322762"/>
            <a:ext cx="838200" cy="304800"/>
          </a:xfrm>
          <a:prstGeom prst="rect">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r>
              <a:rPr lang="en-US" sz="1200" dirty="0" err="1">
                <a:solidFill>
                  <a:schemeClr val="tx1"/>
                </a:solidFill>
                <a:latin typeface="+mj-lt"/>
              </a:rPr>
              <a:t>Bal</a:t>
            </a:r>
            <a:r>
              <a:rPr lang="en-US" sz="1200" dirty="0">
                <a:solidFill>
                  <a:schemeClr val="tx1"/>
                </a:solidFill>
                <a:latin typeface="+mj-lt"/>
              </a:rPr>
              <a:t>=1000</a:t>
            </a:r>
          </a:p>
        </p:txBody>
      </p:sp>
      <p:sp>
        <p:nvSpPr>
          <p:cNvPr id="6" name="Can 5"/>
          <p:cNvSpPr/>
          <p:nvPr/>
        </p:nvSpPr>
        <p:spPr>
          <a:xfrm>
            <a:off x="6979303" y="3713162"/>
            <a:ext cx="990600" cy="1447800"/>
          </a:xfrm>
          <a:prstGeom prst="can">
            <a:avLst/>
          </a:prstGeom>
          <a:solidFill>
            <a:schemeClr val="bg2">
              <a:lumMod val="75000"/>
            </a:schemeClr>
          </a:solidFill>
        </p:spPr>
        <p:style>
          <a:lnRef idx="0">
            <a:schemeClr val="accent1"/>
          </a:lnRef>
          <a:fillRef idx="3">
            <a:schemeClr val="accent1"/>
          </a:fillRef>
          <a:effectRef idx="3">
            <a:schemeClr val="accent1"/>
          </a:effectRef>
          <a:fontRef idx="minor">
            <a:schemeClr val="lt1"/>
          </a:fontRef>
        </p:style>
        <p:txBody>
          <a:bodyPr anchor="ctr"/>
          <a:lstStyle/>
          <a:p>
            <a:pPr algn="ctr">
              <a:defRPr/>
            </a:pPr>
            <a:endParaRPr lang="en-US">
              <a:latin typeface="+mj-lt"/>
            </a:endParaRPr>
          </a:p>
        </p:txBody>
      </p:sp>
      <p:sp>
        <p:nvSpPr>
          <p:cNvPr id="7" name="Rectangle 6"/>
          <p:cNvSpPr/>
          <p:nvPr/>
        </p:nvSpPr>
        <p:spPr>
          <a:xfrm>
            <a:off x="7055504" y="4322762"/>
            <a:ext cx="838200" cy="304800"/>
          </a:xfrm>
          <a:prstGeom prst="rect">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r>
              <a:rPr lang="en-US" sz="1200" dirty="0" err="1">
                <a:solidFill>
                  <a:schemeClr val="tx1"/>
                </a:solidFill>
                <a:latin typeface="+mj-lt"/>
              </a:rPr>
              <a:t>Bal</a:t>
            </a:r>
            <a:r>
              <a:rPr lang="en-US" sz="1200" dirty="0">
                <a:solidFill>
                  <a:schemeClr val="tx1"/>
                </a:solidFill>
                <a:latin typeface="+mj-lt"/>
              </a:rPr>
              <a:t>=1000</a:t>
            </a:r>
          </a:p>
        </p:txBody>
      </p:sp>
      <p:sp>
        <p:nvSpPr>
          <p:cNvPr id="8" name="TextBox 5"/>
          <p:cNvSpPr txBox="1">
            <a:spLocks noChangeArrowheads="1"/>
          </p:cNvSpPr>
          <p:nvPr/>
        </p:nvSpPr>
        <p:spPr bwMode="auto">
          <a:xfrm>
            <a:off x="4540904" y="4779963"/>
            <a:ext cx="19050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sz="1600" dirty="0">
                <a:latin typeface="+mj-lt"/>
              </a:rPr>
              <a:t>Replicated Database</a:t>
            </a:r>
          </a:p>
        </p:txBody>
      </p:sp>
      <p:cxnSp>
        <p:nvCxnSpPr>
          <p:cNvPr id="9" name="Straight Connector 8"/>
          <p:cNvCxnSpPr>
            <a:stCxn id="8" idx="1"/>
          </p:cNvCxnSpPr>
          <p:nvPr/>
        </p:nvCxnSpPr>
        <p:spPr>
          <a:xfrm flipH="1" flipV="1">
            <a:off x="3893204" y="4475162"/>
            <a:ext cx="647700" cy="474078"/>
          </a:xfrm>
          <a:prstGeom prst="line">
            <a:avLst/>
          </a:prstGeom>
          <a:ln>
            <a:solidFill>
              <a:schemeClr val="tx1"/>
            </a:solidFill>
            <a:prstDash val="sysDash"/>
          </a:ln>
        </p:spPr>
        <p:style>
          <a:lnRef idx="1">
            <a:schemeClr val="accent4"/>
          </a:lnRef>
          <a:fillRef idx="0">
            <a:schemeClr val="accent4"/>
          </a:fillRef>
          <a:effectRef idx="0">
            <a:schemeClr val="accent4"/>
          </a:effectRef>
          <a:fontRef idx="minor">
            <a:schemeClr val="tx1"/>
          </a:fontRef>
        </p:style>
      </p:cxnSp>
      <p:cxnSp>
        <p:nvCxnSpPr>
          <p:cNvPr id="10" name="Straight Connector 9"/>
          <p:cNvCxnSpPr>
            <a:stCxn id="8" idx="3"/>
          </p:cNvCxnSpPr>
          <p:nvPr/>
        </p:nvCxnSpPr>
        <p:spPr>
          <a:xfrm flipV="1">
            <a:off x="6445904" y="4416427"/>
            <a:ext cx="533400" cy="532813"/>
          </a:xfrm>
          <a:prstGeom prst="line">
            <a:avLst/>
          </a:prstGeom>
          <a:ln>
            <a:solidFill>
              <a:schemeClr val="tx1"/>
            </a:solidFill>
            <a:prstDash val="sysDash"/>
          </a:ln>
        </p:spPr>
        <p:style>
          <a:lnRef idx="1">
            <a:schemeClr val="accent4"/>
          </a:lnRef>
          <a:fillRef idx="0">
            <a:schemeClr val="accent4"/>
          </a:fillRef>
          <a:effectRef idx="0">
            <a:schemeClr val="accent4"/>
          </a:effectRef>
          <a:fontRef idx="minor">
            <a:schemeClr val="tx1"/>
          </a:fontRef>
        </p:style>
      </p:cxnSp>
      <p:sp>
        <p:nvSpPr>
          <p:cNvPr id="11" name="Rectangle 10"/>
          <p:cNvSpPr/>
          <p:nvPr/>
        </p:nvSpPr>
        <p:spPr>
          <a:xfrm>
            <a:off x="2216804" y="2760662"/>
            <a:ext cx="2362200" cy="342900"/>
          </a:xfrm>
          <a:prstGeom prst="rect">
            <a:avLst/>
          </a:prstGeom>
        </p:spPr>
        <p:style>
          <a:lnRef idx="2">
            <a:schemeClr val="accent4"/>
          </a:lnRef>
          <a:fillRef idx="1">
            <a:schemeClr val="lt1"/>
          </a:fillRef>
          <a:effectRef idx="0">
            <a:schemeClr val="accent4"/>
          </a:effectRef>
          <a:fontRef idx="minor">
            <a:schemeClr val="dk1"/>
          </a:fontRef>
        </p:style>
        <p:txBody>
          <a:bodyPr anchor="ctr"/>
          <a:lstStyle/>
          <a:p>
            <a:pPr algn="ctr">
              <a:defRPr/>
            </a:pPr>
            <a:r>
              <a:rPr lang="en-US" sz="2000" dirty="0">
                <a:solidFill>
                  <a:schemeClr val="tx1"/>
                </a:solidFill>
                <a:latin typeface="+mj-lt"/>
              </a:rPr>
              <a:t>Event 1 = Add $1000</a:t>
            </a:r>
          </a:p>
        </p:txBody>
      </p:sp>
      <p:sp>
        <p:nvSpPr>
          <p:cNvPr id="12" name="Rectangle 11"/>
          <p:cNvSpPr/>
          <p:nvPr/>
        </p:nvSpPr>
        <p:spPr>
          <a:xfrm>
            <a:off x="5962091" y="2743200"/>
            <a:ext cx="3033992" cy="342900"/>
          </a:xfrm>
          <a:prstGeom prst="rect">
            <a:avLst/>
          </a:prstGeom>
          <a:ln>
            <a:solidFill>
              <a:srgbClr val="0000FF"/>
            </a:solidFill>
          </a:ln>
        </p:spPr>
        <p:style>
          <a:lnRef idx="2">
            <a:schemeClr val="accent2"/>
          </a:lnRef>
          <a:fillRef idx="1">
            <a:schemeClr val="lt1"/>
          </a:fillRef>
          <a:effectRef idx="0">
            <a:schemeClr val="accent2"/>
          </a:effectRef>
          <a:fontRef idx="minor">
            <a:schemeClr val="dk1"/>
          </a:fontRef>
        </p:style>
        <p:txBody>
          <a:bodyPr anchor="ctr"/>
          <a:lstStyle/>
          <a:p>
            <a:pPr algn="ctr">
              <a:defRPr/>
            </a:pPr>
            <a:r>
              <a:rPr lang="en-US" sz="2000" dirty="0">
                <a:solidFill>
                  <a:srgbClr val="0000FF"/>
                </a:solidFill>
                <a:latin typeface="+mj-lt"/>
              </a:rPr>
              <a:t>Event 2 = Add interest of 5%</a:t>
            </a:r>
          </a:p>
        </p:txBody>
      </p:sp>
      <p:cxnSp>
        <p:nvCxnSpPr>
          <p:cNvPr id="13" name="Straight Arrow Connector 12"/>
          <p:cNvCxnSpPr>
            <a:stCxn id="11" idx="2"/>
            <a:endCxn id="5" idx="0"/>
          </p:cNvCxnSpPr>
          <p:nvPr/>
        </p:nvCxnSpPr>
        <p:spPr>
          <a:xfrm>
            <a:off x="3397904" y="3103562"/>
            <a:ext cx="0" cy="121920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11" idx="2"/>
            <a:endCxn id="7" idx="1"/>
          </p:cNvCxnSpPr>
          <p:nvPr/>
        </p:nvCxnSpPr>
        <p:spPr>
          <a:xfrm>
            <a:off x="3397904" y="3103562"/>
            <a:ext cx="3657600" cy="137160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2967691" y="4322762"/>
            <a:ext cx="838200" cy="304800"/>
          </a:xfrm>
          <a:prstGeom prst="rect">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r>
              <a:rPr lang="en-US" sz="1200" dirty="0" err="1">
                <a:solidFill>
                  <a:schemeClr val="tx1"/>
                </a:solidFill>
                <a:latin typeface="+mj-lt"/>
              </a:rPr>
              <a:t>Bal</a:t>
            </a:r>
            <a:r>
              <a:rPr lang="en-US" sz="1200" dirty="0">
                <a:solidFill>
                  <a:schemeClr val="tx1"/>
                </a:solidFill>
                <a:latin typeface="+mj-lt"/>
              </a:rPr>
              <a:t>=2000</a:t>
            </a:r>
          </a:p>
        </p:txBody>
      </p:sp>
      <p:sp>
        <p:nvSpPr>
          <p:cNvPr id="16" name="Rectangle 15"/>
          <p:cNvSpPr/>
          <p:nvPr/>
        </p:nvSpPr>
        <p:spPr>
          <a:xfrm>
            <a:off x="3016904" y="3332162"/>
            <a:ext cx="304800" cy="304800"/>
          </a:xfrm>
          <a:prstGeom prst="rect">
            <a:avLst/>
          </a:prstGeom>
          <a:solidFill>
            <a:srgbClr val="FFFF00"/>
          </a:solidFill>
        </p:spPr>
        <p:style>
          <a:lnRef idx="2">
            <a:schemeClr val="accent4"/>
          </a:lnRef>
          <a:fillRef idx="1">
            <a:schemeClr val="lt1"/>
          </a:fillRef>
          <a:effectRef idx="0">
            <a:schemeClr val="accent4"/>
          </a:effectRef>
          <a:fontRef idx="minor">
            <a:schemeClr val="dk1"/>
          </a:fontRef>
        </p:style>
        <p:txBody>
          <a:bodyPr anchor="ctr"/>
          <a:lstStyle/>
          <a:p>
            <a:pPr algn="ctr">
              <a:defRPr/>
            </a:pPr>
            <a:r>
              <a:rPr lang="en-US" dirty="0">
                <a:latin typeface="+mj-lt"/>
              </a:rPr>
              <a:t>1</a:t>
            </a:r>
          </a:p>
        </p:txBody>
      </p:sp>
      <p:cxnSp>
        <p:nvCxnSpPr>
          <p:cNvPr id="17" name="Straight Arrow Connector 16"/>
          <p:cNvCxnSpPr>
            <a:stCxn id="12" idx="2"/>
            <a:endCxn id="7" idx="0"/>
          </p:cNvCxnSpPr>
          <p:nvPr/>
        </p:nvCxnSpPr>
        <p:spPr>
          <a:xfrm flipH="1">
            <a:off x="7474604" y="3086100"/>
            <a:ext cx="4483" cy="1236662"/>
          </a:xfrm>
          <a:prstGeom prst="straightConnector1">
            <a:avLst/>
          </a:prstGeom>
          <a:ln w="38100">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7055504" y="3319462"/>
            <a:ext cx="304800" cy="304800"/>
          </a:xfrm>
          <a:prstGeom prst="rect">
            <a:avLst/>
          </a:prstGeom>
          <a:solidFill>
            <a:srgbClr val="FFFF00"/>
          </a:solidFill>
        </p:spPr>
        <p:style>
          <a:lnRef idx="2">
            <a:schemeClr val="accent4"/>
          </a:lnRef>
          <a:fillRef idx="1">
            <a:schemeClr val="lt1"/>
          </a:fillRef>
          <a:effectRef idx="0">
            <a:schemeClr val="accent4"/>
          </a:effectRef>
          <a:fontRef idx="minor">
            <a:schemeClr val="dk1"/>
          </a:fontRef>
        </p:style>
        <p:txBody>
          <a:bodyPr anchor="ctr"/>
          <a:lstStyle/>
          <a:p>
            <a:pPr algn="ctr">
              <a:defRPr/>
            </a:pPr>
            <a:r>
              <a:rPr lang="en-US" dirty="0">
                <a:latin typeface="+mj-lt"/>
              </a:rPr>
              <a:t>2</a:t>
            </a:r>
          </a:p>
        </p:txBody>
      </p:sp>
      <p:sp>
        <p:nvSpPr>
          <p:cNvPr id="19" name="Rectangle 18"/>
          <p:cNvSpPr/>
          <p:nvPr/>
        </p:nvSpPr>
        <p:spPr>
          <a:xfrm>
            <a:off x="7055504" y="4322762"/>
            <a:ext cx="838200" cy="304800"/>
          </a:xfrm>
          <a:prstGeom prst="rect">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r>
              <a:rPr lang="en-US" sz="1200" dirty="0" err="1">
                <a:solidFill>
                  <a:schemeClr val="tx1"/>
                </a:solidFill>
                <a:latin typeface="+mj-lt"/>
              </a:rPr>
              <a:t>Bal</a:t>
            </a:r>
            <a:r>
              <a:rPr lang="en-US" sz="1200" dirty="0">
                <a:solidFill>
                  <a:schemeClr val="tx1"/>
                </a:solidFill>
                <a:latin typeface="+mj-lt"/>
              </a:rPr>
              <a:t>=1050</a:t>
            </a:r>
          </a:p>
        </p:txBody>
      </p:sp>
      <p:sp>
        <p:nvSpPr>
          <p:cNvPr id="20" name="Rectangle 19"/>
          <p:cNvSpPr/>
          <p:nvPr/>
        </p:nvSpPr>
        <p:spPr>
          <a:xfrm>
            <a:off x="6217304" y="4322762"/>
            <a:ext cx="304800" cy="304800"/>
          </a:xfrm>
          <a:prstGeom prst="rect">
            <a:avLst/>
          </a:prstGeom>
          <a:solidFill>
            <a:srgbClr val="FFFF00"/>
          </a:solidFill>
        </p:spPr>
        <p:style>
          <a:lnRef idx="2">
            <a:schemeClr val="accent4"/>
          </a:lnRef>
          <a:fillRef idx="1">
            <a:schemeClr val="lt1"/>
          </a:fillRef>
          <a:effectRef idx="0">
            <a:schemeClr val="accent4"/>
          </a:effectRef>
          <a:fontRef idx="minor">
            <a:schemeClr val="dk1"/>
          </a:fontRef>
        </p:style>
        <p:txBody>
          <a:bodyPr anchor="ctr"/>
          <a:lstStyle/>
          <a:p>
            <a:pPr algn="ctr">
              <a:defRPr/>
            </a:pPr>
            <a:r>
              <a:rPr lang="en-US" dirty="0">
                <a:latin typeface="+mj-lt"/>
              </a:rPr>
              <a:t>3</a:t>
            </a:r>
          </a:p>
        </p:txBody>
      </p:sp>
      <p:sp>
        <p:nvSpPr>
          <p:cNvPr id="21" name="Rectangle 20"/>
          <p:cNvSpPr/>
          <p:nvPr/>
        </p:nvSpPr>
        <p:spPr>
          <a:xfrm>
            <a:off x="7055504" y="4322762"/>
            <a:ext cx="838200" cy="304800"/>
          </a:xfrm>
          <a:prstGeom prst="rect">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r>
              <a:rPr lang="en-US" sz="1200" dirty="0" err="1">
                <a:solidFill>
                  <a:schemeClr val="tx1"/>
                </a:solidFill>
                <a:latin typeface="+mj-lt"/>
              </a:rPr>
              <a:t>Bal</a:t>
            </a:r>
            <a:r>
              <a:rPr lang="en-US" sz="1200" dirty="0">
                <a:solidFill>
                  <a:schemeClr val="tx1"/>
                </a:solidFill>
                <a:latin typeface="+mj-lt"/>
              </a:rPr>
              <a:t>=2050</a:t>
            </a:r>
          </a:p>
        </p:txBody>
      </p:sp>
      <p:cxnSp>
        <p:nvCxnSpPr>
          <p:cNvPr id="22" name="Straight Arrow Connector 21"/>
          <p:cNvCxnSpPr>
            <a:stCxn id="12" idx="2"/>
          </p:cNvCxnSpPr>
          <p:nvPr/>
        </p:nvCxnSpPr>
        <p:spPr>
          <a:xfrm flipH="1">
            <a:off x="3698317" y="3086100"/>
            <a:ext cx="3780770" cy="1236662"/>
          </a:xfrm>
          <a:prstGeom prst="straightConnector1">
            <a:avLst/>
          </a:prstGeom>
          <a:ln w="38100">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4217054" y="4284662"/>
            <a:ext cx="304800" cy="304800"/>
          </a:xfrm>
          <a:prstGeom prst="rect">
            <a:avLst/>
          </a:prstGeom>
          <a:solidFill>
            <a:srgbClr val="FFFF00"/>
          </a:solidFill>
        </p:spPr>
        <p:style>
          <a:lnRef idx="2">
            <a:schemeClr val="accent4"/>
          </a:lnRef>
          <a:fillRef idx="1">
            <a:schemeClr val="lt1"/>
          </a:fillRef>
          <a:effectRef idx="0">
            <a:schemeClr val="accent4"/>
          </a:effectRef>
          <a:fontRef idx="minor">
            <a:schemeClr val="dk1"/>
          </a:fontRef>
        </p:style>
        <p:txBody>
          <a:bodyPr anchor="ctr"/>
          <a:lstStyle/>
          <a:p>
            <a:pPr algn="ctr">
              <a:defRPr/>
            </a:pPr>
            <a:r>
              <a:rPr lang="en-US" dirty="0">
                <a:latin typeface="+mj-lt"/>
              </a:rPr>
              <a:t>4</a:t>
            </a:r>
          </a:p>
        </p:txBody>
      </p:sp>
      <p:sp>
        <p:nvSpPr>
          <p:cNvPr id="24" name="Rectangle 23"/>
          <p:cNvSpPr/>
          <p:nvPr/>
        </p:nvSpPr>
        <p:spPr>
          <a:xfrm>
            <a:off x="2977216" y="4322762"/>
            <a:ext cx="838200" cy="304800"/>
          </a:xfrm>
          <a:prstGeom prst="rect">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r>
              <a:rPr lang="en-US" sz="1200" dirty="0" err="1">
                <a:solidFill>
                  <a:schemeClr val="tx1"/>
                </a:solidFill>
                <a:latin typeface="+mj-lt"/>
              </a:rPr>
              <a:t>Bal</a:t>
            </a:r>
            <a:r>
              <a:rPr lang="en-US" sz="1200" dirty="0">
                <a:solidFill>
                  <a:schemeClr val="tx1"/>
                </a:solidFill>
                <a:latin typeface="+mj-lt"/>
              </a:rPr>
              <a:t>=2100</a:t>
            </a:r>
          </a:p>
        </p:txBody>
      </p:sp>
      <p:pic>
        <p:nvPicPr>
          <p:cNvPr id="25" name="Picture 3" descr="C:\Users\vkolar\AppData\Local\Microsoft\Windows\Temporary Internet Files\Content.IE5\HRUY4RJ7\MC900441523[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64741" y="2590800"/>
            <a:ext cx="1047750" cy="89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Oval 25"/>
          <p:cNvSpPr/>
          <p:nvPr/>
        </p:nvSpPr>
        <p:spPr>
          <a:xfrm>
            <a:off x="2554942" y="4038600"/>
            <a:ext cx="1662113" cy="895350"/>
          </a:xfrm>
          <a:prstGeom prst="ellipse">
            <a:avLst/>
          </a:prstGeom>
          <a:solidFill>
            <a:srgbClr val="FF0000">
              <a:alpha val="25000"/>
            </a:srgbClr>
          </a:solidFill>
        </p:spPr>
        <p:style>
          <a:lnRef idx="2">
            <a:schemeClr val="dk1">
              <a:shade val="50000"/>
            </a:schemeClr>
          </a:lnRef>
          <a:fillRef idx="1">
            <a:schemeClr val="dk1"/>
          </a:fillRef>
          <a:effectRef idx="0">
            <a:schemeClr val="dk1"/>
          </a:effectRef>
          <a:fontRef idx="minor">
            <a:schemeClr val="lt1"/>
          </a:fontRef>
        </p:style>
        <p:txBody>
          <a:bodyPr anchor="ctr"/>
          <a:lstStyle/>
          <a:p>
            <a:pPr algn="ctr">
              <a:defRPr/>
            </a:pPr>
            <a:endParaRPr lang="en-US">
              <a:latin typeface="+mj-lt"/>
            </a:endParaRPr>
          </a:p>
        </p:txBody>
      </p:sp>
      <p:sp>
        <p:nvSpPr>
          <p:cNvPr id="27" name="Oval 26"/>
          <p:cNvSpPr/>
          <p:nvPr/>
        </p:nvSpPr>
        <p:spPr>
          <a:xfrm>
            <a:off x="6672917" y="4038600"/>
            <a:ext cx="1662113" cy="895350"/>
          </a:xfrm>
          <a:prstGeom prst="ellipse">
            <a:avLst/>
          </a:prstGeom>
          <a:solidFill>
            <a:srgbClr val="FF0000">
              <a:alpha val="25000"/>
            </a:srgbClr>
          </a:solidFill>
        </p:spPr>
        <p:style>
          <a:lnRef idx="2">
            <a:schemeClr val="dk1">
              <a:shade val="50000"/>
            </a:schemeClr>
          </a:lnRef>
          <a:fillRef idx="1">
            <a:schemeClr val="dk1"/>
          </a:fillRef>
          <a:effectRef idx="0">
            <a:schemeClr val="dk1"/>
          </a:effectRef>
          <a:fontRef idx="minor">
            <a:schemeClr val="lt1"/>
          </a:fontRef>
        </p:style>
        <p:txBody>
          <a:bodyPr anchor="ctr"/>
          <a:lstStyle/>
          <a:p>
            <a:pPr algn="ctr">
              <a:defRPr/>
            </a:pPr>
            <a:endParaRPr lang="en-US">
              <a:latin typeface="+mj-lt"/>
            </a:endParaRPr>
          </a:p>
        </p:txBody>
      </p:sp>
    </p:spTree>
    <p:extLst>
      <p:ext uri="{BB962C8B-B14F-4D97-AF65-F5344CB8AC3E}">
        <p14:creationId xmlns:p14="http://schemas.microsoft.com/office/powerpoint/2010/main" val="2482648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par>
                                <p:cTn id="35" presetID="32" presetClass="emph" presetSubtype="0" fill="hold" grpId="1" nodeType="withEffect">
                                  <p:stCondLst>
                                    <p:cond delay="0"/>
                                  </p:stCondLst>
                                  <p:childTnLst>
                                    <p:animRot by="120000">
                                      <p:cBhvr>
                                        <p:cTn id="36" dur="100" fill="hold">
                                          <p:stCondLst>
                                            <p:cond delay="0"/>
                                          </p:stCondLst>
                                        </p:cTn>
                                        <p:tgtEl>
                                          <p:spTgt spid="15"/>
                                        </p:tgtEl>
                                        <p:attrNameLst>
                                          <p:attrName>r</p:attrName>
                                        </p:attrNameLst>
                                      </p:cBhvr>
                                    </p:animRot>
                                    <p:animRot by="-240000">
                                      <p:cBhvr>
                                        <p:cTn id="37" dur="200" fill="hold">
                                          <p:stCondLst>
                                            <p:cond delay="200"/>
                                          </p:stCondLst>
                                        </p:cTn>
                                        <p:tgtEl>
                                          <p:spTgt spid="15"/>
                                        </p:tgtEl>
                                        <p:attrNameLst>
                                          <p:attrName>r</p:attrName>
                                        </p:attrNameLst>
                                      </p:cBhvr>
                                    </p:animRot>
                                    <p:animRot by="240000">
                                      <p:cBhvr>
                                        <p:cTn id="38" dur="200" fill="hold">
                                          <p:stCondLst>
                                            <p:cond delay="400"/>
                                          </p:stCondLst>
                                        </p:cTn>
                                        <p:tgtEl>
                                          <p:spTgt spid="15"/>
                                        </p:tgtEl>
                                        <p:attrNameLst>
                                          <p:attrName>r</p:attrName>
                                        </p:attrNameLst>
                                      </p:cBhvr>
                                    </p:animRot>
                                    <p:animRot by="-240000">
                                      <p:cBhvr>
                                        <p:cTn id="39" dur="200" fill="hold">
                                          <p:stCondLst>
                                            <p:cond delay="600"/>
                                          </p:stCondLst>
                                        </p:cTn>
                                        <p:tgtEl>
                                          <p:spTgt spid="15"/>
                                        </p:tgtEl>
                                        <p:attrNameLst>
                                          <p:attrName>r</p:attrName>
                                        </p:attrNameLst>
                                      </p:cBhvr>
                                    </p:animRot>
                                    <p:animRot by="120000">
                                      <p:cBhvr>
                                        <p:cTn id="40" dur="200" fill="hold">
                                          <p:stCondLst>
                                            <p:cond delay="800"/>
                                          </p:stCondLst>
                                        </p:cTn>
                                        <p:tgtEl>
                                          <p:spTgt spid="15"/>
                                        </p:tgtEl>
                                        <p:attrNameLst>
                                          <p:attrName>r</p:attrName>
                                        </p:attrNameLst>
                                      </p:cBhvr>
                                    </p:animRo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8"/>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9"/>
                                        </p:tgtEl>
                                        <p:attrNameLst>
                                          <p:attrName>style.visibility</p:attrName>
                                        </p:attrNameLst>
                                      </p:cBhvr>
                                      <p:to>
                                        <p:strVal val="visible"/>
                                      </p:to>
                                    </p:set>
                                  </p:childTnLst>
                                </p:cTn>
                              </p:par>
                              <p:par>
                                <p:cTn id="49" presetID="32" presetClass="emph" presetSubtype="0" fill="hold" grpId="1" nodeType="withEffect">
                                  <p:stCondLst>
                                    <p:cond delay="0"/>
                                  </p:stCondLst>
                                  <p:childTnLst>
                                    <p:animRot by="120000">
                                      <p:cBhvr>
                                        <p:cTn id="50" dur="100" fill="hold">
                                          <p:stCondLst>
                                            <p:cond delay="0"/>
                                          </p:stCondLst>
                                        </p:cTn>
                                        <p:tgtEl>
                                          <p:spTgt spid="19"/>
                                        </p:tgtEl>
                                        <p:attrNameLst>
                                          <p:attrName>r</p:attrName>
                                        </p:attrNameLst>
                                      </p:cBhvr>
                                    </p:animRot>
                                    <p:animRot by="-240000">
                                      <p:cBhvr>
                                        <p:cTn id="51" dur="200" fill="hold">
                                          <p:stCondLst>
                                            <p:cond delay="200"/>
                                          </p:stCondLst>
                                        </p:cTn>
                                        <p:tgtEl>
                                          <p:spTgt spid="19"/>
                                        </p:tgtEl>
                                        <p:attrNameLst>
                                          <p:attrName>r</p:attrName>
                                        </p:attrNameLst>
                                      </p:cBhvr>
                                    </p:animRot>
                                    <p:animRot by="240000">
                                      <p:cBhvr>
                                        <p:cTn id="52" dur="200" fill="hold">
                                          <p:stCondLst>
                                            <p:cond delay="400"/>
                                          </p:stCondLst>
                                        </p:cTn>
                                        <p:tgtEl>
                                          <p:spTgt spid="19"/>
                                        </p:tgtEl>
                                        <p:attrNameLst>
                                          <p:attrName>r</p:attrName>
                                        </p:attrNameLst>
                                      </p:cBhvr>
                                    </p:animRot>
                                    <p:animRot by="-240000">
                                      <p:cBhvr>
                                        <p:cTn id="53" dur="200" fill="hold">
                                          <p:stCondLst>
                                            <p:cond delay="600"/>
                                          </p:stCondLst>
                                        </p:cTn>
                                        <p:tgtEl>
                                          <p:spTgt spid="19"/>
                                        </p:tgtEl>
                                        <p:attrNameLst>
                                          <p:attrName>r</p:attrName>
                                        </p:attrNameLst>
                                      </p:cBhvr>
                                    </p:animRot>
                                    <p:animRot by="120000">
                                      <p:cBhvr>
                                        <p:cTn id="54" dur="200" fill="hold">
                                          <p:stCondLst>
                                            <p:cond delay="800"/>
                                          </p:stCondLst>
                                        </p:cTn>
                                        <p:tgtEl>
                                          <p:spTgt spid="19"/>
                                        </p:tgtEl>
                                        <p:attrNameLst>
                                          <p:attrName>r</p:attrName>
                                        </p:attrNameLst>
                                      </p:cBhvr>
                                    </p:animRo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4"/>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0"/>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1"/>
                                        </p:tgtEl>
                                        <p:attrNameLst>
                                          <p:attrName>style.visibility</p:attrName>
                                        </p:attrNameLst>
                                      </p:cBhvr>
                                      <p:to>
                                        <p:strVal val="visible"/>
                                      </p:to>
                                    </p:set>
                                  </p:childTnLst>
                                </p:cTn>
                              </p:par>
                              <p:par>
                                <p:cTn id="63" presetID="32" presetClass="emph" presetSubtype="0" fill="hold" grpId="1" nodeType="withEffect">
                                  <p:stCondLst>
                                    <p:cond delay="0"/>
                                  </p:stCondLst>
                                  <p:childTnLst>
                                    <p:animRot by="120000">
                                      <p:cBhvr>
                                        <p:cTn id="64" dur="100" fill="hold">
                                          <p:stCondLst>
                                            <p:cond delay="0"/>
                                          </p:stCondLst>
                                        </p:cTn>
                                        <p:tgtEl>
                                          <p:spTgt spid="21"/>
                                        </p:tgtEl>
                                        <p:attrNameLst>
                                          <p:attrName>r</p:attrName>
                                        </p:attrNameLst>
                                      </p:cBhvr>
                                    </p:animRot>
                                    <p:animRot by="-240000">
                                      <p:cBhvr>
                                        <p:cTn id="65" dur="200" fill="hold">
                                          <p:stCondLst>
                                            <p:cond delay="200"/>
                                          </p:stCondLst>
                                        </p:cTn>
                                        <p:tgtEl>
                                          <p:spTgt spid="21"/>
                                        </p:tgtEl>
                                        <p:attrNameLst>
                                          <p:attrName>r</p:attrName>
                                        </p:attrNameLst>
                                      </p:cBhvr>
                                    </p:animRot>
                                    <p:animRot by="240000">
                                      <p:cBhvr>
                                        <p:cTn id="66" dur="200" fill="hold">
                                          <p:stCondLst>
                                            <p:cond delay="400"/>
                                          </p:stCondLst>
                                        </p:cTn>
                                        <p:tgtEl>
                                          <p:spTgt spid="21"/>
                                        </p:tgtEl>
                                        <p:attrNameLst>
                                          <p:attrName>r</p:attrName>
                                        </p:attrNameLst>
                                      </p:cBhvr>
                                    </p:animRot>
                                    <p:animRot by="-240000">
                                      <p:cBhvr>
                                        <p:cTn id="67" dur="200" fill="hold">
                                          <p:stCondLst>
                                            <p:cond delay="600"/>
                                          </p:stCondLst>
                                        </p:cTn>
                                        <p:tgtEl>
                                          <p:spTgt spid="21"/>
                                        </p:tgtEl>
                                        <p:attrNameLst>
                                          <p:attrName>r</p:attrName>
                                        </p:attrNameLst>
                                      </p:cBhvr>
                                    </p:animRot>
                                    <p:animRot by="120000">
                                      <p:cBhvr>
                                        <p:cTn id="68" dur="200" fill="hold">
                                          <p:stCondLst>
                                            <p:cond delay="800"/>
                                          </p:stCondLst>
                                        </p:cTn>
                                        <p:tgtEl>
                                          <p:spTgt spid="21"/>
                                        </p:tgtEl>
                                        <p:attrNameLst>
                                          <p:attrName>r</p:attrName>
                                        </p:attrNameLst>
                                      </p:cBhvr>
                                    </p:animRo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22"/>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23"/>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24"/>
                                        </p:tgtEl>
                                        <p:attrNameLst>
                                          <p:attrName>style.visibility</p:attrName>
                                        </p:attrNameLst>
                                      </p:cBhvr>
                                      <p:to>
                                        <p:strVal val="visible"/>
                                      </p:to>
                                    </p:set>
                                  </p:childTnLst>
                                </p:cTn>
                              </p:par>
                              <p:par>
                                <p:cTn id="77" presetID="32" presetClass="emph" presetSubtype="0" fill="hold" grpId="1" nodeType="withEffect">
                                  <p:stCondLst>
                                    <p:cond delay="0"/>
                                  </p:stCondLst>
                                  <p:childTnLst>
                                    <p:animRot by="120000">
                                      <p:cBhvr>
                                        <p:cTn id="78" dur="100" fill="hold">
                                          <p:stCondLst>
                                            <p:cond delay="0"/>
                                          </p:stCondLst>
                                        </p:cTn>
                                        <p:tgtEl>
                                          <p:spTgt spid="24"/>
                                        </p:tgtEl>
                                        <p:attrNameLst>
                                          <p:attrName>r</p:attrName>
                                        </p:attrNameLst>
                                      </p:cBhvr>
                                    </p:animRot>
                                    <p:animRot by="-240000">
                                      <p:cBhvr>
                                        <p:cTn id="79" dur="200" fill="hold">
                                          <p:stCondLst>
                                            <p:cond delay="200"/>
                                          </p:stCondLst>
                                        </p:cTn>
                                        <p:tgtEl>
                                          <p:spTgt spid="24"/>
                                        </p:tgtEl>
                                        <p:attrNameLst>
                                          <p:attrName>r</p:attrName>
                                        </p:attrNameLst>
                                      </p:cBhvr>
                                    </p:animRot>
                                    <p:animRot by="240000">
                                      <p:cBhvr>
                                        <p:cTn id="80" dur="200" fill="hold">
                                          <p:stCondLst>
                                            <p:cond delay="400"/>
                                          </p:stCondLst>
                                        </p:cTn>
                                        <p:tgtEl>
                                          <p:spTgt spid="24"/>
                                        </p:tgtEl>
                                        <p:attrNameLst>
                                          <p:attrName>r</p:attrName>
                                        </p:attrNameLst>
                                      </p:cBhvr>
                                    </p:animRot>
                                    <p:animRot by="-240000">
                                      <p:cBhvr>
                                        <p:cTn id="81" dur="200" fill="hold">
                                          <p:stCondLst>
                                            <p:cond delay="600"/>
                                          </p:stCondLst>
                                        </p:cTn>
                                        <p:tgtEl>
                                          <p:spTgt spid="24"/>
                                        </p:tgtEl>
                                        <p:attrNameLst>
                                          <p:attrName>r</p:attrName>
                                        </p:attrNameLst>
                                      </p:cBhvr>
                                    </p:animRot>
                                    <p:animRot by="120000">
                                      <p:cBhvr>
                                        <p:cTn id="82" dur="200" fill="hold">
                                          <p:stCondLst>
                                            <p:cond delay="800"/>
                                          </p:stCondLst>
                                        </p:cTn>
                                        <p:tgtEl>
                                          <p:spTgt spid="24"/>
                                        </p:tgtEl>
                                        <p:attrNameLst>
                                          <p:attrName>r</p:attrName>
                                        </p:attrNameLst>
                                      </p:cBhvr>
                                    </p:animRo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25"/>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27"/>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p:bldP spid="11" grpId="0" animBg="1"/>
      <p:bldP spid="12" grpId="0" animBg="1"/>
      <p:bldP spid="15" grpId="0" animBg="1"/>
      <p:bldP spid="15" grpId="1" animBg="1"/>
      <p:bldP spid="16" grpId="0" animBg="1"/>
      <p:bldP spid="18" grpId="0" animBg="1"/>
      <p:bldP spid="19" grpId="0" animBg="1"/>
      <p:bldP spid="19" grpId="1" animBg="1"/>
      <p:bldP spid="20" grpId="0" animBg="1"/>
      <p:bldP spid="21" grpId="0" animBg="1"/>
      <p:bldP spid="21" grpId="1" animBg="1"/>
      <p:bldP spid="23" grpId="0" animBg="1"/>
      <p:bldP spid="24" grpId="0" animBg="1"/>
      <p:bldP spid="24" grpId="1" animBg="1"/>
      <p:bldP spid="26" grpId="0" animBg="1"/>
      <p:bldP spid="27"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F2D5F8-87CB-4B5B-8EC7-5F4CE6485746}"/>
              </a:ext>
            </a:extLst>
          </p:cNvPr>
          <p:cNvSpPr>
            <a:spLocks noGrp="1"/>
          </p:cNvSpPr>
          <p:nvPr>
            <p:ph type="title"/>
          </p:nvPr>
        </p:nvSpPr>
        <p:spPr/>
        <p:txBody>
          <a:bodyPr/>
          <a:lstStyle/>
          <a:p>
            <a:r>
              <a:rPr lang="en-US" dirty="0"/>
              <a:t>Server-initiated Replicas</a:t>
            </a:r>
          </a:p>
        </p:txBody>
      </p:sp>
      <p:grpSp>
        <p:nvGrpSpPr>
          <p:cNvPr id="16" name="Group 15"/>
          <p:cNvGrpSpPr/>
          <p:nvPr/>
        </p:nvGrpSpPr>
        <p:grpSpPr>
          <a:xfrm>
            <a:off x="249840" y="841911"/>
            <a:ext cx="10229557" cy="5299598"/>
            <a:chOff x="249840" y="841911"/>
            <a:chExt cx="10229557" cy="5299598"/>
          </a:xfrm>
        </p:grpSpPr>
        <p:pic>
          <p:nvPicPr>
            <p:cNvPr id="10" name="Picture 9"/>
            <p:cNvPicPr>
              <a:picLocks noChangeAspect="1"/>
            </p:cNvPicPr>
            <p:nvPr/>
          </p:nvPicPr>
          <p:blipFill>
            <a:blip r:embed="rId2"/>
            <a:stretch>
              <a:fillRect/>
            </a:stretch>
          </p:blipFill>
          <p:spPr>
            <a:xfrm>
              <a:off x="418259" y="891146"/>
              <a:ext cx="8961905" cy="4457143"/>
            </a:xfrm>
            <a:prstGeom prst="rect">
              <a:avLst/>
            </a:prstGeom>
          </p:spPr>
        </p:pic>
        <p:sp>
          <p:nvSpPr>
            <p:cNvPr id="4" name="TextBox 3"/>
            <p:cNvSpPr txBox="1"/>
            <p:nvPr/>
          </p:nvSpPr>
          <p:spPr>
            <a:xfrm>
              <a:off x="2795496" y="5310512"/>
              <a:ext cx="4490534" cy="830997"/>
            </a:xfrm>
            <a:prstGeom prst="rect">
              <a:avLst/>
            </a:prstGeom>
            <a:noFill/>
          </p:spPr>
          <p:txBody>
            <a:bodyPr wrap="square" rtlCol="0">
              <a:spAutoFit/>
            </a:bodyPr>
            <a:lstStyle/>
            <a:p>
              <a:r>
                <a:rPr lang="en-US" sz="2400" dirty="0">
                  <a:solidFill>
                    <a:srgbClr val="0E3755"/>
                  </a:solidFill>
                </a:rPr>
                <a:t>Server Q counts access from C and</a:t>
              </a:r>
            </a:p>
            <a:p>
              <a:r>
                <a:rPr lang="en-US" sz="2400" dirty="0">
                  <a:solidFill>
                    <a:srgbClr val="0E3755"/>
                  </a:solidFill>
                </a:rPr>
                <a:t>C as if they would come from P</a:t>
              </a:r>
              <a:endParaRPr lang="en-IN" sz="2400" dirty="0">
                <a:solidFill>
                  <a:srgbClr val="0E3755"/>
                </a:solidFill>
              </a:endParaRPr>
            </a:p>
          </p:txBody>
        </p:sp>
        <p:sp>
          <p:nvSpPr>
            <p:cNvPr id="6" name="TextBox 5"/>
            <p:cNvSpPr txBox="1"/>
            <p:nvPr/>
          </p:nvSpPr>
          <p:spPr>
            <a:xfrm>
              <a:off x="8818234" y="3376440"/>
              <a:ext cx="1661163" cy="830997"/>
            </a:xfrm>
            <a:prstGeom prst="rect">
              <a:avLst/>
            </a:prstGeom>
            <a:noFill/>
          </p:spPr>
          <p:txBody>
            <a:bodyPr wrap="square" rtlCol="0">
              <a:spAutoFit/>
            </a:bodyPr>
            <a:lstStyle/>
            <a:p>
              <a:r>
                <a:rPr lang="en-US" sz="2400" dirty="0">
                  <a:solidFill>
                    <a:srgbClr val="0E3755"/>
                  </a:solidFill>
                </a:rPr>
                <a:t>Server with</a:t>
              </a:r>
            </a:p>
            <a:p>
              <a:r>
                <a:rPr lang="en-US" sz="2400" dirty="0">
                  <a:solidFill>
                    <a:srgbClr val="0E3755"/>
                  </a:solidFill>
                </a:rPr>
                <a:t>copy of F</a:t>
              </a:r>
              <a:endParaRPr lang="en-IN" sz="2400" dirty="0">
                <a:solidFill>
                  <a:srgbClr val="0E3755"/>
                </a:solidFill>
              </a:endParaRPr>
            </a:p>
          </p:txBody>
        </p:sp>
        <p:sp>
          <p:nvSpPr>
            <p:cNvPr id="7" name="TextBox 6"/>
            <p:cNvSpPr txBox="1"/>
            <p:nvPr/>
          </p:nvSpPr>
          <p:spPr>
            <a:xfrm>
              <a:off x="9176749" y="4886624"/>
              <a:ext cx="973035" cy="461665"/>
            </a:xfrm>
            <a:prstGeom prst="rect">
              <a:avLst/>
            </a:prstGeom>
            <a:noFill/>
          </p:spPr>
          <p:txBody>
            <a:bodyPr wrap="square" rtlCol="0">
              <a:spAutoFit/>
            </a:bodyPr>
            <a:lstStyle/>
            <a:p>
              <a:r>
                <a:rPr lang="en-US" sz="2400" dirty="0"/>
                <a:t>File </a:t>
              </a:r>
              <a:r>
                <a:rPr lang="en-US" sz="2400" dirty="0" smtClean="0"/>
                <a:t>F</a:t>
              </a:r>
              <a:endParaRPr lang="en-US" sz="2400" dirty="0"/>
            </a:p>
          </p:txBody>
        </p:sp>
        <p:sp>
          <p:nvSpPr>
            <p:cNvPr id="8" name="TextBox 7"/>
            <p:cNvSpPr txBox="1"/>
            <p:nvPr/>
          </p:nvSpPr>
          <p:spPr>
            <a:xfrm>
              <a:off x="2531151" y="1650310"/>
              <a:ext cx="1997612" cy="830997"/>
            </a:xfrm>
            <a:prstGeom prst="rect">
              <a:avLst/>
            </a:prstGeom>
            <a:noFill/>
          </p:spPr>
          <p:txBody>
            <a:bodyPr wrap="square" rtlCol="0">
              <a:spAutoFit/>
            </a:bodyPr>
            <a:lstStyle/>
            <a:p>
              <a:r>
                <a:rPr lang="en-US" sz="2400" dirty="0">
                  <a:solidFill>
                    <a:srgbClr val="0E3755"/>
                  </a:solidFill>
                </a:rPr>
                <a:t>Server without</a:t>
              </a:r>
            </a:p>
            <a:p>
              <a:r>
                <a:rPr lang="en-US" sz="2400" dirty="0">
                  <a:solidFill>
                    <a:srgbClr val="0E3755"/>
                  </a:solidFill>
                </a:rPr>
                <a:t>copy of file F</a:t>
              </a:r>
              <a:endParaRPr lang="en-IN" sz="2400" dirty="0">
                <a:solidFill>
                  <a:srgbClr val="0E3755"/>
                </a:solidFill>
              </a:endParaRPr>
            </a:p>
          </p:txBody>
        </p:sp>
        <p:sp>
          <p:nvSpPr>
            <p:cNvPr id="9" name="TextBox 8"/>
            <p:cNvSpPr txBox="1"/>
            <p:nvPr/>
          </p:nvSpPr>
          <p:spPr>
            <a:xfrm>
              <a:off x="249840" y="3451081"/>
              <a:ext cx="1015218" cy="461665"/>
            </a:xfrm>
            <a:prstGeom prst="rect">
              <a:avLst/>
            </a:prstGeom>
            <a:noFill/>
          </p:spPr>
          <p:txBody>
            <a:bodyPr wrap="square" rtlCol="0">
              <a:spAutoFit/>
            </a:bodyPr>
            <a:lstStyle/>
            <a:p>
              <a:r>
                <a:rPr lang="en-US" sz="2400" dirty="0"/>
                <a:t>Client</a:t>
              </a:r>
              <a:endParaRPr lang="en-IN" sz="2400" dirty="0"/>
            </a:p>
          </p:txBody>
        </p:sp>
        <p:sp>
          <p:nvSpPr>
            <p:cNvPr id="11" name="TextBox 10"/>
            <p:cNvSpPr txBox="1"/>
            <p:nvPr/>
          </p:nvSpPr>
          <p:spPr>
            <a:xfrm>
              <a:off x="6030487" y="841911"/>
              <a:ext cx="594362" cy="523220"/>
            </a:xfrm>
            <a:prstGeom prst="rect">
              <a:avLst/>
            </a:prstGeom>
            <a:noFill/>
          </p:spPr>
          <p:txBody>
            <a:bodyPr wrap="square" rtlCol="0">
              <a:spAutoFit/>
            </a:bodyPr>
            <a:lstStyle/>
            <a:p>
              <a:r>
                <a:rPr lang="en-US" sz="2800" b="1" dirty="0" smtClean="0">
                  <a:solidFill>
                    <a:schemeClr val="accent6"/>
                  </a:solidFill>
                </a:rPr>
                <a:t>C</a:t>
              </a:r>
              <a:r>
                <a:rPr lang="en-US" sz="2800" b="1" baseline="-25000" dirty="0" smtClean="0">
                  <a:solidFill>
                    <a:schemeClr val="accent6"/>
                  </a:solidFill>
                </a:rPr>
                <a:t>2</a:t>
              </a:r>
              <a:endParaRPr lang="en-IN" sz="2800" b="1" baseline="-25000" dirty="0">
                <a:solidFill>
                  <a:schemeClr val="accent6"/>
                </a:solidFill>
              </a:endParaRPr>
            </a:p>
          </p:txBody>
        </p:sp>
        <p:sp>
          <p:nvSpPr>
            <p:cNvPr id="12" name="TextBox 11"/>
            <p:cNvSpPr txBox="1"/>
            <p:nvPr/>
          </p:nvSpPr>
          <p:spPr>
            <a:xfrm>
              <a:off x="806099" y="4756514"/>
              <a:ext cx="594362" cy="523220"/>
            </a:xfrm>
            <a:prstGeom prst="rect">
              <a:avLst/>
            </a:prstGeom>
            <a:noFill/>
          </p:spPr>
          <p:txBody>
            <a:bodyPr wrap="square" rtlCol="0">
              <a:spAutoFit/>
            </a:bodyPr>
            <a:lstStyle/>
            <a:p>
              <a:r>
                <a:rPr lang="en-US" sz="2800" b="1" dirty="0" smtClean="0">
                  <a:solidFill>
                    <a:schemeClr val="accent6"/>
                  </a:solidFill>
                </a:rPr>
                <a:t>C</a:t>
              </a:r>
              <a:r>
                <a:rPr lang="en-US" sz="2800" b="1" baseline="-25000" dirty="0">
                  <a:solidFill>
                    <a:schemeClr val="accent6"/>
                  </a:solidFill>
                </a:rPr>
                <a:t>1</a:t>
              </a:r>
              <a:endParaRPr lang="en-IN" sz="2800" b="1" baseline="-25000" dirty="0">
                <a:solidFill>
                  <a:schemeClr val="accent6"/>
                </a:solidFill>
              </a:endParaRPr>
            </a:p>
          </p:txBody>
        </p:sp>
        <p:sp>
          <p:nvSpPr>
            <p:cNvPr id="14" name="TextBox 13"/>
            <p:cNvSpPr txBox="1"/>
            <p:nvPr/>
          </p:nvSpPr>
          <p:spPr>
            <a:xfrm>
              <a:off x="3663598" y="2935051"/>
              <a:ext cx="491576" cy="523220"/>
            </a:xfrm>
            <a:prstGeom prst="rect">
              <a:avLst/>
            </a:prstGeom>
            <a:noFill/>
          </p:spPr>
          <p:txBody>
            <a:bodyPr wrap="square" rtlCol="0">
              <a:spAutoFit/>
            </a:bodyPr>
            <a:lstStyle/>
            <a:p>
              <a:r>
                <a:rPr lang="en-US" sz="2800" b="1" dirty="0" smtClean="0">
                  <a:solidFill>
                    <a:schemeClr val="accent6"/>
                  </a:solidFill>
                </a:rPr>
                <a:t>P</a:t>
              </a:r>
              <a:endParaRPr lang="en-IN" sz="2800" b="1" baseline="-25000" dirty="0">
                <a:solidFill>
                  <a:schemeClr val="accent6"/>
                </a:solidFill>
              </a:endParaRPr>
            </a:p>
          </p:txBody>
        </p:sp>
        <p:sp>
          <p:nvSpPr>
            <p:cNvPr id="15" name="TextBox 14"/>
            <p:cNvSpPr txBox="1"/>
            <p:nvPr/>
          </p:nvSpPr>
          <p:spPr>
            <a:xfrm>
              <a:off x="8234620" y="3699605"/>
              <a:ext cx="423053" cy="523220"/>
            </a:xfrm>
            <a:prstGeom prst="rect">
              <a:avLst/>
            </a:prstGeom>
            <a:noFill/>
          </p:spPr>
          <p:txBody>
            <a:bodyPr wrap="square" rtlCol="0">
              <a:spAutoFit/>
            </a:bodyPr>
            <a:lstStyle/>
            <a:p>
              <a:r>
                <a:rPr lang="en-US" sz="2800" b="1" dirty="0" smtClean="0">
                  <a:solidFill>
                    <a:schemeClr val="accent6"/>
                  </a:solidFill>
                </a:rPr>
                <a:t>Q</a:t>
              </a:r>
              <a:endParaRPr lang="en-IN" sz="2800" b="1" baseline="-25000" dirty="0">
                <a:solidFill>
                  <a:schemeClr val="accent6"/>
                </a:solidFill>
              </a:endParaRPr>
            </a:p>
          </p:txBody>
        </p:sp>
      </p:grpSp>
    </p:spTree>
    <p:extLst>
      <p:ext uri="{BB962C8B-B14F-4D97-AF65-F5344CB8AC3E}">
        <p14:creationId xmlns:p14="http://schemas.microsoft.com/office/powerpoint/2010/main" val="24989820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F2D5F8-87CB-4B5B-8EC7-5F4CE6485746}"/>
              </a:ext>
            </a:extLst>
          </p:cNvPr>
          <p:cNvSpPr>
            <a:spLocks noGrp="1"/>
          </p:cNvSpPr>
          <p:nvPr>
            <p:ph type="title"/>
          </p:nvPr>
        </p:nvSpPr>
        <p:spPr/>
        <p:txBody>
          <a:bodyPr/>
          <a:lstStyle/>
          <a:p>
            <a:r>
              <a:rPr lang="en-US" dirty="0"/>
              <a:t>Server-initiated Replicas</a:t>
            </a:r>
          </a:p>
        </p:txBody>
      </p:sp>
      <p:sp>
        <p:nvSpPr>
          <p:cNvPr id="3" name="Content Placeholder 2">
            <a:extLst>
              <a:ext uri="{FF2B5EF4-FFF2-40B4-BE49-F238E27FC236}">
                <a16:creationId xmlns:a16="http://schemas.microsoft.com/office/drawing/2014/main" xmlns="" id="{139A428D-8F15-4206-B337-FA27C005FA71}"/>
              </a:ext>
            </a:extLst>
          </p:cNvPr>
          <p:cNvSpPr>
            <a:spLocks noGrp="1"/>
          </p:cNvSpPr>
          <p:nvPr>
            <p:ph idx="1"/>
          </p:nvPr>
        </p:nvSpPr>
        <p:spPr/>
        <p:txBody>
          <a:bodyPr/>
          <a:lstStyle/>
          <a:p>
            <a:pPr>
              <a:lnSpc>
                <a:spcPct val="100000"/>
              </a:lnSpc>
            </a:pPr>
            <a:r>
              <a:rPr lang="en-US" dirty="0" smtClean="0"/>
              <a:t>They are </a:t>
            </a:r>
            <a:r>
              <a:rPr lang="en-US" dirty="0"/>
              <a:t>replicas created in order to enhance the performance of the system at the initiation of the owner of the data-store.</a:t>
            </a:r>
          </a:p>
          <a:p>
            <a:pPr>
              <a:lnSpc>
                <a:spcPct val="100000"/>
              </a:lnSpc>
            </a:pPr>
            <a:r>
              <a:rPr lang="en-US" dirty="0"/>
              <a:t>P</a:t>
            </a:r>
            <a:r>
              <a:rPr lang="en-US" dirty="0" smtClean="0"/>
              <a:t>laced </a:t>
            </a:r>
            <a:r>
              <a:rPr lang="en-US" dirty="0"/>
              <a:t>on servers maintained by </a:t>
            </a:r>
            <a:r>
              <a:rPr lang="en-US" dirty="0" smtClean="0"/>
              <a:t>others</a:t>
            </a:r>
            <a:r>
              <a:rPr lang="en-US" dirty="0"/>
              <a:t> </a:t>
            </a:r>
            <a:r>
              <a:rPr lang="en-US" dirty="0" smtClean="0"/>
              <a:t>and </a:t>
            </a:r>
            <a:r>
              <a:rPr lang="en-US" dirty="0"/>
              <a:t>c</a:t>
            </a:r>
            <a:r>
              <a:rPr lang="en-US" dirty="0" smtClean="0"/>
              <a:t>lose </a:t>
            </a:r>
            <a:r>
              <a:rPr lang="en-US" dirty="0"/>
              <a:t>to large concentrations of clients.</a:t>
            </a:r>
          </a:p>
          <a:p>
            <a:pPr>
              <a:lnSpc>
                <a:spcPct val="100000"/>
              </a:lnSpc>
            </a:pPr>
            <a:r>
              <a:rPr lang="en-US" dirty="0" smtClean="0"/>
              <a:t>Typically </a:t>
            </a:r>
            <a:r>
              <a:rPr lang="en-US" dirty="0"/>
              <a:t>used by web hosting companies to geographically locate replicas close to where they are needed most. (Often referred to as “push caches”).</a:t>
            </a:r>
          </a:p>
          <a:p>
            <a:pPr>
              <a:lnSpc>
                <a:spcPct val="100000"/>
              </a:lnSpc>
            </a:pPr>
            <a:r>
              <a:rPr lang="en-US" dirty="0" smtClean="0"/>
              <a:t>A </a:t>
            </a:r>
            <a:r>
              <a:rPr lang="en-US" dirty="0"/>
              <a:t>third party (provider) owns the secondary replica servers, and they provide hosting service</a:t>
            </a:r>
          </a:p>
          <a:p>
            <a:pPr lvl="2"/>
            <a:r>
              <a:rPr lang="en-US" sz="2400" dirty="0"/>
              <a:t>The provider has a collection of servers across the Internet</a:t>
            </a:r>
          </a:p>
          <a:p>
            <a:pPr lvl="2"/>
            <a:r>
              <a:rPr lang="en-US" sz="2400" dirty="0"/>
              <a:t>The hosting service dynamically replicates files on different servers </a:t>
            </a:r>
          </a:p>
          <a:p>
            <a:pPr lvl="2"/>
            <a:r>
              <a:rPr lang="en-US" sz="2400" dirty="0"/>
              <a:t>Based on the popularity of the file in a region</a:t>
            </a:r>
          </a:p>
          <a:p>
            <a:pPr>
              <a:lnSpc>
                <a:spcPct val="100000"/>
              </a:lnSpc>
            </a:pPr>
            <a:r>
              <a:rPr lang="en-US" dirty="0" smtClean="0"/>
              <a:t>The </a:t>
            </a:r>
            <a:r>
              <a:rPr lang="en-US" dirty="0"/>
              <a:t>permanent server chooses to host the data item on different secondary replica servers </a:t>
            </a:r>
          </a:p>
          <a:p>
            <a:pPr>
              <a:lnSpc>
                <a:spcPct val="100000"/>
              </a:lnSpc>
            </a:pPr>
            <a:r>
              <a:rPr lang="en-US" dirty="0" smtClean="0"/>
              <a:t>The </a:t>
            </a:r>
            <a:r>
              <a:rPr lang="en-US" dirty="0"/>
              <a:t>scheme is efficient when updates are rare</a:t>
            </a:r>
          </a:p>
          <a:p>
            <a:pPr>
              <a:lnSpc>
                <a:spcPct val="100000"/>
              </a:lnSpc>
            </a:pPr>
            <a:r>
              <a:rPr lang="en-US" dirty="0" smtClean="0"/>
              <a:t>Examples </a:t>
            </a:r>
            <a:r>
              <a:rPr lang="en-US" dirty="0"/>
              <a:t>of Server-initiated </a:t>
            </a:r>
            <a:r>
              <a:rPr lang="en-US" dirty="0" smtClean="0"/>
              <a:t>Replicas : </a:t>
            </a:r>
          </a:p>
          <a:p>
            <a:pPr lvl="2"/>
            <a:r>
              <a:rPr lang="en-US" sz="2400" dirty="0"/>
              <a:t>Replicas in Content Delivery Networks (CDNs)</a:t>
            </a:r>
          </a:p>
        </p:txBody>
      </p:sp>
    </p:spTree>
    <p:extLst>
      <p:ext uri="{BB962C8B-B14F-4D97-AF65-F5344CB8AC3E}">
        <p14:creationId xmlns:p14="http://schemas.microsoft.com/office/powerpoint/2010/main" val="3896160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F2D5F8-87CB-4B5B-8EC7-5F4CE6485746}"/>
              </a:ext>
            </a:extLst>
          </p:cNvPr>
          <p:cNvSpPr>
            <a:spLocks noGrp="1"/>
          </p:cNvSpPr>
          <p:nvPr>
            <p:ph type="title"/>
          </p:nvPr>
        </p:nvSpPr>
        <p:spPr/>
        <p:txBody>
          <a:bodyPr/>
          <a:lstStyle/>
          <a:p>
            <a:r>
              <a:rPr lang="en-US" dirty="0"/>
              <a:t>Client-initiated Replicas</a:t>
            </a:r>
          </a:p>
        </p:txBody>
      </p:sp>
      <p:sp>
        <p:nvSpPr>
          <p:cNvPr id="3" name="Content Placeholder 2">
            <a:extLst>
              <a:ext uri="{FF2B5EF4-FFF2-40B4-BE49-F238E27FC236}">
                <a16:creationId xmlns:a16="http://schemas.microsoft.com/office/drawing/2014/main" xmlns="" id="{139A428D-8F15-4206-B337-FA27C005FA71}"/>
              </a:ext>
            </a:extLst>
          </p:cNvPr>
          <p:cNvSpPr>
            <a:spLocks noGrp="1"/>
          </p:cNvSpPr>
          <p:nvPr>
            <p:ph idx="1"/>
          </p:nvPr>
        </p:nvSpPr>
        <p:spPr/>
        <p:txBody>
          <a:bodyPr/>
          <a:lstStyle/>
          <a:p>
            <a:pPr>
              <a:lnSpc>
                <a:spcPct val="100000"/>
              </a:lnSpc>
            </a:pPr>
            <a:r>
              <a:rPr lang="en-US" dirty="0" smtClean="0"/>
              <a:t>They are </a:t>
            </a:r>
            <a:r>
              <a:rPr lang="en-US" dirty="0"/>
              <a:t>temporary copies created by clients to improve their access to the data (client caches)</a:t>
            </a:r>
          </a:p>
          <a:p>
            <a:pPr>
              <a:lnSpc>
                <a:spcPct val="100000"/>
              </a:lnSpc>
            </a:pPr>
            <a:r>
              <a:rPr lang="en-US" dirty="0" smtClean="0"/>
              <a:t>Examples</a:t>
            </a:r>
            <a:r>
              <a:rPr lang="en-US" dirty="0"/>
              <a:t>: Web browser caches and proxy caches</a:t>
            </a:r>
          </a:p>
          <a:p>
            <a:pPr>
              <a:lnSpc>
                <a:spcPct val="100000"/>
              </a:lnSpc>
            </a:pPr>
            <a:r>
              <a:rPr lang="en-US" dirty="0" smtClean="0"/>
              <a:t>Works </a:t>
            </a:r>
            <a:r>
              <a:rPr lang="en-US" dirty="0"/>
              <a:t>well assuming, of course, that the cached data does not go stale too soon</a:t>
            </a:r>
            <a:r>
              <a:rPr lang="en-US" dirty="0" smtClean="0"/>
              <a:t>.</a:t>
            </a:r>
          </a:p>
          <a:p>
            <a:pPr>
              <a:lnSpc>
                <a:spcPct val="100000"/>
              </a:lnSpc>
            </a:pPr>
            <a:r>
              <a:rPr lang="en-US" dirty="0"/>
              <a:t>Client-initiated replicas are known as client caches</a:t>
            </a:r>
          </a:p>
          <a:p>
            <a:pPr>
              <a:lnSpc>
                <a:spcPct val="100000"/>
              </a:lnSpc>
            </a:pPr>
            <a:r>
              <a:rPr lang="en-US" dirty="0" smtClean="0"/>
              <a:t>Client </a:t>
            </a:r>
            <a:r>
              <a:rPr lang="en-US" dirty="0"/>
              <a:t>caches are used only to reduce the access latency of data</a:t>
            </a:r>
          </a:p>
          <a:p>
            <a:pPr lvl="2"/>
            <a:r>
              <a:rPr lang="en-US" sz="2400" dirty="0"/>
              <a:t>e.g., Browser caching a web-page locally</a:t>
            </a:r>
          </a:p>
          <a:p>
            <a:pPr>
              <a:lnSpc>
                <a:spcPct val="100000"/>
              </a:lnSpc>
            </a:pPr>
            <a:r>
              <a:rPr lang="en-US" dirty="0" smtClean="0"/>
              <a:t>Typically</a:t>
            </a:r>
            <a:r>
              <a:rPr lang="en-US" dirty="0"/>
              <a:t>, managing a cache is entirely the responsibility of a client</a:t>
            </a:r>
          </a:p>
          <a:p>
            <a:pPr lvl="2"/>
            <a:r>
              <a:rPr lang="en-US" sz="2400" dirty="0"/>
              <a:t>Occasionally, data-store may inform client when the replica has become stale</a:t>
            </a:r>
          </a:p>
          <a:p>
            <a:pPr>
              <a:lnSpc>
                <a:spcPct val="100000"/>
              </a:lnSpc>
            </a:pPr>
            <a:endParaRPr lang="en-US" sz="2400" dirty="0"/>
          </a:p>
        </p:txBody>
      </p:sp>
    </p:spTree>
    <p:extLst>
      <p:ext uri="{BB962C8B-B14F-4D97-AF65-F5344CB8AC3E}">
        <p14:creationId xmlns:p14="http://schemas.microsoft.com/office/powerpoint/2010/main" val="1172725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F2D5F8-87CB-4B5B-8EC7-5F4CE6485746}"/>
              </a:ext>
            </a:extLst>
          </p:cNvPr>
          <p:cNvSpPr>
            <a:spLocks noGrp="1"/>
          </p:cNvSpPr>
          <p:nvPr>
            <p:ph type="title"/>
          </p:nvPr>
        </p:nvSpPr>
        <p:spPr/>
        <p:txBody>
          <a:bodyPr/>
          <a:lstStyle/>
          <a:p>
            <a:r>
              <a:rPr lang="en-US" dirty="0"/>
              <a:t>Content distribution</a:t>
            </a:r>
          </a:p>
        </p:txBody>
      </p:sp>
      <p:sp>
        <p:nvSpPr>
          <p:cNvPr id="3" name="Content Placeholder 2">
            <a:extLst>
              <a:ext uri="{FF2B5EF4-FFF2-40B4-BE49-F238E27FC236}">
                <a16:creationId xmlns:a16="http://schemas.microsoft.com/office/drawing/2014/main" xmlns="" id="{139A428D-8F15-4206-B337-FA27C005FA71}"/>
              </a:ext>
            </a:extLst>
          </p:cNvPr>
          <p:cNvSpPr>
            <a:spLocks noGrp="1"/>
          </p:cNvSpPr>
          <p:nvPr>
            <p:ph idx="1"/>
          </p:nvPr>
        </p:nvSpPr>
        <p:spPr/>
        <p:txBody>
          <a:bodyPr/>
          <a:lstStyle/>
          <a:p>
            <a:pPr>
              <a:lnSpc>
                <a:spcPct val="100000"/>
              </a:lnSpc>
            </a:pPr>
            <a:r>
              <a:rPr lang="en-US" dirty="0"/>
              <a:t>Replication management also includes propagation of updated content delivery to the replica server (how to update</a:t>
            </a:r>
            <a:r>
              <a:rPr lang="en-US" dirty="0" smtClean="0"/>
              <a:t>).</a:t>
            </a:r>
          </a:p>
          <a:p>
            <a:pPr>
              <a:lnSpc>
                <a:spcPct val="100000"/>
              </a:lnSpc>
            </a:pPr>
            <a:r>
              <a:rPr lang="en-US" dirty="0"/>
              <a:t>Information type to be </a:t>
            </a:r>
            <a:r>
              <a:rPr lang="en-US" dirty="0" smtClean="0"/>
              <a:t>propagated : There </a:t>
            </a:r>
            <a:r>
              <a:rPr lang="en-US" dirty="0"/>
              <a:t>are three possibilities for information to be actually propagated</a:t>
            </a:r>
            <a:r>
              <a:rPr lang="en-US" dirty="0" smtClean="0"/>
              <a:t>.</a:t>
            </a:r>
          </a:p>
          <a:p>
            <a:pPr marL="1371600" lvl="2" indent="-457200">
              <a:buFont typeface="+mj-lt"/>
              <a:buAutoNum type="arabicPeriod"/>
            </a:pPr>
            <a:r>
              <a:rPr lang="en-US" sz="2400" dirty="0"/>
              <a:t>Propagate only updates notifications</a:t>
            </a:r>
          </a:p>
          <a:p>
            <a:pPr marL="1371600" lvl="2" indent="-457200">
              <a:buFont typeface="+mj-lt"/>
              <a:buAutoNum type="arabicPeriod"/>
            </a:pPr>
            <a:r>
              <a:rPr lang="en-US" sz="2400" dirty="0"/>
              <a:t>Transmit update data from one copy to another</a:t>
            </a:r>
          </a:p>
          <a:p>
            <a:pPr marL="1371600" lvl="2" indent="-457200">
              <a:buFont typeface="+mj-lt"/>
              <a:buAutoNum type="arabicPeriod"/>
            </a:pPr>
            <a:r>
              <a:rPr lang="en-US" sz="2400" dirty="0"/>
              <a:t>Propagate update operations to other replicas</a:t>
            </a:r>
          </a:p>
        </p:txBody>
      </p:sp>
    </p:spTree>
    <p:extLst>
      <p:ext uri="{BB962C8B-B14F-4D97-AF65-F5344CB8AC3E}">
        <p14:creationId xmlns:p14="http://schemas.microsoft.com/office/powerpoint/2010/main" val="24956938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F2D5F8-87CB-4B5B-8EC7-5F4CE6485746}"/>
              </a:ext>
            </a:extLst>
          </p:cNvPr>
          <p:cNvSpPr>
            <a:spLocks noGrp="1"/>
          </p:cNvSpPr>
          <p:nvPr>
            <p:ph type="title"/>
          </p:nvPr>
        </p:nvSpPr>
        <p:spPr/>
        <p:txBody>
          <a:bodyPr/>
          <a:lstStyle/>
          <a:p>
            <a:r>
              <a:rPr lang="en-US" dirty="0"/>
              <a:t>Update Propagation: Design Issues</a:t>
            </a:r>
          </a:p>
        </p:txBody>
      </p:sp>
      <p:sp>
        <p:nvSpPr>
          <p:cNvPr id="3" name="Content Placeholder 2">
            <a:extLst>
              <a:ext uri="{FF2B5EF4-FFF2-40B4-BE49-F238E27FC236}">
                <a16:creationId xmlns:a16="http://schemas.microsoft.com/office/drawing/2014/main" xmlns="" id="{139A428D-8F15-4206-B337-FA27C005FA71}"/>
              </a:ext>
            </a:extLst>
          </p:cNvPr>
          <p:cNvSpPr>
            <a:spLocks noGrp="1"/>
          </p:cNvSpPr>
          <p:nvPr>
            <p:ph idx="1"/>
          </p:nvPr>
        </p:nvSpPr>
        <p:spPr/>
        <p:txBody>
          <a:bodyPr/>
          <a:lstStyle/>
          <a:p>
            <a:pPr>
              <a:lnSpc>
                <a:spcPct val="100000"/>
              </a:lnSpc>
            </a:pPr>
            <a:r>
              <a:rPr lang="en-US" dirty="0"/>
              <a:t>Updates:</a:t>
            </a:r>
          </a:p>
          <a:p>
            <a:pPr lvl="2"/>
            <a:r>
              <a:rPr lang="en-US" sz="2400" dirty="0"/>
              <a:t>Clients initiate</a:t>
            </a:r>
          </a:p>
          <a:p>
            <a:pPr lvl="2"/>
            <a:r>
              <a:rPr lang="en-US" sz="2400" dirty="0"/>
              <a:t>They are subsequently forwarded to one of the copies</a:t>
            </a:r>
          </a:p>
          <a:p>
            <a:pPr lvl="2"/>
            <a:r>
              <a:rPr lang="en-US" sz="2400" dirty="0"/>
              <a:t>From there, the update should be propagated to </a:t>
            </a:r>
            <a:r>
              <a:rPr lang="en-US" sz="2400" dirty="0" smtClean="0"/>
              <a:t>other Copies</a:t>
            </a:r>
            <a:r>
              <a:rPr lang="en-US" sz="2400" dirty="0"/>
              <a:t>, while ensuring the consistency at the same time</a:t>
            </a:r>
          </a:p>
          <a:p>
            <a:pPr>
              <a:lnSpc>
                <a:spcPct val="100000"/>
              </a:lnSpc>
            </a:pPr>
            <a:r>
              <a:rPr lang="en-US" dirty="0" smtClean="0"/>
              <a:t>What </a:t>
            </a:r>
            <a:r>
              <a:rPr lang="en-US" dirty="0"/>
              <a:t>to propagate?</a:t>
            </a:r>
          </a:p>
          <a:p>
            <a:pPr lvl="2"/>
            <a:r>
              <a:rPr lang="en-US" sz="2400" dirty="0" smtClean="0"/>
              <a:t>Only </a:t>
            </a:r>
            <a:r>
              <a:rPr lang="en-US" sz="2400" dirty="0"/>
              <a:t>a notification of an update (e.g. invalidation used for caches). Useful when read-to-update ratio is low</a:t>
            </a:r>
          </a:p>
          <a:p>
            <a:pPr lvl="2"/>
            <a:r>
              <a:rPr lang="en-US" sz="2400" dirty="0" smtClean="0"/>
              <a:t>Transfer </a:t>
            </a:r>
            <a:r>
              <a:rPr lang="en-US" sz="2400" dirty="0"/>
              <a:t>the modified data from one copy to another. Useful when read-to-update ratio is high.</a:t>
            </a:r>
          </a:p>
          <a:p>
            <a:pPr lvl="2"/>
            <a:r>
              <a:rPr lang="en-US" sz="2400" dirty="0" smtClean="0"/>
              <a:t>Propagate </a:t>
            </a:r>
            <a:r>
              <a:rPr lang="en-US" sz="2400" dirty="0"/>
              <a:t>the update operation to other copies. The replicas execute the update operation</a:t>
            </a:r>
          </a:p>
        </p:txBody>
      </p:sp>
    </p:spTree>
    <p:extLst>
      <p:ext uri="{BB962C8B-B14F-4D97-AF65-F5344CB8AC3E}">
        <p14:creationId xmlns:p14="http://schemas.microsoft.com/office/powerpoint/2010/main" val="474491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F2D5F8-87CB-4B5B-8EC7-5F4CE6485746}"/>
              </a:ext>
            </a:extLst>
          </p:cNvPr>
          <p:cNvSpPr>
            <a:spLocks noGrp="1"/>
          </p:cNvSpPr>
          <p:nvPr>
            <p:ph type="title"/>
          </p:nvPr>
        </p:nvSpPr>
        <p:spPr/>
        <p:txBody>
          <a:bodyPr/>
          <a:lstStyle/>
          <a:p>
            <a:r>
              <a:rPr lang="en-US" dirty="0"/>
              <a:t>Pull versus Push Protocols</a:t>
            </a:r>
          </a:p>
        </p:txBody>
      </p:sp>
      <p:sp>
        <p:nvSpPr>
          <p:cNvPr id="3" name="Content Placeholder 2">
            <a:extLst>
              <a:ext uri="{FF2B5EF4-FFF2-40B4-BE49-F238E27FC236}">
                <a16:creationId xmlns:a16="http://schemas.microsoft.com/office/drawing/2014/main" xmlns="" id="{139A428D-8F15-4206-B337-FA27C005FA71}"/>
              </a:ext>
            </a:extLst>
          </p:cNvPr>
          <p:cNvSpPr>
            <a:spLocks noGrp="1"/>
          </p:cNvSpPr>
          <p:nvPr>
            <p:ph idx="1"/>
          </p:nvPr>
        </p:nvSpPr>
        <p:spPr/>
        <p:txBody>
          <a:bodyPr/>
          <a:lstStyle/>
          <a:p>
            <a:pPr>
              <a:lnSpc>
                <a:spcPct val="100000"/>
              </a:lnSpc>
            </a:pPr>
            <a:r>
              <a:rPr lang="en-US" b="1" dirty="0">
                <a:solidFill>
                  <a:srgbClr val="1D3064"/>
                </a:solidFill>
              </a:rPr>
              <a:t>Pushing updates</a:t>
            </a:r>
            <a:r>
              <a:rPr lang="en-US" dirty="0"/>
              <a:t>:</a:t>
            </a:r>
          </a:p>
          <a:p>
            <a:pPr lvl="2"/>
            <a:r>
              <a:rPr lang="en-US" sz="2400" dirty="0">
                <a:solidFill>
                  <a:schemeClr val="accent6"/>
                </a:solidFill>
              </a:rPr>
              <a:t>Server-based approach</a:t>
            </a:r>
            <a:r>
              <a:rPr lang="en-US" sz="2400" dirty="0"/>
              <a:t>; in which updates are propagated regardless whether target asks for it.</a:t>
            </a:r>
          </a:p>
          <a:p>
            <a:pPr lvl="2"/>
            <a:r>
              <a:rPr lang="en-US" sz="2400" dirty="0"/>
              <a:t>Often used between permanent servers and server initiated replicas (can be used for client caches).</a:t>
            </a:r>
          </a:p>
          <a:p>
            <a:pPr lvl="2"/>
            <a:r>
              <a:rPr lang="en-US" sz="2400" dirty="0"/>
              <a:t>Used when a high degree of consistency is required and where read-to-update ratio is relatively high</a:t>
            </a:r>
          </a:p>
          <a:p>
            <a:pPr>
              <a:lnSpc>
                <a:spcPct val="100000"/>
              </a:lnSpc>
            </a:pPr>
            <a:r>
              <a:rPr lang="en-US" b="1" dirty="0" smtClean="0">
                <a:solidFill>
                  <a:srgbClr val="1D3064"/>
                </a:solidFill>
              </a:rPr>
              <a:t>Pulling </a:t>
            </a:r>
            <a:r>
              <a:rPr lang="en-US" b="1" dirty="0">
                <a:solidFill>
                  <a:srgbClr val="1D3064"/>
                </a:solidFill>
              </a:rPr>
              <a:t>updates</a:t>
            </a:r>
            <a:r>
              <a:rPr lang="en-US" dirty="0"/>
              <a:t>:</a:t>
            </a:r>
          </a:p>
          <a:p>
            <a:pPr lvl="2"/>
            <a:r>
              <a:rPr lang="en-US" sz="2400" dirty="0">
                <a:solidFill>
                  <a:schemeClr val="accent6"/>
                </a:solidFill>
              </a:rPr>
              <a:t>Client-based approach</a:t>
            </a:r>
            <a:r>
              <a:rPr lang="en-US" sz="2400" dirty="0"/>
              <a:t>; in which client polls the server to check whether an update is needed.</a:t>
            </a:r>
          </a:p>
          <a:p>
            <a:pPr lvl="2"/>
            <a:r>
              <a:rPr lang="en-US" sz="2400" dirty="0"/>
              <a:t>Non-shared client caches</a:t>
            </a:r>
          </a:p>
          <a:p>
            <a:pPr lvl="2"/>
            <a:r>
              <a:rPr lang="en-US" sz="2400" dirty="0"/>
              <a:t>Efficient when read-to-update ratio is low.</a:t>
            </a:r>
          </a:p>
          <a:p>
            <a:pPr lvl="2"/>
            <a:r>
              <a:rPr lang="en-US" sz="2400" dirty="0"/>
              <a:t>High response time in case of a cache miss</a:t>
            </a:r>
          </a:p>
        </p:txBody>
      </p:sp>
    </p:spTree>
    <p:extLst>
      <p:ext uri="{BB962C8B-B14F-4D97-AF65-F5344CB8AC3E}">
        <p14:creationId xmlns:p14="http://schemas.microsoft.com/office/powerpoint/2010/main" val="1874102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F2D5F8-87CB-4B5B-8EC7-5F4CE6485746}"/>
              </a:ext>
            </a:extLst>
          </p:cNvPr>
          <p:cNvSpPr>
            <a:spLocks noGrp="1"/>
          </p:cNvSpPr>
          <p:nvPr>
            <p:ph type="title"/>
          </p:nvPr>
        </p:nvSpPr>
        <p:spPr/>
        <p:txBody>
          <a:bodyPr/>
          <a:lstStyle/>
          <a:p>
            <a:r>
              <a:rPr lang="en-US" dirty="0"/>
              <a:t>Pull versus Push Protocols</a:t>
            </a:r>
          </a:p>
        </p:txBody>
      </p:sp>
      <p:sp>
        <p:nvSpPr>
          <p:cNvPr id="6" name="TextBox 5"/>
          <p:cNvSpPr txBox="1"/>
          <p:nvPr/>
        </p:nvSpPr>
        <p:spPr>
          <a:xfrm>
            <a:off x="566225" y="4063862"/>
            <a:ext cx="10609730" cy="830997"/>
          </a:xfrm>
          <a:prstGeom prst="rect">
            <a:avLst/>
          </a:prstGeom>
          <a:noFill/>
        </p:spPr>
        <p:txBody>
          <a:bodyPr wrap="square" rtlCol="0">
            <a:spAutoFit/>
          </a:bodyPr>
          <a:lstStyle/>
          <a:p>
            <a:r>
              <a:rPr lang="en-US" sz="2400" dirty="0">
                <a:solidFill>
                  <a:schemeClr val="accent6"/>
                </a:solidFill>
              </a:rPr>
              <a:t>A comparison between push-based and pull-based protocols in the case of multiple client, single server systems.</a:t>
            </a:r>
          </a:p>
        </p:txBody>
      </p:sp>
      <p:sp>
        <p:nvSpPr>
          <p:cNvPr id="7" name="AutoShape 3"/>
          <p:cNvSpPr>
            <a:spLocks noChangeAspect="1" noChangeArrowheads="1" noTextEdit="1"/>
          </p:cNvSpPr>
          <p:nvPr/>
        </p:nvSpPr>
        <p:spPr bwMode="auto">
          <a:xfrm>
            <a:off x="325438" y="1398588"/>
            <a:ext cx="11091862" cy="242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4" name="Line 11"/>
          <p:cNvSpPr>
            <a:spLocks noChangeShapeType="1"/>
          </p:cNvSpPr>
          <p:nvPr/>
        </p:nvSpPr>
        <p:spPr bwMode="auto">
          <a:xfrm>
            <a:off x="3417888" y="1400175"/>
            <a:ext cx="0" cy="2351087"/>
          </a:xfrm>
          <a:prstGeom prst="line">
            <a:avLst/>
          </a:prstGeom>
          <a:noFill/>
          <a:ln w="12700">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5" name="Line 12"/>
          <p:cNvSpPr>
            <a:spLocks noChangeShapeType="1"/>
          </p:cNvSpPr>
          <p:nvPr/>
        </p:nvSpPr>
        <p:spPr bwMode="auto">
          <a:xfrm>
            <a:off x="8472488" y="1400175"/>
            <a:ext cx="0" cy="2351087"/>
          </a:xfrm>
          <a:prstGeom prst="line">
            <a:avLst/>
          </a:prstGeom>
          <a:noFill/>
          <a:ln w="12700">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9" name="Line 16"/>
          <p:cNvSpPr>
            <a:spLocks noChangeShapeType="1"/>
          </p:cNvSpPr>
          <p:nvPr/>
        </p:nvSpPr>
        <p:spPr bwMode="auto">
          <a:xfrm>
            <a:off x="331788" y="1400175"/>
            <a:ext cx="0" cy="2351087"/>
          </a:xfrm>
          <a:prstGeom prst="line">
            <a:avLst/>
          </a:prstGeom>
          <a:noFill/>
          <a:ln w="12700">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0" name="Line 17"/>
          <p:cNvSpPr>
            <a:spLocks noChangeShapeType="1"/>
          </p:cNvSpPr>
          <p:nvPr/>
        </p:nvSpPr>
        <p:spPr bwMode="auto">
          <a:xfrm>
            <a:off x="11391900" y="1400175"/>
            <a:ext cx="0" cy="2351087"/>
          </a:xfrm>
          <a:prstGeom prst="line">
            <a:avLst/>
          </a:prstGeom>
          <a:noFill/>
          <a:ln w="12700">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grpSp>
        <p:nvGrpSpPr>
          <p:cNvPr id="59" name="Group 58"/>
          <p:cNvGrpSpPr/>
          <p:nvPr/>
        </p:nvGrpSpPr>
        <p:grpSpPr>
          <a:xfrm>
            <a:off x="325438" y="1406525"/>
            <a:ext cx="11072812" cy="581025"/>
            <a:chOff x="325438" y="1406525"/>
            <a:chExt cx="11072812" cy="581025"/>
          </a:xfrm>
        </p:grpSpPr>
        <p:sp>
          <p:nvSpPr>
            <p:cNvPr id="8" name="Rectangle 5"/>
            <p:cNvSpPr>
              <a:spLocks noChangeArrowheads="1"/>
            </p:cNvSpPr>
            <p:nvPr/>
          </p:nvSpPr>
          <p:spPr bwMode="auto">
            <a:xfrm>
              <a:off x="331788" y="1406525"/>
              <a:ext cx="3086100" cy="579437"/>
            </a:xfrm>
            <a:prstGeom prst="rect">
              <a:avLst/>
            </a:prstGeom>
            <a:solidFill>
              <a:srgbClr val="1D306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9" name="Rectangle 6"/>
            <p:cNvSpPr>
              <a:spLocks noChangeArrowheads="1"/>
            </p:cNvSpPr>
            <p:nvPr/>
          </p:nvSpPr>
          <p:spPr bwMode="auto">
            <a:xfrm>
              <a:off x="3417888" y="1406525"/>
              <a:ext cx="5054600" cy="581025"/>
            </a:xfrm>
            <a:prstGeom prst="rect">
              <a:avLst/>
            </a:prstGeom>
            <a:solidFill>
              <a:srgbClr val="1D306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0" name="Rectangle 7"/>
            <p:cNvSpPr>
              <a:spLocks noChangeArrowheads="1"/>
            </p:cNvSpPr>
            <p:nvPr/>
          </p:nvSpPr>
          <p:spPr bwMode="auto">
            <a:xfrm>
              <a:off x="8472488" y="1406525"/>
              <a:ext cx="2919412" cy="581025"/>
            </a:xfrm>
            <a:prstGeom prst="rect">
              <a:avLst/>
            </a:prstGeom>
            <a:solidFill>
              <a:srgbClr val="1D306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6" name="Line 13"/>
            <p:cNvSpPr>
              <a:spLocks noChangeShapeType="1"/>
            </p:cNvSpPr>
            <p:nvPr/>
          </p:nvSpPr>
          <p:spPr bwMode="auto">
            <a:xfrm>
              <a:off x="325438" y="1987550"/>
              <a:ext cx="11072812" cy="0"/>
            </a:xfrm>
            <a:prstGeom prst="line">
              <a:avLst/>
            </a:prstGeom>
            <a:noFill/>
            <a:ln w="38100">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1" name="Line 18"/>
            <p:cNvSpPr>
              <a:spLocks noChangeShapeType="1"/>
            </p:cNvSpPr>
            <p:nvPr/>
          </p:nvSpPr>
          <p:spPr bwMode="auto">
            <a:xfrm>
              <a:off x="325438" y="1406525"/>
              <a:ext cx="11072812" cy="0"/>
            </a:xfrm>
            <a:prstGeom prst="line">
              <a:avLst/>
            </a:prstGeom>
            <a:noFill/>
            <a:ln w="12700">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3" name="Rectangle 20"/>
            <p:cNvSpPr>
              <a:spLocks noChangeArrowheads="1"/>
            </p:cNvSpPr>
            <p:nvPr/>
          </p:nvSpPr>
          <p:spPr bwMode="auto">
            <a:xfrm>
              <a:off x="423863" y="1514475"/>
              <a:ext cx="81280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smtClean="0">
                  <a:ln>
                    <a:noFill/>
                  </a:ln>
                  <a:solidFill>
                    <a:srgbClr val="FFFFFF"/>
                  </a:solidFill>
                  <a:effectLst/>
                  <a:latin typeface="Roboto Condensed" panose="02000000000000000000" pitchFamily="2" charset="0"/>
                </a:rPr>
                <a:t>Issue</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4" name="Rectangle 21"/>
            <p:cNvSpPr>
              <a:spLocks noChangeArrowheads="1"/>
            </p:cNvSpPr>
            <p:nvPr/>
          </p:nvSpPr>
          <p:spPr bwMode="auto">
            <a:xfrm>
              <a:off x="3508375" y="1514475"/>
              <a:ext cx="76835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smtClean="0">
                  <a:ln>
                    <a:noFill/>
                  </a:ln>
                  <a:solidFill>
                    <a:srgbClr val="FFFFFF"/>
                  </a:solidFill>
                  <a:effectLst/>
                  <a:latin typeface="Roboto Condensed" panose="02000000000000000000" pitchFamily="2" charset="0"/>
                </a:rPr>
                <a:t>Push</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5" name="Rectangle 22"/>
            <p:cNvSpPr>
              <a:spLocks noChangeArrowheads="1"/>
            </p:cNvSpPr>
            <p:nvPr/>
          </p:nvSpPr>
          <p:spPr bwMode="auto">
            <a:xfrm>
              <a:off x="4119563" y="1514475"/>
              <a:ext cx="268287"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smtClean="0">
                  <a:ln>
                    <a:noFill/>
                  </a:ln>
                  <a:solidFill>
                    <a:srgbClr val="FFFFFF"/>
                  </a:solidFill>
                  <a:effectLst/>
                  <a:latin typeface="Roboto Condensed" panose="02000000000000000000" pitchFamily="2" charset="0"/>
                </a:rPr>
                <a:t>-</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6" name="Rectangle 23"/>
            <p:cNvSpPr>
              <a:spLocks noChangeArrowheads="1"/>
            </p:cNvSpPr>
            <p:nvPr/>
          </p:nvSpPr>
          <p:spPr bwMode="auto">
            <a:xfrm>
              <a:off x="4232275" y="1514475"/>
              <a:ext cx="887412"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smtClean="0">
                  <a:ln>
                    <a:noFill/>
                  </a:ln>
                  <a:solidFill>
                    <a:srgbClr val="FFFFFF"/>
                  </a:solidFill>
                  <a:effectLst/>
                  <a:latin typeface="Roboto Condensed" panose="02000000000000000000" pitchFamily="2" charset="0"/>
                </a:rPr>
                <a:t>based</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7" name="Rectangle 24"/>
            <p:cNvSpPr>
              <a:spLocks noChangeArrowheads="1"/>
            </p:cNvSpPr>
            <p:nvPr/>
          </p:nvSpPr>
          <p:spPr bwMode="auto">
            <a:xfrm>
              <a:off x="8566150" y="1514475"/>
              <a:ext cx="631825"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smtClean="0">
                  <a:ln>
                    <a:noFill/>
                  </a:ln>
                  <a:solidFill>
                    <a:srgbClr val="FFFFFF"/>
                  </a:solidFill>
                  <a:effectLst/>
                  <a:latin typeface="Roboto Condensed" panose="02000000000000000000" pitchFamily="2" charset="0"/>
                </a:rPr>
                <a:t>Pull</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8" name="Rectangle 25"/>
            <p:cNvSpPr>
              <a:spLocks noChangeArrowheads="1"/>
            </p:cNvSpPr>
            <p:nvPr/>
          </p:nvSpPr>
          <p:spPr bwMode="auto">
            <a:xfrm>
              <a:off x="9040813" y="1514475"/>
              <a:ext cx="268287"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smtClean="0">
                  <a:ln>
                    <a:noFill/>
                  </a:ln>
                  <a:solidFill>
                    <a:srgbClr val="FFFFFF"/>
                  </a:solidFill>
                  <a:effectLst/>
                  <a:latin typeface="Roboto Condensed" panose="02000000000000000000" pitchFamily="2" charset="0"/>
                </a:rPr>
                <a:t>-</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9" name="Rectangle 26"/>
            <p:cNvSpPr>
              <a:spLocks noChangeArrowheads="1"/>
            </p:cNvSpPr>
            <p:nvPr/>
          </p:nvSpPr>
          <p:spPr bwMode="auto">
            <a:xfrm>
              <a:off x="9151938" y="1514475"/>
              <a:ext cx="887412"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smtClean="0">
                  <a:ln>
                    <a:noFill/>
                  </a:ln>
                  <a:solidFill>
                    <a:srgbClr val="FFFFFF"/>
                  </a:solidFill>
                  <a:effectLst/>
                  <a:latin typeface="Roboto Condensed" panose="02000000000000000000" pitchFamily="2" charset="0"/>
                </a:rPr>
                <a:t>based</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grpSp>
      <p:grpSp>
        <p:nvGrpSpPr>
          <p:cNvPr id="60" name="Group 59"/>
          <p:cNvGrpSpPr/>
          <p:nvPr/>
        </p:nvGrpSpPr>
        <p:grpSpPr>
          <a:xfrm>
            <a:off x="325438" y="2097088"/>
            <a:ext cx="11072812" cy="484187"/>
            <a:chOff x="325438" y="2097088"/>
            <a:chExt cx="11072812" cy="484187"/>
          </a:xfrm>
        </p:grpSpPr>
        <p:sp>
          <p:nvSpPr>
            <p:cNvPr id="17" name="Line 14"/>
            <p:cNvSpPr>
              <a:spLocks noChangeShapeType="1"/>
            </p:cNvSpPr>
            <p:nvPr/>
          </p:nvSpPr>
          <p:spPr bwMode="auto">
            <a:xfrm>
              <a:off x="325438" y="2581275"/>
              <a:ext cx="11072812" cy="0"/>
            </a:xfrm>
            <a:prstGeom prst="line">
              <a:avLst/>
            </a:prstGeom>
            <a:noFill/>
            <a:ln w="12700">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0" name="Rectangle 27"/>
            <p:cNvSpPr>
              <a:spLocks noChangeArrowheads="1"/>
            </p:cNvSpPr>
            <p:nvPr/>
          </p:nvSpPr>
          <p:spPr bwMode="auto">
            <a:xfrm>
              <a:off x="423863" y="2097088"/>
              <a:ext cx="191135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1D3064"/>
                  </a:solidFill>
                  <a:effectLst/>
                  <a:latin typeface="Roboto Condensed" panose="02000000000000000000" pitchFamily="2" charset="0"/>
                </a:rPr>
                <a:t>State of server</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31" name="Rectangle 28"/>
            <p:cNvSpPr>
              <a:spLocks noChangeArrowheads="1"/>
            </p:cNvSpPr>
            <p:nvPr/>
          </p:nvSpPr>
          <p:spPr bwMode="auto">
            <a:xfrm>
              <a:off x="3508375" y="2097088"/>
              <a:ext cx="595312"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rgbClr val="212121"/>
                  </a:solidFill>
                  <a:effectLst/>
                  <a:latin typeface="Roboto Condensed" panose="02000000000000000000" pitchFamily="2" charset="0"/>
                </a:rPr>
                <a:t>List</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2" name="Rectangle 29"/>
            <p:cNvSpPr>
              <a:spLocks noChangeArrowheads="1"/>
            </p:cNvSpPr>
            <p:nvPr/>
          </p:nvSpPr>
          <p:spPr bwMode="auto">
            <a:xfrm>
              <a:off x="4021138" y="2097088"/>
              <a:ext cx="40005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rgbClr val="212121"/>
                  </a:solidFill>
                  <a:effectLst/>
                  <a:latin typeface="Roboto Condensed" panose="02000000000000000000" pitchFamily="2" charset="0"/>
                </a:rPr>
                <a:t>of</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3" name="Rectangle 30"/>
            <p:cNvSpPr>
              <a:spLocks noChangeArrowheads="1"/>
            </p:cNvSpPr>
            <p:nvPr/>
          </p:nvSpPr>
          <p:spPr bwMode="auto">
            <a:xfrm>
              <a:off x="4341813" y="2097088"/>
              <a:ext cx="814387"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rgbClr val="212121"/>
                  </a:solidFill>
                  <a:effectLst/>
                  <a:latin typeface="Roboto Condensed" panose="02000000000000000000" pitchFamily="2" charset="0"/>
                </a:rPr>
                <a:t>client</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4" name="Rectangle 31"/>
            <p:cNvSpPr>
              <a:spLocks noChangeArrowheads="1"/>
            </p:cNvSpPr>
            <p:nvPr/>
          </p:nvSpPr>
          <p:spPr bwMode="auto">
            <a:xfrm>
              <a:off x="5072063" y="2097088"/>
              <a:ext cx="110490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rgbClr val="212121"/>
                  </a:solidFill>
                  <a:effectLst/>
                  <a:latin typeface="Roboto Condensed" panose="02000000000000000000" pitchFamily="2" charset="0"/>
                </a:rPr>
                <a:t>replicas</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5" name="Rectangle 32"/>
            <p:cNvSpPr>
              <a:spLocks noChangeArrowheads="1"/>
            </p:cNvSpPr>
            <p:nvPr/>
          </p:nvSpPr>
          <p:spPr bwMode="auto">
            <a:xfrm>
              <a:off x="6094413" y="2097088"/>
              <a:ext cx="59690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rgbClr val="212121"/>
                  </a:solidFill>
                  <a:effectLst/>
                  <a:latin typeface="Roboto Condensed" panose="02000000000000000000" pitchFamily="2" charset="0"/>
                </a:rPr>
                <a:t>and</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6" name="Rectangle 33"/>
            <p:cNvSpPr>
              <a:spLocks noChangeArrowheads="1"/>
            </p:cNvSpPr>
            <p:nvPr/>
          </p:nvSpPr>
          <p:spPr bwMode="auto">
            <a:xfrm>
              <a:off x="6607175" y="2097088"/>
              <a:ext cx="100965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rgbClr val="212121"/>
                  </a:solidFill>
                  <a:effectLst/>
                  <a:latin typeface="Roboto Condensed" panose="02000000000000000000" pitchFamily="2" charset="0"/>
                </a:rPr>
                <a:t>caches</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7" name="Rectangle 34"/>
            <p:cNvSpPr>
              <a:spLocks noChangeArrowheads="1"/>
            </p:cNvSpPr>
            <p:nvPr/>
          </p:nvSpPr>
          <p:spPr bwMode="auto">
            <a:xfrm>
              <a:off x="8566150" y="2097088"/>
              <a:ext cx="784225"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rgbClr val="212121"/>
                  </a:solidFill>
                  <a:effectLst/>
                  <a:latin typeface="Roboto Condensed" panose="02000000000000000000" pitchFamily="2" charset="0"/>
                </a:rPr>
                <a:t>None</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grpSp>
      <p:grpSp>
        <p:nvGrpSpPr>
          <p:cNvPr id="61" name="Group 60"/>
          <p:cNvGrpSpPr/>
          <p:nvPr/>
        </p:nvGrpSpPr>
        <p:grpSpPr>
          <a:xfrm>
            <a:off x="325438" y="2581275"/>
            <a:ext cx="11072812" cy="581025"/>
            <a:chOff x="325438" y="2581275"/>
            <a:chExt cx="11072812" cy="581025"/>
          </a:xfrm>
        </p:grpSpPr>
        <p:sp>
          <p:nvSpPr>
            <p:cNvPr id="11" name="Rectangle 8"/>
            <p:cNvSpPr>
              <a:spLocks noChangeArrowheads="1"/>
            </p:cNvSpPr>
            <p:nvPr/>
          </p:nvSpPr>
          <p:spPr bwMode="auto">
            <a:xfrm>
              <a:off x="331788" y="2581275"/>
              <a:ext cx="3086100" cy="581025"/>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2" name="Rectangle 9"/>
            <p:cNvSpPr>
              <a:spLocks noChangeArrowheads="1"/>
            </p:cNvSpPr>
            <p:nvPr/>
          </p:nvSpPr>
          <p:spPr bwMode="auto">
            <a:xfrm>
              <a:off x="3417888" y="2581275"/>
              <a:ext cx="5054600" cy="581025"/>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3" name="Rectangle 10"/>
            <p:cNvSpPr>
              <a:spLocks noChangeArrowheads="1"/>
            </p:cNvSpPr>
            <p:nvPr/>
          </p:nvSpPr>
          <p:spPr bwMode="auto">
            <a:xfrm>
              <a:off x="8472488" y="2581275"/>
              <a:ext cx="2919412" cy="581025"/>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8" name="Line 15"/>
            <p:cNvSpPr>
              <a:spLocks noChangeShapeType="1"/>
            </p:cNvSpPr>
            <p:nvPr/>
          </p:nvSpPr>
          <p:spPr bwMode="auto">
            <a:xfrm>
              <a:off x="325438" y="3162300"/>
              <a:ext cx="11072812" cy="0"/>
            </a:xfrm>
            <a:prstGeom prst="line">
              <a:avLst/>
            </a:prstGeom>
            <a:noFill/>
            <a:ln w="12700">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8" name="Rectangle 35"/>
            <p:cNvSpPr>
              <a:spLocks noChangeArrowheads="1"/>
            </p:cNvSpPr>
            <p:nvPr/>
          </p:nvSpPr>
          <p:spPr bwMode="auto">
            <a:xfrm>
              <a:off x="423863" y="2689225"/>
              <a:ext cx="1971675"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rgbClr val="1D3064"/>
                  </a:solidFill>
                  <a:effectLst/>
                  <a:latin typeface="Roboto Condensed" panose="02000000000000000000" pitchFamily="2" charset="0"/>
                </a:rPr>
                <a:t>Messages sent</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9" name="Rectangle 36"/>
            <p:cNvSpPr>
              <a:spLocks noChangeArrowheads="1"/>
            </p:cNvSpPr>
            <p:nvPr/>
          </p:nvSpPr>
          <p:spPr bwMode="auto">
            <a:xfrm>
              <a:off x="3508375" y="2689225"/>
              <a:ext cx="1004887"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rgbClr val="212121"/>
                  </a:solidFill>
                  <a:effectLst/>
                  <a:latin typeface="Roboto Condensed" panose="02000000000000000000" pitchFamily="2" charset="0"/>
                </a:rPr>
                <a:t>Update</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40" name="Rectangle 37"/>
            <p:cNvSpPr>
              <a:spLocks noChangeArrowheads="1"/>
            </p:cNvSpPr>
            <p:nvPr/>
          </p:nvSpPr>
          <p:spPr bwMode="auto">
            <a:xfrm>
              <a:off x="4430713" y="2689225"/>
              <a:ext cx="693737"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rgbClr val="212121"/>
                  </a:solidFill>
                  <a:effectLst/>
                  <a:latin typeface="Roboto Condensed" panose="02000000000000000000" pitchFamily="2" charset="0"/>
                </a:rPr>
                <a:t>(and</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41" name="Rectangle 38"/>
            <p:cNvSpPr>
              <a:spLocks noChangeArrowheads="1"/>
            </p:cNvSpPr>
            <p:nvPr/>
          </p:nvSpPr>
          <p:spPr bwMode="auto">
            <a:xfrm>
              <a:off x="5040313" y="2689225"/>
              <a:ext cx="1150937"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rgbClr val="212121"/>
                  </a:solidFill>
                  <a:effectLst/>
                  <a:latin typeface="Roboto Condensed" panose="02000000000000000000" pitchFamily="2" charset="0"/>
                </a:rPr>
                <a:t>possibly</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42" name="Rectangle 39"/>
            <p:cNvSpPr>
              <a:spLocks noChangeArrowheads="1"/>
            </p:cNvSpPr>
            <p:nvPr/>
          </p:nvSpPr>
          <p:spPr bwMode="auto">
            <a:xfrm>
              <a:off x="6107113" y="2689225"/>
              <a:ext cx="769937"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rgbClr val="212121"/>
                  </a:solidFill>
                  <a:effectLst/>
                  <a:latin typeface="Roboto Condensed" panose="02000000000000000000" pitchFamily="2" charset="0"/>
                </a:rPr>
                <a:t>fetch</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43" name="Rectangle 40"/>
            <p:cNvSpPr>
              <a:spLocks noChangeArrowheads="1"/>
            </p:cNvSpPr>
            <p:nvPr/>
          </p:nvSpPr>
          <p:spPr bwMode="auto">
            <a:xfrm>
              <a:off x="6796088" y="2689225"/>
              <a:ext cx="981075"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rgbClr val="212121"/>
                  </a:solidFill>
                  <a:effectLst/>
                  <a:latin typeface="Roboto Condensed" panose="02000000000000000000" pitchFamily="2" charset="0"/>
                </a:rPr>
                <a:t>update</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44" name="Rectangle 41"/>
            <p:cNvSpPr>
              <a:spLocks noChangeArrowheads="1"/>
            </p:cNvSpPr>
            <p:nvPr/>
          </p:nvSpPr>
          <p:spPr bwMode="auto">
            <a:xfrm>
              <a:off x="7696200" y="2689225"/>
              <a:ext cx="792162"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rgbClr val="212121"/>
                  </a:solidFill>
                  <a:effectLst/>
                  <a:latin typeface="Roboto Condensed" panose="02000000000000000000" pitchFamily="2" charset="0"/>
                </a:rPr>
                <a:t>later)</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45" name="Rectangle 42"/>
            <p:cNvSpPr>
              <a:spLocks noChangeArrowheads="1"/>
            </p:cNvSpPr>
            <p:nvPr/>
          </p:nvSpPr>
          <p:spPr bwMode="auto">
            <a:xfrm>
              <a:off x="8566150" y="2689225"/>
              <a:ext cx="614362"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rgbClr val="212121"/>
                  </a:solidFill>
                  <a:effectLst/>
                  <a:latin typeface="Roboto Condensed" panose="02000000000000000000" pitchFamily="2" charset="0"/>
                </a:rPr>
                <a:t>Poll</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46" name="Rectangle 43"/>
            <p:cNvSpPr>
              <a:spLocks noChangeArrowheads="1"/>
            </p:cNvSpPr>
            <p:nvPr/>
          </p:nvSpPr>
          <p:spPr bwMode="auto">
            <a:xfrm>
              <a:off x="9096375" y="2689225"/>
              <a:ext cx="59690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rgbClr val="212121"/>
                  </a:solidFill>
                  <a:effectLst/>
                  <a:latin typeface="Roboto Condensed" panose="02000000000000000000" pitchFamily="2" charset="0"/>
                </a:rPr>
                <a:t>and</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47" name="Rectangle 44"/>
            <p:cNvSpPr>
              <a:spLocks noChangeArrowheads="1"/>
            </p:cNvSpPr>
            <p:nvPr/>
          </p:nvSpPr>
          <p:spPr bwMode="auto">
            <a:xfrm>
              <a:off x="9609138" y="2689225"/>
              <a:ext cx="981075"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rgbClr val="212121"/>
                  </a:solidFill>
                  <a:effectLst/>
                  <a:latin typeface="Roboto Condensed" panose="02000000000000000000" pitchFamily="2" charset="0"/>
                </a:rPr>
                <a:t>update</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grpSp>
      <p:grpSp>
        <p:nvGrpSpPr>
          <p:cNvPr id="62" name="Group 61"/>
          <p:cNvGrpSpPr/>
          <p:nvPr/>
        </p:nvGrpSpPr>
        <p:grpSpPr>
          <a:xfrm>
            <a:off x="325438" y="3271838"/>
            <a:ext cx="11072812" cy="473075"/>
            <a:chOff x="325438" y="3271838"/>
            <a:chExt cx="11072812" cy="473075"/>
          </a:xfrm>
        </p:grpSpPr>
        <p:sp>
          <p:nvSpPr>
            <p:cNvPr id="22" name="Line 19"/>
            <p:cNvSpPr>
              <a:spLocks noChangeShapeType="1"/>
            </p:cNvSpPr>
            <p:nvPr/>
          </p:nvSpPr>
          <p:spPr bwMode="auto">
            <a:xfrm>
              <a:off x="325438" y="3744913"/>
              <a:ext cx="11072812" cy="0"/>
            </a:xfrm>
            <a:prstGeom prst="line">
              <a:avLst/>
            </a:prstGeom>
            <a:noFill/>
            <a:ln w="12700">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48" name="Rectangle 45"/>
            <p:cNvSpPr>
              <a:spLocks noChangeArrowheads="1"/>
            </p:cNvSpPr>
            <p:nvPr/>
          </p:nvSpPr>
          <p:spPr bwMode="auto">
            <a:xfrm>
              <a:off x="423863" y="3271838"/>
              <a:ext cx="2968625"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rgbClr val="1D3064"/>
                  </a:solidFill>
                  <a:effectLst/>
                  <a:latin typeface="Roboto Condensed" panose="02000000000000000000" pitchFamily="2" charset="0"/>
                </a:rPr>
                <a:t>Response time at client</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49" name="Rectangle 46"/>
            <p:cNvSpPr>
              <a:spLocks noChangeArrowheads="1"/>
            </p:cNvSpPr>
            <p:nvPr/>
          </p:nvSpPr>
          <p:spPr bwMode="auto">
            <a:xfrm>
              <a:off x="3508375" y="3271838"/>
              <a:ext cx="142875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rgbClr val="212121"/>
                  </a:solidFill>
                  <a:effectLst/>
                  <a:latin typeface="Roboto Condensed" panose="02000000000000000000" pitchFamily="2" charset="0"/>
                </a:rPr>
                <a:t>Immediate</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0" name="Rectangle 47"/>
            <p:cNvSpPr>
              <a:spLocks noChangeArrowheads="1"/>
            </p:cNvSpPr>
            <p:nvPr/>
          </p:nvSpPr>
          <p:spPr bwMode="auto">
            <a:xfrm>
              <a:off x="4854575" y="3271838"/>
              <a:ext cx="493712"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rgbClr val="212121"/>
                  </a:solidFill>
                  <a:effectLst/>
                  <a:latin typeface="Roboto Condensed" panose="02000000000000000000" pitchFamily="2" charset="0"/>
                </a:rPr>
                <a:t>(or</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1" name="Rectangle 48"/>
            <p:cNvSpPr>
              <a:spLocks noChangeArrowheads="1"/>
            </p:cNvSpPr>
            <p:nvPr/>
          </p:nvSpPr>
          <p:spPr bwMode="auto">
            <a:xfrm>
              <a:off x="5264150" y="3271838"/>
              <a:ext cx="769937"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rgbClr val="212121"/>
                  </a:solidFill>
                  <a:effectLst/>
                  <a:latin typeface="Roboto Condensed" panose="02000000000000000000" pitchFamily="2" charset="0"/>
                </a:rPr>
                <a:t>fetch</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2" name="Rectangle 49"/>
            <p:cNvSpPr>
              <a:spLocks noChangeArrowheads="1"/>
            </p:cNvSpPr>
            <p:nvPr/>
          </p:nvSpPr>
          <p:spPr bwMode="auto">
            <a:xfrm>
              <a:off x="5881688" y="3271838"/>
              <a:ext cx="22860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rgbClr val="212121"/>
                  </a:solidFill>
                  <a:effectLst/>
                  <a:latin typeface="Roboto Condensed" panose="02000000000000000000" pitchFamily="2" charset="0"/>
                </a:rPr>
                <a:t>-</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3" name="Rectangle 50"/>
            <p:cNvSpPr>
              <a:spLocks noChangeArrowheads="1"/>
            </p:cNvSpPr>
            <p:nvPr/>
          </p:nvSpPr>
          <p:spPr bwMode="auto">
            <a:xfrm>
              <a:off x="5957888" y="3271838"/>
              <a:ext cx="981075"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rgbClr val="212121"/>
                  </a:solidFill>
                  <a:effectLst/>
                  <a:latin typeface="Roboto Condensed" panose="02000000000000000000" pitchFamily="2" charset="0"/>
                </a:rPr>
                <a:t>update</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4" name="Rectangle 51"/>
            <p:cNvSpPr>
              <a:spLocks noChangeArrowheads="1"/>
            </p:cNvSpPr>
            <p:nvPr/>
          </p:nvSpPr>
          <p:spPr bwMode="auto">
            <a:xfrm>
              <a:off x="6859588" y="3271838"/>
              <a:ext cx="78105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rgbClr val="212121"/>
                  </a:solidFill>
                  <a:effectLst/>
                  <a:latin typeface="Roboto Condensed" panose="02000000000000000000" pitchFamily="2" charset="0"/>
                </a:rPr>
                <a:t>time)</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5" name="Rectangle 52"/>
            <p:cNvSpPr>
              <a:spLocks noChangeArrowheads="1"/>
            </p:cNvSpPr>
            <p:nvPr/>
          </p:nvSpPr>
          <p:spPr bwMode="auto">
            <a:xfrm>
              <a:off x="8566150" y="3271838"/>
              <a:ext cx="81915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rgbClr val="212121"/>
                  </a:solidFill>
                  <a:effectLst/>
                  <a:latin typeface="Roboto Condensed" panose="02000000000000000000" pitchFamily="2" charset="0"/>
                </a:rPr>
                <a:t>Fetch</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6" name="Rectangle 53"/>
            <p:cNvSpPr>
              <a:spLocks noChangeArrowheads="1"/>
            </p:cNvSpPr>
            <p:nvPr/>
          </p:nvSpPr>
          <p:spPr bwMode="auto">
            <a:xfrm>
              <a:off x="9232900" y="3271838"/>
              <a:ext cx="22860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rgbClr val="212121"/>
                  </a:solidFill>
                  <a:effectLst/>
                  <a:latin typeface="Roboto Condensed" panose="02000000000000000000" pitchFamily="2" charset="0"/>
                </a:rPr>
                <a:t>-</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7" name="Rectangle 54"/>
            <p:cNvSpPr>
              <a:spLocks noChangeArrowheads="1"/>
            </p:cNvSpPr>
            <p:nvPr/>
          </p:nvSpPr>
          <p:spPr bwMode="auto">
            <a:xfrm>
              <a:off x="9309100" y="3271838"/>
              <a:ext cx="981075"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rgbClr val="212121"/>
                  </a:solidFill>
                  <a:effectLst/>
                  <a:latin typeface="Roboto Condensed" panose="02000000000000000000" pitchFamily="2" charset="0"/>
                </a:rPr>
                <a:t>update</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8" name="Rectangle 55"/>
            <p:cNvSpPr>
              <a:spLocks noChangeArrowheads="1"/>
            </p:cNvSpPr>
            <p:nvPr/>
          </p:nvSpPr>
          <p:spPr bwMode="auto">
            <a:xfrm>
              <a:off x="10209213" y="3271838"/>
              <a:ext cx="684212"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rgbClr val="212121"/>
                  </a:solidFill>
                  <a:effectLst/>
                  <a:latin typeface="Roboto Condensed" panose="02000000000000000000" pitchFamily="2" charset="0"/>
                </a:rPr>
                <a:t>time</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grpSp>
    </p:spTree>
    <p:extLst>
      <p:ext uri="{BB962C8B-B14F-4D97-AF65-F5344CB8AC3E}">
        <p14:creationId xmlns:p14="http://schemas.microsoft.com/office/powerpoint/2010/main" val="3670275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F2D5F8-87CB-4B5B-8EC7-5F4CE6485746}"/>
              </a:ext>
            </a:extLst>
          </p:cNvPr>
          <p:cNvSpPr>
            <a:spLocks noGrp="1"/>
          </p:cNvSpPr>
          <p:nvPr>
            <p:ph type="title"/>
          </p:nvPr>
        </p:nvSpPr>
        <p:spPr/>
        <p:txBody>
          <a:bodyPr/>
          <a:lstStyle/>
          <a:p>
            <a:r>
              <a:rPr lang="en-US" dirty="0"/>
              <a:t>Consistency Protocols</a:t>
            </a:r>
          </a:p>
        </p:txBody>
      </p:sp>
      <p:sp>
        <p:nvSpPr>
          <p:cNvPr id="3" name="Content Placeholder 2">
            <a:extLst>
              <a:ext uri="{FF2B5EF4-FFF2-40B4-BE49-F238E27FC236}">
                <a16:creationId xmlns:a16="http://schemas.microsoft.com/office/drawing/2014/main" xmlns="" id="{139A428D-8F15-4206-B337-FA27C005FA71}"/>
              </a:ext>
            </a:extLst>
          </p:cNvPr>
          <p:cNvSpPr>
            <a:spLocks noGrp="1"/>
          </p:cNvSpPr>
          <p:nvPr>
            <p:ph idx="1"/>
          </p:nvPr>
        </p:nvSpPr>
        <p:spPr/>
        <p:txBody>
          <a:bodyPr/>
          <a:lstStyle/>
          <a:p>
            <a:pPr>
              <a:lnSpc>
                <a:spcPct val="100000"/>
              </a:lnSpc>
            </a:pPr>
            <a:r>
              <a:rPr lang="en-US" dirty="0"/>
              <a:t>A consistency protocol describes the implementation of a specific consistency model</a:t>
            </a:r>
          </a:p>
          <a:p>
            <a:pPr>
              <a:lnSpc>
                <a:spcPct val="100000"/>
              </a:lnSpc>
            </a:pPr>
            <a:r>
              <a:rPr lang="en-US" dirty="0" smtClean="0"/>
              <a:t>Three types of consistency </a:t>
            </a:r>
            <a:r>
              <a:rPr lang="en-US" dirty="0"/>
              <a:t>protocols:</a:t>
            </a:r>
          </a:p>
          <a:p>
            <a:pPr>
              <a:lnSpc>
                <a:spcPct val="100000"/>
              </a:lnSpc>
            </a:pPr>
            <a:r>
              <a:rPr lang="en-US" dirty="0">
                <a:solidFill>
                  <a:schemeClr val="accent6"/>
                </a:solidFill>
              </a:rPr>
              <a:t>Primary-based </a:t>
            </a:r>
            <a:r>
              <a:rPr lang="en-US" dirty="0" smtClean="0">
                <a:solidFill>
                  <a:schemeClr val="accent6"/>
                </a:solidFill>
              </a:rPr>
              <a:t>protocols </a:t>
            </a:r>
            <a:r>
              <a:rPr lang="en-US" dirty="0" smtClean="0"/>
              <a:t>: One </a:t>
            </a:r>
            <a:r>
              <a:rPr lang="en-US" dirty="0"/>
              <a:t>primary coordinator is elected to control replication across multiple replicas</a:t>
            </a:r>
          </a:p>
          <a:p>
            <a:pPr>
              <a:lnSpc>
                <a:spcPct val="100000"/>
              </a:lnSpc>
            </a:pPr>
            <a:r>
              <a:rPr lang="en-US" dirty="0" smtClean="0">
                <a:solidFill>
                  <a:schemeClr val="accent6"/>
                </a:solidFill>
              </a:rPr>
              <a:t>Replicated-write protocols</a:t>
            </a:r>
            <a:r>
              <a:rPr lang="en-US" dirty="0" smtClean="0"/>
              <a:t> : Multiple </a:t>
            </a:r>
            <a:r>
              <a:rPr lang="en-US" dirty="0"/>
              <a:t>replicas coordinate to provide consistency guarantees</a:t>
            </a:r>
          </a:p>
          <a:p>
            <a:pPr>
              <a:lnSpc>
                <a:spcPct val="100000"/>
              </a:lnSpc>
            </a:pPr>
            <a:r>
              <a:rPr lang="en-US" dirty="0" smtClean="0">
                <a:solidFill>
                  <a:schemeClr val="accent6"/>
                </a:solidFill>
              </a:rPr>
              <a:t>Cache-coherence protocols </a:t>
            </a:r>
            <a:r>
              <a:rPr lang="en-US" dirty="0" smtClean="0"/>
              <a:t>: A </a:t>
            </a:r>
            <a:r>
              <a:rPr lang="en-US" dirty="0"/>
              <a:t>special case of client-controlled replication</a:t>
            </a:r>
          </a:p>
        </p:txBody>
      </p:sp>
    </p:spTree>
    <p:extLst>
      <p:ext uri="{BB962C8B-B14F-4D97-AF65-F5344CB8AC3E}">
        <p14:creationId xmlns:p14="http://schemas.microsoft.com/office/powerpoint/2010/main" val="1501857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F2D5F8-87CB-4B5B-8EC7-5F4CE6485746}"/>
              </a:ext>
            </a:extLst>
          </p:cNvPr>
          <p:cNvSpPr>
            <a:spLocks noGrp="1"/>
          </p:cNvSpPr>
          <p:nvPr>
            <p:ph type="title"/>
          </p:nvPr>
        </p:nvSpPr>
        <p:spPr/>
        <p:txBody>
          <a:bodyPr/>
          <a:lstStyle/>
          <a:p>
            <a:r>
              <a:rPr lang="en-US" dirty="0"/>
              <a:t>Primary-based protocols</a:t>
            </a:r>
          </a:p>
        </p:txBody>
      </p:sp>
      <p:sp>
        <p:nvSpPr>
          <p:cNvPr id="3" name="Content Placeholder 2">
            <a:extLst>
              <a:ext uri="{FF2B5EF4-FFF2-40B4-BE49-F238E27FC236}">
                <a16:creationId xmlns:a16="http://schemas.microsoft.com/office/drawing/2014/main" xmlns="" id="{139A428D-8F15-4206-B337-FA27C005FA71}"/>
              </a:ext>
            </a:extLst>
          </p:cNvPr>
          <p:cNvSpPr>
            <a:spLocks noGrp="1"/>
          </p:cNvSpPr>
          <p:nvPr>
            <p:ph idx="1"/>
          </p:nvPr>
        </p:nvSpPr>
        <p:spPr/>
        <p:txBody>
          <a:bodyPr/>
          <a:lstStyle/>
          <a:p>
            <a:pPr>
              <a:lnSpc>
                <a:spcPct val="100000"/>
              </a:lnSpc>
            </a:pPr>
            <a:r>
              <a:rPr lang="en-US" dirty="0"/>
              <a:t>In Primary-based protocols, a simple centralized design is used to implement consistency models</a:t>
            </a:r>
          </a:p>
          <a:p>
            <a:pPr lvl="2"/>
            <a:r>
              <a:rPr lang="en-US" sz="2400" dirty="0"/>
              <a:t>Each data-item x has an associated “Primary Replica”</a:t>
            </a:r>
          </a:p>
          <a:p>
            <a:pPr lvl="2"/>
            <a:r>
              <a:rPr lang="en-US" sz="2400" dirty="0"/>
              <a:t>Primary replica is responsible for coordinating write </a:t>
            </a:r>
            <a:r>
              <a:rPr lang="en-US" sz="2400" dirty="0" smtClean="0"/>
              <a:t>operations</a:t>
            </a:r>
          </a:p>
          <a:p>
            <a:pPr marL="265113" lvl="2" indent="-265113">
              <a:lnSpc>
                <a:spcPct val="100000"/>
              </a:lnSpc>
              <a:spcBef>
                <a:spcPts val="1000"/>
              </a:spcBef>
              <a:buFont typeface="Webdings" panose="05030102010509060703" pitchFamily="18" charset="2"/>
              <a:buChar char=""/>
            </a:pPr>
            <a:r>
              <a:rPr lang="en-US" sz="2400" dirty="0"/>
              <a:t>There are two types of Primary-Based Protocol</a:t>
            </a:r>
            <a:r>
              <a:rPr lang="en-US" sz="2400" dirty="0" smtClean="0"/>
              <a:t>:</a:t>
            </a:r>
          </a:p>
          <a:p>
            <a:pPr marL="1371600" lvl="2" indent="-457200">
              <a:buFont typeface="+mj-lt"/>
              <a:buAutoNum type="arabicPeriod"/>
            </a:pPr>
            <a:r>
              <a:rPr lang="en-US" sz="2400" dirty="0"/>
              <a:t>Remote-Write.</a:t>
            </a:r>
          </a:p>
          <a:p>
            <a:pPr marL="1371600" lvl="2" indent="-457200">
              <a:buFont typeface="+mj-lt"/>
              <a:buAutoNum type="arabicPeriod"/>
            </a:pPr>
            <a:r>
              <a:rPr lang="en-US" sz="2400" dirty="0"/>
              <a:t>Local-Write.</a:t>
            </a:r>
          </a:p>
          <a:p>
            <a:pPr marL="265113" lvl="2" indent="-265113">
              <a:lnSpc>
                <a:spcPct val="100000"/>
              </a:lnSpc>
              <a:spcBef>
                <a:spcPts val="1000"/>
              </a:spcBef>
              <a:buFont typeface="Webdings" panose="05030102010509060703" pitchFamily="18" charset="2"/>
              <a:buChar char=""/>
            </a:pPr>
            <a:endParaRPr lang="en-US" sz="2400" dirty="0"/>
          </a:p>
          <a:p>
            <a:pPr>
              <a:lnSpc>
                <a:spcPct val="100000"/>
              </a:lnSpc>
            </a:pPr>
            <a:r>
              <a:rPr lang="en-US" dirty="0" smtClean="0"/>
              <a:t>Example </a:t>
            </a:r>
            <a:r>
              <a:rPr lang="en-US" dirty="0"/>
              <a:t>of Primary-based protocols that implement Sequential Consistency Model</a:t>
            </a:r>
          </a:p>
          <a:p>
            <a:pPr lvl="2"/>
            <a:r>
              <a:rPr lang="en-US" sz="2400" dirty="0">
                <a:solidFill>
                  <a:srgbClr val="1D3064"/>
                </a:solidFill>
              </a:rPr>
              <a:t>Remote-Write Protocol</a:t>
            </a:r>
          </a:p>
        </p:txBody>
      </p:sp>
    </p:spTree>
    <p:extLst>
      <p:ext uri="{BB962C8B-B14F-4D97-AF65-F5344CB8AC3E}">
        <p14:creationId xmlns:p14="http://schemas.microsoft.com/office/powerpoint/2010/main" val="17915565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F2D5F8-87CB-4B5B-8EC7-5F4CE6485746}"/>
              </a:ext>
            </a:extLst>
          </p:cNvPr>
          <p:cNvSpPr>
            <a:spLocks noGrp="1"/>
          </p:cNvSpPr>
          <p:nvPr>
            <p:ph type="title"/>
          </p:nvPr>
        </p:nvSpPr>
        <p:spPr/>
        <p:txBody>
          <a:bodyPr/>
          <a:lstStyle/>
          <a:p>
            <a:r>
              <a:rPr lang="en-US" dirty="0"/>
              <a:t>Remote-Write Protocol</a:t>
            </a:r>
          </a:p>
        </p:txBody>
      </p:sp>
      <p:sp>
        <p:nvSpPr>
          <p:cNvPr id="73" name="Rectangle 72"/>
          <p:cNvSpPr/>
          <p:nvPr/>
        </p:nvSpPr>
        <p:spPr>
          <a:xfrm>
            <a:off x="8996124" y="3361629"/>
            <a:ext cx="2743200" cy="985358"/>
          </a:xfrm>
          <a:prstGeom prst="rect">
            <a:avLst/>
          </a:prstGeom>
          <a:solidFill>
            <a:schemeClr val="accent6">
              <a:alpha val="2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latin typeface="+mj-lt"/>
            </a:endParaRPr>
          </a:p>
        </p:txBody>
      </p:sp>
      <p:sp>
        <p:nvSpPr>
          <p:cNvPr id="74" name="Content Placeholder 2"/>
          <p:cNvSpPr txBox="1">
            <a:spLocks/>
          </p:cNvSpPr>
          <p:nvPr/>
        </p:nvSpPr>
        <p:spPr>
          <a:xfrm>
            <a:off x="15854" y="869951"/>
            <a:ext cx="8229600" cy="5665320"/>
          </a:xfrm>
          <a:prstGeom prst="rect">
            <a:avLst/>
          </a:prstGeom>
        </p:spPr>
        <p:txBody>
          <a:bodyPr vert="horz" lIns="91440" tIns="45720" rIns="91440" bIns="45720" rtlCol="0">
            <a:noAutofit/>
          </a:bodyPr>
          <a:lstStyle>
            <a:lvl1pPr marL="265113" indent="-265113" algn="just" defTabSz="914400" rtl="0" eaLnBrk="1" latinLnBrk="0" hangingPunct="1">
              <a:lnSpc>
                <a:spcPct val="90000"/>
              </a:lnSpc>
              <a:spcBef>
                <a:spcPts val="1000"/>
              </a:spcBef>
              <a:buClr>
                <a:schemeClr val="accent6"/>
              </a:buClr>
              <a:buFont typeface="Webdings" panose="05030102010509060703"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Rules:</a:t>
            </a:r>
          </a:p>
          <a:p>
            <a:pPr lvl="1"/>
            <a:r>
              <a:rPr lang="en-US" sz="2400" dirty="0" smtClean="0"/>
              <a:t>All write operations are forwarded to the primary replica</a:t>
            </a:r>
          </a:p>
          <a:p>
            <a:pPr lvl="1"/>
            <a:r>
              <a:rPr lang="en-US" sz="2400" dirty="0" smtClean="0"/>
              <a:t>Read operations are carried out locally at each replica</a:t>
            </a:r>
          </a:p>
          <a:p>
            <a:r>
              <a:rPr lang="en-US" dirty="0" smtClean="0"/>
              <a:t>Approach for write ops: (</a:t>
            </a:r>
            <a:r>
              <a:rPr lang="en-US" dirty="0" err="1" smtClean="0"/>
              <a:t>Budhiraja</a:t>
            </a:r>
            <a:r>
              <a:rPr lang="en-US" dirty="0" smtClean="0"/>
              <a:t> </a:t>
            </a:r>
            <a:r>
              <a:rPr lang="en-US" i="1" dirty="0" smtClean="0"/>
              <a:t>et al. </a:t>
            </a:r>
            <a:r>
              <a:rPr lang="en-US" dirty="0" smtClean="0"/>
              <a:t>[4])</a:t>
            </a:r>
          </a:p>
        </p:txBody>
      </p:sp>
      <p:sp>
        <p:nvSpPr>
          <p:cNvPr id="76" name="Content Placeholder 2"/>
          <p:cNvSpPr txBox="1">
            <a:spLocks/>
          </p:cNvSpPr>
          <p:nvPr/>
        </p:nvSpPr>
        <p:spPr bwMode="auto">
          <a:xfrm>
            <a:off x="454846" y="2474634"/>
            <a:ext cx="8623361" cy="391272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Blip>
                <a:blip r:embed="rId2"/>
              </a:buBlip>
              <a:defRPr sz="3200">
                <a:solidFill>
                  <a:srgbClr val="808080"/>
                </a:solidFill>
                <a:latin typeface="+mn-lt"/>
                <a:ea typeface="+mn-ea"/>
                <a:cs typeface="+mn-cs"/>
              </a:defRPr>
            </a:lvl1pPr>
            <a:lvl2pPr marL="742950" indent="-285750" algn="l" rtl="0" eaLnBrk="0" fontAlgn="base" hangingPunct="0">
              <a:spcBef>
                <a:spcPct val="20000"/>
              </a:spcBef>
              <a:spcAft>
                <a:spcPct val="0"/>
              </a:spcAft>
              <a:buBlip>
                <a:blip r:embed="rId2"/>
              </a:buBlip>
              <a:defRPr sz="2800">
                <a:solidFill>
                  <a:srgbClr val="808080"/>
                </a:solidFill>
                <a:latin typeface="+mn-lt"/>
                <a:cs typeface="+mn-cs"/>
              </a:defRPr>
            </a:lvl2pPr>
            <a:lvl3pPr marL="1143000" indent="-228600" algn="l" rtl="0" eaLnBrk="0" fontAlgn="base" hangingPunct="0">
              <a:spcBef>
                <a:spcPct val="20000"/>
              </a:spcBef>
              <a:spcAft>
                <a:spcPct val="0"/>
              </a:spcAft>
              <a:buBlip>
                <a:blip r:embed="rId2"/>
              </a:buBlip>
              <a:defRPr sz="2400">
                <a:solidFill>
                  <a:srgbClr val="808080"/>
                </a:solidFill>
                <a:latin typeface="+mn-lt"/>
                <a:cs typeface="+mn-cs"/>
              </a:defRPr>
            </a:lvl3pPr>
            <a:lvl4pPr marL="1600200" indent="-228600" algn="l" rtl="0" eaLnBrk="0" fontAlgn="base" hangingPunct="0">
              <a:spcBef>
                <a:spcPct val="20000"/>
              </a:spcBef>
              <a:spcAft>
                <a:spcPct val="0"/>
              </a:spcAft>
              <a:buBlip>
                <a:blip r:embed="rId2"/>
              </a:buBlip>
              <a:defRPr sz="2000">
                <a:solidFill>
                  <a:srgbClr val="808080"/>
                </a:solidFill>
                <a:latin typeface="+mn-lt"/>
                <a:cs typeface="+mn-cs"/>
              </a:defRPr>
            </a:lvl4pPr>
            <a:lvl5pPr marL="2057400" indent="-228600" algn="l" rtl="0" eaLnBrk="0" fontAlgn="base" hangingPunct="0">
              <a:spcBef>
                <a:spcPct val="20000"/>
              </a:spcBef>
              <a:spcAft>
                <a:spcPct val="0"/>
              </a:spcAft>
              <a:buBlip>
                <a:blip r:embed="rId2"/>
              </a:buBlip>
              <a:defRPr sz="2000">
                <a:solidFill>
                  <a:srgbClr val="808080"/>
                </a:solidFill>
                <a:latin typeface="+mn-lt"/>
                <a:cs typeface="+mn-cs"/>
              </a:defRPr>
            </a:lvl5pPr>
            <a:lvl6pPr marL="2514600" indent="-228600" algn="l" rtl="0" fontAlgn="base">
              <a:spcBef>
                <a:spcPct val="20000"/>
              </a:spcBef>
              <a:spcAft>
                <a:spcPct val="0"/>
              </a:spcAft>
              <a:buBlip>
                <a:blip r:embed="rId2"/>
              </a:buBlip>
              <a:defRPr sz="2000">
                <a:solidFill>
                  <a:srgbClr val="808080"/>
                </a:solidFill>
                <a:latin typeface="+mn-lt"/>
                <a:cs typeface="+mn-cs"/>
              </a:defRPr>
            </a:lvl6pPr>
            <a:lvl7pPr marL="2971800" indent="-228600" algn="l" rtl="0" fontAlgn="base">
              <a:spcBef>
                <a:spcPct val="20000"/>
              </a:spcBef>
              <a:spcAft>
                <a:spcPct val="0"/>
              </a:spcAft>
              <a:buBlip>
                <a:blip r:embed="rId2"/>
              </a:buBlip>
              <a:defRPr sz="2000">
                <a:solidFill>
                  <a:srgbClr val="808080"/>
                </a:solidFill>
                <a:latin typeface="+mn-lt"/>
                <a:cs typeface="+mn-cs"/>
              </a:defRPr>
            </a:lvl7pPr>
            <a:lvl8pPr marL="3429000" indent="-228600" algn="l" rtl="0" fontAlgn="base">
              <a:spcBef>
                <a:spcPct val="20000"/>
              </a:spcBef>
              <a:spcAft>
                <a:spcPct val="0"/>
              </a:spcAft>
              <a:buBlip>
                <a:blip r:embed="rId2"/>
              </a:buBlip>
              <a:defRPr sz="2000">
                <a:solidFill>
                  <a:srgbClr val="808080"/>
                </a:solidFill>
                <a:latin typeface="+mn-lt"/>
                <a:cs typeface="+mn-cs"/>
              </a:defRPr>
            </a:lvl8pPr>
            <a:lvl9pPr marL="3886200" indent="-228600" algn="l" rtl="0" fontAlgn="base">
              <a:spcBef>
                <a:spcPct val="20000"/>
              </a:spcBef>
              <a:spcAft>
                <a:spcPct val="0"/>
              </a:spcAft>
              <a:buBlip>
                <a:blip r:embed="rId2"/>
              </a:buBlip>
              <a:defRPr sz="2000">
                <a:solidFill>
                  <a:srgbClr val="808080"/>
                </a:solidFill>
                <a:latin typeface="+mn-lt"/>
                <a:cs typeface="+mn-cs"/>
              </a:defRPr>
            </a:lvl9pPr>
          </a:lstStyle>
          <a:p>
            <a:pPr>
              <a:buClr>
                <a:schemeClr val="accent6"/>
              </a:buClr>
              <a:buFont typeface="Wingdings" panose="05000000000000000000" pitchFamily="2" charset="2"/>
              <a:buChar char="§"/>
            </a:pPr>
            <a:r>
              <a:rPr lang="en-US" sz="2400" dirty="0" smtClean="0">
                <a:solidFill>
                  <a:schemeClr val="tx1"/>
                </a:solidFill>
                <a:latin typeface="+mj-lt"/>
              </a:rPr>
              <a:t>Client connects to some replica </a:t>
            </a:r>
            <a:r>
              <a:rPr lang="en-US" sz="2400" b="1" dirty="0" smtClean="0">
                <a:solidFill>
                  <a:schemeClr val="tx1"/>
                </a:solidFill>
                <a:latin typeface="+mj-lt"/>
                <a:cs typeface="Courier New" pitchFamily="49" charset="0"/>
              </a:rPr>
              <a:t>R</a:t>
            </a:r>
            <a:r>
              <a:rPr lang="en-US" sz="2400" b="1" baseline="-25000" dirty="0" smtClean="0">
                <a:solidFill>
                  <a:schemeClr val="tx1"/>
                </a:solidFill>
                <a:latin typeface="+mj-lt"/>
                <a:cs typeface="Courier New" pitchFamily="49" charset="0"/>
              </a:rPr>
              <a:t>C</a:t>
            </a:r>
          </a:p>
          <a:p>
            <a:pPr>
              <a:buClr>
                <a:schemeClr val="accent6"/>
              </a:buClr>
              <a:buFont typeface="Wingdings" panose="05000000000000000000" pitchFamily="2" charset="2"/>
              <a:buChar char="§"/>
            </a:pPr>
            <a:r>
              <a:rPr lang="en-US" sz="2400" dirty="0" smtClean="0">
                <a:solidFill>
                  <a:schemeClr val="tx1"/>
                </a:solidFill>
                <a:latin typeface="+mj-lt"/>
              </a:rPr>
              <a:t>If the client issues write operation to </a:t>
            </a:r>
            <a:r>
              <a:rPr lang="en-US" sz="2400" b="1" dirty="0" smtClean="0">
                <a:solidFill>
                  <a:schemeClr val="tx1"/>
                </a:solidFill>
                <a:latin typeface="+mj-lt"/>
                <a:cs typeface="Courier New" pitchFamily="49" charset="0"/>
              </a:rPr>
              <a:t>R</a:t>
            </a:r>
            <a:r>
              <a:rPr lang="en-US" sz="2400" b="1" baseline="-25000" dirty="0" smtClean="0">
                <a:solidFill>
                  <a:schemeClr val="tx1"/>
                </a:solidFill>
                <a:latin typeface="+mj-lt"/>
                <a:cs typeface="Courier New" pitchFamily="49" charset="0"/>
              </a:rPr>
              <a:t>C</a:t>
            </a:r>
            <a:r>
              <a:rPr lang="en-US" sz="2400" dirty="0" smtClean="0">
                <a:solidFill>
                  <a:schemeClr val="tx1"/>
                </a:solidFill>
                <a:latin typeface="+mj-lt"/>
              </a:rPr>
              <a:t>:</a:t>
            </a:r>
          </a:p>
          <a:p>
            <a:pPr marL="806450" lvl="1" indent="-361950">
              <a:buClr>
                <a:schemeClr val="accent6"/>
              </a:buClr>
              <a:buFont typeface="Wingdings" panose="05000000000000000000" pitchFamily="2" charset="2"/>
              <a:buChar char="§"/>
            </a:pPr>
            <a:r>
              <a:rPr lang="en-US" sz="2400" b="1" dirty="0">
                <a:solidFill>
                  <a:schemeClr val="tx1"/>
                </a:solidFill>
                <a:latin typeface="+mj-lt"/>
                <a:cs typeface="Courier New" pitchFamily="49" charset="0"/>
              </a:rPr>
              <a:t>R</a:t>
            </a:r>
            <a:r>
              <a:rPr lang="en-US" sz="2400" b="1" baseline="-25000" dirty="0">
                <a:solidFill>
                  <a:schemeClr val="tx1"/>
                </a:solidFill>
                <a:latin typeface="+mj-lt"/>
                <a:cs typeface="Courier New" pitchFamily="49" charset="0"/>
              </a:rPr>
              <a:t>C </a:t>
            </a:r>
            <a:r>
              <a:rPr lang="en-US" sz="2400" dirty="0" smtClean="0">
                <a:solidFill>
                  <a:schemeClr val="tx1"/>
                </a:solidFill>
                <a:latin typeface="+mj-lt"/>
              </a:rPr>
              <a:t>forwards the request to the primary replica </a:t>
            </a:r>
            <a:r>
              <a:rPr lang="en-US" sz="2400" b="1" dirty="0" smtClean="0">
                <a:solidFill>
                  <a:schemeClr val="tx1"/>
                </a:solidFill>
                <a:latin typeface="+mj-lt"/>
                <a:cs typeface="Courier New" pitchFamily="49" charset="0"/>
              </a:rPr>
              <a:t>R</a:t>
            </a:r>
            <a:r>
              <a:rPr lang="en-US" sz="2400" b="1" baseline="-25000" dirty="0" smtClean="0">
                <a:solidFill>
                  <a:schemeClr val="tx1"/>
                </a:solidFill>
                <a:latin typeface="+mj-lt"/>
                <a:cs typeface="Courier New" pitchFamily="49" charset="0"/>
              </a:rPr>
              <a:t>P</a:t>
            </a:r>
            <a:endParaRPr lang="en-US" sz="2400" dirty="0" smtClean="0">
              <a:solidFill>
                <a:schemeClr val="tx1"/>
              </a:solidFill>
              <a:latin typeface="+mj-lt"/>
            </a:endParaRPr>
          </a:p>
          <a:p>
            <a:pPr marL="806450" lvl="1" indent="-361950">
              <a:buClr>
                <a:schemeClr val="accent6"/>
              </a:buClr>
              <a:buFont typeface="Wingdings" panose="05000000000000000000" pitchFamily="2" charset="2"/>
              <a:buChar char="§"/>
            </a:pPr>
            <a:r>
              <a:rPr lang="en-US" sz="2400" b="1" dirty="0">
                <a:solidFill>
                  <a:schemeClr val="tx1"/>
                </a:solidFill>
                <a:latin typeface="+mj-lt"/>
                <a:cs typeface="Courier New" pitchFamily="49" charset="0"/>
              </a:rPr>
              <a:t>R</a:t>
            </a:r>
            <a:r>
              <a:rPr lang="en-US" sz="2400" b="1" baseline="-25000" dirty="0">
                <a:solidFill>
                  <a:schemeClr val="tx1"/>
                </a:solidFill>
                <a:latin typeface="+mj-lt"/>
                <a:cs typeface="Courier New" pitchFamily="49" charset="0"/>
              </a:rPr>
              <a:t>P</a:t>
            </a:r>
            <a:r>
              <a:rPr lang="en-US" sz="2400" dirty="0" smtClean="0">
                <a:solidFill>
                  <a:schemeClr val="tx1"/>
                </a:solidFill>
                <a:latin typeface="+mj-lt"/>
              </a:rPr>
              <a:t> updates its local value</a:t>
            </a:r>
          </a:p>
          <a:p>
            <a:pPr marL="806450" lvl="1" indent="-361950">
              <a:buClr>
                <a:schemeClr val="accent6"/>
              </a:buClr>
              <a:buFont typeface="Wingdings" panose="05000000000000000000" pitchFamily="2" charset="2"/>
              <a:buChar char="§"/>
            </a:pPr>
            <a:r>
              <a:rPr lang="en-US" sz="2400" b="1" dirty="0">
                <a:solidFill>
                  <a:schemeClr val="tx1"/>
                </a:solidFill>
                <a:latin typeface="+mj-lt"/>
                <a:cs typeface="Courier New" pitchFamily="49" charset="0"/>
              </a:rPr>
              <a:t>R</a:t>
            </a:r>
            <a:r>
              <a:rPr lang="en-US" sz="2400" b="1" baseline="-25000" dirty="0">
                <a:solidFill>
                  <a:schemeClr val="tx1"/>
                </a:solidFill>
                <a:latin typeface="+mj-lt"/>
                <a:cs typeface="Courier New" pitchFamily="49" charset="0"/>
              </a:rPr>
              <a:t>P </a:t>
            </a:r>
            <a:r>
              <a:rPr lang="en-US" sz="2400" dirty="0" smtClean="0">
                <a:solidFill>
                  <a:schemeClr val="tx1"/>
                </a:solidFill>
                <a:latin typeface="+mj-lt"/>
              </a:rPr>
              <a:t>forwards the update to other replicas </a:t>
            </a:r>
            <a:r>
              <a:rPr lang="en-US" sz="2400" b="1" dirty="0" err="1" smtClean="0">
                <a:solidFill>
                  <a:schemeClr val="tx1"/>
                </a:solidFill>
                <a:latin typeface="+mj-lt"/>
                <a:cs typeface="Courier New" pitchFamily="49" charset="0"/>
              </a:rPr>
              <a:t>R</a:t>
            </a:r>
            <a:r>
              <a:rPr lang="en-US" sz="2400" b="1" baseline="-25000" dirty="0" err="1" smtClean="0">
                <a:solidFill>
                  <a:schemeClr val="tx1"/>
                </a:solidFill>
                <a:latin typeface="+mj-lt"/>
                <a:cs typeface="Courier New" pitchFamily="49" charset="0"/>
              </a:rPr>
              <a:t>i</a:t>
            </a:r>
            <a:endParaRPr lang="en-US" sz="2400" dirty="0" smtClean="0">
              <a:solidFill>
                <a:schemeClr val="tx1"/>
              </a:solidFill>
              <a:latin typeface="+mj-lt"/>
            </a:endParaRPr>
          </a:p>
          <a:p>
            <a:pPr marL="806450" lvl="1" indent="-361950">
              <a:buClr>
                <a:schemeClr val="accent6"/>
              </a:buClr>
              <a:buFont typeface="Wingdings" panose="05000000000000000000" pitchFamily="2" charset="2"/>
              <a:buChar char="§"/>
            </a:pPr>
            <a:r>
              <a:rPr lang="en-US" sz="2400" dirty="0" smtClean="0">
                <a:solidFill>
                  <a:schemeClr val="tx1"/>
                </a:solidFill>
                <a:latin typeface="+mj-lt"/>
              </a:rPr>
              <a:t>Other replicas </a:t>
            </a:r>
            <a:r>
              <a:rPr lang="en-US" sz="2400" b="1" dirty="0" err="1">
                <a:solidFill>
                  <a:schemeClr val="tx1"/>
                </a:solidFill>
                <a:latin typeface="+mj-lt"/>
                <a:cs typeface="Courier New" pitchFamily="49" charset="0"/>
              </a:rPr>
              <a:t>R</a:t>
            </a:r>
            <a:r>
              <a:rPr lang="en-US" sz="2400" b="1" baseline="-25000" dirty="0" err="1">
                <a:solidFill>
                  <a:schemeClr val="tx1"/>
                </a:solidFill>
                <a:latin typeface="+mj-lt"/>
                <a:cs typeface="Courier New" pitchFamily="49" charset="0"/>
              </a:rPr>
              <a:t>i</a:t>
            </a:r>
            <a:r>
              <a:rPr lang="en-US" sz="2400" b="1" baseline="-25000" dirty="0">
                <a:solidFill>
                  <a:schemeClr val="tx1"/>
                </a:solidFill>
                <a:latin typeface="+mj-lt"/>
                <a:cs typeface="Courier New" pitchFamily="49" charset="0"/>
              </a:rPr>
              <a:t> </a:t>
            </a:r>
            <a:r>
              <a:rPr lang="en-US" sz="2400" dirty="0" smtClean="0">
                <a:solidFill>
                  <a:schemeClr val="tx1"/>
                </a:solidFill>
                <a:latin typeface="+mj-lt"/>
              </a:rPr>
              <a:t>update, and send an ACK back to </a:t>
            </a:r>
            <a:r>
              <a:rPr lang="en-US" sz="2400" b="1" dirty="0">
                <a:solidFill>
                  <a:schemeClr val="tx1"/>
                </a:solidFill>
                <a:latin typeface="+mj-lt"/>
                <a:cs typeface="Courier New" pitchFamily="49" charset="0"/>
              </a:rPr>
              <a:t>R</a:t>
            </a:r>
            <a:r>
              <a:rPr lang="en-US" sz="2400" b="1" baseline="-25000" dirty="0">
                <a:solidFill>
                  <a:schemeClr val="tx1"/>
                </a:solidFill>
                <a:latin typeface="+mj-lt"/>
                <a:cs typeface="Courier New" pitchFamily="49" charset="0"/>
              </a:rPr>
              <a:t>P</a:t>
            </a:r>
            <a:endParaRPr lang="en-US" sz="2400" dirty="0" smtClean="0">
              <a:solidFill>
                <a:schemeClr val="tx1"/>
              </a:solidFill>
              <a:latin typeface="+mj-lt"/>
            </a:endParaRPr>
          </a:p>
          <a:p>
            <a:pPr>
              <a:buClr>
                <a:schemeClr val="accent6"/>
              </a:buClr>
              <a:buFont typeface="Wingdings" panose="05000000000000000000" pitchFamily="2" charset="2"/>
              <a:buChar char="§"/>
            </a:pPr>
            <a:r>
              <a:rPr lang="en-US" sz="2400" dirty="0" smtClean="0">
                <a:solidFill>
                  <a:schemeClr val="tx1"/>
                </a:solidFill>
                <a:latin typeface="+mj-lt"/>
              </a:rPr>
              <a:t>After </a:t>
            </a:r>
            <a:r>
              <a:rPr lang="en-US" sz="2400" b="1" dirty="0">
                <a:solidFill>
                  <a:schemeClr val="tx1"/>
                </a:solidFill>
                <a:latin typeface="+mj-lt"/>
                <a:cs typeface="Courier New" pitchFamily="49" charset="0"/>
              </a:rPr>
              <a:t>R</a:t>
            </a:r>
            <a:r>
              <a:rPr lang="en-US" sz="2400" b="1" baseline="-25000" dirty="0">
                <a:solidFill>
                  <a:schemeClr val="tx1"/>
                </a:solidFill>
                <a:latin typeface="+mj-lt"/>
                <a:cs typeface="Courier New" pitchFamily="49" charset="0"/>
              </a:rPr>
              <a:t>P</a:t>
            </a:r>
            <a:r>
              <a:rPr lang="en-US" sz="2400" dirty="0" smtClean="0">
                <a:solidFill>
                  <a:schemeClr val="tx1"/>
                </a:solidFill>
                <a:latin typeface="+mj-lt"/>
              </a:rPr>
              <a:t> receives all ACKs, it informs the </a:t>
            </a:r>
            <a:r>
              <a:rPr lang="en-US" sz="2400" b="1" dirty="0" smtClean="0">
                <a:solidFill>
                  <a:schemeClr val="tx1"/>
                </a:solidFill>
                <a:latin typeface="+mj-lt"/>
                <a:cs typeface="Courier New" pitchFamily="49" charset="0"/>
              </a:rPr>
              <a:t>R</a:t>
            </a:r>
            <a:r>
              <a:rPr lang="en-US" sz="2400" b="1" baseline="-25000" dirty="0" smtClean="0">
                <a:solidFill>
                  <a:schemeClr val="tx1"/>
                </a:solidFill>
                <a:latin typeface="+mj-lt"/>
                <a:cs typeface="Courier New" pitchFamily="49" charset="0"/>
              </a:rPr>
              <a:t>C </a:t>
            </a:r>
            <a:r>
              <a:rPr lang="en-US" sz="2400" dirty="0" smtClean="0">
                <a:solidFill>
                  <a:schemeClr val="tx1"/>
                </a:solidFill>
                <a:latin typeface="+mj-lt"/>
              </a:rPr>
              <a:t>that write operation is successful</a:t>
            </a:r>
          </a:p>
          <a:p>
            <a:pPr>
              <a:buClr>
                <a:schemeClr val="accent6"/>
              </a:buClr>
              <a:buFont typeface="Wingdings" panose="05000000000000000000" pitchFamily="2" charset="2"/>
              <a:buChar char="§"/>
            </a:pPr>
            <a:r>
              <a:rPr lang="en-US" sz="2400" b="1" dirty="0" smtClean="0">
                <a:solidFill>
                  <a:schemeClr val="tx1"/>
                </a:solidFill>
                <a:latin typeface="+mj-lt"/>
                <a:cs typeface="Courier New" pitchFamily="49" charset="0"/>
              </a:rPr>
              <a:t>R</a:t>
            </a:r>
            <a:r>
              <a:rPr lang="en-US" sz="2400" b="1" baseline="-25000" dirty="0" smtClean="0">
                <a:solidFill>
                  <a:schemeClr val="tx1"/>
                </a:solidFill>
                <a:latin typeface="+mj-lt"/>
                <a:cs typeface="Courier New" pitchFamily="49" charset="0"/>
              </a:rPr>
              <a:t>C </a:t>
            </a:r>
            <a:r>
              <a:rPr lang="en-US" sz="2400" dirty="0" smtClean="0">
                <a:solidFill>
                  <a:schemeClr val="tx1"/>
                </a:solidFill>
                <a:latin typeface="+mj-lt"/>
              </a:rPr>
              <a:t>acknowledges to the client that write operation was successful</a:t>
            </a:r>
            <a:endParaRPr lang="en-US" sz="2400" dirty="0">
              <a:solidFill>
                <a:schemeClr val="tx1"/>
              </a:solidFill>
              <a:latin typeface="+mj-lt"/>
            </a:endParaRPr>
          </a:p>
        </p:txBody>
      </p:sp>
      <p:sp>
        <p:nvSpPr>
          <p:cNvPr id="77" name="Can 76"/>
          <p:cNvSpPr/>
          <p:nvPr/>
        </p:nvSpPr>
        <p:spPr>
          <a:xfrm>
            <a:off x="11144373" y="3567635"/>
            <a:ext cx="446309" cy="430313"/>
          </a:xfrm>
          <a:prstGeom prst="can">
            <a:avLst/>
          </a:prstGeom>
          <a:solidFill>
            <a:schemeClr val="bg1">
              <a:lumMod val="65000"/>
            </a:schemeClr>
          </a:solidFill>
          <a:effectLst>
            <a:outerShdw blurRad="50800" dist="38100" algn="l" rotWithShape="0">
              <a:prstClr val="black">
                <a:alpha val="40000"/>
              </a:prstClr>
            </a:outerShdw>
          </a:effectLst>
        </p:spPr>
        <p:style>
          <a:lnRef idx="0">
            <a:schemeClr val="accent1"/>
          </a:lnRef>
          <a:fillRef idx="3">
            <a:schemeClr val="accent1"/>
          </a:fillRef>
          <a:effectRef idx="3">
            <a:schemeClr val="accent1"/>
          </a:effectRef>
          <a:fontRef idx="minor">
            <a:schemeClr val="lt1"/>
          </a:fontRef>
        </p:style>
        <p:txBody>
          <a:bodyPr anchor="ctr"/>
          <a:lstStyle/>
          <a:p>
            <a:pPr algn="ctr">
              <a:defRPr/>
            </a:pPr>
            <a:r>
              <a:rPr lang="en-US" dirty="0" smtClean="0">
                <a:solidFill>
                  <a:schemeClr val="tx1"/>
                </a:solidFill>
                <a:latin typeface="+mj-lt"/>
                <a:cs typeface="Courier New" pitchFamily="49" charset="0"/>
              </a:rPr>
              <a:t>R</a:t>
            </a:r>
            <a:r>
              <a:rPr lang="en-US" baseline="-25000" dirty="0" smtClean="0">
                <a:solidFill>
                  <a:schemeClr val="tx1"/>
                </a:solidFill>
                <a:latin typeface="+mj-lt"/>
                <a:cs typeface="Courier New" pitchFamily="49" charset="0"/>
              </a:rPr>
              <a:t>3</a:t>
            </a:r>
            <a:endParaRPr lang="en-US" baseline="-25000" dirty="0">
              <a:solidFill>
                <a:schemeClr val="tx1"/>
              </a:solidFill>
              <a:latin typeface="+mj-lt"/>
              <a:cs typeface="Courier New" pitchFamily="49" charset="0"/>
            </a:endParaRPr>
          </a:p>
        </p:txBody>
      </p:sp>
      <p:sp>
        <p:nvSpPr>
          <p:cNvPr id="78" name="Can 77"/>
          <p:cNvSpPr/>
          <p:nvPr/>
        </p:nvSpPr>
        <p:spPr>
          <a:xfrm>
            <a:off x="9345304" y="3567635"/>
            <a:ext cx="446309" cy="430313"/>
          </a:xfrm>
          <a:prstGeom prst="can">
            <a:avLst/>
          </a:prstGeom>
          <a:solidFill>
            <a:schemeClr val="bg1">
              <a:lumMod val="65000"/>
            </a:schemeClr>
          </a:solidFill>
          <a:effectLst>
            <a:outerShdw blurRad="50800" dist="38100" algn="l" rotWithShape="0">
              <a:prstClr val="black">
                <a:alpha val="40000"/>
              </a:prstClr>
            </a:outerShdw>
          </a:effectLst>
        </p:spPr>
        <p:style>
          <a:lnRef idx="0">
            <a:schemeClr val="accent1"/>
          </a:lnRef>
          <a:fillRef idx="3">
            <a:schemeClr val="accent1"/>
          </a:fillRef>
          <a:effectRef idx="3">
            <a:schemeClr val="accent1"/>
          </a:effectRef>
          <a:fontRef idx="minor">
            <a:schemeClr val="lt1"/>
          </a:fontRef>
        </p:style>
        <p:txBody>
          <a:bodyPr anchor="ctr"/>
          <a:lstStyle/>
          <a:p>
            <a:pPr algn="ctr">
              <a:defRPr/>
            </a:pPr>
            <a:r>
              <a:rPr lang="en-US" sz="1600" dirty="0" smtClean="0">
                <a:solidFill>
                  <a:schemeClr val="tx1"/>
                </a:solidFill>
                <a:latin typeface="+mj-lt"/>
                <a:cs typeface="Courier New" pitchFamily="49" charset="0"/>
              </a:rPr>
              <a:t>R</a:t>
            </a:r>
            <a:r>
              <a:rPr lang="en-US" sz="1600" baseline="-25000" dirty="0" smtClean="0">
                <a:solidFill>
                  <a:schemeClr val="tx1"/>
                </a:solidFill>
                <a:latin typeface="+mj-lt"/>
                <a:cs typeface="Courier New" pitchFamily="49" charset="0"/>
              </a:rPr>
              <a:t>1</a:t>
            </a:r>
            <a:endParaRPr lang="en-US" sz="1600" baseline="-25000" dirty="0">
              <a:solidFill>
                <a:schemeClr val="tx1"/>
              </a:solidFill>
              <a:latin typeface="+mj-lt"/>
              <a:cs typeface="Courier New" pitchFamily="49" charset="0"/>
            </a:endParaRPr>
          </a:p>
        </p:txBody>
      </p:sp>
      <p:sp>
        <p:nvSpPr>
          <p:cNvPr id="79" name="Can 78"/>
          <p:cNvSpPr/>
          <p:nvPr/>
        </p:nvSpPr>
        <p:spPr>
          <a:xfrm>
            <a:off x="10291524" y="3567635"/>
            <a:ext cx="446309" cy="430313"/>
          </a:xfrm>
          <a:prstGeom prst="can">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defRPr/>
            </a:pPr>
            <a:r>
              <a:rPr lang="en-US" dirty="0" smtClean="0">
                <a:solidFill>
                  <a:schemeClr val="bg1"/>
                </a:solidFill>
                <a:latin typeface="+mj-lt"/>
                <a:cs typeface="Courier New" pitchFamily="49" charset="0"/>
              </a:rPr>
              <a:t>R</a:t>
            </a:r>
            <a:r>
              <a:rPr lang="en-US" baseline="-25000" dirty="0">
                <a:solidFill>
                  <a:schemeClr val="bg1"/>
                </a:solidFill>
                <a:latin typeface="+mj-lt"/>
                <a:cs typeface="Courier New" pitchFamily="49" charset="0"/>
              </a:rPr>
              <a:t>2</a:t>
            </a:r>
          </a:p>
        </p:txBody>
      </p:sp>
      <p:sp>
        <p:nvSpPr>
          <p:cNvPr id="80" name="Rectangle 79"/>
          <p:cNvSpPr/>
          <p:nvPr/>
        </p:nvSpPr>
        <p:spPr>
          <a:xfrm>
            <a:off x="10031098" y="2878624"/>
            <a:ext cx="1559584" cy="369332"/>
          </a:xfrm>
          <a:prstGeom prst="rect">
            <a:avLst/>
          </a:prstGeom>
        </p:spPr>
        <p:txBody>
          <a:bodyPr wrap="square">
            <a:spAutoFit/>
          </a:bodyPr>
          <a:lstStyle/>
          <a:p>
            <a:r>
              <a:rPr lang="en-US" b="1" dirty="0" smtClean="0">
                <a:latin typeface="+mj-lt"/>
              </a:rPr>
              <a:t>Primary </a:t>
            </a:r>
            <a:r>
              <a:rPr lang="en-US" b="1" dirty="0">
                <a:latin typeface="+mj-lt"/>
              </a:rPr>
              <a:t>server </a:t>
            </a:r>
          </a:p>
        </p:txBody>
      </p:sp>
      <p:cxnSp>
        <p:nvCxnSpPr>
          <p:cNvPr id="81" name="Straight Arrow Connector 80"/>
          <p:cNvCxnSpPr>
            <a:stCxn id="80" idx="2"/>
            <a:endCxn id="79" idx="1"/>
          </p:cNvCxnSpPr>
          <p:nvPr/>
        </p:nvCxnSpPr>
        <p:spPr>
          <a:xfrm flipH="1">
            <a:off x="10514679" y="3247956"/>
            <a:ext cx="296211" cy="319679"/>
          </a:xfrm>
          <a:prstGeom prst="straightConnector1">
            <a:avLst/>
          </a:prstGeom>
          <a:ln>
            <a:solidFill>
              <a:schemeClr val="tx1"/>
            </a:solidFill>
            <a:prstDash val="dash"/>
            <a:tailEnd type="arrow"/>
          </a:ln>
        </p:spPr>
        <p:style>
          <a:lnRef idx="1">
            <a:schemeClr val="accent4"/>
          </a:lnRef>
          <a:fillRef idx="0">
            <a:schemeClr val="accent4"/>
          </a:fillRef>
          <a:effectRef idx="0">
            <a:schemeClr val="accent4"/>
          </a:effectRef>
          <a:fontRef idx="minor">
            <a:schemeClr val="tx1"/>
          </a:fontRef>
        </p:style>
      </p:cxnSp>
      <p:sp>
        <p:nvSpPr>
          <p:cNvPr id="82" name="Rectangle 81"/>
          <p:cNvSpPr/>
          <p:nvPr/>
        </p:nvSpPr>
        <p:spPr>
          <a:xfrm>
            <a:off x="9262671" y="2303487"/>
            <a:ext cx="535645" cy="307777"/>
          </a:xfrm>
          <a:prstGeom prst="rect">
            <a:avLst/>
          </a:prstGeom>
          <a:ln>
            <a:noFill/>
          </a:ln>
        </p:spPr>
        <p:style>
          <a:lnRef idx="2">
            <a:schemeClr val="accent4">
              <a:shade val="50000"/>
            </a:schemeClr>
          </a:lnRef>
          <a:fillRef idx="1">
            <a:schemeClr val="accent4"/>
          </a:fillRef>
          <a:effectRef idx="0">
            <a:schemeClr val="accent4"/>
          </a:effectRef>
          <a:fontRef idx="minor">
            <a:schemeClr val="lt1"/>
          </a:fontRef>
        </p:style>
        <p:txBody>
          <a:bodyPr wrap="square">
            <a:spAutoFit/>
          </a:bodyPr>
          <a:lstStyle/>
          <a:p>
            <a:r>
              <a:rPr lang="en-US" sz="1400" dirty="0" smtClean="0">
                <a:latin typeface="+mj-lt"/>
              </a:rPr>
              <a:t>x+=5</a:t>
            </a:r>
            <a:endParaRPr lang="en-US" sz="1400" dirty="0">
              <a:latin typeface="+mj-lt"/>
            </a:endParaRPr>
          </a:p>
        </p:txBody>
      </p:sp>
      <p:cxnSp>
        <p:nvCxnSpPr>
          <p:cNvPr id="83" name="Straight Arrow Connector 82"/>
          <p:cNvCxnSpPr/>
          <p:nvPr/>
        </p:nvCxnSpPr>
        <p:spPr>
          <a:xfrm>
            <a:off x="9791613" y="3813587"/>
            <a:ext cx="499911"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4" name="Rectangle 83"/>
          <p:cNvSpPr/>
          <p:nvPr/>
        </p:nvSpPr>
        <p:spPr>
          <a:xfrm>
            <a:off x="9166312" y="2565097"/>
            <a:ext cx="800316" cy="407416"/>
          </a:xfrm>
          <a:prstGeom prst="rect">
            <a:avLst/>
          </a:prstGeom>
          <a:solidFill>
            <a:srgbClr val="1D3064"/>
          </a:solidFill>
          <a:ln>
            <a:noFill/>
          </a:ln>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200" dirty="0" smtClean="0">
                <a:latin typeface="+mj-lt"/>
              </a:rPr>
              <a:t>Client 1</a:t>
            </a:r>
            <a:endParaRPr lang="en-US" sz="1200" dirty="0">
              <a:latin typeface="+mj-lt"/>
            </a:endParaRPr>
          </a:p>
        </p:txBody>
      </p:sp>
      <p:cxnSp>
        <p:nvCxnSpPr>
          <p:cNvPr id="85" name="Straight Arrow Connector 84"/>
          <p:cNvCxnSpPr/>
          <p:nvPr/>
        </p:nvCxnSpPr>
        <p:spPr>
          <a:xfrm>
            <a:off x="9453324" y="2972513"/>
            <a:ext cx="1989" cy="595122"/>
          </a:xfrm>
          <a:prstGeom prst="straightConnector1">
            <a:avLst/>
          </a:prstGeom>
          <a:ln w="19050">
            <a:solidFill>
              <a:srgbClr val="1D3064"/>
            </a:solidFill>
            <a:tailEnd type="arrow"/>
          </a:ln>
        </p:spPr>
        <p:style>
          <a:lnRef idx="1">
            <a:schemeClr val="accent1"/>
          </a:lnRef>
          <a:fillRef idx="0">
            <a:schemeClr val="accent1"/>
          </a:fillRef>
          <a:effectRef idx="0">
            <a:schemeClr val="accent1"/>
          </a:effectRef>
          <a:fontRef idx="minor">
            <a:schemeClr val="tx1"/>
          </a:fontRef>
        </p:style>
      </p:cxnSp>
      <p:sp>
        <p:nvSpPr>
          <p:cNvPr id="86" name="Rectangle 85"/>
          <p:cNvSpPr/>
          <p:nvPr/>
        </p:nvSpPr>
        <p:spPr>
          <a:xfrm>
            <a:off x="9345304" y="3997948"/>
            <a:ext cx="446309" cy="230012"/>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wrap="square">
            <a:spAutoFit/>
          </a:bodyPr>
          <a:lstStyle/>
          <a:p>
            <a:r>
              <a:rPr lang="en-US" sz="900" dirty="0">
                <a:latin typeface="+mj-lt"/>
              </a:rPr>
              <a:t>x</a:t>
            </a:r>
            <a:r>
              <a:rPr lang="en-US" sz="900" baseline="-25000" dirty="0" smtClean="0">
                <a:latin typeface="+mj-lt"/>
              </a:rPr>
              <a:t>1</a:t>
            </a:r>
            <a:r>
              <a:rPr lang="en-US" sz="900" dirty="0" smtClean="0">
                <a:latin typeface="+mj-lt"/>
              </a:rPr>
              <a:t>=0</a:t>
            </a:r>
            <a:endParaRPr lang="en-US" sz="900" dirty="0">
              <a:latin typeface="+mj-lt"/>
            </a:endParaRPr>
          </a:p>
        </p:txBody>
      </p:sp>
      <p:sp>
        <p:nvSpPr>
          <p:cNvPr id="87" name="Rectangle 86"/>
          <p:cNvSpPr/>
          <p:nvPr/>
        </p:nvSpPr>
        <p:spPr>
          <a:xfrm>
            <a:off x="10291524" y="4016227"/>
            <a:ext cx="446309" cy="261610"/>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wrap="square">
            <a:spAutoFit/>
          </a:bodyPr>
          <a:lstStyle/>
          <a:p>
            <a:r>
              <a:rPr lang="en-US" sz="1100" dirty="0">
                <a:latin typeface="+mj-lt"/>
              </a:rPr>
              <a:t>x</a:t>
            </a:r>
            <a:r>
              <a:rPr lang="en-US" sz="1100" baseline="-25000" dirty="0" smtClean="0">
                <a:latin typeface="+mj-lt"/>
              </a:rPr>
              <a:t>2</a:t>
            </a:r>
            <a:r>
              <a:rPr lang="en-US" sz="1100" dirty="0" smtClean="0">
                <a:latin typeface="+mj-lt"/>
              </a:rPr>
              <a:t>=0</a:t>
            </a:r>
            <a:endParaRPr lang="en-US" sz="1100" dirty="0">
              <a:latin typeface="+mj-lt"/>
            </a:endParaRPr>
          </a:p>
        </p:txBody>
      </p:sp>
      <p:sp>
        <p:nvSpPr>
          <p:cNvPr id="88" name="Rectangle 87"/>
          <p:cNvSpPr/>
          <p:nvPr/>
        </p:nvSpPr>
        <p:spPr>
          <a:xfrm>
            <a:off x="11159868" y="4020679"/>
            <a:ext cx="446309" cy="230012"/>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wrap="square">
            <a:spAutoFit/>
          </a:bodyPr>
          <a:lstStyle/>
          <a:p>
            <a:r>
              <a:rPr lang="en-US" sz="900" dirty="0">
                <a:latin typeface="+mj-lt"/>
              </a:rPr>
              <a:t>x</a:t>
            </a:r>
            <a:r>
              <a:rPr lang="en-US" sz="900" baseline="-25000" dirty="0" smtClean="0">
                <a:latin typeface="+mj-lt"/>
              </a:rPr>
              <a:t>3</a:t>
            </a:r>
            <a:r>
              <a:rPr lang="en-US" sz="900" dirty="0" smtClean="0">
                <a:latin typeface="+mj-lt"/>
              </a:rPr>
              <a:t>=0</a:t>
            </a:r>
            <a:endParaRPr lang="en-US" sz="900" dirty="0">
              <a:latin typeface="+mj-lt"/>
            </a:endParaRPr>
          </a:p>
        </p:txBody>
      </p:sp>
      <p:sp>
        <p:nvSpPr>
          <p:cNvPr id="89" name="Rectangle 88"/>
          <p:cNvSpPr/>
          <p:nvPr/>
        </p:nvSpPr>
        <p:spPr>
          <a:xfrm>
            <a:off x="10301572" y="4020679"/>
            <a:ext cx="446309" cy="230012"/>
          </a:xfrm>
          <a:prstGeom prst="rect">
            <a:avLst/>
          </a:prstGeom>
          <a:ln>
            <a:noFill/>
          </a:ln>
        </p:spPr>
        <p:style>
          <a:lnRef idx="2">
            <a:schemeClr val="accent4">
              <a:shade val="50000"/>
            </a:schemeClr>
          </a:lnRef>
          <a:fillRef idx="1">
            <a:schemeClr val="accent4"/>
          </a:fillRef>
          <a:effectRef idx="0">
            <a:schemeClr val="accent4"/>
          </a:effectRef>
          <a:fontRef idx="minor">
            <a:schemeClr val="lt1"/>
          </a:fontRef>
        </p:style>
        <p:txBody>
          <a:bodyPr wrap="square">
            <a:spAutoFit/>
          </a:bodyPr>
          <a:lstStyle/>
          <a:p>
            <a:r>
              <a:rPr lang="en-US" sz="900" dirty="0" smtClean="0">
                <a:latin typeface="+mj-lt"/>
              </a:rPr>
              <a:t>x</a:t>
            </a:r>
            <a:r>
              <a:rPr lang="en-US" sz="900" baseline="-25000" dirty="0" smtClean="0">
                <a:latin typeface="+mj-lt"/>
              </a:rPr>
              <a:t>2</a:t>
            </a:r>
            <a:r>
              <a:rPr lang="en-US" sz="900" dirty="0" smtClean="0">
                <a:latin typeface="+mj-lt"/>
              </a:rPr>
              <a:t>=5</a:t>
            </a:r>
            <a:endParaRPr lang="en-US" sz="900" dirty="0">
              <a:latin typeface="+mj-lt"/>
            </a:endParaRPr>
          </a:p>
        </p:txBody>
      </p:sp>
      <p:cxnSp>
        <p:nvCxnSpPr>
          <p:cNvPr id="90" name="Straight Arrow Connector 89"/>
          <p:cNvCxnSpPr/>
          <p:nvPr/>
        </p:nvCxnSpPr>
        <p:spPr>
          <a:xfrm flipH="1">
            <a:off x="9791613" y="3730082"/>
            <a:ext cx="499911" cy="7305"/>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91" name="Straight Arrow Connector 90"/>
          <p:cNvCxnSpPr/>
          <p:nvPr/>
        </p:nvCxnSpPr>
        <p:spPr>
          <a:xfrm>
            <a:off x="10747882" y="3737387"/>
            <a:ext cx="396491" cy="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92" name="Rectangle 91"/>
          <p:cNvSpPr/>
          <p:nvPr/>
        </p:nvSpPr>
        <p:spPr>
          <a:xfrm>
            <a:off x="9351164" y="3996131"/>
            <a:ext cx="446309" cy="261610"/>
          </a:xfrm>
          <a:prstGeom prst="rect">
            <a:avLst/>
          </a:prstGeom>
          <a:ln>
            <a:noFill/>
          </a:ln>
        </p:spPr>
        <p:style>
          <a:lnRef idx="2">
            <a:schemeClr val="accent4">
              <a:shade val="50000"/>
            </a:schemeClr>
          </a:lnRef>
          <a:fillRef idx="1">
            <a:schemeClr val="accent4"/>
          </a:fillRef>
          <a:effectRef idx="0">
            <a:schemeClr val="accent4"/>
          </a:effectRef>
          <a:fontRef idx="minor">
            <a:schemeClr val="lt1"/>
          </a:fontRef>
        </p:style>
        <p:txBody>
          <a:bodyPr wrap="square">
            <a:spAutoFit/>
          </a:bodyPr>
          <a:lstStyle/>
          <a:p>
            <a:r>
              <a:rPr lang="en-US" sz="1100" dirty="0" smtClean="0">
                <a:latin typeface="+mj-lt"/>
              </a:rPr>
              <a:t>x</a:t>
            </a:r>
            <a:r>
              <a:rPr lang="en-US" sz="1100" baseline="-25000" dirty="0">
                <a:latin typeface="+mj-lt"/>
              </a:rPr>
              <a:t>1</a:t>
            </a:r>
            <a:r>
              <a:rPr lang="en-US" sz="1100" dirty="0" smtClean="0">
                <a:latin typeface="+mj-lt"/>
              </a:rPr>
              <a:t>=5</a:t>
            </a:r>
            <a:endParaRPr lang="en-US" sz="1100" dirty="0">
              <a:latin typeface="+mj-lt"/>
            </a:endParaRPr>
          </a:p>
        </p:txBody>
      </p:sp>
      <p:sp>
        <p:nvSpPr>
          <p:cNvPr id="93" name="Rectangle 92"/>
          <p:cNvSpPr/>
          <p:nvPr/>
        </p:nvSpPr>
        <p:spPr>
          <a:xfrm>
            <a:off x="11166575" y="4016227"/>
            <a:ext cx="446309" cy="261610"/>
          </a:xfrm>
          <a:prstGeom prst="rect">
            <a:avLst/>
          </a:prstGeom>
          <a:ln>
            <a:noFill/>
          </a:ln>
        </p:spPr>
        <p:style>
          <a:lnRef idx="2">
            <a:schemeClr val="accent4">
              <a:shade val="50000"/>
            </a:schemeClr>
          </a:lnRef>
          <a:fillRef idx="1">
            <a:schemeClr val="accent4"/>
          </a:fillRef>
          <a:effectRef idx="0">
            <a:schemeClr val="accent4"/>
          </a:effectRef>
          <a:fontRef idx="minor">
            <a:schemeClr val="lt1"/>
          </a:fontRef>
        </p:style>
        <p:txBody>
          <a:bodyPr wrap="square">
            <a:spAutoFit/>
          </a:bodyPr>
          <a:lstStyle/>
          <a:p>
            <a:r>
              <a:rPr lang="en-US" sz="1100" dirty="0" smtClean="0">
                <a:latin typeface="+mj-lt"/>
              </a:rPr>
              <a:t>x</a:t>
            </a:r>
            <a:r>
              <a:rPr lang="en-US" sz="1100" baseline="-25000" dirty="0">
                <a:latin typeface="+mj-lt"/>
              </a:rPr>
              <a:t>3</a:t>
            </a:r>
            <a:r>
              <a:rPr lang="en-US" sz="1100" dirty="0" smtClean="0">
                <a:latin typeface="+mj-lt"/>
              </a:rPr>
              <a:t>=5</a:t>
            </a:r>
            <a:endParaRPr lang="en-US" sz="1100" dirty="0">
              <a:latin typeface="+mj-lt"/>
            </a:endParaRPr>
          </a:p>
        </p:txBody>
      </p:sp>
      <p:cxnSp>
        <p:nvCxnSpPr>
          <p:cNvPr id="94" name="Straight Arrow Connector 93"/>
          <p:cNvCxnSpPr/>
          <p:nvPr/>
        </p:nvCxnSpPr>
        <p:spPr>
          <a:xfrm>
            <a:off x="9798316" y="3915747"/>
            <a:ext cx="499911" cy="0"/>
          </a:xfrm>
          <a:prstGeom prst="straightConnector1">
            <a:avLst/>
          </a:prstGeom>
          <a:ln w="28575">
            <a:solidFill>
              <a:srgbClr val="FFFF00"/>
            </a:solidFill>
            <a:tailEnd type="arrow"/>
          </a:ln>
        </p:spPr>
        <p:style>
          <a:lnRef idx="1">
            <a:schemeClr val="accent1"/>
          </a:lnRef>
          <a:fillRef idx="0">
            <a:schemeClr val="accent1"/>
          </a:fillRef>
          <a:effectRef idx="0">
            <a:schemeClr val="accent1"/>
          </a:effectRef>
          <a:fontRef idx="minor">
            <a:schemeClr val="tx1"/>
          </a:fontRef>
        </p:style>
      </p:cxnSp>
      <p:cxnSp>
        <p:nvCxnSpPr>
          <p:cNvPr id="95" name="Straight Arrow Connector 94"/>
          <p:cNvCxnSpPr/>
          <p:nvPr/>
        </p:nvCxnSpPr>
        <p:spPr>
          <a:xfrm flipH="1">
            <a:off x="10747882" y="3927887"/>
            <a:ext cx="411986" cy="0"/>
          </a:xfrm>
          <a:prstGeom prst="straightConnector1">
            <a:avLst/>
          </a:prstGeom>
          <a:ln w="28575">
            <a:solidFill>
              <a:srgbClr val="FFFF00"/>
            </a:solidFill>
            <a:tailEnd type="arrow"/>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p:nvPr/>
        </p:nvCxnSpPr>
        <p:spPr>
          <a:xfrm flipH="1">
            <a:off x="9791614" y="3567635"/>
            <a:ext cx="499910" cy="0"/>
          </a:xfrm>
          <a:prstGeom prst="straightConnector1">
            <a:avLst/>
          </a:prstGeom>
          <a:ln w="28575">
            <a:solidFill>
              <a:schemeClr val="bg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97" name="Straight Arrow Connector 96"/>
          <p:cNvCxnSpPr/>
          <p:nvPr/>
        </p:nvCxnSpPr>
        <p:spPr>
          <a:xfrm flipV="1">
            <a:off x="9681924" y="2972513"/>
            <a:ext cx="1" cy="595122"/>
          </a:xfrm>
          <a:prstGeom prst="straightConnector1">
            <a:avLst/>
          </a:prstGeom>
          <a:ln w="19050">
            <a:solidFill>
              <a:srgbClr val="1D3064"/>
            </a:solidFill>
            <a:tailEnd type="arrow"/>
          </a:ln>
        </p:spPr>
        <p:style>
          <a:lnRef idx="1">
            <a:schemeClr val="accent1"/>
          </a:lnRef>
          <a:fillRef idx="0">
            <a:schemeClr val="accent1"/>
          </a:fillRef>
          <a:effectRef idx="0">
            <a:schemeClr val="accent1"/>
          </a:effectRef>
          <a:fontRef idx="minor">
            <a:schemeClr val="tx1"/>
          </a:fontRef>
        </p:style>
      </p:cxnSp>
      <p:sp>
        <p:nvSpPr>
          <p:cNvPr id="98" name="Rectangle 97"/>
          <p:cNvSpPr/>
          <p:nvPr/>
        </p:nvSpPr>
        <p:spPr>
          <a:xfrm>
            <a:off x="9841089" y="4464288"/>
            <a:ext cx="1441034" cy="400110"/>
          </a:xfrm>
          <a:prstGeom prst="rect">
            <a:avLst/>
          </a:prstGeom>
        </p:spPr>
        <p:txBody>
          <a:bodyPr wrap="square">
            <a:spAutoFit/>
          </a:bodyPr>
          <a:lstStyle/>
          <a:p>
            <a:r>
              <a:rPr lang="en-US" sz="2000" b="1" dirty="0" smtClean="0">
                <a:latin typeface="+mj-lt"/>
              </a:rPr>
              <a:t>Data-store</a:t>
            </a:r>
            <a:endParaRPr lang="en-US" sz="2000" b="1" dirty="0">
              <a:latin typeface="+mj-lt"/>
            </a:endParaRPr>
          </a:p>
        </p:txBody>
      </p:sp>
    </p:spTree>
    <p:extLst>
      <p:ext uri="{BB962C8B-B14F-4D97-AF65-F5344CB8AC3E}">
        <p14:creationId xmlns:p14="http://schemas.microsoft.com/office/powerpoint/2010/main" val="980883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4">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6">
                                            <p:txEl>
                                              <p:pRg st="0" end="0"/>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6">
                                            <p:txEl>
                                              <p:pRg st="1" end="1"/>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6">
                                            <p:txEl>
                                              <p:pRg st="2" end="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8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76">
                                            <p:txEl>
                                              <p:pRg st="3" end="3"/>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89"/>
                                        </p:tgtEl>
                                        <p:attrNameLst>
                                          <p:attrName>style.visibility</p:attrName>
                                        </p:attrNameLst>
                                      </p:cBhvr>
                                      <p:to>
                                        <p:strVal val="visible"/>
                                      </p:to>
                                    </p:set>
                                  </p:childTnLst>
                                </p:cTn>
                              </p:par>
                            </p:childTnLst>
                          </p:cTn>
                        </p:par>
                        <p:par>
                          <p:cTn id="39" fill="hold">
                            <p:stCondLst>
                              <p:cond delay="0"/>
                            </p:stCondLst>
                            <p:childTnLst>
                              <p:par>
                                <p:cTn id="40" presetID="27" presetClass="emph" presetSubtype="0" fill="remove" grpId="1" nodeType="afterEffect">
                                  <p:stCondLst>
                                    <p:cond delay="0"/>
                                  </p:stCondLst>
                                  <p:childTnLst>
                                    <p:animClr clrSpc="rgb" dir="cw">
                                      <p:cBhvr override="childStyle">
                                        <p:cTn id="41" dur="1000" autoRev="1" fill="remove"/>
                                        <p:tgtEl>
                                          <p:spTgt spid="89"/>
                                        </p:tgtEl>
                                        <p:attrNameLst>
                                          <p:attrName>style.color</p:attrName>
                                        </p:attrNameLst>
                                      </p:cBhvr>
                                      <p:to>
                                        <a:schemeClr val="bg1"/>
                                      </p:to>
                                    </p:animClr>
                                    <p:animClr clrSpc="rgb" dir="cw">
                                      <p:cBhvr>
                                        <p:cTn id="42" dur="1000" autoRev="1" fill="remove"/>
                                        <p:tgtEl>
                                          <p:spTgt spid="89"/>
                                        </p:tgtEl>
                                        <p:attrNameLst>
                                          <p:attrName>fillcolor</p:attrName>
                                        </p:attrNameLst>
                                      </p:cBhvr>
                                      <p:to>
                                        <a:schemeClr val="bg1"/>
                                      </p:to>
                                    </p:animClr>
                                    <p:set>
                                      <p:cBhvr>
                                        <p:cTn id="43" dur="1000" autoRev="1" fill="remove"/>
                                        <p:tgtEl>
                                          <p:spTgt spid="89"/>
                                        </p:tgtEl>
                                        <p:attrNameLst>
                                          <p:attrName>fill.type</p:attrName>
                                        </p:attrNameLst>
                                      </p:cBhvr>
                                      <p:to>
                                        <p:strVal val="solid"/>
                                      </p:to>
                                    </p:set>
                                    <p:set>
                                      <p:cBhvr>
                                        <p:cTn id="44" dur="1000" autoRev="1" fill="remove"/>
                                        <p:tgtEl>
                                          <p:spTgt spid="89"/>
                                        </p:tgtEl>
                                        <p:attrNameLst>
                                          <p:attrName>fill.on</p:attrName>
                                        </p:attrNameLst>
                                      </p:cBhvr>
                                      <p:to>
                                        <p:strVal val="tru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76">
                                            <p:txEl>
                                              <p:pRg st="4" end="4"/>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90"/>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91"/>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76">
                                            <p:txEl>
                                              <p:pRg st="5" end="5"/>
                                            </p:txEl>
                                          </p:spTgt>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92"/>
                                        </p:tgtEl>
                                        <p:attrNameLst>
                                          <p:attrName>style.visibility</p:attrName>
                                        </p:attrNameLst>
                                      </p:cBhvr>
                                      <p:to>
                                        <p:strVal val="visible"/>
                                      </p:to>
                                    </p:set>
                                  </p:childTnLst>
                                </p:cTn>
                              </p:par>
                            </p:childTnLst>
                          </p:cTn>
                        </p:par>
                        <p:par>
                          <p:cTn id="59" fill="hold">
                            <p:stCondLst>
                              <p:cond delay="0"/>
                            </p:stCondLst>
                            <p:childTnLst>
                              <p:par>
                                <p:cTn id="60" presetID="27" presetClass="emph" presetSubtype="0" fill="remove" grpId="1" nodeType="afterEffect">
                                  <p:stCondLst>
                                    <p:cond delay="0"/>
                                  </p:stCondLst>
                                  <p:childTnLst>
                                    <p:animClr clrSpc="rgb" dir="cw">
                                      <p:cBhvr override="childStyle">
                                        <p:cTn id="61" dur="1000" autoRev="1" fill="remove"/>
                                        <p:tgtEl>
                                          <p:spTgt spid="92"/>
                                        </p:tgtEl>
                                        <p:attrNameLst>
                                          <p:attrName>style.color</p:attrName>
                                        </p:attrNameLst>
                                      </p:cBhvr>
                                      <p:to>
                                        <a:schemeClr val="bg1"/>
                                      </p:to>
                                    </p:animClr>
                                    <p:animClr clrSpc="rgb" dir="cw">
                                      <p:cBhvr>
                                        <p:cTn id="62" dur="1000" autoRev="1" fill="remove"/>
                                        <p:tgtEl>
                                          <p:spTgt spid="92"/>
                                        </p:tgtEl>
                                        <p:attrNameLst>
                                          <p:attrName>fillcolor</p:attrName>
                                        </p:attrNameLst>
                                      </p:cBhvr>
                                      <p:to>
                                        <a:schemeClr val="bg1"/>
                                      </p:to>
                                    </p:animClr>
                                    <p:set>
                                      <p:cBhvr>
                                        <p:cTn id="63" dur="1000" autoRev="1" fill="remove"/>
                                        <p:tgtEl>
                                          <p:spTgt spid="92"/>
                                        </p:tgtEl>
                                        <p:attrNameLst>
                                          <p:attrName>fill.type</p:attrName>
                                        </p:attrNameLst>
                                      </p:cBhvr>
                                      <p:to>
                                        <p:strVal val="solid"/>
                                      </p:to>
                                    </p:set>
                                    <p:set>
                                      <p:cBhvr>
                                        <p:cTn id="64" dur="1000" autoRev="1" fill="remove"/>
                                        <p:tgtEl>
                                          <p:spTgt spid="92"/>
                                        </p:tgtEl>
                                        <p:attrNameLst>
                                          <p:attrName>fill.on</p:attrName>
                                        </p:attrNameLst>
                                      </p:cBhvr>
                                      <p:to>
                                        <p:strVal val="true"/>
                                      </p:to>
                                    </p:set>
                                  </p:childTnLst>
                                </p:cTn>
                              </p:par>
                              <p:par>
                                <p:cTn id="65" presetID="1" presetClass="entr" presetSubtype="0" fill="hold" grpId="0" nodeType="withEffect">
                                  <p:stCondLst>
                                    <p:cond delay="0"/>
                                  </p:stCondLst>
                                  <p:childTnLst>
                                    <p:set>
                                      <p:cBhvr>
                                        <p:cTn id="66" dur="1" fill="hold">
                                          <p:stCondLst>
                                            <p:cond delay="0"/>
                                          </p:stCondLst>
                                        </p:cTn>
                                        <p:tgtEl>
                                          <p:spTgt spid="93"/>
                                        </p:tgtEl>
                                        <p:attrNameLst>
                                          <p:attrName>style.visibility</p:attrName>
                                        </p:attrNameLst>
                                      </p:cBhvr>
                                      <p:to>
                                        <p:strVal val="visible"/>
                                      </p:to>
                                    </p:set>
                                  </p:childTnLst>
                                </p:cTn>
                              </p:par>
                              <p:par>
                                <p:cTn id="67" presetID="27" presetClass="emph" presetSubtype="0" fill="remove" grpId="1" nodeType="withEffect">
                                  <p:stCondLst>
                                    <p:cond delay="0"/>
                                  </p:stCondLst>
                                  <p:childTnLst>
                                    <p:animClr clrSpc="rgb" dir="cw">
                                      <p:cBhvr override="childStyle">
                                        <p:cTn id="68" dur="1000" autoRev="1" fill="remove"/>
                                        <p:tgtEl>
                                          <p:spTgt spid="93"/>
                                        </p:tgtEl>
                                        <p:attrNameLst>
                                          <p:attrName>style.color</p:attrName>
                                        </p:attrNameLst>
                                      </p:cBhvr>
                                      <p:to>
                                        <a:schemeClr val="bg1"/>
                                      </p:to>
                                    </p:animClr>
                                    <p:animClr clrSpc="rgb" dir="cw">
                                      <p:cBhvr>
                                        <p:cTn id="69" dur="1000" autoRev="1" fill="remove"/>
                                        <p:tgtEl>
                                          <p:spTgt spid="93"/>
                                        </p:tgtEl>
                                        <p:attrNameLst>
                                          <p:attrName>fillcolor</p:attrName>
                                        </p:attrNameLst>
                                      </p:cBhvr>
                                      <p:to>
                                        <a:schemeClr val="bg1"/>
                                      </p:to>
                                    </p:animClr>
                                    <p:set>
                                      <p:cBhvr>
                                        <p:cTn id="70" dur="1000" autoRev="1" fill="remove"/>
                                        <p:tgtEl>
                                          <p:spTgt spid="93"/>
                                        </p:tgtEl>
                                        <p:attrNameLst>
                                          <p:attrName>fill.type</p:attrName>
                                        </p:attrNameLst>
                                      </p:cBhvr>
                                      <p:to>
                                        <p:strVal val="solid"/>
                                      </p:to>
                                    </p:set>
                                    <p:set>
                                      <p:cBhvr>
                                        <p:cTn id="71" dur="1000" autoRev="1" fill="remove"/>
                                        <p:tgtEl>
                                          <p:spTgt spid="93"/>
                                        </p:tgtEl>
                                        <p:attrNameLst>
                                          <p:attrName>fill.on</p:attrName>
                                        </p:attrNameLst>
                                      </p:cBhvr>
                                      <p:to>
                                        <p:strVal val="true"/>
                                      </p:to>
                                    </p:set>
                                  </p:childTnLst>
                                </p:cTn>
                              </p:par>
                            </p:childTnLst>
                          </p:cTn>
                        </p:par>
                        <p:par>
                          <p:cTn id="72" fill="hold">
                            <p:stCondLst>
                              <p:cond delay="2000"/>
                            </p:stCondLst>
                            <p:childTnLst>
                              <p:par>
                                <p:cTn id="73" presetID="1" presetClass="entr" presetSubtype="0" fill="hold" nodeType="afterEffect">
                                  <p:stCondLst>
                                    <p:cond delay="0"/>
                                  </p:stCondLst>
                                  <p:childTnLst>
                                    <p:set>
                                      <p:cBhvr>
                                        <p:cTn id="74" dur="1" fill="hold">
                                          <p:stCondLst>
                                            <p:cond delay="0"/>
                                          </p:stCondLst>
                                        </p:cTn>
                                        <p:tgtEl>
                                          <p:spTgt spid="94"/>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95"/>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76">
                                            <p:txEl>
                                              <p:pRg st="6" end="6"/>
                                            </p:txEl>
                                          </p:spTgt>
                                        </p:tgtEl>
                                        <p:attrNameLst>
                                          <p:attrName>style.visibility</p:attrName>
                                        </p:attrNameLst>
                                      </p:cBhvr>
                                      <p:to>
                                        <p:strVal val="visible"/>
                                      </p:to>
                                    </p:set>
                                  </p:childTnLst>
                                </p:cTn>
                              </p:par>
                            </p:childTnLst>
                          </p:cTn>
                        </p:par>
                        <p:par>
                          <p:cTn id="81" fill="hold">
                            <p:stCondLst>
                              <p:cond delay="0"/>
                            </p:stCondLst>
                            <p:childTnLst>
                              <p:par>
                                <p:cTn id="82" presetID="1" presetClass="entr" presetSubtype="0" fill="hold" nodeType="afterEffect">
                                  <p:stCondLst>
                                    <p:cond delay="0"/>
                                  </p:stCondLst>
                                  <p:childTnLst>
                                    <p:set>
                                      <p:cBhvr>
                                        <p:cTn id="83" dur="1" fill="hold">
                                          <p:stCondLst>
                                            <p:cond delay="0"/>
                                          </p:stCondLst>
                                        </p:cTn>
                                        <p:tgtEl>
                                          <p:spTgt spid="96"/>
                                        </p:tgtEl>
                                        <p:attrNameLst>
                                          <p:attrName>style.visibility</p:attrName>
                                        </p:attrNameLst>
                                      </p:cBhvr>
                                      <p:to>
                                        <p:strVal val="visible"/>
                                      </p:to>
                                    </p:set>
                                  </p:childTnLst>
                                </p:cTn>
                              </p:par>
                            </p:childTnLst>
                          </p:cTn>
                        </p:par>
                      </p:childTnLst>
                    </p:cTn>
                  </p:par>
                  <p:par>
                    <p:cTn id="84" fill="hold">
                      <p:stCondLst>
                        <p:cond delay="indefinite"/>
                      </p:stCondLst>
                      <p:childTnLst>
                        <p:par>
                          <p:cTn id="85" fill="hold">
                            <p:stCondLst>
                              <p:cond delay="0"/>
                            </p:stCondLst>
                            <p:childTnLst>
                              <p:par>
                                <p:cTn id="86" presetID="1" presetClass="entr" presetSubtype="0" fill="hold" nodeType="clickEffect">
                                  <p:stCondLst>
                                    <p:cond delay="0"/>
                                  </p:stCondLst>
                                  <p:childTnLst>
                                    <p:set>
                                      <p:cBhvr>
                                        <p:cTn id="87" dur="1" fill="hold">
                                          <p:stCondLst>
                                            <p:cond delay="0"/>
                                          </p:stCondLst>
                                        </p:cTn>
                                        <p:tgtEl>
                                          <p:spTgt spid="76">
                                            <p:txEl>
                                              <p:pRg st="7" end="7"/>
                                            </p:txEl>
                                          </p:spTgt>
                                        </p:tgtEl>
                                        <p:attrNameLst>
                                          <p:attrName>style.visibility</p:attrName>
                                        </p:attrNameLst>
                                      </p:cBhvr>
                                      <p:to>
                                        <p:strVal val="visible"/>
                                      </p:to>
                                    </p:set>
                                  </p:childTnLst>
                                </p:cTn>
                              </p:par>
                              <p:par>
                                <p:cTn id="88" presetID="1" presetClass="entr" presetSubtype="0" fill="hold" nodeType="withEffect">
                                  <p:stCondLst>
                                    <p:cond delay="0"/>
                                  </p:stCondLst>
                                  <p:childTnLst>
                                    <p:set>
                                      <p:cBhvr>
                                        <p:cTn id="89" dur="1" fill="hold">
                                          <p:stCondLst>
                                            <p:cond delay="0"/>
                                          </p:stCondLst>
                                        </p:cTn>
                                        <p:tgtEl>
                                          <p:spTgt spid="97"/>
                                        </p:tgtEl>
                                        <p:attrNameLst>
                                          <p:attrName>style.visibility</p:attrName>
                                        </p:attrNameLst>
                                      </p:cBhvr>
                                      <p:to>
                                        <p:strVal val="visible"/>
                                      </p:to>
                                    </p:set>
                                  </p:childTnLst>
                                </p:cTn>
                              </p:par>
                            </p:childTnLst>
                          </p:cTn>
                        </p:par>
                      </p:childTnLst>
                    </p:cTn>
                  </p:par>
                  <p:par>
                    <p:cTn id="90" fill="hold">
                      <p:stCondLst>
                        <p:cond delay="indefinite"/>
                      </p:stCondLst>
                      <p:childTnLst>
                        <p:par>
                          <p:cTn id="91" fill="hold">
                            <p:stCondLst>
                              <p:cond delay="0"/>
                            </p:stCondLst>
                            <p:childTnLst>
                              <p:par>
                                <p:cTn id="92" presetID="1" presetClass="exit" presetSubtype="0" fill="hold" grpId="1" nodeType="clickEffect">
                                  <p:stCondLst>
                                    <p:cond delay="0"/>
                                  </p:stCondLst>
                                  <p:childTnLst>
                                    <p:set>
                                      <p:cBhvr>
                                        <p:cTn id="93" dur="1" fill="hold">
                                          <p:stCondLst>
                                            <p:cond delay="0"/>
                                          </p:stCondLst>
                                        </p:cTn>
                                        <p:tgtEl>
                                          <p:spTgt spid="8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 grpId="0" animBg="1"/>
      <p:bldP spid="82" grpId="1" animBg="1"/>
      <p:bldP spid="84" grpId="0" animBg="1"/>
      <p:bldP spid="89" grpId="0" animBg="1"/>
      <p:bldP spid="89" grpId="1" animBg="1"/>
      <p:bldP spid="92" grpId="0" animBg="1"/>
      <p:bldP spid="92" grpId="1" animBg="1"/>
      <p:bldP spid="93" grpId="0" animBg="1"/>
      <p:bldP spid="93"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F2D5F8-87CB-4B5B-8EC7-5F4CE6485746}"/>
              </a:ext>
            </a:extLst>
          </p:cNvPr>
          <p:cNvSpPr>
            <a:spLocks noGrp="1"/>
          </p:cNvSpPr>
          <p:nvPr>
            <p:ph type="title"/>
          </p:nvPr>
        </p:nvSpPr>
        <p:spPr/>
        <p:txBody>
          <a:bodyPr/>
          <a:lstStyle/>
          <a:p>
            <a:r>
              <a:rPr lang="en-US" dirty="0"/>
              <a:t>Maintaining Consistency of Replicated Data</a:t>
            </a:r>
          </a:p>
        </p:txBody>
      </p:sp>
      <p:sp>
        <p:nvSpPr>
          <p:cNvPr id="8" name="Rectangle 7"/>
          <p:cNvSpPr/>
          <p:nvPr/>
        </p:nvSpPr>
        <p:spPr>
          <a:xfrm>
            <a:off x="3245224" y="1092201"/>
            <a:ext cx="6096000" cy="1524000"/>
          </a:xfrm>
          <a:prstGeom prst="rect">
            <a:avLst/>
          </a:prstGeom>
          <a:solidFill>
            <a:schemeClr val="accent4">
              <a:alpha val="10000"/>
            </a:schemeClr>
          </a:solidFill>
          <a:ln w="3175"/>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a:defRPr/>
            </a:pPr>
            <a:endParaRPr lang="en-US">
              <a:latin typeface="+mj-lt"/>
            </a:endParaRPr>
          </a:p>
        </p:txBody>
      </p:sp>
      <p:sp>
        <p:nvSpPr>
          <p:cNvPr id="9" name="Can 8"/>
          <p:cNvSpPr/>
          <p:nvPr/>
        </p:nvSpPr>
        <p:spPr>
          <a:xfrm>
            <a:off x="3550024" y="1625601"/>
            <a:ext cx="762000" cy="7620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atin typeface="+mj-lt"/>
            </a:endParaRPr>
          </a:p>
        </p:txBody>
      </p:sp>
      <p:sp>
        <p:nvSpPr>
          <p:cNvPr id="10" name="Rectangle 9"/>
          <p:cNvSpPr/>
          <p:nvPr/>
        </p:nvSpPr>
        <p:spPr>
          <a:xfrm>
            <a:off x="3586537" y="1917701"/>
            <a:ext cx="685800" cy="304800"/>
          </a:xfrm>
          <a:prstGeom prst="rect">
            <a:avLst/>
          </a:prstGeom>
        </p:spPr>
        <p:style>
          <a:lnRef idx="2">
            <a:schemeClr val="accent4"/>
          </a:lnRef>
          <a:fillRef idx="1">
            <a:schemeClr val="lt1"/>
          </a:fillRef>
          <a:effectRef idx="0">
            <a:schemeClr val="accent4"/>
          </a:effectRef>
          <a:fontRef idx="minor">
            <a:schemeClr val="dk1"/>
          </a:fontRef>
        </p:style>
        <p:txBody>
          <a:bodyPr anchor="ctr"/>
          <a:lstStyle/>
          <a:p>
            <a:pPr algn="ctr">
              <a:defRPr/>
            </a:pPr>
            <a:r>
              <a:rPr lang="en-US" dirty="0">
                <a:latin typeface="+mj-lt"/>
              </a:rPr>
              <a:t>x=0</a:t>
            </a:r>
          </a:p>
        </p:txBody>
      </p:sp>
      <p:sp>
        <p:nvSpPr>
          <p:cNvPr id="11" name="Can 10"/>
          <p:cNvSpPr/>
          <p:nvPr/>
        </p:nvSpPr>
        <p:spPr>
          <a:xfrm>
            <a:off x="4616824" y="1625601"/>
            <a:ext cx="762000" cy="7620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atin typeface="+mj-lt"/>
            </a:endParaRPr>
          </a:p>
        </p:txBody>
      </p:sp>
      <p:sp>
        <p:nvSpPr>
          <p:cNvPr id="12" name="Rectangle 11"/>
          <p:cNvSpPr/>
          <p:nvPr/>
        </p:nvSpPr>
        <p:spPr>
          <a:xfrm>
            <a:off x="4653337" y="1917701"/>
            <a:ext cx="685800" cy="304800"/>
          </a:xfrm>
          <a:prstGeom prst="rect">
            <a:avLst/>
          </a:prstGeom>
        </p:spPr>
        <p:style>
          <a:lnRef idx="2">
            <a:schemeClr val="accent4"/>
          </a:lnRef>
          <a:fillRef idx="1">
            <a:schemeClr val="lt1"/>
          </a:fillRef>
          <a:effectRef idx="0">
            <a:schemeClr val="accent4"/>
          </a:effectRef>
          <a:fontRef idx="minor">
            <a:schemeClr val="dk1"/>
          </a:fontRef>
        </p:style>
        <p:txBody>
          <a:bodyPr anchor="ctr"/>
          <a:lstStyle/>
          <a:p>
            <a:pPr algn="ctr">
              <a:defRPr/>
            </a:pPr>
            <a:r>
              <a:rPr lang="en-US" dirty="0">
                <a:latin typeface="+mj-lt"/>
              </a:rPr>
              <a:t>x=0</a:t>
            </a:r>
          </a:p>
        </p:txBody>
      </p:sp>
      <p:sp>
        <p:nvSpPr>
          <p:cNvPr id="13" name="Can 12"/>
          <p:cNvSpPr/>
          <p:nvPr/>
        </p:nvSpPr>
        <p:spPr>
          <a:xfrm>
            <a:off x="5683624" y="1625601"/>
            <a:ext cx="762000" cy="7620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atin typeface="+mj-lt"/>
            </a:endParaRPr>
          </a:p>
        </p:txBody>
      </p:sp>
      <p:sp>
        <p:nvSpPr>
          <p:cNvPr id="14" name="Rectangle 13"/>
          <p:cNvSpPr/>
          <p:nvPr/>
        </p:nvSpPr>
        <p:spPr>
          <a:xfrm>
            <a:off x="5720137" y="1917701"/>
            <a:ext cx="685800" cy="304800"/>
          </a:xfrm>
          <a:prstGeom prst="rect">
            <a:avLst/>
          </a:prstGeom>
        </p:spPr>
        <p:style>
          <a:lnRef idx="2">
            <a:schemeClr val="accent4"/>
          </a:lnRef>
          <a:fillRef idx="1">
            <a:schemeClr val="lt1"/>
          </a:fillRef>
          <a:effectRef idx="0">
            <a:schemeClr val="accent4"/>
          </a:effectRef>
          <a:fontRef idx="minor">
            <a:schemeClr val="dk1"/>
          </a:fontRef>
        </p:style>
        <p:txBody>
          <a:bodyPr anchor="ctr"/>
          <a:lstStyle/>
          <a:p>
            <a:pPr algn="ctr">
              <a:defRPr/>
            </a:pPr>
            <a:r>
              <a:rPr lang="en-US" dirty="0">
                <a:latin typeface="+mj-lt"/>
              </a:rPr>
              <a:t>x=0</a:t>
            </a:r>
          </a:p>
        </p:txBody>
      </p:sp>
      <p:sp>
        <p:nvSpPr>
          <p:cNvPr id="15" name="Can 14"/>
          <p:cNvSpPr/>
          <p:nvPr/>
        </p:nvSpPr>
        <p:spPr>
          <a:xfrm>
            <a:off x="7969624" y="1625601"/>
            <a:ext cx="762000" cy="7620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atin typeface="+mj-lt"/>
            </a:endParaRPr>
          </a:p>
        </p:txBody>
      </p:sp>
      <p:sp>
        <p:nvSpPr>
          <p:cNvPr id="16" name="Rectangle 15"/>
          <p:cNvSpPr/>
          <p:nvPr/>
        </p:nvSpPr>
        <p:spPr>
          <a:xfrm>
            <a:off x="8006137" y="1917701"/>
            <a:ext cx="685800" cy="304800"/>
          </a:xfrm>
          <a:prstGeom prst="rect">
            <a:avLst/>
          </a:prstGeom>
        </p:spPr>
        <p:style>
          <a:lnRef idx="2">
            <a:schemeClr val="accent4"/>
          </a:lnRef>
          <a:fillRef idx="1">
            <a:schemeClr val="lt1"/>
          </a:fillRef>
          <a:effectRef idx="0">
            <a:schemeClr val="accent4"/>
          </a:effectRef>
          <a:fontRef idx="minor">
            <a:schemeClr val="dk1"/>
          </a:fontRef>
        </p:style>
        <p:txBody>
          <a:bodyPr anchor="ctr"/>
          <a:lstStyle/>
          <a:p>
            <a:pPr algn="ctr">
              <a:defRPr/>
            </a:pPr>
            <a:r>
              <a:rPr lang="en-US" dirty="0">
                <a:latin typeface="+mj-lt"/>
              </a:rPr>
              <a:t>x=0</a:t>
            </a:r>
          </a:p>
        </p:txBody>
      </p:sp>
      <p:sp>
        <p:nvSpPr>
          <p:cNvPr id="17" name="Rectangle 16"/>
          <p:cNvSpPr/>
          <p:nvPr/>
        </p:nvSpPr>
        <p:spPr>
          <a:xfrm>
            <a:off x="3397624" y="1244601"/>
            <a:ext cx="990600" cy="304800"/>
          </a:xfrm>
          <a:prstGeom prst="rect">
            <a:avLst/>
          </a:prstGeom>
          <a:solidFill>
            <a:srgbClr val="1D3064"/>
          </a:solidFill>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a:defRPr/>
            </a:pPr>
            <a:r>
              <a:rPr lang="en-US" sz="1400" b="1" dirty="0">
                <a:latin typeface="+mj-lt"/>
              </a:rPr>
              <a:t>Replica 1</a:t>
            </a:r>
          </a:p>
        </p:txBody>
      </p:sp>
      <p:sp>
        <p:nvSpPr>
          <p:cNvPr id="18" name="Rectangle 17"/>
          <p:cNvSpPr/>
          <p:nvPr/>
        </p:nvSpPr>
        <p:spPr>
          <a:xfrm>
            <a:off x="4540624" y="1244601"/>
            <a:ext cx="990600" cy="304800"/>
          </a:xfrm>
          <a:prstGeom prst="rect">
            <a:avLst/>
          </a:prstGeom>
          <a:solidFill>
            <a:srgbClr val="1D3064"/>
          </a:solidFill>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a:defRPr/>
            </a:pPr>
            <a:r>
              <a:rPr lang="en-US" sz="1400" b="1" dirty="0">
                <a:latin typeface="+mj-lt"/>
              </a:rPr>
              <a:t>Replica 2</a:t>
            </a:r>
          </a:p>
        </p:txBody>
      </p:sp>
      <p:sp>
        <p:nvSpPr>
          <p:cNvPr id="19" name="Rectangle 18"/>
          <p:cNvSpPr/>
          <p:nvPr/>
        </p:nvSpPr>
        <p:spPr>
          <a:xfrm>
            <a:off x="5607424" y="1244601"/>
            <a:ext cx="990600" cy="304800"/>
          </a:xfrm>
          <a:prstGeom prst="rect">
            <a:avLst/>
          </a:prstGeom>
          <a:solidFill>
            <a:srgbClr val="1D3064"/>
          </a:solidFill>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a:defRPr/>
            </a:pPr>
            <a:r>
              <a:rPr lang="en-US" sz="1400" b="1" dirty="0">
                <a:latin typeface="+mj-lt"/>
              </a:rPr>
              <a:t>Replica 3</a:t>
            </a:r>
          </a:p>
        </p:txBody>
      </p:sp>
      <p:sp>
        <p:nvSpPr>
          <p:cNvPr id="20" name="Rectangle 19"/>
          <p:cNvSpPr/>
          <p:nvPr/>
        </p:nvSpPr>
        <p:spPr>
          <a:xfrm>
            <a:off x="7893424" y="1244601"/>
            <a:ext cx="990600" cy="304800"/>
          </a:xfrm>
          <a:prstGeom prst="rect">
            <a:avLst/>
          </a:prstGeom>
          <a:solidFill>
            <a:srgbClr val="1D3064"/>
          </a:solidFill>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a:defRPr/>
            </a:pPr>
            <a:r>
              <a:rPr lang="en-US" sz="1400" b="1" dirty="0">
                <a:latin typeface="+mj-lt"/>
              </a:rPr>
              <a:t>Replica n</a:t>
            </a:r>
          </a:p>
        </p:txBody>
      </p:sp>
      <p:sp>
        <p:nvSpPr>
          <p:cNvPr id="21" name="Rectangle 20"/>
          <p:cNvSpPr/>
          <p:nvPr/>
        </p:nvSpPr>
        <p:spPr>
          <a:xfrm>
            <a:off x="1035424" y="2768601"/>
            <a:ext cx="1295400" cy="304800"/>
          </a:xfrm>
          <a:prstGeom prst="rect">
            <a:avLst/>
          </a:prstGeom>
        </p:spPr>
        <p:style>
          <a:lnRef idx="0">
            <a:schemeClr val="accent6"/>
          </a:lnRef>
          <a:fillRef idx="3">
            <a:schemeClr val="accent6"/>
          </a:fillRef>
          <a:effectRef idx="3">
            <a:schemeClr val="accent6"/>
          </a:effectRef>
          <a:fontRef idx="minor">
            <a:schemeClr val="lt1"/>
          </a:fontRef>
        </p:style>
        <p:txBody>
          <a:bodyPr anchor="ctr"/>
          <a:lstStyle/>
          <a:p>
            <a:pPr algn="ctr">
              <a:defRPr/>
            </a:pPr>
            <a:r>
              <a:rPr lang="en-US" dirty="0">
                <a:latin typeface="+mj-lt"/>
              </a:rPr>
              <a:t>Process 1</a:t>
            </a:r>
          </a:p>
        </p:txBody>
      </p:sp>
      <p:sp>
        <p:nvSpPr>
          <p:cNvPr id="22" name="Rectangle 21"/>
          <p:cNvSpPr/>
          <p:nvPr/>
        </p:nvSpPr>
        <p:spPr>
          <a:xfrm>
            <a:off x="1035424" y="3225801"/>
            <a:ext cx="1295400" cy="304800"/>
          </a:xfrm>
          <a:prstGeom prst="rect">
            <a:avLst/>
          </a:prstGeom>
        </p:spPr>
        <p:style>
          <a:lnRef idx="0">
            <a:schemeClr val="accent6"/>
          </a:lnRef>
          <a:fillRef idx="3">
            <a:schemeClr val="accent6"/>
          </a:fillRef>
          <a:effectRef idx="3">
            <a:schemeClr val="accent6"/>
          </a:effectRef>
          <a:fontRef idx="minor">
            <a:schemeClr val="lt1"/>
          </a:fontRef>
        </p:style>
        <p:txBody>
          <a:bodyPr anchor="ctr"/>
          <a:lstStyle/>
          <a:p>
            <a:pPr algn="ctr">
              <a:defRPr/>
            </a:pPr>
            <a:r>
              <a:rPr lang="en-US" dirty="0">
                <a:latin typeface="+mj-lt"/>
              </a:rPr>
              <a:t>Process 2</a:t>
            </a:r>
          </a:p>
        </p:txBody>
      </p:sp>
      <p:sp>
        <p:nvSpPr>
          <p:cNvPr id="23" name="Rectangle 22"/>
          <p:cNvSpPr/>
          <p:nvPr/>
        </p:nvSpPr>
        <p:spPr>
          <a:xfrm>
            <a:off x="1035424" y="3707715"/>
            <a:ext cx="1295400" cy="304800"/>
          </a:xfrm>
          <a:prstGeom prst="rect">
            <a:avLst/>
          </a:prstGeom>
        </p:spPr>
        <p:style>
          <a:lnRef idx="0">
            <a:schemeClr val="accent6"/>
          </a:lnRef>
          <a:fillRef idx="3">
            <a:schemeClr val="accent6"/>
          </a:fillRef>
          <a:effectRef idx="3">
            <a:schemeClr val="accent6"/>
          </a:effectRef>
          <a:fontRef idx="minor">
            <a:schemeClr val="lt1"/>
          </a:fontRef>
        </p:style>
        <p:txBody>
          <a:bodyPr anchor="ctr"/>
          <a:lstStyle/>
          <a:p>
            <a:pPr algn="ctr">
              <a:defRPr/>
            </a:pPr>
            <a:r>
              <a:rPr lang="en-US" dirty="0">
                <a:latin typeface="+mj-lt"/>
              </a:rPr>
              <a:t>Process 3</a:t>
            </a:r>
          </a:p>
        </p:txBody>
      </p:sp>
      <p:cxnSp>
        <p:nvCxnSpPr>
          <p:cNvPr id="24" name="Straight Connector 23"/>
          <p:cNvCxnSpPr/>
          <p:nvPr/>
        </p:nvCxnSpPr>
        <p:spPr>
          <a:xfrm>
            <a:off x="2330824" y="3073401"/>
            <a:ext cx="7086600" cy="0"/>
          </a:xfrm>
          <a:prstGeom prst="line">
            <a:avLst/>
          </a:prstGeom>
          <a:ln w="28575">
            <a:solidFill>
              <a:srgbClr val="1D3064"/>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V="1">
            <a:off x="2254624" y="3508377"/>
            <a:ext cx="7162800" cy="22225"/>
          </a:xfrm>
          <a:prstGeom prst="line">
            <a:avLst/>
          </a:prstGeom>
          <a:ln w="28575">
            <a:solidFill>
              <a:srgbClr val="1D3064"/>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2178424" y="4013201"/>
            <a:ext cx="7239000" cy="0"/>
          </a:xfrm>
          <a:prstGeom prst="line">
            <a:avLst/>
          </a:prstGeom>
          <a:ln w="28575">
            <a:solidFill>
              <a:srgbClr val="1D3064"/>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1168774" y="5664201"/>
            <a:ext cx="8229600" cy="490538"/>
          </a:xfrm>
          <a:prstGeom prst="rect">
            <a:avLst/>
          </a:prstGeom>
          <a:ln>
            <a:solidFill>
              <a:srgbClr val="1D3064"/>
            </a:solidFill>
          </a:ln>
        </p:spPr>
        <p:style>
          <a:lnRef idx="2">
            <a:schemeClr val="accent6"/>
          </a:lnRef>
          <a:fillRef idx="1">
            <a:schemeClr val="lt1"/>
          </a:fillRef>
          <a:effectRef idx="0">
            <a:schemeClr val="accent6"/>
          </a:effectRef>
          <a:fontRef idx="minor">
            <a:schemeClr val="dk1"/>
          </a:fontRef>
        </p:style>
        <p:txBody>
          <a:bodyPr anchor="ctr"/>
          <a:lstStyle/>
          <a:p>
            <a:pPr algn="ctr">
              <a:defRPr/>
            </a:pPr>
            <a:endParaRPr lang="en-US">
              <a:latin typeface="+mj-lt"/>
            </a:endParaRPr>
          </a:p>
        </p:txBody>
      </p:sp>
      <p:sp>
        <p:nvSpPr>
          <p:cNvPr id="28" name="Rectangle 27"/>
          <p:cNvSpPr/>
          <p:nvPr/>
        </p:nvSpPr>
        <p:spPr>
          <a:xfrm>
            <a:off x="4997824" y="5791202"/>
            <a:ext cx="685800" cy="277813"/>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a:spAutoFit/>
          </a:bodyPr>
          <a:lstStyle/>
          <a:p>
            <a:pPr>
              <a:defRPr/>
            </a:pPr>
            <a:r>
              <a:rPr lang="it-IT" sz="1200" b="1" dirty="0">
                <a:latin typeface="+mj-lt"/>
                <a:cs typeface="Courier New" pitchFamily="49" charset="0"/>
              </a:rPr>
              <a:t>R(x)b</a:t>
            </a:r>
            <a:endParaRPr lang="en-US" sz="1200" dirty="0">
              <a:latin typeface="+mj-lt"/>
            </a:endParaRPr>
          </a:p>
        </p:txBody>
      </p:sp>
      <p:sp>
        <p:nvSpPr>
          <p:cNvPr id="29" name="TextBox 34"/>
          <p:cNvSpPr txBox="1">
            <a:spLocks noChangeArrowheads="1"/>
          </p:cNvSpPr>
          <p:nvPr/>
        </p:nvSpPr>
        <p:spPr bwMode="auto">
          <a:xfrm>
            <a:off x="5710612" y="5688015"/>
            <a:ext cx="13716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1200" dirty="0">
                <a:latin typeface="+mj-lt"/>
              </a:rPr>
              <a:t>=Read variable x; </a:t>
            </a:r>
          </a:p>
          <a:p>
            <a:r>
              <a:rPr lang="en-US" altLang="en-US" sz="1200" dirty="0">
                <a:latin typeface="+mj-lt"/>
              </a:rPr>
              <a:t>  Result is b</a:t>
            </a:r>
          </a:p>
        </p:txBody>
      </p:sp>
      <p:sp>
        <p:nvSpPr>
          <p:cNvPr id="30" name="Rectangle 29"/>
          <p:cNvSpPr/>
          <p:nvPr/>
        </p:nvSpPr>
        <p:spPr>
          <a:xfrm>
            <a:off x="7275887" y="5805490"/>
            <a:ext cx="685800" cy="27622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a:spAutoFit/>
          </a:bodyPr>
          <a:lstStyle/>
          <a:p>
            <a:pPr>
              <a:defRPr/>
            </a:pPr>
            <a:r>
              <a:rPr lang="it-IT" sz="1200" b="1" dirty="0">
                <a:latin typeface="+mj-lt"/>
                <a:cs typeface="Courier New" pitchFamily="49" charset="0"/>
              </a:rPr>
              <a:t>W(x)b</a:t>
            </a:r>
            <a:endParaRPr lang="en-US" sz="1200" dirty="0">
              <a:latin typeface="+mj-lt"/>
            </a:endParaRPr>
          </a:p>
        </p:txBody>
      </p:sp>
      <p:sp>
        <p:nvSpPr>
          <p:cNvPr id="31" name="TextBox 36"/>
          <p:cNvSpPr txBox="1">
            <a:spLocks noChangeArrowheads="1"/>
          </p:cNvSpPr>
          <p:nvPr/>
        </p:nvSpPr>
        <p:spPr bwMode="auto">
          <a:xfrm>
            <a:off x="7988674" y="5700714"/>
            <a:ext cx="14287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1200">
                <a:latin typeface="+mj-lt"/>
              </a:rPr>
              <a:t>= Write variable x; </a:t>
            </a:r>
          </a:p>
          <a:p>
            <a:r>
              <a:rPr lang="en-US" altLang="en-US" sz="1200">
                <a:latin typeface="+mj-lt"/>
              </a:rPr>
              <a:t>   Result is b</a:t>
            </a:r>
          </a:p>
        </p:txBody>
      </p:sp>
      <p:sp>
        <p:nvSpPr>
          <p:cNvPr id="32" name="Rectangle 31"/>
          <p:cNvSpPr/>
          <p:nvPr/>
        </p:nvSpPr>
        <p:spPr>
          <a:xfrm>
            <a:off x="1297642" y="5770827"/>
            <a:ext cx="381000" cy="276999"/>
          </a:xfrm>
          <a:prstGeom prst="rect">
            <a:avLst/>
          </a:prstGeom>
          <a:solidFill>
            <a:schemeClr val="accent6"/>
          </a:solidFill>
          <a:ln>
            <a:noFill/>
          </a:ln>
        </p:spPr>
        <p:style>
          <a:lnRef idx="0">
            <a:schemeClr val="accent6"/>
          </a:lnRef>
          <a:fillRef idx="3">
            <a:schemeClr val="accent6"/>
          </a:fillRef>
          <a:effectRef idx="3">
            <a:schemeClr val="accent6"/>
          </a:effectRef>
          <a:fontRef idx="minor">
            <a:schemeClr val="lt1"/>
          </a:fontRef>
        </p:style>
        <p:txBody>
          <a:bodyPr>
            <a:spAutoFit/>
          </a:bodyPr>
          <a:lstStyle/>
          <a:p>
            <a:pPr>
              <a:defRPr/>
            </a:pPr>
            <a:r>
              <a:rPr lang="it-IT" sz="1200" b="1" dirty="0">
                <a:latin typeface="+mj-lt"/>
                <a:cs typeface="Courier New" pitchFamily="49" charset="0"/>
              </a:rPr>
              <a:t>P1</a:t>
            </a:r>
            <a:endParaRPr lang="en-US" sz="1200" dirty="0">
              <a:latin typeface="+mj-lt"/>
            </a:endParaRPr>
          </a:p>
        </p:txBody>
      </p:sp>
      <p:sp>
        <p:nvSpPr>
          <p:cNvPr id="33" name="TextBox 38"/>
          <p:cNvSpPr txBox="1">
            <a:spLocks noChangeArrowheads="1"/>
          </p:cNvSpPr>
          <p:nvPr/>
        </p:nvSpPr>
        <p:spPr bwMode="auto">
          <a:xfrm>
            <a:off x="1645024" y="5776914"/>
            <a:ext cx="1371600"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1200">
                <a:latin typeface="+mj-lt"/>
              </a:rPr>
              <a:t>=Process P1</a:t>
            </a:r>
          </a:p>
        </p:txBody>
      </p:sp>
      <p:sp>
        <p:nvSpPr>
          <p:cNvPr id="34" name="TextBox 39"/>
          <p:cNvSpPr txBox="1">
            <a:spLocks noChangeArrowheads="1"/>
          </p:cNvSpPr>
          <p:nvPr/>
        </p:nvSpPr>
        <p:spPr bwMode="auto">
          <a:xfrm>
            <a:off x="3169024" y="5776914"/>
            <a:ext cx="1371600"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1200">
                <a:latin typeface="+mj-lt"/>
              </a:rPr>
              <a:t>=Timeline at P1</a:t>
            </a:r>
          </a:p>
        </p:txBody>
      </p:sp>
      <p:sp>
        <p:nvSpPr>
          <p:cNvPr id="35" name="Rectangle 34"/>
          <p:cNvSpPr/>
          <p:nvPr/>
        </p:nvSpPr>
        <p:spPr>
          <a:xfrm>
            <a:off x="2483224" y="2768602"/>
            <a:ext cx="685800" cy="307777"/>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a:spAutoFit/>
          </a:bodyPr>
          <a:lstStyle/>
          <a:p>
            <a:pPr>
              <a:defRPr/>
            </a:pPr>
            <a:r>
              <a:rPr lang="it-IT" sz="1400" b="1" dirty="0">
                <a:latin typeface="+mj-lt"/>
                <a:cs typeface="Courier New" pitchFamily="49" charset="0"/>
              </a:rPr>
              <a:t>R(x)0</a:t>
            </a:r>
            <a:endParaRPr lang="en-US" sz="1400" dirty="0">
              <a:latin typeface="+mj-lt"/>
            </a:endParaRPr>
          </a:p>
        </p:txBody>
      </p:sp>
      <p:cxnSp>
        <p:nvCxnSpPr>
          <p:cNvPr id="36" name="Straight Arrow Connector 35"/>
          <p:cNvCxnSpPr>
            <a:stCxn id="11" idx="3"/>
          </p:cNvCxnSpPr>
          <p:nvPr/>
        </p:nvCxnSpPr>
        <p:spPr>
          <a:xfrm flipH="1">
            <a:off x="3169024" y="2387601"/>
            <a:ext cx="1828800" cy="381000"/>
          </a:xfrm>
          <a:prstGeom prst="straightConnector1">
            <a:avLst/>
          </a:prstGeom>
          <a:ln w="12700">
            <a:solidFill>
              <a:schemeClr val="tx1"/>
            </a:solidFill>
            <a:tailEnd type="arrow"/>
          </a:ln>
        </p:spPr>
        <p:style>
          <a:lnRef idx="1">
            <a:schemeClr val="accent4"/>
          </a:lnRef>
          <a:fillRef idx="0">
            <a:schemeClr val="accent4"/>
          </a:fillRef>
          <a:effectRef idx="0">
            <a:schemeClr val="accent4"/>
          </a:effectRef>
          <a:fontRef idx="minor">
            <a:schemeClr val="tx1"/>
          </a:fontRef>
        </p:style>
      </p:cxnSp>
      <p:sp>
        <p:nvSpPr>
          <p:cNvPr id="37" name="Rectangle 36"/>
          <p:cNvSpPr/>
          <p:nvPr/>
        </p:nvSpPr>
        <p:spPr>
          <a:xfrm>
            <a:off x="2559424" y="3278189"/>
            <a:ext cx="685800" cy="307777"/>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a:spAutoFit/>
          </a:bodyPr>
          <a:lstStyle/>
          <a:p>
            <a:pPr>
              <a:defRPr/>
            </a:pPr>
            <a:r>
              <a:rPr lang="it-IT" sz="1400" b="1" dirty="0">
                <a:latin typeface="+mj-lt"/>
                <a:cs typeface="Courier New" pitchFamily="49" charset="0"/>
              </a:rPr>
              <a:t>R(x)0</a:t>
            </a:r>
            <a:endParaRPr lang="en-US" sz="1400" dirty="0">
              <a:latin typeface="+mj-lt"/>
            </a:endParaRPr>
          </a:p>
        </p:txBody>
      </p:sp>
      <p:cxnSp>
        <p:nvCxnSpPr>
          <p:cNvPr id="38" name="Straight Arrow Connector 37"/>
          <p:cNvCxnSpPr>
            <a:stCxn id="13" idx="3"/>
            <a:endCxn id="37" idx="3"/>
          </p:cNvCxnSpPr>
          <p:nvPr/>
        </p:nvCxnSpPr>
        <p:spPr>
          <a:xfrm flipH="1">
            <a:off x="3245224" y="2387601"/>
            <a:ext cx="2819400" cy="1044477"/>
          </a:xfrm>
          <a:prstGeom prst="straightConnector1">
            <a:avLst/>
          </a:prstGeom>
          <a:ln w="12700">
            <a:solidFill>
              <a:schemeClr val="tx1"/>
            </a:solidFill>
            <a:tailEnd type="arrow"/>
          </a:ln>
        </p:spPr>
        <p:style>
          <a:lnRef idx="1">
            <a:schemeClr val="accent4"/>
          </a:lnRef>
          <a:fillRef idx="0">
            <a:schemeClr val="accent4"/>
          </a:fillRef>
          <a:effectRef idx="0">
            <a:schemeClr val="accent4"/>
          </a:effectRef>
          <a:fontRef idx="minor">
            <a:schemeClr val="tx1"/>
          </a:fontRef>
        </p:style>
      </p:cxnSp>
      <p:cxnSp>
        <p:nvCxnSpPr>
          <p:cNvPr id="39" name="Straight Arrow Connector 38"/>
          <p:cNvCxnSpPr>
            <a:stCxn id="40" idx="0"/>
            <a:endCxn id="9" idx="3"/>
          </p:cNvCxnSpPr>
          <p:nvPr/>
        </p:nvCxnSpPr>
        <p:spPr>
          <a:xfrm flipV="1">
            <a:off x="3816724" y="2387601"/>
            <a:ext cx="114300" cy="381001"/>
          </a:xfrm>
          <a:prstGeom prst="straightConnector1">
            <a:avLst/>
          </a:prstGeom>
          <a:ln w="12700">
            <a:solidFill>
              <a:schemeClr val="tx1"/>
            </a:solidFill>
            <a:tailEnd type="arrow"/>
          </a:ln>
        </p:spPr>
        <p:style>
          <a:lnRef idx="1">
            <a:schemeClr val="accent4"/>
          </a:lnRef>
          <a:fillRef idx="0">
            <a:schemeClr val="accent4"/>
          </a:fillRef>
          <a:effectRef idx="0">
            <a:schemeClr val="accent4"/>
          </a:effectRef>
          <a:fontRef idx="minor">
            <a:schemeClr val="tx1"/>
          </a:fontRef>
        </p:style>
      </p:cxnSp>
      <p:sp>
        <p:nvSpPr>
          <p:cNvPr id="40" name="Rectangle 39"/>
          <p:cNvSpPr/>
          <p:nvPr/>
        </p:nvSpPr>
        <p:spPr>
          <a:xfrm>
            <a:off x="3473824" y="2768602"/>
            <a:ext cx="685800" cy="307777"/>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a:spAutoFit/>
          </a:bodyPr>
          <a:lstStyle/>
          <a:p>
            <a:pPr>
              <a:defRPr/>
            </a:pPr>
            <a:r>
              <a:rPr lang="it-IT" sz="1400" b="1" dirty="0">
                <a:latin typeface="+mj-lt"/>
                <a:cs typeface="Courier New" pitchFamily="49" charset="0"/>
              </a:rPr>
              <a:t>W(x)2</a:t>
            </a:r>
            <a:endParaRPr lang="en-US" sz="1400" dirty="0">
              <a:latin typeface="+mj-lt"/>
            </a:endParaRPr>
          </a:p>
        </p:txBody>
      </p:sp>
      <p:sp>
        <p:nvSpPr>
          <p:cNvPr id="41" name="Rectangle 40"/>
          <p:cNvSpPr/>
          <p:nvPr/>
        </p:nvSpPr>
        <p:spPr>
          <a:xfrm>
            <a:off x="3589712" y="1917701"/>
            <a:ext cx="685800" cy="304800"/>
          </a:xfrm>
          <a:prstGeom prst="rect">
            <a:avLst/>
          </a:prstGeom>
        </p:spPr>
        <p:style>
          <a:lnRef idx="2">
            <a:schemeClr val="accent4"/>
          </a:lnRef>
          <a:fillRef idx="1">
            <a:schemeClr val="lt1"/>
          </a:fillRef>
          <a:effectRef idx="0">
            <a:schemeClr val="accent4"/>
          </a:effectRef>
          <a:fontRef idx="minor">
            <a:schemeClr val="dk1"/>
          </a:fontRef>
        </p:style>
        <p:txBody>
          <a:bodyPr anchor="ctr"/>
          <a:lstStyle/>
          <a:p>
            <a:pPr algn="ctr">
              <a:defRPr/>
            </a:pPr>
            <a:r>
              <a:rPr lang="en-US" dirty="0">
                <a:latin typeface="+mj-lt"/>
              </a:rPr>
              <a:t>x=2</a:t>
            </a:r>
          </a:p>
        </p:txBody>
      </p:sp>
      <p:sp>
        <p:nvSpPr>
          <p:cNvPr id="42" name="Freeform 41"/>
          <p:cNvSpPr/>
          <p:nvPr/>
        </p:nvSpPr>
        <p:spPr>
          <a:xfrm>
            <a:off x="3918324" y="2406651"/>
            <a:ext cx="1074738" cy="134938"/>
          </a:xfrm>
          <a:custGeom>
            <a:avLst/>
            <a:gdLst>
              <a:gd name="connsiteX0" fmla="*/ 0 w 1075038"/>
              <a:gd name="connsiteY0" fmla="*/ 0 h 135924"/>
              <a:gd name="connsiteX1" fmla="*/ 556054 w 1075038"/>
              <a:gd name="connsiteY1" fmla="*/ 135924 h 135924"/>
              <a:gd name="connsiteX2" fmla="*/ 1075038 w 1075038"/>
              <a:gd name="connsiteY2" fmla="*/ 0 h 135924"/>
            </a:gdLst>
            <a:ahLst/>
            <a:cxnLst>
              <a:cxn ang="0">
                <a:pos x="connsiteX0" y="connsiteY0"/>
              </a:cxn>
              <a:cxn ang="0">
                <a:pos x="connsiteX1" y="connsiteY1"/>
              </a:cxn>
              <a:cxn ang="0">
                <a:pos x="connsiteX2" y="connsiteY2"/>
              </a:cxn>
            </a:cxnLst>
            <a:rect l="l" t="t" r="r" b="b"/>
            <a:pathLst>
              <a:path w="1075038" h="135924">
                <a:moveTo>
                  <a:pt x="0" y="0"/>
                </a:moveTo>
                <a:cubicBezTo>
                  <a:pt x="188440" y="67962"/>
                  <a:pt x="376881" y="135924"/>
                  <a:pt x="556054" y="135924"/>
                </a:cubicBezTo>
                <a:cubicBezTo>
                  <a:pt x="735227" y="135924"/>
                  <a:pt x="905132" y="67962"/>
                  <a:pt x="1075038" y="0"/>
                </a:cubicBezTo>
              </a:path>
            </a:pathLst>
          </a:custGeom>
          <a:ln w="127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latin typeface="+mj-lt"/>
            </a:endParaRPr>
          </a:p>
        </p:txBody>
      </p:sp>
      <p:sp>
        <p:nvSpPr>
          <p:cNvPr id="43" name="Freeform 42"/>
          <p:cNvSpPr/>
          <p:nvPr/>
        </p:nvSpPr>
        <p:spPr>
          <a:xfrm>
            <a:off x="3918325" y="2381252"/>
            <a:ext cx="2162175" cy="288925"/>
          </a:xfrm>
          <a:custGeom>
            <a:avLst/>
            <a:gdLst>
              <a:gd name="connsiteX0" fmla="*/ 0 w 2162433"/>
              <a:gd name="connsiteY0" fmla="*/ 0 h 288324"/>
              <a:gd name="connsiteX1" fmla="*/ 1136822 w 2162433"/>
              <a:gd name="connsiteY1" fmla="*/ 284205 h 288324"/>
              <a:gd name="connsiteX2" fmla="*/ 2162433 w 2162433"/>
              <a:gd name="connsiteY2" fmla="*/ 24713 h 288324"/>
            </a:gdLst>
            <a:ahLst/>
            <a:cxnLst>
              <a:cxn ang="0">
                <a:pos x="connsiteX0" y="connsiteY0"/>
              </a:cxn>
              <a:cxn ang="0">
                <a:pos x="connsiteX1" y="connsiteY1"/>
              </a:cxn>
              <a:cxn ang="0">
                <a:pos x="connsiteX2" y="connsiteY2"/>
              </a:cxn>
            </a:cxnLst>
            <a:rect l="l" t="t" r="r" b="b"/>
            <a:pathLst>
              <a:path w="2162433" h="288324">
                <a:moveTo>
                  <a:pt x="0" y="0"/>
                </a:moveTo>
                <a:cubicBezTo>
                  <a:pt x="388208" y="140043"/>
                  <a:pt x="776417" y="280086"/>
                  <a:pt x="1136822" y="284205"/>
                </a:cubicBezTo>
                <a:cubicBezTo>
                  <a:pt x="1497227" y="288324"/>
                  <a:pt x="1829830" y="156518"/>
                  <a:pt x="2162433" y="24713"/>
                </a:cubicBezTo>
              </a:path>
            </a:pathLst>
          </a:custGeom>
          <a:ln w="127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latin typeface="+mj-lt"/>
            </a:endParaRPr>
          </a:p>
        </p:txBody>
      </p:sp>
      <p:sp>
        <p:nvSpPr>
          <p:cNvPr id="44" name="Freeform 43"/>
          <p:cNvSpPr/>
          <p:nvPr/>
        </p:nvSpPr>
        <p:spPr>
          <a:xfrm>
            <a:off x="3931024" y="2387601"/>
            <a:ext cx="2743200" cy="457200"/>
          </a:xfrm>
          <a:custGeom>
            <a:avLst/>
            <a:gdLst>
              <a:gd name="connsiteX0" fmla="*/ 0 w 2162433"/>
              <a:gd name="connsiteY0" fmla="*/ 0 h 288324"/>
              <a:gd name="connsiteX1" fmla="*/ 1136822 w 2162433"/>
              <a:gd name="connsiteY1" fmla="*/ 284205 h 288324"/>
              <a:gd name="connsiteX2" fmla="*/ 2162433 w 2162433"/>
              <a:gd name="connsiteY2" fmla="*/ 24713 h 288324"/>
            </a:gdLst>
            <a:ahLst/>
            <a:cxnLst>
              <a:cxn ang="0">
                <a:pos x="connsiteX0" y="connsiteY0"/>
              </a:cxn>
              <a:cxn ang="0">
                <a:pos x="connsiteX1" y="connsiteY1"/>
              </a:cxn>
              <a:cxn ang="0">
                <a:pos x="connsiteX2" y="connsiteY2"/>
              </a:cxn>
            </a:cxnLst>
            <a:rect l="l" t="t" r="r" b="b"/>
            <a:pathLst>
              <a:path w="2162433" h="288324">
                <a:moveTo>
                  <a:pt x="0" y="0"/>
                </a:moveTo>
                <a:cubicBezTo>
                  <a:pt x="388208" y="140043"/>
                  <a:pt x="776417" y="280086"/>
                  <a:pt x="1136822" y="284205"/>
                </a:cubicBezTo>
                <a:cubicBezTo>
                  <a:pt x="1497227" y="288324"/>
                  <a:pt x="1829830" y="156518"/>
                  <a:pt x="2162433" y="24713"/>
                </a:cubicBezTo>
              </a:path>
            </a:pathLst>
          </a:custGeom>
          <a:ln w="127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latin typeface="+mj-lt"/>
            </a:endParaRPr>
          </a:p>
        </p:txBody>
      </p:sp>
      <p:sp>
        <p:nvSpPr>
          <p:cNvPr id="45" name="Freeform 44"/>
          <p:cNvSpPr/>
          <p:nvPr/>
        </p:nvSpPr>
        <p:spPr>
          <a:xfrm>
            <a:off x="4007224" y="2463801"/>
            <a:ext cx="3124200" cy="457200"/>
          </a:xfrm>
          <a:custGeom>
            <a:avLst/>
            <a:gdLst>
              <a:gd name="connsiteX0" fmla="*/ 0 w 2162433"/>
              <a:gd name="connsiteY0" fmla="*/ 0 h 288324"/>
              <a:gd name="connsiteX1" fmla="*/ 1136822 w 2162433"/>
              <a:gd name="connsiteY1" fmla="*/ 284205 h 288324"/>
              <a:gd name="connsiteX2" fmla="*/ 2162433 w 2162433"/>
              <a:gd name="connsiteY2" fmla="*/ 24713 h 288324"/>
            </a:gdLst>
            <a:ahLst/>
            <a:cxnLst>
              <a:cxn ang="0">
                <a:pos x="connsiteX0" y="connsiteY0"/>
              </a:cxn>
              <a:cxn ang="0">
                <a:pos x="connsiteX1" y="connsiteY1"/>
              </a:cxn>
              <a:cxn ang="0">
                <a:pos x="connsiteX2" y="connsiteY2"/>
              </a:cxn>
            </a:cxnLst>
            <a:rect l="l" t="t" r="r" b="b"/>
            <a:pathLst>
              <a:path w="2162433" h="288324">
                <a:moveTo>
                  <a:pt x="0" y="0"/>
                </a:moveTo>
                <a:cubicBezTo>
                  <a:pt x="388208" y="140043"/>
                  <a:pt x="776417" y="280086"/>
                  <a:pt x="1136822" y="284205"/>
                </a:cubicBezTo>
                <a:cubicBezTo>
                  <a:pt x="1497227" y="288324"/>
                  <a:pt x="1829830" y="156518"/>
                  <a:pt x="2162433" y="24713"/>
                </a:cubicBezTo>
              </a:path>
            </a:pathLst>
          </a:custGeom>
          <a:ln w="127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latin typeface="+mj-lt"/>
            </a:endParaRPr>
          </a:p>
        </p:txBody>
      </p:sp>
      <p:sp>
        <p:nvSpPr>
          <p:cNvPr id="46" name="Freeform 45"/>
          <p:cNvSpPr/>
          <p:nvPr/>
        </p:nvSpPr>
        <p:spPr>
          <a:xfrm>
            <a:off x="3956425" y="2406652"/>
            <a:ext cx="4360863" cy="708025"/>
          </a:xfrm>
          <a:custGeom>
            <a:avLst/>
            <a:gdLst>
              <a:gd name="connsiteX0" fmla="*/ 0 w 4361935"/>
              <a:gd name="connsiteY0" fmla="*/ 24714 h 708454"/>
              <a:gd name="connsiteX1" fmla="*/ 2347783 w 4361935"/>
              <a:gd name="connsiteY1" fmla="*/ 704335 h 708454"/>
              <a:gd name="connsiteX2" fmla="*/ 4361935 w 4361935"/>
              <a:gd name="connsiteY2" fmla="*/ 0 h 708454"/>
            </a:gdLst>
            <a:ahLst/>
            <a:cxnLst>
              <a:cxn ang="0">
                <a:pos x="connsiteX0" y="connsiteY0"/>
              </a:cxn>
              <a:cxn ang="0">
                <a:pos x="connsiteX1" y="connsiteY1"/>
              </a:cxn>
              <a:cxn ang="0">
                <a:pos x="connsiteX2" y="connsiteY2"/>
              </a:cxn>
            </a:cxnLst>
            <a:rect l="l" t="t" r="r" b="b"/>
            <a:pathLst>
              <a:path w="4361935" h="708454">
                <a:moveTo>
                  <a:pt x="0" y="24714"/>
                </a:moveTo>
                <a:cubicBezTo>
                  <a:pt x="810397" y="366584"/>
                  <a:pt x="1620794" y="708454"/>
                  <a:pt x="2347783" y="704335"/>
                </a:cubicBezTo>
                <a:cubicBezTo>
                  <a:pt x="3074772" y="700216"/>
                  <a:pt x="3718353" y="350108"/>
                  <a:pt x="4361935" y="0"/>
                </a:cubicBezTo>
              </a:path>
            </a:pathLst>
          </a:custGeom>
          <a:ln w="127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latin typeface="+mj-lt"/>
            </a:endParaRPr>
          </a:p>
        </p:txBody>
      </p:sp>
      <p:sp>
        <p:nvSpPr>
          <p:cNvPr id="47" name="Rectangle 46"/>
          <p:cNvSpPr/>
          <p:nvPr/>
        </p:nvSpPr>
        <p:spPr>
          <a:xfrm>
            <a:off x="4631112" y="1917701"/>
            <a:ext cx="685800" cy="304800"/>
          </a:xfrm>
          <a:prstGeom prst="rect">
            <a:avLst/>
          </a:prstGeom>
        </p:spPr>
        <p:style>
          <a:lnRef idx="2">
            <a:schemeClr val="accent4"/>
          </a:lnRef>
          <a:fillRef idx="1">
            <a:schemeClr val="lt1"/>
          </a:fillRef>
          <a:effectRef idx="0">
            <a:schemeClr val="accent4"/>
          </a:effectRef>
          <a:fontRef idx="minor">
            <a:schemeClr val="dk1"/>
          </a:fontRef>
        </p:style>
        <p:txBody>
          <a:bodyPr anchor="ctr"/>
          <a:lstStyle/>
          <a:p>
            <a:pPr algn="ctr">
              <a:defRPr/>
            </a:pPr>
            <a:r>
              <a:rPr lang="en-US" dirty="0">
                <a:latin typeface="+mj-lt"/>
              </a:rPr>
              <a:t>x=2</a:t>
            </a:r>
          </a:p>
        </p:txBody>
      </p:sp>
      <p:sp>
        <p:nvSpPr>
          <p:cNvPr id="48" name="Rectangle 47"/>
          <p:cNvSpPr/>
          <p:nvPr/>
        </p:nvSpPr>
        <p:spPr>
          <a:xfrm>
            <a:off x="5732837" y="1917701"/>
            <a:ext cx="685800" cy="304800"/>
          </a:xfrm>
          <a:prstGeom prst="rect">
            <a:avLst/>
          </a:prstGeom>
        </p:spPr>
        <p:style>
          <a:lnRef idx="2">
            <a:schemeClr val="accent4"/>
          </a:lnRef>
          <a:fillRef idx="1">
            <a:schemeClr val="lt1"/>
          </a:fillRef>
          <a:effectRef idx="0">
            <a:schemeClr val="accent4"/>
          </a:effectRef>
          <a:fontRef idx="minor">
            <a:schemeClr val="dk1"/>
          </a:fontRef>
        </p:style>
        <p:txBody>
          <a:bodyPr anchor="ctr"/>
          <a:lstStyle/>
          <a:p>
            <a:pPr algn="ctr">
              <a:defRPr/>
            </a:pPr>
            <a:r>
              <a:rPr lang="en-US" dirty="0">
                <a:latin typeface="+mj-lt"/>
              </a:rPr>
              <a:t>x=2</a:t>
            </a:r>
          </a:p>
        </p:txBody>
      </p:sp>
      <p:sp>
        <p:nvSpPr>
          <p:cNvPr id="49" name="Rectangle 48"/>
          <p:cNvSpPr/>
          <p:nvPr/>
        </p:nvSpPr>
        <p:spPr>
          <a:xfrm>
            <a:off x="8033124" y="1917701"/>
            <a:ext cx="685800" cy="304800"/>
          </a:xfrm>
          <a:prstGeom prst="rect">
            <a:avLst/>
          </a:prstGeom>
        </p:spPr>
        <p:style>
          <a:lnRef idx="2">
            <a:schemeClr val="accent4"/>
          </a:lnRef>
          <a:fillRef idx="1">
            <a:schemeClr val="lt1"/>
          </a:fillRef>
          <a:effectRef idx="0">
            <a:schemeClr val="accent4"/>
          </a:effectRef>
          <a:fontRef idx="minor">
            <a:schemeClr val="dk1"/>
          </a:fontRef>
        </p:style>
        <p:txBody>
          <a:bodyPr anchor="ctr"/>
          <a:lstStyle/>
          <a:p>
            <a:pPr algn="ctr">
              <a:defRPr/>
            </a:pPr>
            <a:r>
              <a:rPr lang="en-US" dirty="0">
                <a:latin typeface="+mj-lt"/>
              </a:rPr>
              <a:t>x=2</a:t>
            </a:r>
          </a:p>
        </p:txBody>
      </p:sp>
      <p:sp>
        <p:nvSpPr>
          <p:cNvPr id="50" name="Rectangle 49"/>
          <p:cNvSpPr/>
          <p:nvPr/>
        </p:nvSpPr>
        <p:spPr>
          <a:xfrm>
            <a:off x="3702424" y="3251202"/>
            <a:ext cx="685800" cy="27622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a:spAutoFit/>
          </a:bodyPr>
          <a:lstStyle/>
          <a:p>
            <a:pPr>
              <a:defRPr/>
            </a:pPr>
            <a:r>
              <a:rPr lang="it-IT" sz="1200" b="1" dirty="0">
                <a:latin typeface="+mj-lt"/>
                <a:cs typeface="Courier New" pitchFamily="49" charset="0"/>
              </a:rPr>
              <a:t>R(x)?</a:t>
            </a:r>
            <a:endParaRPr lang="en-US" sz="1200" dirty="0">
              <a:latin typeface="+mj-lt"/>
            </a:endParaRPr>
          </a:p>
        </p:txBody>
      </p:sp>
      <p:cxnSp>
        <p:nvCxnSpPr>
          <p:cNvPr id="51" name="Straight Arrow Connector 50"/>
          <p:cNvCxnSpPr>
            <a:stCxn id="43" idx="2"/>
            <a:endCxn id="50" idx="0"/>
          </p:cNvCxnSpPr>
          <p:nvPr/>
        </p:nvCxnSpPr>
        <p:spPr>
          <a:xfrm flipH="1">
            <a:off x="4045325" y="2406651"/>
            <a:ext cx="2035175" cy="844550"/>
          </a:xfrm>
          <a:prstGeom prst="straightConnector1">
            <a:avLst/>
          </a:prstGeom>
          <a:ln w="12700">
            <a:solidFill>
              <a:schemeClr val="tx1"/>
            </a:solidFill>
            <a:tailEnd type="arrow"/>
          </a:ln>
        </p:spPr>
        <p:style>
          <a:lnRef idx="1">
            <a:schemeClr val="accent4"/>
          </a:lnRef>
          <a:fillRef idx="0">
            <a:schemeClr val="accent4"/>
          </a:fillRef>
          <a:effectRef idx="0">
            <a:schemeClr val="accent4"/>
          </a:effectRef>
          <a:fontRef idx="minor">
            <a:schemeClr val="tx1"/>
          </a:fontRef>
        </p:style>
      </p:cxnSp>
      <p:sp>
        <p:nvSpPr>
          <p:cNvPr id="52" name="Rectangle 51"/>
          <p:cNvSpPr/>
          <p:nvPr/>
        </p:nvSpPr>
        <p:spPr>
          <a:xfrm>
            <a:off x="3702424" y="3251202"/>
            <a:ext cx="685800" cy="307777"/>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a:spAutoFit/>
          </a:bodyPr>
          <a:lstStyle/>
          <a:p>
            <a:pPr>
              <a:defRPr/>
            </a:pPr>
            <a:r>
              <a:rPr lang="it-IT" sz="1400" b="1" dirty="0">
                <a:latin typeface="+mj-lt"/>
                <a:cs typeface="Courier New" pitchFamily="49" charset="0"/>
              </a:rPr>
              <a:t>R(x)2</a:t>
            </a:r>
            <a:endParaRPr lang="en-US" sz="1400" dirty="0">
              <a:latin typeface="+mj-lt"/>
            </a:endParaRPr>
          </a:p>
        </p:txBody>
      </p:sp>
      <p:cxnSp>
        <p:nvCxnSpPr>
          <p:cNvPr id="53" name="Straight Arrow Connector 52"/>
          <p:cNvCxnSpPr>
            <a:stCxn id="43" idx="2"/>
            <a:endCxn id="52" idx="0"/>
          </p:cNvCxnSpPr>
          <p:nvPr/>
        </p:nvCxnSpPr>
        <p:spPr>
          <a:xfrm flipH="1">
            <a:off x="4045324" y="2406017"/>
            <a:ext cx="2035176" cy="845185"/>
          </a:xfrm>
          <a:prstGeom prst="straightConnector1">
            <a:avLst/>
          </a:prstGeom>
          <a:ln w="12700">
            <a:solidFill>
              <a:schemeClr val="tx1"/>
            </a:solidFill>
            <a:tailEnd type="arrow"/>
          </a:ln>
        </p:spPr>
        <p:style>
          <a:lnRef idx="1">
            <a:schemeClr val="accent4"/>
          </a:lnRef>
          <a:fillRef idx="0">
            <a:schemeClr val="accent4"/>
          </a:fillRef>
          <a:effectRef idx="0">
            <a:schemeClr val="accent4"/>
          </a:effectRef>
          <a:fontRef idx="minor">
            <a:schemeClr val="tx1"/>
          </a:fontRef>
        </p:style>
      </p:cxnSp>
      <p:sp>
        <p:nvSpPr>
          <p:cNvPr id="54" name="Rectangle 53"/>
          <p:cNvSpPr/>
          <p:nvPr/>
        </p:nvSpPr>
        <p:spPr>
          <a:xfrm>
            <a:off x="3854824" y="3735389"/>
            <a:ext cx="685800" cy="307777"/>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a:spAutoFit/>
          </a:bodyPr>
          <a:lstStyle/>
          <a:p>
            <a:pPr>
              <a:defRPr/>
            </a:pPr>
            <a:r>
              <a:rPr lang="it-IT" sz="1400" b="1" dirty="0">
                <a:latin typeface="+mj-lt"/>
                <a:cs typeface="Courier New" pitchFamily="49" charset="0"/>
              </a:rPr>
              <a:t>W(x)5</a:t>
            </a:r>
            <a:endParaRPr lang="en-US" sz="1400" dirty="0">
              <a:latin typeface="+mj-lt"/>
            </a:endParaRPr>
          </a:p>
        </p:txBody>
      </p:sp>
      <p:sp>
        <p:nvSpPr>
          <p:cNvPr id="55" name="Rectangle 54"/>
          <p:cNvSpPr/>
          <p:nvPr/>
        </p:nvSpPr>
        <p:spPr>
          <a:xfrm>
            <a:off x="4312024" y="2768602"/>
            <a:ext cx="685800" cy="27622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a:spAutoFit/>
          </a:bodyPr>
          <a:lstStyle/>
          <a:p>
            <a:pPr>
              <a:defRPr/>
            </a:pPr>
            <a:r>
              <a:rPr lang="it-IT" sz="1200" b="1" dirty="0">
                <a:latin typeface="+mj-lt"/>
                <a:cs typeface="Courier New" pitchFamily="49" charset="0"/>
              </a:rPr>
              <a:t>R(x)?</a:t>
            </a:r>
            <a:endParaRPr lang="en-US" sz="1200" dirty="0">
              <a:latin typeface="+mj-lt"/>
            </a:endParaRPr>
          </a:p>
        </p:txBody>
      </p:sp>
      <p:cxnSp>
        <p:nvCxnSpPr>
          <p:cNvPr id="56" name="Straight Arrow Connector 55"/>
          <p:cNvCxnSpPr>
            <a:stCxn id="54" idx="0"/>
            <a:endCxn id="9" idx="3"/>
          </p:cNvCxnSpPr>
          <p:nvPr/>
        </p:nvCxnSpPr>
        <p:spPr>
          <a:xfrm flipH="1" flipV="1">
            <a:off x="3931024" y="2387601"/>
            <a:ext cx="266700" cy="1347788"/>
          </a:xfrm>
          <a:prstGeom prst="straightConnector1">
            <a:avLst/>
          </a:prstGeom>
          <a:ln w="12700">
            <a:solidFill>
              <a:schemeClr val="tx1"/>
            </a:solidFill>
            <a:tailEnd type="arrow"/>
          </a:ln>
        </p:spPr>
        <p:style>
          <a:lnRef idx="1">
            <a:schemeClr val="accent4"/>
          </a:lnRef>
          <a:fillRef idx="0">
            <a:schemeClr val="accent4"/>
          </a:fillRef>
          <a:effectRef idx="0">
            <a:schemeClr val="accent4"/>
          </a:effectRef>
          <a:fontRef idx="minor">
            <a:schemeClr val="tx1"/>
          </a:fontRef>
        </p:style>
      </p:cxnSp>
      <p:sp>
        <p:nvSpPr>
          <p:cNvPr id="57" name="Rectangle 56"/>
          <p:cNvSpPr/>
          <p:nvPr/>
        </p:nvSpPr>
        <p:spPr>
          <a:xfrm>
            <a:off x="4312024" y="2768602"/>
            <a:ext cx="685800" cy="307777"/>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a:spAutoFit/>
          </a:bodyPr>
          <a:lstStyle/>
          <a:p>
            <a:pPr>
              <a:defRPr/>
            </a:pPr>
            <a:r>
              <a:rPr lang="it-IT" sz="1400" b="1" dirty="0">
                <a:latin typeface="+mj-lt"/>
                <a:cs typeface="Courier New" pitchFamily="49" charset="0"/>
              </a:rPr>
              <a:t>R(x)5</a:t>
            </a:r>
            <a:endParaRPr lang="en-US" sz="1400" dirty="0">
              <a:latin typeface="+mj-lt"/>
            </a:endParaRPr>
          </a:p>
        </p:txBody>
      </p:sp>
      <p:sp>
        <p:nvSpPr>
          <p:cNvPr id="58" name="Rectangle 57"/>
          <p:cNvSpPr/>
          <p:nvPr/>
        </p:nvSpPr>
        <p:spPr>
          <a:xfrm>
            <a:off x="3591299" y="1917701"/>
            <a:ext cx="685800" cy="304800"/>
          </a:xfrm>
          <a:prstGeom prst="rect">
            <a:avLst/>
          </a:prstGeom>
        </p:spPr>
        <p:style>
          <a:lnRef idx="2">
            <a:schemeClr val="accent4"/>
          </a:lnRef>
          <a:fillRef idx="1">
            <a:schemeClr val="lt1"/>
          </a:fillRef>
          <a:effectRef idx="0">
            <a:schemeClr val="accent4"/>
          </a:effectRef>
          <a:fontRef idx="minor">
            <a:schemeClr val="dk1"/>
          </a:fontRef>
        </p:style>
        <p:txBody>
          <a:bodyPr anchor="ctr"/>
          <a:lstStyle/>
          <a:p>
            <a:pPr algn="ctr">
              <a:defRPr/>
            </a:pPr>
            <a:r>
              <a:rPr lang="en-US" dirty="0">
                <a:latin typeface="+mj-lt"/>
              </a:rPr>
              <a:t>x=5</a:t>
            </a:r>
          </a:p>
        </p:txBody>
      </p:sp>
      <p:sp>
        <p:nvSpPr>
          <p:cNvPr id="59" name="Rectangle 58"/>
          <p:cNvSpPr/>
          <p:nvPr/>
        </p:nvSpPr>
        <p:spPr>
          <a:xfrm>
            <a:off x="4642224" y="1917701"/>
            <a:ext cx="685800" cy="304800"/>
          </a:xfrm>
          <a:prstGeom prst="rect">
            <a:avLst/>
          </a:prstGeom>
        </p:spPr>
        <p:style>
          <a:lnRef idx="2">
            <a:schemeClr val="accent4"/>
          </a:lnRef>
          <a:fillRef idx="1">
            <a:schemeClr val="lt1"/>
          </a:fillRef>
          <a:effectRef idx="0">
            <a:schemeClr val="accent4"/>
          </a:effectRef>
          <a:fontRef idx="minor">
            <a:schemeClr val="dk1"/>
          </a:fontRef>
        </p:style>
        <p:txBody>
          <a:bodyPr anchor="ctr"/>
          <a:lstStyle/>
          <a:p>
            <a:pPr algn="ctr">
              <a:defRPr/>
            </a:pPr>
            <a:r>
              <a:rPr lang="en-US" dirty="0">
                <a:latin typeface="+mj-lt"/>
              </a:rPr>
              <a:t>x=5</a:t>
            </a:r>
          </a:p>
        </p:txBody>
      </p:sp>
      <p:sp>
        <p:nvSpPr>
          <p:cNvPr id="60" name="Rectangle 59"/>
          <p:cNvSpPr/>
          <p:nvPr/>
        </p:nvSpPr>
        <p:spPr>
          <a:xfrm>
            <a:off x="5720137" y="1917701"/>
            <a:ext cx="685800" cy="304800"/>
          </a:xfrm>
          <a:prstGeom prst="rect">
            <a:avLst/>
          </a:prstGeom>
        </p:spPr>
        <p:style>
          <a:lnRef idx="2">
            <a:schemeClr val="accent4"/>
          </a:lnRef>
          <a:fillRef idx="1">
            <a:schemeClr val="lt1"/>
          </a:fillRef>
          <a:effectRef idx="0">
            <a:schemeClr val="accent4"/>
          </a:effectRef>
          <a:fontRef idx="minor">
            <a:schemeClr val="dk1"/>
          </a:fontRef>
        </p:style>
        <p:txBody>
          <a:bodyPr anchor="ctr"/>
          <a:lstStyle/>
          <a:p>
            <a:pPr algn="ctr">
              <a:defRPr/>
            </a:pPr>
            <a:r>
              <a:rPr lang="en-US" dirty="0">
                <a:latin typeface="+mj-lt"/>
              </a:rPr>
              <a:t>x=5</a:t>
            </a:r>
          </a:p>
        </p:txBody>
      </p:sp>
      <p:sp>
        <p:nvSpPr>
          <p:cNvPr id="61" name="Rectangle 60"/>
          <p:cNvSpPr/>
          <p:nvPr/>
        </p:nvSpPr>
        <p:spPr>
          <a:xfrm>
            <a:off x="8018837" y="1917701"/>
            <a:ext cx="685800" cy="304800"/>
          </a:xfrm>
          <a:prstGeom prst="rect">
            <a:avLst/>
          </a:prstGeom>
        </p:spPr>
        <p:style>
          <a:lnRef idx="2">
            <a:schemeClr val="accent4"/>
          </a:lnRef>
          <a:fillRef idx="1">
            <a:schemeClr val="lt1"/>
          </a:fillRef>
          <a:effectRef idx="0">
            <a:schemeClr val="accent4"/>
          </a:effectRef>
          <a:fontRef idx="minor">
            <a:schemeClr val="dk1"/>
          </a:fontRef>
        </p:style>
        <p:txBody>
          <a:bodyPr anchor="ctr"/>
          <a:lstStyle/>
          <a:p>
            <a:pPr algn="ctr">
              <a:defRPr/>
            </a:pPr>
            <a:r>
              <a:rPr lang="en-US" dirty="0">
                <a:latin typeface="+mj-lt"/>
              </a:rPr>
              <a:t>x=5</a:t>
            </a:r>
          </a:p>
        </p:txBody>
      </p:sp>
      <p:sp>
        <p:nvSpPr>
          <p:cNvPr id="62" name="TextBox 84"/>
          <p:cNvSpPr txBox="1">
            <a:spLocks noChangeArrowheads="1"/>
          </p:cNvSpPr>
          <p:nvPr/>
        </p:nvSpPr>
        <p:spPr bwMode="auto">
          <a:xfrm>
            <a:off x="5455024" y="711201"/>
            <a:ext cx="1752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a:latin typeface="+mj-lt"/>
              </a:rPr>
              <a:t>DATA-STORE</a:t>
            </a:r>
          </a:p>
        </p:txBody>
      </p:sp>
      <p:cxnSp>
        <p:nvCxnSpPr>
          <p:cNvPr id="63" name="Straight Connector 62"/>
          <p:cNvCxnSpPr/>
          <p:nvPr/>
        </p:nvCxnSpPr>
        <p:spPr>
          <a:xfrm>
            <a:off x="2864224" y="5929314"/>
            <a:ext cx="381000" cy="0"/>
          </a:xfrm>
          <a:prstGeom prst="line">
            <a:avLst/>
          </a:prstGeom>
          <a:ln w="28575">
            <a:solidFill>
              <a:srgbClr val="1D3064"/>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4" name="Rectangle 63"/>
          <p:cNvSpPr/>
          <p:nvPr/>
        </p:nvSpPr>
        <p:spPr>
          <a:xfrm>
            <a:off x="1187824" y="4140201"/>
            <a:ext cx="8153400" cy="1447800"/>
          </a:xfrm>
          <a:prstGeom prst="rect">
            <a:avLst/>
          </a:prstGeom>
          <a:ln>
            <a:solidFill>
              <a:srgbClr val="1D3064"/>
            </a:solidFill>
          </a:ln>
        </p:spPr>
        <p:style>
          <a:lnRef idx="2">
            <a:schemeClr val="accent6"/>
          </a:lnRef>
          <a:fillRef idx="1">
            <a:schemeClr val="lt1"/>
          </a:fillRef>
          <a:effectRef idx="0">
            <a:schemeClr val="accent6"/>
          </a:effectRef>
          <a:fontRef idx="minor">
            <a:schemeClr val="dk1"/>
          </a:fontRef>
        </p:style>
        <p:txBody>
          <a:bodyPr anchor="ctr"/>
          <a:lstStyle/>
          <a:p>
            <a:pPr algn="ctr">
              <a:defRPr/>
            </a:pPr>
            <a:r>
              <a:rPr lang="en-US" b="1" u="sng" dirty="0">
                <a:latin typeface="+mj-lt"/>
              </a:rPr>
              <a:t>Strict Consistency </a:t>
            </a:r>
          </a:p>
          <a:p>
            <a:pPr marL="234950" indent="-234950">
              <a:buFont typeface="Arial" pitchFamily="34" charset="0"/>
              <a:buChar char="•"/>
              <a:defRPr/>
            </a:pPr>
            <a:r>
              <a:rPr lang="en-US" dirty="0">
                <a:latin typeface="+mj-lt"/>
              </a:rPr>
              <a:t>Data is always fresh</a:t>
            </a:r>
          </a:p>
          <a:p>
            <a:pPr marL="692150" lvl="1" indent="-234950">
              <a:buFont typeface="Arial" pitchFamily="34" charset="0"/>
              <a:buChar char="•"/>
              <a:defRPr/>
            </a:pPr>
            <a:r>
              <a:rPr lang="en-US" dirty="0">
                <a:latin typeface="+mj-lt"/>
              </a:rPr>
              <a:t>After a write operation, the update is propagated to all the replicas </a:t>
            </a:r>
          </a:p>
          <a:p>
            <a:pPr marL="692150" lvl="1" indent="-234950">
              <a:buFont typeface="Arial" pitchFamily="34" charset="0"/>
              <a:buChar char="•"/>
              <a:defRPr/>
            </a:pPr>
            <a:r>
              <a:rPr lang="en-US" dirty="0">
                <a:latin typeface="+mj-lt"/>
              </a:rPr>
              <a:t>A read operation will result in reading the most recent write</a:t>
            </a:r>
          </a:p>
          <a:p>
            <a:pPr marL="234950" indent="-234950">
              <a:buFont typeface="Arial" pitchFamily="34" charset="0"/>
              <a:buChar char="•"/>
              <a:defRPr/>
            </a:pPr>
            <a:r>
              <a:rPr lang="en-US" dirty="0">
                <a:latin typeface="+mj-lt"/>
              </a:rPr>
              <a:t>If read-to-write ratio is low, this leads to large overheads</a:t>
            </a:r>
          </a:p>
        </p:txBody>
      </p:sp>
    </p:spTree>
    <p:extLst>
      <p:ext uri="{BB962C8B-B14F-4D97-AF65-F5344CB8AC3E}">
        <p14:creationId xmlns:p14="http://schemas.microsoft.com/office/powerpoint/2010/main" val="1255317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0"/>
                                        </p:tgtEl>
                                        <p:attrNameLst>
                                          <p:attrName>style.visibility</p:attrName>
                                        </p:attrNameLst>
                                      </p:cBhvr>
                                      <p:to>
                                        <p:strVal val="visible"/>
                                      </p:to>
                                    </p:set>
                                  </p:childTnLst>
                                </p:cTn>
                              </p:par>
                              <p:par>
                                <p:cTn id="19" presetID="1" presetClass="exit" presetSubtype="0" fill="hold" nodeType="withEffect">
                                  <p:stCondLst>
                                    <p:cond delay="0"/>
                                  </p:stCondLst>
                                  <p:childTnLst>
                                    <p:set>
                                      <p:cBhvr>
                                        <p:cTn id="20" dur="1" fill="hold">
                                          <p:stCondLst>
                                            <p:cond delay="0"/>
                                          </p:stCondLst>
                                        </p:cTn>
                                        <p:tgtEl>
                                          <p:spTgt spid="36"/>
                                        </p:tgtEl>
                                        <p:attrNameLst>
                                          <p:attrName>style.visibility</p:attrName>
                                        </p:attrNameLst>
                                      </p:cBhvr>
                                      <p:to>
                                        <p:strVal val="hidden"/>
                                      </p:to>
                                    </p:set>
                                  </p:childTnLst>
                                </p:cTn>
                              </p:par>
                              <p:par>
                                <p:cTn id="21" presetID="1" presetClass="exit" presetSubtype="0" fill="hold" nodeType="withEffect">
                                  <p:stCondLst>
                                    <p:cond delay="0"/>
                                  </p:stCondLst>
                                  <p:childTnLst>
                                    <p:set>
                                      <p:cBhvr>
                                        <p:cTn id="22" dur="1" fill="hold">
                                          <p:stCondLst>
                                            <p:cond delay="0"/>
                                          </p:stCondLst>
                                        </p:cTn>
                                        <p:tgtEl>
                                          <p:spTgt spid="38"/>
                                        </p:tgtEl>
                                        <p:attrNameLst>
                                          <p:attrName>style.visibility</p:attrName>
                                        </p:attrNameLst>
                                      </p:cBhvr>
                                      <p:to>
                                        <p:strVal val="hidden"/>
                                      </p:to>
                                    </p:set>
                                  </p:childTnLst>
                                </p:cTn>
                              </p:par>
                              <p:par>
                                <p:cTn id="23" presetID="1" presetClass="entr" presetSubtype="0" fill="hold" nodeType="withEffect">
                                  <p:stCondLst>
                                    <p:cond delay="0"/>
                                  </p:stCondLst>
                                  <p:childTnLst>
                                    <p:set>
                                      <p:cBhvr>
                                        <p:cTn id="24" dur="1" fill="hold">
                                          <p:stCondLst>
                                            <p:cond delay="0"/>
                                          </p:stCondLst>
                                        </p:cTn>
                                        <p:tgtEl>
                                          <p:spTgt spid="3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9" presetClass="emph" presetSubtype="0" grpId="0" nodeType="clickEffect">
                                  <p:stCondLst>
                                    <p:cond delay="0"/>
                                  </p:stCondLst>
                                  <p:childTnLst>
                                    <p:set>
                                      <p:cBhvr rctx="PPT">
                                        <p:cTn id="32" dur="indefinite"/>
                                        <p:tgtEl>
                                          <p:spTgt spid="12"/>
                                        </p:tgtEl>
                                        <p:attrNameLst>
                                          <p:attrName>style.opacity</p:attrName>
                                        </p:attrNameLst>
                                      </p:cBhvr>
                                      <p:to>
                                        <p:strVal val="0.5"/>
                                      </p:to>
                                    </p:set>
                                    <p:animEffect filter="image" prLst="opacity: 0.5">
                                      <p:cBhvr rctx="IE">
                                        <p:cTn id="33" dur="indefinite"/>
                                        <p:tgtEl>
                                          <p:spTgt spid="12"/>
                                        </p:tgtEl>
                                      </p:cBhvr>
                                    </p:animEffect>
                                  </p:childTnLst>
                                </p:cTn>
                              </p:par>
                              <p:par>
                                <p:cTn id="34" presetID="9" presetClass="emph" presetSubtype="0" grpId="0" nodeType="withEffect">
                                  <p:stCondLst>
                                    <p:cond delay="0"/>
                                  </p:stCondLst>
                                  <p:childTnLst>
                                    <p:set>
                                      <p:cBhvr rctx="PPT">
                                        <p:cTn id="35" dur="indefinite"/>
                                        <p:tgtEl>
                                          <p:spTgt spid="14"/>
                                        </p:tgtEl>
                                        <p:attrNameLst>
                                          <p:attrName>style.opacity</p:attrName>
                                        </p:attrNameLst>
                                      </p:cBhvr>
                                      <p:to>
                                        <p:strVal val="0.5"/>
                                      </p:to>
                                    </p:set>
                                    <p:animEffect filter="image" prLst="opacity: 0.5">
                                      <p:cBhvr rctx="IE">
                                        <p:cTn id="36" dur="indefinite"/>
                                        <p:tgtEl>
                                          <p:spTgt spid="14"/>
                                        </p:tgtEl>
                                      </p:cBhvr>
                                    </p:animEffect>
                                  </p:childTnLst>
                                </p:cTn>
                              </p:par>
                              <p:par>
                                <p:cTn id="37" presetID="9" presetClass="emph" presetSubtype="0" grpId="0" nodeType="withEffect">
                                  <p:stCondLst>
                                    <p:cond delay="0"/>
                                  </p:stCondLst>
                                  <p:childTnLst>
                                    <p:set>
                                      <p:cBhvr rctx="PPT">
                                        <p:cTn id="38" dur="indefinite"/>
                                        <p:tgtEl>
                                          <p:spTgt spid="16"/>
                                        </p:tgtEl>
                                        <p:attrNameLst>
                                          <p:attrName>style.opacity</p:attrName>
                                        </p:attrNameLst>
                                      </p:cBhvr>
                                      <p:to>
                                        <p:strVal val="0.5"/>
                                      </p:to>
                                    </p:set>
                                    <p:animEffect filter="image" prLst="opacity: 0.5">
                                      <p:cBhvr rctx="IE">
                                        <p:cTn id="39" dur="indefinite"/>
                                        <p:tgtEl>
                                          <p:spTgt spid="16"/>
                                        </p:tgtEl>
                                      </p:cBhvr>
                                    </p:animEffec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50"/>
                                        </p:tgtEl>
                                        <p:attrNameLst>
                                          <p:attrName>style.visibility</p:attrName>
                                        </p:attrNameLst>
                                      </p:cBhvr>
                                      <p:to>
                                        <p:strVal val="visible"/>
                                      </p:to>
                                    </p:set>
                                  </p:childTnLst>
                                </p:cTn>
                              </p:par>
                              <p:par>
                                <p:cTn id="44" presetID="1" presetClass="entr" presetSubtype="0" fill="hold" nodeType="withEffect">
                                  <p:stCondLst>
                                    <p:cond delay="0"/>
                                  </p:stCondLst>
                                  <p:childTnLst>
                                    <p:set>
                                      <p:cBhvr>
                                        <p:cTn id="45" dur="1" fill="hold">
                                          <p:stCondLst>
                                            <p:cond delay="0"/>
                                          </p:stCondLst>
                                        </p:cTn>
                                        <p:tgtEl>
                                          <p:spTgt spid="51"/>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nodeType="clickEffect">
                                  <p:stCondLst>
                                    <p:cond delay="0"/>
                                  </p:stCondLst>
                                  <p:childTnLst>
                                    <p:set>
                                      <p:cBhvr>
                                        <p:cTn id="49" dur="1" fill="hold">
                                          <p:stCondLst>
                                            <p:cond delay="0"/>
                                          </p:stCondLst>
                                        </p:cTn>
                                        <p:tgtEl>
                                          <p:spTgt spid="42"/>
                                        </p:tgtEl>
                                        <p:attrNameLst>
                                          <p:attrName>style.visibility</p:attrName>
                                        </p:attrNameLst>
                                      </p:cBhvr>
                                      <p:to>
                                        <p:strVal val="visible"/>
                                      </p:to>
                                    </p:set>
                                  </p:childTnLst>
                                </p:cTn>
                              </p:par>
                              <p:par>
                                <p:cTn id="50" presetID="1" presetClass="exit" presetSubtype="0" fill="hold" nodeType="withEffect">
                                  <p:stCondLst>
                                    <p:cond delay="0"/>
                                  </p:stCondLst>
                                  <p:childTnLst>
                                    <p:set>
                                      <p:cBhvr>
                                        <p:cTn id="51" dur="1" fill="hold">
                                          <p:stCondLst>
                                            <p:cond delay="0"/>
                                          </p:stCondLst>
                                        </p:cTn>
                                        <p:tgtEl>
                                          <p:spTgt spid="51"/>
                                        </p:tgtEl>
                                        <p:attrNameLst>
                                          <p:attrName>style.visibility</p:attrName>
                                        </p:attrNameLst>
                                      </p:cBhvr>
                                      <p:to>
                                        <p:strVal val="hidden"/>
                                      </p:to>
                                    </p:set>
                                  </p:childTnLst>
                                </p:cTn>
                              </p:par>
                              <p:par>
                                <p:cTn id="52" presetID="1" presetClass="entr" presetSubtype="0" fill="hold" nodeType="withEffect">
                                  <p:stCondLst>
                                    <p:cond delay="0"/>
                                  </p:stCondLst>
                                  <p:childTnLst>
                                    <p:set>
                                      <p:cBhvr>
                                        <p:cTn id="53" dur="1" fill="hold">
                                          <p:stCondLst>
                                            <p:cond delay="0"/>
                                          </p:stCondLst>
                                        </p:cTn>
                                        <p:tgtEl>
                                          <p:spTgt spid="43"/>
                                        </p:tgtEl>
                                        <p:attrNameLst>
                                          <p:attrName>style.visibility</p:attrName>
                                        </p:attrNameLst>
                                      </p:cBhvr>
                                      <p:to>
                                        <p:strVal val="visible"/>
                                      </p:to>
                                    </p:set>
                                  </p:childTnLst>
                                </p:cTn>
                              </p:par>
                              <p:par>
                                <p:cTn id="54" presetID="1" presetClass="entr" presetSubtype="0" fill="hold" nodeType="withEffect">
                                  <p:stCondLst>
                                    <p:cond delay="0"/>
                                  </p:stCondLst>
                                  <p:childTnLst>
                                    <p:set>
                                      <p:cBhvr>
                                        <p:cTn id="55" dur="1" fill="hold">
                                          <p:stCondLst>
                                            <p:cond delay="0"/>
                                          </p:stCondLst>
                                        </p:cTn>
                                        <p:tgtEl>
                                          <p:spTgt spid="44"/>
                                        </p:tgtEl>
                                        <p:attrNameLst>
                                          <p:attrName>style.visibility</p:attrName>
                                        </p:attrNameLst>
                                      </p:cBhvr>
                                      <p:to>
                                        <p:strVal val="visible"/>
                                      </p:to>
                                    </p:set>
                                  </p:childTnLst>
                                </p:cTn>
                              </p:par>
                              <p:par>
                                <p:cTn id="56" presetID="1" presetClass="entr" presetSubtype="0" fill="hold" nodeType="withEffect">
                                  <p:stCondLst>
                                    <p:cond delay="0"/>
                                  </p:stCondLst>
                                  <p:childTnLst>
                                    <p:set>
                                      <p:cBhvr>
                                        <p:cTn id="57" dur="1" fill="hold">
                                          <p:stCondLst>
                                            <p:cond delay="0"/>
                                          </p:stCondLst>
                                        </p:cTn>
                                        <p:tgtEl>
                                          <p:spTgt spid="45"/>
                                        </p:tgtEl>
                                        <p:attrNameLst>
                                          <p:attrName>style.visibility</p:attrName>
                                        </p:attrNameLst>
                                      </p:cBhvr>
                                      <p:to>
                                        <p:strVal val="visible"/>
                                      </p:to>
                                    </p:set>
                                  </p:childTnLst>
                                </p:cTn>
                              </p:par>
                              <p:par>
                                <p:cTn id="58" presetID="1" presetClass="entr" presetSubtype="0" fill="hold" nodeType="withEffect">
                                  <p:stCondLst>
                                    <p:cond delay="0"/>
                                  </p:stCondLst>
                                  <p:childTnLst>
                                    <p:set>
                                      <p:cBhvr>
                                        <p:cTn id="59" dur="1" fill="hold">
                                          <p:stCondLst>
                                            <p:cond delay="0"/>
                                          </p:stCondLst>
                                        </p:cTn>
                                        <p:tgtEl>
                                          <p:spTgt spid="46"/>
                                        </p:tgtEl>
                                        <p:attrNameLst>
                                          <p:attrName>style.visibility</p:attrName>
                                        </p:attrNameLst>
                                      </p:cBhvr>
                                      <p:to>
                                        <p:strVal val="visible"/>
                                      </p:to>
                                    </p:set>
                                  </p:childTnLst>
                                </p:cTn>
                              </p:par>
                              <p:par>
                                <p:cTn id="60" presetID="1" presetClass="entr" presetSubtype="0" fill="hold" grpId="0" nodeType="withEffect">
                                  <p:stCondLst>
                                    <p:cond delay="0"/>
                                  </p:stCondLst>
                                  <p:childTnLst>
                                    <p:set>
                                      <p:cBhvr>
                                        <p:cTn id="61" dur="1" fill="hold">
                                          <p:stCondLst>
                                            <p:cond delay="0"/>
                                          </p:stCondLst>
                                        </p:cTn>
                                        <p:tgtEl>
                                          <p:spTgt spid="47"/>
                                        </p:tgtEl>
                                        <p:attrNameLst>
                                          <p:attrName>style.visibility</p:attrName>
                                        </p:attrNameLst>
                                      </p:cBhvr>
                                      <p:to>
                                        <p:strVal val="visible"/>
                                      </p:to>
                                    </p:set>
                                  </p:childTnLst>
                                </p:cTn>
                              </p:par>
                              <p:par>
                                <p:cTn id="62" presetID="1" presetClass="entr" presetSubtype="0" fill="hold" grpId="0" nodeType="withEffect">
                                  <p:stCondLst>
                                    <p:cond delay="0"/>
                                  </p:stCondLst>
                                  <p:childTnLst>
                                    <p:set>
                                      <p:cBhvr>
                                        <p:cTn id="63" dur="1" fill="hold">
                                          <p:stCondLst>
                                            <p:cond delay="0"/>
                                          </p:stCondLst>
                                        </p:cTn>
                                        <p:tgtEl>
                                          <p:spTgt spid="48"/>
                                        </p:tgtEl>
                                        <p:attrNameLst>
                                          <p:attrName>style.visibility</p:attrName>
                                        </p:attrNameLst>
                                      </p:cBhvr>
                                      <p:to>
                                        <p:strVal val="visible"/>
                                      </p:to>
                                    </p:set>
                                  </p:childTnLst>
                                </p:cTn>
                              </p:par>
                              <p:par>
                                <p:cTn id="64" presetID="1" presetClass="entr" presetSubtype="0" fill="hold" grpId="0" nodeType="withEffect">
                                  <p:stCondLst>
                                    <p:cond delay="0"/>
                                  </p:stCondLst>
                                  <p:childTnLst>
                                    <p:set>
                                      <p:cBhvr>
                                        <p:cTn id="65" dur="1" fill="hold">
                                          <p:stCondLst>
                                            <p:cond delay="0"/>
                                          </p:stCondLst>
                                        </p:cTn>
                                        <p:tgtEl>
                                          <p:spTgt spid="49"/>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ID="3" presetClass="exit" presetSubtype="10" fill="hold" nodeType="clickEffect">
                                  <p:stCondLst>
                                    <p:cond delay="0"/>
                                  </p:stCondLst>
                                  <p:childTnLst>
                                    <p:animEffect transition="out" filter="blinds(horizontal)">
                                      <p:cBhvr>
                                        <p:cTn id="69" dur="500"/>
                                        <p:tgtEl>
                                          <p:spTgt spid="42"/>
                                        </p:tgtEl>
                                      </p:cBhvr>
                                    </p:animEffect>
                                    <p:set>
                                      <p:cBhvr>
                                        <p:cTn id="70" dur="1" fill="hold">
                                          <p:stCondLst>
                                            <p:cond delay="499"/>
                                          </p:stCondLst>
                                        </p:cTn>
                                        <p:tgtEl>
                                          <p:spTgt spid="42"/>
                                        </p:tgtEl>
                                        <p:attrNameLst>
                                          <p:attrName>style.visibility</p:attrName>
                                        </p:attrNameLst>
                                      </p:cBhvr>
                                      <p:to>
                                        <p:strVal val="hidden"/>
                                      </p:to>
                                    </p:set>
                                  </p:childTnLst>
                                </p:cTn>
                              </p:par>
                              <p:par>
                                <p:cTn id="71" presetID="3" presetClass="exit" presetSubtype="10" fill="hold" nodeType="withEffect">
                                  <p:stCondLst>
                                    <p:cond delay="0"/>
                                  </p:stCondLst>
                                  <p:childTnLst>
                                    <p:animEffect transition="out" filter="blinds(horizontal)">
                                      <p:cBhvr>
                                        <p:cTn id="72" dur="500"/>
                                        <p:tgtEl>
                                          <p:spTgt spid="43"/>
                                        </p:tgtEl>
                                      </p:cBhvr>
                                    </p:animEffect>
                                    <p:set>
                                      <p:cBhvr>
                                        <p:cTn id="73" dur="1" fill="hold">
                                          <p:stCondLst>
                                            <p:cond delay="499"/>
                                          </p:stCondLst>
                                        </p:cTn>
                                        <p:tgtEl>
                                          <p:spTgt spid="43"/>
                                        </p:tgtEl>
                                        <p:attrNameLst>
                                          <p:attrName>style.visibility</p:attrName>
                                        </p:attrNameLst>
                                      </p:cBhvr>
                                      <p:to>
                                        <p:strVal val="hidden"/>
                                      </p:to>
                                    </p:set>
                                  </p:childTnLst>
                                </p:cTn>
                              </p:par>
                              <p:par>
                                <p:cTn id="74" presetID="3" presetClass="exit" presetSubtype="10" fill="hold" nodeType="withEffect">
                                  <p:stCondLst>
                                    <p:cond delay="0"/>
                                  </p:stCondLst>
                                  <p:childTnLst>
                                    <p:animEffect transition="out" filter="blinds(horizontal)">
                                      <p:cBhvr>
                                        <p:cTn id="75" dur="500"/>
                                        <p:tgtEl>
                                          <p:spTgt spid="44"/>
                                        </p:tgtEl>
                                      </p:cBhvr>
                                    </p:animEffect>
                                    <p:set>
                                      <p:cBhvr>
                                        <p:cTn id="76" dur="1" fill="hold">
                                          <p:stCondLst>
                                            <p:cond delay="499"/>
                                          </p:stCondLst>
                                        </p:cTn>
                                        <p:tgtEl>
                                          <p:spTgt spid="44"/>
                                        </p:tgtEl>
                                        <p:attrNameLst>
                                          <p:attrName>style.visibility</p:attrName>
                                        </p:attrNameLst>
                                      </p:cBhvr>
                                      <p:to>
                                        <p:strVal val="hidden"/>
                                      </p:to>
                                    </p:set>
                                  </p:childTnLst>
                                </p:cTn>
                              </p:par>
                              <p:par>
                                <p:cTn id="77" presetID="3" presetClass="exit" presetSubtype="10" fill="hold" nodeType="withEffect">
                                  <p:stCondLst>
                                    <p:cond delay="0"/>
                                  </p:stCondLst>
                                  <p:childTnLst>
                                    <p:animEffect transition="out" filter="blinds(horizontal)">
                                      <p:cBhvr>
                                        <p:cTn id="78" dur="500"/>
                                        <p:tgtEl>
                                          <p:spTgt spid="45"/>
                                        </p:tgtEl>
                                      </p:cBhvr>
                                    </p:animEffect>
                                    <p:set>
                                      <p:cBhvr>
                                        <p:cTn id="79" dur="1" fill="hold">
                                          <p:stCondLst>
                                            <p:cond delay="499"/>
                                          </p:stCondLst>
                                        </p:cTn>
                                        <p:tgtEl>
                                          <p:spTgt spid="45"/>
                                        </p:tgtEl>
                                        <p:attrNameLst>
                                          <p:attrName>style.visibility</p:attrName>
                                        </p:attrNameLst>
                                      </p:cBhvr>
                                      <p:to>
                                        <p:strVal val="hidden"/>
                                      </p:to>
                                    </p:set>
                                  </p:childTnLst>
                                </p:cTn>
                              </p:par>
                              <p:par>
                                <p:cTn id="80" presetID="3" presetClass="exit" presetSubtype="10" fill="hold" nodeType="withEffect">
                                  <p:stCondLst>
                                    <p:cond delay="0"/>
                                  </p:stCondLst>
                                  <p:childTnLst>
                                    <p:animEffect transition="out" filter="blinds(horizontal)">
                                      <p:cBhvr>
                                        <p:cTn id="81" dur="500"/>
                                        <p:tgtEl>
                                          <p:spTgt spid="46"/>
                                        </p:tgtEl>
                                      </p:cBhvr>
                                    </p:animEffect>
                                    <p:set>
                                      <p:cBhvr>
                                        <p:cTn id="82" dur="1" fill="hold">
                                          <p:stCondLst>
                                            <p:cond delay="499"/>
                                          </p:stCondLst>
                                        </p:cTn>
                                        <p:tgtEl>
                                          <p:spTgt spid="46"/>
                                        </p:tgtEl>
                                        <p:attrNameLst>
                                          <p:attrName>style.visibility</p:attrName>
                                        </p:attrNameLst>
                                      </p:cBhvr>
                                      <p:to>
                                        <p:strVal val="hidden"/>
                                      </p:to>
                                    </p:set>
                                  </p:childTnLst>
                                </p:cTn>
                              </p:par>
                              <p:par>
                                <p:cTn id="83" presetID="3" presetClass="exit" presetSubtype="10" fill="hold" nodeType="withEffect">
                                  <p:stCondLst>
                                    <p:cond delay="0"/>
                                  </p:stCondLst>
                                  <p:childTnLst>
                                    <p:animEffect transition="out" filter="blinds(horizontal)">
                                      <p:cBhvr>
                                        <p:cTn id="84" dur="500"/>
                                        <p:tgtEl>
                                          <p:spTgt spid="39"/>
                                        </p:tgtEl>
                                      </p:cBhvr>
                                    </p:animEffect>
                                    <p:set>
                                      <p:cBhvr>
                                        <p:cTn id="85" dur="1" fill="hold">
                                          <p:stCondLst>
                                            <p:cond delay="499"/>
                                          </p:stCondLst>
                                        </p:cTn>
                                        <p:tgtEl>
                                          <p:spTgt spid="39"/>
                                        </p:tgtEl>
                                        <p:attrNameLst>
                                          <p:attrName>style.visibility</p:attrName>
                                        </p:attrNameLst>
                                      </p:cBhvr>
                                      <p:to>
                                        <p:strVal val="hidden"/>
                                      </p:to>
                                    </p:set>
                                  </p:childTnLst>
                                </p:cTn>
                              </p:par>
                            </p:childTnLst>
                          </p:cTn>
                        </p:par>
                        <p:par>
                          <p:cTn id="86" fill="hold">
                            <p:stCondLst>
                              <p:cond delay="500"/>
                            </p:stCondLst>
                            <p:childTnLst>
                              <p:par>
                                <p:cTn id="87" presetID="1" presetClass="entr" presetSubtype="0" fill="hold" grpId="0" nodeType="afterEffect">
                                  <p:stCondLst>
                                    <p:cond delay="0"/>
                                  </p:stCondLst>
                                  <p:childTnLst>
                                    <p:set>
                                      <p:cBhvr>
                                        <p:cTn id="88" dur="1" fill="hold">
                                          <p:stCondLst>
                                            <p:cond delay="0"/>
                                          </p:stCondLst>
                                        </p:cTn>
                                        <p:tgtEl>
                                          <p:spTgt spid="52"/>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53"/>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xit" presetSubtype="0" fill="hold" nodeType="clickEffect">
                                  <p:stCondLst>
                                    <p:cond delay="0"/>
                                  </p:stCondLst>
                                  <p:childTnLst>
                                    <p:set>
                                      <p:cBhvr>
                                        <p:cTn id="94" dur="1" fill="hold">
                                          <p:stCondLst>
                                            <p:cond delay="0"/>
                                          </p:stCondLst>
                                        </p:cTn>
                                        <p:tgtEl>
                                          <p:spTgt spid="53"/>
                                        </p:tgtEl>
                                        <p:attrNameLst>
                                          <p:attrName>style.visibility</p:attrName>
                                        </p:attrNameLst>
                                      </p:cBhvr>
                                      <p:to>
                                        <p:strVal val="hidden"/>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54"/>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56"/>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grpId="0" nodeType="clickEffect">
                                  <p:stCondLst>
                                    <p:cond delay="0"/>
                                  </p:stCondLst>
                                  <p:childTnLst>
                                    <p:set>
                                      <p:cBhvr>
                                        <p:cTn id="104" dur="1" fill="hold">
                                          <p:stCondLst>
                                            <p:cond delay="0"/>
                                          </p:stCondLst>
                                        </p:cTn>
                                        <p:tgtEl>
                                          <p:spTgt spid="55"/>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1" presetClass="entr" presetSubtype="0" fill="hold" nodeType="clickEffect">
                                  <p:stCondLst>
                                    <p:cond delay="0"/>
                                  </p:stCondLst>
                                  <p:childTnLst>
                                    <p:set>
                                      <p:cBhvr>
                                        <p:cTn id="108" dur="1" fill="hold">
                                          <p:stCondLst>
                                            <p:cond delay="0"/>
                                          </p:stCondLst>
                                        </p:cTn>
                                        <p:tgtEl>
                                          <p:spTgt spid="42"/>
                                        </p:tgtEl>
                                        <p:attrNameLst>
                                          <p:attrName>style.visibility</p:attrName>
                                        </p:attrNameLst>
                                      </p:cBhvr>
                                      <p:to>
                                        <p:strVal val="visible"/>
                                      </p:to>
                                    </p:set>
                                  </p:childTnLst>
                                </p:cTn>
                              </p:par>
                              <p:par>
                                <p:cTn id="109" presetID="1" presetClass="entr" presetSubtype="0" fill="hold" nodeType="withEffect">
                                  <p:stCondLst>
                                    <p:cond delay="0"/>
                                  </p:stCondLst>
                                  <p:childTnLst>
                                    <p:set>
                                      <p:cBhvr>
                                        <p:cTn id="110" dur="1" fill="hold">
                                          <p:stCondLst>
                                            <p:cond delay="0"/>
                                          </p:stCondLst>
                                        </p:cTn>
                                        <p:tgtEl>
                                          <p:spTgt spid="43"/>
                                        </p:tgtEl>
                                        <p:attrNameLst>
                                          <p:attrName>style.visibility</p:attrName>
                                        </p:attrNameLst>
                                      </p:cBhvr>
                                      <p:to>
                                        <p:strVal val="visible"/>
                                      </p:to>
                                    </p:set>
                                  </p:childTnLst>
                                </p:cTn>
                              </p:par>
                              <p:par>
                                <p:cTn id="111" presetID="1" presetClass="entr" presetSubtype="0" fill="hold" nodeType="withEffect">
                                  <p:stCondLst>
                                    <p:cond delay="0"/>
                                  </p:stCondLst>
                                  <p:childTnLst>
                                    <p:set>
                                      <p:cBhvr>
                                        <p:cTn id="112" dur="1" fill="hold">
                                          <p:stCondLst>
                                            <p:cond delay="0"/>
                                          </p:stCondLst>
                                        </p:cTn>
                                        <p:tgtEl>
                                          <p:spTgt spid="44"/>
                                        </p:tgtEl>
                                        <p:attrNameLst>
                                          <p:attrName>style.visibility</p:attrName>
                                        </p:attrNameLst>
                                      </p:cBhvr>
                                      <p:to>
                                        <p:strVal val="visible"/>
                                      </p:to>
                                    </p:set>
                                  </p:childTnLst>
                                </p:cTn>
                              </p:par>
                              <p:par>
                                <p:cTn id="113" presetID="1" presetClass="entr" presetSubtype="0" fill="hold" nodeType="withEffect">
                                  <p:stCondLst>
                                    <p:cond delay="0"/>
                                  </p:stCondLst>
                                  <p:childTnLst>
                                    <p:set>
                                      <p:cBhvr>
                                        <p:cTn id="114" dur="1" fill="hold">
                                          <p:stCondLst>
                                            <p:cond delay="0"/>
                                          </p:stCondLst>
                                        </p:cTn>
                                        <p:tgtEl>
                                          <p:spTgt spid="45"/>
                                        </p:tgtEl>
                                        <p:attrNameLst>
                                          <p:attrName>style.visibility</p:attrName>
                                        </p:attrNameLst>
                                      </p:cBhvr>
                                      <p:to>
                                        <p:strVal val="visible"/>
                                      </p:to>
                                    </p:set>
                                  </p:childTnLst>
                                </p:cTn>
                              </p:par>
                              <p:par>
                                <p:cTn id="115" presetID="1" presetClass="entr" presetSubtype="0" fill="hold" nodeType="withEffect">
                                  <p:stCondLst>
                                    <p:cond delay="0"/>
                                  </p:stCondLst>
                                  <p:childTnLst>
                                    <p:set>
                                      <p:cBhvr>
                                        <p:cTn id="116" dur="1" fill="hold">
                                          <p:stCondLst>
                                            <p:cond delay="0"/>
                                          </p:stCondLst>
                                        </p:cTn>
                                        <p:tgtEl>
                                          <p:spTgt spid="46"/>
                                        </p:tgtEl>
                                        <p:attrNameLst>
                                          <p:attrName>style.visibility</p:attrName>
                                        </p:attrNameLst>
                                      </p:cBhvr>
                                      <p:to>
                                        <p:strVal val="visible"/>
                                      </p:to>
                                    </p:set>
                                  </p:childTnLst>
                                </p:cTn>
                              </p:par>
                            </p:childTnLst>
                          </p:cTn>
                        </p:par>
                        <p:par>
                          <p:cTn id="117" fill="hold">
                            <p:stCondLst>
                              <p:cond delay="0"/>
                            </p:stCondLst>
                            <p:childTnLst>
                              <p:par>
                                <p:cTn id="118" presetID="1" presetClass="entr" presetSubtype="0" fill="hold" grpId="0" nodeType="afterEffect">
                                  <p:stCondLst>
                                    <p:cond delay="0"/>
                                  </p:stCondLst>
                                  <p:childTnLst>
                                    <p:set>
                                      <p:cBhvr>
                                        <p:cTn id="119" dur="1" fill="hold">
                                          <p:stCondLst>
                                            <p:cond delay="0"/>
                                          </p:stCondLst>
                                        </p:cTn>
                                        <p:tgtEl>
                                          <p:spTgt spid="58"/>
                                        </p:tgtEl>
                                        <p:attrNameLst>
                                          <p:attrName>style.visibility</p:attrName>
                                        </p:attrNameLst>
                                      </p:cBhvr>
                                      <p:to>
                                        <p:strVal val="visible"/>
                                      </p:to>
                                    </p:set>
                                  </p:childTnLst>
                                </p:cTn>
                              </p:par>
                            </p:childTnLst>
                          </p:cTn>
                        </p:par>
                        <p:par>
                          <p:cTn id="120" fill="hold">
                            <p:stCondLst>
                              <p:cond delay="0"/>
                            </p:stCondLst>
                            <p:childTnLst>
                              <p:par>
                                <p:cTn id="121" presetID="1" presetClass="entr" presetSubtype="0" fill="hold" grpId="0" nodeType="afterEffect">
                                  <p:stCondLst>
                                    <p:cond delay="0"/>
                                  </p:stCondLst>
                                  <p:childTnLst>
                                    <p:set>
                                      <p:cBhvr>
                                        <p:cTn id="122" dur="1" fill="hold">
                                          <p:stCondLst>
                                            <p:cond delay="0"/>
                                          </p:stCondLst>
                                        </p:cTn>
                                        <p:tgtEl>
                                          <p:spTgt spid="59"/>
                                        </p:tgtEl>
                                        <p:attrNameLst>
                                          <p:attrName>style.visibility</p:attrName>
                                        </p:attrNameLst>
                                      </p:cBhvr>
                                      <p:to>
                                        <p:strVal val="visible"/>
                                      </p:to>
                                    </p:set>
                                  </p:childTnLst>
                                </p:cTn>
                              </p:par>
                            </p:childTnLst>
                          </p:cTn>
                        </p:par>
                        <p:par>
                          <p:cTn id="123" fill="hold">
                            <p:stCondLst>
                              <p:cond delay="0"/>
                            </p:stCondLst>
                            <p:childTnLst>
                              <p:par>
                                <p:cTn id="124" presetID="1" presetClass="entr" presetSubtype="0" fill="hold" grpId="0" nodeType="afterEffect">
                                  <p:stCondLst>
                                    <p:cond delay="0"/>
                                  </p:stCondLst>
                                  <p:childTnLst>
                                    <p:set>
                                      <p:cBhvr>
                                        <p:cTn id="125" dur="1" fill="hold">
                                          <p:stCondLst>
                                            <p:cond delay="0"/>
                                          </p:stCondLst>
                                        </p:cTn>
                                        <p:tgtEl>
                                          <p:spTgt spid="60"/>
                                        </p:tgtEl>
                                        <p:attrNameLst>
                                          <p:attrName>style.visibility</p:attrName>
                                        </p:attrNameLst>
                                      </p:cBhvr>
                                      <p:to>
                                        <p:strVal val="visible"/>
                                      </p:to>
                                    </p:set>
                                  </p:childTnLst>
                                </p:cTn>
                              </p:par>
                            </p:childTnLst>
                          </p:cTn>
                        </p:par>
                        <p:par>
                          <p:cTn id="126" fill="hold">
                            <p:stCondLst>
                              <p:cond delay="0"/>
                            </p:stCondLst>
                            <p:childTnLst>
                              <p:par>
                                <p:cTn id="127" presetID="1" presetClass="entr" presetSubtype="0" fill="hold" grpId="0" nodeType="afterEffect">
                                  <p:stCondLst>
                                    <p:cond delay="0"/>
                                  </p:stCondLst>
                                  <p:childTnLst>
                                    <p:set>
                                      <p:cBhvr>
                                        <p:cTn id="128" dur="1" fill="hold">
                                          <p:stCondLst>
                                            <p:cond delay="0"/>
                                          </p:stCondLst>
                                        </p:cTn>
                                        <p:tgtEl>
                                          <p:spTgt spid="61"/>
                                        </p:tgtEl>
                                        <p:attrNameLst>
                                          <p:attrName>style.visibility</p:attrName>
                                        </p:attrNameLst>
                                      </p:cBhvr>
                                      <p:to>
                                        <p:strVal val="visible"/>
                                      </p:to>
                                    </p:set>
                                  </p:childTnLst>
                                </p:cTn>
                              </p:par>
                            </p:childTnLst>
                          </p:cTn>
                        </p:par>
                      </p:childTnLst>
                    </p:cTn>
                  </p:par>
                  <p:par>
                    <p:cTn id="129" fill="hold">
                      <p:stCondLst>
                        <p:cond delay="indefinite"/>
                      </p:stCondLst>
                      <p:childTnLst>
                        <p:par>
                          <p:cTn id="130" fill="hold">
                            <p:stCondLst>
                              <p:cond delay="0"/>
                            </p:stCondLst>
                            <p:childTnLst>
                              <p:par>
                                <p:cTn id="131" presetID="1" presetClass="entr" presetSubtype="0" fill="hold" grpId="0" nodeType="clickEffect">
                                  <p:stCondLst>
                                    <p:cond delay="0"/>
                                  </p:stCondLst>
                                  <p:childTnLst>
                                    <p:set>
                                      <p:cBhvr>
                                        <p:cTn id="132" dur="1" fill="hold">
                                          <p:stCondLst>
                                            <p:cond delay="0"/>
                                          </p:stCondLst>
                                        </p:cTn>
                                        <p:tgtEl>
                                          <p:spTgt spid="57"/>
                                        </p:tgtEl>
                                        <p:attrNameLst>
                                          <p:attrName>style.visibility</p:attrName>
                                        </p:attrNameLst>
                                      </p:cBhvr>
                                      <p:to>
                                        <p:strVal val="visible"/>
                                      </p:to>
                                    </p:set>
                                  </p:childTnLst>
                                </p:cTn>
                              </p:par>
                              <p:par>
                                <p:cTn id="133" presetID="1" presetClass="exit" presetSubtype="0" fill="hold" nodeType="withEffect">
                                  <p:stCondLst>
                                    <p:cond delay="0"/>
                                  </p:stCondLst>
                                  <p:childTnLst>
                                    <p:set>
                                      <p:cBhvr>
                                        <p:cTn id="134" dur="1" fill="hold">
                                          <p:stCondLst>
                                            <p:cond delay="0"/>
                                          </p:stCondLst>
                                        </p:cTn>
                                        <p:tgtEl>
                                          <p:spTgt spid="56"/>
                                        </p:tgtEl>
                                        <p:attrNameLst>
                                          <p:attrName>style.visibility</p:attrName>
                                        </p:attrNameLst>
                                      </p:cBhvr>
                                      <p:to>
                                        <p:strVal val="hidden"/>
                                      </p:to>
                                    </p:set>
                                  </p:childTnLst>
                                </p:cTn>
                              </p:par>
                            </p:childTnLst>
                          </p:cTn>
                        </p:par>
                      </p:childTnLst>
                    </p:cTn>
                  </p:par>
                  <p:par>
                    <p:cTn id="135" fill="hold">
                      <p:stCondLst>
                        <p:cond delay="indefinite"/>
                      </p:stCondLst>
                      <p:childTnLst>
                        <p:par>
                          <p:cTn id="136" fill="hold">
                            <p:stCondLst>
                              <p:cond delay="0"/>
                            </p:stCondLst>
                            <p:childTnLst>
                              <p:par>
                                <p:cTn id="137" presetID="1" presetClass="entr" presetSubtype="0" fill="hold" grpId="0" nodeType="clickEffect">
                                  <p:stCondLst>
                                    <p:cond delay="0"/>
                                  </p:stCondLst>
                                  <p:childTnLst>
                                    <p:set>
                                      <p:cBhvr>
                                        <p:cTn id="138"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4" grpId="0" animBg="1"/>
      <p:bldP spid="16" grpId="0" animBg="1"/>
      <p:bldP spid="35" grpId="0" animBg="1"/>
      <p:bldP spid="37" grpId="0" animBg="1"/>
      <p:bldP spid="40" grpId="0" animBg="1"/>
      <p:bldP spid="41" grpId="0" animBg="1"/>
      <p:bldP spid="47" grpId="0" animBg="1"/>
      <p:bldP spid="48" grpId="0" animBg="1"/>
      <p:bldP spid="49" grpId="0" animBg="1"/>
      <p:bldP spid="50" grpId="0" animBg="1"/>
      <p:bldP spid="52" grpId="0" animBg="1"/>
      <p:bldP spid="54" grpId="0" animBg="1"/>
      <p:bldP spid="55" grpId="0" animBg="1"/>
      <p:bldP spid="57" grpId="0" animBg="1"/>
      <p:bldP spid="58" grpId="0" animBg="1"/>
      <p:bldP spid="59" grpId="0" animBg="1"/>
      <p:bldP spid="60" grpId="0" animBg="1"/>
      <p:bldP spid="61" grpId="0" animBg="1"/>
      <p:bldP spid="64"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F2D5F8-87CB-4B5B-8EC7-5F4CE6485746}"/>
              </a:ext>
            </a:extLst>
          </p:cNvPr>
          <p:cNvSpPr>
            <a:spLocks noGrp="1"/>
          </p:cNvSpPr>
          <p:nvPr>
            <p:ph type="title"/>
          </p:nvPr>
        </p:nvSpPr>
        <p:spPr/>
        <p:txBody>
          <a:bodyPr/>
          <a:lstStyle/>
          <a:p>
            <a:r>
              <a:rPr lang="en-US" dirty="0"/>
              <a:t>Remote-Write Protocol</a:t>
            </a:r>
          </a:p>
        </p:txBody>
      </p:sp>
      <p:sp>
        <p:nvSpPr>
          <p:cNvPr id="3" name="Content Placeholder 2">
            <a:extLst>
              <a:ext uri="{FF2B5EF4-FFF2-40B4-BE49-F238E27FC236}">
                <a16:creationId xmlns:a16="http://schemas.microsoft.com/office/drawing/2014/main" xmlns="" id="{139A428D-8F15-4206-B337-FA27C005FA71}"/>
              </a:ext>
            </a:extLst>
          </p:cNvPr>
          <p:cNvSpPr>
            <a:spLocks noGrp="1"/>
          </p:cNvSpPr>
          <p:nvPr>
            <p:ph idx="1"/>
          </p:nvPr>
        </p:nvSpPr>
        <p:spPr/>
        <p:txBody>
          <a:bodyPr/>
          <a:lstStyle/>
          <a:p>
            <a:pPr>
              <a:lnSpc>
                <a:spcPct val="100000"/>
              </a:lnSpc>
            </a:pPr>
            <a:r>
              <a:rPr lang="en-US" dirty="0"/>
              <a:t>All write operations need to be forwarded to a fixed single server</a:t>
            </a:r>
          </a:p>
          <a:p>
            <a:pPr>
              <a:lnSpc>
                <a:spcPct val="100000"/>
              </a:lnSpc>
            </a:pPr>
            <a:r>
              <a:rPr lang="en-US" dirty="0"/>
              <a:t>Read operations can be carried out locally</a:t>
            </a:r>
          </a:p>
          <a:p>
            <a:pPr>
              <a:lnSpc>
                <a:spcPct val="100000"/>
              </a:lnSpc>
            </a:pPr>
            <a:r>
              <a:rPr lang="en-US" dirty="0"/>
              <a:t>Also called (primary-backup protocol)</a:t>
            </a:r>
          </a:p>
          <a:p>
            <a:pPr>
              <a:lnSpc>
                <a:spcPct val="100000"/>
              </a:lnSpc>
            </a:pPr>
            <a:r>
              <a:rPr lang="en-US" dirty="0">
                <a:solidFill>
                  <a:schemeClr val="accent6"/>
                </a:solidFill>
              </a:rPr>
              <a:t>Disadvantage</a:t>
            </a:r>
            <a:r>
              <a:rPr lang="en-US" dirty="0"/>
              <a:t>: It may take a relatively long time before the process that initiated the update is allowed to continue, an update is implemented as a blocking operation</a:t>
            </a:r>
          </a:p>
          <a:p>
            <a:pPr>
              <a:lnSpc>
                <a:spcPct val="100000"/>
              </a:lnSpc>
            </a:pPr>
            <a:r>
              <a:rPr lang="en-US" dirty="0"/>
              <a:t>Alternative: </a:t>
            </a:r>
            <a:r>
              <a:rPr lang="en-US" dirty="0">
                <a:solidFill>
                  <a:schemeClr val="accent6"/>
                </a:solidFill>
              </a:rPr>
              <a:t>Non-blocking </a:t>
            </a:r>
            <a:r>
              <a:rPr lang="en-US" dirty="0" smtClean="0">
                <a:solidFill>
                  <a:schemeClr val="accent6"/>
                </a:solidFill>
              </a:rPr>
              <a:t>approach</a:t>
            </a:r>
          </a:p>
          <a:p>
            <a:pPr>
              <a:lnSpc>
                <a:spcPct val="100000"/>
              </a:lnSpc>
            </a:pPr>
            <a:r>
              <a:rPr lang="en-US" dirty="0" smtClean="0"/>
              <a:t>No-blocking </a:t>
            </a:r>
            <a:r>
              <a:rPr lang="en-US" dirty="0"/>
              <a:t>approach:</a:t>
            </a:r>
          </a:p>
          <a:p>
            <a:pPr lvl="2"/>
            <a:r>
              <a:rPr lang="en-US" sz="2400" dirty="0"/>
              <a:t>As soon as the primary has updated its local copy of x, it returns an acknowledgment. After that, it tells the backup servers to perform the update as well</a:t>
            </a:r>
          </a:p>
          <a:p>
            <a:pPr lvl="2"/>
            <a:r>
              <a:rPr lang="en-US" sz="2400" dirty="0">
                <a:solidFill>
                  <a:srgbClr val="1D3064"/>
                </a:solidFill>
              </a:rPr>
              <a:t>Advantage</a:t>
            </a:r>
            <a:r>
              <a:rPr lang="en-US" sz="2400" dirty="0"/>
              <a:t>: write operations may speed up considerably</a:t>
            </a:r>
          </a:p>
          <a:p>
            <a:pPr lvl="2"/>
            <a:r>
              <a:rPr lang="en-US" sz="2400" dirty="0">
                <a:solidFill>
                  <a:srgbClr val="1D3064"/>
                </a:solidFill>
              </a:rPr>
              <a:t>Disadvantage</a:t>
            </a:r>
            <a:r>
              <a:rPr lang="en-US" sz="2400" dirty="0"/>
              <a:t>: fault tolerance, updates may not be backed up by other servers</a:t>
            </a:r>
          </a:p>
        </p:txBody>
      </p:sp>
    </p:spTree>
    <p:extLst>
      <p:ext uri="{BB962C8B-B14F-4D97-AF65-F5344CB8AC3E}">
        <p14:creationId xmlns:p14="http://schemas.microsoft.com/office/powerpoint/2010/main" val="4836025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F2D5F8-87CB-4B5B-8EC7-5F4CE6485746}"/>
              </a:ext>
            </a:extLst>
          </p:cNvPr>
          <p:cNvSpPr>
            <a:spLocks noGrp="1"/>
          </p:cNvSpPr>
          <p:nvPr>
            <p:ph type="title"/>
          </p:nvPr>
        </p:nvSpPr>
        <p:spPr/>
        <p:txBody>
          <a:bodyPr/>
          <a:lstStyle/>
          <a:p>
            <a:r>
              <a:rPr lang="en-US" dirty="0"/>
              <a:t>Remote-Write Protocol</a:t>
            </a:r>
          </a:p>
        </p:txBody>
      </p:sp>
      <p:sp>
        <p:nvSpPr>
          <p:cNvPr id="4" name="TextBox 3"/>
          <p:cNvSpPr txBox="1"/>
          <p:nvPr/>
        </p:nvSpPr>
        <p:spPr>
          <a:xfrm>
            <a:off x="430306" y="4633189"/>
            <a:ext cx="4961964" cy="1938992"/>
          </a:xfrm>
          <a:prstGeom prst="rect">
            <a:avLst/>
          </a:prstGeom>
          <a:noFill/>
        </p:spPr>
        <p:txBody>
          <a:bodyPr wrap="square" rtlCol="0">
            <a:spAutoFit/>
          </a:bodyPr>
          <a:lstStyle/>
          <a:p>
            <a:r>
              <a:rPr lang="en-US" sz="2400" b="1" dirty="0">
                <a:solidFill>
                  <a:schemeClr val="accent6"/>
                </a:solidFill>
              </a:rPr>
              <a:t>W1</a:t>
            </a:r>
            <a:r>
              <a:rPr lang="en-US" sz="2400" dirty="0"/>
              <a:t>. Write request</a:t>
            </a:r>
          </a:p>
          <a:p>
            <a:r>
              <a:rPr lang="en-US" sz="2400" b="1" dirty="0">
                <a:solidFill>
                  <a:schemeClr val="accent6"/>
                </a:solidFill>
              </a:rPr>
              <a:t>W2</a:t>
            </a:r>
            <a:r>
              <a:rPr lang="en-US" sz="2400" dirty="0"/>
              <a:t>. Forward request to primary</a:t>
            </a:r>
          </a:p>
          <a:p>
            <a:r>
              <a:rPr lang="en-US" sz="2400" b="1" dirty="0">
                <a:solidFill>
                  <a:schemeClr val="accent6"/>
                </a:solidFill>
              </a:rPr>
              <a:t>W3</a:t>
            </a:r>
            <a:r>
              <a:rPr lang="en-US" sz="2400" dirty="0"/>
              <a:t>. Tell backups to update</a:t>
            </a:r>
          </a:p>
          <a:p>
            <a:r>
              <a:rPr lang="en-US" sz="2400" b="1" dirty="0">
                <a:solidFill>
                  <a:schemeClr val="accent6"/>
                </a:solidFill>
              </a:rPr>
              <a:t>W4</a:t>
            </a:r>
            <a:r>
              <a:rPr lang="en-US" sz="2400" dirty="0"/>
              <a:t>. Acknowledge update</a:t>
            </a:r>
          </a:p>
          <a:p>
            <a:r>
              <a:rPr lang="en-US" sz="2400" b="1" dirty="0">
                <a:solidFill>
                  <a:schemeClr val="accent6"/>
                </a:solidFill>
              </a:rPr>
              <a:t>W5</a:t>
            </a:r>
            <a:r>
              <a:rPr lang="en-US" sz="2400" dirty="0"/>
              <a:t>. Acknowledge write completed</a:t>
            </a:r>
            <a:endParaRPr lang="en-IN" sz="2400" dirty="0"/>
          </a:p>
        </p:txBody>
      </p:sp>
      <p:sp>
        <p:nvSpPr>
          <p:cNvPr id="6" name="TextBox 5"/>
          <p:cNvSpPr txBox="1"/>
          <p:nvPr/>
        </p:nvSpPr>
        <p:spPr>
          <a:xfrm>
            <a:off x="5585010" y="4771688"/>
            <a:ext cx="3061448" cy="830997"/>
          </a:xfrm>
          <a:prstGeom prst="rect">
            <a:avLst/>
          </a:prstGeom>
          <a:noFill/>
        </p:spPr>
        <p:txBody>
          <a:bodyPr wrap="square" rtlCol="0">
            <a:spAutoFit/>
          </a:bodyPr>
          <a:lstStyle/>
          <a:p>
            <a:r>
              <a:rPr lang="en-US" sz="2400" b="1" dirty="0">
                <a:solidFill>
                  <a:srgbClr val="0E3755"/>
                </a:solidFill>
              </a:rPr>
              <a:t>R1</a:t>
            </a:r>
            <a:r>
              <a:rPr lang="en-US" sz="2400" dirty="0"/>
              <a:t>. Read request</a:t>
            </a:r>
          </a:p>
          <a:p>
            <a:r>
              <a:rPr lang="en-US" sz="2400" b="1" dirty="0">
                <a:solidFill>
                  <a:srgbClr val="0E3755"/>
                </a:solidFill>
              </a:rPr>
              <a:t>R2</a:t>
            </a:r>
            <a:r>
              <a:rPr lang="en-US" sz="2400" dirty="0"/>
              <a:t>. Response to read</a:t>
            </a:r>
            <a:endParaRPr lang="en-IN" sz="2400" dirty="0"/>
          </a:p>
        </p:txBody>
      </p:sp>
      <p:sp>
        <p:nvSpPr>
          <p:cNvPr id="27" name="TextBox 26"/>
          <p:cNvSpPr txBox="1"/>
          <p:nvPr/>
        </p:nvSpPr>
        <p:spPr>
          <a:xfrm>
            <a:off x="5387574" y="2009662"/>
            <a:ext cx="482570" cy="400110"/>
          </a:xfrm>
          <a:prstGeom prst="rect">
            <a:avLst/>
          </a:prstGeom>
          <a:solidFill>
            <a:srgbClr val="0E3755"/>
          </a:solidFill>
        </p:spPr>
        <p:txBody>
          <a:bodyPr wrap="square" rtlCol="0">
            <a:spAutoFit/>
          </a:bodyPr>
          <a:lstStyle/>
          <a:p>
            <a:r>
              <a:rPr lang="en-IN" sz="2000" b="1" dirty="0" smtClean="0">
                <a:solidFill>
                  <a:schemeClr val="bg1"/>
                </a:solidFill>
              </a:rPr>
              <a:t>R1</a:t>
            </a:r>
            <a:endParaRPr lang="en-IN" sz="2000" b="1" dirty="0">
              <a:solidFill>
                <a:schemeClr val="bg1"/>
              </a:solidFill>
            </a:endParaRPr>
          </a:p>
        </p:txBody>
      </p:sp>
      <p:sp>
        <p:nvSpPr>
          <p:cNvPr id="28" name="TextBox 27"/>
          <p:cNvSpPr txBox="1"/>
          <p:nvPr/>
        </p:nvSpPr>
        <p:spPr>
          <a:xfrm>
            <a:off x="6336994" y="1984784"/>
            <a:ext cx="473270" cy="400110"/>
          </a:xfrm>
          <a:prstGeom prst="rect">
            <a:avLst/>
          </a:prstGeom>
          <a:solidFill>
            <a:srgbClr val="0E3755"/>
          </a:solidFill>
        </p:spPr>
        <p:txBody>
          <a:bodyPr wrap="square" rtlCol="0">
            <a:spAutoFit/>
          </a:bodyPr>
          <a:lstStyle/>
          <a:p>
            <a:r>
              <a:rPr lang="en-IN" sz="2000" b="1" dirty="0" smtClean="0">
                <a:solidFill>
                  <a:schemeClr val="bg1"/>
                </a:solidFill>
              </a:rPr>
              <a:t>R2</a:t>
            </a:r>
            <a:endParaRPr lang="en-IN" sz="2000" b="1" dirty="0">
              <a:solidFill>
                <a:schemeClr val="bg1"/>
              </a:solidFill>
            </a:endParaRPr>
          </a:p>
        </p:txBody>
      </p:sp>
      <p:sp>
        <p:nvSpPr>
          <p:cNvPr id="29" name="TextBox 28"/>
          <p:cNvSpPr txBox="1"/>
          <p:nvPr/>
        </p:nvSpPr>
        <p:spPr>
          <a:xfrm>
            <a:off x="4826594" y="2770874"/>
            <a:ext cx="528952" cy="400110"/>
          </a:xfrm>
          <a:prstGeom prst="rect">
            <a:avLst/>
          </a:prstGeom>
          <a:solidFill>
            <a:srgbClr val="0E3755"/>
          </a:solidFill>
        </p:spPr>
        <p:txBody>
          <a:bodyPr wrap="square" rtlCol="0">
            <a:spAutoFit/>
          </a:bodyPr>
          <a:lstStyle/>
          <a:p>
            <a:r>
              <a:rPr lang="en-IN" sz="2000" b="1" dirty="0" smtClean="0">
                <a:solidFill>
                  <a:schemeClr val="bg1"/>
                </a:solidFill>
              </a:rPr>
              <a:t>W4</a:t>
            </a:r>
            <a:endParaRPr lang="en-IN" sz="2000" b="1" dirty="0">
              <a:solidFill>
                <a:schemeClr val="bg1"/>
              </a:solidFill>
            </a:endParaRPr>
          </a:p>
        </p:txBody>
      </p:sp>
      <p:sp>
        <p:nvSpPr>
          <p:cNvPr id="30" name="TextBox 29"/>
          <p:cNvSpPr txBox="1"/>
          <p:nvPr/>
        </p:nvSpPr>
        <p:spPr>
          <a:xfrm>
            <a:off x="4826594" y="3469564"/>
            <a:ext cx="524960" cy="400110"/>
          </a:xfrm>
          <a:prstGeom prst="rect">
            <a:avLst/>
          </a:prstGeom>
          <a:solidFill>
            <a:srgbClr val="0E3755"/>
          </a:solidFill>
        </p:spPr>
        <p:txBody>
          <a:bodyPr wrap="square" rtlCol="0">
            <a:spAutoFit/>
          </a:bodyPr>
          <a:lstStyle/>
          <a:p>
            <a:r>
              <a:rPr lang="en-IN" sz="2000" b="1" dirty="0" smtClean="0">
                <a:solidFill>
                  <a:schemeClr val="bg1"/>
                </a:solidFill>
              </a:rPr>
              <a:t>W3</a:t>
            </a:r>
            <a:endParaRPr lang="en-IN" sz="2000" b="1" dirty="0">
              <a:solidFill>
                <a:schemeClr val="bg1"/>
              </a:solidFill>
            </a:endParaRPr>
          </a:p>
        </p:txBody>
      </p:sp>
      <p:sp>
        <p:nvSpPr>
          <p:cNvPr id="32" name="Rectangle 31"/>
          <p:cNvSpPr/>
          <p:nvPr/>
        </p:nvSpPr>
        <p:spPr>
          <a:xfrm>
            <a:off x="5739403" y="1260887"/>
            <a:ext cx="679953" cy="54942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Flowchart: Magnetic Disk 32"/>
          <p:cNvSpPr/>
          <p:nvPr/>
        </p:nvSpPr>
        <p:spPr>
          <a:xfrm>
            <a:off x="1842640" y="2886774"/>
            <a:ext cx="853468" cy="829994"/>
          </a:xfrm>
          <a:prstGeom prst="flowChartMagneticDisk">
            <a:avLst/>
          </a:prstGeom>
          <a:solidFill>
            <a:schemeClr val="accent4"/>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 name="Flowchart: Magnetic Disk 33"/>
          <p:cNvSpPr/>
          <p:nvPr/>
        </p:nvSpPr>
        <p:spPr>
          <a:xfrm>
            <a:off x="3753502" y="2886774"/>
            <a:ext cx="853468" cy="829994"/>
          </a:xfrm>
          <a:prstGeom prst="flowChartMagneticDisk">
            <a:avLst/>
          </a:prstGeom>
          <a:solidFill>
            <a:schemeClr val="accent4"/>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5" name="Flowchart: Magnetic Disk 34"/>
          <p:cNvSpPr/>
          <p:nvPr/>
        </p:nvSpPr>
        <p:spPr>
          <a:xfrm>
            <a:off x="5664364" y="2886774"/>
            <a:ext cx="853468" cy="829994"/>
          </a:xfrm>
          <a:prstGeom prst="flowChartMagneticDisk">
            <a:avLst/>
          </a:prstGeom>
          <a:solidFill>
            <a:schemeClr val="accent4"/>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6" name="Flowchart: Magnetic Disk 35"/>
          <p:cNvSpPr/>
          <p:nvPr/>
        </p:nvSpPr>
        <p:spPr>
          <a:xfrm>
            <a:off x="7241499" y="2886774"/>
            <a:ext cx="853468" cy="829994"/>
          </a:xfrm>
          <a:prstGeom prst="flowChartMagneticDisk">
            <a:avLst/>
          </a:prstGeom>
          <a:solidFill>
            <a:schemeClr val="accent4"/>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TextBox 36"/>
          <p:cNvSpPr txBox="1"/>
          <p:nvPr/>
        </p:nvSpPr>
        <p:spPr>
          <a:xfrm>
            <a:off x="3247094" y="1552368"/>
            <a:ext cx="1653988" cy="707886"/>
          </a:xfrm>
          <a:prstGeom prst="rect">
            <a:avLst/>
          </a:prstGeom>
          <a:noFill/>
        </p:spPr>
        <p:txBody>
          <a:bodyPr wrap="square" rtlCol="0">
            <a:spAutoFit/>
          </a:bodyPr>
          <a:lstStyle/>
          <a:p>
            <a:r>
              <a:rPr lang="en-IN" sz="2000" dirty="0"/>
              <a:t>Primary server </a:t>
            </a:r>
            <a:r>
              <a:rPr lang="en-IN" sz="2000" dirty="0" smtClean="0"/>
              <a:t>for item x</a:t>
            </a:r>
            <a:endParaRPr lang="en-IN" sz="2000" dirty="0"/>
          </a:p>
        </p:txBody>
      </p:sp>
      <p:sp>
        <p:nvSpPr>
          <p:cNvPr id="38" name="TextBox 37"/>
          <p:cNvSpPr txBox="1"/>
          <p:nvPr/>
        </p:nvSpPr>
        <p:spPr>
          <a:xfrm>
            <a:off x="5618877" y="745163"/>
            <a:ext cx="976708" cy="461665"/>
          </a:xfrm>
          <a:prstGeom prst="rect">
            <a:avLst/>
          </a:prstGeom>
          <a:solidFill>
            <a:schemeClr val="accent6"/>
          </a:solidFill>
        </p:spPr>
        <p:txBody>
          <a:bodyPr wrap="square" rtlCol="0">
            <a:spAutoFit/>
          </a:bodyPr>
          <a:lstStyle/>
          <a:p>
            <a:r>
              <a:rPr lang="en-IN" sz="2400" b="1" dirty="0" smtClean="0">
                <a:solidFill>
                  <a:schemeClr val="bg1"/>
                </a:solidFill>
              </a:rPr>
              <a:t>Client</a:t>
            </a:r>
            <a:endParaRPr lang="en-IN" sz="2400" b="1" dirty="0">
              <a:solidFill>
                <a:schemeClr val="bg1"/>
              </a:solidFill>
            </a:endParaRPr>
          </a:p>
        </p:txBody>
      </p:sp>
      <p:sp>
        <p:nvSpPr>
          <p:cNvPr id="40" name="TextBox 39"/>
          <p:cNvSpPr txBox="1"/>
          <p:nvPr/>
        </p:nvSpPr>
        <p:spPr>
          <a:xfrm>
            <a:off x="8324069" y="3058112"/>
            <a:ext cx="1418221" cy="400110"/>
          </a:xfrm>
          <a:prstGeom prst="rect">
            <a:avLst/>
          </a:prstGeom>
          <a:noFill/>
        </p:spPr>
        <p:txBody>
          <a:bodyPr wrap="square" rtlCol="0">
            <a:spAutoFit/>
          </a:bodyPr>
          <a:lstStyle/>
          <a:p>
            <a:r>
              <a:rPr lang="en-IN" sz="2000" dirty="0" smtClean="0"/>
              <a:t>Data store</a:t>
            </a:r>
            <a:endParaRPr lang="en-IN" sz="2000" dirty="0"/>
          </a:p>
        </p:txBody>
      </p:sp>
      <p:cxnSp>
        <p:nvCxnSpPr>
          <p:cNvPr id="41" name="Straight Arrow Connector 40"/>
          <p:cNvCxnSpPr>
            <a:stCxn id="37" idx="2"/>
            <a:endCxn id="34" idx="1"/>
          </p:cNvCxnSpPr>
          <p:nvPr/>
        </p:nvCxnSpPr>
        <p:spPr>
          <a:xfrm>
            <a:off x="4074088" y="2260254"/>
            <a:ext cx="106148" cy="62652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flipH="1">
            <a:off x="8067996" y="2259130"/>
            <a:ext cx="1097127" cy="73381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flipH="1">
            <a:off x="4606970" y="3198787"/>
            <a:ext cx="1057394"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a:off x="4606970" y="3458222"/>
            <a:ext cx="1057394"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flipH="1">
            <a:off x="5919256" y="1824398"/>
            <a:ext cx="4254" cy="106872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6" name="Rounded Rectangle 45"/>
          <p:cNvSpPr/>
          <p:nvPr/>
        </p:nvSpPr>
        <p:spPr>
          <a:xfrm>
            <a:off x="1352970" y="2460054"/>
            <a:ext cx="6971099" cy="223824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47" name="Straight Arrow Connector 46"/>
          <p:cNvCxnSpPr/>
          <p:nvPr/>
        </p:nvCxnSpPr>
        <p:spPr>
          <a:xfrm flipV="1">
            <a:off x="6238769" y="1796552"/>
            <a:ext cx="0" cy="113217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1504126" y="2007317"/>
            <a:ext cx="551324" cy="400110"/>
          </a:xfrm>
          <a:prstGeom prst="rect">
            <a:avLst/>
          </a:prstGeom>
          <a:solidFill>
            <a:srgbClr val="0E3755"/>
          </a:solidFill>
        </p:spPr>
        <p:txBody>
          <a:bodyPr wrap="square" rtlCol="0">
            <a:spAutoFit/>
          </a:bodyPr>
          <a:lstStyle/>
          <a:p>
            <a:r>
              <a:rPr lang="en-IN" sz="2000" b="1" dirty="0" smtClean="0">
                <a:solidFill>
                  <a:schemeClr val="bg1"/>
                </a:solidFill>
              </a:rPr>
              <a:t>W1</a:t>
            </a:r>
            <a:endParaRPr lang="en-IN" sz="2000" b="1" dirty="0">
              <a:solidFill>
                <a:schemeClr val="bg1"/>
              </a:solidFill>
            </a:endParaRPr>
          </a:p>
        </p:txBody>
      </p:sp>
      <p:sp>
        <p:nvSpPr>
          <p:cNvPr id="49" name="TextBox 48"/>
          <p:cNvSpPr txBox="1"/>
          <p:nvPr/>
        </p:nvSpPr>
        <p:spPr>
          <a:xfrm>
            <a:off x="2522300" y="1982439"/>
            <a:ext cx="509180" cy="400110"/>
          </a:xfrm>
          <a:prstGeom prst="rect">
            <a:avLst/>
          </a:prstGeom>
          <a:solidFill>
            <a:srgbClr val="0E3755"/>
          </a:solidFill>
        </p:spPr>
        <p:txBody>
          <a:bodyPr wrap="square" rtlCol="0">
            <a:spAutoFit/>
          </a:bodyPr>
          <a:lstStyle/>
          <a:p>
            <a:r>
              <a:rPr lang="en-IN" sz="2000" b="1" dirty="0" smtClean="0">
                <a:solidFill>
                  <a:schemeClr val="bg1"/>
                </a:solidFill>
              </a:rPr>
              <a:t>W5</a:t>
            </a:r>
            <a:endParaRPr lang="en-IN" sz="2000" b="1" dirty="0">
              <a:solidFill>
                <a:schemeClr val="bg1"/>
              </a:solidFill>
            </a:endParaRPr>
          </a:p>
        </p:txBody>
      </p:sp>
      <p:sp>
        <p:nvSpPr>
          <p:cNvPr id="50" name="Rectangle 49"/>
          <p:cNvSpPr/>
          <p:nvPr/>
        </p:nvSpPr>
        <p:spPr>
          <a:xfrm>
            <a:off x="1924709" y="1258542"/>
            <a:ext cx="679953" cy="54942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1" name="TextBox 50"/>
          <p:cNvSpPr txBox="1"/>
          <p:nvPr/>
        </p:nvSpPr>
        <p:spPr>
          <a:xfrm>
            <a:off x="1804183" y="742818"/>
            <a:ext cx="976708" cy="461665"/>
          </a:xfrm>
          <a:prstGeom prst="rect">
            <a:avLst/>
          </a:prstGeom>
          <a:solidFill>
            <a:schemeClr val="accent6"/>
          </a:solidFill>
        </p:spPr>
        <p:txBody>
          <a:bodyPr wrap="square" rtlCol="0">
            <a:spAutoFit/>
          </a:bodyPr>
          <a:lstStyle/>
          <a:p>
            <a:r>
              <a:rPr lang="en-IN" sz="2400" b="1" dirty="0" smtClean="0">
                <a:solidFill>
                  <a:schemeClr val="bg1"/>
                </a:solidFill>
              </a:rPr>
              <a:t>Client</a:t>
            </a:r>
            <a:endParaRPr lang="en-IN" sz="2400" b="1" dirty="0">
              <a:solidFill>
                <a:schemeClr val="bg1"/>
              </a:solidFill>
            </a:endParaRPr>
          </a:p>
        </p:txBody>
      </p:sp>
      <p:cxnSp>
        <p:nvCxnSpPr>
          <p:cNvPr id="52" name="Straight Arrow Connector 51"/>
          <p:cNvCxnSpPr/>
          <p:nvPr/>
        </p:nvCxnSpPr>
        <p:spPr>
          <a:xfrm flipH="1">
            <a:off x="2104562" y="1822053"/>
            <a:ext cx="4254" cy="106872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flipV="1">
            <a:off x="2424075" y="1794207"/>
            <a:ext cx="0" cy="113217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2898778" y="2810733"/>
            <a:ext cx="528952" cy="400110"/>
          </a:xfrm>
          <a:prstGeom prst="rect">
            <a:avLst/>
          </a:prstGeom>
          <a:solidFill>
            <a:srgbClr val="0E3755"/>
          </a:solidFill>
        </p:spPr>
        <p:txBody>
          <a:bodyPr wrap="square" rtlCol="0">
            <a:spAutoFit/>
          </a:bodyPr>
          <a:lstStyle/>
          <a:p>
            <a:r>
              <a:rPr lang="en-IN" sz="2000" b="1" dirty="0" smtClean="0">
                <a:solidFill>
                  <a:schemeClr val="bg1"/>
                </a:solidFill>
              </a:rPr>
              <a:t>W4</a:t>
            </a:r>
            <a:endParaRPr lang="en-IN" sz="2000" b="1" dirty="0">
              <a:solidFill>
                <a:schemeClr val="bg1"/>
              </a:solidFill>
            </a:endParaRPr>
          </a:p>
        </p:txBody>
      </p:sp>
      <p:sp>
        <p:nvSpPr>
          <p:cNvPr id="55" name="TextBox 54"/>
          <p:cNvSpPr txBox="1"/>
          <p:nvPr/>
        </p:nvSpPr>
        <p:spPr>
          <a:xfrm>
            <a:off x="2898778" y="3425015"/>
            <a:ext cx="524960" cy="400110"/>
          </a:xfrm>
          <a:prstGeom prst="rect">
            <a:avLst/>
          </a:prstGeom>
          <a:solidFill>
            <a:srgbClr val="0E3755"/>
          </a:solidFill>
        </p:spPr>
        <p:txBody>
          <a:bodyPr wrap="square" rtlCol="0">
            <a:spAutoFit/>
          </a:bodyPr>
          <a:lstStyle/>
          <a:p>
            <a:r>
              <a:rPr lang="en-IN" sz="2000" b="1" dirty="0" smtClean="0">
                <a:solidFill>
                  <a:schemeClr val="bg1"/>
                </a:solidFill>
              </a:rPr>
              <a:t>W3</a:t>
            </a:r>
            <a:endParaRPr lang="en-IN" sz="2000" b="1" dirty="0">
              <a:solidFill>
                <a:schemeClr val="bg1"/>
              </a:solidFill>
            </a:endParaRPr>
          </a:p>
        </p:txBody>
      </p:sp>
      <p:cxnSp>
        <p:nvCxnSpPr>
          <p:cNvPr id="56" name="Straight Arrow Connector 55"/>
          <p:cNvCxnSpPr/>
          <p:nvPr/>
        </p:nvCxnSpPr>
        <p:spPr>
          <a:xfrm flipH="1">
            <a:off x="2679154" y="3421525"/>
            <a:ext cx="1057394"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p:nvPr/>
        </p:nvCxnSpPr>
        <p:spPr>
          <a:xfrm>
            <a:off x="2679154" y="3202654"/>
            <a:ext cx="1057394"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8279186" y="1929612"/>
            <a:ext cx="1624651" cy="400110"/>
          </a:xfrm>
          <a:prstGeom prst="rect">
            <a:avLst/>
          </a:prstGeom>
          <a:noFill/>
        </p:spPr>
        <p:txBody>
          <a:bodyPr wrap="square" rtlCol="0">
            <a:spAutoFit/>
          </a:bodyPr>
          <a:lstStyle/>
          <a:p>
            <a:r>
              <a:rPr lang="en-IN" sz="2000" dirty="0" smtClean="0"/>
              <a:t>Backup server</a:t>
            </a:r>
            <a:endParaRPr lang="en-IN" sz="2000" dirty="0"/>
          </a:p>
        </p:txBody>
      </p:sp>
      <p:sp>
        <p:nvSpPr>
          <p:cNvPr id="73" name="Curved Right Arrow 72"/>
          <p:cNvSpPr/>
          <p:nvPr/>
        </p:nvSpPr>
        <p:spPr>
          <a:xfrm rot="5400000" flipH="1">
            <a:off x="5756030" y="2288732"/>
            <a:ext cx="535583" cy="3668066"/>
          </a:xfrm>
          <a:prstGeom prst="curvedRightArrow">
            <a:avLst>
              <a:gd name="adj1" fmla="val 0"/>
              <a:gd name="adj2" fmla="val 50000"/>
              <a:gd name="adj3" fmla="val 25000"/>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74" name="Curved Right Arrow 73"/>
          <p:cNvSpPr/>
          <p:nvPr/>
        </p:nvSpPr>
        <p:spPr>
          <a:xfrm rot="5400000" flipH="1" flipV="1">
            <a:off x="5861193" y="2269588"/>
            <a:ext cx="271884" cy="3235649"/>
          </a:xfrm>
          <a:prstGeom prst="curvedRightArrow">
            <a:avLst>
              <a:gd name="adj1" fmla="val 0"/>
              <a:gd name="adj2" fmla="val 50000"/>
              <a:gd name="adj3" fmla="val 25000"/>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75" name="Curved Right Arrow 74"/>
          <p:cNvSpPr/>
          <p:nvPr/>
        </p:nvSpPr>
        <p:spPr>
          <a:xfrm rot="5400000" flipH="1" flipV="1">
            <a:off x="3034255" y="2877371"/>
            <a:ext cx="263655" cy="2028313"/>
          </a:xfrm>
          <a:prstGeom prst="curvedRightArrow">
            <a:avLst>
              <a:gd name="adj1" fmla="val 0"/>
              <a:gd name="adj2" fmla="val 50000"/>
              <a:gd name="adj3" fmla="val 25000"/>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76" name="TextBox 75"/>
          <p:cNvSpPr txBox="1"/>
          <p:nvPr/>
        </p:nvSpPr>
        <p:spPr>
          <a:xfrm>
            <a:off x="2105566" y="4006711"/>
            <a:ext cx="524960" cy="400110"/>
          </a:xfrm>
          <a:prstGeom prst="rect">
            <a:avLst/>
          </a:prstGeom>
          <a:solidFill>
            <a:srgbClr val="0E3755"/>
          </a:solidFill>
        </p:spPr>
        <p:txBody>
          <a:bodyPr wrap="square" rtlCol="0">
            <a:spAutoFit/>
          </a:bodyPr>
          <a:lstStyle/>
          <a:p>
            <a:r>
              <a:rPr lang="en-IN" sz="2000" b="1" dirty="0" smtClean="0">
                <a:solidFill>
                  <a:schemeClr val="bg1"/>
                </a:solidFill>
              </a:rPr>
              <a:t>W2</a:t>
            </a:r>
            <a:endParaRPr lang="en-IN" sz="2000" b="1" dirty="0">
              <a:solidFill>
                <a:schemeClr val="bg1"/>
              </a:solidFill>
            </a:endParaRPr>
          </a:p>
        </p:txBody>
      </p:sp>
      <p:sp>
        <p:nvSpPr>
          <p:cNvPr id="77" name="TextBox 76"/>
          <p:cNvSpPr txBox="1"/>
          <p:nvPr/>
        </p:nvSpPr>
        <p:spPr>
          <a:xfrm>
            <a:off x="6622592" y="3537127"/>
            <a:ext cx="524960" cy="400110"/>
          </a:xfrm>
          <a:prstGeom prst="rect">
            <a:avLst/>
          </a:prstGeom>
          <a:solidFill>
            <a:srgbClr val="0E3755"/>
          </a:solidFill>
        </p:spPr>
        <p:txBody>
          <a:bodyPr wrap="square" rtlCol="0">
            <a:spAutoFit/>
          </a:bodyPr>
          <a:lstStyle/>
          <a:p>
            <a:r>
              <a:rPr lang="en-IN" sz="2000" b="1" dirty="0" smtClean="0">
                <a:solidFill>
                  <a:schemeClr val="bg1"/>
                </a:solidFill>
              </a:rPr>
              <a:t>W3</a:t>
            </a:r>
            <a:endParaRPr lang="en-IN" sz="2000" b="1" dirty="0">
              <a:solidFill>
                <a:schemeClr val="bg1"/>
              </a:solidFill>
            </a:endParaRPr>
          </a:p>
        </p:txBody>
      </p:sp>
      <p:sp>
        <p:nvSpPr>
          <p:cNvPr id="78" name="TextBox 77"/>
          <p:cNvSpPr txBox="1"/>
          <p:nvPr/>
        </p:nvSpPr>
        <p:spPr>
          <a:xfrm>
            <a:off x="4125963" y="4185648"/>
            <a:ext cx="524960" cy="400110"/>
          </a:xfrm>
          <a:prstGeom prst="rect">
            <a:avLst/>
          </a:prstGeom>
          <a:solidFill>
            <a:srgbClr val="0E3755"/>
          </a:solidFill>
        </p:spPr>
        <p:txBody>
          <a:bodyPr wrap="square" rtlCol="0">
            <a:spAutoFit/>
          </a:bodyPr>
          <a:lstStyle/>
          <a:p>
            <a:r>
              <a:rPr lang="en-IN" sz="2000" b="1" dirty="0" smtClean="0">
                <a:solidFill>
                  <a:schemeClr val="bg1"/>
                </a:solidFill>
              </a:rPr>
              <a:t>W4</a:t>
            </a:r>
            <a:endParaRPr lang="en-IN" sz="2000" b="1" dirty="0">
              <a:solidFill>
                <a:schemeClr val="bg1"/>
              </a:solidFill>
            </a:endParaRPr>
          </a:p>
        </p:txBody>
      </p:sp>
    </p:spTree>
    <p:extLst>
      <p:ext uri="{BB962C8B-B14F-4D97-AF65-F5344CB8AC3E}">
        <p14:creationId xmlns:p14="http://schemas.microsoft.com/office/powerpoint/2010/main" val="3489542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1"/>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2"/>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3"/>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6"/>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7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7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7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0"/>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58"/>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4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7"/>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41"/>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48"/>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76"/>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4">
                                            <p:txEl>
                                              <p:pRg st="2" end="2"/>
                                            </p:txEl>
                                          </p:spTgt>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30"/>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77"/>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55"/>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4">
                                            <p:txEl>
                                              <p:pRg st="3" end="3"/>
                                            </p:txEl>
                                          </p:spTgt>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54"/>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29"/>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78"/>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nodeType="clickEffect">
                                  <p:stCondLst>
                                    <p:cond delay="0"/>
                                  </p:stCondLst>
                                  <p:childTnLst>
                                    <p:set>
                                      <p:cBhvr>
                                        <p:cTn id="92" dur="1" fill="hold">
                                          <p:stCondLst>
                                            <p:cond delay="0"/>
                                          </p:stCondLst>
                                        </p:cTn>
                                        <p:tgtEl>
                                          <p:spTgt spid="4">
                                            <p:txEl>
                                              <p:pRg st="4" end="4"/>
                                            </p:txEl>
                                          </p:spTgt>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49"/>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27"/>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grpId="0" nodeType="clickEffect">
                                  <p:stCondLst>
                                    <p:cond delay="0"/>
                                  </p:stCondLst>
                                  <p:childTnLst>
                                    <p:set>
                                      <p:cBhvr>
                                        <p:cTn id="104" dur="1" fill="hold">
                                          <p:stCondLst>
                                            <p:cond delay="0"/>
                                          </p:stCondLst>
                                        </p:cTn>
                                        <p:tgtEl>
                                          <p:spTgt spid="28"/>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8" grpId="0" animBg="1"/>
      <p:bldP spid="29" grpId="0" animBg="1"/>
      <p:bldP spid="30" grpId="0" animBg="1"/>
      <p:bldP spid="32" grpId="0" animBg="1"/>
      <p:bldP spid="33" grpId="0" animBg="1"/>
      <p:bldP spid="34" grpId="0" animBg="1"/>
      <p:bldP spid="35" grpId="0" animBg="1"/>
      <p:bldP spid="36" grpId="0" animBg="1"/>
      <p:bldP spid="37" grpId="0"/>
      <p:bldP spid="38" grpId="0" animBg="1"/>
      <p:bldP spid="40" grpId="0"/>
      <p:bldP spid="46" grpId="0" animBg="1"/>
      <p:bldP spid="48" grpId="0" animBg="1"/>
      <p:bldP spid="49" grpId="0" animBg="1"/>
      <p:bldP spid="50" grpId="0" animBg="1"/>
      <p:bldP spid="51" grpId="0" animBg="1"/>
      <p:bldP spid="54" grpId="0" animBg="1"/>
      <p:bldP spid="55" grpId="0" animBg="1"/>
      <p:bldP spid="58" grpId="0"/>
      <p:bldP spid="73" grpId="0" animBg="1"/>
      <p:bldP spid="74" grpId="0" animBg="1"/>
      <p:bldP spid="75" grpId="0" animBg="1"/>
      <p:bldP spid="76" grpId="0" animBg="1"/>
      <p:bldP spid="77" grpId="0" animBg="1"/>
      <p:bldP spid="78"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F2D5F8-87CB-4B5B-8EC7-5F4CE6485746}"/>
              </a:ext>
            </a:extLst>
          </p:cNvPr>
          <p:cNvSpPr>
            <a:spLocks noGrp="1"/>
          </p:cNvSpPr>
          <p:nvPr>
            <p:ph type="title"/>
          </p:nvPr>
        </p:nvSpPr>
        <p:spPr/>
        <p:txBody>
          <a:bodyPr>
            <a:normAutofit/>
          </a:bodyPr>
          <a:lstStyle/>
          <a:p>
            <a:r>
              <a:rPr lang="en-US" dirty="0" smtClean="0"/>
              <a:t>Local-Write Protocols</a:t>
            </a:r>
            <a:endParaRPr lang="en-US" dirty="0"/>
          </a:p>
        </p:txBody>
      </p:sp>
      <p:sp>
        <p:nvSpPr>
          <p:cNvPr id="3" name="Content Placeholder 2">
            <a:extLst>
              <a:ext uri="{FF2B5EF4-FFF2-40B4-BE49-F238E27FC236}">
                <a16:creationId xmlns:a16="http://schemas.microsoft.com/office/drawing/2014/main" xmlns="" id="{139A428D-8F15-4206-B337-FA27C005FA71}"/>
              </a:ext>
            </a:extLst>
          </p:cNvPr>
          <p:cNvSpPr>
            <a:spLocks noGrp="1"/>
          </p:cNvSpPr>
          <p:nvPr>
            <p:ph idx="1"/>
          </p:nvPr>
        </p:nvSpPr>
        <p:spPr/>
        <p:txBody>
          <a:bodyPr/>
          <a:lstStyle/>
          <a:p>
            <a:pPr>
              <a:lnSpc>
                <a:spcPct val="100000"/>
              </a:lnSpc>
            </a:pPr>
            <a:r>
              <a:rPr lang="en-US" dirty="0"/>
              <a:t>When a process wants to update data item x, it locates the primary copy of x, and subsequently moves it to its own location</a:t>
            </a:r>
          </a:p>
          <a:p>
            <a:pPr>
              <a:lnSpc>
                <a:spcPct val="100000"/>
              </a:lnSpc>
            </a:pPr>
            <a:r>
              <a:rPr lang="en-US" dirty="0"/>
              <a:t>Advantage (in non-blocking protocol only):</a:t>
            </a:r>
          </a:p>
          <a:p>
            <a:pPr>
              <a:lnSpc>
                <a:spcPct val="100000"/>
              </a:lnSpc>
            </a:pPr>
            <a:r>
              <a:rPr lang="en-US" dirty="0"/>
              <a:t>Multiple, successive write operations can be carried out locally, while reading processes can still access their local copy</a:t>
            </a:r>
          </a:p>
          <a:p>
            <a:pPr>
              <a:lnSpc>
                <a:spcPct val="100000"/>
              </a:lnSpc>
            </a:pPr>
            <a:r>
              <a:rPr lang="en-US" dirty="0"/>
              <a:t>Updates are propagated to the replicas after the primary has finished with locally performing the </a:t>
            </a:r>
            <a:r>
              <a:rPr lang="en-US" dirty="0" smtClean="0"/>
              <a:t>updates</a:t>
            </a:r>
          </a:p>
          <a:p>
            <a:pPr>
              <a:lnSpc>
                <a:spcPct val="100000"/>
              </a:lnSpc>
            </a:pPr>
            <a:r>
              <a:rPr lang="en-US" dirty="0" smtClean="0"/>
              <a:t>Example:  </a:t>
            </a:r>
            <a:r>
              <a:rPr lang="en-US" dirty="0"/>
              <a:t>primary-backup protocol with local </a:t>
            </a:r>
            <a:r>
              <a:rPr lang="en-US" dirty="0" smtClean="0"/>
              <a:t>writes</a:t>
            </a:r>
            <a:endParaRPr lang="en-US" dirty="0"/>
          </a:p>
        </p:txBody>
      </p:sp>
    </p:spTree>
    <p:extLst>
      <p:ext uri="{BB962C8B-B14F-4D97-AF65-F5344CB8AC3E}">
        <p14:creationId xmlns:p14="http://schemas.microsoft.com/office/powerpoint/2010/main" val="1570346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F2D5F8-87CB-4B5B-8EC7-5F4CE6485746}"/>
              </a:ext>
            </a:extLst>
          </p:cNvPr>
          <p:cNvSpPr>
            <a:spLocks noGrp="1"/>
          </p:cNvSpPr>
          <p:nvPr>
            <p:ph type="title"/>
          </p:nvPr>
        </p:nvSpPr>
        <p:spPr>
          <a:xfrm>
            <a:off x="0" y="0"/>
            <a:ext cx="12192000" cy="711200"/>
          </a:xfrm>
        </p:spPr>
        <p:txBody>
          <a:bodyPr>
            <a:normAutofit/>
          </a:bodyPr>
          <a:lstStyle/>
          <a:p>
            <a:r>
              <a:rPr lang="en-US" dirty="0" smtClean="0"/>
              <a:t>Local-Write Protocols</a:t>
            </a:r>
            <a:endParaRPr lang="en-US" dirty="0"/>
          </a:p>
        </p:txBody>
      </p:sp>
      <p:sp>
        <p:nvSpPr>
          <p:cNvPr id="6" name="TextBox 5"/>
          <p:cNvSpPr txBox="1"/>
          <p:nvPr/>
        </p:nvSpPr>
        <p:spPr>
          <a:xfrm>
            <a:off x="128680" y="805005"/>
            <a:ext cx="11771967" cy="830997"/>
          </a:xfrm>
          <a:prstGeom prst="rect">
            <a:avLst/>
          </a:prstGeom>
          <a:noFill/>
        </p:spPr>
        <p:txBody>
          <a:bodyPr wrap="square" rtlCol="0">
            <a:spAutoFit/>
          </a:bodyPr>
          <a:lstStyle/>
          <a:p>
            <a:r>
              <a:rPr lang="en-US" sz="2400" dirty="0" smtClean="0">
                <a:solidFill>
                  <a:srgbClr val="1D3064"/>
                </a:solidFill>
              </a:rPr>
              <a:t>Case-1 : </a:t>
            </a:r>
            <a:r>
              <a:rPr lang="en-US" sz="2400" dirty="0">
                <a:solidFill>
                  <a:srgbClr val="1D3064"/>
                </a:solidFill>
              </a:rPr>
              <a:t>there is only a single copy of each data item x (no replication) a single </a:t>
            </a:r>
            <a:r>
              <a:rPr lang="en-US" sz="2400" dirty="0" smtClean="0">
                <a:solidFill>
                  <a:srgbClr val="1D3064"/>
                </a:solidFill>
              </a:rPr>
              <a:t>copy is </a:t>
            </a:r>
            <a:r>
              <a:rPr lang="en-US" sz="2400" dirty="0">
                <a:solidFill>
                  <a:srgbClr val="1D3064"/>
                </a:solidFill>
              </a:rPr>
              <a:t>migrated between </a:t>
            </a:r>
            <a:r>
              <a:rPr lang="en-US" sz="2400" dirty="0" smtClean="0">
                <a:solidFill>
                  <a:srgbClr val="1D3064"/>
                </a:solidFill>
              </a:rPr>
              <a:t>processes</a:t>
            </a:r>
            <a:endParaRPr lang="en-US" sz="2400" dirty="0">
              <a:solidFill>
                <a:srgbClr val="1D3064"/>
              </a:solidFill>
            </a:endParaRPr>
          </a:p>
        </p:txBody>
      </p:sp>
      <p:sp>
        <p:nvSpPr>
          <p:cNvPr id="7" name="TextBox 6"/>
          <p:cNvSpPr txBox="1"/>
          <p:nvPr/>
        </p:nvSpPr>
        <p:spPr>
          <a:xfrm>
            <a:off x="1438834" y="5003009"/>
            <a:ext cx="5983941" cy="1569660"/>
          </a:xfrm>
          <a:prstGeom prst="rect">
            <a:avLst/>
          </a:prstGeom>
          <a:noFill/>
        </p:spPr>
        <p:txBody>
          <a:bodyPr wrap="square" rtlCol="0">
            <a:spAutoFit/>
          </a:bodyPr>
          <a:lstStyle/>
          <a:p>
            <a:pPr marL="457200" indent="-457200">
              <a:buClr>
                <a:schemeClr val="accent6"/>
              </a:buClr>
              <a:buFont typeface="+mj-lt"/>
              <a:buAutoNum type="arabicPeriod"/>
            </a:pPr>
            <a:r>
              <a:rPr lang="en-US" sz="2400" dirty="0" smtClean="0"/>
              <a:t>Read </a:t>
            </a:r>
            <a:r>
              <a:rPr lang="en-US" sz="2400" dirty="0"/>
              <a:t>or write request </a:t>
            </a:r>
            <a:endParaRPr lang="en-US" sz="2400" dirty="0" smtClean="0"/>
          </a:p>
          <a:p>
            <a:pPr marL="457200" indent="-457200">
              <a:buClr>
                <a:schemeClr val="accent6"/>
              </a:buClr>
              <a:buFont typeface="+mj-lt"/>
              <a:buAutoNum type="arabicPeriod"/>
            </a:pPr>
            <a:r>
              <a:rPr lang="en-US" sz="2400" dirty="0" smtClean="0"/>
              <a:t>Forward </a:t>
            </a:r>
            <a:r>
              <a:rPr lang="en-US" sz="2400" dirty="0"/>
              <a:t>request to current server for x </a:t>
            </a:r>
            <a:endParaRPr lang="en-US" sz="2400" dirty="0" smtClean="0"/>
          </a:p>
          <a:p>
            <a:pPr marL="457200" indent="-457200">
              <a:buClr>
                <a:schemeClr val="accent6"/>
              </a:buClr>
              <a:buFont typeface="+mj-lt"/>
              <a:buAutoNum type="arabicPeriod"/>
            </a:pPr>
            <a:r>
              <a:rPr lang="en-US" sz="2400" dirty="0" smtClean="0"/>
              <a:t>Move </a:t>
            </a:r>
            <a:r>
              <a:rPr lang="en-US" sz="2400" dirty="0"/>
              <a:t>item x to client's </a:t>
            </a:r>
            <a:r>
              <a:rPr lang="en-US" sz="2400" dirty="0" smtClean="0"/>
              <a:t>server</a:t>
            </a:r>
          </a:p>
          <a:p>
            <a:pPr marL="457200" indent="-457200">
              <a:buClr>
                <a:schemeClr val="accent6"/>
              </a:buClr>
              <a:buFont typeface="+mj-lt"/>
              <a:buAutoNum type="arabicPeriod"/>
            </a:pPr>
            <a:r>
              <a:rPr lang="en-US" sz="2400" dirty="0" smtClean="0"/>
              <a:t>Return </a:t>
            </a:r>
            <a:r>
              <a:rPr lang="en-US" sz="2400" dirty="0"/>
              <a:t>result of operation on </a:t>
            </a:r>
            <a:r>
              <a:rPr lang="en-US" sz="2400" dirty="0" smtClean="0"/>
              <a:t>clients </a:t>
            </a:r>
            <a:r>
              <a:rPr lang="en-US" sz="2400" dirty="0"/>
              <a:t>server </a:t>
            </a:r>
            <a:endParaRPr lang="en-IN" sz="2400" dirty="0"/>
          </a:p>
        </p:txBody>
      </p:sp>
      <p:sp>
        <p:nvSpPr>
          <p:cNvPr id="12" name="TextBox 11"/>
          <p:cNvSpPr txBox="1"/>
          <p:nvPr/>
        </p:nvSpPr>
        <p:spPr>
          <a:xfrm>
            <a:off x="5443561" y="2761823"/>
            <a:ext cx="321842" cy="400110"/>
          </a:xfrm>
          <a:prstGeom prst="rect">
            <a:avLst/>
          </a:prstGeom>
          <a:solidFill>
            <a:srgbClr val="0E3755"/>
          </a:solidFill>
        </p:spPr>
        <p:txBody>
          <a:bodyPr wrap="square" rtlCol="0">
            <a:spAutoFit/>
          </a:bodyPr>
          <a:lstStyle/>
          <a:p>
            <a:r>
              <a:rPr lang="en-IN" sz="2000" b="1" dirty="0" smtClean="0">
                <a:solidFill>
                  <a:schemeClr val="bg1"/>
                </a:solidFill>
              </a:rPr>
              <a:t>1</a:t>
            </a:r>
            <a:endParaRPr lang="en-IN" sz="2000" b="1" dirty="0">
              <a:solidFill>
                <a:schemeClr val="bg1"/>
              </a:solidFill>
            </a:endParaRPr>
          </a:p>
        </p:txBody>
      </p:sp>
      <p:sp>
        <p:nvSpPr>
          <p:cNvPr id="13" name="TextBox 12"/>
          <p:cNvSpPr txBox="1"/>
          <p:nvPr/>
        </p:nvSpPr>
        <p:spPr>
          <a:xfrm>
            <a:off x="6232253" y="2736945"/>
            <a:ext cx="321842" cy="400110"/>
          </a:xfrm>
          <a:prstGeom prst="rect">
            <a:avLst/>
          </a:prstGeom>
          <a:solidFill>
            <a:srgbClr val="0E3755"/>
          </a:solidFill>
        </p:spPr>
        <p:txBody>
          <a:bodyPr wrap="square" rtlCol="0">
            <a:spAutoFit/>
          </a:bodyPr>
          <a:lstStyle/>
          <a:p>
            <a:r>
              <a:rPr lang="en-IN" sz="2000" b="1" dirty="0" smtClean="0">
                <a:solidFill>
                  <a:schemeClr val="bg1"/>
                </a:solidFill>
              </a:rPr>
              <a:t>4</a:t>
            </a:r>
            <a:endParaRPr lang="en-IN" sz="2000" b="1" dirty="0">
              <a:solidFill>
                <a:schemeClr val="bg1"/>
              </a:solidFill>
            </a:endParaRPr>
          </a:p>
        </p:txBody>
      </p:sp>
      <p:sp>
        <p:nvSpPr>
          <p:cNvPr id="14" name="TextBox 13"/>
          <p:cNvSpPr txBox="1"/>
          <p:nvPr/>
        </p:nvSpPr>
        <p:spPr>
          <a:xfrm>
            <a:off x="4928963" y="3480831"/>
            <a:ext cx="321842" cy="400110"/>
          </a:xfrm>
          <a:prstGeom prst="rect">
            <a:avLst/>
          </a:prstGeom>
          <a:solidFill>
            <a:srgbClr val="0E3755"/>
          </a:solidFill>
        </p:spPr>
        <p:txBody>
          <a:bodyPr wrap="square" rtlCol="0">
            <a:spAutoFit/>
          </a:bodyPr>
          <a:lstStyle/>
          <a:p>
            <a:r>
              <a:rPr lang="en-IN" sz="2000" b="1" dirty="0">
                <a:solidFill>
                  <a:schemeClr val="bg1"/>
                </a:solidFill>
              </a:rPr>
              <a:t>2</a:t>
            </a:r>
          </a:p>
        </p:txBody>
      </p:sp>
      <p:sp>
        <p:nvSpPr>
          <p:cNvPr id="15" name="TextBox 14"/>
          <p:cNvSpPr txBox="1"/>
          <p:nvPr/>
        </p:nvSpPr>
        <p:spPr>
          <a:xfrm>
            <a:off x="4924971" y="4249861"/>
            <a:ext cx="321842" cy="400110"/>
          </a:xfrm>
          <a:prstGeom prst="rect">
            <a:avLst/>
          </a:prstGeom>
          <a:solidFill>
            <a:srgbClr val="0E3755"/>
          </a:solidFill>
        </p:spPr>
        <p:txBody>
          <a:bodyPr wrap="square" rtlCol="0">
            <a:spAutoFit/>
          </a:bodyPr>
          <a:lstStyle/>
          <a:p>
            <a:r>
              <a:rPr lang="en-IN" sz="2000" b="1" dirty="0" smtClean="0">
                <a:solidFill>
                  <a:schemeClr val="bg1"/>
                </a:solidFill>
              </a:rPr>
              <a:t>3</a:t>
            </a:r>
            <a:endParaRPr lang="en-IN" sz="2000" b="1" dirty="0">
              <a:solidFill>
                <a:schemeClr val="bg1"/>
              </a:solidFill>
            </a:endParaRPr>
          </a:p>
        </p:txBody>
      </p:sp>
      <p:grpSp>
        <p:nvGrpSpPr>
          <p:cNvPr id="50" name="Group 49"/>
          <p:cNvGrpSpPr/>
          <p:nvPr/>
        </p:nvGrpSpPr>
        <p:grpSpPr>
          <a:xfrm>
            <a:off x="1248229" y="1455120"/>
            <a:ext cx="8389320" cy="3489079"/>
            <a:chOff x="1248229" y="1455120"/>
            <a:chExt cx="8389320" cy="3489079"/>
          </a:xfrm>
        </p:grpSpPr>
        <p:sp>
          <p:nvSpPr>
            <p:cNvPr id="16" name="Rectangle 15"/>
            <p:cNvSpPr/>
            <p:nvPr/>
          </p:nvSpPr>
          <p:spPr>
            <a:xfrm>
              <a:off x="5634662" y="2013048"/>
              <a:ext cx="679953" cy="54942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Flowchart: Magnetic Disk 16"/>
            <p:cNvSpPr/>
            <p:nvPr/>
          </p:nvSpPr>
          <p:spPr>
            <a:xfrm>
              <a:off x="1737899" y="3638935"/>
              <a:ext cx="853468" cy="829994"/>
            </a:xfrm>
            <a:prstGeom prst="flowChartMagneticDisk">
              <a:avLst/>
            </a:prstGeom>
            <a:solidFill>
              <a:schemeClr val="accent4"/>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Flowchart: Magnetic Disk 17"/>
            <p:cNvSpPr/>
            <p:nvPr/>
          </p:nvSpPr>
          <p:spPr>
            <a:xfrm>
              <a:off x="3648761" y="3638935"/>
              <a:ext cx="853468" cy="829994"/>
            </a:xfrm>
            <a:prstGeom prst="flowChartMagneticDisk">
              <a:avLst/>
            </a:prstGeom>
            <a:solidFill>
              <a:schemeClr val="accent4"/>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Flowchart: Magnetic Disk 18"/>
            <p:cNvSpPr/>
            <p:nvPr/>
          </p:nvSpPr>
          <p:spPr>
            <a:xfrm>
              <a:off x="5559623" y="3638935"/>
              <a:ext cx="853468" cy="829994"/>
            </a:xfrm>
            <a:prstGeom prst="flowChartMagneticDisk">
              <a:avLst/>
            </a:prstGeom>
            <a:solidFill>
              <a:schemeClr val="accent4"/>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Flowchart: Magnetic Disk 19"/>
            <p:cNvSpPr/>
            <p:nvPr/>
          </p:nvSpPr>
          <p:spPr>
            <a:xfrm>
              <a:off x="7136758" y="3638935"/>
              <a:ext cx="853468" cy="829994"/>
            </a:xfrm>
            <a:prstGeom prst="flowChartMagneticDisk">
              <a:avLst/>
            </a:prstGeom>
            <a:solidFill>
              <a:schemeClr val="accent4"/>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TextBox 20"/>
            <p:cNvSpPr txBox="1"/>
            <p:nvPr/>
          </p:nvSpPr>
          <p:spPr>
            <a:xfrm>
              <a:off x="3142353" y="2304529"/>
              <a:ext cx="1653988" cy="707886"/>
            </a:xfrm>
            <a:prstGeom prst="rect">
              <a:avLst/>
            </a:prstGeom>
            <a:noFill/>
          </p:spPr>
          <p:txBody>
            <a:bodyPr wrap="square" rtlCol="0">
              <a:spAutoFit/>
            </a:bodyPr>
            <a:lstStyle/>
            <a:p>
              <a:r>
                <a:rPr lang="en-IN" sz="2000" dirty="0" smtClean="0"/>
                <a:t>Current server for item x</a:t>
              </a:r>
              <a:endParaRPr lang="en-IN" sz="2000" dirty="0"/>
            </a:p>
          </p:txBody>
        </p:sp>
        <p:sp>
          <p:nvSpPr>
            <p:cNvPr id="22" name="TextBox 21"/>
            <p:cNvSpPr txBox="1"/>
            <p:nvPr/>
          </p:nvSpPr>
          <p:spPr>
            <a:xfrm>
              <a:off x="5514136" y="1455120"/>
              <a:ext cx="976708" cy="461665"/>
            </a:xfrm>
            <a:prstGeom prst="rect">
              <a:avLst/>
            </a:prstGeom>
            <a:solidFill>
              <a:schemeClr val="accent6"/>
            </a:solidFill>
          </p:spPr>
          <p:txBody>
            <a:bodyPr wrap="square" rtlCol="0">
              <a:spAutoFit/>
            </a:bodyPr>
            <a:lstStyle/>
            <a:p>
              <a:r>
                <a:rPr lang="en-IN" sz="2400" b="1" dirty="0" smtClean="0">
                  <a:solidFill>
                    <a:schemeClr val="bg1"/>
                  </a:solidFill>
                </a:rPr>
                <a:t>Client</a:t>
              </a:r>
              <a:endParaRPr lang="en-IN" sz="2400" b="1" dirty="0">
                <a:solidFill>
                  <a:schemeClr val="bg1"/>
                </a:solidFill>
              </a:endParaRPr>
            </a:p>
          </p:txBody>
        </p:sp>
        <p:sp>
          <p:nvSpPr>
            <p:cNvPr id="23" name="TextBox 22"/>
            <p:cNvSpPr txBox="1"/>
            <p:nvPr/>
          </p:nvSpPr>
          <p:spPr>
            <a:xfrm>
              <a:off x="6801107" y="2368571"/>
              <a:ext cx="1418221" cy="707886"/>
            </a:xfrm>
            <a:prstGeom prst="rect">
              <a:avLst/>
            </a:prstGeom>
            <a:noFill/>
          </p:spPr>
          <p:txBody>
            <a:bodyPr wrap="square" rtlCol="0">
              <a:spAutoFit/>
            </a:bodyPr>
            <a:lstStyle/>
            <a:p>
              <a:r>
                <a:rPr lang="en-IN" sz="2000" dirty="0" smtClean="0"/>
                <a:t>New server for item x</a:t>
              </a:r>
              <a:endParaRPr lang="en-IN" sz="2000" dirty="0"/>
            </a:p>
          </p:txBody>
        </p:sp>
        <p:sp>
          <p:nvSpPr>
            <p:cNvPr id="24" name="TextBox 23"/>
            <p:cNvSpPr txBox="1"/>
            <p:nvPr/>
          </p:nvSpPr>
          <p:spPr>
            <a:xfrm>
              <a:off x="8219328" y="3810273"/>
              <a:ext cx="1418221" cy="400110"/>
            </a:xfrm>
            <a:prstGeom prst="rect">
              <a:avLst/>
            </a:prstGeom>
            <a:noFill/>
          </p:spPr>
          <p:txBody>
            <a:bodyPr wrap="square" rtlCol="0">
              <a:spAutoFit/>
            </a:bodyPr>
            <a:lstStyle/>
            <a:p>
              <a:r>
                <a:rPr lang="en-IN" sz="2000" dirty="0" smtClean="0"/>
                <a:t>Data store</a:t>
              </a:r>
              <a:endParaRPr lang="en-IN" sz="2000" dirty="0"/>
            </a:p>
          </p:txBody>
        </p:sp>
        <p:cxnSp>
          <p:nvCxnSpPr>
            <p:cNvPr id="25" name="Straight Arrow Connector 24"/>
            <p:cNvCxnSpPr>
              <a:stCxn id="21" idx="2"/>
              <a:endCxn id="18" idx="1"/>
            </p:cNvCxnSpPr>
            <p:nvPr/>
          </p:nvCxnSpPr>
          <p:spPr>
            <a:xfrm>
              <a:off x="3969347" y="3012415"/>
              <a:ext cx="106148" cy="62652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23" idx="2"/>
            </p:cNvCxnSpPr>
            <p:nvPr/>
          </p:nvCxnSpPr>
          <p:spPr>
            <a:xfrm flipH="1">
              <a:off x="6413091" y="3076457"/>
              <a:ext cx="1097127" cy="73381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H="1">
              <a:off x="4502229" y="3950948"/>
              <a:ext cx="1057394"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4502229" y="4210383"/>
              <a:ext cx="1057394"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flipH="1">
              <a:off x="5814515" y="2576559"/>
              <a:ext cx="4254" cy="106872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Rounded Rectangle 30"/>
            <p:cNvSpPr/>
            <p:nvPr/>
          </p:nvSpPr>
          <p:spPr>
            <a:xfrm>
              <a:off x="1248229" y="3212215"/>
              <a:ext cx="6971099" cy="173198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37" name="Straight Arrow Connector 36"/>
            <p:cNvCxnSpPr/>
            <p:nvPr/>
          </p:nvCxnSpPr>
          <p:spPr>
            <a:xfrm flipV="1">
              <a:off x="6134028" y="2548713"/>
              <a:ext cx="0" cy="113217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020226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2" grpId="0" animBg="1"/>
      <p:bldP spid="13" grpId="0" animBg="1"/>
      <p:bldP spid="14" grpId="0" animBg="1"/>
      <p:bldP spid="15" grpId="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F2D5F8-87CB-4B5B-8EC7-5F4CE6485746}"/>
              </a:ext>
            </a:extLst>
          </p:cNvPr>
          <p:cNvSpPr>
            <a:spLocks noGrp="1"/>
          </p:cNvSpPr>
          <p:nvPr>
            <p:ph type="title"/>
          </p:nvPr>
        </p:nvSpPr>
        <p:spPr>
          <a:xfrm>
            <a:off x="0" y="0"/>
            <a:ext cx="12192000" cy="711200"/>
          </a:xfrm>
        </p:spPr>
        <p:txBody>
          <a:bodyPr>
            <a:normAutofit/>
          </a:bodyPr>
          <a:lstStyle/>
          <a:p>
            <a:r>
              <a:rPr lang="en-US" dirty="0" smtClean="0"/>
              <a:t>Local-Write Protocols</a:t>
            </a:r>
            <a:endParaRPr lang="en-US" dirty="0"/>
          </a:p>
        </p:txBody>
      </p:sp>
      <p:sp>
        <p:nvSpPr>
          <p:cNvPr id="6" name="TextBox 5"/>
          <p:cNvSpPr txBox="1"/>
          <p:nvPr/>
        </p:nvSpPr>
        <p:spPr>
          <a:xfrm>
            <a:off x="64963" y="761668"/>
            <a:ext cx="8665697" cy="461665"/>
          </a:xfrm>
          <a:prstGeom prst="rect">
            <a:avLst/>
          </a:prstGeom>
          <a:noFill/>
        </p:spPr>
        <p:txBody>
          <a:bodyPr wrap="square" rtlCol="0">
            <a:spAutoFit/>
          </a:bodyPr>
          <a:lstStyle/>
          <a:p>
            <a:r>
              <a:rPr lang="en-US" sz="2400" dirty="0">
                <a:solidFill>
                  <a:srgbClr val="1D3064"/>
                </a:solidFill>
              </a:rPr>
              <a:t>Case </a:t>
            </a:r>
            <a:r>
              <a:rPr lang="en-US" sz="2400" dirty="0" smtClean="0">
                <a:solidFill>
                  <a:srgbClr val="1D3064"/>
                </a:solidFill>
              </a:rPr>
              <a:t>2:  </a:t>
            </a:r>
            <a:r>
              <a:rPr lang="en-US" sz="2400" dirty="0">
                <a:solidFill>
                  <a:srgbClr val="1D3064"/>
                </a:solidFill>
              </a:rPr>
              <a:t>(primary back-up): the primary copy migrates</a:t>
            </a:r>
          </a:p>
        </p:txBody>
      </p:sp>
      <p:sp>
        <p:nvSpPr>
          <p:cNvPr id="7" name="TextBox 6"/>
          <p:cNvSpPr txBox="1"/>
          <p:nvPr/>
        </p:nvSpPr>
        <p:spPr>
          <a:xfrm>
            <a:off x="166793" y="5399016"/>
            <a:ext cx="3687756" cy="1015663"/>
          </a:xfrm>
          <a:prstGeom prst="rect">
            <a:avLst/>
          </a:prstGeom>
          <a:noFill/>
        </p:spPr>
        <p:txBody>
          <a:bodyPr wrap="square" rtlCol="0">
            <a:spAutoFit/>
          </a:bodyPr>
          <a:lstStyle/>
          <a:p>
            <a:r>
              <a:rPr lang="en-US" sz="2000" dirty="0"/>
              <a:t>W1. Write request </a:t>
            </a:r>
            <a:endParaRPr lang="en-US" sz="2000" dirty="0" smtClean="0"/>
          </a:p>
          <a:p>
            <a:r>
              <a:rPr lang="en-US" sz="2000" dirty="0" smtClean="0"/>
              <a:t>W2</a:t>
            </a:r>
            <a:r>
              <a:rPr lang="en-US" sz="2000" dirty="0"/>
              <a:t>. Move item x to new primary </a:t>
            </a:r>
            <a:endParaRPr lang="en-US" sz="2000" dirty="0" smtClean="0"/>
          </a:p>
          <a:p>
            <a:r>
              <a:rPr lang="en-US" sz="2000" dirty="0" smtClean="0"/>
              <a:t>W3</a:t>
            </a:r>
            <a:r>
              <a:rPr lang="en-US" sz="2000" dirty="0"/>
              <a:t>. Acknowledge write completed </a:t>
            </a:r>
            <a:endParaRPr lang="en-US" sz="2000" dirty="0" smtClean="0"/>
          </a:p>
        </p:txBody>
      </p:sp>
      <p:sp>
        <p:nvSpPr>
          <p:cNvPr id="8" name="TextBox 7"/>
          <p:cNvSpPr txBox="1"/>
          <p:nvPr/>
        </p:nvSpPr>
        <p:spPr>
          <a:xfrm>
            <a:off x="6719043" y="5390712"/>
            <a:ext cx="2636931" cy="707886"/>
          </a:xfrm>
          <a:prstGeom prst="rect">
            <a:avLst/>
          </a:prstGeom>
          <a:noFill/>
        </p:spPr>
        <p:txBody>
          <a:bodyPr wrap="square" rtlCol="0">
            <a:spAutoFit/>
          </a:bodyPr>
          <a:lstStyle/>
          <a:p>
            <a:r>
              <a:rPr lang="en-US" sz="2000" dirty="0" smtClean="0"/>
              <a:t>R1</a:t>
            </a:r>
            <a:r>
              <a:rPr lang="en-US" sz="2000" dirty="0"/>
              <a:t>. Read request </a:t>
            </a:r>
            <a:endParaRPr lang="en-US" sz="2000" dirty="0" smtClean="0"/>
          </a:p>
          <a:p>
            <a:r>
              <a:rPr lang="en-US" sz="2000" dirty="0" smtClean="0"/>
              <a:t>R2</a:t>
            </a:r>
            <a:r>
              <a:rPr lang="en-US" sz="2000" dirty="0"/>
              <a:t>. Response to read </a:t>
            </a:r>
          </a:p>
        </p:txBody>
      </p:sp>
      <p:sp>
        <p:nvSpPr>
          <p:cNvPr id="9" name="TextBox 8"/>
          <p:cNvSpPr txBox="1"/>
          <p:nvPr/>
        </p:nvSpPr>
        <p:spPr>
          <a:xfrm>
            <a:off x="4251652" y="2372740"/>
            <a:ext cx="527427" cy="400110"/>
          </a:xfrm>
          <a:prstGeom prst="rect">
            <a:avLst/>
          </a:prstGeom>
          <a:solidFill>
            <a:srgbClr val="0E3755"/>
          </a:solidFill>
        </p:spPr>
        <p:txBody>
          <a:bodyPr wrap="square" rtlCol="0">
            <a:spAutoFit/>
          </a:bodyPr>
          <a:lstStyle/>
          <a:p>
            <a:r>
              <a:rPr lang="en-IN" sz="2000" b="1" dirty="0">
                <a:solidFill>
                  <a:schemeClr val="bg1"/>
                </a:solidFill>
              </a:rPr>
              <a:t>W</a:t>
            </a:r>
            <a:r>
              <a:rPr lang="en-IN" sz="2000" b="1" dirty="0" smtClean="0">
                <a:solidFill>
                  <a:schemeClr val="bg1"/>
                </a:solidFill>
              </a:rPr>
              <a:t>1</a:t>
            </a:r>
            <a:endParaRPr lang="en-IN" sz="2000" b="1" dirty="0">
              <a:solidFill>
                <a:schemeClr val="bg1"/>
              </a:solidFill>
            </a:endParaRPr>
          </a:p>
        </p:txBody>
      </p:sp>
      <p:sp>
        <p:nvSpPr>
          <p:cNvPr id="10" name="TextBox 9"/>
          <p:cNvSpPr txBox="1"/>
          <p:nvPr/>
        </p:nvSpPr>
        <p:spPr>
          <a:xfrm>
            <a:off x="5201493" y="2347862"/>
            <a:ext cx="511238" cy="400110"/>
          </a:xfrm>
          <a:prstGeom prst="rect">
            <a:avLst/>
          </a:prstGeom>
          <a:solidFill>
            <a:srgbClr val="0E3755"/>
          </a:solidFill>
        </p:spPr>
        <p:txBody>
          <a:bodyPr wrap="square" rtlCol="0">
            <a:spAutoFit/>
          </a:bodyPr>
          <a:lstStyle/>
          <a:p>
            <a:r>
              <a:rPr lang="en-IN" sz="2000" b="1" dirty="0" smtClean="0">
                <a:solidFill>
                  <a:schemeClr val="bg1"/>
                </a:solidFill>
              </a:rPr>
              <a:t>W</a:t>
            </a:r>
            <a:r>
              <a:rPr lang="en-IN" sz="2000" b="1" dirty="0">
                <a:solidFill>
                  <a:schemeClr val="bg1"/>
                </a:solidFill>
              </a:rPr>
              <a:t>3</a:t>
            </a:r>
          </a:p>
        </p:txBody>
      </p:sp>
      <p:sp>
        <p:nvSpPr>
          <p:cNvPr id="11" name="TextBox 10"/>
          <p:cNvSpPr txBox="1"/>
          <p:nvPr/>
        </p:nvSpPr>
        <p:spPr>
          <a:xfrm>
            <a:off x="3735529" y="3176156"/>
            <a:ext cx="528952" cy="400110"/>
          </a:xfrm>
          <a:prstGeom prst="rect">
            <a:avLst/>
          </a:prstGeom>
          <a:solidFill>
            <a:srgbClr val="0E3755"/>
          </a:solidFill>
        </p:spPr>
        <p:txBody>
          <a:bodyPr wrap="square" rtlCol="0">
            <a:spAutoFit/>
          </a:bodyPr>
          <a:lstStyle/>
          <a:p>
            <a:r>
              <a:rPr lang="en-IN" sz="2000" b="1" dirty="0" smtClean="0">
                <a:solidFill>
                  <a:schemeClr val="bg1"/>
                </a:solidFill>
              </a:rPr>
              <a:t>W5</a:t>
            </a:r>
            <a:endParaRPr lang="en-IN" sz="2000" b="1" dirty="0">
              <a:solidFill>
                <a:schemeClr val="bg1"/>
              </a:solidFill>
            </a:endParaRPr>
          </a:p>
        </p:txBody>
      </p:sp>
      <p:sp>
        <p:nvSpPr>
          <p:cNvPr id="12" name="TextBox 11"/>
          <p:cNvSpPr txBox="1"/>
          <p:nvPr/>
        </p:nvSpPr>
        <p:spPr>
          <a:xfrm>
            <a:off x="3735529" y="3832642"/>
            <a:ext cx="524960" cy="400110"/>
          </a:xfrm>
          <a:prstGeom prst="rect">
            <a:avLst/>
          </a:prstGeom>
          <a:solidFill>
            <a:srgbClr val="0E3755"/>
          </a:solidFill>
        </p:spPr>
        <p:txBody>
          <a:bodyPr wrap="square" rtlCol="0">
            <a:spAutoFit/>
          </a:bodyPr>
          <a:lstStyle/>
          <a:p>
            <a:r>
              <a:rPr lang="en-IN" sz="2000" b="1" dirty="0" smtClean="0">
                <a:solidFill>
                  <a:schemeClr val="bg1"/>
                </a:solidFill>
              </a:rPr>
              <a:t>W4</a:t>
            </a:r>
            <a:endParaRPr lang="en-IN" sz="2000" b="1" dirty="0">
              <a:solidFill>
                <a:schemeClr val="bg1"/>
              </a:solidFill>
            </a:endParaRPr>
          </a:p>
        </p:txBody>
      </p:sp>
      <p:sp>
        <p:nvSpPr>
          <p:cNvPr id="13" name="Rectangle 12"/>
          <p:cNvSpPr/>
          <p:nvPr/>
        </p:nvSpPr>
        <p:spPr>
          <a:xfrm>
            <a:off x="4648338" y="1664737"/>
            <a:ext cx="679953" cy="5086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Flowchart: Magnetic Disk 13"/>
          <p:cNvSpPr/>
          <p:nvPr/>
        </p:nvSpPr>
        <p:spPr>
          <a:xfrm>
            <a:off x="751575" y="3249852"/>
            <a:ext cx="853468" cy="829994"/>
          </a:xfrm>
          <a:prstGeom prst="flowChartMagneticDisk">
            <a:avLst/>
          </a:prstGeom>
          <a:solidFill>
            <a:schemeClr val="accent4"/>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Flowchart: Magnetic Disk 14"/>
          <p:cNvSpPr/>
          <p:nvPr/>
        </p:nvSpPr>
        <p:spPr>
          <a:xfrm>
            <a:off x="2662437" y="3249852"/>
            <a:ext cx="853468" cy="829994"/>
          </a:xfrm>
          <a:prstGeom prst="flowChartMagneticDisk">
            <a:avLst/>
          </a:prstGeom>
          <a:solidFill>
            <a:schemeClr val="accent4"/>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Flowchart: Magnetic Disk 15"/>
          <p:cNvSpPr/>
          <p:nvPr/>
        </p:nvSpPr>
        <p:spPr>
          <a:xfrm>
            <a:off x="4573299" y="3249852"/>
            <a:ext cx="853468" cy="829994"/>
          </a:xfrm>
          <a:prstGeom prst="flowChartMagneticDisk">
            <a:avLst/>
          </a:prstGeom>
          <a:solidFill>
            <a:schemeClr val="accent4"/>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Flowchart: Magnetic Disk 16"/>
          <p:cNvSpPr/>
          <p:nvPr/>
        </p:nvSpPr>
        <p:spPr>
          <a:xfrm>
            <a:off x="6431787" y="3249852"/>
            <a:ext cx="853468" cy="829994"/>
          </a:xfrm>
          <a:prstGeom prst="flowChartMagneticDisk">
            <a:avLst/>
          </a:prstGeom>
          <a:solidFill>
            <a:schemeClr val="accent4"/>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TextBox 17"/>
          <p:cNvSpPr txBox="1"/>
          <p:nvPr/>
        </p:nvSpPr>
        <p:spPr>
          <a:xfrm>
            <a:off x="2015349" y="1915446"/>
            <a:ext cx="1407962" cy="707886"/>
          </a:xfrm>
          <a:prstGeom prst="rect">
            <a:avLst/>
          </a:prstGeom>
          <a:noFill/>
        </p:spPr>
        <p:txBody>
          <a:bodyPr wrap="square" rtlCol="0">
            <a:spAutoFit/>
          </a:bodyPr>
          <a:lstStyle/>
          <a:p>
            <a:r>
              <a:rPr lang="en-IN" sz="2000" dirty="0" smtClean="0"/>
              <a:t>Old primary for item x</a:t>
            </a:r>
            <a:endParaRPr lang="en-IN" sz="2000" dirty="0"/>
          </a:p>
        </p:txBody>
      </p:sp>
      <p:sp>
        <p:nvSpPr>
          <p:cNvPr id="19" name="TextBox 18"/>
          <p:cNvSpPr txBox="1"/>
          <p:nvPr/>
        </p:nvSpPr>
        <p:spPr>
          <a:xfrm>
            <a:off x="4527812" y="1178581"/>
            <a:ext cx="976708" cy="461665"/>
          </a:xfrm>
          <a:prstGeom prst="rect">
            <a:avLst/>
          </a:prstGeom>
          <a:solidFill>
            <a:schemeClr val="accent6"/>
          </a:solidFill>
        </p:spPr>
        <p:txBody>
          <a:bodyPr wrap="square" rtlCol="0">
            <a:spAutoFit/>
          </a:bodyPr>
          <a:lstStyle/>
          <a:p>
            <a:r>
              <a:rPr lang="en-IN" sz="2400" b="1" dirty="0" smtClean="0">
                <a:solidFill>
                  <a:schemeClr val="bg1"/>
                </a:solidFill>
              </a:rPr>
              <a:t>Client</a:t>
            </a:r>
            <a:endParaRPr lang="en-IN" sz="2400" b="1" dirty="0">
              <a:solidFill>
                <a:schemeClr val="bg1"/>
              </a:solidFill>
            </a:endParaRPr>
          </a:p>
        </p:txBody>
      </p:sp>
      <p:sp>
        <p:nvSpPr>
          <p:cNvPr id="20" name="TextBox 19"/>
          <p:cNvSpPr txBox="1"/>
          <p:nvPr/>
        </p:nvSpPr>
        <p:spPr>
          <a:xfrm>
            <a:off x="7937753" y="4061505"/>
            <a:ext cx="1809546" cy="523220"/>
          </a:xfrm>
          <a:prstGeom prst="rect">
            <a:avLst/>
          </a:prstGeom>
          <a:noFill/>
        </p:spPr>
        <p:txBody>
          <a:bodyPr wrap="square" rtlCol="0">
            <a:spAutoFit/>
          </a:bodyPr>
          <a:lstStyle/>
          <a:p>
            <a:r>
              <a:rPr lang="en-IN" sz="2800" b="1" dirty="0" smtClean="0"/>
              <a:t>Data store</a:t>
            </a:r>
            <a:endParaRPr lang="en-IN" sz="2800" b="1" dirty="0"/>
          </a:p>
        </p:txBody>
      </p:sp>
      <p:cxnSp>
        <p:nvCxnSpPr>
          <p:cNvPr id="21" name="Straight Arrow Connector 20"/>
          <p:cNvCxnSpPr>
            <a:stCxn id="18" idx="2"/>
          </p:cNvCxnSpPr>
          <p:nvPr/>
        </p:nvCxnSpPr>
        <p:spPr>
          <a:xfrm>
            <a:off x="2719330" y="2623332"/>
            <a:ext cx="229161" cy="62652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H="1">
            <a:off x="7131821" y="2581207"/>
            <a:ext cx="1097127" cy="73381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H="1">
            <a:off x="3515905" y="3801015"/>
            <a:ext cx="1057394"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3515905" y="3582149"/>
            <a:ext cx="1057394"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H="1">
            <a:off x="4828191" y="2187476"/>
            <a:ext cx="4254" cy="106872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Rounded Rectangle 25"/>
          <p:cNvSpPr/>
          <p:nvPr/>
        </p:nvSpPr>
        <p:spPr>
          <a:xfrm>
            <a:off x="261905" y="2823131"/>
            <a:ext cx="7675848" cy="250240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7" name="Straight Arrow Connector 26"/>
          <p:cNvCxnSpPr/>
          <p:nvPr/>
        </p:nvCxnSpPr>
        <p:spPr>
          <a:xfrm flipV="1">
            <a:off x="5147704" y="2159630"/>
            <a:ext cx="0" cy="113217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413061" y="2370395"/>
            <a:ext cx="551324" cy="400110"/>
          </a:xfrm>
          <a:prstGeom prst="rect">
            <a:avLst/>
          </a:prstGeom>
          <a:solidFill>
            <a:srgbClr val="0E3755"/>
          </a:solidFill>
        </p:spPr>
        <p:txBody>
          <a:bodyPr wrap="square" rtlCol="0">
            <a:spAutoFit/>
          </a:bodyPr>
          <a:lstStyle/>
          <a:p>
            <a:r>
              <a:rPr lang="en-IN" sz="2000" b="1" dirty="0">
                <a:solidFill>
                  <a:schemeClr val="bg1"/>
                </a:solidFill>
              </a:rPr>
              <a:t>R</a:t>
            </a:r>
            <a:r>
              <a:rPr lang="en-IN" sz="2000" b="1" dirty="0" smtClean="0">
                <a:solidFill>
                  <a:schemeClr val="bg1"/>
                </a:solidFill>
              </a:rPr>
              <a:t>1</a:t>
            </a:r>
            <a:endParaRPr lang="en-IN" sz="2000" b="1" dirty="0">
              <a:solidFill>
                <a:schemeClr val="bg1"/>
              </a:solidFill>
            </a:endParaRPr>
          </a:p>
        </p:txBody>
      </p:sp>
      <p:sp>
        <p:nvSpPr>
          <p:cNvPr id="29" name="TextBox 28"/>
          <p:cNvSpPr txBox="1"/>
          <p:nvPr/>
        </p:nvSpPr>
        <p:spPr>
          <a:xfrm>
            <a:off x="1431235" y="2345517"/>
            <a:ext cx="509180" cy="400110"/>
          </a:xfrm>
          <a:prstGeom prst="rect">
            <a:avLst/>
          </a:prstGeom>
          <a:solidFill>
            <a:srgbClr val="0E3755"/>
          </a:solidFill>
        </p:spPr>
        <p:txBody>
          <a:bodyPr wrap="square" rtlCol="0">
            <a:spAutoFit/>
          </a:bodyPr>
          <a:lstStyle/>
          <a:p>
            <a:r>
              <a:rPr lang="en-IN" sz="2000" b="1" dirty="0" smtClean="0">
                <a:solidFill>
                  <a:schemeClr val="bg1"/>
                </a:solidFill>
              </a:rPr>
              <a:t>R</a:t>
            </a:r>
            <a:r>
              <a:rPr lang="en-IN" sz="2000" b="1" dirty="0">
                <a:solidFill>
                  <a:schemeClr val="bg1"/>
                </a:solidFill>
              </a:rPr>
              <a:t>2</a:t>
            </a:r>
          </a:p>
        </p:txBody>
      </p:sp>
      <p:sp>
        <p:nvSpPr>
          <p:cNvPr id="30" name="Rectangle 29"/>
          <p:cNvSpPr/>
          <p:nvPr/>
        </p:nvSpPr>
        <p:spPr>
          <a:xfrm>
            <a:off x="833644" y="1664738"/>
            <a:ext cx="679953" cy="5063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TextBox 30"/>
          <p:cNvSpPr txBox="1"/>
          <p:nvPr/>
        </p:nvSpPr>
        <p:spPr>
          <a:xfrm>
            <a:off x="713118" y="1176236"/>
            <a:ext cx="976708" cy="461665"/>
          </a:xfrm>
          <a:prstGeom prst="rect">
            <a:avLst/>
          </a:prstGeom>
          <a:solidFill>
            <a:schemeClr val="accent6"/>
          </a:solidFill>
        </p:spPr>
        <p:txBody>
          <a:bodyPr wrap="square" rtlCol="0">
            <a:spAutoFit/>
          </a:bodyPr>
          <a:lstStyle/>
          <a:p>
            <a:r>
              <a:rPr lang="en-IN" sz="2400" b="1" dirty="0" smtClean="0">
                <a:solidFill>
                  <a:schemeClr val="bg1"/>
                </a:solidFill>
              </a:rPr>
              <a:t>Client</a:t>
            </a:r>
            <a:endParaRPr lang="en-IN" sz="2400" b="1" dirty="0">
              <a:solidFill>
                <a:schemeClr val="bg1"/>
              </a:solidFill>
            </a:endParaRPr>
          </a:p>
        </p:txBody>
      </p:sp>
      <p:cxnSp>
        <p:nvCxnSpPr>
          <p:cNvPr id="32" name="Straight Arrow Connector 31"/>
          <p:cNvCxnSpPr/>
          <p:nvPr/>
        </p:nvCxnSpPr>
        <p:spPr>
          <a:xfrm flipH="1">
            <a:off x="1013497" y="2185131"/>
            <a:ext cx="4254" cy="106872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flipV="1">
            <a:off x="1333010" y="2157285"/>
            <a:ext cx="0" cy="113217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7343011" y="2251689"/>
            <a:ext cx="1624651" cy="400110"/>
          </a:xfrm>
          <a:prstGeom prst="rect">
            <a:avLst/>
          </a:prstGeom>
          <a:noFill/>
        </p:spPr>
        <p:txBody>
          <a:bodyPr wrap="square" rtlCol="0">
            <a:spAutoFit/>
          </a:bodyPr>
          <a:lstStyle/>
          <a:p>
            <a:r>
              <a:rPr lang="en-IN" sz="2000" dirty="0" smtClean="0"/>
              <a:t>Backup server</a:t>
            </a:r>
            <a:endParaRPr lang="en-IN" sz="2000" dirty="0"/>
          </a:p>
        </p:txBody>
      </p:sp>
      <p:sp>
        <p:nvSpPr>
          <p:cNvPr id="41" name="Curved Right Arrow 40"/>
          <p:cNvSpPr/>
          <p:nvPr/>
        </p:nvSpPr>
        <p:spPr>
          <a:xfrm rot="5400000" flipH="1" flipV="1">
            <a:off x="3644396" y="3423238"/>
            <a:ext cx="478144" cy="1791227"/>
          </a:xfrm>
          <a:prstGeom prst="curvedRightArrow">
            <a:avLst>
              <a:gd name="adj1" fmla="val 0"/>
              <a:gd name="adj2" fmla="val 50000"/>
              <a:gd name="adj3" fmla="val 25000"/>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43" name="TextBox 42"/>
          <p:cNvSpPr txBox="1"/>
          <p:nvPr/>
        </p:nvSpPr>
        <p:spPr>
          <a:xfrm>
            <a:off x="5602260" y="3872045"/>
            <a:ext cx="524960" cy="400110"/>
          </a:xfrm>
          <a:prstGeom prst="rect">
            <a:avLst/>
          </a:prstGeom>
          <a:solidFill>
            <a:srgbClr val="0E3755"/>
          </a:solidFill>
        </p:spPr>
        <p:txBody>
          <a:bodyPr wrap="square" rtlCol="0">
            <a:spAutoFit/>
          </a:bodyPr>
          <a:lstStyle/>
          <a:p>
            <a:r>
              <a:rPr lang="en-IN" sz="2000" b="1" dirty="0" smtClean="0">
                <a:solidFill>
                  <a:schemeClr val="bg1"/>
                </a:solidFill>
              </a:rPr>
              <a:t>W4</a:t>
            </a:r>
            <a:endParaRPr lang="en-IN" sz="2000" b="1" dirty="0">
              <a:solidFill>
                <a:schemeClr val="bg1"/>
              </a:solidFill>
            </a:endParaRPr>
          </a:p>
        </p:txBody>
      </p:sp>
      <p:sp>
        <p:nvSpPr>
          <p:cNvPr id="46" name="TextBox 45"/>
          <p:cNvSpPr txBox="1"/>
          <p:nvPr/>
        </p:nvSpPr>
        <p:spPr>
          <a:xfrm>
            <a:off x="5604194" y="3145672"/>
            <a:ext cx="528952" cy="400110"/>
          </a:xfrm>
          <a:prstGeom prst="rect">
            <a:avLst/>
          </a:prstGeom>
          <a:solidFill>
            <a:srgbClr val="0E3755"/>
          </a:solidFill>
        </p:spPr>
        <p:txBody>
          <a:bodyPr wrap="square" rtlCol="0">
            <a:spAutoFit/>
          </a:bodyPr>
          <a:lstStyle/>
          <a:p>
            <a:r>
              <a:rPr lang="en-IN" sz="2000" b="1" dirty="0" smtClean="0">
                <a:solidFill>
                  <a:schemeClr val="bg1"/>
                </a:solidFill>
              </a:rPr>
              <a:t>W5</a:t>
            </a:r>
            <a:endParaRPr lang="en-IN" sz="2000" b="1" dirty="0">
              <a:solidFill>
                <a:schemeClr val="bg1"/>
              </a:solidFill>
            </a:endParaRPr>
          </a:p>
        </p:txBody>
      </p:sp>
      <p:cxnSp>
        <p:nvCxnSpPr>
          <p:cNvPr id="48" name="Straight Arrow Connector 47"/>
          <p:cNvCxnSpPr/>
          <p:nvPr/>
        </p:nvCxnSpPr>
        <p:spPr>
          <a:xfrm flipH="1">
            <a:off x="5384570" y="3573585"/>
            <a:ext cx="1057394"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a:off x="5384570" y="3833020"/>
            <a:ext cx="1057394"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2631211" y="4325593"/>
            <a:ext cx="528952" cy="400110"/>
          </a:xfrm>
          <a:prstGeom prst="rect">
            <a:avLst/>
          </a:prstGeom>
          <a:solidFill>
            <a:srgbClr val="0E3755"/>
          </a:solidFill>
        </p:spPr>
        <p:txBody>
          <a:bodyPr wrap="square" rtlCol="0">
            <a:spAutoFit/>
          </a:bodyPr>
          <a:lstStyle/>
          <a:p>
            <a:r>
              <a:rPr lang="en-IN" sz="2000" b="1" dirty="0" smtClean="0">
                <a:solidFill>
                  <a:schemeClr val="bg1"/>
                </a:solidFill>
              </a:rPr>
              <a:t>W2</a:t>
            </a:r>
            <a:endParaRPr lang="en-IN" sz="2000" b="1" dirty="0">
              <a:solidFill>
                <a:schemeClr val="bg1"/>
              </a:solidFill>
            </a:endParaRPr>
          </a:p>
        </p:txBody>
      </p:sp>
      <p:cxnSp>
        <p:nvCxnSpPr>
          <p:cNvPr id="51" name="Elbow Connector 50"/>
          <p:cNvCxnSpPr>
            <a:endCxn id="14" idx="3"/>
          </p:cNvCxnSpPr>
          <p:nvPr/>
        </p:nvCxnSpPr>
        <p:spPr>
          <a:xfrm rot="10800000" flipV="1">
            <a:off x="1178309" y="4079778"/>
            <a:ext cx="3649882" cy="67"/>
          </a:xfrm>
          <a:prstGeom prst="bentConnector4">
            <a:avLst>
              <a:gd name="adj1" fmla="val 215"/>
              <a:gd name="adj2" fmla="val 116015970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8" name="Elbow Connector 77"/>
          <p:cNvCxnSpPr/>
          <p:nvPr/>
        </p:nvCxnSpPr>
        <p:spPr>
          <a:xfrm rot="10800000" flipV="1">
            <a:off x="923750" y="4084878"/>
            <a:ext cx="4176000" cy="67"/>
          </a:xfrm>
          <a:prstGeom prst="bentConnector4">
            <a:avLst>
              <a:gd name="adj1" fmla="val 215"/>
              <a:gd name="adj2" fmla="val 1580089552"/>
            </a:avLst>
          </a:prstGeom>
          <a:ln w="127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377279" y="4357869"/>
            <a:ext cx="528952" cy="400110"/>
          </a:xfrm>
          <a:prstGeom prst="rect">
            <a:avLst/>
          </a:prstGeom>
          <a:solidFill>
            <a:srgbClr val="0E3755"/>
          </a:solidFill>
        </p:spPr>
        <p:txBody>
          <a:bodyPr wrap="square" rtlCol="0">
            <a:spAutoFit/>
          </a:bodyPr>
          <a:lstStyle/>
          <a:p>
            <a:r>
              <a:rPr lang="en-IN" sz="2000" b="1" dirty="0" smtClean="0">
                <a:solidFill>
                  <a:schemeClr val="bg1"/>
                </a:solidFill>
              </a:rPr>
              <a:t>W5</a:t>
            </a:r>
            <a:endParaRPr lang="en-IN" sz="2000" b="1" dirty="0">
              <a:solidFill>
                <a:schemeClr val="bg1"/>
              </a:solidFill>
            </a:endParaRPr>
          </a:p>
        </p:txBody>
      </p:sp>
      <p:sp>
        <p:nvSpPr>
          <p:cNvPr id="84" name="TextBox 83"/>
          <p:cNvSpPr txBox="1"/>
          <p:nvPr/>
        </p:nvSpPr>
        <p:spPr>
          <a:xfrm>
            <a:off x="1444527" y="4461615"/>
            <a:ext cx="528952" cy="400110"/>
          </a:xfrm>
          <a:prstGeom prst="rect">
            <a:avLst/>
          </a:prstGeom>
          <a:solidFill>
            <a:srgbClr val="0E3755"/>
          </a:solidFill>
        </p:spPr>
        <p:txBody>
          <a:bodyPr wrap="square" rtlCol="0">
            <a:spAutoFit/>
          </a:bodyPr>
          <a:lstStyle/>
          <a:p>
            <a:r>
              <a:rPr lang="en-IN" sz="2000" b="1" dirty="0" smtClean="0">
                <a:solidFill>
                  <a:schemeClr val="bg1"/>
                </a:solidFill>
              </a:rPr>
              <a:t>W4</a:t>
            </a:r>
            <a:endParaRPr lang="en-IN" sz="2000" b="1" dirty="0">
              <a:solidFill>
                <a:schemeClr val="bg1"/>
              </a:solidFill>
            </a:endParaRPr>
          </a:p>
        </p:txBody>
      </p:sp>
      <p:sp>
        <p:nvSpPr>
          <p:cNvPr id="85" name="TextBox 84"/>
          <p:cNvSpPr txBox="1"/>
          <p:nvPr/>
        </p:nvSpPr>
        <p:spPr>
          <a:xfrm>
            <a:off x="5727805" y="1533748"/>
            <a:ext cx="1501107" cy="707886"/>
          </a:xfrm>
          <a:prstGeom prst="rect">
            <a:avLst/>
          </a:prstGeom>
          <a:noFill/>
        </p:spPr>
        <p:txBody>
          <a:bodyPr wrap="square" rtlCol="0">
            <a:spAutoFit/>
          </a:bodyPr>
          <a:lstStyle/>
          <a:p>
            <a:r>
              <a:rPr lang="en-IN" sz="2000" dirty="0" smtClean="0"/>
              <a:t>New primary for item x</a:t>
            </a:r>
            <a:endParaRPr lang="en-IN" sz="2000" dirty="0"/>
          </a:p>
        </p:txBody>
      </p:sp>
      <p:cxnSp>
        <p:nvCxnSpPr>
          <p:cNvPr id="86" name="Straight Arrow Connector 85"/>
          <p:cNvCxnSpPr>
            <a:stCxn id="85" idx="2"/>
          </p:cNvCxnSpPr>
          <p:nvPr/>
        </p:nvCxnSpPr>
        <p:spPr>
          <a:xfrm flipH="1">
            <a:off x="5323175" y="2241634"/>
            <a:ext cx="1155184" cy="103820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9" name="TextBox 88"/>
          <p:cNvSpPr txBox="1"/>
          <p:nvPr/>
        </p:nvSpPr>
        <p:spPr>
          <a:xfrm>
            <a:off x="3679454" y="5390712"/>
            <a:ext cx="3687756" cy="707886"/>
          </a:xfrm>
          <a:prstGeom prst="rect">
            <a:avLst/>
          </a:prstGeom>
          <a:noFill/>
        </p:spPr>
        <p:txBody>
          <a:bodyPr wrap="square" rtlCol="0">
            <a:spAutoFit/>
          </a:bodyPr>
          <a:lstStyle/>
          <a:p>
            <a:r>
              <a:rPr lang="en-US" sz="2000" dirty="0" smtClean="0"/>
              <a:t>W4</a:t>
            </a:r>
            <a:r>
              <a:rPr lang="en-US" sz="2000" dirty="0"/>
              <a:t>. Tell backups to update </a:t>
            </a:r>
            <a:endParaRPr lang="en-US" sz="2000" dirty="0" smtClean="0"/>
          </a:p>
          <a:p>
            <a:r>
              <a:rPr lang="en-US" sz="2000" dirty="0" smtClean="0"/>
              <a:t>W5</a:t>
            </a:r>
            <a:r>
              <a:rPr lang="en-US" sz="2000" dirty="0"/>
              <a:t>. Acknowledge </a:t>
            </a:r>
            <a:r>
              <a:rPr lang="en-US" sz="2000" dirty="0" smtClean="0"/>
              <a:t>update</a:t>
            </a:r>
            <a:endParaRPr lang="en-US" sz="2000" dirty="0"/>
          </a:p>
        </p:txBody>
      </p:sp>
    </p:spTree>
    <p:extLst>
      <p:ext uri="{BB962C8B-B14F-4D97-AF65-F5344CB8AC3E}">
        <p14:creationId xmlns:p14="http://schemas.microsoft.com/office/powerpoint/2010/main" val="2474008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1"/>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2"/>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1"/>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48"/>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49"/>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51"/>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78"/>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8"/>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21"/>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85"/>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86"/>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8"/>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22"/>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0"/>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7">
                                            <p:txEl>
                                              <p:pRg st="0" end="0"/>
                                            </p:txEl>
                                          </p:spTgt>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9"/>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7">
                                            <p:txEl>
                                              <p:pRg st="1" end="1"/>
                                            </p:txEl>
                                          </p:spTgt>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50"/>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7">
                                            <p:txEl>
                                              <p:pRg st="2" end="2"/>
                                            </p:txEl>
                                          </p:spTgt>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10"/>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89">
                                            <p:txEl>
                                              <p:pRg st="0" end="0"/>
                                            </p:txEl>
                                          </p:spTgt>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43"/>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12"/>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84"/>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nodeType="clickEffect">
                                  <p:stCondLst>
                                    <p:cond delay="0"/>
                                  </p:stCondLst>
                                  <p:childTnLst>
                                    <p:set>
                                      <p:cBhvr>
                                        <p:cTn id="96" dur="1" fill="hold">
                                          <p:stCondLst>
                                            <p:cond delay="0"/>
                                          </p:stCondLst>
                                        </p:cTn>
                                        <p:tgtEl>
                                          <p:spTgt spid="89">
                                            <p:txEl>
                                              <p:pRg st="1" end="1"/>
                                            </p:txEl>
                                          </p:spTgt>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11"/>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46"/>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83"/>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nodeType="clickEffect">
                                  <p:stCondLst>
                                    <p:cond delay="0"/>
                                  </p:stCondLst>
                                  <p:childTnLst>
                                    <p:set>
                                      <p:cBhvr>
                                        <p:cTn id="106" dur="1" fill="hold">
                                          <p:stCondLst>
                                            <p:cond delay="0"/>
                                          </p:stCondLst>
                                        </p:cTn>
                                        <p:tgtEl>
                                          <p:spTgt spid="8">
                                            <p:txEl>
                                              <p:pRg st="0" end="0"/>
                                            </p:txEl>
                                          </p:spTgt>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28"/>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nodeType="clickEffect">
                                  <p:stCondLst>
                                    <p:cond delay="0"/>
                                  </p:stCondLst>
                                  <p:childTnLst>
                                    <p:set>
                                      <p:cBhvr>
                                        <p:cTn id="112" dur="1" fill="hold">
                                          <p:stCondLst>
                                            <p:cond delay="0"/>
                                          </p:stCondLst>
                                        </p:cTn>
                                        <p:tgtEl>
                                          <p:spTgt spid="8">
                                            <p:txEl>
                                              <p:pRg st="1" end="1"/>
                                            </p:txEl>
                                          </p:spTgt>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animBg="1"/>
      <p:bldP spid="10" grpId="0" animBg="1"/>
      <p:bldP spid="11" grpId="0" animBg="1"/>
      <p:bldP spid="12" grpId="0" animBg="1"/>
      <p:bldP spid="13" grpId="0" animBg="1"/>
      <p:bldP spid="14" grpId="0" animBg="1"/>
      <p:bldP spid="15" grpId="0" animBg="1"/>
      <p:bldP spid="16" grpId="0" animBg="1"/>
      <p:bldP spid="17" grpId="0" animBg="1"/>
      <p:bldP spid="18" grpId="0"/>
      <p:bldP spid="19" grpId="0" animBg="1"/>
      <p:bldP spid="20" grpId="0"/>
      <p:bldP spid="26" grpId="0" animBg="1"/>
      <p:bldP spid="28" grpId="0" animBg="1"/>
      <p:bldP spid="29" grpId="0" animBg="1"/>
      <p:bldP spid="30" grpId="0" animBg="1"/>
      <p:bldP spid="31" grpId="0" animBg="1"/>
      <p:bldP spid="38" grpId="0"/>
      <p:bldP spid="41" grpId="0" animBg="1"/>
      <p:bldP spid="43" grpId="0" animBg="1"/>
      <p:bldP spid="46" grpId="0" animBg="1"/>
      <p:bldP spid="50" grpId="0" animBg="1"/>
      <p:bldP spid="83" grpId="0" animBg="1"/>
      <p:bldP spid="84" grpId="0" animBg="1"/>
      <p:bldP spid="85"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F2D5F8-87CB-4B5B-8EC7-5F4CE6485746}"/>
              </a:ext>
            </a:extLst>
          </p:cNvPr>
          <p:cNvSpPr>
            <a:spLocks noGrp="1"/>
          </p:cNvSpPr>
          <p:nvPr>
            <p:ph type="title"/>
          </p:nvPr>
        </p:nvSpPr>
        <p:spPr/>
        <p:txBody>
          <a:bodyPr/>
          <a:lstStyle/>
          <a:p>
            <a:r>
              <a:rPr lang="en-US" dirty="0"/>
              <a:t>Replicated-Write Protocol</a:t>
            </a:r>
          </a:p>
        </p:txBody>
      </p:sp>
      <p:sp>
        <p:nvSpPr>
          <p:cNvPr id="3" name="Content Placeholder 2">
            <a:extLst>
              <a:ext uri="{FF2B5EF4-FFF2-40B4-BE49-F238E27FC236}">
                <a16:creationId xmlns:a16="http://schemas.microsoft.com/office/drawing/2014/main" xmlns="" id="{139A428D-8F15-4206-B337-FA27C005FA71}"/>
              </a:ext>
            </a:extLst>
          </p:cNvPr>
          <p:cNvSpPr>
            <a:spLocks noGrp="1"/>
          </p:cNvSpPr>
          <p:nvPr>
            <p:ph idx="1"/>
          </p:nvPr>
        </p:nvSpPr>
        <p:spPr/>
        <p:txBody>
          <a:bodyPr/>
          <a:lstStyle/>
          <a:p>
            <a:pPr>
              <a:lnSpc>
                <a:spcPct val="100000"/>
              </a:lnSpc>
            </a:pPr>
            <a:r>
              <a:rPr lang="en-US" dirty="0"/>
              <a:t>In the primary base replication, the write operation is performed on one copy, but in the duplicate write protocol, the write operation is executed for plural copies.</a:t>
            </a:r>
          </a:p>
          <a:p>
            <a:pPr>
              <a:lnSpc>
                <a:spcPct val="100000"/>
              </a:lnSpc>
            </a:pPr>
            <a:r>
              <a:rPr lang="en-US" dirty="0"/>
              <a:t>There are two ways for the replicated-write protocol,</a:t>
            </a:r>
          </a:p>
          <a:p>
            <a:pPr marL="1371600" lvl="2" indent="-457200">
              <a:buFont typeface="+mj-lt"/>
              <a:buAutoNum type="arabicPeriod"/>
            </a:pPr>
            <a:r>
              <a:rPr lang="en-US" sz="2400" dirty="0">
                <a:solidFill>
                  <a:srgbClr val="1D3064"/>
                </a:solidFill>
              </a:rPr>
              <a:t>Active </a:t>
            </a:r>
            <a:r>
              <a:rPr lang="en-US" sz="2400" dirty="0" smtClean="0">
                <a:solidFill>
                  <a:srgbClr val="1D3064"/>
                </a:solidFill>
              </a:rPr>
              <a:t>replication</a:t>
            </a:r>
            <a:r>
              <a:rPr lang="en-US" sz="2400" dirty="0" smtClean="0"/>
              <a:t>:  </a:t>
            </a:r>
            <a:r>
              <a:rPr lang="en-US" sz="2400" dirty="0"/>
              <a:t>An operation is forwarded to all </a:t>
            </a:r>
            <a:r>
              <a:rPr lang="en-US" sz="2400" dirty="0" smtClean="0"/>
              <a:t>replicas</a:t>
            </a:r>
          </a:p>
          <a:p>
            <a:pPr marL="1371600" lvl="2" indent="-457200">
              <a:buFont typeface="+mj-lt"/>
              <a:buAutoNum type="arabicPeriod"/>
            </a:pPr>
            <a:r>
              <a:rPr lang="en-US" sz="2400" dirty="0" smtClean="0">
                <a:solidFill>
                  <a:srgbClr val="1D3064"/>
                </a:solidFill>
              </a:rPr>
              <a:t>Quorum-Based </a:t>
            </a:r>
            <a:r>
              <a:rPr lang="en-US" sz="2400" dirty="0">
                <a:solidFill>
                  <a:srgbClr val="1D3064"/>
                </a:solidFill>
              </a:rPr>
              <a:t>Protocol</a:t>
            </a:r>
            <a:r>
              <a:rPr lang="en-US" sz="2400" dirty="0"/>
              <a:t>: By Majority Voting</a:t>
            </a:r>
          </a:p>
        </p:txBody>
      </p:sp>
    </p:spTree>
    <p:extLst>
      <p:ext uri="{BB962C8B-B14F-4D97-AF65-F5344CB8AC3E}">
        <p14:creationId xmlns:p14="http://schemas.microsoft.com/office/powerpoint/2010/main" val="10483016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F2D5F8-87CB-4B5B-8EC7-5F4CE6485746}"/>
              </a:ext>
            </a:extLst>
          </p:cNvPr>
          <p:cNvSpPr>
            <a:spLocks noGrp="1"/>
          </p:cNvSpPr>
          <p:nvPr>
            <p:ph type="title"/>
          </p:nvPr>
        </p:nvSpPr>
        <p:spPr/>
        <p:txBody>
          <a:bodyPr/>
          <a:lstStyle/>
          <a:p>
            <a:r>
              <a:rPr lang="en-US" dirty="0"/>
              <a:t>Active Replication Protocol</a:t>
            </a:r>
          </a:p>
        </p:txBody>
      </p:sp>
      <p:sp>
        <p:nvSpPr>
          <p:cNvPr id="3" name="Content Placeholder 2">
            <a:extLst>
              <a:ext uri="{FF2B5EF4-FFF2-40B4-BE49-F238E27FC236}">
                <a16:creationId xmlns:a16="http://schemas.microsoft.com/office/drawing/2014/main" xmlns="" id="{139A428D-8F15-4206-B337-FA27C005FA71}"/>
              </a:ext>
            </a:extLst>
          </p:cNvPr>
          <p:cNvSpPr>
            <a:spLocks noGrp="1"/>
          </p:cNvSpPr>
          <p:nvPr>
            <p:ph idx="1"/>
          </p:nvPr>
        </p:nvSpPr>
        <p:spPr/>
        <p:txBody>
          <a:bodyPr/>
          <a:lstStyle/>
          <a:p>
            <a:pPr>
              <a:lnSpc>
                <a:spcPct val="100000"/>
              </a:lnSpc>
            </a:pPr>
            <a:r>
              <a:rPr lang="en-US" dirty="0"/>
              <a:t>When a client writes at a replica, the replica will send the write operation updates to all other </a:t>
            </a:r>
            <a:r>
              <a:rPr lang="en-US" dirty="0" smtClean="0"/>
              <a:t>replicas</a:t>
            </a:r>
          </a:p>
          <a:p>
            <a:pPr>
              <a:lnSpc>
                <a:spcPct val="100000"/>
              </a:lnSpc>
            </a:pPr>
            <a:r>
              <a:rPr lang="en-US" dirty="0"/>
              <a:t>Each copy has a process of executing an update operation, and a write operation is executed. At this time, all </a:t>
            </a:r>
            <a:r>
              <a:rPr lang="en-US" dirty="0" smtClean="0"/>
              <a:t>replicas </a:t>
            </a:r>
            <a:r>
              <a:rPr lang="en-US" dirty="0"/>
              <a:t>must execute operations in the same order.</a:t>
            </a:r>
          </a:p>
          <a:p>
            <a:pPr>
              <a:lnSpc>
                <a:spcPct val="100000"/>
              </a:lnSpc>
            </a:pPr>
            <a:r>
              <a:rPr lang="en-US" dirty="0" smtClean="0"/>
              <a:t>Challenges </a:t>
            </a:r>
            <a:r>
              <a:rPr lang="en-US" dirty="0"/>
              <a:t>with Active Replication</a:t>
            </a:r>
          </a:p>
          <a:p>
            <a:pPr lvl="2"/>
            <a:r>
              <a:rPr lang="en-US" sz="2400" dirty="0"/>
              <a:t>Ordering of operations cannot be guaranteed across the replicas</a:t>
            </a:r>
          </a:p>
          <a:p>
            <a:pPr>
              <a:lnSpc>
                <a:spcPct val="100000"/>
              </a:lnSpc>
            </a:pPr>
            <a:endParaRPr lang="en-US" sz="2400" dirty="0"/>
          </a:p>
        </p:txBody>
      </p:sp>
      <p:sp>
        <p:nvSpPr>
          <p:cNvPr id="7" name="Rectangle 6"/>
          <p:cNvSpPr/>
          <p:nvPr/>
        </p:nvSpPr>
        <p:spPr>
          <a:xfrm>
            <a:off x="1066800" y="5236148"/>
            <a:ext cx="2743200" cy="985358"/>
          </a:xfrm>
          <a:prstGeom prst="rect">
            <a:avLst/>
          </a:prstGeom>
          <a:solidFill>
            <a:schemeClr val="accent6">
              <a:alpha val="2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latin typeface="+mj-lt"/>
            </a:endParaRPr>
          </a:p>
        </p:txBody>
      </p:sp>
      <p:sp>
        <p:nvSpPr>
          <p:cNvPr id="8" name="Can 7"/>
          <p:cNvSpPr/>
          <p:nvPr/>
        </p:nvSpPr>
        <p:spPr>
          <a:xfrm>
            <a:off x="3215049" y="5486393"/>
            <a:ext cx="446309" cy="430313"/>
          </a:xfrm>
          <a:prstGeom prst="can">
            <a:avLst/>
          </a:prstGeom>
          <a:solidFill>
            <a:schemeClr val="bg1">
              <a:lumMod val="65000"/>
            </a:schemeClr>
          </a:solidFill>
          <a:effectLst>
            <a:outerShdw blurRad="50800" dist="38100" algn="l" rotWithShape="0">
              <a:prstClr val="black">
                <a:alpha val="40000"/>
              </a:prstClr>
            </a:outerShdw>
          </a:effectLst>
        </p:spPr>
        <p:style>
          <a:lnRef idx="0">
            <a:schemeClr val="accent1"/>
          </a:lnRef>
          <a:fillRef idx="3">
            <a:schemeClr val="accent1"/>
          </a:fillRef>
          <a:effectRef idx="3">
            <a:schemeClr val="accent1"/>
          </a:effectRef>
          <a:fontRef idx="minor">
            <a:schemeClr val="lt1"/>
          </a:fontRef>
        </p:style>
        <p:txBody>
          <a:bodyPr anchor="ctr"/>
          <a:lstStyle/>
          <a:p>
            <a:pPr algn="ctr">
              <a:defRPr/>
            </a:pPr>
            <a:r>
              <a:rPr lang="en-US" dirty="0" smtClean="0">
                <a:solidFill>
                  <a:schemeClr val="tx1"/>
                </a:solidFill>
                <a:latin typeface="+mj-lt"/>
                <a:cs typeface="Courier New" pitchFamily="49" charset="0"/>
              </a:rPr>
              <a:t>R</a:t>
            </a:r>
            <a:r>
              <a:rPr lang="en-US" baseline="-25000" dirty="0" smtClean="0">
                <a:solidFill>
                  <a:schemeClr val="tx1"/>
                </a:solidFill>
                <a:latin typeface="+mj-lt"/>
                <a:cs typeface="Courier New" pitchFamily="49" charset="0"/>
              </a:rPr>
              <a:t>3</a:t>
            </a:r>
            <a:endParaRPr lang="en-US" baseline="-25000" dirty="0">
              <a:solidFill>
                <a:schemeClr val="tx1"/>
              </a:solidFill>
              <a:latin typeface="+mj-lt"/>
              <a:cs typeface="Courier New" pitchFamily="49" charset="0"/>
            </a:endParaRPr>
          </a:p>
        </p:txBody>
      </p:sp>
      <p:sp>
        <p:nvSpPr>
          <p:cNvPr id="9" name="Can 8"/>
          <p:cNvSpPr/>
          <p:nvPr/>
        </p:nvSpPr>
        <p:spPr>
          <a:xfrm>
            <a:off x="1415980" y="5442154"/>
            <a:ext cx="446309" cy="430313"/>
          </a:xfrm>
          <a:prstGeom prst="can">
            <a:avLst/>
          </a:prstGeom>
          <a:solidFill>
            <a:schemeClr val="bg1">
              <a:lumMod val="65000"/>
            </a:schemeClr>
          </a:solidFill>
          <a:effectLst>
            <a:outerShdw blurRad="50800" dist="38100" algn="l" rotWithShape="0">
              <a:prstClr val="black">
                <a:alpha val="40000"/>
              </a:prstClr>
            </a:outerShdw>
          </a:effectLst>
        </p:spPr>
        <p:style>
          <a:lnRef idx="0">
            <a:schemeClr val="accent1"/>
          </a:lnRef>
          <a:fillRef idx="3">
            <a:schemeClr val="accent1"/>
          </a:fillRef>
          <a:effectRef idx="3">
            <a:schemeClr val="accent1"/>
          </a:effectRef>
          <a:fontRef idx="minor">
            <a:schemeClr val="lt1"/>
          </a:fontRef>
        </p:style>
        <p:txBody>
          <a:bodyPr anchor="ctr"/>
          <a:lstStyle/>
          <a:p>
            <a:pPr algn="ctr">
              <a:defRPr/>
            </a:pPr>
            <a:r>
              <a:rPr lang="en-US" sz="1600" dirty="0" smtClean="0">
                <a:solidFill>
                  <a:schemeClr val="tx1"/>
                </a:solidFill>
                <a:latin typeface="+mj-lt"/>
                <a:cs typeface="Courier New" pitchFamily="49" charset="0"/>
              </a:rPr>
              <a:t>R</a:t>
            </a:r>
            <a:r>
              <a:rPr lang="en-US" sz="1600" baseline="-25000" dirty="0" smtClean="0">
                <a:solidFill>
                  <a:schemeClr val="tx1"/>
                </a:solidFill>
                <a:latin typeface="+mj-lt"/>
                <a:cs typeface="Courier New" pitchFamily="49" charset="0"/>
              </a:rPr>
              <a:t>1</a:t>
            </a:r>
            <a:endParaRPr lang="en-US" sz="1600" baseline="-25000" dirty="0">
              <a:solidFill>
                <a:schemeClr val="tx1"/>
              </a:solidFill>
              <a:latin typeface="+mj-lt"/>
              <a:cs typeface="Courier New" pitchFamily="49" charset="0"/>
            </a:endParaRPr>
          </a:p>
        </p:txBody>
      </p:sp>
      <p:sp>
        <p:nvSpPr>
          <p:cNvPr id="10" name="Rectangle 9"/>
          <p:cNvSpPr/>
          <p:nvPr/>
        </p:nvSpPr>
        <p:spPr>
          <a:xfrm>
            <a:off x="1236408" y="4439616"/>
            <a:ext cx="800316" cy="407416"/>
          </a:xfrm>
          <a:prstGeom prst="rect">
            <a:avLst/>
          </a:prstGeom>
          <a:solidFill>
            <a:srgbClr val="1D3064"/>
          </a:solidFill>
          <a:ln>
            <a:noFill/>
          </a:ln>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200" dirty="0" smtClean="0">
                <a:latin typeface="+mj-lt"/>
              </a:rPr>
              <a:t>Client 1</a:t>
            </a:r>
            <a:endParaRPr lang="en-US" sz="1200" dirty="0">
              <a:latin typeface="+mj-lt"/>
            </a:endParaRPr>
          </a:p>
        </p:txBody>
      </p:sp>
      <p:cxnSp>
        <p:nvCxnSpPr>
          <p:cNvPr id="11" name="Straight Arrow Connector 10"/>
          <p:cNvCxnSpPr/>
          <p:nvPr/>
        </p:nvCxnSpPr>
        <p:spPr>
          <a:xfrm>
            <a:off x="1524000" y="4847032"/>
            <a:ext cx="1989" cy="595122"/>
          </a:xfrm>
          <a:prstGeom prst="straightConnector1">
            <a:avLst/>
          </a:prstGeom>
          <a:ln w="19050">
            <a:solidFill>
              <a:srgbClr val="1D3064"/>
            </a:solidFill>
            <a:tailEnd type="arrow"/>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1415980" y="5872467"/>
            <a:ext cx="446309" cy="230012"/>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wrap="square">
            <a:spAutoFit/>
          </a:bodyPr>
          <a:lstStyle/>
          <a:p>
            <a:r>
              <a:rPr lang="en-US" sz="900" dirty="0">
                <a:latin typeface="+mj-lt"/>
              </a:rPr>
              <a:t>x</a:t>
            </a:r>
            <a:r>
              <a:rPr lang="en-US" sz="900" baseline="-25000" dirty="0" smtClean="0">
                <a:latin typeface="+mj-lt"/>
              </a:rPr>
              <a:t>1</a:t>
            </a:r>
            <a:r>
              <a:rPr lang="en-US" sz="900" dirty="0" smtClean="0">
                <a:latin typeface="+mj-lt"/>
              </a:rPr>
              <a:t>=0</a:t>
            </a:r>
            <a:endParaRPr lang="en-US" sz="900" dirty="0">
              <a:latin typeface="+mj-lt"/>
            </a:endParaRPr>
          </a:p>
        </p:txBody>
      </p:sp>
      <p:sp>
        <p:nvSpPr>
          <p:cNvPr id="13" name="Rectangle 12"/>
          <p:cNvSpPr/>
          <p:nvPr/>
        </p:nvSpPr>
        <p:spPr>
          <a:xfrm>
            <a:off x="2362200" y="5890746"/>
            <a:ext cx="446309" cy="230012"/>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wrap="square">
            <a:spAutoFit/>
          </a:bodyPr>
          <a:lstStyle/>
          <a:p>
            <a:r>
              <a:rPr lang="en-US" sz="900" dirty="0">
                <a:latin typeface="+mj-lt"/>
              </a:rPr>
              <a:t>x</a:t>
            </a:r>
            <a:r>
              <a:rPr lang="en-US" sz="900" baseline="-25000" dirty="0" smtClean="0">
                <a:latin typeface="+mj-lt"/>
              </a:rPr>
              <a:t>2</a:t>
            </a:r>
            <a:r>
              <a:rPr lang="en-US" sz="900" dirty="0" smtClean="0">
                <a:latin typeface="+mj-lt"/>
              </a:rPr>
              <a:t>=0</a:t>
            </a:r>
            <a:endParaRPr lang="en-US" sz="900" dirty="0">
              <a:latin typeface="+mj-lt"/>
            </a:endParaRPr>
          </a:p>
        </p:txBody>
      </p:sp>
      <p:sp>
        <p:nvSpPr>
          <p:cNvPr id="14" name="Rectangle 13"/>
          <p:cNvSpPr/>
          <p:nvPr/>
        </p:nvSpPr>
        <p:spPr>
          <a:xfrm>
            <a:off x="3230544" y="5895198"/>
            <a:ext cx="446309" cy="230012"/>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wrap="square">
            <a:spAutoFit/>
          </a:bodyPr>
          <a:lstStyle/>
          <a:p>
            <a:r>
              <a:rPr lang="en-US" sz="900" dirty="0">
                <a:latin typeface="+mj-lt"/>
              </a:rPr>
              <a:t>x</a:t>
            </a:r>
            <a:r>
              <a:rPr lang="en-US" sz="900" baseline="-25000" dirty="0" smtClean="0">
                <a:latin typeface="+mj-lt"/>
              </a:rPr>
              <a:t>3</a:t>
            </a:r>
            <a:r>
              <a:rPr lang="en-US" sz="900" dirty="0" smtClean="0">
                <a:latin typeface="+mj-lt"/>
              </a:rPr>
              <a:t>=0</a:t>
            </a:r>
            <a:endParaRPr lang="en-US" sz="900" dirty="0">
              <a:latin typeface="+mj-lt"/>
            </a:endParaRPr>
          </a:p>
        </p:txBody>
      </p:sp>
      <p:cxnSp>
        <p:nvCxnSpPr>
          <p:cNvPr id="15" name="Straight Arrow Connector 14"/>
          <p:cNvCxnSpPr/>
          <p:nvPr/>
        </p:nvCxnSpPr>
        <p:spPr>
          <a:xfrm flipV="1">
            <a:off x="1752600" y="4847032"/>
            <a:ext cx="1" cy="595122"/>
          </a:xfrm>
          <a:prstGeom prst="straightConnector1">
            <a:avLst/>
          </a:prstGeom>
          <a:ln w="19050">
            <a:solidFill>
              <a:srgbClr val="1D3064"/>
            </a:solidFill>
            <a:tailEnd type="arrow"/>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1846964" y="6275366"/>
            <a:ext cx="1479876" cy="369332"/>
          </a:xfrm>
          <a:prstGeom prst="rect">
            <a:avLst/>
          </a:prstGeom>
        </p:spPr>
        <p:txBody>
          <a:bodyPr wrap="square">
            <a:spAutoFit/>
          </a:bodyPr>
          <a:lstStyle/>
          <a:p>
            <a:r>
              <a:rPr lang="en-US" b="1" dirty="0" smtClean="0">
                <a:latin typeface="+mj-lt"/>
              </a:rPr>
              <a:t>Data-store</a:t>
            </a:r>
            <a:endParaRPr lang="en-US" b="1" dirty="0">
              <a:latin typeface="+mj-lt"/>
            </a:endParaRPr>
          </a:p>
        </p:txBody>
      </p:sp>
      <p:sp>
        <p:nvSpPr>
          <p:cNvPr id="17" name="Rectangle 16"/>
          <p:cNvSpPr/>
          <p:nvPr/>
        </p:nvSpPr>
        <p:spPr>
          <a:xfrm>
            <a:off x="1353437" y="4164106"/>
            <a:ext cx="495453" cy="253916"/>
          </a:xfrm>
          <a:prstGeom prst="rect">
            <a:avLst/>
          </a:prstGeom>
          <a:ln>
            <a:noFill/>
          </a:ln>
        </p:spPr>
        <p:style>
          <a:lnRef idx="2">
            <a:schemeClr val="accent4">
              <a:shade val="50000"/>
            </a:schemeClr>
          </a:lnRef>
          <a:fillRef idx="1">
            <a:schemeClr val="accent4"/>
          </a:fillRef>
          <a:effectRef idx="0">
            <a:schemeClr val="accent4"/>
          </a:effectRef>
          <a:fontRef idx="minor">
            <a:schemeClr val="lt1"/>
          </a:fontRef>
        </p:style>
        <p:txBody>
          <a:bodyPr wrap="square">
            <a:spAutoFit/>
          </a:bodyPr>
          <a:lstStyle/>
          <a:p>
            <a:r>
              <a:rPr lang="en-US" sz="1050" dirty="0">
                <a:latin typeface="+mj-lt"/>
              </a:rPr>
              <a:t>x</a:t>
            </a:r>
            <a:r>
              <a:rPr lang="en-US" sz="1050" dirty="0" smtClean="0">
                <a:latin typeface="+mj-lt"/>
              </a:rPr>
              <a:t>+=2</a:t>
            </a:r>
            <a:endParaRPr lang="en-US" sz="1050" dirty="0">
              <a:latin typeface="+mj-lt"/>
            </a:endParaRPr>
          </a:p>
        </p:txBody>
      </p:sp>
      <p:sp>
        <p:nvSpPr>
          <p:cNvPr id="18" name="Can 17"/>
          <p:cNvSpPr/>
          <p:nvPr/>
        </p:nvSpPr>
        <p:spPr>
          <a:xfrm>
            <a:off x="2362200" y="5478282"/>
            <a:ext cx="446309" cy="430313"/>
          </a:xfrm>
          <a:prstGeom prst="can">
            <a:avLst/>
          </a:prstGeom>
          <a:solidFill>
            <a:schemeClr val="bg1">
              <a:lumMod val="65000"/>
            </a:schemeClr>
          </a:solidFill>
          <a:effectLst>
            <a:outerShdw blurRad="50800" dist="38100" algn="l" rotWithShape="0">
              <a:prstClr val="black">
                <a:alpha val="40000"/>
              </a:prstClr>
            </a:outerShdw>
          </a:effectLst>
        </p:spPr>
        <p:style>
          <a:lnRef idx="0">
            <a:schemeClr val="accent1"/>
          </a:lnRef>
          <a:fillRef idx="3">
            <a:schemeClr val="accent1"/>
          </a:fillRef>
          <a:effectRef idx="3">
            <a:schemeClr val="accent1"/>
          </a:effectRef>
          <a:fontRef idx="minor">
            <a:schemeClr val="lt1"/>
          </a:fontRef>
        </p:style>
        <p:txBody>
          <a:bodyPr anchor="ctr"/>
          <a:lstStyle/>
          <a:p>
            <a:pPr algn="ctr">
              <a:defRPr/>
            </a:pPr>
            <a:r>
              <a:rPr lang="en-US" dirty="0" smtClean="0">
                <a:solidFill>
                  <a:schemeClr val="tx1"/>
                </a:solidFill>
                <a:latin typeface="+mj-lt"/>
                <a:cs typeface="Courier New" pitchFamily="49" charset="0"/>
              </a:rPr>
              <a:t>R</a:t>
            </a:r>
            <a:r>
              <a:rPr lang="en-US" baseline="-25000" dirty="0">
                <a:solidFill>
                  <a:schemeClr val="tx1"/>
                </a:solidFill>
                <a:latin typeface="+mj-lt"/>
                <a:cs typeface="Courier New" pitchFamily="49" charset="0"/>
              </a:rPr>
              <a:t>2</a:t>
            </a:r>
          </a:p>
        </p:txBody>
      </p:sp>
      <p:cxnSp>
        <p:nvCxnSpPr>
          <p:cNvPr id="19" name="Straight Arrow Connector 18"/>
          <p:cNvCxnSpPr/>
          <p:nvPr/>
        </p:nvCxnSpPr>
        <p:spPr>
          <a:xfrm>
            <a:off x="1862289" y="5688106"/>
            <a:ext cx="499911"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1868149" y="5824594"/>
            <a:ext cx="1362395"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3038045" y="4452176"/>
            <a:ext cx="800316" cy="407416"/>
          </a:xfrm>
          <a:prstGeom prst="rect">
            <a:avLst/>
          </a:prstGeom>
          <a:solidFill>
            <a:schemeClr val="accent6"/>
          </a:solidFill>
          <a:ln>
            <a:noFill/>
          </a:ln>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200" dirty="0" smtClean="0">
                <a:latin typeface="+mj-lt"/>
              </a:rPr>
              <a:t>Client 2</a:t>
            </a:r>
            <a:endParaRPr lang="en-US" sz="1200" dirty="0">
              <a:latin typeface="+mj-lt"/>
            </a:endParaRPr>
          </a:p>
        </p:txBody>
      </p:sp>
      <p:cxnSp>
        <p:nvCxnSpPr>
          <p:cNvPr id="22" name="Straight Arrow Connector 21"/>
          <p:cNvCxnSpPr/>
          <p:nvPr/>
        </p:nvCxnSpPr>
        <p:spPr>
          <a:xfrm>
            <a:off x="3326840" y="4849906"/>
            <a:ext cx="1989" cy="595122"/>
          </a:xfrm>
          <a:prstGeom prst="straightConnector1">
            <a:avLst/>
          </a:prstGeom>
          <a:ln w="19050">
            <a:solidFill>
              <a:schemeClr val="accent6"/>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V="1">
            <a:off x="3555440" y="4849906"/>
            <a:ext cx="1" cy="595122"/>
          </a:xfrm>
          <a:prstGeom prst="straightConnector1">
            <a:avLst/>
          </a:prstGeom>
          <a:ln w="19050">
            <a:solidFill>
              <a:schemeClr val="accent6"/>
            </a:solidFill>
            <a:tailEnd type="arrow"/>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3192856" y="4180693"/>
            <a:ext cx="495453" cy="253916"/>
          </a:xfrm>
          <a:prstGeom prst="rect">
            <a:avLst/>
          </a:prstGeom>
          <a:ln>
            <a:noFill/>
          </a:ln>
        </p:spPr>
        <p:style>
          <a:lnRef idx="2">
            <a:schemeClr val="accent4">
              <a:shade val="50000"/>
            </a:schemeClr>
          </a:lnRef>
          <a:fillRef idx="1">
            <a:schemeClr val="accent4"/>
          </a:fillRef>
          <a:effectRef idx="0">
            <a:schemeClr val="accent4"/>
          </a:effectRef>
          <a:fontRef idx="minor">
            <a:schemeClr val="lt1"/>
          </a:fontRef>
        </p:style>
        <p:txBody>
          <a:bodyPr wrap="square">
            <a:spAutoFit/>
          </a:bodyPr>
          <a:lstStyle/>
          <a:p>
            <a:r>
              <a:rPr lang="en-US" sz="1050" dirty="0">
                <a:latin typeface="+mj-lt"/>
              </a:rPr>
              <a:t>x</a:t>
            </a:r>
            <a:r>
              <a:rPr lang="en-US" sz="1050" dirty="0" smtClean="0">
                <a:latin typeface="+mj-lt"/>
              </a:rPr>
              <a:t>*=3</a:t>
            </a:r>
            <a:endParaRPr lang="en-US" sz="1050" dirty="0">
              <a:latin typeface="+mj-lt"/>
            </a:endParaRPr>
          </a:p>
        </p:txBody>
      </p:sp>
      <p:sp>
        <p:nvSpPr>
          <p:cNvPr id="25" name="Rectangle 24"/>
          <p:cNvSpPr/>
          <p:nvPr/>
        </p:nvSpPr>
        <p:spPr>
          <a:xfrm>
            <a:off x="1426027" y="5880698"/>
            <a:ext cx="446309" cy="230012"/>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wrap="square">
            <a:spAutoFit/>
          </a:bodyPr>
          <a:lstStyle/>
          <a:p>
            <a:r>
              <a:rPr lang="en-US" sz="900" dirty="0" smtClean="0">
                <a:latin typeface="+mj-lt"/>
              </a:rPr>
              <a:t>x</a:t>
            </a:r>
            <a:r>
              <a:rPr lang="en-US" sz="900" baseline="-25000" dirty="0" smtClean="0">
                <a:latin typeface="+mj-lt"/>
              </a:rPr>
              <a:t>1</a:t>
            </a:r>
            <a:r>
              <a:rPr lang="en-US" sz="900" dirty="0" smtClean="0">
                <a:latin typeface="+mj-lt"/>
              </a:rPr>
              <a:t>=2</a:t>
            </a:r>
            <a:endParaRPr lang="en-US" sz="900" dirty="0">
              <a:latin typeface="+mj-lt"/>
            </a:endParaRPr>
          </a:p>
        </p:txBody>
      </p:sp>
      <p:sp>
        <p:nvSpPr>
          <p:cNvPr id="26" name="Rectangle 25"/>
          <p:cNvSpPr/>
          <p:nvPr/>
        </p:nvSpPr>
        <p:spPr>
          <a:xfrm>
            <a:off x="2363043" y="5890746"/>
            <a:ext cx="446309" cy="230012"/>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wrap="square">
            <a:spAutoFit/>
          </a:bodyPr>
          <a:lstStyle/>
          <a:p>
            <a:r>
              <a:rPr lang="en-US" sz="900" dirty="0" smtClean="0">
                <a:latin typeface="+mj-lt"/>
              </a:rPr>
              <a:t>x</a:t>
            </a:r>
            <a:r>
              <a:rPr lang="en-US" sz="900" baseline="-25000" dirty="0" smtClean="0">
                <a:latin typeface="+mj-lt"/>
              </a:rPr>
              <a:t>2</a:t>
            </a:r>
            <a:r>
              <a:rPr lang="en-US" sz="900" dirty="0" smtClean="0">
                <a:latin typeface="+mj-lt"/>
              </a:rPr>
              <a:t>=2</a:t>
            </a:r>
            <a:endParaRPr lang="en-US" sz="900" dirty="0">
              <a:latin typeface="+mj-lt"/>
            </a:endParaRPr>
          </a:p>
        </p:txBody>
      </p:sp>
      <p:sp>
        <p:nvSpPr>
          <p:cNvPr id="27" name="Rectangle 26"/>
          <p:cNvSpPr/>
          <p:nvPr/>
        </p:nvSpPr>
        <p:spPr>
          <a:xfrm>
            <a:off x="3231387" y="5896610"/>
            <a:ext cx="446309" cy="230012"/>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wrap="square">
            <a:spAutoFit/>
          </a:bodyPr>
          <a:lstStyle/>
          <a:p>
            <a:r>
              <a:rPr lang="en-US" sz="900" dirty="0" smtClean="0">
                <a:latin typeface="+mj-lt"/>
              </a:rPr>
              <a:t>x</a:t>
            </a:r>
            <a:r>
              <a:rPr lang="en-US" sz="900" baseline="-25000" dirty="0" smtClean="0">
                <a:latin typeface="+mj-lt"/>
              </a:rPr>
              <a:t>3</a:t>
            </a:r>
            <a:r>
              <a:rPr lang="en-US" sz="900" dirty="0" smtClean="0">
                <a:latin typeface="+mj-lt"/>
              </a:rPr>
              <a:t>=2</a:t>
            </a:r>
            <a:endParaRPr lang="en-US" sz="900" dirty="0">
              <a:latin typeface="+mj-lt"/>
            </a:endParaRPr>
          </a:p>
        </p:txBody>
      </p:sp>
      <p:sp>
        <p:nvSpPr>
          <p:cNvPr id="28" name="Rectangle 27"/>
          <p:cNvSpPr/>
          <p:nvPr/>
        </p:nvSpPr>
        <p:spPr>
          <a:xfrm>
            <a:off x="3233067" y="5896610"/>
            <a:ext cx="446309" cy="230012"/>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wrap="square">
            <a:spAutoFit/>
          </a:bodyPr>
          <a:lstStyle/>
          <a:p>
            <a:r>
              <a:rPr lang="en-US" sz="900" dirty="0" smtClean="0">
                <a:latin typeface="+mj-lt"/>
              </a:rPr>
              <a:t>x</a:t>
            </a:r>
            <a:r>
              <a:rPr lang="en-US" sz="900" baseline="-25000" dirty="0" smtClean="0">
                <a:latin typeface="+mj-lt"/>
              </a:rPr>
              <a:t>3</a:t>
            </a:r>
            <a:r>
              <a:rPr lang="en-US" sz="900" dirty="0" smtClean="0">
                <a:latin typeface="+mj-lt"/>
              </a:rPr>
              <a:t>=6</a:t>
            </a:r>
            <a:endParaRPr lang="en-US" sz="900" dirty="0">
              <a:latin typeface="+mj-lt"/>
            </a:endParaRPr>
          </a:p>
        </p:txBody>
      </p:sp>
      <p:cxnSp>
        <p:nvCxnSpPr>
          <p:cNvPr id="29" name="Straight Arrow Connector 28"/>
          <p:cNvCxnSpPr>
            <a:stCxn id="8" idx="2"/>
          </p:cNvCxnSpPr>
          <p:nvPr/>
        </p:nvCxnSpPr>
        <p:spPr>
          <a:xfrm flipH="1">
            <a:off x="2809353" y="5701550"/>
            <a:ext cx="405696"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flipH="1">
            <a:off x="1868149" y="5478282"/>
            <a:ext cx="1364918"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 name="Rectangle 30"/>
          <p:cNvSpPr/>
          <p:nvPr/>
        </p:nvSpPr>
        <p:spPr>
          <a:xfrm>
            <a:off x="2351521" y="5893811"/>
            <a:ext cx="446309" cy="230012"/>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wrap="square">
            <a:spAutoFit/>
          </a:bodyPr>
          <a:lstStyle/>
          <a:p>
            <a:r>
              <a:rPr lang="en-US" sz="900" dirty="0" smtClean="0">
                <a:latin typeface="+mj-lt"/>
              </a:rPr>
              <a:t>x</a:t>
            </a:r>
            <a:r>
              <a:rPr lang="en-US" sz="900" baseline="-25000" dirty="0" smtClean="0">
                <a:latin typeface="+mj-lt"/>
              </a:rPr>
              <a:t>2</a:t>
            </a:r>
            <a:r>
              <a:rPr lang="en-US" sz="900" dirty="0" smtClean="0">
                <a:latin typeface="+mj-lt"/>
              </a:rPr>
              <a:t>=6</a:t>
            </a:r>
            <a:endParaRPr lang="en-US" sz="900" dirty="0">
              <a:latin typeface="+mj-lt"/>
            </a:endParaRPr>
          </a:p>
        </p:txBody>
      </p:sp>
      <p:sp>
        <p:nvSpPr>
          <p:cNvPr id="32" name="Rectangle 31"/>
          <p:cNvSpPr/>
          <p:nvPr/>
        </p:nvSpPr>
        <p:spPr>
          <a:xfrm>
            <a:off x="1427707" y="5886562"/>
            <a:ext cx="446309" cy="230012"/>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wrap="square">
            <a:spAutoFit/>
          </a:bodyPr>
          <a:lstStyle/>
          <a:p>
            <a:r>
              <a:rPr lang="en-US" sz="900" dirty="0" smtClean="0">
                <a:latin typeface="+mj-lt"/>
              </a:rPr>
              <a:t>x</a:t>
            </a:r>
            <a:r>
              <a:rPr lang="en-US" sz="900" baseline="-25000" dirty="0" smtClean="0">
                <a:latin typeface="+mj-lt"/>
              </a:rPr>
              <a:t>1</a:t>
            </a:r>
            <a:r>
              <a:rPr lang="en-US" sz="900" dirty="0" smtClean="0">
                <a:latin typeface="+mj-lt"/>
              </a:rPr>
              <a:t>=6</a:t>
            </a:r>
            <a:endParaRPr lang="en-US" sz="900" dirty="0">
              <a:latin typeface="+mj-lt"/>
            </a:endParaRPr>
          </a:p>
        </p:txBody>
      </p:sp>
      <p:grpSp>
        <p:nvGrpSpPr>
          <p:cNvPr id="33" name="Group 32"/>
          <p:cNvGrpSpPr/>
          <p:nvPr/>
        </p:nvGrpSpPr>
        <p:grpSpPr>
          <a:xfrm>
            <a:off x="4572000" y="4643324"/>
            <a:ext cx="3963111" cy="1273382"/>
            <a:chOff x="4572000" y="4670218"/>
            <a:chExt cx="3963111" cy="1273382"/>
          </a:xfrm>
        </p:grpSpPr>
        <p:cxnSp>
          <p:nvCxnSpPr>
            <p:cNvPr id="34" name="Straight Connector 33"/>
            <p:cNvCxnSpPr/>
            <p:nvPr/>
          </p:nvCxnSpPr>
          <p:spPr>
            <a:xfrm>
              <a:off x="4953000" y="5867400"/>
              <a:ext cx="3429000" cy="0"/>
            </a:xfrm>
            <a:prstGeom prst="line">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5" name="Rectangle 34"/>
            <p:cNvSpPr/>
            <p:nvPr/>
          </p:nvSpPr>
          <p:spPr>
            <a:xfrm>
              <a:off x="5287107" y="4670218"/>
              <a:ext cx="1043145" cy="307777"/>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square">
              <a:spAutoFit/>
            </a:bodyPr>
            <a:lstStyle/>
            <a:p>
              <a:r>
                <a:rPr lang="it-IT" sz="1400" b="1" dirty="0" smtClean="0">
                  <a:solidFill>
                    <a:srgbClr val="0000FF"/>
                  </a:solidFill>
                  <a:latin typeface="+mj-lt"/>
                  <a:cs typeface="Courier New" pitchFamily="49" charset="0"/>
                </a:rPr>
                <a:t>W(x)</a:t>
              </a:r>
              <a:endParaRPr lang="en-US" sz="1400" b="1" dirty="0">
                <a:solidFill>
                  <a:srgbClr val="0000FF"/>
                </a:solidFill>
                <a:latin typeface="+mj-lt"/>
              </a:endParaRPr>
            </a:p>
          </p:txBody>
        </p:sp>
        <p:cxnSp>
          <p:nvCxnSpPr>
            <p:cNvPr id="36" name="Straight Connector 35"/>
            <p:cNvCxnSpPr/>
            <p:nvPr/>
          </p:nvCxnSpPr>
          <p:spPr>
            <a:xfrm>
              <a:off x="4953000" y="5410200"/>
              <a:ext cx="3429000" cy="0"/>
            </a:xfrm>
            <a:prstGeom prst="line">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7489370" y="5325750"/>
              <a:ext cx="0" cy="15240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5614936" y="5750168"/>
              <a:ext cx="0" cy="15240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5300087" y="4966855"/>
              <a:ext cx="0" cy="138545"/>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0" name="Can 39"/>
            <p:cNvSpPr/>
            <p:nvPr/>
          </p:nvSpPr>
          <p:spPr>
            <a:xfrm>
              <a:off x="4572000" y="5132743"/>
              <a:ext cx="446309" cy="353657"/>
            </a:xfrm>
            <a:prstGeom prst="can">
              <a:avLst/>
            </a:prstGeom>
            <a:solidFill>
              <a:schemeClr val="bg1">
                <a:lumMod val="65000"/>
              </a:schemeClr>
            </a:solidFill>
            <a:effectLst>
              <a:outerShdw blurRad="50800" dist="38100" algn="l" rotWithShape="0">
                <a:prstClr val="black">
                  <a:alpha val="40000"/>
                </a:prstClr>
              </a:outerShdw>
            </a:effectLst>
          </p:spPr>
          <p:style>
            <a:lnRef idx="0">
              <a:schemeClr val="accent1"/>
            </a:lnRef>
            <a:fillRef idx="3">
              <a:schemeClr val="accent1"/>
            </a:fillRef>
            <a:effectRef idx="3">
              <a:schemeClr val="accent1"/>
            </a:effectRef>
            <a:fontRef idx="minor">
              <a:schemeClr val="lt1"/>
            </a:fontRef>
          </p:style>
          <p:txBody>
            <a:bodyPr anchor="ctr"/>
            <a:lstStyle/>
            <a:p>
              <a:pPr algn="ctr">
                <a:defRPr/>
              </a:pPr>
              <a:r>
                <a:rPr lang="en-US" sz="1600" dirty="0" smtClean="0">
                  <a:solidFill>
                    <a:schemeClr val="tx1"/>
                  </a:solidFill>
                  <a:latin typeface="+mj-lt"/>
                  <a:cs typeface="Courier New" pitchFamily="49" charset="0"/>
                </a:rPr>
                <a:t>R</a:t>
              </a:r>
              <a:r>
                <a:rPr lang="en-US" sz="1600" baseline="-25000" dirty="0">
                  <a:solidFill>
                    <a:schemeClr val="tx1"/>
                  </a:solidFill>
                  <a:latin typeface="+mj-lt"/>
                  <a:cs typeface="Courier New" pitchFamily="49" charset="0"/>
                </a:rPr>
                <a:t>2</a:t>
              </a:r>
            </a:p>
          </p:txBody>
        </p:sp>
        <p:sp>
          <p:nvSpPr>
            <p:cNvPr id="41" name="Can 40"/>
            <p:cNvSpPr/>
            <p:nvPr/>
          </p:nvSpPr>
          <p:spPr>
            <a:xfrm>
              <a:off x="4582891" y="5568435"/>
              <a:ext cx="446309" cy="353657"/>
            </a:xfrm>
            <a:prstGeom prst="can">
              <a:avLst/>
            </a:prstGeom>
            <a:solidFill>
              <a:schemeClr val="bg1">
                <a:lumMod val="65000"/>
              </a:schemeClr>
            </a:solidFill>
            <a:effectLst>
              <a:outerShdw blurRad="50800" dist="38100" algn="l" rotWithShape="0">
                <a:prstClr val="black">
                  <a:alpha val="40000"/>
                </a:prstClr>
              </a:outerShdw>
            </a:effectLst>
          </p:spPr>
          <p:style>
            <a:lnRef idx="0">
              <a:schemeClr val="accent1"/>
            </a:lnRef>
            <a:fillRef idx="3">
              <a:schemeClr val="accent1"/>
            </a:fillRef>
            <a:effectRef idx="3">
              <a:schemeClr val="accent1"/>
            </a:effectRef>
            <a:fontRef idx="minor">
              <a:schemeClr val="lt1"/>
            </a:fontRef>
          </p:style>
          <p:txBody>
            <a:bodyPr anchor="ctr"/>
            <a:lstStyle/>
            <a:p>
              <a:pPr algn="ctr">
                <a:defRPr/>
              </a:pPr>
              <a:r>
                <a:rPr lang="en-US" sz="1600" dirty="0" smtClean="0">
                  <a:solidFill>
                    <a:schemeClr val="tx1"/>
                  </a:solidFill>
                  <a:latin typeface="+mj-lt"/>
                  <a:cs typeface="Courier New" pitchFamily="49" charset="0"/>
                </a:rPr>
                <a:t>R</a:t>
              </a:r>
              <a:r>
                <a:rPr lang="en-US" sz="1600" baseline="-25000" dirty="0">
                  <a:solidFill>
                    <a:schemeClr val="tx1"/>
                  </a:solidFill>
                  <a:latin typeface="+mj-lt"/>
                  <a:cs typeface="Courier New" pitchFamily="49" charset="0"/>
                </a:rPr>
                <a:t>3</a:t>
              </a:r>
            </a:p>
          </p:txBody>
        </p:sp>
        <p:sp>
          <p:nvSpPr>
            <p:cNvPr id="42" name="Can 41"/>
            <p:cNvSpPr/>
            <p:nvPr/>
          </p:nvSpPr>
          <p:spPr>
            <a:xfrm>
              <a:off x="4572000" y="4699971"/>
              <a:ext cx="446309" cy="353657"/>
            </a:xfrm>
            <a:prstGeom prst="can">
              <a:avLst/>
            </a:prstGeom>
            <a:solidFill>
              <a:schemeClr val="bg1">
                <a:lumMod val="65000"/>
              </a:schemeClr>
            </a:solidFill>
            <a:effectLst>
              <a:outerShdw blurRad="50800" dist="38100" algn="l" rotWithShape="0">
                <a:prstClr val="black">
                  <a:alpha val="40000"/>
                </a:prstClr>
              </a:outerShdw>
            </a:effectLst>
          </p:spPr>
          <p:style>
            <a:lnRef idx="0">
              <a:schemeClr val="accent1"/>
            </a:lnRef>
            <a:fillRef idx="3">
              <a:schemeClr val="accent1"/>
            </a:fillRef>
            <a:effectRef idx="3">
              <a:schemeClr val="accent1"/>
            </a:effectRef>
            <a:fontRef idx="minor">
              <a:schemeClr val="lt1"/>
            </a:fontRef>
          </p:style>
          <p:txBody>
            <a:bodyPr anchor="ctr"/>
            <a:lstStyle/>
            <a:p>
              <a:pPr algn="ctr">
                <a:defRPr/>
              </a:pPr>
              <a:r>
                <a:rPr lang="en-US" sz="1600" dirty="0" smtClean="0">
                  <a:solidFill>
                    <a:schemeClr val="tx1"/>
                  </a:solidFill>
                  <a:latin typeface="+mj-lt"/>
                  <a:cs typeface="Courier New" pitchFamily="49" charset="0"/>
                </a:rPr>
                <a:t>R</a:t>
              </a:r>
              <a:r>
                <a:rPr lang="en-US" sz="1600" baseline="-25000" dirty="0" smtClean="0">
                  <a:solidFill>
                    <a:schemeClr val="tx1"/>
                  </a:solidFill>
                  <a:latin typeface="+mj-lt"/>
                  <a:cs typeface="Courier New" pitchFamily="49" charset="0"/>
                </a:rPr>
                <a:t>1</a:t>
              </a:r>
              <a:endParaRPr lang="en-US" sz="1600" baseline="-25000" dirty="0">
                <a:solidFill>
                  <a:schemeClr val="tx1"/>
                </a:solidFill>
                <a:latin typeface="+mj-lt"/>
                <a:cs typeface="Courier New" pitchFamily="49" charset="0"/>
              </a:endParaRPr>
            </a:p>
          </p:txBody>
        </p:sp>
        <p:cxnSp>
          <p:nvCxnSpPr>
            <p:cNvPr id="43" name="Straight Connector 42"/>
            <p:cNvCxnSpPr/>
            <p:nvPr/>
          </p:nvCxnSpPr>
          <p:spPr>
            <a:xfrm>
              <a:off x="4953000" y="5029200"/>
              <a:ext cx="3429000" cy="0"/>
            </a:xfrm>
            <a:prstGeom prst="line">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a:off x="5300087" y="5029200"/>
              <a:ext cx="2189283" cy="366522"/>
            </a:xfrm>
            <a:prstGeom prst="straightConnector1">
              <a:avLst/>
            </a:prstGeom>
            <a:ln w="3175">
              <a:solidFill>
                <a:schemeClr val="tx1"/>
              </a:solidFill>
              <a:prstDash val="sysDot"/>
              <a:tailEnd type="arrow"/>
            </a:ln>
          </p:spPr>
          <p:style>
            <a:lnRef idx="1">
              <a:schemeClr val="accent1"/>
            </a:lnRef>
            <a:fillRef idx="0">
              <a:schemeClr val="accent1"/>
            </a:fillRef>
            <a:effectRef idx="0">
              <a:schemeClr val="accent1"/>
            </a:effectRef>
            <a:fontRef idx="minor">
              <a:schemeClr val="tx1"/>
            </a:fontRef>
          </p:style>
        </p:cxnSp>
        <p:sp>
          <p:nvSpPr>
            <p:cNvPr id="45" name="Rectangle 44"/>
            <p:cNvSpPr/>
            <p:nvPr/>
          </p:nvSpPr>
          <p:spPr>
            <a:xfrm>
              <a:off x="5599023" y="5530315"/>
              <a:ext cx="783771" cy="307777"/>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square">
              <a:spAutoFit/>
            </a:bodyPr>
            <a:lstStyle/>
            <a:p>
              <a:r>
                <a:rPr lang="it-IT" sz="1400" b="1" dirty="0" smtClean="0">
                  <a:solidFill>
                    <a:srgbClr val="1D3064"/>
                  </a:solidFill>
                  <a:latin typeface="+mj-lt"/>
                  <a:cs typeface="Courier New" pitchFamily="49" charset="0"/>
                </a:rPr>
                <a:t>R(x)2</a:t>
              </a:r>
              <a:endParaRPr lang="en-US" sz="1400" b="1" dirty="0">
                <a:solidFill>
                  <a:srgbClr val="1D3064"/>
                </a:solidFill>
                <a:latin typeface="+mj-lt"/>
              </a:endParaRPr>
            </a:p>
          </p:txBody>
        </p:sp>
        <p:cxnSp>
          <p:nvCxnSpPr>
            <p:cNvPr id="46" name="Straight Arrow Connector 45"/>
            <p:cNvCxnSpPr/>
            <p:nvPr/>
          </p:nvCxnSpPr>
          <p:spPr>
            <a:xfrm>
              <a:off x="5300087" y="5029200"/>
              <a:ext cx="329921" cy="797168"/>
            </a:xfrm>
            <a:prstGeom prst="straightConnector1">
              <a:avLst/>
            </a:prstGeom>
            <a:ln w="3175">
              <a:solidFill>
                <a:schemeClr val="tx1"/>
              </a:solidFill>
              <a:prstDash val="sysDot"/>
              <a:tailEnd type="arrow"/>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6705599" y="5325750"/>
              <a:ext cx="0" cy="138545"/>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8" name="Rectangle 47"/>
            <p:cNvSpPr/>
            <p:nvPr/>
          </p:nvSpPr>
          <p:spPr>
            <a:xfrm>
              <a:off x="6607208" y="5507380"/>
              <a:ext cx="783771" cy="307777"/>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square">
              <a:spAutoFit/>
            </a:bodyPr>
            <a:lstStyle/>
            <a:p>
              <a:r>
                <a:rPr lang="it-IT" sz="1400" b="1" dirty="0" smtClean="0">
                  <a:solidFill>
                    <a:srgbClr val="FF0000"/>
                  </a:solidFill>
                  <a:latin typeface="+mj-lt"/>
                  <a:cs typeface="Courier New" pitchFamily="49" charset="0"/>
                </a:rPr>
                <a:t>W(x)</a:t>
              </a:r>
              <a:endParaRPr lang="en-US" sz="1400" b="1" dirty="0">
                <a:solidFill>
                  <a:srgbClr val="FF0000"/>
                </a:solidFill>
                <a:latin typeface="+mj-lt"/>
              </a:endParaRPr>
            </a:p>
          </p:txBody>
        </p:sp>
        <p:sp>
          <p:nvSpPr>
            <p:cNvPr id="49" name="Rectangle 48"/>
            <p:cNvSpPr/>
            <p:nvPr/>
          </p:nvSpPr>
          <p:spPr>
            <a:xfrm>
              <a:off x="7489370" y="5102423"/>
              <a:ext cx="783771" cy="307777"/>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square">
              <a:spAutoFit/>
            </a:bodyPr>
            <a:lstStyle/>
            <a:p>
              <a:r>
                <a:rPr lang="it-IT" sz="1400" b="1" dirty="0" smtClean="0">
                  <a:solidFill>
                    <a:srgbClr val="0000FF"/>
                  </a:solidFill>
                  <a:latin typeface="+mj-lt"/>
                  <a:cs typeface="Courier New" pitchFamily="49" charset="0"/>
                </a:rPr>
                <a:t>R(x)2</a:t>
              </a:r>
              <a:endParaRPr lang="en-US" sz="1400" b="1" dirty="0">
                <a:solidFill>
                  <a:srgbClr val="0000FF"/>
                </a:solidFill>
                <a:latin typeface="+mj-lt"/>
              </a:endParaRPr>
            </a:p>
          </p:txBody>
        </p:sp>
        <p:sp>
          <p:nvSpPr>
            <p:cNvPr id="50" name="Rectangle 49"/>
            <p:cNvSpPr/>
            <p:nvPr/>
          </p:nvSpPr>
          <p:spPr>
            <a:xfrm>
              <a:off x="6629400" y="5084346"/>
              <a:ext cx="859970" cy="307777"/>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square">
              <a:spAutoFit/>
            </a:bodyPr>
            <a:lstStyle/>
            <a:p>
              <a:r>
                <a:rPr lang="it-IT" sz="1400" b="1" dirty="0" smtClean="0">
                  <a:solidFill>
                    <a:srgbClr val="FF0000"/>
                  </a:solidFill>
                  <a:latin typeface="+mj-lt"/>
                  <a:cs typeface="Courier New" pitchFamily="49" charset="0"/>
                </a:rPr>
                <a:t>R(x)0</a:t>
              </a:r>
              <a:endParaRPr lang="en-US" sz="1400" b="1" dirty="0">
                <a:solidFill>
                  <a:srgbClr val="FF0000"/>
                </a:solidFill>
                <a:latin typeface="+mj-lt"/>
              </a:endParaRPr>
            </a:p>
          </p:txBody>
        </p:sp>
        <p:cxnSp>
          <p:nvCxnSpPr>
            <p:cNvPr id="51" name="Straight Connector 50"/>
            <p:cNvCxnSpPr/>
            <p:nvPr/>
          </p:nvCxnSpPr>
          <p:spPr>
            <a:xfrm>
              <a:off x="6449576" y="5779095"/>
              <a:ext cx="0" cy="138545"/>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flipV="1">
              <a:off x="6457950" y="5427784"/>
              <a:ext cx="247649" cy="387373"/>
            </a:xfrm>
            <a:prstGeom prst="straightConnector1">
              <a:avLst/>
            </a:prstGeom>
            <a:ln w="3175">
              <a:solidFill>
                <a:schemeClr val="tx1"/>
              </a:solidFill>
              <a:prstDash val="sysDot"/>
              <a:tailEnd type="arrow"/>
            </a:ln>
          </p:spPr>
          <p:style>
            <a:lnRef idx="1">
              <a:schemeClr val="accent1"/>
            </a:lnRef>
            <a:fillRef idx="0">
              <a:schemeClr val="accent1"/>
            </a:fillRef>
            <a:effectRef idx="0">
              <a:schemeClr val="accent1"/>
            </a:effectRef>
            <a:fontRef idx="minor">
              <a:schemeClr val="tx1"/>
            </a:fontRef>
          </p:style>
        </p:cxnSp>
        <p:sp>
          <p:nvSpPr>
            <p:cNvPr id="53" name="Rectangle 52"/>
            <p:cNvSpPr/>
            <p:nvPr/>
          </p:nvSpPr>
          <p:spPr>
            <a:xfrm>
              <a:off x="7239000" y="4699971"/>
              <a:ext cx="783771" cy="307777"/>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square">
              <a:spAutoFit/>
            </a:bodyPr>
            <a:lstStyle/>
            <a:p>
              <a:r>
                <a:rPr lang="it-IT" sz="1400" b="1" dirty="0" smtClean="0">
                  <a:solidFill>
                    <a:srgbClr val="FF0000"/>
                  </a:solidFill>
                  <a:latin typeface="+mj-lt"/>
                  <a:cs typeface="Courier New" pitchFamily="49" charset="0"/>
                </a:rPr>
                <a:t>R(x)6</a:t>
              </a:r>
              <a:endParaRPr lang="en-US" sz="1400" b="1" dirty="0">
                <a:solidFill>
                  <a:srgbClr val="FF0000"/>
                </a:solidFill>
                <a:latin typeface="+mj-lt"/>
              </a:endParaRPr>
            </a:p>
          </p:txBody>
        </p:sp>
        <p:cxnSp>
          <p:nvCxnSpPr>
            <p:cNvPr id="54" name="Straight Arrow Connector 53"/>
            <p:cNvCxnSpPr/>
            <p:nvPr/>
          </p:nvCxnSpPr>
          <p:spPr>
            <a:xfrm flipV="1">
              <a:off x="6457950" y="5037800"/>
              <a:ext cx="781050" cy="741296"/>
            </a:xfrm>
            <a:prstGeom prst="straightConnector1">
              <a:avLst/>
            </a:prstGeom>
            <a:ln w="3175">
              <a:solidFill>
                <a:schemeClr val="tx1"/>
              </a:solidFill>
              <a:prstDash val="sysDot"/>
              <a:tailEnd type="arrow"/>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7239000" y="4947738"/>
              <a:ext cx="0" cy="138545"/>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6" name="Rectangle 55"/>
            <p:cNvSpPr/>
            <p:nvPr/>
          </p:nvSpPr>
          <p:spPr>
            <a:xfrm>
              <a:off x="5810769" y="4697148"/>
              <a:ext cx="495453" cy="253916"/>
            </a:xfrm>
            <a:prstGeom prst="rect">
              <a:avLst/>
            </a:prstGeom>
            <a:ln>
              <a:noFill/>
            </a:ln>
          </p:spPr>
          <p:style>
            <a:lnRef idx="2">
              <a:schemeClr val="accent4">
                <a:shade val="50000"/>
              </a:schemeClr>
            </a:lnRef>
            <a:fillRef idx="1">
              <a:schemeClr val="accent4"/>
            </a:fillRef>
            <a:effectRef idx="0">
              <a:schemeClr val="accent4"/>
            </a:effectRef>
            <a:fontRef idx="minor">
              <a:schemeClr val="lt1"/>
            </a:fontRef>
          </p:style>
          <p:txBody>
            <a:bodyPr wrap="square">
              <a:spAutoFit/>
            </a:bodyPr>
            <a:lstStyle/>
            <a:p>
              <a:r>
                <a:rPr lang="en-US" sz="1050" dirty="0">
                  <a:latin typeface="+mj-lt"/>
                </a:rPr>
                <a:t>x</a:t>
              </a:r>
              <a:r>
                <a:rPr lang="en-US" sz="1050" dirty="0" smtClean="0">
                  <a:latin typeface="+mj-lt"/>
                </a:rPr>
                <a:t>+=2</a:t>
              </a:r>
              <a:endParaRPr lang="en-US" sz="1050" dirty="0">
                <a:latin typeface="+mj-lt"/>
              </a:endParaRPr>
            </a:p>
          </p:txBody>
        </p:sp>
        <p:sp>
          <p:nvSpPr>
            <p:cNvPr id="57" name="Rectangle 56"/>
            <p:cNvSpPr/>
            <p:nvPr/>
          </p:nvSpPr>
          <p:spPr>
            <a:xfrm>
              <a:off x="7119671" y="5540634"/>
              <a:ext cx="495453" cy="253916"/>
            </a:xfrm>
            <a:prstGeom prst="rect">
              <a:avLst/>
            </a:prstGeom>
            <a:ln>
              <a:noFill/>
            </a:ln>
          </p:spPr>
          <p:style>
            <a:lnRef idx="2">
              <a:schemeClr val="accent4">
                <a:shade val="50000"/>
              </a:schemeClr>
            </a:lnRef>
            <a:fillRef idx="1">
              <a:schemeClr val="accent4"/>
            </a:fillRef>
            <a:effectRef idx="0">
              <a:schemeClr val="accent4"/>
            </a:effectRef>
            <a:fontRef idx="minor">
              <a:schemeClr val="lt1"/>
            </a:fontRef>
          </p:style>
          <p:txBody>
            <a:bodyPr wrap="square">
              <a:spAutoFit/>
            </a:bodyPr>
            <a:lstStyle/>
            <a:p>
              <a:r>
                <a:rPr lang="en-US" sz="1050" dirty="0" smtClean="0">
                  <a:latin typeface="+mj-lt"/>
                </a:rPr>
                <a:t>x*=3</a:t>
              </a:r>
              <a:endParaRPr lang="en-US" sz="1050" dirty="0">
                <a:latin typeface="+mj-lt"/>
              </a:endParaRPr>
            </a:p>
          </p:txBody>
        </p:sp>
        <p:sp>
          <p:nvSpPr>
            <p:cNvPr id="58" name="Rectangle 57"/>
            <p:cNvSpPr/>
            <p:nvPr/>
          </p:nvSpPr>
          <p:spPr>
            <a:xfrm>
              <a:off x="6354744" y="4678344"/>
              <a:ext cx="724943" cy="307777"/>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square">
              <a:spAutoFit/>
            </a:bodyPr>
            <a:lstStyle/>
            <a:p>
              <a:r>
                <a:rPr lang="it-IT" sz="1400" b="1" dirty="0" smtClean="0">
                  <a:solidFill>
                    <a:srgbClr val="0000FF"/>
                  </a:solidFill>
                  <a:latin typeface="+mj-lt"/>
                  <a:cs typeface="Courier New" pitchFamily="49" charset="0"/>
                </a:rPr>
                <a:t>R(x)2</a:t>
              </a:r>
              <a:endParaRPr lang="en-US" sz="1400" b="1" dirty="0">
                <a:solidFill>
                  <a:srgbClr val="0000FF"/>
                </a:solidFill>
                <a:latin typeface="+mj-lt"/>
              </a:endParaRPr>
            </a:p>
          </p:txBody>
        </p:sp>
        <p:cxnSp>
          <p:nvCxnSpPr>
            <p:cNvPr id="59" name="Straight Connector 58"/>
            <p:cNvCxnSpPr/>
            <p:nvPr/>
          </p:nvCxnSpPr>
          <p:spPr>
            <a:xfrm>
              <a:off x="6430944" y="4973096"/>
              <a:ext cx="0" cy="138545"/>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7732208" y="5791200"/>
              <a:ext cx="0" cy="15240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1" name="Rectangle 60"/>
            <p:cNvSpPr/>
            <p:nvPr/>
          </p:nvSpPr>
          <p:spPr>
            <a:xfrm>
              <a:off x="7674430" y="5533663"/>
              <a:ext cx="859970" cy="307777"/>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square">
              <a:spAutoFit/>
            </a:bodyPr>
            <a:lstStyle/>
            <a:p>
              <a:r>
                <a:rPr lang="it-IT" sz="1400" b="1" dirty="0" smtClean="0">
                  <a:solidFill>
                    <a:srgbClr val="FF0000"/>
                  </a:solidFill>
                  <a:latin typeface="+mj-lt"/>
                  <a:cs typeface="Courier New" pitchFamily="49" charset="0"/>
                </a:rPr>
                <a:t>R(x)6</a:t>
              </a:r>
              <a:endParaRPr lang="en-US" sz="1400" b="1" dirty="0">
                <a:solidFill>
                  <a:srgbClr val="FF0000"/>
                </a:solidFill>
                <a:latin typeface="+mj-lt"/>
              </a:endParaRPr>
            </a:p>
          </p:txBody>
        </p:sp>
        <p:sp>
          <p:nvSpPr>
            <p:cNvPr id="64" name="Rectangle 63"/>
            <p:cNvSpPr/>
            <p:nvPr/>
          </p:nvSpPr>
          <p:spPr>
            <a:xfrm>
              <a:off x="6629399" y="5083624"/>
              <a:ext cx="859970" cy="307777"/>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square">
              <a:spAutoFit/>
            </a:bodyPr>
            <a:lstStyle/>
            <a:p>
              <a:r>
                <a:rPr lang="it-IT" sz="1400" b="1" dirty="0" smtClean="0">
                  <a:solidFill>
                    <a:srgbClr val="FF0000"/>
                  </a:solidFill>
                  <a:latin typeface="+mj-lt"/>
                  <a:cs typeface="Courier New" pitchFamily="49" charset="0"/>
                </a:rPr>
                <a:t>R(x)0</a:t>
              </a:r>
              <a:endParaRPr lang="en-US" sz="1400" b="1" dirty="0">
                <a:solidFill>
                  <a:srgbClr val="FF0000"/>
                </a:solidFill>
                <a:latin typeface="+mj-lt"/>
              </a:endParaRPr>
            </a:p>
          </p:txBody>
        </p:sp>
        <p:sp>
          <p:nvSpPr>
            <p:cNvPr id="65" name="Rectangle 64"/>
            <p:cNvSpPr/>
            <p:nvPr/>
          </p:nvSpPr>
          <p:spPr>
            <a:xfrm>
              <a:off x="7238999" y="4699249"/>
              <a:ext cx="783771" cy="307777"/>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square">
              <a:spAutoFit/>
            </a:bodyPr>
            <a:lstStyle/>
            <a:p>
              <a:r>
                <a:rPr lang="it-IT" sz="1400" b="1" dirty="0" smtClean="0">
                  <a:solidFill>
                    <a:srgbClr val="FF0000"/>
                  </a:solidFill>
                  <a:latin typeface="+mj-lt"/>
                  <a:cs typeface="Courier New" pitchFamily="49" charset="0"/>
                </a:rPr>
                <a:t>R(x)6</a:t>
              </a:r>
              <a:endParaRPr lang="en-US" sz="1400" b="1" dirty="0">
                <a:solidFill>
                  <a:srgbClr val="FF0000"/>
                </a:solidFill>
                <a:latin typeface="+mj-lt"/>
              </a:endParaRPr>
            </a:p>
          </p:txBody>
        </p:sp>
        <p:sp>
          <p:nvSpPr>
            <p:cNvPr id="66" name="Rectangle 65"/>
            <p:cNvSpPr/>
            <p:nvPr/>
          </p:nvSpPr>
          <p:spPr>
            <a:xfrm>
              <a:off x="6607144" y="5507056"/>
              <a:ext cx="783771" cy="307777"/>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square">
              <a:spAutoFit/>
            </a:bodyPr>
            <a:lstStyle/>
            <a:p>
              <a:r>
                <a:rPr lang="it-IT" sz="1400" b="1" dirty="0" smtClean="0">
                  <a:solidFill>
                    <a:srgbClr val="FF0000"/>
                  </a:solidFill>
                  <a:latin typeface="+mj-lt"/>
                  <a:cs typeface="Courier New" pitchFamily="49" charset="0"/>
                </a:rPr>
                <a:t>W(x)</a:t>
              </a:r>
              <a:endParaRPr lang="en-US" sz="1400" b="1" dirty="0">
                <a:solidFill>
                  <a:srgbClr val="FF0000"/>
                </a:solidFill>
                <a:latin typeface="+mj-lt"/>
              </a:endParaRPr>
            </a:p>
          </p:txBody>
        </p:sp>
        <p:sp>
          <p:nvSpPr>
            <p:cNvPr id="67" name="Rectangle 66"/>
            <p:cNvSpPr/>
            <p:nvPr/>
          </p:nvSpPr>
          <p:spPr>
            <a:xfrm>
              <a:off x="6629335" y="5083300"/>
              <a:ext cx="859970" cy="307777"/>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square">
              <a:spAutoFit/>
            </a:bodyPr>
            <a:lstStyle/>
            <a:p>
              <a:r>
                <a:rPr lang="it-IT" sz="1400" b="1" dirty="0" smtClean="0">
                  <a:solidFill>
                    <a:srgbClr val="FF0000"/>
                  </a:solidFill>
                  <a:latin typeface="+mj-lt"/>
                  <a:cs typeface="Courier New" pitchFamily="49" charset="0"/>
                </a:rPr>
                <a:t>R(x)0</a:t>
              </a:r>
              <a:endParaRPr lang="en-US" sz="1400" b="1" dirty="0">
                <a:solidFill>
                  <a:srgbClr val="FF0000"/>
                </a:solidFill>
                <a:latin typeface="+mj-lt"/>
              </a:endParaRPr>
            </a:p>
          </p:txBody>
        </p:sp>
        <p:sp>
          <p:nvSpPr>
            <p:cNvPr id="68" name="Rectangle 67"/>
            <p:cNvSpPr/>
            <p:nvPr/>
          </p:nvSpPr>
          <p:spPr>
            <a:xfrm>
              <a:off x="7238935" y="4698925"/>
              <a:ext cx="783771" cy="307777"/>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square">
              <a:spAutoFit/>
            </a:bodyPr>
            <a:lstStyle/>
            <a:p>
              <a:r>
                <a:rPr lang="it-IT" sz="1400" b="1" dirty="0" smtClean="0">
                  <a:solidFill>
                    <a:srgbClr val="FF0000"/>
                  </a:solidFill>
                  <a:latin typeface="+mj-lt"/>
                  <a:cs typeface="Courier New" pitchFamily="49" charset="0"/>
                </a:rPr>
                <a:t>R(x)6</a:t>
              </a:r>
              <a:endParaRPr lang="en-US" sz="1400" b="1" dirty="0">
                <a:solidFill>
                  <a:srgbClr val="FF0000"/>
                </a:solidFill>
                <a:latin typeface="+mj-lt"/>
              </a:endParaRPr>
            </a:p>
          </p:txBody>
        </p:sp>
        <p:sp>
          <p:nvSpPr>
            <p:cNvPr id="69" name="Rectangle 68"/>
            <p:cNvSpPr/>
            <p:nvPr/>
          </p:nvSpPr>
          <p:spPr>
            <a:xfrm>
              <a:off x="7675141" y="5531707"/>
              <a:ext cx="859970" cy="307777"/>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square">
              <a:spAutoFit/>
            </a:bodyPr>
            <a:lstStyle/>
            <a:p>
              <a:r>
                <a:rPr lang="it-IT" sz="1400" b="1" dirty="0" smtClean="0">
                  <a:solidFill>
                    <a:schemeClr val="accent6"/>
                  </a:solidFill>
                  <a:latin typeface="+mj-lt"/>
                  <a:cs typeface="Courier New" pitchFamily="49" charset="0"/>
                </a:rPr>
                <a:t>R(x)6</a:t>
              </a:r>
              <a:endParaRPr lang="en-US" sz="1400" b="1" dirty="0">
                <a:solidFill>
                  <a:schemeClr val="accent6"/>
                </a:solidFill>
                <a:latin typeface="+mj-lt"/>
              </a:endParaRPr>
            </a:p>
          </p:txBody>
        </p:sp>
        <p:sp>
          <p:nvSpPr>
            <p:cNvPr id="70" name="Rectangle 69"/>
            <p:cNvSpPr/>
            <p:nvPr/>
          </p:nvSpPr>
          <p:spPr>
            <a:xfrm>
              <a:off x="6607855" y="5505100"/>
              <a:ext cx="783771" cy="307777"/>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square">
              <a:spAutoFit/>
            </a:bodyPr>
            <a:lstStyle/>
            <a:p>
              <a:r>
                <a:rPr lang="it-IT" sz="1400" b="1" dirty="0" smtClean="0">
                  <a:solidFill>
                    <a:schemeClr val="accent6"/>
                  </a:solidFill>
                  <a:latin typeface="+mj-lt"/>
                  <a:cs typeface="Courier New" pitchFamily="49" charset="0"/>
                </a:rPr>
                <a:t>W(x)</a:t>
              </a:r>
              <a:endParaRPr lang="en-US" sz="1400" b="1" dirty="0">
                <a:solidFill>
                  <a:schemeClr val="accent6"/>
                </a:solidFill>
                <a:latin typeface="+mj-lt"/>
              </a:endParaRPr>
            </a:p>
          </p:txBody>
        </p:sp>
        <p:sp>
          <p:nvSpPr>
            <p:cNvPr id="71" name="Rectangle 70"/>
            <p:cNvSpPr/>
            <p:nvPr/>
          </p:nvSpPr>
          <p:spPr>
            <a:xfrm>
              <a:off x="6630046" y="5081344"/>
              <a:ext cx="859970" cy="307777"/>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square">
              <a:spAutoFit/>
            </a:bodyPr>
            <a:lstStyle/>
            <a:p>
              <a:r>
                <a:rPr lang="it-IT" sz="1400" b="1" dirty="0" smtClean="0">
                  <a:solidFill>
                    <a:schemeClr val="accent6"/>
                  </a:solidFill>
                  <a:latin typeface="+mj-lt"/>
                  <a:cs typeface="Courier New" pitchFamily="49" charset="0"/>
                </a:rPr>
                <a:t>R(x)0</a:t>
              </a:r>
              <a:endParaRPr lang="en-US" sz="1400" b="1" dirty="0">
                <a:solidFill>
                  <a:schemeClr val="accent6"/>
                </a:solidFill>
                <a:latin typeface="+mj-lt"/>
              </a:endParaRPr>
            </a:p>
          </p:txBody>
        </p:sp>
        <p:sp>
          <p:nvSpPr>
            <p:cNvPr id="72" name="Rectangle 71"/>
            <p:cNvSpPr/>
            <p:nvPr/>
          </p:nvSpPr>
          <p:spPr>
            <a:xfrm>
              <a:off x="7239646" y="4696969"/>
              <a:ext cx="783771" cy="307777"/>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square">
              <a:spAutoFit/>
            </a:bodyPr>
            <a:lstStyle/>
            <a:p>
              <a:r>
                <a:rPr lang="it-IT" sz="1400" b="1" dirty="0" smtClean="0">
                  <a:solidFill>
                    <a:schemeClr val="accent6"/>
                  </a:solidFill>
                  <a:latin typeface="+mj-lt"/>
                  <a:cs typeface="Courier New" pitchFamily="49" charset="0"/>
                </a:rPr>
                <a:t>R(x)6</a:t>
              </a:r>
              <a:endParaRPr lang="en-US" sz="1400" b="1" dirty="0">
                <a:solidFill>
                  <a:schemeClr val="accent6"/>
                </a:solidFill>
                <a:latin typeface="+mj-lt"/>
              </a:endParaRPr>
            </a:p>
          </p:txBody>
        </p:sp>
        <p:sp>
          <p:nvSpPr>
            <p:cNvPr id="79" name="Rectangle 78"/>
            <p:cNvSpPr/>
            <p:nvPr/>
          </p:nvSpPr>
          <p:spPr>
            <a:xfrm>
              <a:off x="5287042" y="4671165"/>
              <a:ext cx="1043145" cy="307777"/>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square">
              <a:spAutoFit/>
            </a:bodyPr>
            <a:lstStyle/>
            <a:p>
              <a:r>
                <a:rPr lang="it-IT" sz="1400" b="1" dirty="0" smtClean="0">
                  <a:solidFill>
                    <a:srgbClr val="1D3064"/>
                  </a:solidFill>
                  <a:latin typeface="+mj-lt"/>
                  <a:cs typeface="Courier New" pitchFamily="49" charset="0"/>
                </a:rPr>
                <a:t>W(x)</a:t>
              </a:r>
              <a:endParaRPr lang="en-US" sz="1400" b="1" dirty="0">
                <a:solidFill>
                  <a:srgbClr val="1D3064"/>
                </a:solidFill>
                <a:latin typeface="+mj-lt"/>
              </a:endParaRPr>
            </a:p>
          </p:txBody>
        </p:sp>
        <p:sp>
          <p:nvSpPr>
            <p:cNvPr id="80" name="Rectangle 79"/>
            <p:cNvSpPr/>
            <p:nvPr/>
          </p:nvSpPr>
          <p:spPr>
            <a:xfrm>
              <a:off x="7489305" y="5103370"/>
              <a:ext cx="783771" cy="307777"/>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square">
              <a:spAutoFit/>
            </a:bodyPr>
            <a:lstStyle/>
            <a:p>
              <a:r>
                <a:rPr lang="it-IT" sz="1400" b="1" dirty="0" smtClean="0">
                  <a:solidFill>
                    <a:srgbClr val="1D3064"/>
                  </a:solidFill>
                  <a:latin typeface="+mj-lt"/>
                  <a:cs typeface="Courier New" pitchFamily="49" charset="0"/>
                </a:rPr>
                <a:t>R(x)2</a:t>
              </a:r>
              <a:endParaRPr lang="en-US" sz="1400" b="1" dirty="0">
                <a:solidFill>
                  <a:srgbClr val="1D3064"/>
                </a:solidFill>
                <a:latin typeface="+mj-lt"/>
              </a:endParaRPr>
            </a:p>
          </p:txBody>
        </p:sp>
        <p:sp>
          <p:nvSpPr>
            <p:cNvPr id="81" name="Rectangle 80"/>
            <p:cNvSpPr/>
            <p:nvPr/>
          </p:nvSpPr>
          <p:spPr>
            <a:xfrm>
              <a:off x="6354679" y="4679291"/>
              <a:ext cx="724943" cy="307777"/>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square">
              <a:spAutoFit/>
            </a:bodyPr>
            <a:lstStyle/>
            <a:p>
              <a:r>
                <a:rPr lang="it-IT" sz="1400" b="1" dirty="0" smtClean="0">
                  <a:solidFill>
                    <a:srgbClr val="1D3064"/>
                  </a:solidFill>
                  <a:latin typeface="+mj-lt"/>
                  <a:cs typeface="Courier New" pitchFamily="49" charset="0"/>
                </a:rPr>
                <a:t>R(x)2</a:t>
              </a:r>
              <a:endParaRPr lang="en-US" sz="1400" b="1" dirty="0">
                <a:solidFill>
                  <a:srgbClr val="1D3064"/>
                </a:solidFill>
                <a:latin typeface="+mj-lt"/>
              </a:endParaRPr>
            </a:p>
          </p:txBody>
        </p:sp>
      </p:grpSp>
      <p:sp>
        <p:nvSpPr>
          <p:cNvPr id="82" name="Rectangle 81"/>
          <p:cNvSpPr/>
          <p:nvPr/>
        </p:nvSpPr>
        <p:spPr>
          <a:xfrm>
            <a:off x="3231387" y="5896610"/>
            <a:ext cx="446309" cy="230012"/>
          </a:xfrm>
          <a:prstGeom prst="rect">
            <a:avLst/>
          </a:prstGeom>
          <a:ln>
            <a:noFill/>
          </a:ln>
        </p:spPr>
        <p:style>
          <a:lnRef idx="2">
            <a:schemeClr val="accent4">
              <a:shade val="50000"/>
            </a:schemeClr>
          </a:lnRef>
          <a:fillRef idx="1">
            <a:schemeClr val="accent4"/>
          </a:fillRef>
          <a:effectRef idx="0">
            <a:schemeClr val="accent4"/>
          </a:effectRef>
          <a:fontRef idx="minor">
            <a:schemeClr val="lt1"/>
          </a:fontRef>
        </p:style>
        <p:txBody>
          <a:bodyPr wrap="square">
            <a:spAutoFit/>
          </a:bodyPr>
          <a:lstStyle/>
          <a:p>
            <a:r>
              <a:rPr lang="en-US" sz="900" dirty="0" smtClean="0">
                <a:latin typeface="+mj-lt"/>
              </a:rPr>
              <a:t>x</a:t>
            </a:r>
            <a:r>
              <a:rPr lang="en-US" sz="900" baseline="-25000" dirty="0" smtClean="0">
                <a:latin typeface="+mj-lt"/>
              </a:rPr>
              <a:t>3</a:t>
            </a:r>
            <a:r>
              <a:rPr lang="en-US" sz="900" dirty="0" smtClean="0">
                <a:latin typeface="+mj-lt"/>
              </a:rPr>
              <a:t>=6</a:t>
            </a:r>
            <a:endParaRPr lang="en-US" sz="900" dirty="0">
              <a:latin typeface="+mj-lt"/>
            </a:endParaRPr>
          </a:p>
        </p:txBody>
      </p:sp>
      <p:sp>
        <p:nvSpPr>
          <p:cNvPr id="83" name="Rectangle 82"/>
          <p:cNvSpPr/>
          <p:nvPr/>
        </p:nvSpPr>
        <p:spPr>
          <a:xfrm>
            <a:off x="2349841" y="5893811"/>
            <a:ext cx="446309" cy="230012"/>
          </a:xfrm>
          <a:prstGeom prst="rect">
            <a:avLst/>
          </a:prstGeom>
          <a:ln>
            <a:noFill/>
          </a:ln>
        </p:spPr>
        <p:style>
          <a:lnRef idx="2">
            <a:schemeClr val="accent4">
              <a:shade val="50000"/>
            </a:schemeClr>
          </a:lnRef>
          <a:fillRef idx="1">
            <a:schemeClr val="accent4"/>
          </a:fillRef>
          <a:effectRef idx="0">
            <a:schemeClr val="accent4"/>
          </a:effectRef>
          <a:fontRef idx="minor">
            <a:schemeClr val="lt1"/>
          </a:fontRef>
        </p:style>
        <p:txBody>
          <a:bodyPr wrap="square">
            <a:spAutoFit/>
          </a:bodyPr>
          <a:lstStyle/>
          <a:p>
            <a:r>
              <a:rPr lang="en-US" sz="900" dirty="0" smtClean="0">
                <a:latin typeface="+mj-lt"/>
              </a:rPr>
              <a:t>x</a:t>
            </a:r>
            <a:r>
              <a:rPr lang="en-US" sz="900" baseline="-25000" dirty="0" smtClean="0">
                <a:latin typeface="+mj-lt"/>
              </a:rPr>
              <a:t>2</a:t>
            </a:r>
            <a:r>
              <a:rPr lang="en-US" sz="900" dirty="0" smtClean="0">
                <a:latin typeface="+mj-lt"/>
              </a:rPr>
              <a:t>=6</a:t>
            </a:r>
            <a:endParaRPr lang="en-US" sz="900" dirty="0">
              <a:latin typeface="+mj-lt"/>
            </a:endParaRPr>
          </a:p>
        </p:txBody>
      </p:sp>
      <p:sp>
        <p:nvSpPr>
          <p:cNvPr id="84" name="Rectangle 83"/>
          <p:cNvSpPr/>
          <p:nvPr/>
        </p:nvSpPr>
        <p:spPr>
          <a:xfrm>
            <a:off x="1426027" y="5886562"/>
            <a:ext cx="446309" cy="230012"/>
          </a:xfrm>
          <a:prstGeom prst="rect">
            <a:avLst/>
          </a:prstGeom>
          <a:ln>
            <a:noFill/>
          </a:ln>
        </p:spPr>
        <p:style>
          <a:lnRef idx="2">
            <a:schemeClr val="accent4">
              <a:shade val="50000"/>
            </a:schemeClr>
          </a:lnRef>
          <a:fillRef idx="1">
            <a:schemeClr val="accent4"/>
          </a:fillRef>
          <a:effectRef idx="0">
            <a:schemeClr val="accent4"/>
          </a:effectRef>
          <a:fontRef idx="minor">
            <a:schemeClr val="lt1"/>
          </a:fontRef>
        </p:style>
        <p:txBody>
          <a:bodyPr wrap="square">
            <a:spAutoFit/>
          </a:bodyPr>
          <a:lstStyle/>
          <a:p>
            <a:r>
              <a:rPr lang="en-US" sz="900" dirty="0" smtClean="0">
                <a:latin typeface="+mj-lt"/>
              </a:rPr>
              <a:t>x</a:t>
            </a:r>
            <a:r>
              <a:rPr lang="en-US" sz="900" baseline="-25000" dirty="0" smtClean="0">
                <a:latin typeface="+mj-lt"/>
              </a:rPr>
              <a:t>1</a:t>
            </a:r>
            <a:r>
              <a:rPr lang="en-US" sz="900" dirty="0" smtClean="0">
                <a:latin typeface="+mj-lt"/>
              </a:rPr>
              <a:t>=6</a:t>
            </a:r>
            <a:endParaRPr lang="en-US" sz="900" dirty="0">
              <a:latin typeface="+mj-lt"/>
            </a:endParaRPr>
          </a:p>
        </p:txBody>
      </p:sp>
    </p:spTree>
    <p:extLst>
      <p:ext uri="{BB962C8B-B14F-4D97-AF65-F5344CB8AC3E}">
        <p14:creationId xmlns:p14="http://schemas.microsoft.com/office/powerpoint/2010/main" val="980537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5"/>
                                        </p:tgtEl>
                                        <p:attrNameLst>
                                          <p:attrName>style.visibility</p:attrName>
                                        </p:attrNameLst>
                                      </p:cBhvr>
                                      <p:to>
                                        <p:strVal val="visible"/>
                                      </p:to>
                                    </p:set>
                                  </p:childTnLst>
                                </p:cTn>
                              </p:par>
                            </p:childTnLst>
                          </p:cTn>
                        </p:par>
                        <p:par>
                          <p:cTn id="31" fill="hold">
                            <p:stCondLst>
                              <p:cond delay="0"/>
                            </p:stCondLst>
                            <p:childTnLst>
                              <p:par>
                                <p:cTn id="32" presetID="27" presetClass="emph" presetSubtype="0" fill="remove" grpId="1" nodeType="afterEffect">
                                  <p:stCondLst>
                                    <p:cond delay="0"/>
                                  </p:stCondLst>
                                  <p:childTnLst>
                                    <p:animClr clrSpc="rgb" dir="cw">
                                      <p:cBhvr override="childStyle">
                                        <p:cTn id="33" dur="250" autoRev="1" fill="remove"/>
                                        <p:tgtEl>
                                          <p:spTgt spid="25"/>
                                        </p:tgtEl>
                                        <p:attrNameLst>
                                          <p:attrName>style.color</p:attrName>
                                        </p:attrNameLst>
                                      </p:cBhvr>
                                      <p:to>
                                        <a:schemeClr val="bg1"/>
                                      </p:to>
                                    </p:animClr>
                                    <p:animClr clrSpc="rgb" dir="cw">
                                      <p:cBhvr>
                                        <p:cTn id="34" dur="250" autoRev="1" fill="remove"/>
                                        <p:tgtEl>
                                          <p:spTgt spid="25"/>
                                        </p:tgtEl>
                                        <p:attrNameLst>
                                          <p:attrName>fillcolor</p:attrName>
                                        </p:attrNameLst>
                                      </p:cBhvr>
                                      <p:to>
                                        <a:schemeClr val="bg1"/>
                                      </p:to>
                                    </p:animClr>
                                    <p:set>
                                      <p:cBhvr>
                                        <p:cTn id="35" dur="250" autoRev="1" fill="remove"/>
                                        <p:tgtEl>
                                          <p:spTgt spid="25"/>
                                        </p:tgtEl>
                                        <p:attrNameLst>
                                          <p:attrName>fill.type</p:attrName>
                                        </p:attrNameLst>
                                      </p:cBhvr>
                                      <p:to>
                                        <p:strVal val="solid"/>
                                      </p:to>
                                    </p:set>
                                    <p:set>
                                      <p:cBhvr>
                                        <p:cTn id="36" dur="250" autoRev="1" fill="remove"/>
                                        <p:tgtEl>
                                          <p:spTgt spid="25"/>
                                        </p:tgtEl>
                                        <p:attrNameLst>
                                          <p:attrName>fill.on</p:attrName>
                                        </p:attrNameLst>
                                      </p:cBhvr>
                                      <p:to>
                                        <p:strVal val="tru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6"/>
                                        </p:tgtEl>
                                        <p:attrNameLst>
                                          <p:attrName>style.visibility</p:attrName>
                                        </p:attrNameLst>
                                      </p:cBhvr>
                                      <p:to>
                                        <p:strVal val="visible"/>
                                      </p:to>
                                    </p:set>
                                  </p:childTnLst>
                                </p:cTn>
                              </p:par>
                            </p:childTnLst>
                          </p:cTn>
                        </p:par>
                        <p:par>
                          <p:cTn id="43" fill="hold">
                            <p:stCondLst>
                              <p:cond delay="0"/>
                            </p:stCondLst>
                            <p:childTnLst>
                              <p:par>
                                <p:cTn id="44" presetID="27" presetClass="emph" presetSubtype="0" fill="remove" grpId="1" nodeType="afterEffect">
                                  <p:stCondLst>
                                    <p:cond delay="0"/>
                                  </p:stCondLst>
                                  <p:childTnLst>
                                    <p:animClr clrSpc="rgb" dir="cw">
                                      <p:cBhvr override="childStyle">
                                        <p:cTn id="45" dur="250" autoRev="1" fill="remove"/>
                                        <p:tgtEl>
                                          <p:spTgt spid="26"/>
                                        </p:tgtEl>
                                        <p:attrNameLst>
                                          <p:attrName>style.color</p:attrName>
                                        </p:attrNameLst>
                                      </p:cBhvr>
                                      <p:to>
                                        <a:schemeClr val="bg1"/>
                                      </p:to>
                                    </p:animClr>
                                    <p:animClr clrSpc="rgb" dir="cw">
                                      <p:cBhvr>
                                        <p:cTn id="46" dur="250" autoRev="1" fill="remove"/>
                                        <p:tgtEl>
                                          <p:spTgt spid="26"/>
                                        </p:tgtEl>
                                        <p:attrNameLst>
                                          <p:attrName>fillcolor</p:attrName>
                                        </p:attrNameLst>
                                      </p:cBhvr>
                                      <p:to>
                                        <a:schemeClr val="bg1"/>
                                      </p:to>
                                    </p:animClr>
                                    <p:set>
                                      <p:cBhvr>
                                        <p:cTn id="47" dur="250" autoRev="1" fill="remove"/>
                                        <p:tgtEl>
                                          <p:spTgt spid="26"/>
                                        </p:tgtEl>
                                        <p:attrNameLst>
                                          <p:attrName>fill.type</p:attrName>
                                        </p:attrNameLst>
                                      </p:cBhvr>
                                      <p:to>
                                        <p:strVal val="solid"/>
                                      </p:to>
                                    </p:set>
                                    <p:set>
                                      <p:cBhvr>
                                        <p:cTn id="48" dur="250" autoRev="1" fill="remove"/>
                                        <p:tgtEl>
                                          <p:spTgt spid="26"/>
                                        </p:tgtEl>
                                        <p:attrNameLst>
                                          <p:attrName>fill.on</p:attrName>
                                        </p:attrNameLst>
                                      </p:cBhvr>
                                      <p:to>
                                        <p:strVal val="tru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20"/>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7"/>
                                        </p:tgtEl>
                                        <p:attrNameLst>
                                          <p:attrName>style.visibility</p:attrName>
                                        </p:attrNameLst>
                                      </p:cBhvr>
                                      <p:to>
                                        <p:strVal val="visible"/>
                                      </p:to>
                                    </p:set>
                                  </p:childTnLst>
                                </p:cTn>
                              </p:par>
                            </p:childTnLst>
                          </p:cTn>
                        </p:par>
                        <p:par>
                          <p:cTn id="55" fill="hold">
                            <p:stCondLst>
                              <p:cond delay="0"/>
                            </p:stCondLst>
                            <p:childTnLst>
                              <p:par>
                                <p:cTn id="56" presetID="27" presetClass="emph" presetSubtype="0" fill="remove" grpId="1" nodeType="afterEffect">
                                  <p:stCondLst>
                                    <p:cond delay="0"/>
                                  </p:stCondLst>
                                  <p:childTnLst>
                                    <p:animClr clrSpc="rgb" dir="cw">
                                      <p:cBhvr override="childStyle">
                                        <p:cTn id="57" dur="250" autoRev="1" fill="remove"/>
                                        <p:tgtEl>
                                          <p:spTgt spid="27"/>
                                        </p:tgtEl>
                                        <p:attrNameLst>
                                          <p:attrName>style.color</p:attrName>
                                        </p:attrNameLst>
                                      </p:cBhvr>
                                      <p:to>
                                        <a:schemeClr val="bg1"/>
                                      </p:to>
                                    </p:animClr>
                                    <p:animClr clrSpc="rgb" dir="cw">
                                      <p:cBhvr>
                                        <p:cTn id="58" dur="250" autoRev="1" fill="remove"/>
                                        <p:tgtEl>
                                          <p:spTgt spid="27"/>
                                        </p:tgtEl>
                                        <p:attrNameLst>
                                          <p:attrName>fillcolor</p:attrName>
                                        </p:attrNameLst>
                                      </p:cBhvr>
                                      <p:to>
                                        <a:schemeClr val="bg1"/>
                                      </p:to>
                                    </p:animClr>
                                    <p:set>
                                      <p:cBhvr>
                                        <p:cTn id="59" dur="250" autoRev="1" fill="remove"/>
                                        <p:tgtEl>
                                          <p:spTgt spid="27"/>
                                        </p:tgtEl>
                                        <p:attrNameLst>
                                          <p:attrName>fill.type</p:attrName>
                                        </p:attrNameLst>
                                      </p:cBhvr>
                                      <p:to>
                                        <p:strVal val="solid"/>
                                      </p:to>
                                    </p:set>
                                    <p:set>
                                      <p:cBhvr>
                                        <p:cTn id="60" dur="250" autoRev="1" fill="remove"/>
                                        <p:tgtEl>
                                          <p:spTgt spid="27"/>
                                        </p:tgtEl>
                                        <p:attrNameLst>
                                          <p:attrName>fill.on</p:attrName>
                                        </p:attrNameLst>
                                      </p:cBhvr>
                                      <p:to>
                                        <p:strVal val="tru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15"/>
                                        </p:tgtEl>
                                        <p:attrNameLst>
                                          <p:attrName>style.visibility</p:attrName>
                                        </p:attrNameLst>
                                      </p:cBhvr>
                                      <p:to>
                                        <p:strVal val="visible"/>
                                      </p:to>
                                    </p:set>
                                  </p:childTnLst>
                                </p:cTn>
                              </p:par>
                              <p:par>
                                <p:cTn id="65" presetID="1" presetClass="exit" presetSubtype="0" fill="hold" nodeType="withEffect">
                                  <p:stCondLst>
                                    <p:cond delay="0"/>
                                  </p:stCondLst>
                                  <p:childTnLst>
                                    <p:set>
                                      <p:cBhvr>
                                        <p:cTn id="66" dur="1" fill="hold">
                                          <p:stCondLst>
                                            <p:cond delay="0"/>
                                          </p:stCondLst>
                                        </p:cTn>
                                        <p:tgtEl>
                                          <p:spTgt spid="20"/>
                                        </p:tgtEl>
                                        <p:attrNameLst>
                                          <p:attrName>style.visibility</p:attrName>
                                        </p:attrNameLst>
                                      </p:cBhvr>
                                      <p:to>
                                        <p:strVal val="hidden"/>
                                      </p:to>
                                    </p:set>
                                  </p:childTnLst>
                                </p:cTn>
                              </p:par>
                              <p:par>
                                <p:cTn id="67" presetID="1" presetClass="exit" presetSubtype="0" fill="hold" nodeType="withEffect">
                                  <p:stCondLst>
                                    <p:cond delay="0"/>
                                  </p:stCondLst>
                                  <p:childTnLst>
                                    <p:set>
                                      <p:cBhvr>
                                        <p:cTn id="68" dur="1" fill="hold">
                                          <p:stCondLst>
                                            <p:cond delay="0"/>
                                          </p:stCondLst>
                                        </p:cTn>
                                        <p:tgtEl>
                                          <p:spTgt spid="19"/>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21"/>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24"/>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22"/>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28"/>
                                        </p:tgtEl>
                                        <p:attrNameLst>
                                          <p:attrName>style.visibility</p:attrName>
                                        </p:attrNameLst>
                                      </p:cBhvr>
                                      <p:to>
                                        <p:strVal val="visible"/>
                                      </p:to>
                                    </p:set>
                                  </p:childTnLst>
                                </p:cTn>
                              </p:par>
                            </p:childTnLst>
                          </p:cTn>
                        </p:par>
                        <p:par>
                          <p:cTn id="81" fill="hold">
                            <p:stCondLst>
                              <p:cond delay="0"/>
                            </p:stCondLst>
                            <p:childTnLst>
                              <p:par>
                                <p:cTn id="82" presetID="27" presetClass="emph" presetSubtype="0" fill="remove" grpId="1" nodeType="afterEffect">
                                  <p:stCondLst>
                                    <p:cond delay="0"/>
                                  </p:stCondLst>
                                  <p:childTnLst>
                                    <p:animClr clrSpc="rgb" dir="cw">
                                      <p:cBhvr override="childStyle">
                                        <p:cTn id="83" dur="250" autoRev="1" fill="remove"/>
                                        <p:tgtEl>
                                          <p:spTgt spid="28"/>
                                        </p:tgtEl>
                                        <p:attrNameLst>
                                          <p:attrName>style.color</p:attrName>
                                        </p:attrNameLst>
                                      </p:cBhvr>
                                      <p:to>
                                        <a:schemeClr val="bg1"/>
                                      </p:to>
                                    </p:animClr>
                                    <p:animClr clrSpc="rgb" dir="cw">
                                      <p:cBhvr>
                                        <p:cTn id="84" dur="250" autoRev="1" fill="remove"/>
                                        <p:tgtEl>
                                          <p:spTgt spid="28"/>
                                        </p:tgtEl>
                                        <p:attrNameLst>
                                          <p:attrName>fillcolor</p:attrName>
                                        </p:attrNameLst>
                                      </p:cBhvr>
                                      <p:to>
                                        <a:schemeClr val="bg1"/>
                                      </p:to>
                                    </p:animClr>
                                    <p:set>
                                      <p:cBhvr>
                                        <p:cTn id="85" dur="250" autoRev="1" fill="remove"/>
                                        <p:tgtEl>
                                          <p:spTgt spid="28"/>
                                        </p:tgtEl>
                                        <p:attrNameLst>
                                          <p:attrName>fill.type</p:attrName>
                                        </p:attrNameLst>
                                      </p:cBhvr>
                                      <p:to>
                                        <p:strVal val="solid"/>
                                      </p:to>
                                    </p:set>
                                    <p:set>
                                      <p:cBhvr>
                                        <p:cTn id="86" dur="250" autoRev="1" fill="remove"/>
                                        <p:tgtEl>
                                          <p:spTgt spid="28"/>
                                        </p:tgtEl>
                                        <p:attrNameLst>
                                          <p:attrName>fill.on</p:attrName>
                                        </p:attrNameLst>
                                      </p:cBhvr>
                                      <p:to>
                                        <p:strVal val="tru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29"/>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31"/>
                                        </p:tgtEl>
                                        <p:attrNameLst>
                                          <p:attrName>style.visibility</p:attrName>
                                        </p:attrNameLst>
                                      </p:cBhvr>
                                      <p:to>
                                        <p:strVal val="visible"/>
                                      </p:to>
                                    </p:set>
                                  </p:childTnLst>
                                </p:cTn>
                              </p:par>
                            </p:childTnLst>
                          </p:cTn>
                        </p:par>
                        <p:par>
                          <p:cTn id="93" fill="hold">
                            <p:stCondLst>
                              <p:cond delay="0"/>
                            </p:stCondLst>
                            <p:childTnLst>
                              <p:par>
                                <p:cTn id="94" presetID="27" presetClass="emph" presetSubtype="0" fill="remove" grpId="1" nodeType="afterEffect">
                                  <p:stCondLst>
                                    <p:cond delay="0"/>
                                  </p:stCondLst>
                                  <p:childTnLst>
                                    <p:animClr clrSpc="rgb" dir="cw">
                                      <p:cBhvr override="childStyle">
                                        <p:cTn id="95" dur="250" autoRev="1" fill="remove"/>
                                        <p:tgtEl>
                                          <p:spTgt spid="31"/>
                                        </p:tgtEl>
                                        <p:attrNameLst>
                                          <p:attrName>style.color</p:attrName>
                                        </p:attrNameLst>
                                      </p:cBhvr>
                                      <p:to>
                                        <a:schemeClr val="bg1"/>
                                      </p:to>
                                    </p:animClr>
                                    <p:animClr clrSpc="rgb" dir="cw">
                                      <p:cBhvr>
                                        <p:cTn id="96" dur="250" autoRev="1" fill="remove"/>
                                        <p:tgtEl>
                                          <p:spTgt spid="31"/>
                                        </p:tgtEl>
                                        <p:attrNameLst>
                                          <p:attrName>fillcolor</p:attrName>
                                        </p:attrNameLst>
                                      </p:cBhvr>
                                      <p:to>
                                        <a:schemeClr val="bg1"/>
                                      </p:to>
                                    </p:animClr>
                                    <p:set>
                                      <p:cBhvr>
                                        <p:cTn id="97" dur="250" autoRev="1" fill="remove"/>
                                        <p:tgtEl>
                                          <p:spTgt spid="31"/>
                                        </p:tgtEl>
                                        <p:attrNameLst>
                                          <p:attrName>fill.type</p:attrName>
                                        </p:attrNameLst>
                                      </p:cBhvr>
                                      <p:to>
                                        <p:strVal val="solid"/>
                                      </p:to>
                                    </p:set>
                                    <p:set>
                                      <p:cBhvr>
                                        <p:cTn id="98" dur="250" autoRev="1" fill="remove"/>
                                        <p:tgtEl>
                                          <p:spTgt spid="31"/>
                                        </p:tgtEl>
                                        <p:attrNameLst>
                                          <p:attrName>fill.on</p:attrName>
                                        </p:attrNameLst>
                                      </p:cBhvr>
                                      <p:to>
                                        <p:strVal val="true"/>
                                      </p:to>
                                    </p:set>
                                  </p:childTnLst>
                                </p:cTn>
                              </p:par>
                              <p:par>
                                <p:cTn id="99" presetID="1" presetClass="entr" presetSubtype="0" fill="hold" nodeType="withEffect">
                                  <p:stCondLst>
                                    <p:cond delay="0"/>
                                  </p:stCondLst>
                                  <p:childTnLst>
                                    <p:set>
                                      <p:cBhvr>
                                        <p:cTn id="100" dur="1" fill="hold">
                                          <p:stCondLst>
                                            <p:cond delay="0"/>
                                          </p:stCondLst>
                                        </p:cTn>
                                        <p:tgtEl>
                                          <p:spTgt spid="30"/>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32"/>
                                        </p:tgtEl>
                                        <p:attrNameLst>
                                          <p:attrName>style.visibility</p:attrName>
                                        </p:attrNameLst>
                                      </p:cBhvr>
                                      <p:to>
                                        <p:strVal val="visible"/>
                                      </p:to>
                                    </p:set>
                                  </p:childTnLst>
                                </p:cTn>
                              </p:par>
                            </p:childTnLst>
                          </p:cTn>
                        </p:par>
                        <p:par>
                          <p:cTn id="103" fill="hold">
                            <p:stCondLst>
                              <p:cond delay="500"/>
                            </p:stCondLst>
                            <p:childTnLst>
                              <p:par>
                                <p:cTn id="104" presetID="27" presetClass="emph" presetSubtype="0" fill="remove" grpId="1" nodeType="afterEffect">
                                  <p:stCondLst>
                                    <p:cond delay="0"/>
                                  </p:stCondLst>
                                  <p:childTnLst>
                                    <p:animClr clrSpc="rgb" dir="cw">
                                      <p:cBhvr override="childStyle">
                                        <p:cTn id="105" dur="250" autoRev="1" fill="remove"/>
                                        <p:tgtEl>
                                          <p:spTgt spid="32"/>
                                        </p:tgtEl>
                                        <p:attrNameLst>
                                          <p:attrName>style.color</p:attrName>
                                        </p:attrNameLst>
                                      </p:cBhvr>
                                      <p:to>
                                        <a:schemeClr val="bg1"/>
                                      </p:to>
                                    </p:animClr>
                                    <p:animClr clrSpc="rgb" dir="cw">
                                      <p:cBhvr>
                                        <p:cTn id="106" dur="250" autoRev="1" fill="remove"/>
                                        <p:tgtEl>
                                          <p:spTgt spid="32"/>
                                        </p:tgtEl>
                                        <p:attrNameLst>
                                          <p:attrName>fillcolor</p:attrName>
                                        </p:attrNameLst>
                                      </p:cBhvr>
                                      <p:to>
                                        <a:schemeClr val="bg1"/>
                                      </p:to>
                                    </p:animClr>
                                    <p:set>
                                      <p:cBhvr>
                                        <p:cTn id="107" dur="250" autoRev="1" fill="remove"/>
                                        <p:tgtEl>
                                          <p:spTgt spid="32"/>
                                        </p:tgtEl>
                                        <p:attrNameLst>
                                          <p:attrName>fill.type</p:attrName>
                                        </p:attrNameLst>
                                      </p:cBhvr>
                                      <p:to>
                                        <p:strVal val="solid"/>
                                      </p:to>
                                    </p:set>
                                    <p:set>
                                      <p:cBhvr>
                                        <p:cTn id="108" dur="250" autoRev="1" fill="remove"/>
                                        <p:tgtEl>
                                          <p:spTgt spid="32"/>
                                        </p:tgtEl>
                                        <p:attrNameLst>
                                          <p:attrName>fill.on</p:attrName>
                                        </p:attrNameLst>
                                      </p:cBhvr>
                                      <p:to>
                                        <p:strVal val="true"/>
                                      </p:to>
                                    </p:set>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nodeType="clickEffect">
                                  <p:stCondLst>
                                    <p:cond delay="0"/>
                                  </p:stCondLst>
                                  <p:childTnLst>
                                    <p:set>
                                      <p:cBhvr>
                                        <p:cTn id="112" dur="1" fill="hold">
                                          <p:stCondLst>
                                            <p:cond delay="0"/>
                                          </p:stCondLst>
                                        </p:cTn>
                                        <p:tgtEl>
                                          <p:spTgt spid="23"/>
                                        </p:tgtEl>
                                        <p:attrNameLst>
                                          <p:attrName>style.visibility</p:attrName>
                                        </p:attrNameLst>
                                      </p:cBhvr>
                                      <p:to>
                                        <p:strVal val="visible"/>
                                      </p:to>
                                    </p:set>
                                  </p:childTnLst>
                                </p:cTn>
                              </p:par>
                              <p:par>
                                <p:cTn id="113" presetID="1" presetClass="exit" presetSubtype="0" fill="hold" nodeType="withEffect">
                                  <p:stCondLst>
                                    <p:cond delay="0"/>
                                  </p:stCondLst>
                                  <p:childTnLst>
                                    <p:set>
                                      <p:cBhvr>
                                        <p:cTn id="114" dur="1" fill="hold">
                                          <p:stCondLst>
                                            <p:cond delay="0"/>
                                          </p:stCondLst>
                                        </p:cTn>
                                        <p:tgtEl>
                                          <p:spTgt spid="30"/>
                                        </p:tgtEl>
                                        <p:attrNameLst>
                                          <p:attrName>style.visibility</p:attrName>
                                        </p:attrNameLst>
                                      </p:cBhvr>
                                      <p:to>
                                        <p:strVal val="hidden"/>
                                      </p:to>
                                    </p:set>
                                  </p:childTnLst>
                                </p:cTn>
                              </p:par>
                              <p:par>
                                <p:cTn id="115" presetID="1" presetClass="exit" presetSubtype="0" fill="hold" nodeType="withEffect">
                                  <p:stCondLst>
                                    <p:cond delay="0"/>
                                  </p:stCondLst>
                                  <p:childTnLst>
                                    <p:set>
                                      <p:cBhvr>
                                        <p:cTn id="116" dur="1" fill="hold">
                                          <p:stCondLst>
                                            <p:cond delay="0"/>
                                          </p:stCondLst>
                                        </p:cTn>
                                        <p:tgtEl>
                                          <p:spTgt spid="29"/>
                                        </p:tgtEl>
                                        <p:attrNameLst>
                                          <p:attrName>style.visibility</p:attrName>
                                        </p:attrNameLst>
                                      </p:cBhvr>
                                      <p:to>
                                        <p:strVal val="hidden"/>
                                      </p:to>
                                    </p:set>
                                  </p:childTnLst>
                                </p:cTn>
                              </p:par>
                            </p:childTnLst>
                          </p:cTn>
                        </p:par>
                      </p:childTnLst>
                    </p:cTn>
                  </p:par>
                  <p:par>
                    <p:cTn id="117" fill="hold">
                      <p:stCondLst>
                        <p:cond delay="indefinite"/>
                      </p:stCondLst>
                      <p:childTnLst>
                        <p:par>
                          <p:cTn id="118" fill="hold">
                            <p:stCondLst>
                              <p:cond delay="0"/>
                            </p:stCondLst>
                            <p:childTnLst>
                              <p:par>
                                <p:cTn id="119" presetID="1" presetClass="entr" presetSubtype="0" fill="hold" nodeType="clickEffect">
                                  <p:stCondLst>
                                    <p:cond delay="0"/>
                                  </p:stCondLst>
                                  <p:childTnLst>
                                    <p:set>
                                      <p:cBhvr>
                                        <p:cTn id="120" dur="1" fill="hold">
                                          <p:stCondLst>
                                            <p:cond delay="0"/>
                                          </p:stCondLst>
                                        </p:cTn>
                                        <p:tgtEl>
                                          <p:spTgt spid="33"/>
                                        </p:tgtEl>
                                        <p:attrNameLst>
                                          <p:attrName>style.visibility</p:attrName>
                                        </p:attrNameLst>
                                      </p:cBhvr>
                                      <p:to>
                                        <p:strVal val="visible"/>
                                      </p:to>
                                    </p:set>
                                  </p:childTnLst>
                                </p:cTn>
                              </p:par>
                            </p:childTnLst>
                          </p:cTn>
                        </p:par>
                      </p:childTnLst>
                    </p:cTn>
                  </p:par>
                  <p:par>
                    <p:cTn id="121" fill="hold">
                      <p:stCondLst>
                        <p:cond delay="indefinite"/>
                      </p:stCondLst>
                      <p:childTnLst>
                        <p:par>
                          <p:cTn id="122" fill="hold">
                            <p:stCondLst>
                              <p:cond delay="0"/>
                            </p:stCondLst>
                            <p:childTnLst>
                              <p:par>
                                <p:cTn id="123" presetID="1" presetClass="entr" presetSubtype="0" fill="hold" grpId="0" nodeType="clickEffect">
                                  <p:stCondLst>
                                    <p:cond delay="0"/>
                                  </p:stCondLst>
                                  <p:childTnLst>
                                    <p:set>
                                      <p:cBhvr>
                                        <p:cTn id="124" dur="1" fill="hold">
                                          <p:stCondLst>
                                            <p:cond delay="0"/>
                                          </p:stCondLst>
                                        </p:cTn>
                                        <p:tgtEl>
                                          <p:spTgt spid="82"/>
                                        </p:tgtEl>
                                        <p:attrNameLst>
                                          <p:attrName>style.visibility</p:attrName>
                                        </p:attrNameLst>
                                      </p:cBhvr>
                                      <p:to>
                                        <p:strVal val="visible"/>
                                      </p:to>
                                    </p:set>
                                  </p:childTnLst>
                                </p:cTn>
                              </p:par>
                            </p:childTnLst>
                          </p:cTn>
                        </p:par>
                        <p:par>
                          <p:cTn id="125" fill="hold">
                            <p:stCondLst>
                              <p:cond delay="0"/>
                            </p:stCondLst>
                            <p:childTnLst>
                              <p:par>
                                <p:cTn id="126" presetID="27" presetClass="emph" presetSubtype="0" fill="remove" grpId="1" nodeType="afterEffect">
                                  <p:stCondLst>
                                    <p:cond delay="0"/>
                                  </p:stCondLst>
                                  <p:childTnLst>
                                    <p:animClr clrSpc="rgb" dir="cw">
                                      <p:cBhvr override="childStyle">
                                        <p:cTn id="127" dur="250" autoRev="1" fill="remove"/>
                                        <p:tgtEl>
                                          <p:spTgt spid="82"/>
                                        </p:tgtEl>
                                        <p:attrNameLst>
                                          <p:attrName>style.color</p:attrName>
                                        </p:attrNameLst>
                                      </p:cBhvr>
                                      <p:to>
                                        <a:schemeClr val="bg1"/>
                                      </p:to>
                                    </p:animClr>
                                    <p:animClr clrSpc="rgb" dir="cw">
                                      <p:cBhvr>
                                        <p:cTn id="128" dur="250" autoRev="1" fill="remove"/>
                                        <p:tgtEl>
                                          <p:spTgt spid="82"/>
                                        </p:tgtEl>
                                        <p:attrNameLst>
                                          <p:attrName>fillcolor</p:attrName>
                                        </p:attrNameLst>
                                      </p:cBhvr>
                                      <p:to>
                                        <a:schemeClr val="bg1"/>
                                      </p:to>
                                    </p:animClr>
                                    <p:set>
                                      <p:cBhvr>
                                        <p:cTn id="129" dur="250" autoRev="1" fill="remove"/>
                                        <p:tgtEl>
                                          <p:spTgt spid="82"/>
                                        </p:tgtEl>
                                        <p:attrNameLst>
                                          <p:attrName>fill.type</p:attrName>
                                        </p:attrNameLst>
                                      </p:cBhvr>
                                      <p:to>
                                        <p:strVal val="solid"/>
                                      </p:to>
                                    </p:set>
                                    <p:set>
                                      <p:cBhvr>
                                        <p:cTn id="130" dur="250" autoRev="1" fill="remove"/>
                                        <p:tgtEl>
                                          <p:spTgt spid="82"/>
                                        </p:tgtEl>
                                        <p:attrNameLst>
                                          <p:attrName>fill.on</p:attrName>
                                        </p:attrNameLst>
                                      </p:cBhvr>
                                      <p:to>
                                        <p:strVal val="true"/>
                                      </p:to>
                                    </p:set>
                                  </p:childTnLst>
                                </p:cTn>
                              </p:par>
                              <p:par>
                                <p:cTn id="131" presetID="1" presetClass="entr" presetSubtype="0" fill="hold" grpId="0" nodeType="withEffect">
                                  <p:stCondLst>
                                    <p:cond delay="0"/>
                                  </p:stCondLst>
                                  <p:childTnLst>
                                    <p:set>
                                      <p:cBhvr>
                                        <p:cTn id="132" dur="1" fill="hold">
                                          <p:stCondLst>
                                            <p:cond delay="0"/>
                                          </p:stCondLst>
                                        </p:cTn>
                                        <p:tgtEl>
                                          <p:spTgt spid="83"/>
                                        </p:tgtEl>
                                        <p:attrNameLst>
                                          <p:attrName>style.visibility</p:attrName>
                                        </p:attrNameLst>
                                      </p:cBhvr>
                                      <p:to>
                                        <p:strVal val="visible"/>
                                      </p:to>
                                    </p:set>
                                  </p:childTnLst>
                                </p:cTn>
                              </p:par>
                            </p:childTnLst>
                          </p:cTn>
                        </p:par>
                        <p:par>
                          <p:cTn id="133" fill="hold">
                            <p:stCondLst>
                              <p:cond delay="500"/>
                            </p:stCondLst>
                            <p:childTnLst>
                              <p:par>
                                <p:cTn id="134" presetID="27" presetClass="emph" presetSubtype="0" fill="remove" grpId="1" nodeType="afterEffect">
                                  <p:stCondLst>
                                    <p:cond delay="0"/>
                                  </p:stCondLst>
                                  <p:childTnLst>
                                    <p:animClr clrSpc="rgb" dir="cw">
                                      <p:cBhvr override="childStyle">
                                        <p:cTn id="135" dur="250" autoRev="1" fill="remove"/>
                                        <p:tgtEl>
                                          <p:spTgt spid="83"/>
                                        </p:tgtEl>
                                        <p:attrNameLst>
                                          <p:attrName>style.color</p:attrName>
                                        </p:attrNameLst>
                                      </p:cBhvr>
                                      <p:to>
                                        <a:schemeClr val="bg1"/>
                                      </p:to>
                                    </p:animClr>
                                    <p:animClr clrSpc="rgb" dir="cw">
                                      <p:cBhvr>
                                        <p:cTn id="136" dur="250" autoRev="1" fill="remove"/>
                                        <p:tgtEl>
                                          <p:spTgt spid="83"/>
                                        </p:tgtEl>
                                        <p:attrNameLst>
                                          <p:attrName>fillcolor</p:attrName>
                                        </p:attrNameLst>
                                      </p:cBhvr>
                                      <p:to>
                                        <a:schemeClr val="bg1"/>
                                      </p:to>
                                    </p:animClr>
                                    <p:set>
                                      <p:cBhvr>
                                        <p:cTn id="137" dur="250" autoRev="1" fill="remove"/>
                                        <p:tgtEl>
                                          <p:spTgt spid="83"/>
                                        </p:tgtEl>
                                        <p:attrNameLst>
                                          <p:attrName>fill.type</p:attrName>
                                        </p:attrNameLst>
                                      </p:cBhvr>
                                      <p:to>
                                        <p:strVal val="solid"/>
                                      </p:to>
                                    </p:set>
                                    <p:set>
                                      <p:cBhvr>
                                        <p:cTn id="138" dur="250" autoRev="1" fill="remove"/>
                                        <p:tgtEl>
                                          <p:spTgt spid="83"/>
                                        </p:tgtEl>
                                        <p:attrNameLst>
                                          <p:attrName>fill.on</p:attrName>
                                        </p:attrNameLst>
                                      </p:cBhvr>
                                      <p:to>
                                        <p:strVal val="true"/>
                                      </p:to>
                                    </p:set>
                                  </p:childTnLst>
                                </p:cTn>
                              </p:par>
                              <p:par>
                                <p:cTn id="139" presetID="1" presetClass="entr" presetSubtype="0" fill="hold" grpId="0" nodeType="withEffect">
                                  <p:stCondLst>
                                    <p:cond delay="0"/>
                                  </p:stCondLst>
                                  <p:childTnLst>
                                    <p:set>
                                      <p:cBhvr>
                                        <p:cTn id="140" dur="1" fill="hold">
                                          <p:stCondLst>
                                            <p:cond delay="0"/>
                                          </p:stCondLst>
                                        </p:cTn>
                                        <p:tgtEl>
                                          <p:spTgt spid="84"/>
                                        </p:tgtEl>
                                        <p:attrNameLst>
                                          <p:attrName>style.visibility</p:attrName>
                                        </p:attrNameLst>
                                      </p:cBhvr>
                                      <p:to>
                                        <p:strVal val="visible"/>
                                      </p:to>
                                    </p:set>
                                  </p:childTnLst>
                                </p:cTn>
                              </p:par>
                            </p:childTnLst>
                          </p:cTn>
                        </p:par>
                        <p:par>
                          <p:cTn id="141" fill="hold">
                            <p:stCondLst>
                              <p:cond delay="1000"/>
                            </p:stCondLst>
                            <p:childTnLst>
                              <p:par>
                                <p:cTn id="142" presetID="27" presetClass="emph" presetSubtype="0" fill="remove" grpId="1" nodeType="afterEffect">
                                  <p:stCondLst>
                                    <p:cond delay="0"/>
                                  </p:stCondLst>
                                  <p:childTnLst>
                                    <p:animClr clrSpc="rgb" dir="cw">
                                      <p:cBhvr override="childStyle">
                                        <p:cTn id="143" dur="250" autoRev="1" fill="remove"/>
                                        <p:tgtEl>
                                          <p:spTgt spid="84"/>
                                        </p:tgtEl>
                                        <p:attrNameLst>
                                          <p:attrName>style.color</p:attrName>
                                        </p:attrNameLst>
                                      </p:cBhvr>
                                      <p:to>
                                        <a:schemeClr val="bg1"/>
                                      </p:to>
                                    </p:animClr>
                                    <p:animClr clrSpc="rgb" dir="cw">
                                      <p:cBhvr>
                                        <p:cTn id="144" dur="250" autoRev="1" fill="remove"/>
                                        <p:tgtEl>
                                          <p:spTgt spid="84"/>
                                        </p:tgtEl>
                                        <p:attrNameLst>
                                          <p:attrName>fillcolor</p:attrName>
                                        </p:attrNameLst>
                                      </p:cBhvr>
                                      <p:to>
                                        <a:schemeClr val="bg1"/>
                                      </p:to>
                                    </p:animClr>
                                    <p:set>
                                      <p:cBhvr>
                                        <p:cTn id="145" dur="250" autoRev="1" fill="remove"/>
                                        <p:tgtEl>
                                          <p:spTgt spid="84"/>
                                        </p:tgtEl>
                                        <p:attrNameLst>
                                          <p:attrName>fill.type</p:attrName>
                                        </p:attrNameLst>
                                      </p:cBhvr>
                                      <p:to>
                                        <p:strVal val="solid"/>
                                      </p:to>
                                    </p:set>
                                    <p:set>
                                      <p:cBhvr>
                                        <p:cTn id="146" dur="250" autoRev="1" fill="remove"/>
                                        <p:tgtEl>
                                          <p:spTgt spid="84"/>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7" grpId="0" animBg="1"/>
      <p:bldP spid="21" grpId="0" animBg="1"/>
      <p:bldP spid="24" grpId="0" animBg="1"/>
      <p:bldP spid="25" grpId="0" animBg="1"/>
      <p:bldP spid="25" grpId="1" animBg="1"/>
      <p:bldP spid="26" grpId="0" animBg="1"/>
      <p:bldP spid="26" grpId="1" animBg="1"/>
      <p:bldP spid="27" grpId="0" animBg="1"/>
      <p:bldP spid="27" grpId="1" animBg="1"/>
      <p:bldP spid="28" grpId="0" animBg="1"/>
      <p:bldP spid="28" grpId="1" animBg="1"/>
      <p:bldP spid="31" grpId="0" animBg="1"/>
      <p:bldP spid="31" grpId="1" animBg="1"/>
      <p:bldP spid="32" grpId="0" animBg="1"/>
      <p:bldP spid="32" grpId="1" animBg="1"/>
      <p:bldP spid="82" grpId="0" animBg="1"/>
      <p:bldP spid="82" grpId="1" animBg="1"/>
      <p:bldP spid="83" grpId="0" animBg="1"/>
      <p:bldP spid="83" grpId="1" animBg="1"/>
      <p:bldP spid="84" grpId="0" animBg="1"/>
      <p:bldP spid="84" grpId="1" animBg="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F2D5F8-87CB-4B5B-8EC7-5F4CE6485746}"/>
              </a:ext>
            </a:extLst>
          </p:cNvPr>
          <p:cNvSpPr>
            <a:spLocks noGrp="1"/>
          </p:cNvSpPr>
          <p:nvPr>
            <p:ph type="title"/>
          </p:nvPr>
        </p:nvSpPr>
        <p:spPr/>
        <p:txBody>
          <a:bodyPr/>
          <a:lstStyle/>
          <a:p>
            <a:r>
              <a:rPr lang="en-US" dirty="0"/>
              <a:t>Active Replication: The Problem</a:t>
            </a:r>
          </a:p>
        </p:txBody>
      </p:sp>
      <p:sp>
        <p:nvSpPr>
          <p:cNvPr id="6" name="TextBox 5"/>
          <p:cNvSpPr txBox="1"/>
          <p:nvPr/>
        </p:nvSpPr>
        <p:spPr>
          <a:xfrm>
            <a:off x="139007" y="5605927"/>
            <a:ext cx="9338824" cy="830997"/>
          </a:xfrm>
          <a:prstGeom prst="rect">
            <a:avLst/>
          </a:prstGeom>
          <a:solidFill>
            <a:srgbClr val="0E3755"/>
          </a:solidFill>
        </p:spPr>
        <p:txBody>
          <a:bodyPr wrap="square" rtlCol="0">
            <a:spAutoFit/>
          </a:bodyPr>
          <a:lstStyle/>
          <a:p>
            <a:r>
              <a:rPr lang="en-US" sz="2400" dirty="0">
                <a:solidFill>
                  <a:schemeClr val="bg1"/>
                </a:solidFill>
              </a:rPr>
              <a:t>The problem of replicated invocations –‘</a:t>
            </a:r>
            <a:r>
              <a:rPr lang="en-US" sz="2400" dirty="0" err="1">
                <a:solidFill>
                  <a:schemeClr val="bg1"/>
                </a:solidFill>
              </a:rPr>
              <a:t>B’is</a:t>
            </a:r>
            <a:r>
              <a:rPr lang="en-US" sz="2400" dirty="0">
                <a:solidFill>
                  <a:schemeClr val="bg1"/>
                </a:solidFill>
              </a:rPr>
              <a:t> a replicated object (</a:t>
            </a:r>
            <a:r>
              <a:rPr lang="en-US" sz="2400" dirty="0" smtClean="0">
                <a:solidFill>
                  <a:schemeClr val="bg1"/>
                </a:solidFill>
              </a:rPr>
              <a:t>which itself </a:t>
            </a:r>
            <a:r>
              <a:rPr lang="en-US" sz="2400" dirty="0">
                <a:solidFill>
                  <a:schemeClr val="bg1"/>
                </a:solidFill>
              </a:rPr>
              <a:t>calls ‘C’). When ‘</a:t>
            </a:r>
            <a:r>
              <a:rPr lang="en-US" sz="2400" dirty="0" err="1">
                <a:solidFill>
                  <a:schemeClr val="bg1"/>
                </a:solidFill>
              </a:rPr>
              <a:t>A’calls</a:t>
            </a:r>
            <a:r>
              <a:rPr lang="en-US" sz="2400" dirty="0">
                <a:solidFill>
                  <a:schemeClr val="bg1"/>
                </a:solidFill>
              </a:rPr>
              <a:t> ‘B’, how do we ensure ‘</a:t>
            </a:r>
            <a:r>
              <a:rPr lang="en-US" sz="2400" dirty="0" err="1" smtClean="0">
                <a:solidFill>
                  <a:schemeClr val="bg1"/>
                </a:solidFill>
              </a:rPr>
              <a:t>C’isn’t</a:t>
            </a:r>
            <a:r>
              <a:rPr lang="en-US" sz="2400" dirty="0" smtClean="0">
                <a:solidFill>
                  <a:schemeClr val="bg1"/>
                </a:solidFill>
              </a:rPr>
              <a:t> invoked </a:t>
            </a:r>
            <a:r>
              <a:rPr lang="en-US" sz="2400" dirty="0">
                <a:solidFill>
                  <a:schemeClr val="bg1"/>
                </a:solidFill>
              </a:rPr>
              <a:t>three times?</a:t>
            </a:r>
            <a:endParaRPr lang="en-IN" sz="2400" dirty="0">
              <a:solidFill>
                <a:schemeClr val="bg1"/>
              </a:solidFill>
            </a:endParaRPr>
          </a:p>
        </p:txBody>
      </p:sp>
      <p:grpSp>
        <p:nvGrpSpPr>
          <p:cNvPr id="15" name="Group 14"/>
          <p:cNvGrpSpPr/>
          <p:nvPr/>
        </p:nvGrpSpPr>
        <p:grpSpPr>
          <a:xfrm>
            <a:off x="638630" y="959590"/>
            <a:ext cx="9570983" cy="4594599"/>
            <a:chOff x="638630" y="959590"/>
            <a:chExt cx="9570983" cy="4594599"/>
          </a:xfrm>
        </p:grpSpPr>
        <p:pic>
          <p:nvPicPr>
            <p:cNvPr id="3" name="Picture 2"/>
            <p:cNvPicPr>
              <a:picLocks noChangeAspect="1"/>
            </p:cNvPicPr>
            <p:nvPr/>
          </p:nvPicPr>
          <p:blipFill>
            <a:blip r:embed="rId2"/>
            <a:stretch>
              <a:fillRect/>
            </a:stretch>
          </p:blipFill>
          <p:spPr>
            <a:xfrm>
              <a:off x="812115" y="1168088"/>
              <a:ext cx="7171428" cy="3980952"/>
            </a:xfrm>
            <a:prstGeom prst="rect">
              <a:avLst/>
            </a:prstGeom>
          </p:spPr>
        </p:pic>
        <p:sp>
          <p:nvSpPr>
            <p:cNvPr id="7" name="TextBox 6"/>
            <p:cNvSpPr txBox="1"/>
            <p:nvPr/>
          </p:nvSpPr>
          <p:spPr>
            <a:xfrm>
              <a:off x="638630" y="1144255"/>
              <a:ext cx="2496458" cy="830997"/>
            </a:xfrm>
            <a:prstGeom prst="rect">
              <a:avLst/>
            </a:prstGeom>
            <a:noFill/>
          </p:spPr>
          <p:txBody>
            <a:bodyPr wrap="square" rtlCol="0">
              <a:spAutoFit/>
            </a:bodyPr>
            <a:lstStyle/>
            <a:p>
              <a:r>
                <a:rPr lang="en-IN" sz="2400" dirty="0" smtClean="0"/>
                <a:t>Client replicates invocation request</a:t>
              </a:r>
              <a:endParaRPr lang="en-IN" sz="2400" dirty="0"/>
            </a:p>
          </p:txBody>
        </p:sp>
        <p:sp>
          <p:nvSpPr>
            <p:cNvPr id="8" name="TextBox 7"/>
            <p:cNvSpPr txBox="1"/>
            <p:nvPr/>
          </p:nvSpPr>
          <p:spPr>
            <a:xfrm>
              <a:off x="1265688" y="4072756"/>
              <a:ext cx="2537055" cy="830997"/>
            </a:xfrm>
            <a:prstGeom prst="rect">
              <a:avLst/>
            </a:prstGeom>
            <a:noFill/>
          </p:spPr>
          <p:txBody>
            <a:bodyPr wrap="square" rtlCol="0">
              <a:spAutoFit/>
            </a:bodyPr>
            <a:lstStyle/>
            <a:p>
              <a:r>
                <a:rPr lang="en-IN" sz="2400" dirty="0" smtClean="0"/>
                <a:t>All replicas see the same invocation</a:t>
              </a:r>
              <a:endParaRPr lang="en-IN" sz="2400" dirty="0"/>
            </a:p>
          </p:txBody>
        </p:sp>
        <p:sp>
          <p:nvSpPr>
            <p:cNvPr id="9" name="TextBox 8"/>
            <p:cNvSpPr txBox="1"/>
            <p:nvPr/>
          </p:nvSpPr>
          <p:spPr>
            <a:xfrm>
              <a:off x="3802743" y="5092524"/>
              <a:ext cx="2280743" cy="461665"/>
            </a:xfrm>
            <a:prstGeom prst="rect">
              <a:avLst/>
            </a:prstGeom>
            <a:noFill/>
          </p:spPr>
          <p:txBody>
            <a:bodyPr wrap="square" rtlCol="0">
              <a:spAutoFit/>
            </a:bodyPr>
            <a:lstStyle/>
            <a:p>
              <a:r>
                <a:rPr lang="en-IN" sz="2400" dirty="0" smtClean="0"/>
                <a:t>Replicated object</a:t>
              </a:r>
              <a:endParaRPr lang="en-IN" sz="2400" dirty="0"/>
            </a:p>
          </p:txBody>
        </p:sp>
        <p:sp>
          <p:nvSpPr>
            <p:cNvPr id="10" name="TextBox 9"/>
            <p:cNvSpPr txBox="1"/>
            <p:nvPr/>
          </p:nvSpPr>
          <p:spPr>
            <a:xfrm>
              <a:off x="7623683" y="959590"/>
              <a:ext cx="2585930" cy="1200329"/>
            </a:xfrm>
            <a:prstGeom prst="rect">
              <a:avLst/>
            </a:prstGeom>
            <a:noFill/>
          </p:spPr>
          <p:txBody>
            <a:bodyPr wrap="square" rtlCol="0">
              <a:spAutoFit/>
            </a:bodyPr>
            <a:lstStyle/>
            <a:p>
              <a:r>
                <a:rPr lang="en-IN" sz="2400" dirty="0" smtClean="0"/>
                <a:t>Object receives the same invocation three times </a:t>
              </a:r>
              <a:endParaRPr lang="en-IN" sz="2400" dirty="0"/>
            </a:p>
          </p:txBody>
        </p:sp>
        <p:sp>
          <p:nvSpPr>
            <p:cNvPr id="4" name="TextBox 3"/>
            <p:cNvSpPr txBox="1"/>
            <p:nvPr/>
          </p:nvSpPr>
          <p:spPr>
            <a:xfrm>
              <a:off x="2084170" y="2671067"/>
              <a:ext cx="420914" cy="646331"/>
            </a:xfrm>
            <a:prstGeom prst="rect">
              <a:avLst/>
            </a:prstGeom>
            <a:noFill/>
          </p:spPr>
          <p:txBody>
            <a:bodyPr wrap="square" rtlCol="0">
              <a:spAutoFit/>
            </a:bodyPr>
            <a:lstStyle/>
            <a:p>
              <a:r>
                <a:rPr lang="en-IN" sz="3600" b="1" dirty="0" smtClean="0">
                  <a:solidFill>
                    <a:srgbClr val="0E3755"/>
                  </a:solidFill>
                </a:rPr>
                <a:t>A</a:t>
              </a:r>
              <a:endParaRPr lang="en-IN" sz="3600" b="1" dirty="0">
                <a:solidFill>
                  <a:srgbClr val="0E3755"/>
                </a:solidFill>
              </a:endParaRPr>
            </a:p>
          </p:txBody>
        </p:sp>
        <p:sp>
          <p:nvSpPr>
            <p:cNvPr id="11" name="TextBox 10"/>
            <p:cNvSpPr txBox="1"/>
            <p:nvPr/>
          </p:nvSpPr>
          <p:spPr>
            <a:xfrm>
              <a:off x="7127885" y="2671067"/>
              <a:ext cx="420914" cy="646331"/>
            </a:xfrm>
            <a:prstGeom prst="rect">
              <a:avLst/>
            </a:prstGeom>
            <a:noFill/>
          </p:spPr>
          <p:txBody>
            <a:bodyPr wrap="square" rtlCol="0">
              <a:spAutoFit/>
            </a:bodyPr>
            <a:lstStyle/>
            <a:p>
              <a:r>
                <a:rPr lang="en-IN" sz="3600" b="1" dirty="0">
                  <a:solidFill>
                    <a:srgbClr val="0E3755"/>
                  </a:solidFill>
                </a:rPr>
                <a:t>C</a:t>
              </a:r>
            </a:p>
          </p:txBody>
        </p:sp>
        <p:sp>
          <p:nvSpPr>
            <p:cNvPr id="12" name="TextBox 11"/>
            <p:cNvSpPr txBox="1"/>
            <p:nvPr/>
          </p:nvSpPr>
          <p:spPr>
            <a:xfrm>
              <a:off x="4631684" y="1636699"/>
              <a:ext cx="637002" cy="523220"/>
            </a:xfrm>
            <a:prstGeom prst="rect">
              <a:avLst/>
            </a:prstGeom>
            <a:noFill/>
          </p:spPr>
          <p:txBody>
            <a:bodyPr wrap="square" rtlCol="0">
              <a:spAutoFit/>
            </a:bodyPr>
            <a:lstStyle/>
            <a:p>
              <a:r>
                <a:rPr lang="en-IN" sz="2800" b="1" dirty="0" smtClean="0">
                  <a:solidFill>
                    <a:schemeClr val="accent6"/>
                  </a:solidFill>
                </a:rPr>
                <a:t>B1</a:t>
              </a:r>
              <a:endParaRPr lang="en-IN" sz="2800" b="1" dirty="0">
                <a:solidFill>
                  <a:schemeClr val="accent6"/>
                </a:solidFill>
              </a:endParaRPr>
            </a:p>
          </p:txBody>
        </p:sp>
        <p:sp>
          <p:nvSpPr>
            <p:cNvPr id="13" name="TextBox 12"/>
            <p:cNvSpPr txBox="1"/>
            <p:nvPr/>
          </p:nvSpPr>
          <p:spPr>
            <a:xfrm>
              <a:off x="4627242" y="2747487"/>
              <a:ext cx="637002" cy="523220"/>
            </a:xfrm>
            <a:prstGeom prst="rect">
              <a:avLst/>
            </a:prstGeom>
            <a:noFill/>
          </p:spPr>
          <p:txBody>
            <a:bodyPr wrap="square" rtlCol="0">
              <a:spAutoFit/>
            </a:bodyPr>
            <a:lstStyle/>
            <a:p>
              <a:r>
                <a:rPr lang="en-IN" sz="2800" b="1" dirty="0" smtClean="0">
                  <a:solidFill>
                    <a:schemeClr val="accent6"/>
                  </a:solidFill>
                </a:rPr>
                <a:t>B2</a:t>
              </a:r>
              <a:endParaRPr lang="en-IN" sz="2800" b="1" dirty="0">
                <a:solidFill>
                  <a:schemeClr val="accent6"/>
                </a:solidFill>
              </a:endParaRPr>
            </a:p>
          </p:txBody>
        </p:sp>
        <p:sp>
          <p:nvSpPr>
            <p:cNvPr id="14" name="TextBox 13"/>
            <p:cNvSpPr txBox="1"/>
            <p:nvPr/>
          </p:nvSpPr>
          <p:spPr>
            <a:xfrm>
              <a:off x="4637315" y="3815520"/>
              <a:ext cx="637002" cy="523220"/>
            </a:xfrm>
            <a:prstGeom prst="rect">
              <a:avLst/>
            </a:prstGeom>
            <a:noFill/>
          </p:spPr>
          <p:txBody>
            <a:bodyPr wrap="square" rtlCol="0">
              <a:spAutoFit/>
            </a:bodyPr>
            <a:lstStyle/>
            <a:p>
              <a:r>
                <a:rPr lang="en-IN" sz="2800" b="1" dirty="0" smtClean="0">
                  <a:solidFill>
                    <a:schemeClr val="accent6"/>
                  </a:solidFill>
                </a:rPr>
                <a:t>B3</a:t>
              </a:r>
              <a:endParaRPr lang="en-IN" sz="2800" b="1" dirty="0">
                <a:solidFill>
                  <a:schemeClr val="accent6"/>
                </a:solidFill>
              </a:endParaRPr>
            </a:p>
          </p:txBody>
        </p:sp>
      </p:grpSp>
    </p:spTree>
    <p:extLst>
      <p:ext uri="{BB962C8B-B14F-4D97-AF65-F5344CB8AC3E}">
        <p14:creationId xmlns:p14="http://schemas.microsoft.com/office/powerpoint/2010/main" val="3118755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F2D5F8-87CB-4B5B-8EC7-5F4CE6485746}"/>
              </a:ext>
            </a:extLst>
          </p:cNvPr>
          <p:cNvSpPr>
            <a:spLocks noGrp="1"/>
          </p:cNvSpPr>
          <p:nvPr>
            <p:ph type="title"/>
          </p:nvPr>
        </p:nvSpPr>
        <p:spPr/>
        <p:txBody>
          <a:bodyPr/>
          <a:lstStyle/>
          <a:p>
            <a:r>
              <a:rPr lang="en-US" dirty="0"/>
              <a:t>Centralized Active Replication Protocol</a:t>
            </a:r>
          </a:p>
        </p:txBody>
      </p:sp>
      <p:sp>
        <p:nvSpPr>
          <p:cNvPr id="55" name="Content Placeholder 2"/>
          <p:cNvSpPr>
            <a:spLocks noGrp="1"/>
          </p:cNvSpPr>
          <p:nvPr>
            <p:ph idx="1"/>
          </p:nvPr>
        </p:nvSpPr>
        <p:spPr>
          <a:xfrm>
            <a:off x="0" y="711201"/>
            <a:ext cx="12192000" cy="4525963"/>
          </a:xfrm>
        </p:spPr>
        <p:txBody>
          <a:bodyPr/>
          <a:lstStyle/>
          <a:p>
            <a:r>
              <a:rPr lang="en-US" dirty="0" smtClean="0">
                <a:latin typeface="+mj-lt"/>
              </a:rPr>
              <a:t>Approach</a:t>
            </a:r>
          </a:p>
          <a:p>
            <a:pPr marL="574675"/>
            <a:r>
              <a:rPr lang="en-US" dirty="0" smtClean="0">
                <a:latin typeface="+mj-lt"/>
              </a:rPr>
              <a:t>There is a centralized coordinator called </a:t>
            </a:r>
            <a:r>
              <a:rPr lang="en-US" i="1" u="sng" dirty="0" smtClean="0">
                <a:latin typeface="+mj-lt"/>
              </a:rPr>
              <a:t>sequencer </a:t>
            </a:r>
            <a:r>
              <a:rPr lang="en-US" dirty="0" smtClean="0">
                <a:latin typeface="+mj-lt"/>
              </a:rPr>
              <a:t>(</a:t>
            </a:r>
            <a:r>
              <a:rPr lang="en-US" b="1" dirty="0" err="1" smtClean="0">
                <a:latin typeface="+mj-lt"/>
                <a:cs typeface="Courier New" pitchFamily="49" charset="0"/>
              </a:rPr>
              <a:t>Seq</a:t>
            </a:r>
            <a:r>
              <a:rPr lang="en-US" dirty="0" smtClean="0">
                <a:latin typeface="+mj-lt"/>
              </a:rPr>
              <a:t>)</a:t>
            </a:r>
          </a:p>
          <a:p>
            <a:pPr marL="574675"/>
            <a:r>
              <a:rPr lang="en-US" dirty="0" smtClean="0">
                <a:latin typeface="+mj-lt"/>
              </a:rPr>
              <a:t>When a client connects to a replica </a:t>
            </a:r>
            <a:r>
              <a:rPr lang="en-US" b="1" dirty="0" smtClean="0">
                <a:latin typeface="+mj-lt"/>
                <a:cs typeface="Courier New" pitchFamily="49" charset="0"/>
              </a:rPr>
              <a:t>R</a:t>
            </a:r>
            <a:r>
              <a:rPr lang="en-US" b="1" baseline="-25000" dirty="0" smtClean="0">
                <a:latin typeface="+mj-lt"/>
                <a:cs typeface="Courier New" pitchFamily="49" charset="0"/>
              </a:rPr>
              <a:t>C</a:t>
            </a:r>
            <a:r>
              <a:rPr lang="en-US" dirty="0" smtClean="0">
                <a:latin typeface="+mj-lt"/>
              </a:rPr>
              <a:t> and issues a write operation</a:t>
            </a:r>
          </a:p>
          <a:p>
            <a:pPr marL="974725" lvl="1">
              <a:buFont typeface="Wingdings" panose="05000000000000000000" pitchFamily="2" charset="2"/>
              <a:buChar char="§"/>
            </a:pPr>
            <a:r>
              <a:rPr lang="en-US" sz="2400" b="1" dirty="0">
                <a:latin typeface="+mj-lt"/>
                <a:cs typeface="Courier New" pitchFamily="49" charset="0"/>
              </a:rPr>
              <a:t>R</a:t>
            </a:r>
            <a:r>
              <a:rPr lang="en-US" sz="2400" b="1" baseline="-25000" dirty="0">
                <a:latin typeface="+mj-lt"/>
                <a:cs typeface="Courier New" pitchFamily="49" charset="0"/>
              </a:rPr>
              <a:t>C </a:t>
            </a:r>
            <a:r>
              <a:rPr lang="en-US" sz="2400" dirty="0" smtClean="0">
                <a:latin typeface="+mj-lt"/>
              </a:rPr>
              <a:t>forwards the update to the </a:t>
            </a:r>
            <a:r>
              <a:rPr lang="en-US" sz="2400" b="1" dirty="0" err="1" smtClean="0">
                <a:latin typeface="+mj-lt"/>
                <a:cs typeface="Courier New" pitchFamily="49" charset="0"/>
              </a:rPr>
              <a:t>Seq</a:t>
            </a:r>
            <a:endParaRPr lang="en-US" sz="2400" b="1" dirty="0" smtClean="0">
              <a:latin typeface="+mj-lt"/>
              <a:cs typeface="Courier New" pitchFamily="49" charset="0"/>
            </a:endParaRPr>
          </a:p>
          <a:p>
            <a:pPr marL="974725" lvl="1">
              <a:buFont typeface="Wingdings" panose="05000000000000000000" pitchFamily="2" charset="2"/>
              <a:buChar char="§"/>
            </a:pPr>
            <a:r>
              <a:rPr lang="en-US" sz="2400" b="1" dirty="0" err="1" smtClean="0">
                <a:latin typeface="+mj-lt"/>
                <a:cs typeface="Courier New" pitchFamily="49" charset="0"/>
              </a:rPr>
              <a:t>Seq</a:t>
            </a:r>
            <a:r>
              <a:rPr lang="en-US" sz="2400" dirty="0">
                <a:latin typeface="+mj-lt"/>
              </a:rPr>
              <a:t> </a:t>
            </a:r>
            <a:r>
              <a:rPr lang="en-US" sz="2400" dirty="0" smtClean="0">
                <a:latin typeface="+mj-lt"/>
              </a:rPr>
              <a:t>assigns a sequence number to the update operation </a:t>
            </a:r>
            <a:endParaRPr lang="en-US" sz="2400" b="1" dirty="0" smtClean="0">
              <a:latin typeface="+mj-lt"/>
              <a:cs typeface="Courier New" pitchFamily="49" charset="0"/>
            </a:endParaRPr>
          </a:p>
          <a:p>
            <a:pPr marL="974725" lvl="1">
              <a:buFont typeface="Wingdings" panose="05000000000000000000" pitchFamily="2" charset="2"/>
              <a:buChar char="§"/>
            </a:pPr>
            <a:r>
              <a:rPr lang="en-US" sz="2400" b="1" dirty="0">
                <a:latin typeface="+mj-lt"/>
                <a:cs typeface="Courier New" pitchFamily="49" charset="0"/>
              </a:rPr>
              <a:t>R</a:t>
            </a:r>
            <a:r>
              <a:rPr lang="en-US" sz="2400" b="1" baseline="-25000" dirty="0">
                <a:latin typeface="+mj-lt"/>
                <a:cs typeface="Courier New" pitchFamily="49" charset="0"/>
              </a:rPr>
              <a:t>C </a:t>
            </a:r>
            <a:r>
              <a:rPr lang="en-US" sz="2400" dirty="0" smtClean="0">
                <a:latin typeface="+mj-lt"/>
              </a:rPr>
              <a:t>propagates the sequence number and the operation to other replicas</a:t>
            </a:r>
          </a:p>
          <a:p>
            <a:pPr marL="574675"/>
            <a:r>
              <a:rPr lang="en-US" dirty="0" smtClean="0">
                <a:latin typeface="+mj-lt"/>
              </a:rPr>
              <a:t>Operations are carried out at all the replicas in the order of the sequence number</a:t>
            </a:r>
            <a:endParaRPr lang="en-US" dirty="0">
              <a:latin typeface="+mj-lt"/>
            </a:endParaRPr>
          </a:p>
          <a:p>
            <a:pPr marL="0" indent="0">
              <a:buNone/>
            </a:pPr>
            <a:endParaRPr lang="en-US" sz="2000" i="1" dirty="0"/>
          </a:p>
        </p:txBody>
      </p:sp>
      <p:sp>
        <p:nvSpPr>
          <p:cNvPr id="57" name="Rectangle 56"/>
          <p:cNvSpPr/>
          <p:nvPr/>
        </p:nvSpPr>
        <p:spPr>
          <a:xfrm>
            <a:off x="1981200" y="4640633"/>
            <a:ext cx="3733800" cy="1114831"/>
          </a:xfrm>
          <a:prstGeom prst="rect">
            <a:avLst/>
          </a:prstGeom>
          <a:solidFill>
            <a:schemeClr val="accent6">
              <a:alpha val="2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latin typeface="+mj-lt"/>
            </a:endParaRPr>
          </a:p>
        </p:txBody>
      </p:sp>
      <p:sp>
        <p:nvSpPr>
          <p:cNvPr id="58" name="Can 57"/>
          <p:cNvSpPr/>
          <p:nvPr/>
        </p:nvSpPr>
        <p:spPr>
          <a:xfrm>
            <a:off x="4901293" y="4866464"/>
            <a:ext cx="446309" cy="430313"/>
          </a:xfrm>
          <a:prstGeom prst="can">
            <a:avLst/>
          </a:prstGeom>
          <a:solidFill>
            <a:schemeClr val="bg1">
              <a:lumMod val="65000"/>
            </a:schemeClr>
          </a:solidFill>
          <a:effectLst>
            <a:outerShdw blurRad="50800" dist="38100" algn="l" rotWithShape="0">
              <a:prstClr val="black">
                <a:alpha val="40000"/>
              </a:prstClr>
            </a:outerShdw>
          </a:effectLst>
        </p:spPr>
        <p:style>
          <a:lnRef idx="0">
            <a:schemeClr val="accent1"/>
          </a:lnRef>
          <a:fillRef idx="3">
            <a:schemeClr val="accent1"/>
          </a:fillRef>
          <a:effectRef idx="3">
            <a:schemeClr val="accent1"/>
          </a:effectRef>
          <a:fontRef idx="minor">
            <a:schemeClr val="lt1"/>
          </a:fontRef>
        </p:style>
        <p:txBody>
          <a:bodyPr anchor="ctr"/>
          <a:lstStyle/>
          <a:p>
            <a:pPr algn="ctr">
              <a:defRPr/>
            </a:pPr>
            <a:r>
              <a:rPr lang="en-US" dirty="0" smtClean="0">
                <a:solidFill>
                  <a:schemeClr val="tx1"/>
                </a:solidFill>
                <a:latin typeface="+mj-lt"/>
                <a:cs typeface="Courier New" pitchFamily="49" charset="0"/>
              </a:rPr>
              <a:t>R</a:t>
            </a:r>
            <a:r>
              <a:rPr lang="en-US" baseline="-25000" dirty="0" smtClean="0">
                <a:solidFill>
                  <a:schemeClr val="tx1"/>
                </a:solidFill>
                <a:latin typeface="+mj-lt"/>
                <a:cs typeface="Courier New" pitchFamily="49" charset="0"/>
              </a:rPr>
              <a:t>3</a:t>
            </a:r>
            <a:endParaRPr lang="en-US" baseline="-25000" dirty="0">
              <a:solidFill>
                <a:schemeClr val="tx1"/>
              </a:solidFill>
              <a:latin typeface="+mj-lt"/>
              <a:cs typeface="Courier New" pitchFamily="49" charset="0"/>
            </a:endParaRPr>
          </a:p>
        </p:txBody>
      </p:sp>
      <p:sp>
        <p:nvSpPr>
          <p:cNvPr id="59" name="Can 58"/>
          <p:cNvSpPr/>
          <p:nvPr/>
        </p:nvSpPr>
        <p:spPr>
          <a:xfrm>
            <a:off x="3102224" y="4822225"/>
            <a:ext cx="446309" cy="430313"/>
          </a:xfrm>
          <a:prstGeom prst="can">
            <a:avLst/>
          </a:prstGeom>
          <a:solidFill>
            <a:schemeClr val="bg1">
              <a:lumMod val="65000"/>
            </a:schemeClr>
          </a:solidFill>
          <a:effectLst>
            <a:outerShdw blurRad="50800" dist="38100" algn="l" rotWithShape="0">
              <a:prstClr val="black">
                <a:alpha val="40000"/>
              </a:prstClr>
            </a:outerShdw>
          </a:effectLst>
        </p:spPr>
        <p:style>
          <a:lnRef idx="0">
            <a:schemeClr val="accent1"/>
          </a:lnRef>
          <a:fillRef idx="3">
            <a:schemeClr val="accent1"/>
          </a:fillRef>
          <a:effectRef idx="3">
            <a:schemeClr val="accent1"/>
          </a:effectRef>
          <a:fontRef idx="minor">
            <a:schemeClr val="lt1"/>
          </a:fontRef>
        </p:style>
        <p:txBody>
          <a:bodyPr anchor="ctr"/>
          <a:lstStyle/>
          <a:p>
            <a:pPr algn="ctr">
              <a:defRPr/>
            </a:pPr>
            <a:r>
              <a:rPr lang="en-US" sz="1600" dirty="0" smtClean="0">
                <a:solidFill>
                  <a:schemeClr val="tx1"/>
                </a:solidFill>
                <a:latin typeface="+mj-lt"/>
                <a:cs typeface="Courier New" pitchFamily="49" charset="0"/>
              </a:rPr>
              <a:t>R</a:t>
            </a:r>
            <a:r>
              <a:rPr lang="en-US" sz="1600" baseline="-25000" dirty="0" smtClean="0">
                <a:solidFill>
                  <a:schemeClr val="tx1"/>
                </a:solidFill>
                <a:latin typeface="+mj-lt"/>
                <a:cs typeface="Courier New" pitchFamily="49" charset="0"/>
              </a:rPr>
              <a:t>1</a:t>
            </a:r>
            <a:endParaRPr lang="en-US" sz="1600" baseline="-25000" dirty="0">
              <a:solidFill>
                <a:schemeClr val="tx1"/>
              </a:solidFill>
              <a:latin typeface="+mj-lt"/>
              <a:cs typeface="Courier New" pitchFamily="49" charset="0"/>
            </a:endParaRPr>
          </a:p>
        </p:txBody>
      </p:sp>
      <p:sp>
        <p:nvSpPr>
          <p:cNvPr id="60" name="Rectangle 59"/>
          <p:cNvSpPr/>
          <p:nvPr/>
        </p:nvSpPr>
        <p:spPr>
          <a:xfrm>
            <a:off x="2923232" y="4131388"/>
            <a:ext cx="800316" cy="407416"/>
          </a:xfrm>
          <a:prstGeom prst="rect">
            <a:avLst/>
          </a:prstGeom>
          <a:solidFill>
            <a:srgbClr val="1D3064"/>
          </a:solidFill>
          <a:ln>
            <a:noFill/>
          </a:ln>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200" dirty="0" smtClean="0">
                <a:latin typeface="+mj-lt"/>
              </a:rPr>
              <a:t>Client 1</a:t>
            </a:r>
            <a:endParaRPr lang="en-US" sz="1200" dirty="0">
              <a:latin typeface="+mj-lt"/>
            </a:endParaRPr>
          </a:p>
        </p:txBody>
      </p:sp>
      <p:cxnSp>
        <p:nvCxnSpPr>
          <p:cNvPr id="61" name="Straight Arrow Connector 60"/>
          <p:cNvCxnSpPr/>
          <p:nvPr/>
        </p:nvCxnSpPr>
        <p:spPr>
          <a:xfrm>
            <a:off x="3296153" y="4551364"/>
            <a:ext cx="0" cy="270861"/>
          </a:xfrm>
          <a:prstGeom prst="straightConnector1">
            <a:avLst/>
          </a:prstGeom>
          <a:ln w="19050">
            <a:solidFill>
              <a:srgbClr val="1D3064"/>
            </a:solidFill>
            <a:tailEnd type="arrow"/>
          </a:ln>
        </p:spPr>
        <p:style>
          <a:lnRef idx="1">
            <a:schemeClr val="accent1"/>
          </a:lnRef>
          <a:fillRef idx="0">
            <a:schemeClr val="accent1"/>
          </a:fillRef>
          <a:effectRef idx="0">
            <a:schemeClr val="accent1"/>
          </a:effectRef>
          <a:fontRef idx="minor">
            <a:schemeClr val="tx1"/>
          </a:fontRef>
        </p:style>
      </p:cxnSp>
      <p:sp>
        <p:nvSpPr>
          <p:cNvPr id="62" name="Rectangle 61"/>
          <p:cNvSpPr/>
          <p:nvPr/>
        </p:nvSpPr>
        <p:spPr>
          <a:xfrm>
            <a:off x="3017012" y="5922154"/>
            <a:ext cx="1753789" cy="461665"/>
          </a:xfrm>
          <a:prstGeom prst="rect">
            <a:avLst/>
          </a:prstGeom>
        </p:spPr>
        <p:txBody>
          <a:bodyPr wrap="square">
            <a:spAutoFit/>
          </a:bodyPr>
          <a:lstStyle/>
          <a:p>
            <a:r>
              <a:rPr lang="en-US" sz="2400" b="1" dirty="0" smtClean="0">
                <a:latin typeface="+mj-lt"/>
              </a:rPr>
              <a:t>Data-store</a:t>
            </a:r>
            <a:endParaRPr lang="en-US" sz="2400" b="1" dirty="0">
              <a:latin typeface="+mj-lt"/>
            </a:endParaRPr>
          </a:p>
        </p:txBody>
      </p:sp>
      <p:sp>
        <p:nvSpPr>
          <p:cNvPr id="63" name="Rectangle 62"/>
          <p:cNvSpPr/>
          <p:nvPr/>
        </p:nvSpPr>
        <p:spPr>
          <a:xfrm>
            <a:off x="3048427" y="3877905"/>
            <a:ext cx="495453" cy="253916"/>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wrap="square">
            <a:spAutoFit/>
          </a:bodyPr>
          <a:lstStyle/>
          <a:p>
            <a:r>
              <a:rPr lang="en-US" sz="1050" dirty="0">
                <a:latin typeface="+mj-lt"/>
              </a:rPr>
              <a:t>x</a:t>
            </a:r>
            <a:r>
              <a:rPr lang="en-US" sz="1050" dirty="0" smtClean="0">
                <a:latin typeface="+mj-lt"/>
              </a:rPr>
              <a:t>+=5</a:t>
            </a:r>
            <a:endParaRPr lang="en-US" sz="1050" dirty="0">
              <a:latin typeface="+mj-lt"/>
            </a:endParaRPr>
          </a:p>
        </p:txBody>
      </p:sp>
      <p:sp>
        <p:nvSpPr>
          <p:cNvPr id="64" name="Can 63"/>
          <p:cNvSpPr/>
          <p:nvPr/>
        </p:nvSpPr>
        <p:spPr>
          <a:xfrm>
            <a:off x="4048444" y="4858353"/>
            <a:ext cx="446309" cy="430313"/>
          </a:xfrm>
          <a:prstGeom prst="can">
            <a:avLst/>
          </a:prstGeom>
          <a:solidFill>
            <a:schemeClr val="bg1">
              <a:lumMod val="65000"/>
            </a:schemeClr>
          </a:solidFill>
          <a:effectLst>
            <a:outerShdw blurRad="50800" dist="38100" algn="l" rotWithShape="0">
              <a:prstClr val="black">
                <a:alpha val="40000"/>
              </a:prstClr>
            </a:outerShdw>
          </a:effectLst>
        </p:spPr>
        <p:style>
          <a:lnRef idx="0">
            <a:schemeClr val="accent1"/>
          </a:lnRef>
          <a:fillRef idx="3">
            <a:schemeClr val="accent1"/>
          </a:fillRef>
          <a:effectRef idx="3">
            <a:schemeClr val="accent1"/>
          </a:effectRef>
          <a:fontRef idx="minor">
            <a:schemeClr val="lt1"/>
          </a:fontRef>
        </p:style>
        <p:txBody>
          <a:bodyPr anchor="ctr"/>
          <a:lstStyle/>
          <a:p>
            <a:pPr algn="ctr">
              <a:defRPr/>
            </a:pPr>
            <a:r>
              <a:rPr lang="en-US" dirty="0" smtClean="0">
                <a:solidFill>
                  <a:schemeClr val="tx1"/>
                </a:solidFill>
                <a:latin typeface="+mj-lt"/>
                <a:cs typeface="Courier New" pitchFamily="49" charset="0"/>
              </a:rPr>
              <a:t>R</a:t>
            </a:r>
            <a:r>
              <a:rPr lang="en-US" baseline="-25000" dirty="0">
                <a:solidFill>
                  <a:schemeClr val="tx1"/>
                </a:solidFill>
                <a:latin typeface="+mj-lt"/>
                <a:cs typeface="Courier New" pitchFamily="49" charset="0"/>
              </a:rPr>
              <a:t>2</a:t>
            </a:r>
          </a:p>
        </p:txBody>
      </p:sp>
      <p:cxnSp>
        <p:nvCxnSpPr>
          <p:cNvPr id="65" name="Straight Arrow Connector 64"/>
          <p:cNvCxnSpPr/>
          <p:nvPr/>
        </p:nvCxnSpPr>
        <p:spPr>
          <a:xfrm flipH="1">
            <a:off x="2656109" y="5037381"/>
            <a:ext cx="446114"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6" name="Rectangle 65"/>
          <p:cNvSpPr/>
          <p:nvPr/>
        </p:nvSpPr>
        <p:spPr>
          <a:xfrm>
            <a:off x="4724289" y="4143948"/>
            <a:ext cx="800316" cy="407416"/>
          </a:xfrm>
          <a:prstGeom prst="rect">
            <a:avLst/>
          </a:prstGeom>
          <a:solidFill>
            <a:schemeClr val="accent6"/>
          </a:solidFill>
          <a:ln>
            <a:noFill/>
          </a:ln>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200" dirty="0" smtClean="0">
                <a:latin typeface="+mj-lt"/>
              </a:rPr>
              <a:t>Client 2</a:t>
            </a:r>
            <a:endParaRPr lang="en-US" sz="1200" dirty="0">
              <a:latin typeface="+mj-lt"/>
            </a:endParaRPr>
          </a:p>
        </p:txBody>
      </p:sp>
      <p:cxnSp>
        <p:nvCxnSpPr>
          <p:cNvPr id="67" name="Straight Arrow Connector 66"/>
          <p:cNvCxnSpPr/>
          <p:nvPr/>
        </p:nvCxnSpPr>
        <p:spPr>
          <a:xfrm>
            <a:off x="5145356" y="4538804"/>
            <a:ext cx="0" cy="319549"/>
          </a:xfrm>
          <a:prstGeom prst="straightConnector1">
            <a:avLst/>
          </a:prstGeom>
          <a:ln w="19050">
            <a:solidFill>
              <a:schemeClr val="accent6"/>
            </a:solidFill>
            <a:tailEnd type="arrow"/>
          </a:ln>
        </p:spPr>
        <p:style>
          <a:lnRef idx="1">
            <a:schemeClr val="accent1"/>
          </a:lnRef>
          <a:fillRef idx="0">
            <a:schemeClr val="accent1"/>
          </a:fillRef>
          <a:effectRef idx="0">
            <a:schemeClr val="accent1"/>
          </a:effectRef>
          <a:fontRef idx="minor">
            <a:schemeClr val="tx1"/>
          </a:fontRef>
        </p:style>
      </p:cxnSp>
      <p:sp>
        <p:nvSpPr>
          <p:cNvPr id="68" name="Rectangle 67"/>
          <p:cNvSpPr/>
          <p:nvPr/>
        </p:nvSpPr>
        <p:spPr>
          <a:xfrm>
            <a:off x="4879100" y="3872465"/>
            <a:ext cx="495453" cy="253916"/>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wrap="square">
            <a:spAutoFit/>
          </a:bodyPr>
          <a:lstStyle/>
          <a:p>
            <a:r>
              <a:rPr lang="en-US" sz="1050" dirty="0" smtClean="0">
                <a:latin typeface="+mj-lt"/>
              </a:rPr>
              <a:t>x-=2</a:t>
            </a:r>
            <a:endParaRPr lang="en-US" sz="1050" dirty="0">
              <a:latin typeface="+mj-lt"/>
            </a:endParaRPr>
          </a:p>
        </p:txBody>
      </p:sp>
      <p:sp>
        <p:nvSpPr>
          <p:cNvPr id="69" name="Can 68"/>
          <p:cNvSpPr/>
          <p:nvPr/>
        </p:nvSpPr>
        <p:spPr>
          <a:xfrm>
            <a:off x="2057400" y="4826043"/>
            <a:ext cx="598709" cy="654690"/>
          </a:xfrm>
          <a:prstGeom prst="can">
            <a:avLst/>
          </a:prstGeom>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a:defRPr/>
            </a:pPr>
            <a:r>
              <a:rPr lang="en-US" sz="1600" dirty="0" err="1" smtClean="0">
                <a:solidFill>
                  <a:schemeClr val="bg1"/>
                </a:solidFill>
                <a:latin typeface="+mj-lt"/>
                <a:cs typeface="Courier New" pitchFamily="49" charset="0"/>
              </a:rPr>
              <a:t>Seq</a:t>
            </a:r>
            <a:endParaRPr lang="en-US" sz="1600" baseline="-25000" dirty="0">
              <a:solidFill>
                <a:schemeClr val="bg1"/>
              </a:solidFill>
              <a:latin typeface="+mj-lt"/>
              <a:cs typeface="Courier New" pitchFamily="49" charset="0"/>
            </a:endParaRPr>
          </a:p>
        </p:txBody>
      </p:sp>
      <p:cxnSp>
        <p:nvCxnSpPr>
          <p:cNvPr id="70" name="Straight Arrow Connector 69"/>
          <p:cNvCxnSpPr/>
          <p:nvPr/>
        </p:nvCxnSpPr>
        <p:spPr>
          <a:xfrm>
            <a:off x="2656109" y="4866464"/>
            <a:ext cx="446114" cy="1"/>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1" name="TextBox 70"/>
          <p:cNvSpPr txBox="1"/>
          <p:nvPr/>
        </p:nvSpPr>
        <p:spPr>
          <a:xfrm>
            <a:off x="2636012" y="4640633"/>
            <a:ext cx="381000" cy="261610"/>
          </a:xfrm>
          <a:prstGeom prst="rect">
            <a:avLst/>
          </a:prstGeom>
          <a:noFill/>
        </p:spPr>
        <p:txBody>
          <a:bodyPr wrap="square" rtlCol="0">
            <a:spAutoFit/>
          </a:bodyPr>
          <a:lstStyle/>
          <a:p>
            <a:r>
              <a:rPr lang="en-US" sz="1100" dirty="0" smtClean="0">
                <a:latin typeface="+mj-lt"/>
              </a:rPr>
              <a:t>10</a:t>
            </a:r>
            <a:endParaRPr lang="en-US" sz="1100" dirty="0">
              <a:latin typeface="+mj-lt"/>
            </a:endParaRPr>
          </a:p>
        </p:txBody>
      </p:sp>
      <p:sp>
        <p:nvSpPr>
          <p:cNvPr id="72" name="TextBox 71"/>
          <p:cNvSpPr txBox="1"/>
          <p:nvPr/>
        </p:nvSpPr>
        <p:spPr>
          <a:xfrm>
            <a:off x="2714320" y="5342233"/>
            <a:ext cx="381000" cy="276999"/>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r>
              <a:rPr lang="en-US" sz="1200" b="1" dirty="0" smtClean="0">
                <a:latin typeface="+mj-lt"/>
              </a:rPr>
              <a:t>10</a:t>
            </a:r>
            <a:endParaRPr lang="en-US" sz="1200" b="1" dirty="0">
              <a:latin typeface="+mj-lt"/>
            </a:endParaRPr>
          </a:p>
        </p:txBody>
      </p:sp>
      <p:sp>
        <p:nvSpPr>
          <p:cNvPr id="73" name="Rectangle 72"/>
          <p:cNvSpPr/>
          <p:nvPr/>
        </p:nvSpPr>
        <p:spPr>
          <a:xfrm>
            <a:off x="3107146" y="5353775"/>
            <a:ext cx="495453" cy="253916"/>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wrap="square">
            <a:spAutoFit/>
          </a:bodyPr>
          <a:lstStyle/>
          <a:p>
            <a:r>
              <a:rPr lang="en-US" sz="1050" dirty="0">
                <a:latin typeface="+mj-lt"/>
              </a:rPr>
              <a:t>x</a:t>
            </a:r>
            <a:r>
              <a:rPr lang="en-US" sz="1050" dirty="0" smtClean="0">
                <a:latin typeface="+mj-lt"/>
              </a:rPr>
              <a:t>+=5</a:t>
            </a:r>
            <a:endParaRPr lang="en-US" sz="1050" dirty="0">
              <a:latin typeface="+mj-lt"/>
            </a:endParaRPr>
          </a:p>
        </p:txBody>
      </p:sp>
      <p:sp>
        <p:nvSpPr>
          <p:cNvPr id="74" name="Rectangle 73"/>
          <p:cNvSpPr/>
          <p:nvPr/>
        </p:nvSpPr>
        <p:spPr>
          <a:xfrm>
            <a:off x="5099875" y="5350344"/>
            <a:ext cx="495453" cy="253916"/>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wrap="square">
            <a:spAutoFit/>
          </a:bodyPr>
          <a:lstStyle/>
          <a:p>
            <a:r>
              <a:rPr lang="en-US" sz="1050" dirty="0" smtClean="0">
                <a:latin typeface="+mj-lt"/>
              </a:rPr>
              <a:t>x-=2</a:t>
            </a:r>
            <a:endParaRPr lang="en-US" sz="1050" dirty="0">
              <a:latin typeface="+mj-lt"/>
            </a:endParaRPr>
          </a:p>
        </p:txBody>
      </p:sp>
      <p:cxnSp>
        <p:nvCxnSpPr>
          <p:cNvPr id="75" name="Straight Arrow Connector 74"/>
          <p:cNvCxnSpPr/>
          <p:nvPr/>
        </p:nvCxnSpPr>
        <p:spPr>
          <a:xfrm flipH="1">
            <a:off x="2656109" y="5283243"/>
            <a:ext cx="2245184"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p:nvPr/>
        </p:nvCxnSpPr>
        <p:spPr>
          <a:xfrm flipV="1">
            <a:off x="2687097" y="5153388"/>
            <a:ext cx="2214196" cy="1787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7" name="TextBox 76"/>
          <p:cNvSpPr txBox="1"/>
          <p:nvPr/>
        </p:nvSpPr>
        <p:spPr>
          <a:xfrm>
            <a:off x="4494753" y="4902243"/>
            <a:ext cx="381000" cy="261610"/>
          </a:xfrm>
          <a:prstGeom prst="rect">
            <a:avLst/>
          </a:prstGeom>
          <a:noFill/>
        </p:spPr>
        <p:txBody>
          <a:bodyPr wrap="square" rtlCol="0">
            <a:spAutoFit/>
          </a:bodyPr>
          <a:lstStyle/>
          <a:p>
            <a:r>
              <a:rPr lang="en-US" sz="1100" dirty="0" smtClean="0">
                <a:latin typeface="+mj-lt"/>
              </a:rPr>
              <a:t>11</a:t>
            </a:r>
            <a:endParaRPr lang="en-US" sz="1100" dirty="0">
              <a:latin typeface="+mj-lt"/>
            </a:endParaRPr>
          </a:p>
        </p:txBody>
      </p:sp>
      <p:sp>
        <p:nvSpPr>
          <p:cNvPr id="78" name="TextBox 77"/>
          <p:cNvSpPr txBox="1"/>
          <p:nvPr/>
        </p:nvSpPr>
        <p:spPr>
          <a:xfrm>
            <a:off x="4724400" y="5339347"/>
            <a:ext cx="381000" cy="276999"/>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r>
              <a:rPr lang="en-US" sz="1200" b="1" dirty="0" smtClean="0">
                <a:latin typeface="+mj-lt"/>
              </a:rPr>
              <a:t>11</a:t>
            </a:r>
            <a:endParaRPr lang="en-US" sz="1200" b="1" dirty="0">
              <a:latin typeface="+mj-lt"/>
            </a:endParaRPr>
          </a:p>
        </p:txBody>
      </p:sp>
    </p:spTree>
    <p:extLst>
      <p:ext uri="{BB962C8B-B14F-4D97-AF65-F5344CB8AC3E}">
        <p14:creationId xmlns:p14="http://schemas.microsoft.com/office/powerpoint/2010/main" val="2086835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5">
                                            <p:txEl>
                                              <p:pRg st="3" end="3"/>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5">
                                            <p:txEl>
                                              <p:pRg st="4" end="4"/>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7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70"/>
                                        </p:tgtEl>
                                        <p:attrNameLst>
                                          <p:attrName>style.visibility</p:attrName>
                                        </p:attrNameLst>
                                      </p:cBhvr>
                                      <p:to>
                                        <p:strVal val="visible"/>
                                      </p:to>
                                    </p:set>
                                  </p:childTnLst>
                                </p:cTn>
                              </p:par>
                            </p:childTnLst>
                          </p:cTn>
                        </p:par>
                        <p:par>
                          <p:cTn id="35" fill="hold">
                            <p:stCondLst>
                              <p:cond delay="0"/>
                            </p:stCondLst>
                            <p:childTnLst>
                              <p:par>
                                <p:cTn id="36" presetID="1" presetClass="entr" presetSubtype="0" fill="hold" grpId="0" nodeType="afterEffect">
                                  <p:stCondLst>
                                    <p:cond delay="0"/>
                                  </p:stCondLst>
                                  <p:childTnLst>
                                    <p:set>
                                      <p:cBhvr>
                                        <p:cTn id="37" dur="1" fill="hold">
                                          <p:stCondLst>
                                            <p:cond delay="0"/>
                                          </p:stCondLst>
                                        </p:cTn>
                                        <p:tgtEl>
                                          <p:spTgt spid="72"/>
                                        </p:tgtEl>
                                        <p:attrNameLst>
                                          <p:attrName>style.visibility</p:attrName>
                                        </p:attrNameLst>
                                      </p:cBhvr>
                                      <p:to>
                                        <p:strVal val="visible"/>
                                      </p:to>
                                    </p:set>
                                  </p:childTnLst>
                                </p:cTn>
                              </p:par>
                              <p:par>
                                <p:cTn id="38" presetID="26" presetClass="emph" presetSubtype="0" fill="hold" grpId="1" nodeType="withEffect">
                                  <p:stCondLst>
                                    <p:cond delay="0"/>
                                  </p:stCondLst>
                                  <p:childTnLst>
                                    <p:animEffect transition="out" filter="fade">
                                      <p:cBhvr>
                                        <p:cTn id="39" dur="500" tmFilter="0, 0; .2, .5; .8, .5; 1, 0"/>
                                        <p:tgtEl>
                                          <p:spTgt spid="72"/>
                                        </p:tgtEl>
                                      </p:cBhvr>
                                    </p:animEffect>
                                    <p:animScale>
                                      <p:cBhvr>
                                        <p:cTn id="40" dur="250" autoRev="1" fill="hold"/>
                                        <p:tgtEl>
                                          <p:spTgt spid="72"/>
                                        </p:tgtEl>
                                      </p:cBhvr>
                                      <p:by x="105000" y="105000"/>
                                    </p:animScale>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55">
                                            <p:txEl>
                                              <p:pRg st="5" end="5"/>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nodeType="clickEffect">
                                  <p:stCondLst>
                                    <p:cond delay="0"/>
                                  </p:stCondLst>
                                  <p:childTnLst>
                                    <p:set>
                                      <p:cBhvr>
                                        <p:cTn id="48" dur="1" fill="hold">
                                          <p:stCondLst>
                                            <p:cond delay="0"/>
                                          </p:stCondLst>
                                        </p:cTn>
                                        <p:tgtEl>
                                          <p:spTgt spid="65"/>
                                        </p:tgtEl>
                                        <p:attrNameLst>
                                          <p:attrName>style.visibility</p:attrName>
                                        </p:attrNameLst>
                                      </p:cBhvr>
                                      <p:to>
                                        <p:strVal val="hidden"/>
                                      </p:to>
                                    </p:set>
                                  </p:childTnLst>
                                </p:cTn>
                              </p:par>
                              <p:par>
                                <p:cTn id="49" presetID="1" presetClass="exit" presetSubtype="0" fill="hold" grpId="1" nodeType="withEffect">
                                  <p:stCondLst>
                                    <p:cond delay="0"/>
                                  </p:stCondLst>
                                  <p:childTnLst>
                                    <p:set>
                                      <p:cBhvr>
                                        <p:cTn id="50" dur="1" fill="hold">
                                          <p:stCondLst>
                                            <p:cond delay="0"/>
                                          </p:stCondLst>
                                        </p:cTn>
                                        <p:tgtEl>
                                          <p:spTgt spid="71"/>
                                        </p:tgtEl>
                                        <p:attrNameLst>
                                          <p:attrName>style.visibility</p:attrName>
                                        </p:attrNameLst>
                                      </p:cBhvr>
                                      <p:to>
                                        <p:strVal val="hidden"/>
                                      </p:to>
                                    </p:set>
                                  </p:childTnLst>
                                </p:cTn>
                              </p:par>
                              <p:par>
                                <p:cTn id="51" presetID="1" presetClass="exit" presetSubtype="0" fill="hold" nodeType="withEffect">
                                  <p:stCondLst>
                                    <p:cond delay="0"/>
                                  </p:stCondLst>
                                  <p:childTnLst>
                                    <p:set>
                                      <p:cBhvr>
                                        <p:cTn id="52" dur="1" fill="hold">
                                          <p:stCondLst>
                                            <p:cond delay="0"/>
                                          </p:stCondLst>
                                        </p:cTn>
                                        <p:tgtEl>
                                          <p:spTgt spid="70"/>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68"/>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66"/>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67"/>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74"/>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75"/>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77"/>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76"/>
                                        </p:tgtEl>
                                        <p:attrNameLst>
                                          <p:attrName>style.visibility</p:attrName>
                                        </p:attrNameLst>
                                      </p:cBhvr>
                                      <p:to>
                                        <p:strVal val="visible"/>
                                      </p:to>
                                    </p:set>
                                  </p:childTnLst>
                                </p:cTn>
                              </p:par>
                            </p:childTnLst>
                          </p:cTn>
                        </p:par>
                        <p:par>
                          <p:cTn id="73" fill="hold">
                            <p:stCondLst>
                              <p:cond delay="0"/>
                            </p:stCondLst>
                            <p:childTnLst>
                              <p:par>
                                <p:cTn id="74" presetID="1" presetClass="entr" presetSubtype="0" fill="hold" grpId="0" nodeType="afterEffect">
                                  <p:stCondLst>
                                    <p:cond delay="0"/>
                                  </p:stCondLst>
                                  <p:childTnLst>
                                    <p:set>
                                      <p:cBhvr>
                                        <p:cTn id="75" dur="1" fill="hold">
                                          <p:stCondLst>
                                            <p:cond delay="0"/>
                                          </p:stCondLst>
                                        </p:cTn>
                                        <p:tgtEl>
                                          <p:spTgt spid="78"/>
                                        </p:tgtEl>
                                        <p:attrNameLst>
                                          <p:attrName>style.visibility</p:attrName>
                                        </p:attrNameLst>
                                      </p:cBhvr>
                                      <p:to>
                                        <p:strVal val="visible"/>
                                      </p:to>
                                    </p:set>
                                  </p:childTnLst>
                                </p:cTn>
                              </p:par>
                            </p:childTnLst>
                          </p:cTn>
                        </p:par>
                      </p:childTnLst>
                    </p:cTn>
                  </p:par>
                  <p:par>
                    <p:cTn id="76" fill="hold">
                      <p:stCondLst>
                        <p:cond delay="indefinite"/>
                      </p:stCondLst>
                      <p:childTnLst>
                        <p:par>
                          <p:cTn id="77" fill="hold">
                            <p:stCondLst>
                              <p:cond delay="0"/>
                            </p:stCondLst>
                            <p:childTnLst>
                              <p:par>
                                <p:cTn id="78" presetID="1" presetClass="exit" presetSubtype="0" fill="hold" grpId="1" nodeType="clickEffect">
                                  <p:stCondLst>
                                    <p:cond delay="0"/>
                                  </p:stCondLst>
                                  <p:childTnLst>
                                    <p:set>
                                      <p:cBhvr>
                                        <p:cTn id="79" dur="1" fill="hold">
                                          <p:stCondLst>
                                            <p:cond delay="0"/>
                                          </p:stCondLst>
                                        </p:cTn>
                                        <p:tgtEl>
                                          <p:spTgt spid="77"/>
                                        </p:tgtEl>
                                        <p:attrNameLst>
                                          <p:attrName>style.visibility</p:attrName>
                                        </p:attrNameLst>
                                      </p:cBhvr>
                                      <p:to>
                                        <p:strVal val="hidden"/>
                                      </p:to>
                                    </p:set>
                                  </p:childTnLst>
                                </p:cTn>
                              </p:par>
                              <p:par>
                                <p:cTn id="80" presetID="1" presetClass="exit" presetSubtype="0" fill="hold" nodeType="withEffect">
                                  <p:stCondLst>
                                    <p:cond delay="0"/>
                                  </p:stCondLst>
                                  <p:childTnLst>
                                    <p:set>
                                      <p:cBhvr>
                                        <p:cTn id="81" dur="1" fill="hold">
                                          <p:stCondLst>
                                            <p:cond delay="0"/>
                                          </p:stCondLst>
                                        </p:cTn>
                                        <p:tgtEl>
                                          <p:spTgt spid="76"/>
                                        </p:tgtEl>
                                        <p:attrNameLst>
                                          <p:attrName>style.visibility</p:attrName>
                                        </p:attrNameLst>
                                      </p:cBhvr>
                                      <p:to>
                                        <p:strVal val="hidden"/>
                                      </p:to>
                                    </p:set>
                                  </p:childTnLst>
                                </p:cTn>
                              </p:par>
                              <p:par>
                                <p:cTn id="82" presetID="1" presetClass="exit" presetSubtype="0" fill="hold" nodeType="withEffect">
                                  <p:stCondLst>
                                    <p:cond delay="0"/>
                                  </p:stCondLst>
                                  <p:childTnLst>
                                    <p:set>
                                      <p:cBhvr>
                                        <p:cTn id="83" dur="1" fill="hold">
                                          <p:stCondLst>
                                            <p:cond delay="0"/>
                                          </p:stCondLst>
                                        </p:cTn>
                                        <p:tgtEl>
                                          <p:spTgt spid="75"/>
                                        </p:tgtEl>
                                        <p:attrNameLst>
                                          <p:attrName>style.visibility</p:attrName>
                                        </p:attrNameLst>
                                      </p:cBhvr>
                                      <p:to>
                                        <p:strVal val="hidden"/>
                                      </p:to>
                                    </p:set>
                                  </p:childTnLst>
                                </p:cTn>
                              </p:par>
                              <p:par>
                                <p:cTn id="84" presetID="26" presetClass="emph" presetSubtype="0" fill="hold" grpId="1" nodeType="withEffect">
                                  <p:stCondLst>
                                    <p:cond delay="0"/>
                                  </p:stCondLst>
                                  <p:childTnLst>
                                    <p:animEffect transition="out" filter="fade">
                                      <p:cBhvr>
                                        <p:cTn id="85" dur="500" tmFilter="0, 0; .2, .5; .8, .5; 1, 0"/>
                                        <p:tgtEl>
                                          <p:spTgt spid="78"/>
                                        </p:tgtEl>
                                      </p:cBhvr>
                                    </p:animEffect>
                                    <p:animScale>
                                      <p:cBhvr>
                                        <p:cTn id="86" dur="250" autoRev="1" fill="hold"/>
                                        <p:tgtEl>
                                          <p:spTgt spid="78"/>
                                        </p:tgtEl>
                                      </p:cBhvr>
                                      <p:by x="105000" y="105000"/>
                                    </p:animScale>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5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animBg="1"/>
      <p:bldP spid="63" grpId="0" animBg="1"/>
      <p:bldP spid="66" grpId="0" animBg="1"/>
      <p:bldP spid="68" grpId="0" animBg="1"/>
      <p:bldP spid="71" grpId="0"/>
      <p:bldP spid="71" grpId="1"/>
      <p:bldP spid="72" grpId="0" animBg="1"/>
      <p:bldP spid="72" grpId="1" animBg="1"/>
      <p:bldP spid="73" grpId="0" animBg="1"/>
      <p:bldP spid="74" grpId="0" animBg="1"/>
      <p:bldP spid="77" grpId="0"/>
      <p:bldP spid="77" grpId="1"/>
      <p:bldP spid="78" grpId="0" animBg="1"/>
      <p:bldP spid="78" grpId="1"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F2D5F8-87CB-4B5B-8EC7-5F4CE6485746}"/>
              </a:ext>
            </a:extLst>
          </p:cNvPr>
          <p:cNvSpPr>
            <a:spLocks noGrp="1"/>
          </p:cNvSpPr>
          <p:nvPr>
            <p:ph type="title"/>
          </p:nvPr>
        </p:nvSpPr>
        <p:spPr/>
        <p:txBody>
          <a:bodyPr/>
          <a:lstStyle/>
          <a:p>
            <a:r>
              <a:rPr lang="en-US" dirty="0"/>
              <a:t>Active Replication: Solutions</a:t>
            </a:r>
          </a:p>
        </p:txBody>
      </p:sp>
      <p:sp>
        <p:nvSpPr>
          <p:cNvPr id="31" name="TextBox 30"/>
          <p:cNvSpPr txBox="1"/>
          <p:nvPr/>
        </p:nvSpPr>
        <p:spPr>
          <a:xfrm>
            <a:off x="238287" y="4571711"/>
            <a:ext cx="5164228" cy="1200329"/>
          </a:xfrm>
          <a:prstGeom prst="rect">
            <a:avLst/>
          </a:prstGeom>
          <a:noFill/>
          <a:ln>
            <a:solidFill>
              <a:schemeClr val="tx1"/>
            </a:solidFill>
          </a:ln>
        </p:spPr>
        <p:txBody>
          <a:bodyPr wrap="square" rtlCol="0">
            <a:spAutoFit/>
          </a:bodyPr>
          <a:lstStyle/>
          <a:p>
            <a:r>
              <a:rPr lang="en-US" sz="2400" dirty="0">
                <a:solidFill>
                  <a:srgbClr val="0E3755"/>
                </a:solidFill>
              </a:rPr>
              <a:t>Using a coordinator for ‘B’, which is responsible for forwarding an invocation request from the replicated object to ‘C’.</a:t>
            </a:r>
            <a:endParaRPr lang="en-IN" sz="2400" dirty="0">
              <a:solidFill>
                <a:srgbClr val="0E3755"/>
              </a:solidFill>
            </a:endParaRPr>
          </a:p>
        </p:txBody>
      </p:sp>
      <p:sp>
        <p:nvSpPr>
          <p:cNvPr id="32" name="TextBox 31"/>
          <p:cNvSpPr txBox="1"/>
          <p:nvPr/>
        </p:nvSpPr>
        <p:spPr>
          <a:xfrm>
            <a:off x="5930151" y="4571712"/>
            <a:ext cx="6122895" cy="1200329"/>
          </a:xfrm>
          <a:prstGeom prst="rect">
            <a:avLst/>
          </a:prstGeom>
          <a:noFill/>
          <a:ln>
            <a:solidFill>
              <a:schemeClr val="tx1"/>
            </a:solidFill>
          </a:ln>
        </p:spPr>
        <p:txBody>
          <a:bodyPr wrap="square" rtlCol="0">
            <a:spAutoFit/>
          </a:bodyPr>
          <a:lstStyle/>
          <a:p>
            <a:r>
              <a:rPr lang="en-US" sz="2400" dirty="0">
                <a:solidFill>
                  <a:srgbClr val="0E3755"/>
                </a:solidFill>
              </a:rPr>
              <a:t>Returning results from ‘</a:t>
            </a:r>
            <a:r>
              <a:rPr lang="en-US" sz="2400" dirty="0" smtClean="0">
                <a:solidFill>
                  <a:srgbClr val="0E3755"/>
                </a:solidFill>
              </a:rPr>
              <a:t>C’ using </a:t>
            </a:r>
            <a:r>
              <a:rPr lang="en-US" sz="2400" dirty="0">
                <a:solidFill>
                  <a:srgbClr val="0E3755"/>
                </a:solidFill>
              </a:rPr>
              <a:t>the same idea: a coordinator is responsible </a:t>
            </a:r>
            <a:r>
              <a:rPr lang="en-US" sz="2400" dirty="0" smtClean="0">
                <a:solidFill>
                  <a:srgbClr val="0E3755"/>
                </a:solidFill>
              </a:rPr>
              <a:t>for returning </a:t>
            </a:r>
            <a:r>
              <a:rPr lang="en-US" sz="2400" dirty="0">
                <a:solidFill>
                  <a:srgbClr val="0E3755"/>
                </a:solidFill>
              </a:rPr>
              <a:t>the result to all ‘B’s. Note the single result returned to ‘A’.</a:t>
            </a:r>
            <a:endParaRPr lang="en-IN" sz="2400" dirty="0">
              <a:solidFill>
                <a:srgbClr val="0E3755"/>
              </a:solidFill>
            </a:endParaRPr>
          </a:p>
        </p:txBody>
      </p:sp>
      <p:grpSp>
        <p:nvGrpSpPr>
          <p:cNvPr id="6" name="Group 5"/>
          <p:cNvGrpSpPr/>
          <p:nvPr/>
        </p:nvGrpSpPr>
        <p:grpSpPr>
          <a:xfrm>
            <a:off x="939998" y="907777"/>
            <a:ext cx="4393788" cy="3403619"/>
            <a:chOff x="939998" y="907777"/>
            <a:chExt cx="4393788" cy="3403619"/>
          </a:xfrm>
        </p:grpSpPr>
        <p:pic>
          <p:nvPicPr>
            <p:cNvPr id="4" name="Picture 3"/>
            <p:cNvPicPr>
              <a:picLocks noChangeAspect="1"/>
            </p:cNvPicPr>
            <p:nvPr/>
          </p:nvPicPr>
          <p:blipFill>
            <a:blip r:embed="rId2"/>
            <a:stretch>
              <a:fillRect/>
            </a:stretch>
          </p:blipFill>
          <p:spPr>
            <a:xfrm>
              <a:off x="1676186" y="1520571"/>
              <a:ext cx="3657600" cy="2790825"/>
            </a:xfrm>
            <a:prstGeom prst="rect">
              <a:avLst/>
            </a:prstGeom>
          </p:spPr>
        </p:pic>
        <p:grpSp>
          <p:nvGrpSpPr>
            <p:cNvPr id="9" name="Group 8"/>
            <p:cNvGrpSpPr/>
            <p:nvPr/>
          </p:nvGrpSpPr>
          <p:grpSpPr>
            <a:xfrm>
              <a:off x="939998" y="907777"/>
              <a:ext cx="3994643" cy="1195292"/>
              <a:chOff x="939998" y="907777"/>
              <a:chExt cx="3994643" cy="1195292"/>
            </a:xfrm>
          </p:grpSpPr>
          <p:sp>
            <p:nvSpPr>
              <p:cNvPr id="7" name="TextBox 6"/>
              <p:cNvSpPr txBox="1"/>
              <p:nvPr/>
            </p:nvSpPr>
            <p:spPr>
              <a:xfrm>
                <a:off x="3504986" y="907777"/>
                <a:ext cx="1429655" cy="707886"/>
              </a:xfrm>
              <a:prstGeom prst="rect">
                <a:avLst/>
              </a:prstGeom>
              <a:noFill/>
            </p:spPr>
            <p:txBody>
              <a:bodyPr wrap="square" rtlCol="0">
                <a:spAutoFit/>
              </a:bodyPr>
              <a:lstStyle/>
              <a:p>
                <a:r>
                  <a:rPr lang="en-IN" sz="2000" dirty="0" smtClean="0">
                    <a:solidFill>
                      <a:schemeClr val="accent6"/>
                    </a:solidFill>
                  </a:rPr>
                  <a:t>Coordinator of object B</a:t>
                </a:r>
                <a:endParaRPr lang="en-IN" sz="2000" dirty="0">
                  <a:solidFill>
                    <a:schemeClr val="accent6"/>
                  </a:solidFill>
                </a:endParaRPr>
              </a:p>
            </p:txBody>
          </p:sp>
          <p:sp>
            <p:nvSpPr>
              <p:cNvPr id="10" name="TextBox 9"/>
              <p:cNvSpPr txBox="1"/>
              <p:nvPr/>
            </p:nvSpPr>
            <p:spPr>
              <a:xfrm>
                <a:off x="939998" y="1395183"/>
                <a:ext cx="2129668" cy="707886"/>
              </a:xfrm>
              <a:prstGeom prst="rect">
                <a:avLst/>
              </a:prstGeom>
              <a:noFill/>
            </p:spPr>
            <p:txBody>
              <a:bodyPr wrap="square" rtlCol="0">
                <a:spAutoFit/>
              </a:bodyPr>
              <a:lstStyle/>
              <a:p>
                <a:r>
                  <a:rPr lang="en-IN" sz="2000" dirty="0" smtClean="0">
                    <a:solidFill>
                      <a:schemeClr val="accent6"/>
                    </a:solidFill>
                  </a:rPr>
                  <a:t>Client replicates invocation request</a:t>
                </a:r>
                <a:endParaRPr lang="en-IN" sz="2000" dirty="0">
                  <a:solidFill>
                    <a:schemeClr val="accent6"/>
                  </a:solidFill>
                </a:endParaRPr>
              </a:p>
            </p:txBody>
          </p:sp>
        </p:grpSp>
        <p:sp>
          <p:nvSpPr>
            <p:cNvPr id="16" name="TextBox 15"/>
            <p:cNvSpPr txBox="1"/>
            <p:nvPr/>
          </p:nvSpPr>
          <p:spPr>
            <a:xfrm>
              <a:off x="2089238" y="2709089"/>
              <a:ext cx="302270" cy="400110"/>
            </a:xfrm>
            <a:prstGeom prst="rect">
              <a:avLst/>
            </a:prstGeom>
            <a:solidFill>
              <a:srgbClr val="0E3755"/>
            </a:solidFill>
          </p:spPr>
          <p:txBody>
            <a:bodyPr wrap="square" rtlCol="0">
              <a:spAutoFit/>
            </a:bodyPr>
            <a:lstStyle/>
            <a:p>
              <a:r>
                <a:rPr lang="en-IN" sz="2000" b="1" dirty="0" smtClean="0">
                  <a:solidFill>
                    <a:schemeClr val="bg1"/>
                  </a:solidFill>
                </a:rPr>
                <a:t>A</a:t>
              </a:r>
              <a:endParaRPr lang="en-IN" sz="2000" b="1" dirty="0">
                <a:solidFill>
                  <a:schemeClr val="bg1"/>
                </a:solidFill>
              </a:endParaRPr>
            </a:p>
          </p:txBody>
        </p:sp>
        <p:sp>
          <p:nvSpPr>
            <p:cNvPr id="18" name="TextBox 17"/>
            <p:cNvSpPr txBox="1"/>
            <p:nvPr/>
          </p:nvSpPr>
          <p:spPr>
            <a:xfrm>
              <a:off x="3244921" y="1931150"/>
              <a:ext cx="412680" cy="338554"/>
            </a:xfrm>
            <a:prstGeom prst="rect">
              <a:avLst/>
            </a:prstGeom>
            <a:solidFill>
              <a:srgbClr val="0E3755"/>
            </a:solidFill>
          </p:spPr>
          <p:txBody>
            <a:bodyPr wrap="square" rtlCol="0">
              <a:spAutoFit/>
            </a:bodyPr>
            <a:lstStyle/>
            <a:p>
              <a:r>
                <a:rPr lang="en-IN" sz="1600" b="1" dirty="0" smtClean="0">
                  <a:solidFill>
                    <a:schemeClr val="bg1"/>
                  </a:solidFill>
                </a:rPr>
                <a:t>B1</a:t>
              </a:r>
              <a:endParaRPr lang="en-IN" sz="1600" b="1" dirty="0">
                <a:solidFill>
                  <a:schemeClr val="bg1"/>
                </a:solidFill>
              </a:endParaRPr>
            </a:p>
          </p:txBody>
        </p:sp>
        <p:sp>
          <p:nvSpPr>
            <p:cNvPr id="29" name="TextBox 28"/>
            <p:cNvSpPr txBox="1"/>
            <p:nvPr/>
          </p:nvSpPr>
          <p:spPr>
            <a:xfrm>
              <a:off x="3244921" y="2693544"/>
              <a:ext cx="412680" cy="338554"/>
            </a:xfrm>
            <a:prstGeom prst="rect">
              <a:avLst/>
            </a:prstGeom>
            <a:solidFill>
              <a:srgbClr val="0E3755"/>
            </a:solidFill>
          </p:spPr>
          <p:txBody>
            <a:bodyPr wrap="square" rtlCol="0">
              <a:spAutoFit/>
            </a:bodyPr>
            <a:lstStyle/>
            <a:p>
              <a:r>
                <a:rPr lang="en-IN" sz="1600" b="1" dirty="0" smtClean="0">
                  <a:solidFill>
                    <a:schemeClr val="bg1"/>
                  </a:solidFill>
                </a:rPr>
                <a:t>B2</a:t>
              </a:r>
              <a:endParaRPr lang="en-IN" sz="1600" b="1" dirty="0">
                <a:solidFill>
                  <a:schemeClr val="bg1"/>
                </a:solidFill>
              </a:endParaRPr>
            </a:p>
          </p:txBody>
        </p:sp>
        <p:sp>
          <p:nvSpPr>
            <p:cNvPr id="30" name="TextBox 29"/>
            <p:cNvSpPr txBox="1"/>
            <p:nvPr/>
          </p:nvSpPr>
          <p:spPr>
            <a:xfrm>
              <a:off x="3256442" y="3484074"/>
              <a:ext cx="412680" cy="338554"/>
            </a:xfrm>
            <a:prstGeom prst="rect">
              <a:avLst/>
            </a:prstGeom>
            <a:solidFill>
              <a:srgbClr val="0E3755"/>
            </a:solidFill>
          </p:spPr>
          <p:txBody>
            <a:bodyPr wrap="square" rtlCol="0">
              <a:spAutoFit/>
            </a:bodyPr>
            <a:lstStyle/>
            <a:p>
              <a:r>
                <a:rPr lang="en-IN" sz="1600" b="1" dirty="0" smtClean="0">
                  <a:solidFill>
                    <a:schemeClr val="bg1"/>
                  </a:solidFill>
                </a:rPr>
                <a:t>B3</a:t>
              </a:r>
              <a:endParaRPr lang="en-IN" sz="1600" b="1" dirty="0">
                <a:solidFill>
                  <a:schemeClr val="bg1"/>
                </a:solidFill>
              </a:endParaRPr>
            </a:p>
          </p:txBody>
        </p:sp>
        <p:sp>
          <p:nvSpPr>
            <p:cNvPr id="36" name="TextBox 35"/>
            <p:cNvSpPr txBox="1"/>
            <p:nvPr/>
          </p:nvSpPr>
          <p:spPr>
            <a:xfrm>
              <a:off x="4634505" y="2211314"/>
              <a:ext cx="412680" cy="338554"/>
            </a:xfrm>
            <a:prstGeom prst="rect">
              <a:avLst/>
            </a:prstGeom>
            <a:solidFill>
              <a:srgbClr val="0E3755"/>
            </a:solidFill>
          </p:spPr>
          <p:txBody>
            <a:bodyPr wrap="square" rtlCol="0">
              <a:spAutoFit/>
            </a:bodyPr>
            <a:lstStyle/>
            <a:p>
              <a:r>
                <a:rPr lang="en-IN" sz="1600" b="1" dirty="0" smtClean="0">
                  <a:solidFill>
                    <a:schemeClr val="bg1"/>
                  </a:solidFill>
                </a:rPr>
                <a:t>C1</a:t>
              </a:r>
              <a:endParaRPr lang="en-IN" sz="1600" b="1" dirty="0">
                <a:solidFill>
                  <a:schemeClr val="bg1"/>
                </a:solidFill>
              </a:endParaRPr>
            </a:p>
          </p:txBody>
        </p:sp>
        <p:sp>
          <p:nvSpPr>
            <p:cNvPr id="37" name="TextBox 36"/>
            <p:cNvSpPr txBox="1"/>
            <p:nvPr/>
          </p:nvSpPr>
          <p:spPr>
            <a:xfrm>
              <a:off x="4645457" y="3189961"/>
              <a:ext cx="412680" cy="338554"/>
            </a:xfrm>
            <a:prstGeom prst="rect">
              <a:avLst/>
            </a:prstGeom>
            <a:solidFill>
              <a:srgbClr val="0E3755"/>
            </a:solidFill>
          </p:spPr>
          <p:txBody>
            <a:bodyPr wrap="square" rtlCol="0">
              <a:spAutoFit/>
            </a:bodyPr>
            <a:lstStyle/>
            <a:p>
              <a:r>
                <a:rPr lang="en-IN" sz="1600" b="1" dirty="0" smtClean="0">
                  <a:solidFill>
                    <a:schemeClr val="bg1"/>
                  </a:solidFill>
                </a:rPr>
                <a:t>C2</a:t>
              </a:r>
              <a:endParaRPr lang="en-IN" sz="1600" b="1" dirty="0">
                <a:solidFill>
                  <a:schemeClr val="bg1"/>
                </a:solidFill>
              </a:endParaRPr>
            </a:p>
          </p:txBody>
        </p:sp>
      </p:grpSp>
      <p:grpSp>
        <p:nvGrpSpPr>
          <p:cNvPr id="15" name="Group 14"/>
          <p:cNvGrpSpPr/>
          <p:nvPr/>
        </p:nvGrpSpPr>
        <p:grpSpPr>
          <a:xfrm>
            <a:off x="7277098" y="742675"/>
            <a:ext cx="3429000" cy="3480063"/>
            <a:chOff x="7277098" y="742675"/>
            <a:chExt cx="3429000" cy="3480063"/>
          </a:xfrm>
        </p:grpSpPr>
        <p:pic>
          <p:nvPicPr>
            <p:cNvPr id="5" name="Picture 4"/>
            <p:cNvPicPr>
              <a:picLocks noChangeAspect="1"/>
            </p:cNvPicPr>
            <p:nvPr/>
          </p:nvPicPr>
          <p:blipFill>
            <a:blip r:embed="rId3"/>
            <a:stretch>
              <a:fillRect/>
            </a:stretch>
          </p:blipFill>
          <p:spPr>
            <a:xfrm>
              <a:off x="7277098" y="1350739"/>
              <a:ext cx="3429000" cy="2657475"/>
            </a:xfrm>
            <a:prstGeom prst="rect">
              <a:avLst/>
            </a:prstGeom>
          </p:spPr>
        </p:pic>
        <p:grpSp>
          <p:nvGrpSpPr>
            <p:cNvPr id="11" name="Group 10"/>
            <p:cNvGrpSpPr/>
            <p:nvPr/>
          </p:nvGrpSpPr>
          <p:grpSpPr>
            <a:xfrm>
              <a:off x="7394816" y="742675"/>
              <a:ext cx="2863343" cy="3480063"/>
              <a:chOff x="7394816" y="742675"/>
              <a:chExt cx="2863343" cy="3480063"/>
            </a:xfrm>
          </p:grpSpPr>
          <p:sp>
            <p:nvSpPr>
              <p:cNvPr id="12" name="TextBox 11"/>
              <p:cNvSpPr txBox="1"/>
              <p:nvPr/>
            </p:nvSpPr>
            <p:spPr>
              <a:xfrm>
                <a:off x="8721554" y="742675"/>
                <a:ext cx="1429655" cy="707886"/>
              </a:xfrm>
              <a:prstGeom prst="rect">
                <a:avLst/>
              </a:prstGeom>
              <a:noFill/>
            </p:spPr>
            <p:txBody>
              <a:bodyPr wrap="square" rtlCol="0">
                <a:spAutoFit/>
              </a:bodyPr>
              <a:lstStyle/>
              <a:p>
                <a:r>
                  <a:rPr lang="en-IN" sz="2000" dirty="0" smtClean="0">
                    <a:solidFill>
                      <a:schemeClr val="accent6"/>
                    </a:solidFill>
                  </a:rPr>
                  <a:t>Coordinator of object C</a:t>
                </a:r>
                <a:endParaRPr lang="en-IN" sz="2000" dirty="0">
                  <a:solidFill>
                    <a:schemeClr val="accent6"/>
                  </a:solidFill>
                </a:endParaRPr>
              </a:p>
            </p:txBody>
          </p:sp>
          <p:sp>
            <p:nvSpPr>
              <p:cNvPr id="13" name="TextBox 12"/>
              <p:cNvSpPr txBox="1"/>
              <p:nvPr/>
            </p:nvSpPr>
            <p:spPr>
              <a:xfrm>
                <a:off x="7394816" y="1511599"/>
                <a:ext cx="907355" cy="400110"/>
              </a:xfrm>
              <a:prstGeom prst="rect">
                <a:avLst/>
              </a:prstGeom>
              <a:noFill/>
            </p:spPr>
            <p:txBody>
              <a:bodyPr wrap="square" rtlCol="0">
                <a:spAutoFit/>
              </a:bodyPr>
              <a:lstStyle/>
              <a:p>
                <a:r>
                  <a:rPr lang="en-IN" sz="2000" dirty="0">
                    <a:solidFill>
                      <a:schemeClr val="accent6"/>
                    </a:solidFill>
                  </a:rPr>
                  <a:t>R</a:t>
                </a:r>
                <a:r>
                  <a:rPr lang="en-IN" sz="2000" dirty="0" smtClean="0">
                    <a:solidFill>
                      <a:schemeClr val="accent6"/>
                    </a:solidFill>
                  </a:rPr>
                  <a:t>esult</a:t>
                </a:r>
                <a:endParaRPr lang="en-IN" sz="2000" dirty="0">
                  <a:solidFill>
                    <a:schemeClr val="accent6"/>
                  </a:solidFill>
                </a:endParaRPr>
              </a:p>
            </p:txBody>
          </p:sp>
          <p:sp>
            <p:nvSpPr>
              <p:cNvPr id="14" name="TextBox 13"/>
              <p:cNvSpPr txBox="1"/>
              <p:nvPr/>
            </p:nvSpPr>
            <p:spPr>
              <a:xfrm>
                <a:off x="9350804" y="3822628"/>
                <a:ext cx="907355" cy="400110"/>
              </a:xfrm>
              <a:prstGeom prst="rect">
                <a:avLst/>
              </a:prstGeom>
              <a:noFill/>
            </p:spPr>
            <p:txBody>
              <a:bodyPr wrap="square" rtlCol="0">
                <a:spAutoFit/>
              </a:bodyPr>
              <a:lstStyle/>
              <a:p>
                <a:r>
                  <a:rPr lang="en-IN" sz="2000" dirty="0">
                    <a:solidFill>
                      <a:schemeClr val="accent6"/>
                    </a:solidFill>
                  </a:rPr>
                  <a:t>R</a:t>
                </a:r>
                <a:r>
                  <a:rPr lang="en-IN" sz="2000" dirty="0" smtClean="0">
                    <a:solidFill>
                      <a:schemeClr val="accent6"/>
                    </a:solidFill>
                  </a:rPr>
                  <a:t>esult</a:t>
                </a:r>
                <a:endParaRPr lang="en-IN" sz="2000" dirty="0">
                  <a:solidFill>
                    <a:schemeClr val="accent6"/>
                  </a:solidFill>
                </a:endParaRPr>
              </a:p>
            </p:txBody>
          </p:sp>
        </p:grpSp>
        <p:sp>
          <p:nvSpPr>
            <p:cNvPr id="24" name="TextBox 23"/>
            <p:cNvSpPr txBox="1"/>
            <p:nvPr/>
          </p:nvSpPr>
          <p:spPr>
            <a:xfrm>
              <a:off x="7524321" y="2563936"/>
              <a:ext cx="302270" cy="400110"/>
            </a:xfrm>
            <a:prstGeom prst="rect">
              <a:avLst/>
            </a:prstGeom>
            <a:solidFill>
              <a:srgbClr val="0E3755"/>
            </a:solidFill>
          </p:spPr>
          <p:txBody>
            <a:bodyPr wrap="square" rtlCol="0">
              <a:spAutoFit/>
            </a:bodyPr>
            <a:lstStyle/>
            <a:p>
              <a:r>
                <a:rPr lang="en-IN" sz="2000" b="1" dirty="0" smtClean="0">
                  <a:solidFill>
                    <a:schemeClr val="bg1"/>
                  </a:solidFill>
                </a:rPr>
                <a:t>A</a:t>
              </a:r>
              <a:endParaRPr lang="en-IN" sz="2000" b="1" dirty="0">
                <a:solidFill>
                  <a:schemeClr val="bg1"/>
                </a:solidFill>
              </a:endParaRPr>
            </a:p>
          </p:txBody>
        </p:sp>
        <p:sp>
          <p:nvSpPr>
            <p:cNvPr id="33" name="TextBox 32"/>
            <p:cNvSpPr txBox="1"/>
            <p:nvPr/>
          </p:nvSpPr>
          <p:spPr>
            <a:xfrm>
              <a:off x="8665984" y="1775941"/>
              <a:ext cx="412680" cy="338554"/>
            </a:xfrm>
            <a:prstGeom prst="rect">
              <a:avLst/>
            </a:prstGeom>
            <a:solidFill>
              <a:srgbClr val="0E3755"/>
            </a:solidFill>
          </p:spPr>
          <p:txBody>
            <a:bodyPr wrap="square" rtlCol="0">
              <a:spAutoFit/>
            </a:bodyPr>
            <a:lstStyle/>
            <a:p>
              <a:r>
                <a:rPr lang="en-IN" sz="1600" b="1" dirty="0" smtClean="0">
                  <a:solidFill>
                    <a:schemeClr val="bg1"/>
                  </a:solidFill>
                </a:rPr>
                <a:t>B1</a:t>
              </a:r>
              <a:endParaRPr lang="en-IN" sz="1600" b="1" dirty="0">
                <a:solidFill>
                  <a:schemeClr val="bg1"/>
                </a:solidFill>
              </a:endParaRPr>
            </a:p>
          </p:txBody>
        </p:sp>
        <p:sp>
          <p:nvSpPr>
            <p:cNvPr id="34" name="TextBox 33"/>
            <p:cNvSpPr txBox="1"/>
            <p:nvPr/>
          </p:nvSpPr>
          <p:spPr>
            <a:xfrm>
              <a:off x="8665984" y="2563936"/>
              <a:ext cx="412680" cy="338554"/>
            </a:xfrm>
            <a:prstGeom prst="rect">
              <a:avLst/>
            </a:prstGeom>
            <a:solidFill>
              <a:srgbClr val="0E3755"/>
            </a:solidFill>
          </p:spPr>
          <p:txBody>
            <a:bodyPr wrap="square" rtlCol="0">
              <a:spAutoFit/>
            </a:bodyPr>
            <a:lstStyle/>
            <a:p>
              <a:r>
                <a:rPr lang="en-IN" sz="1600" b="1" dirty="0" smtClean="0">
                  <a:solidFill>
                    <a:schemeClr val="bg1"/>
                  </a:solidFill>
                </a:rPr>
                <a:t>B2</a:t>
              </a:r>
              <a:endParaRPr lang="en-IN" sz="1600" b="1" dirty="0">
                <a:solidFill>
                  <a:schemeClr val="bg1"/>
                </a:solidFill>
              </a:endParaRPr>
            </a:p>
          </p:txBody>
        </p:sp>
        <p:sp>
          <p:nvSpPr>
            <p:cNvPr id="35" name="TextBox 34"/>
            <p:cNvSpPr txBox="1"/>
            <p:nvPr/>
          </p:nvSpPr>
          <p:spPr>
            <a:xfrm>
              <a:off x="8665984" y="3338915"/>
              <a:ext cx="412680" cy="338554"/>
            </a:xfrm>
            <a:prstGeom prst="rect">
              <a:avLst/>
            </a:prstGeom>
            <a:solidFill>
              <a:srgbClr val="0E3755"/>
            </a:solidFill>
          </p:spPr>
          <p:txBody>
            <a:bodyPr wrap="square" rtlCol="0">
              <a:spAutoFit/>
            </a:bodyPr>
            <a:lstStyle/>
            <a:p>
              <a:r>
                <a:rPr lang="en-IN" sz="1600" b="1" dirty="0" smtClean="0">
                  <a:solidFill>
                    <a:schemeClr val="bg1"/>
                  </a:solidFill>
                </a:rPr>
                <a:t>B3</a:t>
              </a:r>
              <a:endParaRPr lang="en-IN" sz="1600" b="1" dirty="0">
                <a:solidFill>
                  <a:schemeClr val="bg1"/>
                </a:solidFill>
              </a:endParaRPr>
            </a:p>
          </p:txBody>
        </p:sp>
        <p:sp>
          <p:nvSpPr>
            <p:cNvPr id="38" name="TextBox 37"/>
            <p:cNvSpPr txBox="1"/>
            <p:nvPr/>
          </p:nvSpPr>
          <p:spPr>
            <a:xfrm>
              <a:off x="10067141" y="2027969"/>
              <a:ext cx="412680" cy="338554"/>
            </a:xfrm>
            <a:prstGeom prst="rect">
              <a:avLst/>
            </a:prstGeom>
            <a:solidFill>
              <a:srgbClr val="0E3755"/>
            </a:solidFill>
          </p:spPr>
          <p:txBody>
            <a:bodyPr wrap="square" rtlCol="0">
              <a:spAutoFit/>
            </a:bodyPr>
            <a:lstStyle/>
            <a:p>
              <a:r>
                <a:rPr lang="en-IN" sz="1600" b="1" dirty="0" smtClean="0">
                  <a:solidFill>
                    <a:schemeClr val="bg1"/>
                  </a:solidFill>
                </a:rPr>
                <a:t>C1</a:t>
              </a:r>
              <a:endParaRPr lang="en-IN" sz="1600" b="1" dirty="0">
                <a:solidFill>
                  <a:schemeClr val="bg1"/>
                </a:solidFill>
              </a:endParaRPr>
            </a:p>
          </p:txBody>
        </p:sp>
        <p:sp>
          <p:nvSpPr>
            <p:cNvPr id="39" name="TextBox 38"/>
            <p:cNvSpPr txBox="1"/>
            <p:nvPr/>
          </p:nvSpPr>
          <p:spPr>
            <a:xfrm>
              <a:off x="10051819" y="3021111"/>
              <a:ext cx="412680" cy="338554"/>
            </a:xfrm>
            <a:prstGeom prst="rect">
              <a:avLst/>
            </a:prstGeom>
            <a:solidFill>
              <a:srgbClr val="0E3755"/>
            </a:solidFill>
          </p:spPr>
          <p:txBody>
            <a:bodyPr wrap="square" rtlCol="0">
              <a:spAutoFit/>
            </a:bodyPr>
            <a:lstStyle/>
            <a:p>
              <a:r>
                <a:rPr lang="en-IN" sz="1600" b="1" dirty="0" smtClean="0">
                  <a:solidFill>
                    <a:schemeClr val="bg1"/>
                  </a:solidFill>
                </a:rPr>
                <a:t>C2</a:t>
              </a:r>
              <a:endParaRPr lang="en-IN" sz="1600" b="1" dirty="0">
                <a:solidFill>
                  <a:schemeClr val="bg1"/>
                </a:solidFill>
              </a:endParaRPr>
            </a:p>
          </p:txBody>
        </p:sp>
      </p:grpSp>
    </p:spTree>
    <p:extLst>
      <p:ext uri="{BB962C8B-B14F-4D97-AF65-F5344CB8AC3E}">
        <p14:creationId xmlns:p14="http://schemas.microsoft.com/office/powerpoint/2010/main" val="20193041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F2D5F8-87CB-4B5B-8EC7-5F4CE6485746}"/>
              </a:ext>
            </a:extLst>
          </p:cNvPr>
          <p:cNvSpPr>
            <a:spLocks noGrp="1"/>
          </p:cNvSpPr>
          <p:nvPr>
            <p:ph type="title"/>
          </p:nvPr>
        </p:nvSpPr>
        <p:spPr/>
        <p:txBody>
          <a:bodyPr/>
          <a:lstStyle/>
          <a:p>
            <a:r>
              <a:rPr lang="en-US" dirty="0"/>
              <a:t>Maintaining Consistency of Replicated Data</a:t>
            </a:r>
          </a:p>
        </p:txBody>
      </p:sp>
      <p:sp>
        <p:nvSpPr>
          <p:cNvPr id="65" name="Rectangle 64"/>
          <p:cNvSpPr/>
          <p:nvPr/>
        </p:nvSpPr>
        <p:spPr>
          <a:xfrm>
            <a:off x="3191435" y="1092201"/>
            <a:ext cx="6096000" cy="1524000"/>
          </a:xfrm>
          <a:prstGeom prst="rect">
            <a:avLst/>
          </a:prstGeom>
          <a:solidFill>
            <a:schemeClr val="accent4">
              <a:alpha val="10000"/>
            </a:schemeClr>
          </a:solidFill>
          <a:ln w="3175"/>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a:defRPr/>
            </a:pPr>
            <a:endParaRPr lang="en-US">
              <a:latin typeface="+mj-lt"/>
            </a:endParaRPr>
          </a:p>
        </p:txBody>
      </p:sp>
      <p:sp>
        <p:nvSpPr>
          <p:cNvPr id="66" name="Can 65"/>
          <p:cNvSpPr/>
          <p:nvPr/>
        </p:nvSpPr>
        <p:spPr>
          <a:xfrm>
            <a:off x="3496235" y="1625601"/>
            <a:ext cx="762000" cy="7620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atin typeface="+mj-lt"/>
            </a:endParaRPr>
          </a:p>
        </p:txBody>
      </p:sp>
      <p:sp>
        <p:nvSpPr>
          <p:cNvPr id="67" name="Rectangle 66"/>
          <p:cNvSpPr/>
          <p:nvPr/>
        </p:nvSpPr>
        <p:spPr>
          <a:xfrm>
            <a:off x="3532748" y="1917701"/>
            <a:ext cx="685800" cy="304800"/>
          </a:xfrm>
          <a:prstGeom prst="rect">
            <a:avLst/>
          </a:prstGeom>
        </p:spPr>
        <p:style>
          <a:lnRef idx="2">
            <a:schemeClr val="accent4"/>
          </a:lnRef>
          <a:fillRef idx="1">
            <a:schemeClr val="lt1"/>
          </a:fillRef>
          <a:effectRef idx="0">
            <a:schemeClr val="accent4"/>
          </a:effectRef>
          <a:fontRef idx="minor">
            <a:schemeClr val="dk1"/>
          </a:fontRef>
        </p:style>
        <p:txBody>
          <a:bodyPr anchor="ctr"/>
          <a:lstStyle/>
          <a:p>
            <a:pPr algn="ctr">
              <a:defRPr/>
            </a:pPr>
            <a:r>
              <a:rPr lang="en-US" dirty="0">
                <a:latin typeface="+mj-lt"/>
              </a:rPr>
              <a:t>x=0</a:t>
            </a:r>
          </a:p>
        </p:txBody>
      </p:sp>
      <p:sp>
        <p:nvSpPr>
          <p:cNvPr id="68" name="Can 67"/>
          <p:cNvSpPr/>
          <p:nvPr/>
        </p:nvSpPr>
        <p:spPr>
          <a:xfrm>
            <a:off x="4563035" y="1625601"/>
            <a:ext cx="762000" cy="7620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atin typeface="+mj-lt"/>
            </a:endParaRPr>
          </a:p>
        </p:txBody>
      </p:sp>
      <p:sp>
        <p:nvSpPr>
          <p:cNvPr id="69" name="Rectangle 68"/>
          <p:cNvSpPr/>
          <p:nvPr/>
        </p:nvSpPr>
        <p:spPr>
          <a:xfrm>
            <a:off x="4599548" y="1917701"/>
            <a:ext cx="685800" cy="304800"/>
          </a:xfrm>
          <a:prstGeom prst="rect">
            <a:avLst/>
          </a:prstGeom>
        </p:spPr>
        <p:style>
          <a:lnRef idx="2">
            <a:schemeClr val="accent4"/>
          </a:lnRef>
          <a:fillRef idx="1">
            <a:schemeClr val="lt1"/>
          </a:fillRef>
          <a:effectRef idx="0">
            <a:schemeClr val="accent4"/>
          </a:effectRef>
          <a:fontRef idx="minor">
            <a:schemeClr val="dk1"/>
          </a:fontRef>
        </p:style>
        <p:txBody>
          <a:bodyPr anchor="ctr"/>
          <a:lstStyle/>
          <a:p>
            <a:pPr algn="ctr">
              <a:defRPr/>
            </a:pPr>
            <a:r>
              <a:rPr lang="en-US" dirty="0">
                <a:latin typeface="+mj-lt"/>
              </a:rPr>
              <a:t>x=0</a:t>
            </a:r>
          </a:p>
        </p:txBody>
      </p:sp>
      <p:sp>
        <p:nvSpPr>
          <p:cNvPr id="70" name="Can 69"/>
          <p:cNvSpPr/>
          <p:nvPr/>
        </p:nvSpPr>
        <p:spPr>
          <a:xfrm>
            <a:off x="5629835" y="1625601"/>
            <a:ext cx="762000" cy="7620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atin typeface="+mj-lt"/>
            </a:endParaRPr>
          </a:p>
        </p:txBody>
      </p:sp>
      <p:sp>
        <p:nvSpPr>
          <p:cNvPr id="71" name="Rectangle 70"/>
          <p:cNvSpPr/>
          <p:nvPr/>
        </p:nvSpPr>
        <p:spPr>
          <a:xfrm>
            <a:off x="5666348" y="1917701"/>
            <a:ext cx="685800" cy="304800"/>
          </a:xfrm>
          <a:prstGeom prst="rect">
            <a:avLst/>
          </a:prstGeom>
        </p:spPr>
        <p:style>
          <a:lnRef idx="2">
            <a:schemeClr val="accent4"/>
          </a:lnRef>
          <a:fillRef idx="1">
            <a:schemeClr val="lt1"/>
          </a:fillRef>
          <a:effectRef idx="0">
            <a:schemeClr val="accent4"/>
          </a:effectRef>
          <a:fontRef idx="minor">
            <a:schemeClr val="dk1"/>
          </a:fontRef>
        </p:style>
        <p:txBody>
          <a:bodyPr anchor="ctr"/>
          <a:lstStyle/>
          <a:p>
            <a:pPr algn="ctr">
              <a:defRPr/>
            </a:pPr>
            <a:r>
              <a:rPr lang="en-US" dirty="0">
                <a:latin typeface="+mj-lt"/>
              </a:rPr>
              <a:t>x=0</a:t>
            </a:r>
          </a:p>
        </p:txBody>
      </p:sp>
      <p:sp>
        <p:nvSpPr>
          <p:cNvPr id="72" name="Can 71"/>
          <p:cNvSpPr/>
          <p:nvPr/>
        </p:nvSpPr>
        <p:spPr>
          <a:xfrm>
            <a:off x="7915835" y="1625601"/>
            <a:ext cx="762000" cy="7620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atin typeface="+mj-lt"/>
            </a:endParaRPr>
          </a:p>
        </p:txBody>
      </p:sp>
      <p:sp>
        <p:nvSpPr>
          <p:cNvPr id="73" name="Rectangle 72"/>
          <p:cNvSpPr/>
          <p:nvPr/>
        </p:nvSpPr>
        <p:spPr>
          <a:xfrm>
            <a:off x="7952348" y="1917701"/>
            <a:ext cx="685800" cy="304800"/>
          </a:xfrm>
          <a:prstGeom prst="rect">
            <a:avLst/>
          </a:prstGeom>
        </p:spPr>
        <p:style>
          <a:lnRef idx="2">
            <a:schemeClr val="accent4"/>
          </a:lnRef>
          <a:fillRef idx="1">
            <a:schemeClr val="lt1"/>
          </a:fillRef>
          <a:effectRef idx="0">
            <a:schemeClr val="accent4"/>
          </a:effectRef>
          <a:fontRef idx="minor">
            <a:schemeClr val="dk1"/>
          </a:fontRef>
        </p:style>
        <p:txBody>
          <a:bodyPr anchor="ctr"/>
          <a:lstStyle/>
          <a:p>
            <a:pPr algn="ctr">
              <a:defRPr/>
            </a:pPr>
            <a:r>
              <a:rPr lang="en-US" dirty="0">
                <a:latin typeface="+mj-lt"/>
              </a:rPr>
              <a:t>x=0</a:t>
            </a:r>
          </a:p>
        </p:txBody>
      </p:sp>
      <p:sp>
        <p:nvSpPr>
          <p:cNvPr id="74" name="Rectangle 73"/>
          <p:cNvSpPr/>
          <p:nvPr/>
        </p:nvSpPr>
        <p:spPr>
          <a:xfrm>
            <a:off x="3343835" y="1244601"/>
            <a:ext cx="990600" cy="304800"/>
          </a:xfrm>
          <a:prstGeom prst="rect">
            <a:avLst/>
          </a:prstGeom>
          <a:solidFill>
            <a:srgbClr val="1D3064"/>
          </a:solidFill>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a:defRPr/>
            </a:pPr>
            <a:r>
              <a:rPr lang="en-US" sz="1400" b="1" dirty="0">
                <a:latin typeface="+mj-lt"/>
              </a:rPr>
              <a:t>Replica 1</a:t>
            </a:r>
          </a:p>
        </p:txBody>
      </p:sp>
      <p:sp>
        <p:nvSpPr>
          <p:cNvPr id="75" name="Rectangle 74"/>
          <p:cNvSpPr/>
          <p:nvPr/>
        </p:nvSpPr>
        <p:spPr>
          <a:xfrm>
            <a:off x="4486835" y="1244601"/>
            <a:ext cx="990600" cy="304800"/>
          </a:xfrm>
          <a:prstGeom prst="rect">
            <a:avLst/>
          </a:prstGeom>
          <a:solidFill>
            <a:srgbClr val="1D3064"/>
          </a:solidFill>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a:defRPr/>
            </a:pPr>
            <a:r>
              <a:rPr lang="en-US" sz="1400" b="1" dirty="0">
                <a:latin typeface="+mj-lt"/>
              </a:rPr>
              <a:t>Replica 2</a:t>
            </a:r>
          </a:p>
        </p:txBody>
      </p:sp>
      <p:sp>
        <p:nvSpPr>
          <p:cNvPr id="76" name="Rectangle 75"/>
          <p:cNvSpPr/>
          <p:nvPr/>
        </p:nvSpPr>
        <p:spPr>
          <a:xfrm>
            <a:off x="5553635" y="1244601"/>
            <a:ext cx="990600" cy="304800"/>
          </a:xfrm>
          <a:prstGeom prst="rect">
            <a:avLst/>
          </a:prstGeom>
          <a:solidFill>
            <a:srgbClr val="1D3064"/>
          </a:solidFill>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a:defRPr/>
            </a:pPr>
            <a:r>
              <a:rPr lang="en-US" sz="1400" b="1" dirty="0">
                <a:latin typeface="+mj-lt"/>
              </a:rPr>
              <a:t>Replica 3</a:t>
            </a:r>
          </a:p>
        </p:txBody>
      </p:sp>
      <p:sp>
        <p:nvSpPr>
          <p:cNvPr id="77" name="Rectangle 76"/>
          <p:cNvSpPr/>
          <p:nvPr/>
        </p:nvSpPr>
        <p:spPr>
          <a:xfrm>
            <a:off x="7839635" y="1244601"/>
            <a:ext cx="990600" cy="304800"/>
          </a:xfrm>
          <a:prstGeom prst="rect">
            <a:avLst/>
          </a:prstGeom>
          <a:solidFill>
            <a:srgbClr val="1D3064"/>
          </a:solidFill>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a:defRPr/>
            </a:pPr>
            <a:r>
              <a:rPr lang="en-US" sz="1400" b="1" dirty="0">
                <a:latin typeface="+mj-lt"/>
              </a:rPr>
              <a:t>Replica n</a:t>
            </a:r>
          </a:p>
        </p:txBody>
      </p:sp>
      <p:sp>
        <p:nvSpPr>
          <p:cNvPr id="78" name="Rectangle 77"/>
          <p:cNvSpPr/>
          <p:nvPr/>
        </p:nvSpPr>
        <p:spPr>
          <a:xfrm>
            <a:off x="981635" y="2768601"/>
            <a:ext cx="1295400" cy="304800"/>
          </a:xfrm>
          <a:prstGeom prst="rect">
            <a:avLst/>
          </a:prstGeom>
        </p:spPr>
        <p:style>
          <a:lnRef idx="0">
            <a:schemeClr val="accent6"/>
          </a:lnRef>
          <a:fillRef idx="3">
            <a:schemeClr val="accent6"/>
          </a:fillRef>
          <a:effectRef idx="3">
            <a:schemeClr val="accent6"/>
          </a:effectRef>
          <a:fontRef idx="minor">
            <a:schemeClr val="lt1"/>
          </a:fontRef>
        </p:style>
        <p:txBody>
          <a:bodyPr anchor="ctr"/>
          <a:lstStyle/>
          <a:p>
            <a:pPr algn="ctr">
              <a:defRPr/>
            </a:pPr>
            <a:r>
              <a:rPr lang="en-US" dirty="0">
                <a:latin typeface="+mj-lt"/>
              </a:rPr>
              <a:t>Process 1</a:t>
            </a:r>
          </a:p>
        </p:txBody>
      </p:sp>
      <p:sp>
        <p:nvSpPr>
          <p:cNvPr id="79" name="Rectangle 78"/>
          <p:cNvSpPr/>
          <p:nvPr/>
        </p:nvSpPr>
        <p:spPr>
          <a:xfrm>
            <a:off x="981635" y="3225801"/>
            <a:ext cx="1295400" cy="304800"/>
          </a:xfrm>
          <a:prstGeom prst="rect">
            <a:avLst/>
          </a:prstGeom>
        </p:spPr>
        <p:style>
          <a:lnRef idx="0">
            <a:schemeClr val="accent6"/>
          </a:lnRef>
          <a:fillRef idx="3">
            <a:schemeClr val="accent6"/>
          </a:fillRef>
          <a:effectRef idx="3">
            <a:schemeClr val="accent6"/>
          </a:effectRef>
          <a:fontRef idx="minor">
            <a:schemeClr val="lt1"/>
          </a:fontRef>
        </p:style>
        <p:txBody>
          <a:bodyPr anchor="ctr"/>
          <a:lstStyle/>
          <a:p>
            <a:pPr algn="ctr">
              <a:defRPr/>
            </a:pPr>
            <a:r>
              <a:rPr lang="en-US" dirty="0">
                <a:latin typeface="+mj-lt"/>
              </a:rPr>
              <a:t>Process 2</a:t>
            </a:r>
          </a:p>
        </p:txBody>
      </p:sp>
      <p:sp>
        <p:nvSpPr>
          <p:cNvPr id="80" name="Rectangle 79"/>
          <p:cNvSpPr/>
          <p:nvPr/>
        </p:nvSpPr>
        <p:spPr>
          <a:xfrm>
            <a:off x="981635" y="3707715"/>
            <a:ext cx="1295400" cy="304800"/>
          </a:xfrm>
          <a:prstGeom prst="rect">
            <a:avLst/>
          </a:prstGeom>
        </p:spPr>
        <p:style>
          <a:lnRef idx="0">
            <a:schemeClr val="accent6"/>
          </a:lnRef>
          <a:fillRef idx="3">
            <a:schemeClr val="accent6"/>
          </a:fillRef>
          <a:effectRef idx="3">
            <a:schemeClr val="accent6"/>
          </a:effectRef>
          <a:fontRef idx="minor">
            <a:schemeClr val="lt1"/>
          </a:fontRef>
        </p:style>
        <p:txBody>
          <a:bodyPr anchor="ctr"/>
          <a:lstStyle/>
          <a:p>
            <a:pPr algn="ctr">
              <a:defRPr/>
            </a:pPr>
            <a:r>
              <a:rPr lang="en-US" dirty="0">
                <a:latin typeface="+mj-lt"/>
              </a:rPr>
              <a:t>Process 3</a:t>
            </a:r>
          </a:p>
        </p:txBody>
      </p:sp>
      <p:cxnSp>
        <p:nvCxnSpPr>
          <p:cNvPr id="81" name="Straight Connector 80"/>
          <p:cNvCxnSpPr/>
          <p:nvPr/>
        </p:nvCxnSpPr>
        <p:spPr>
          <a:xfrm>
            <a:off x="2277035" y="3073401"/>
            <a:ext cx="7086600" cy="0"/>
          </a:xfrm>
          <a:prstGeom prst="line">
            <a:avLst/>
          </a:prstGeom>
          <a:ln w="28575">
            <a:solidFill>
              <a:srgbClr val="1D3064"/>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flipV="1">
            <a:off x="2200835" y="3508377"/>
            <a:ext cx="7162800" cy="22225"/>
          </a:xfrm>
          <a:prstGeom prst="line">
            <a:avLst/>
          </a:prstGeom>
          <a:ln w="28575">
            <a:solidFill>
              <a:srgbClr val="1D3064"/>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2124635" y="4013201"/>
            <a:ext cx="7239000" cy="0"/>
          </a:xfrm>
          <a:prstGeom prst="line">
            <a:avLst/>
          </a:prstGeom>
          <a:ln w="28575">
            <a:solidFill>
              <a:srgbClr val="1D3064"/>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4" name="Rectangle 83"/>
          <p:cNvSpPr/>
          <p:nvPr/>
        </p:nvSpPr>
        <p:spPr>
          <a:xfrm>
            <a:off x="1114985" y="5664201"/>
            <a:ext cx="8229600" cy="490538"/>
          </a:xfrm>
          <a:prstGeom prst="rect">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endParaRPr lang="en-US">
              <a:latin typeface="+mj-lt"/>
            </a:endParaRPr>
          </a:p>
        </p:txBody>
      </p:sp>
      <p:sp>
        <p:nvSpPr>
          <p:cNvPr id="85" name="Rectangle 84"/>
          <p:cNvSpPr/>
          <p:nvPr/>
        </p:nvSpPr>
        <p:spPr>
          <a:xfrm>
            <a:off x="4944035" y="5791202"/>
            <a:ext cx="685800" cy="277813"/>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a:spAutoFit/>
          </a:bodyPr>
          <a:lstStyle/>
          <a:p>
            <a:pPr>
              <a:defRPr/>
            </a:pPr>
            <a:r>
              <a:rPr lang="it-IT" sz="1200" b="1" dirty="0">
                <a:latin typeface="+mj-lt"/>
                <a:cs typeface="Courier New" pitchFamily="49" charset="0"/>
              </a:rPr>
              <a:t>R(x)b</a:t>
            </a:r>
            <a:endParaRPr lang="en-US" sz="1200" dirty="0">
              <a:latin typeface="+mj-lt"/>
            </a:endParaRPr>
          </a:p>
        </p:txBody>
      </p:sp>
      <p:sp>
        <p:nvSpPr>
          <p:cNvPr id="86" name="TextBox 34"/>
          <p:cNvSpPr txBox="1">
            <a:spLocks noChangeArrowheads="1"/>
          </p:cNvSpPr>
          <p:nvPr/>
        </p:nvSpPr>
        <p:spPr bwMode="auto">
          <a:xfrm>
            <a:off x="5656823" y="5688015"/>
            <a:ext cx="13716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1200" dirty="0">
                <a:latin typeface="+mj-lt"/>
              </a:rPr>
              <a:t>=Read variable x; </a:t>
            </a:r>
          </a:p>
          <a:p>
            <a:r>
              <a:rPr lang="en-US" altLang="en-US" sz="1200" dirty="0">
                <a:latin typeface="+mj-lt"/>
              </a:rPr>
              <a:t>  Result is b</a:t>
            </a:r>
          </a:p>
        </p:txBody>
      </p:sp>
      <p:sp>
        <p:nvSpPr>
          <p:cNvPr id="87" name="Rectangle 86"/>
          <p:cNvSpPr/>
          <p:nvPr/>
        </p:nvSpPr>
        <p:spPr>
          <a:xfrm>
            <a:off x="7222098" y="5805490"/>
            <a:ext cx="685800" cy="27622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a:spAutoFit/>
          </a:bodyPr>
          <a:lstStyle/>
          <a:p>
            <a:pPr>
              <a:defRPr/>
            </a:pPr>
            <a:r>
              <a:rPr lang="it-IT" sz="1200" b="1" dirty="0">
                <a:latin typeface="+mj-lt"/>
                <a:cs typeface="Courier New" pitchFamily="49" charset="0"/>
              </a:rPr>
              <a:t>W(x)b</a:t>
            </a:r>
            <a:endParaRPr lang="en-US" sz="1200" dirty="0">
              <a:latin typeface="+mj-lt"/>
            </a:endParaRPr>
          </a:p>
        </p:txBody>
      </p:sp>
      <p:sp>
        <p:nvSpPr>
          <p:cNvPr id="88" name="TextBox 36"/>
          <p:cNvSpPr txBox="1">
            <a:spLocks noChangeArrowheads="1"/>
          </p:cNvSpPr>
          <p:nvPr/>
        </p:nvSpPr>
        <p:spPr bwMode="auto">
          <a:xfrm>
            <a:off x="7934885" y="5700714"/>
            <a:ext cx="14287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1200">
                <a:latin typeface="+mj-lt"/>
              </a:rPr>
              <a:t>= Write variable x; </a:t>
            </a:r>
          </a:p>
          <a:p>
            <a:r>
              <a:rPr lang="en-US" altLang="en-US" sz="1200">
                <a:latin typeface="+mj-lt"/>
              </a:rPr>
              <a:t>   Result is b</a:t>
            </a:r>
          </a:p>
        </p:txBody>
      </p:sp>
      <p:sp>
        <p:nvSpPr>
          <p:cNvPr id="89" name="Rectangle 88"/>
          <p:cNvSpPr/>
          <p:nvPr/>
        </p:nvSpPr>
        <p:spPr>
          <a:xfrm>
            <a:off x="1243853" y="5770827"/>
            <a:ext cx="381000" cy="276999"/>
          </a:xfrm>
          <a:prstGeom prst="rect">
            <a:avLst/>
          </a:prstGeom>
          <a:solidFill>
            <a:schemeClr val="accent6"/>
          </a:solidFill>
          <a:ln>
            <a:noFill/>
          </a:ln>
        </p:spPr>
        <p:style>
          <a:lnRef idx="0">
            <a:schemeClr val="accent6"/>
          </a:lnRef>
          <a:fillRef idx="3">
            <a:schemeClr val="accent6"/>
          </a:fillRef>
          <a:effectRef idx="3">
            <a:schemeClr val="accent6"/>
          </a:effectRef>
          <a:fontRef idx="minor">
            <a:schemeClr val="lt1"/>
          </a:fontRef>
        </p:style>
        <p:txBody>
          <a:bodyPr>
            <a:spAutoFit/>
          </a:bodyPr>
          <a:lstStyle/>
          <a:p>
            <a:pPr>
              <a:defRPr/>
            </a:pPr>
            <a:r>
              <a:rPr lang="it-IT" sz="1200" b="1" dirty="0">
                <a:latin typeface="+mj-lt"/>
                <a:cs typeface="Courier New" pitchFamily="49" charset="0"/>
              </a:rPr>
              <a:t>P1</a:t>
            </a:r>
            <a:endParaRPr lang="en-US" sz="1200" dirty="0">
              <a:latin typeface="+mj-lt"/>
            </a:endParaRPr>
          </a:p>
        </p:txBody>
      </p:sp>
      <p:sp>
        <p:nvSpPr>
          <p:cNvPr id="90" name="TextBox 38"/>
          <p:cNvSpPr txBox="1">
            <a:spLocks noChangeArrowheads="1"/>
          </p:cNvSpPr>
          <p:nvPr/>
        </p:nvSpPr>
        <p:spPr bwMode="auto">
          <a:xfrm>
            <a:off x="1591235" y="5776914"/>
            <a:ext cx="1371600"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1200">
                <a:latin typeface="+mj-lt"/>
              </a:rPr>
              <a:t>=Process P1</a:t>
            </a:r>
          </a:p>
        </p:txBody>
      </p:sp>
      <p:sp>
        <p:nvSpPr>
          <p:cNvPr id="91" name="TextBox 39"/>
          <p:cNvSpPr txBox="1">
            <a:spLocks noChangeArrowheads="1"/>
          </p:cNvSpPr>
          <p:nvPr/>
        </p:nvSpPr>
        <p:spPr bwMode="auto">
          <a:xfrm>
            <a:off x="3115235" y="5776914"/>
            <a:ext cx="1371600"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1200">
                <a:latin typeface="+mj-lt"/>
              </a:rPr>
              <a:t>=Timeline at P1</a:t>
            </a:r>
          </a:p>
        </p:txBody>
      </p:sp>
      <p:sp>
        <p:nvSpPr>
          <p:cNvPr id="92" name="Rectangle 91"/>
          <p:cNvSpPr/>
          <p:nvPr/>
        </p:nvSpPr>
        <p:spPr>
          <a:xfrm>
            <a:off x="2429435" y="2768602"/>
            <a:ext cx="685800" cy="27622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a:spAutoFit/>
          </a:bodyPr>
          <a:lstStyle/>
          <a:p>
            <a:pPr>
              <a:defRPr/>
            </a:pPr>
            <a:r>
              <a:rPr lang="it-IT" sz="1200" b="1" dirty="0">
                <a:latin typeface="+mj-lt"/>
                <a:cs typeface="Courier New" pitchFamily="49" charset="0"/>
              </a:rPr>
              <a:t>R(x)0</a:t>
            </a:r>
            <a:endParaRPr lang="en-US" sz="1200" dirty="0">
              <a:latin typeface="+mj-lt"/>
            </a:endParaRPr>
          </a:p>
        </p:txBody>
      </p:sp>
      <p:cxnSp>
        <p:nvCxnSpPr>
          <p:cNvPr id="93" name="Straight Arrow Connector 92"/>
          <p:cNvCxnSpPr>
            <a:stCxn id="66" idx="3"/>
          </p:cNvCxnSpPr>
          <p:nvPr/>
        </p:nvCxnSpPr>
        <p:spPr>
          <a:xfrm flipH="1">
            <a:off x="3115235" y="2387601"/>
            <a:ext cx="762000" cy="381000"/>
          </a:xfrm>
          <a:prstGeom prst="straightConnector1">
            <a:avLst/>
          </a:prstGeom>
          <a:ln w="12700">
            <a:solidFill>
              <a:schemeClr val="tx1"/>
            </a:solidFill>
            <a:tailEnd type="arrow"/>
          </a:ln>
        </p:spPr>
        <p:style>
          <a:lnRef idx="1">
            <a:schemeClr val="accent4"/>
          </a:lnRef>
          <a:fillRef idx="0">
            <a:schemeClr val="accent4"/>
          </a:fillRef>
          <a:effectRef idx="0">
            <a:schemeClr val="accent4"/>
          </a:effectRef>
          <a:fontRef idx="minor">
            <a:schemeClr val="tx1"/>
          </a:fontRef>
        </p:style>
      </p:cxnSp>
      <p:sp>
        <p:nvSpPr>
          <p:cNvPr id="94" name="Rectangle 93"/>
          <p:cNvSpPr/>
          <p:nvPr/>
        </p:nvSpPr>
        <p:spPr>
          <a:xfrm>
            <a:off x="2505635" y="3278189"/>
            <a:ext cx="685800" cy="277812"/>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a:spAutoFit/>
          </a:bodyPr>
          <a:lstStyle/>
          <a:p>
            <a:pPr>
              <a:defRPr/>
            </a:pPr>
            <a:r>
              <a:rPr lang="it-IT" sz="1200" b="1" dirty="0">
                <a:latin typeface="+mj-lt"/>
                <a:cs typeface="Courier New" pitchFamily="49" charset="0"/>
              </a:rPr>
              <a:t>R(x)5</a:t>
            </a:r>
            <a:endParaRPr lang="en-US" sz="1200" dirty="0">
              <a:latin typeface="+mj-lt"/>
            </a:endParaRPr>
          </a:p>
        </p:txBody>
      </p:sp>
      <p:cxnSp>
        <p:nvCxnSpPr>
          <p:cNvPr id="95" name="Straight Arrow Connector 94"/>
          <p:cNvCxnSpPr>
            <a:stCxn id="70" idx="3"/>
            <a:endCxn id="94" idx="3"/>
          </p:cNvCxnSpPr>
          <p:nvPr/>
        </p:nvCxnSpPr>
        <p:spPr>
          <a:xfrm flipH="1">
            <a:off x="3191435" y="2387601"/>
            <a:ext cx="2819400" cy="1028700"/>
          </a:xfrm>
          <a:prstGeom prst="straightConnector1">
            <a:avLst/>
          </a:prstGeom>
          <a:ln w="12700">
            <a:solidFill>
              <a:schemeClr val="tx1"/>
            </a:solidFill>
            <a:tailEnd type="arrow"/>
          </a:ln>
        </p:spPr>
        <p:style>
          <a:lnRef idx="1">
            <a:schemeClr val="accent4"/>
          </a:lnRef>
          <a:fillRef idx="0">
            <a:schemeClr val="accent4"/>
          </a:fillRef>
          <a:effectRef idx="0">
            <a:schemeClr val="accent4"/>
          </a:effectRef>
          <a:fontRef idx="minor">
            <a:schemeClr val="tx1"/>
          </a:fontRef>
        </p:style>
      </p:cxnSp>
      <p:cxnSp>
        <p:nvCxnSpPr>
          <p:cNvPr id="96" name="Straight Arrow Connector 95"/>
          <p:cNvCxnSpPr>
            <a:stCxn id="97" idx="0"/>
            <a:endCxn id="68" idx="3"/>
          </p:cNvCxnSpPr>
          <p:nvPr/>
        </p:nvCxnSpPr>
        <p:spPr>
          <a:xfrm flipV="1">
            <a:off x="3762935" y="2387601"/>
            <a:ext cx="1181100" cy="381000"/>
          </a:xfrm>
          <a:prstGeom prst="straightConnector1">
            <a:avLst/>
          </a:prstGeom>
          <a:ln w="12700">
            <a:solidFill>
              <a:schemeClr val="tx1"/>
            </a:solidFill>
            <a:tailEnd type="arrow"/>
          </a:ln>
        </p:spPr>
        <p:style>
          <a:lnRef idx="1">
            <a:schemeClr val="accent4"/>
          </a:lnRef>
          <a:fillRef idx="0">
            <a:schemeClr val="accent4"/>
          </a:fillRef>
          <a:effectRef idx="0">
            <a:schemeClr val="accent4"/>
          </a:effectRef>
          <a:fontRef idx="minor">
            <a:schemeClr val="tx1"/>
          </a:fontRef>
        </p:style>
      </p:cxnSp>
      <p:sp>
        <p:nvSpPr>
          <p:cNvPr id="97" name="Rectangle 96"/>
          <p:cNvSpPr/>
          <p:nvPr/>
        </p:nvSpPr>
        <p:spPr>
          <a:xfrm>
            <a:off x="3420035" y="2768602"/>
            <a:ext cx="685800" cy="27622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a:spAutoFit/>
          </a:bodyPr>
          <a:lstStyle/>
          <a:p>
            <a:pPr>
              <a:defRPr/>
            </a:pPr>
            <a:r>
              <a:rPr lang="it-IT" sz="1200" b="1" dirty="0">
                <a:latin typeface="+mj-lt"/>
                <a:cs typeface="Courier New" pitchFamily="49" charset="0"/>
              </a:rPr>
              <a:t>W(x)2</a:t>
            </a:r>
            <a:endParaRPr lang="en-US" sz="1200" dirty="0">
              <a:latin typeface="+mj-lt"/>
            </a:endParaRPr>
          </a:p>
        </p:txBody>
      </p:sp>
      <p:sp>
        <p:nvSpPr>
          <p:cNvPr id="98" name="Rectangle 97"/>
          <p:cNvSpPr/>
          <p:nvPr/>
        </p:nvSpPr>
        <p:spPr>
          <a:xfrm>
            <a:off x="3535923" y="1917701"/>
            <a:ext cx="685800" cy="304800"/>
          </a:xfrm>
          <a:prstGeom prst="rect">
            <a:avLst/>
          </a:prstGeom>
        </p:spPr>
        <p:style>
          <a:lnRef idx="2">
            <a:schemeClr val="accent4"/>
          </a:lnRef>
          <a:fillRef idx="1">
            <a:schemeClr val="lt1"/>
          </a:fillRef>
          <a:effectRef idx="0">
            <a:schemeClr val="accent4"/>
          </a:effectRef>
          <a:fontRef idx="minor">
            <a:schemeClr val="dk1"/>
          </a:fontRef>
        </p:style>
        <p:txBody>
          <a:bodyPr anchor="ctr"/>
          <a:lstStyle/>
          <a:p>
            <a:pPr algn="ctr">
              <a:defRPr/>
            </a:pPr>
            <a:r>
              <a:rPr lang="en-US" dirty="0">
                <a:latin typeface="+mj-lt"/>
              </a:rPr>
              <a:t>x=2</a:t>
            </a:r>
          </a:p>
        </p:txBody>
      </p:sp>
      <p:sp>
        <p:nvSpPr>
          <p:cNvPr id="99" name="Rectangle 98"/>
          <p:cNvSpPr/>
          <p:nvPr/>
        </p:nvSpPr>
        <p:spPr>
          <a:xfrm>
            <a:off x="4602723" y="1917701"/>
            <a:ext cx="685800" cy="304800"/>
          </a:xfrm>
          <a:prstGeom prst="rect">
            <a:avLst/>
          </a:prstGeom>
        </p:spPr>
        <p:style>
          <a:lnRef idx="2">
            <a:schemeClr val="accent4"/>
          </a:lnRef>
          <a:fillRef idx="1">
            <a:schemeClr val="lt1"/>
          </a:fillRef>
          <a:effectRef idx="0">
            <a:schemeClr val="accent4"/>
          </a:effectRef>
          <a:fontRef idx="minor">
            <a:schemeClr val="dk1"/>
          </a:fontRef>
        </p:style>
        <p:txBody>
          <a:bodyPr anchor="ctr"/>
          <a:lstStyle/>
          <a:p>
            <a:pPr algn="ctr">
              <a:defRPr/>
            </a:pPr>
            <a:r>
              <a:rPr lang="en-US" dirty="0">
                <a:latin typeface="+mj-lt"/>
              </a:rPr>
              <a:t>x=2</a:t>
            </a:r>
          </a:p>
        </p:txBody>
      </p:sp>
      <p:sp>
        <p:nvSpPr>
          <p:cNvPr id="100" name="Rectangle 99"/>
          <p:cNvSpPr/>
          <p:nvPr/>
        </p:nvSpPr>
        <p:spPr>
          <a:xfrm>
            <a:off x="5679048" y="1917701"/>
            <a:ext cx="685800" cy="304800"/>
          </a:xfrm>
          <a:prstGeom prst="rect">
            <a:avLst/>
          </a:prstGeom>
        </p:spPr>
        <p:style>
          <a:lnRef idx="2">
            <a:schemeClr val="accent4"/>
          </a:lnRef>
          <a:fillRef idx="1">
            <a:schemeClr val="lt1"/>
          </a:fillRef>
          <a:effectRef idx="0">
            <a:schemeClr val="accent4"/>
          </a:effectRef>
          <a:fontRef idx="minor">
            <a:schemeClr val="dk1"/>
          </a:fontRef>
        </p:style>
        <p:txBody>
          <a:bodyPr anchor="ctr"/>
          <a:lstStyle/>
          <a:p>
            <a:pPr algn="ctr">
              <a:defRPr/>
            </a:pPr>
            <a:r>
              <a:rPr lang="en-US" dirty="0">
                <a:latin typeface="+mj-lt"/>
              </a:rPr>
              <a:t>x=2</a:t>
            </a:r>
          </a:p>
        </p:txBody>
      </p:sp>
      <p:sp>
        <p:nvSpPr>
          <p:cNvPr id="101" name="Rectangle 100"/>
          <p:cNvSpPr/>
          <p:nvPr/>
        </p:nvSpPr>
        <p:spPr>
          <a:xfrm>
            <a:off x="7979335" y="1917701"/>
            <a:ext cx="685800" cy="304800"/>
          </a:xfrm>
          <a:prstGeom prst="rect">
            <a:avLst/>
          </a:prstGeom>
        </p:spPr>
        <p:style>
          <a:lnRef idx="2">
            <a:schemeClr val="accent4"/>
          </a:lnRef>
          <a:fillRef idx="1">
            <a:schemeClr val="lt1"/>
          </a:fillRef>
          <a:effectRef idx="0">
            <a:schemeClr val="accent4"/>
          </a:effectRef>
          <a:fontRef idx="minor">
            <a:schemeClr val="dk1"/>
          </a:fontRef>
        </p:style>
        <p:txBody>
          <a:bodyPr anchor="ctr"/>
          <a:lstStyle/>
          <a:p>
            <a:pPr algn="ctr">
              <a:defRPr/>
            </a:pPr>
            <a:r>
              <a:rPr lang="en-US" dirty="0">
                <a:latin typeface="+mj-lt"/>
              </a:rPr>
              <a:t>x=2</a:t>
            </a:r>
          </a:p>
        </p:txBody>
      </p:sp>
      <p:sp>
        <p:nvSpPr>
          <p:cNvPr id="102" name="Rectangle 101"/>
          <p:cNvSpPr/>
          <p:nvPr/>
        </p:nvSpPr>
        <p:spPr>
          <a:xfrm>
            <a:off x="3648635" y="3251202"/>
            <a:ext cx="685800" cy="27622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a:spAutoFit/>
          </a:bodyPr>
          <a:lstStyle/>
          <a:p>
            <a:pPr>
              <a:defRPr/>
            </a:pPr>
            <a:r>
              <a:rPr lang="it-IT" sz="1200" b="1" dirty="0">
                <a:latin typeface="+mj-lt"/>
                <a:cs typeface="Courier New" pitchFamily="49" charset="0"/>
              </a:rPr>
              <a:t>R(x)?</a:t>
            </a:r>
            <a:endParaRPr lang="en-US" sz="1200" dirty="0">
              <a:latin typeface="+mj-lt"/>
            </a:endParaRPr>
          </a:p>
        </p:txBody>
      </p:sp>
      <p:cxnSp>
        <p:nvCxnSpPr>
          <p:cNvPr id="103" name="Straight Arrow Connector 102"/>
          <p:cNvCxnSpPr>
            <a:stCxn id="72" idx="3"/>
            <a:endCxn id="102" idx="0"/>
          </p:cNvCxnSpPr>
          <p:nvPr/>
        </p:nvCxnSpPr>
        <p:spPr>
          <a:xfrm flipH="1">
            <a:off x="3991535" y="2387601"/>
            <a:ext cx="4305300" cy="863600"/>
          </a:xfrm>
          <a:prstGeom prst="straightConnector1">
            <a:avLst/>
          </a:prstGeom>
          <a:ln w="12700">
            <a:solidFill>
              <a:schemeClr val="tx1"/>
            </a:solidFill>
            <a:tailEnd type="arrow"/>
          </a:ln>
        </p:spPr>
        <p:style>
          <a:lnRef idx="1">
            <a:schemeClr val="accent4"/>
          </a:lnRef>
          <a:fillRef idx="0">
            <a:schemeClr val="accent4"/>
          </a:fillRef>
          <a:effectRef idx="0">
            <a:schemeClr val="accent4"/>
          </a:effectRef>
          <a:fontRef idx="minor">
            <a:schemeClr val="tx1"/>
          </a:fontRef>
        </p:style>
      </p:cxnSp>
      <p:sp>
        <p:nvSpPr>
          <p:cNvPr id="104" name="Rectangle 103"/>
          <p:cNvSpPr/>
          <p:nvPr/>
        </p:nvSpPr>
        <p:spPr>
          <a:xfrm>
            <a:off x="3648635" y="3251202"/>
            <a:ext cx="685800" cy="27622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a:spAutoFit/>
          </a:bodyPr>
          <a:lstStyle/>
          <a:p>
            <a:pPr>
              <a:defRPr/>
            </a:pPr>
            <a:r>
              <a:rPr lang="it-IT" sz="1200" b="1" dirty="0">
                <a:latin typeface="+mj-lt"/>
                <a:cs typeface="Courier New" pitchFamily="49" charset="0"/>
              </a:rPr>
              <a:t>R(x)3</a:t>
            </a:r>
            <a:endParaRPr lang="en-US" sz="1200" dirty="0">
              <a:latin typeface="+mj-lt"/>
            </a:endParaRPr>
          </a:p>
        </p:txBody>
      </p:sp>
      <p:sp>
        <p:nvSpPr>
          <p:cNvPr id="105" name="Rectangle 104"/>
          <p:cNvSpPr/>
          <p:nvPr/>
        </p:nvSpPr>
        <p:spPr>
          <a:xfrm>
            <a:off x="3801035" y="3735389"/>
            <a:ext cx="685800" cy="277812"/>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a:spAutoFit/>
          </a:bodyPr>
          <a:lstStyle/>
          <a:p>
            <a:pPr>
              <a:defRPr/>
            </a:pPr>
            <a:r>
              <a:rPr lang="it-IT" sz="1200" b="1" dirty="0">
                <a:latin typeface="+mj-lt"/>
                <a:cs typeface="Courier New" pitchFamily="49" charset="0"/>
              </a:rPr>
              <a:t>W(x)5</a:t>
            </a:r>
            <a:endParaRPr lang="en-US" sz="1200" dirty="0">
              <a:latin typeface="+mj-lt"/>
            </a:endParaRPr>
          </a:p>
        </p:txBody>
      </p:sp>
      <p:sp>
        <p:nvSpPr>
          <p:cNvPr id="106" name="Rectangle 105"/>
          <p:cNvSpPr/>
          <p:nvPr/>
        </p:nvSpPr>
        <p:spPr>
          <a:xfrm>
            <a:off x="4258235" y="2768602"/>
            <a:ext cx="685800" cy="27622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a:spAutoFit/>
          </a:bodyPr>
          <a:lstStyle/>
          <a:p>
            <a:pPr>
              <a:defRPr/>
            </a:pPr>
            <a:r>
              <a:rPr lang="it-IT" sz="1200" b="1" dirty="0">
                <a:latin typeface="+mj-lt"/>
                <a:cs typeface="Courier New" pitchFamily="49" charset="0"/>
              </a:rPr>
              <a:t>R(x)?</a:t>
            </a:r>
            <a:endParaRPr lang="en-US" sz="1200" dirty="0">
              <a:latin typeface="+mj-lt"/>
            </a:endParaRPr>
          </a:p>
        </p:txBody>
      </p:sp>
      <p:cxnSp>
        <p:nvCxnSpPr>
          <p:cNvPr id="107" name="Straight Arrow Connector 106"/>
          <p:cNvCxnSpPr>
            <a:stCxn id="105" idx="0"/>
            <a:endCxn id="70" idx="3"/>
          </p:cNvCxnSpPr>
          <p:nvPr/>
        </p:nvCxnSpPr>
        <p:spPr>
          <a:xfrm flipV="1">
            <a:off x="4143935" y="2387601"/>
            <a:ext cx="1866900" cy="1347788"/>
          </a:xfrm>
          <a:prstGeom prst="straightConnector1">
            <a:avLst/>
          </a:prstGeom>
          <a:ln w="12700">
            <a:solidFill>
              <a:schemeClr val="tx1"/>
            </a:solidFill>
            <a:tailEnd type="arrow"/>
          </a:ln>
        </p:spPr>
        <p:style>
          <a:lnRef idx="1">
            <a:schemeClr val="accent4"/>
          </a:lnRef>
          <a:fillRef idx="0">
            <a:schemeClr val="accent4"/>
          </a:fillRef>
          <a:effectRef idx="0">
            <a:schemeClr val="accent4"/>
          </a:effectRef>
          <a:fontRef idx="minor">
            <a:schemeClr val="tx1"/>
          </a:fontRef>
        </p:style>
      </p:cxnSp>
      <p:sp>
        <p:nvSpPr>
          <p:cNvPr id="108" name="Rectangle 107"/>
          <p:cNvSpPr/>
          <p:nvPr/>
        </p:nvSpPr>
        <p:spPr>
          <a:xfrm>
            <a:off x="4258235" y="2768602"/>
            <a:ext cx="685800" cy="27622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a:spAutoFit/>
          </a:bodyPr>
          <a:lstStyle/>
          <a:p>
            <a:pPr>
              <a:defRPr/>
            </a:pPr>
            <a:r>
              <a:rPr lang="it-IT" sz="1200" b="1" dirty="0">
                <a:latin typeface="+mj-lt"/>
                <a:cs typeface="Courier New" pitchFamily="49" charset="0"/>
              </a:rPr>
              <a:t>R(x)5</a:t>
            </a:r>
            <a:endParaRPr lang="en-US" sz="1200" dirty="0">
              <a:latin typeface="+mj-lt"/>
            </a:endParaRPr>
          </a:p>
        </p:txBody>
      </p:sp>
      <p:sp>
        <p:nvSpPr>
          <p:cNvPr id="109" name="Rectangle 108"/>
          <p:cNvSpPr/>
          <p:nvPr/>
        </p:nvSpPr>
        <p:spPr>
          <a:xfrm>
            <a:off x="3537510" y="1917701"/>
            <a:ext cx="685800" cy="304800"/>
          </a:xfrm>
          <a:prstGeom prst="rect">
            <a:avLst/>
          </a:prstGeom>
        </p:spPr>
        <p:style>
          <a:lnRef idx="2">
            <a:schemeClr val="accent4"/>
          </a:lnRef>
          <a:fillRef idx="1">
            <a:schemeClr val="lt1"/>
          </a:fillRef>
          <a:effectRef idx="0">
            <a:schemeClr val="accent4"/>
          </a:effectRef>
          <a:fontRef idx="minor">
            <a:schemeClr val="dk1"/>
          </a:fontRef>
        </p:style>
        <p:txBody>
          <a:bodyPr anchor="ctr"/>
          <a:lstStyle/>
          <a:p>
            <a:pPr algn="ctr">
              <a:defRPr/>
            </a:pPr>
            <a:r>
              <a:rPr lang="en-US" dirty="0">
                <a:latin typeface="+mj-lt"/>
              </a:rPr>
              <a:t>x=0</a:t>
            </a:r>
          </a:p>
        </p:txBody>
      </p:sp>
      <p:sp>
        <p:nvSpPr>
          <p:cNvPr id="110" name="Rectangle 109"/>
          <p:cNvSpPr/>
          <p:nvPr/>
        </p:nvSpPr>
        <p:spPr>
          <a:xfrm>
            <a:off x="5666348" y="1917701"/>
            <a:ext cx="685800" cy="304800"/>
          </a:xfrm>
          <a:prstGeom prst="rect">
            <a:avLst/>
          </a:prstGeom>
        </p:spPr>
        <p:style>
          <a:lnRef idx="2">
            <a:schemeClr val="accent4"/>
          </a:lnRef>
          <a:fillRef idx="1">
            <a:schemeClr val="lt1"/>
          </a:fillRef>
          <a:effectRef idx="0">
            <a:schemeClr val="accent4"/>
          </a:effectRef>
          <a:fontRef idx="minor">
            <a:schemeClr val="dk1"/>
          </a:fontRef>
        </p:style>
        <p:txBody>
          <a:bodyPr anchor="ctr"/>
          <a:lstStyle/>
          <a:p>
            <a:pPr algn="ctr">
              <a:defRPr/>
            </a:pPr>
            <a:r>
              <a:rPr lang="en-US" dirty="0">
                <a:latin typeface="+mj-lt"/>
              </a:rPr>
              <a:t>x=5</a:t>
            </a:r>
          </a:p>
        </p:txBody>
      </p:sp>
      <p:sp>
        <p:nvSpPr>
          <p:cNvPr id="111" name="Rectangle 110"/>
          <p:cNvSpPr/>
          <p:nvPr/>
        </p:nvSpPr>
        <p:spPr>
          <a:xfrm>
            <a:off x="7965048" y="1917701"/>
            <a:ext cx="685800" cy="304800"/>
          </a:xfrm>
          <a:prstGeom prst="rect">
            <a:avLst/>
          </a:prstGeom>
        </p:spPr>
        <p:style>
          <a:lnRef idx="2">
            <a:schemeClr val="accent4"/>
          </a:lnRef>
          <a:fillRef idx="1">
            <a:schemeClr val="lt1"/>
          </a:fillRef>
          <a:effectRef idx="0">
            <a:schemeClr val="accent4"/>
          </a:effectRef>
          <a:fontRef idx="minor">
            <a:schemeClr val="dk1"/>
          </a:fontRef>
        </p:style>
        <p:txBody>
          <a:bodyPr anchor="ctr"/>
          <a:lstStyle/>
          <a:p>
            <a:pPr algn="ctr">
              <a:defRPr/>
            </a:pPr>
            <a:r>
              <a:rPr lang="en-US" dirty="0">
                <a:latin typeface="+mj-lt"/>
              </a:rPr>
              <a:t>x=3</a:t>
            </a:r>
          </a:p>
        </p:txBody>
      </p:sp>
      <p:sp>
        <p:nvSpPr>
          <p:cNvPr id="112" name="TextBox 84"/>
          <p:cNvSpPr txBox="1">
            <a:spLocks noChangeArrowheads="1"/>
          </p:cNvSpPr>
          <p:nvPr/>
        </p:nvSpPr>
        <p:spPr bwMode="auto">
          <a:xfrm>
            <a:off x="5401235" y="711201"/>
            <a:ext cx="1752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a:latin typeface="+mj-lt"/>
              </a:rPr>
              <a:t>DATA-STORE</a:t>
            </a:r>
          </a:p>
        </p:txBody>
      </p:sp>
      <p:cxnSp>
        <p:nvCxnSpPr>
          <p:cNvPr id="113" name="Straight Connector 112"/>
          <p:cNvCxnSpPr/>
          <p:nvPr/>
        </p:nvCxnSpPr>
        <p:spPr>
          <a:xfrm>
            <a:off x="2810435" y="5929314"/>
            <a:ext cx="381000" cy="0"/>
          </a:xfrm>
          <a:prstGeom prst="line">
            <a:avLst/>
          </a:prstGeom>
          <a:ln w="28575">
            <a:solidFill>
              <a:srgbClr val="1D3064"/>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14" name="Rectangle 113"/>
          <p:cNvSpPr/>
          <p:nvPr/>
        </p:nvSpPr>
        <p:spPr>
          <a:xfrm>
            <a:off x="1134035" y="4140201"/>
            <a:ext cx="8305800" cy="1447800"/>
          </a:xfrm>
          <a:prstGeom prst="rect">
            <a:avLst/>
          </a:prstGeom>
          <a:ln>
            <a:solidFill>
              <a:srgbClr val="1D3064"/>
            </a:solidFill>
          </a:ln>
        </p:spPr>
        <p:style>
          <a:lnRef idx="2">
            <a:schemeClr val="accent6"/>
          </a:lnRef>
          <a:fillRef idx="1">
            <a:schemeClr val="lt1"/>
          </a:fillRef>
          <a:effectRef idx="0">
            <a:schemeClr val="accent6"/>
          </a:effectRef>
          <a:fontRef idx="minor">
            <a:schemeClr val="dk1"/>
          </a:fontRef>
        </p:style>
        <p:txBody>
          <a:bodyPr anchor="ctr"/>
          <a:lstStyle/>
          <a:p>
            <a:pPr algn="ctr">
              <a:defRPr/>
            </a:pPr>
            <a:r>
              <a:rPr lang="en-US" u="sng" dirty="0">
                <a:latin typeface="+mj-lt"/>
              </a:rPr>
              <a:t>Loose Consistency </a:t>
            </a:r>
          </a:p>
          <a:p>
            <a:pPr marL="234950" indent="-234950">
              <a:buFont typeface="Arial" pitchFamily="34" charset="0"/>
              <a:buChar char="•"/>
              <a:defRPr/>
            </a:pPr>
            <a:r>
              <a:rPr lang="en-US" dirty="0">
                <a:latin typeface="+mj-lt"/>
              </a:rPr>
              <a:t>Data might be stale</a:t>
            </a:r>
          </a:p>
          <a:p>
            <a:pPr marL="692150" lvl="1" indent="-234950">
              <a:buFont typeface="Arial" pitchFamily="34" charset="0"/>
              <a:buChar char="•"/>
              <a:defRPr/>
            </a:pPr>
            <a:r>
              <a:rPr lang="en-US" dirty="0">
                <a:latin typeface="+mj-lt"/>
              </a:rPr>
              <a:t>A read operation may result in reading a value that was written long back</a:t>
            </a:r>
          </a:p>
          <a:p>
            <a:pPr marL="692150" lvl="1" indent="-234950">
              <a:buFont typeface="Arial" pitchFamily="34" charset="0"/>
              <a:buChar char="•"/>
              <a:defRPr/>
            </a:pPr>
            <a:r>
              <a:rPr lang="en-US" dirty="0">
                <a:latin typeface="+mj-lt"/>
              </a:rPr>
              <a:t>Replicas are generally out-of-sync </a:t>
            </a:r>
          </a:p>
          <a:p>
            <a:pPr marL="234950" indent="-234950">
              <a:buFont typeface="Arial" pitchFamily="34" charset="0"/>
              <a:buChar char="•"/>
              <a:defRPr/>
            </a:pPr>
            <a:r>
              <a:rPr lang="en-US" dirty="0">
                <a:latin typeface="+mj-lt"/>
              </a:rPr>
              <a:t>The replicas may sync at coarse grained time, thus reducing the overhead</a:t>
            </a:r>
          </a:p>
        </p:txBody>
      </p:sp>
    </p:spTree>
    <p:extLst>
      <p:ext uri="{BB962C8B-B14F-4D97-AF65-F5344CB8AC3E}">
        <p14:creationId xmlns:p14="http://schemas.microsoft.com/office/powerpoint/2010/main" val="2585395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F2D5F8-87CB-4B5B-8EC7-5F4CE6485746}"/>
              </a:ext>
            </a:extLst>
          </p:cNvPr>
          <p:cNvSpPr>
            <a:spLocks noGrp="1"/>
          </p:cNvSpPr>
          <p:nvPr>
            <p:ph type="title"/>
          </p:nvPr>
        </p:nvSpPr>
        <p:spPr/>
        <p:txBody>
          <a:bodyPr>
            <a:normAutofit/>
          </a:bodyPr>
          <a:lstStyle/>
          <a:p>
            <a:r>
              <a:rPr lang="en-US" dirty="0" smtClean="0"/>
              <a:t>Quorum-Based Protocols</a:t>
            </a:r>
            <a:endParaRPr lang="en-US" dirty="0"/>
          </a:p>
        </p:txBody>
      </p:sp>
      <p:sp>
        <p:nvSpPr>
          <p:cNvPr id="3" name="Content Placeholder 2">
            <a:extLst>
              <a:ext uri="{FF2B5EF4-FFF2-40B4-BE49-F238E27FC236}">
                <a16:creationId xmlns:a16="http://schemas.microsoft.com/office/drawing/2014/main" xmlns="" id="{139A428D-8F15-4206-B337-FA27C005FA71}"/>
              </a:ext>
            </a:extLst>
          </p:cNvPr>
          <p:cNvSpPr>
            <a:spLocks noGrp="1"/>
          </p:cNvSpPr>
          <p:nvPr>
            <p:ph idx="1"/>
          </p:nvPr>
        </p:nvSpPr>
        <p:spPr/>
        <p:txBody>
          <a:bodyPr/>
          <a:lstStyle/>
          <a:p>
            <a:pPr>
              <a:lnSpc>
                <a:spcPct val="100000"/>
              </a:lnSpc>
            </a:pPr>
            <a:r>
              <a:rPr lang="en-US" dirty="0"/>
              <a:t>Resolves write-write or read-write conflicts</a:t>
            </a:r>
          </a:p>
          <a:p>
            <a:pPr>
              <a:lnSpc>
                <a:spcPct val="100000"/>
              </a:lnSpc>
            </a:pPr>
            <a:r>
              <a:rPr lang="en-US" dirty="0" smtClean="0"/>
              <a:t>Client </a:t>
            </a:r>
            <a:r>
              <a:rPr lang="en-US" dirty="0"/>
              <a:t>processes are required to request and acquire the</a:t>
            </a:r>
          </a:p>
          <a:p>
            <a:pPr>
              <a:lnSpc>
                <a:spcPct val="100000"/>
              </a:lnSpc>
            </a:pPr>
            <a:r>
              <a:rPr lang="en-US" dirty="0"/>
              <a:t>permission of multiple servers before reading and </a:t>
            </a:r>
            <a:r>
              <a:rPr lang="en-US" dirty="0" smtClean="0"/>
              <a:t>writing a </a:t>
            </a:r>
            <a:r>
              <a:rPr lang="en-US" dirty="0"/>
              <a:t>replicated data item.</a:t>
            </a:r>
          </a:p>
          <a:p>
            <a:pPr>
              <a:lnSpc>
                <a:spcPct val="100000"/>
              </a:lnSpc>
            </a:pPr>
            <a:r>
              <a:rPr lang="en-US" dirty="0" smtClean="0"/>
              <a:t>Example </a:t>
            </a:r>
            <a:r>
              <a:rPr lang="en-US" dirty="0"/>
              <a:t>protocol (on a distributed file system):</a:t>
            </a:r>
          </a:p>
          <a:p>
            <a:pPr lvl="2"/>
            <a:r>
              <a:rPr lang="en-US" sz="2400" dirty="0"/>
              <a:t>A process that wants to update a replicated file first contacts at majority of servers and get them to agree to do the update.</a:t>
            </a:r>
          </a:p>
          <a:p>
            <a:pPr lvl="2"/>
            <a:r>
              <a:rPr lang="en-US" sz="2400" dirty="0"/>
              <a:t>Once they agreed, the file is changed and a new version number is associated with the file.</a:t>
            </a:r>
          </a:p>
          <a:p>
            <a:pPr lvl="2"/>
            <a:r>
              <a:rPr lang="en-US" sz="2400" dirty="0"/>
              <a:t>To read a replicated file, a client must also contact at least half the servers plus one and ask them to send the version numbers associated with the file.</a:t>
            </a:r>
          </a:p>
          <a:p>
            <a:pPr lvl="2"/>
            <a:r>
              <a:rPr lang="en-US" sz="2400" dirty="0"/>
              <a:t>If all version numbers agree then the file is the most recent one</a:t>
            </a:r>
          </a:p>
        </p:txBody>
      </p:sp>
    </p:spTree>
    <p:extLst>
      <p:ext uri="{BB962C8B-B14F-4D97-AF65-F5344CB8AC3E}">
        <p14:creationId xmlns:p14="http://schemas.microsoft.com/office/powerpoint/2010/main" val="5872800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F2D5F8-87CB-4B5B-8EC7-5F4CE6485746}"/>
              </a:ext>
            </a:extLst>
          </p:cNvPr>
          <p:cNvSpPr>
            <a:spLocks noGrp="1"/>
          </p:cNvSpPr>
          <p:nvPr>
            <p:ph type="title"/>
          </p:nvPr>
        </p:nvSpPr>
        <p:spPr/>
        <p:txBody>
          <a:bodyPr>
            <a:normAutofit/>
          </a:bodyPr>
          <a:lstStyle/>
          <a:p>
            <a:r>
              <a:rPr lang="en-US" dirty="0" smtClean="0"/>
              <a:t>Quorum-Based Protocols</a:t>
            </a:r>
            <a:endParaRPr lang="en-US" dirty="0"/>
          </a:p>
        </p:txBody>
      </p:sp>
      <p:sp>
        <p:nvSpPr>
          <p:cNvPr id="3" name="Content Placeholder 2">
            <a:extLst>
              <a:ext uri="{FF2B5EF4-FFF2-40B4-BE49-F238E27FC236}">
                <a16:creationId xmlns:a16="http://schemas.microsoft.com/office/drawing/2014/main" xmlns="" id="{139A428D-8F15-4206-B337-FA27C005FA71}"/>
              </a:ext>
            </a:extLst>
          </p:cNvPr>
          <p:cNvSpPr>
            <a:spLocks noGrp="1"/>
          </p:cNvSpPr>
          <p:nvPr>
            <p:ph idx="1"/>
          </p:nvPr>
        </p:nvSpPr>
        <p:spPr/>
        <p:txBody>
          <a:bodyPr/>
          <a:lstStyle/>
          <a:p>
            <a:pPr>
              <a:lnSpc>
                <a:spcPct val="100000"/>
              </a:lnSpc>
            </a:pPr>
            <a:r>
              <a:rPr lang="en-US" dirty="0"/>
              <a:t>A classic method of managing replicated data uses the idea of a quorum. </a:t>
            </a:r>
            <a:r>
              <a:rPr lang="en-US" dirty="0" smtClean="0"/>
              <a:t>A quorum </a:t>
            </a:r>
            <a:r>
              <a:rPr lang="en-US" dirty="0"/>
              <a:t>system consists of a family of subsets of replicas with the </a:t>
            </a:r>
            <a:r>
              <a:rPr lang="en-US" dirty="0" smtClean="0"/>
              <a:t>property that </a:t>
            </a:r>
            <a:r>
              <a:rPr lang="en-US" dirty="0"/>
              <a:t>any two of these subsets overlap.</a:t>
            </a:r>
          </a:p>
          <a:p>
            <a:pPr>
              <a:lnSpc>
                <a:spcPct val="100000"/>
              </a:lnSpc>
            </a:pPr>
            <a:r>
              <a:rPr lang="en-US" dirty="0"/>
              <a:t>To maintain consistency, read and write operations engage these subsets </a:t>
            </a:r>
            <a:r>
              <a:rPr lang="en-US" dirty="0" smtClean="0"/>
              <a:t>of replicas</a:t>
            </a:r>
            <a:r>
              <a:rPr lang="en-US" dirty="0"/>
              <a:t>, leading to several benefits:</a:t>
            </a:r>
          </a:p>
          <a:p>
            <a:pPr lvl="2"/>
            <a:r>
              <a:rPr lang="en-US" sz="2400" dirty="0"/>
              <a:t>First, the load is distributed and the load on each replica is minimized.</a:t>
            </a:r>
          </a:p>
          <a:p>
            <a:pPr lvl="2"/>
            <a:r>
              <a:rPr lang="en-US" sz="2400" dirty="0"/>
              <a:t>Second, the fault tolerance improves by minimizing the impact of failures, since the probability that every quorum has a faulty replica is quite low. This improves the availability too.</a:t>
            </a:r>
          </a:p>
        </p:txBody>
      </p:sp>
    </p:spTree>
    <p:extLst>
      <p:ext uri="{BB962C8B-B14F-4D97-AF65-F5344CB8AC3E}">
        <p14:creationId xmlns:p14="http://schemas.microsoft.com/office/powerpoint/2010/main" val="3422168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F2D5F8-87CB-4B5B-8EC7-5F4CE6485746}"/>
              </a:ext>
            </a:extLst>
          </p:cNvPr>
          <p:cNvSpPr>
            <a:spLocks noGrp="1"/>
          </p:cNvSpPr>
          <p:nvPr>
            <p:ph type="title"/>
          </p:nvPr>
        </p:nvSpPr>
        <p:spPr/>
        <p:txBody>
          <a:bodyPr>
            <a:normAutofit/>
          </a:bodyPr>
          <a:lstStyle/>
          <a:p>
            <a:r>
              <a:rPr lang="en-US" dirty="0" smtClean="0"/>
              <a:t>Quorum-Based Protocols</a:t>
            </a:r>
            <a:endParaRPr lang="en-US" dirty="0"/>
          </a:p>
        </p:txBody>
      </p:sp>
      <p:sp>
        <p:nvSpPr>
          <p:cNvPr id="3" name="Content Placeholder 2">
            <a:extLst>
              <a:ext uri="{FF2B5EF4-FFF2-40B4-BE49-F238E27FC236}">
                <a16:creationId xmlns:a16="http://schemas.microsoft.com/office/drawing/2014/main" xmlns="" id="{139A428D-8F15-4206-B337-FA27C005FA71}"/>
              </a:ext>
            </a:extLst>
          </p:cNvPr>
          <p:cNvSpPr>
            <a:spLocks noGrp="1"/>
          </p:cNvSpPr>
          <p:nvPr>
            <p:ph idx="1"/>
          </p:nvPr>
        </p:nvSpPr>
        <p:spPr/>
        <p:txBody>
          <a:bodyPr/>
          <a:lstStyle/>
          <a:p>
            <a:pPr>
              <a:lnSpc>
                <a:spcPct val="100000"/>
              </a:lnSpc>
            </a:pPr>
            <a:r>
              <a:rPr lang="en-US" dirty="0"/>
              <a:t>Based on voting</a:t>
            </a:r>
          </a:p>
          <a:p>
            <a:pPr>
              <a:lnSpc>
                <a:spcPct val="100000"/>
              </a:lnSpc>
            </a:pPr>
            <a:r>
              <a:rPr lang="en-US" dirty="0" smtClean="0"/>
              <a:t>Read </a:t>
            </a:r>
            <a:r>
              <a:rPr lang="en-US" dirty="0"/>
              <a:t>quorum (N</a:t>
            </a:r>
            <a:r>
              <a:rPr lang="en-US" baseline="-25000" dirty="0"/>
              <a:t>R</a:t>
            </a:r>
            <a:r>
              <a:rPr lang="en-US" dirty="0" smtClean="0"/>
              <a:t>) : Num</a:t>
            </a:r>
            <a:r>
              <a:rPr lang="en-US" dirty="0"/>
              <a:t>. of servers must agree on version num. for a read</a:t>
            </a:r>
          </a:p>
          <a:p>
            <a:pPr>
              <a:lnSpc>
                <a:spcPct val="100000"/>
              </a:lnSpc>
            </a:pPr>
            <a:r>
              <a:rPr lang="en-US" dirty="0" smtClean="0"/>
              <a:t>Write </a:t>
            </a:r>
            <a:r>
              <a:rPr lang="en-US" dirty="0"/>
              <a:t>quorum (N</a:t>
            </a:r>
            <a:r>
              <a:rPr lang="en-US" baseline="-25000" dirty="0"/>
              <a:t>W</a:t>
            </a:r>
            <a:r>
              <a:rPr lang="en-US" dirty="0" smtClean="0"/>
              <a:t>) : Num</a:t>
            </a:r>
            <a:r>
              <a:rPr lang="en-US" dirty="0"/>
              <a:t>. of servers must agree on version num. for a write</a:t>
            </a:r>
          </a:p>
          <a:p>
            <a:pPr>
              <a:lnSpc>
                <a:spcPct val="100000"/>
              </a:lnSpc>
            </a:pPr>
            <a:r>
              <a:rPr lang="en-US" dirty="0" smtClean="0"/>
              <a:t>If </a:t>
            </a:r>
            <a:r>
              <a:rPr lang="en-US" dirty="0"/>
              <a:t>N is the total number of replicas,</a:t>
            </a:r>
          </a:p>
          <a:p>
            <a:pPr>
              <a:lnSpc>
                <a:spcPct val="100000"/>
              </a:lnSpc>
            </a:pPr>
            <a:r>
              <a:rPr lang="en-US" dirty="0" smtClean="0"/>
              <a:t>N</a:t>
            </a:r>
            <a:r>
              <a:rPr lang="en-US" baseline="-25000" dirty="0" smtClean="0"/>
              <a:t>R</a:t>
            </a:r>
            <a:r>
              <a:rPr lang="en-US" dirty="0" smtClean="0"/>
              <a:t> and N</a:t>
            </a:r>
            <a:r>
              <a:rPr lang="en-US" baseline="-25000" dirty="0" smtClean="0"/>
              <a:t>W</a:t>
            </a:r>
            <a:r>
              <a:rPr lang="en-US" dirty="0" smtClean="0"/>
              <a:t> must </a:t>
            </a:r>
            <a:r>
              <a:rPr lang="en-US" dirty="0"/>
              <a:t>fulfill:</a:t>
            </a:r>
          </a:p>
          <a:p>
            <a:pPr marL="981075" indent="538163">
              <a:lnSpc>
                <a:spcPct val="100000"/>
              </a:lnSpc>
              <a:buFont typeface="Wingdings" panose="05000000000000000000" pitchFamily="2" charset="2"/>
              <a:buChar char="§"/>
            </a:pPr>
            <a:r>
              <a:rPr lang="en-US" dirty="0" smtClean="0"/>
              <a:t>N</a:t>
            </a:r>
            <a:r>
              <a:rPr lang="en-US" baseline="-25000" dirty="0" smtClean="0"/>
              <a:t>R</a:t>
            </a:r>
            <a:r>
              <a:rPr lang="en-US" dirty="0"/>
              <a:t>+ N</a:t>
            </a:r>
            <a:r>
              <a:rPr lang="en-US" baseline="-25000" dirty="0"/>
              <a:t>W</a:t>
            </a:r>
            <a:r>
              <a:rPr lang="en-US" dirty="0"/>
              <a:t> &gt; </a:t>
            </a:r>
            <a:r>
              <a:rPr lang="en-US" dirty="0" smtClean="0"/>
              <a:t>N : Prevents </a:t>
            </a:r>
            <a:r>
              <a:rPr lang="en-US" dirty="0"/>
              <a:t>read-write conflicts</a:t>
            </a:r>
          </a:p>
          <a:p>
            <a:pPr marL="981075" indent="538163">
              <a:lnSpc>
                <a:spcPct val="100000"/>
              </a:lnSpc>
              <a:buFont typeface="Wingdings" panose="05000000000000000000" pitchFamily="2" charset="2"/>
              <a:buChar char="§"/>
            </a:pPr>
            <a:r>
              <a:rPr lang="en-US" dirty="0" smtClean="0"/>
              <a:t>N</a:t>
            </a:r>
            <a:r>
              <a:rPr lang="en-US" baseline="-25000" dirty="0" smtClean="0"/>
              <a:t>W</a:t>
            </a:r>
            <a:r>
              <a:rPr lang="en-US" dirty="0" smtClean="0"/>
              <a:t> </a:t>
            </a:r>
            <a:r>
              <a:rPr lang="en-US" dirty="0"/>
              <a:t>&gt; </a:t>
            </a:r>
            <a:r>
              <a:rPr lang="en-US" dirty="0" smtClean="0"/>
              <a:t>N/2 : Prevents </a:t>
            </a:r>
            <a:r>
              <a:rPr lang="en-US" dirty="0"/>
              <a:t>write-write </a:t>
            </a:r>
            <a:r>
              <a:rPr lang="en-US" dirty="0" smtClean="0"/>
              <a:t>conflicts</a:t>
            </a:r>
            <a:endParaRPr lang="en-US" dirty="0"/>
          </a:p>
        </p:txBody>
      </p:sp>
    </p:spTree>
    <p:extLst>
      <p:ext uri="{BB962C8B-B14F-4D97-AF65-F5344CB8AC3E}">
        <p14:creationId xmlns:p14="http://schemas.microsoft.com/office/powerpoint/2010/main" val="2308267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F2D5F8-87CB-4B5B-8EC7-5F4CE6485746}"/>
              </a:ext>
            </a:extLst>
          </p:cNvPr>
          <p:cNvSpPr>
            <a:spLocks noGrp="1"/>
          </p:cNvSpPr>
          <p:nvPr>
            <p:ph type="title"/>
          </p:nvPr>
        </p:nvSpPr>
        <p:spPr/>
        <p:txBody>
          <a:bodyPr>
            <a:normAutofit/>
          </a:bodyPr>
          <a:lstStyle/>
          <a:p>
            <a:r>
              <a:rPr lang="en-US" dirty="0" smtClean="0"/>
              <a:t>Quorum-Based Protocols – Example 1</a:t>
            </a:r>
            <a:endParaRPr lang="en-US" dirty="0"/>
          </a:p>
        </p:txBody>
      </p:sp>
      <p:sp>
        <p:nvSpPr>
          <p:cNvPr id="9" name="Content Placeholder 8"/>
          <p:cNvSpPr>
            <a:spLocks noGrp="1"/>
          </p:cNvSpPr>
          <p:nvPr>
            <p:ph idx="1"/>
          </p:nvPr>
        </p:nvSpPr>
        <p:spPr>
          <a:xfrm>
            <a:off x="131180" y="863444"/>
            <a:ext cx="7310040" cy="5590565"/>
          </a:xfrm>
        </p:spPr>
        <p:txBody>
          <a:bodyPr/>
          <a:lstStyle/>
          <a:p>
            <a:r>
              <a:rPr lang="en-US" dirty="0" smtClean="0">
                <a:latin typeface="+mj-lt"/>
              </a:rPr>
              <a:t>N</a:t>
            </a:r>
            <a:r>
              <a:rPr lang="en-US" baseline="-25000" dirty="0" smtClean="0">
                <a:latin typeface="+mj-lt"/>
              </a:rPr>
              <a:t>R</a:t>
            </a:r>
            <a:r>
              <a:rPr lang="en-US" dirty="0" smtClean="0">
                <a:latin typeface="+mj-lt"/>
              </a:rPr>
              <a:t> = </a:t>
            </a:r>
            <a:r>
              <a:rPr lang="en-US" dirty="0">
                <a:latin typeface="+mj-lt"/>
              </a:rPr>
              <a:t>3 and N</a:t>
            </a:r>
            <a:r>
              <a:rPr lang="en-US" baseline="-25000" dirty="0">
                <a:latin typeface="+mj-lt"/>
              </a:rPr>
              <a:t>W</a:t>
            </a:r>
            <a:r>
              <a:rPr lang="en-US" dirty="0">
                <a:latin typeface="+mj-lt"/>
              </a:rPr>
              <a:t> = 10</a:t>
            </a:r>
          </a:p>
          <a:p>
            <a:pPr lvl="2"/>
            <a:r>
              <a:rPr lang="en-US" sz="2400" dirty="0">
                <a:latin typeface="+mj-lt"/>
              </a:rPr>
              <a:t>Most recent write quorum consisted of the 10 servers C through L.</a:t>
            </a:r>
          </a:p>
          <a:p>
            <a:pPr lvl="2"/>
            <a:r>
              <a:rPr lang="en-US" sz="2400" dirty="0">
                <a:latin typeface="+mj-lt"/>
              </a:rPr>
              <a:t>All get the new version and the new version number.</a:t>
            </a:r>
          </a:p>
          <a:p>
            <a:pPr lvl="2"/>
            <a:r>
              <a:rPr lang="en-US" sz="2400" dirty="0">
                <a:latin typeface="+mj-lt"/>
              </a:rPr>
              <a:t>Any subsequent read quorum of three servers will have to contain at least one member of this set.</a:t>
            </a:r>
          </a:p>
          <a:p>
            <a:pPr lvl="2"/>
            <a:r>
              <a:rPr lang="en-US" sz="2400" dirty="0">
                <a:latin typeface="+mj-lt"/>
              </a:rPr>
              <a:t>When the client looks at the version numbers, it will know which is most recent and take that one.</a:t>
            </a:r>
            <a:endParaRPr lang="en-IN" sz="2400" dirty="0">
              <a:latin typeface="+mj-lt"/>
            </a:endParaRPr>
          </a:p>
        </p:txBody>
      </p:sp>
      <p:grpSp>
        <p:nvGrpSpPr>
          <p:cNvPr id="13" name="Group 12"/>
          <p:cNvGrpSpPr/>
          <p:nvPr/>
        </p:nvGrpSpPr>
        <p:grpSpPr>
          <a:xfrm>
            <a:off x="8650884" y="2075255"/>
            <a:ext cx="3111445" cy="1295400"/>
            <a:chOff x="1943100" y="3506054"/>
            <a:chExt cx="3238500" cy="1295400"/>
          </a:xfrm>
        </p:grpSpPr>
        <p:sp>
          <p:nvSpPr>
            <p:cNvPr id="14" name="Rounded Rectangle 13"/>
            <p:cNvSpPr/>
            <p:nvPr/>
          </p:nvSpPr>
          <p:spPr>
            <a:xfrm>
              <a:off x="3581400" y="3506054"/>
              <a:ext cx="1600200" cy="1295400"/>
            </a:xfrm>
            <a:prstGeom prst="roundRect">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hangingPunct="1"/>
              <a:endParaRPr lang="en-US">
                <a:solidFill>
                  <a:srgbClr val="FFFFFF"/>
                </a:solidFill>
                <a:latin typeface="+mj-lt"/>
              </a:endParaRPr>
            </a:p>
          </p:txBody>
        </p:sp>
        <p:sp>
          <p:nvSpPr>
            <p:cNvPr id="15" name="Rounded Rectangle 14"/>
            <p:cNvSpPr/>
            <p:nvPr/>
          </p:nvSpPr>
          <p:spPr>
            <a:xfrm>
              <a:off x="1943100" y="3962400"/>
              <a:ext cx="1981200" cy="838200"/>
            </a:xfrm>
            <a:prstGeom prst="roundRect">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hangingPunct="1"/>
              <a:endParaRPr lang="en-US">
                <a:solidFill>
                  <a:srgbClr val="FFFFFF"/>
                </a:solidFill>
                <a:latin typeface="+mj-lt"/>
              </a:endParaRPr>
            </a:p>
          </p:txBody>
        </p:sp>
        <p:sp>
          <p:nvSpPr>
            <p:cNvPr id="16" name="Rectangle 15"/>
            <p:cNvSpPr/>
            <p:nvPr/>
          </p:nvSpPr>
          <p:spPr>
            <a:xfrm>
              <a:off x="3276600" y="3978030"/>
              <a:ext cx="1295400" cy="8147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hangingPunct="1"/>
              <a:endParaRPr lang="en-US">
                <a:solidFill>
                  <a:srgbClr val="FFFFFF"/>
                </a:solidFill>
                <a:latin typeface="+mj-lt"/>
              </a:endParaRPr>
            </a:p>
          </p:txBody>
        </p:sp>
        <p:sp>
          <p:nvSpPr>
            <p:cNvPr id="17" name="Rectangle 16"/>
            <p:cNvSpPr/>
            <p:nvPr/>
          </p:nvSpPr>
          <p:spPr>
            <a:xfrm>
              <a:off x="3597030" y="3733800"/>
              <a:ext cx="457200" cy="381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hangingPunct="1"/>
              <a:endParaRPr lang="en-US">
                <a:solidFill>
                  <a:srgbClr val="FFFFFF"/>
                </a:solidFill>
                <a:latin typeface="+mj-lt"/>
              </a:endParaRPr>
            </a:p>
          </p:txBody>
        </p:sp>
      </p:grpSp>
      <p:sp>
        <p:nvSpPr>
          <p:cNvPr id="18" name="Rectangle 17"/>
          <p:cNvSpPr/>
          <p:nvPr/>
        </p:nvSpPr>
        <p:spPr>
          <a:xfrm>
            <a:off x="8520954" y="1777416"/>
            <a:ext cx="3505200" cy="198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hangingPunct="1"/>
            <a:r>
              <a:rPr lang="en-US" sz="2800" dirty="0">
                <a:solidFill>
                  <a:srgbClr val="000000"/>
                </a:solidFill>
                <a:latin typeface="+mj-lt"/>
              </a:rPr>
              <a:t>A       B       C       D</a:t>
            </a:r>
          </a:p>
          <a:p>
            <a:pPr algn="ctr" eaLnBrk="1" hangingPunct="1"/>
            <a:r>
              <a:rPr lang="en-US" sz="2800" dirty="0">
                <a:solidFill>
                  <a:srgbClr val="000000"/>
                </a:solidFill>
                <a:latin typeface="+mj-lt"/>
              </a:rPr>
              <a:t>E       F       G       H</a:t>
            </a:r>
          </a:p>
          <a:p>
            <a:pPr algn="ctr" eaLnBrk="1" hangingPunct="1"/>
            <a:r>
              <a:rPr lang="en-US" sz="2800" dirty="0">
                <a:solidFill>
                  <a:srgbClr val="000000"/>
                </a:solidFill>
                <a:latin typeface="+mj-lt"/>
              </a:rPr>
              <a:t>I        J        K        L</a:t>
            </a:r>
          </a:p>
        </p:txBody>
      </p:sp>
      <p:sp>
        <p:nvSpPr>
          <p:cNvPr id="19" name="Rounded Rectangle 18"/>
          <p:cNvSpPr/>
          <p:nvPr/>
        </p:nvSpPr>
        <p:spPr>
          <a:xfrm>
            <a:off x="8673354" y="2080690"/>
            <a:ext cx="2286000" cy="457200"/>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hangingPunct="1"/>
            <a:endParaRPr lang="en-US">
              <a:solidFill>
                <a:srgbClr val="FFFFFF"/>
              </a:solidFill>
              <a:latin typeface="+mj-lt"/>
            </a:endParaRPr>
          </a:p>
        </p:txBody>
      </p:sp>
      <p:cxnSp>
        <p:nvCxnSpPr>
          <p:cNvPr id="20" name="Straight Arrow Connector 19"/>
          <p:cNvCxnSpPr/>
          <p:nvPr/>
        </p:nvCxnSpPr>
        <p:spPr>
          <a:xfrm flipH="1">
            <a:off x="9279048" y="1891741"/>
            <a:ext cx="3907" cy="18266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8495104" y="1558365"/>
            <a:ext cx="1550424" cy="400110"/>
          </a:xfrm>
          <a:prstGeom prst="rect">
            <a:avLst/>
          </a:prstGeom>
          <a:noFill/>
        </p:spPr>
        <p:txBody>
          <a:bodyPr wrap="none" rtlCol="0">
            <a:spAutoFit/>
          </a:bodyPr>
          <a:lstStyle/>
          <a:p>
            <a:pPr eaLnBrk="1" hangingPunct="1"/>
            <a:r>
              <a:rPr lang="en-US" sz="2000" dirty="0">
                <a:solidFill>
                  <a:srgbClr val="C00000"/>
                </a:solidFill>
                <a:latin typeface="+mj-lt"/>
                <a:cs typeface="Arial" charset="0"/>
              </a:rPr>
              <a:t>Read Quorum</a:t>
            </a:r>
          </a:p>
        </p:txBody>
      </p:sp>
      <p:cxnSp>
        <p:nvCxnSpPr>
          <p:cNvPr id="22" name="Straight Arrow Connector 21"/>
          <p:cNvCxnSpPr/>
          <p:nvPr/>
        </p:nvCxnSpPr>
        <p:spPr>
          <a:xfrm flipH="1">
            <a:off x="11411150" y="1866032"/>
            <a:ext cx="5404" cy="203788"/>
          </a:xfrm>
          <a:prstGeom prst="straightConnector1">
            <a:avLst/>
          </a:prstGeom>
          <a:ln>
            <a:solidFill>
              <a:srgbClr val="0000FF"/>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10456434" y="1536102"/>
            <a:ext cx="1572866" cy="400110"/>
          </a:xfrm>
          <a:prstGeom prst="rect">
            <a:avLst/>
          </a:prstGeom>
          <a:noFill/>
        </p:spPr>
        <p:txBody>
          <a:bodyPr wrap="none" rtlCol="0">
            <a:spAutoFit/>
          </a:bodyPr>
          <a:lstStyle/>
          <a:p>
            <a:pPr eaLnBrk="1" hangingPunct="1"/>
            <a:r>
              <a:rPr lang="en-US" sz="2000" dirty="0">
                <a:solidFill>
                  <a:srgbClr val="0000FF"/>
                </a:solidFill>
                <a:latin typeface="+mj-lt"/>
                <a:cs typeface="Arial" charset="0"/>
              </a:rPr>
              <a:t>Write Quorum</a:t>
            </a:r>
          </a:p>
        </p:txBody>
      </p:sp>
      <p:sp>
        <p:nvSpPr>
          <p:cNvPr id="24" name="TextBox 23"/>
          <p:cNvSpPr txBox="1"/>
          <p:nvPr/>
        </p:nvSpPr>
        <p:spPr>
          <a:xfrm>
            <a:off x="8863779" y="3485227"/>
            <a:ext cx="2438488" cy="461665"/>
          </a:xfrm>
          <a:prstGeom prst="rect">
            <a:avLst/>
          </a:prstGeom>
          <a:noFill/>
        </p:spPr>
        <p:txBody>
          <a:bodyPr wrap="none" rtlCol="0">
            <a:spAutoFit/>
          </a:bodyPr>
          <a:lstStyle/>
          <a:p>
            <a:pPr eaLnBrk="1" hangingPunct="1"/>
            <a:r>
              <a:rPr lang="en-US" sz="2400" b="1" i="1" dirty="0">
                <a:solidFill>
                  <a:srgbClr val="000000"/>
                </a:solidFill>
                <a:latin typeface="+mj-lt"/>
                <a:cs typeface="Arial" charset="0"/>
              </a:rPr>
              <a:t>N</a:t>
            </a:r>
            <a:r>
              <a:rPr lang="en-US" sz="2400" b="1" i="1" baseline="-25000" dirty="0">
                <a:solidFill>
                  <a:srgbClr val="000000"/>
                </a:solidFill>
                <a:latin typeface="+mj-lt"/>
                <a:cs typeface="Arial" charset="0"/>
              </a:rPr>
              <a:t>R</a:t>
            </a:r>
            <a:r>
              <a:rPr lang="en-US" sz="2400" dirty="0">
                <a:solidFill>
                  <a:srgbClr val="000000"/>
                </a:solidFill>
                <a:latin typeface="+mj-lt"/>
                <a:cs typeface="Arial" charset="0"/>
              </a:rPr>
              <a:t> = 3 and </a:t>
            </a:r>
            <a:r>
              <a:rPr lang="en-US" sz="2400" b="1" i="1" dirty="0">
                <a:solidFill>
                  <a:srgbClr val="000000"/>
                </a:solidFill>
                <a:latin typeface="+mj-lt"/>
                <a:cs typeface="Arial" charset="0"/>
              </a:rPr>
              <a:t>N</a:t>
            </a:r>
            <a:r>
              <a:rPr lang="en-US" sz="2400" b="1" i="1" baseline="-25000" dirty="0">
                <a:solidFill>
                  <a:srgbClr val="000000"/>
                </a:solidFill>
                <a:latin typeface="+mj-lt"/>
                <a:cs typeface="Arial" charset="0"/>
              </a:rPr>
              <a:t>W</a:t>
            </a:r>
            <a:r>
              <a:rPr lang="en-US" sz="2400" dirty="0">
                <a:solidFill>
                  <a:srgbClr val="000000"/>
                </a:solidFill>
                <a:latin typeface="+mj-lt"/>
                <a:cs typeface="Arial" charset="0"/>
              </a:rPr>
              <a:t> = 10</a:t>
            </a:r>
          </a:p>
        </p:txBody>
      </p:sp>
      <p:sp>
        <p:nvSpPr>
          <p:cNvPr id="25" name="TextBox 24"/>
          <p:cNvSpPr txBox="1"/>
          <p:nvPr/>
        </p:nvSpPr>
        <p:spPr>
          <a:xfrm>
            <a:off x="8650884" y="4012048"/>
            <a:ext cx="3230372" cy="1938992"/>
          </a:xfrm>
          <a:prstGeom prst="rect">
            <a:avLst/>
          </a:prstGeom>
          <a:noFill/>
        </p:spPr>
        <p:txBody>
          <a:bodyPr wrap="none" rtlCol="0">
            <a:spAutoFit/>
          </a:bodyPr>
          <a:lstStyle/>
          <a:p>
            <a:pPr eaLnBrk="1" hangingPunct="1"/>
            <a:r>
              <a:rPr lang="en-US" sz="2400" dirty="0">
                <a:solidFill>
                  <a:srgbClr val="00B050"/>
                </a:solidFill>
                <a:latin typeface="+mj-lt"/>
                <a:cs typeface="Arial" charset="0"/>
              </a:rPr>
              <a:t>C1</a:t>
            </a:r>
            <a:r>
              <a:rPr lang="en-US" sz="2400" dirty="0">
                <a:solidFill>
                  <a:srgbClr val="000000"/>
                </a:solidFill>
                <a:latin typeface="+mj-lt"/>
                <a:cs typeface="Arial" charset="0"/>
              </a:rPr>
              <a:t>: </a:t>
            </a:r>
            <a:r>
              <a:rPr lang="en-US" sz="2400" b="1" i="1" dirty="0">
                <a:solidFill>
                  <a:srgbClr val="000000"/>
                </a:solidFill>
                <a:latin typeface="+mj-lt"/>
                <a:cs typeface="Arial" charset="0"/>
              </a:rPr>
              <a:t>N</a:t>
            </a:r>
            <a:r>
              <a:rPr lang="en-US" sz="2400" b="1" i="1" baseline="-25000" dirty="0">
                <a:solidFill>
                  <a:srgbClr val="000000"/>
                </a:solidFill>
                <a:latin typeface="+mj-lt"/>
                <a:cs typeface="Arial" charset="0"/>
              </a:rPr>
              <a:t>R</a:t>
            </a:r>
            <a:r>
              <a:rPr lang="en-US" sz="2400" dirty="0">
                <a:solidFill>
                  <a:srgbClr val="000000"/>
                </a:solidFill>
                <a:latin typeface="+mj-lt"/>
                <a:cs typeface="Arial" charset="0"/>
              </a:rPr>
              <a:t> + </a:t>
            </a:r>
            <a:r>
              <a:rPr lang="en-US" sz="2400" b="1" i="1" dirty="0">
                <a:solidFill>
                  <a:srgbClr val="000000"/>
                </a:solidFill>
                <a:latin typeface="+mj-lt"/>
                <a:cs typeface="Arial" charset="0"/>
              </a:rPr>
              <a:t>N</a:t>
            </a:r>
            <a:r>
              <a:rPr lang="en-US" sz="2400" b="1" i="1" baseline="-25000" dirty="0">
                <a:solidFill>
                  <a:srgbClr val="000000"/>
                </a:solidFill>
                <a:latin typeface="+mj-lt"/>
                <a:cs typeface="Arial" charset="0"/>
              </a:rPr>
              <a:t>W</a:t>
            </a:r>
            <a:r>
              <a:rPr lang="en-US" sz="2400" dirty="0">
                <a:solidFill>
                  <a:srgbClr val="000000"/>
                </a:solidFill>
                <a:latin typeface="+mj-lt"/>
                <a:cs typeface="Arial" charset="0"/>
              </a:rPr>
              <a:t> = 13 &gt; </a:t>
            </a:r>
            <a:r>
              <a:rPr lang="en-US" sz="2400" b="1" i="1" dirty="0">
                <a:solidFill>
                  <a:srgbClr val="000000"/>
                </a:solidFill>
                <a:latin typeface="+mj-lt"/>
                <a:cs typeface="Arial" charset="0"/>
              </a:rPr>
              <a:t>N</a:t>
            </a:r>
            <a:r>
              <a:rPr lang="en-US" sz="2400" dirty="0">
                <a:solidFill>
                  <a:srgbClr val="000000"/>
                </a:solidFill>
                <a:latin typeface="+mj-lt"/>
                <a:cs typeface="Arial" charset="0"/>
              </a:rPr>
              <a:t> = 12</a:t>
            </a:r>
          </a:p>
          <a:p>
            <a:pPr eaLnBrk="1" hangingPunct="1"/>
            <a:r>
              <a:rPr lang="en-US" sz="2400" dirty="0">
                <a:solidFill>
                  <a:srgbClr val="000000"/>
                </a:solidFill>
                <a:latin typeface="+mj-lt"/>
                <a:cs typeface="Arial" charset="0"/>
                <a:sym typeface="Wingdings" panose="05000000000000000000" pitchFamily="2" charset="2"/>
              </a:rPr>
              <a:t> </a:t>
            </a:r>
            <a:r>
              <a:rPr lang="en-US" sz="2400" dirty="0">
                <a:solidFill>
                  <a:srgbClr val="000000"/>
                </a:solidFill>
                <a:latin typeface="+mj-lt"/>
                <a:cs typeface="Arial" charset="0"/>
              </a:rPr>
              <a:t>No RW conflicts</a:t>
            </a:r>
          </a:p>
          <a:p>
            <a:pPr eaLnBrk="1" hangingPunct="1"/>
            <a:r>
              <a:rPr lang="en-US" sz="2400" dirty="0">
                <a:solidFill>
                  <a:srgbClr val="000000"/>
                </a:solidFill>
                <a:latin typeface="+mj-lt"/>
                <a:cs typeface="Arial" charset="0"/>
              </a:rPr>
              <a:t> </a:t>
            </a:r>
            <a:endParaRPr lang="en-US" sz="2400" dirty="0" smtClean="0">
              <a:solidFill>
                <a:srgbClr val="000000"/>
              </a:solidFill>
              <a:latin typeface="+mj-lt"/>
              <a:cs typeface="Arial" charset="0"/>
            </a:endParaRPr>
          </a:p>
          <a:p>
            <a:pPr eaLnBrk="1" hangingPunct="1"/>
            <a:r>
              <a:rPr lang="en-US" sz="2400" dirty="0" smtClean="0">
                <a:solidFill>
                  <a:srgbClr val="00B050"/>
                </a:solidFill>
                <a:latin typeface="+mj-lt"/>
                <a:cs typeface="Arial" charset="0"/>
              </a:rPr>
              <a:t>C2</a:t>
            </a:r>
            <a:r>
              <a:rPr lang="en-US" sz="2400" dirty="0" smtClean="0">
                <a:solidFill>
                  <a:srgbClr val="000000"/>
                </a:solidFill>
                <a:latin typeface="+mj-lt"/>
                <a:cs typeface="Arial" charset="0"/>
              </a:rPr>
              <a:t>: </a:t>
            </a:r>
            <a:r>
              <a:rPr lang="en-US" sz="2400" b="1" i="1" dirty="0" smtClean="0">
                <a:solidFill>
                  <a:srgbClr val="000000"/>
                </a:solidFill>
                <a:latin typeface="+mj-lt"/>
                <a:cs typeface="Arial" charset="0"/>
              </a:rPr>
              <a:t>N</a:t>
            </a:r>
            <a:r>
              <a:rPr lang="en-US" sz="2400" b="1" i="1" baseline="-25000" dirty="0" smtClean="0">
                <a:solidFill>
                  <a:srgbClr val="000000"/>
                </a:solidFill>
                <a:latin typeface="+mj-lt"/>
                <a:cs typeface="Arial" charset="0"/>
              </a:rPr>
              <a:t>W</a:t>
            </a:r>
            <a:r>
              <a:rPr lang="en-US" sz="2400" dirty="0" smtClean="0">
                <a:solidFill>
                  <a:srgbClr val="000000"/>
                </a:solidFill>
                <a:latin typeface="+mj-lt"/>
                <a:cs typeface="Arial" charset="0"/>
              </a:rPr>
              <a:t> &gt; 12/2 = 6</a:t>
            </a:r>
          </a:p>
          <a:p>
            <a:pPr eaLnBrk="1" hangingPunct="1"/>
            <a:r>
              <a:rPr lang="en-US" sz="2400" dirty="0" smtClean="0">
                <a:solidFill>
                  <a:srgbClr val="000000"/>
                </a:solidFill>
                <a:latin typeface="+mj-lt"/>
                <a:cs typeface="Arial" charset="0"/>
                <a:sym typeface="Wingdings" panose="05000000000000000000" pitchFamily="2" charset="2"/>
              </a:rPr>
              <a:t> </a:t>
            </a:r>
            <a:r>
              <a:rPr lang="en-US" sz="2400" dirty="0">
                <a:solidFill>
                  <a:srgbClr val="000000"/>
                </a:solidFill>
                <a:latin typeface="+mj-lt"/>
                <a:cs typeface="Arial" charset="0"/>
              </a:rPr>
              <a:t>No WW conflicts</a:t>
            </a:r>
          </a:p>
        </p:txBody>
      </p:sp>
      <p:sp>
        <p:nvSpPr>
          <p:cNvPr id="26" name="Rectangle 25">
            <a:extLst>
              <a:ext uri="{FF2B5EF4-FFF2-40B4-BE49-F238E27FC236}">
                <a16:creationId xmlns="" xmlns:a16="http://schemas.microsoft.com/office/drawing/2014/main" id="{E969BD30-9F89-4E55-BA5D-6E032CB2DC6A}"/>
              </a:ext>
            </a:extLst>
          </p:cNvPr>
          <p:cNvSpPr/>
          <p:nvPr/>
        </p:nvSpPr>
        <p:spPr>
          <a:xfrm>
            <a:off x="9990659" y="2935133"/>
            <a:ext cx="507998" cy="422825"/>
          </a:xfrm>
          <a:prstGeom prst="rect">
            <a:avLst/>
          </a:prstGeom>
          <a:solidFill>
            <a:srgbClr val="FFFF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hangingPunct="1"/>
            <a:endParaRPr lang="en-US">
              <a:solidFill>
                <a:srgbClr val="FFFFFF"/>
              </a:solidFill>
              <a:latin typeface="+mj-lt"/>
            </a:endParaRPr>
          </a:p>
        </p:txBody>
      </p:sp>
      <p:sp>
        <p:nvSpPr>
          <p:cNvPr id="27" name="TextBox 26"/>
          <p:cNvSpPr txBox="1"/>
          <p:nvPr/>
        </p:nvSpPr>
        <p:spPr>
          <a:xfrm>
            <a:off x="8901953" y="756311"/>
            <a:ext cx="2479846" cy="830997"/>
          </a:xfrm>
          <a:prstGeom prst="rect">
            <a:avLst/>
          </a:prstGeom>
          <a:solidFill>
            <a:srgbClr val="0E3755"/>
          </a:solidFill>
          <a:ln>
            <a:solidFill>
              <a:schemeClr val="tx1"/>
            </a:solidFill>
          </a:ln>
        </p:spPr>
        <p:txBody>
          <a:bodyPr wrap="square" rtlCol="0">
            <a:spAutoFit/>
          </a:bodyPr>
          <a:lstStyle/>
          <a:p>
            <a:r>
              <a:rPr lang="en-US" sz="2400" dirty="0">
                <a:solidFill>
                  <a:schemeClr val="bg1"/>
                </a:solidFill>
              </a:rPr>
              <a:t>A correct choice </a:t>
            </a:r>
            <a:r>
              <a:rPr lang="en-US" sz="2400" dirty="0" smtClean="0">
                <a:solidFill>
                  <a:schemeClr val="bg1"/>
                </a:solidFill>
              </a:rPr>
              <a:t>of </a:t>
            </a:r>
            <a:r>
              <a:rPr lang="en-US" sz="2400" b="1" dirty="0" smtClean="0">
                <a:solidFill>
                  <a:schemeClr val="bg1"/>
                </a:solidFill>
              </a:rPr>
              <a:t>read and write </a:t>
            </a:r>
            <a:r>
              <a:rPr lang="en-US" sz="2400" b="1" dirty="0">
                <a:solidFill>
                  <a:schemeClr val="bg1"/>
                </a:solidFill>
              </a:rPr>
              <a:t>set.</a:t>
            </a:r>
            <a:endParaRPr lang="en-IN" sz="2400" b="1" dirty="0">
              <a:solidFill>
                <a:schemeClr val="bg1"/>
              </a:solidFill>
            </a:endParaRPr>
          </a:p>
        </p:txBody>
      </p:sp>
    </p:spTree>
    <p:extLst>
      <p:ext uri="{BB962C8B-B14F-4D97-AF65-F5344CB8AC3E}">
        <p14:creationId xmlns:p14="http://schemas.microsoft.com/office/powerpoint/2010/main" val="117918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5">
                                            <p:txEl>
                                              <p:pRg st="0" end="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5">
                                            <p:txEl>
                                              <p:pRg st="1" end="1"/>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5">
                                            <p:txEl>
                                              <p:pRg st="3" end="3"/>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5">
                                            <p:txEl>
                                              <p:pRg st="4" end="4"/>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animBg="1"/>
      <p:bldP spid="21" grpId="0"/>
      <p:bldP spid="23" grpId="0"/>
      <p:bldP spid="24" grpId="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F2D5F8-87CB-4B5B-8EC7-5F4CE6485746}"/>
              </a:ext>
            </a:extLst>
          </p:cNvPr>
          <p:cNvSpPr>
            <a:spLocks noGrp="1"/>
          </p:cNvSpPr>
          <p:nvPr>
            <p:ph type="title"/>
          </p:nvPr>
        </p:nvSpPr>
        <p:spPr/>
        <p:txBody>
          <a:bodyPr>
            <a:normAutofit/>
          </a:bodyPr>
          <a:lstStyle/>
          <a:p>
            <a:r>
              <a:rPr lang="en-US" dirty="0"/>
              <a:t>Quorum-Based Protocols – Example </a:t>
            </a:r>
            <a:r>
              <a:rPr lang="en-US" dirty="0" smtClean="0"/>
              <a:t>2</a:t>
            </a:r>
            <a:endParaRPr lang="en-US" dirty="0"/>
          </a:p>
        </p:txBody>
      </p:sp>
      <p:sp>
        <p:nvSpPr>
          <p:cNvPr id="9" name="Content Placeholder 8"/>
          <p:cNvSpPr>
            <a:spLocks noGrp="1"/>
          </p:cNvSpPr>
          <p:nvPr>
            <p:ph idx="1"/>
          </p:nvPr>
        </p:nvSpPr>
        <p:spPr>
          <a:xfrm>
            <a:off x="131180" y="863444"/>
            <a:ext cx="7310040" cy="5590565"/>
          </a:xfrm>
        </p:spPr>
        <p:txBody>
          <a:bodyPr/>
          <a:lstStyle/>
          <a:p>
            <a:r>
              <a:rPr lang="en-US" dirty="0" smtClean="0">
                <a:latin typeface="+mj-lt"/>
              </a:rPr>
              <a:t>N</a:t>
            </a:r>
            <a:r>
              <a:rPr lang="en-US" baseline="-25000" dirty="0" smtClean="0">
                <a:latin typeface="+mj-lt"/>
              </a:rPr>
              <a:t>R</a:t>
            </a:r>
            <a:r>
              <a:rPr lang="en-US" dirty="0" smtClean="0">
                <a:latin typeface="+mj-lt"/>
              </a:rPr>
              <a:t> = </a:t>
            </a:r>
            <a:r>
              <a:rPr lang="en-US" dirty="0">
                <a:latin typeface="+mj-lt"/>
              </a:rPr>
              <a:t>7</a:t>
            </a:r>
            <a:r>
              <a:rPr lang="en-US" dirty="0" smtClean="0">
                <a:latin typeface="+mj-lt"/>
              </a:rPr>
              <a:t> </a:t>
            </a:r>
            <a:r>
              <a:rPr lang="en-US" dirty="0">
                <a:latin typeface="+mj-lt"/>
              </a:rPr>
              <a:t>and N</a:t>
            </a:r>
            <a:r>
              <a:rPr lang="en-US" baseline="-25000" dirty="0">
                <a:latin typeface="+mj-lt"/>
              </a:rPr>
              <a:t>W</a:t>
            </a:r>
            <a:r>
              <a:rPr lang="en-US" dirty="0">
                <a:latin typeface="+mj-lt"/>
              </a:rPr>
              <a:t> = </a:t>
            </a:r>
            <a:r>
              <a:rPr lang="en-US" dirty="0" smtClean="0">
                <a:latin typeface="+mj-lt"/>
              </a:rPr>
              <a:t>6</a:t>
            </a:r>
            <a:endParaRPr lang="en-US" dirty="0">
              <a:latin typeface="+mj-lt"/>
            </a:endParaRPr>
          </a:p>
          <a:p>
            <a:pPr marL="265113" lvl="2" indent="-265113">
              <a:spcBef>
                <a:spcPts val="1000"/>
              </a:spcBef>
              <a:buFont typeface="Webdings" panose="05030102010509060703" pitchFamily="18" charset="2"/>
              <a:buChar char=""/>
            </a:pPr>
            <a:r>
              <a:rPr lang="en-US" sz="2400" dirty="0">
                <a:latin typeface="+mj-lt"/>
              </a:rPr>
              <a:t>Why violating C2 causes </a:t>
            </a:r>
            <a:r>
              <a:rPr lang="en-US" sz="2400" dirty="0" smtClean="0">
                <a:latin typeface="+mj-lt"/>
              </a:rPr>
              <a:t>WW conflicts</a:t>
            </a:r>
            <a:r>
              <a:rPr lang="en-US" sz="2400" dirty="0">
                <a:latin typeface="+mj-lt"/>
              </a:rPr>
              <a:t>?</a:t>
            </a:r>
          </a:p>
          <a:p>
            <a:pPr lvl="2"/>
            <a:r>
              <a:rPr lang="en-US" sz="2400" dirty="0">
                <a:latin typeface="+mj-lt"/>
              </a:rPr>
              <a:t>If one client chooses {A, B, C, </a:t>
            </a:r>
            <a:r>
              <a:rPr lang="en-US" sz="2400" dirty="0" smtClean="0">
                <a:latin typeface="+mj-lt"/>
              </a:rPr>
              <a:t>E</a:t>
            </a:r>
            <a:r>
              <a:rPr lang="en-US" sz="2400" dirty="0">
                <a:latin typeface="+mj-lt"/>
              </a:rPr>
              <a:t>, F, G} as its write set</a:t>
            </a:r>
          </a:p>
          <a:p>
            <a:pPr lvl="2"/>
            <a:r>
              <a:rPr lang="en-US" sz="2400" dirty="0" smtClean="0">
                <a:latin typeface="+mj-lt"/>
              </a:rPr>
              <a:t>And </a:t>
            </a:r>
            <a:r>
              <a:rPr lang="en-US" sz="2400" dirty="0">
                <a:latin typeface="+mj-lt"/>
              </a:rPr>
              <a:t>another client chooses {D, </a:t>
            </a:r>
            <a:r>
              <a:rPr lang="en-US" sz="2400" dirty="0" smtClean="0">
                <a:latin typeface="+mj-lt"/>
              </a:rPr>
              <a:t>H</a:t>
            </a:r>
            <a:r>
              <a:rPr lang="en-US" sz="2400" dirty="0">
                <a:latin typeface="+mj-lt"/>
              </a:rPr>
              <a:t>, I, J, K, L} as its write set</a:t>
            </a:r>
          </a:p>
          <a:p>
            <a:pPr lvl="2"/>
            <a:r>
              <a:rPr lang="en-US" sz="2400" dirty="0" smtClean="0">
                <a:latin typeface="+mj-lt"/>
              </a:rPr>
              <a:t>The </a:t>
            </a:r>
            <a:r>
              <a:rPr lang="en-US" sz="2400" dirty="0">
                <a:latin typeface="+mj-lt"/>
              </a:rPr>
              <a:t>two updates will be </a:t>
            </a:r>
            <a:r>
              <a:rPr lang="en-US" sz="2400" dirty="0" smtClean="0">
                <a:latin typeface="+mj-lt"/>
              </a:rPr>
              <a:t>accepted without detecting that they </a:t>
            </a:r>
            <a:r>
              <a:rPr lang="en-US" sz="2400" dirty="0">
                <a:latin typeface="+mj-lt"/>
              </a:rPr>
              <a:t>actually conflict, </a:t>
            </a:r>
            <a:r>
              <a:rPr lang="en-US" sz="2400" dirty="0" smtClean="0">
                <a:latin typeface="+mj-lt"/>
              </a:rPr>
              <a:t>thus leading </a:t>
            </a:r>
            <a:r>
              <a:rPr lang="en-US" sz="2400" dirty="0">
                <a:latin typeface="+mj-lt"/>
              </a:rPr>
              <a:t>to an inconsistent view!</a:t>
            </a:r>
          </a:p>
        </p:txBody>
      </p:sp>
      <p:sp>
        <p:nvSpPr>
          <p:cNvPr id="29" name="Rectangle 28"/>
          <p:cNvSpPr/>
          <p:nvPr/>
        </p:nvSpPr>
        <p:spPr>
          <a:xfrm>
            <a:off x="7999333" y="1844785"/>
            <a:ext cx="3505200" cy="198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hangingPunct="1"/>
            <a:r>
              <a:rPr lang="en-US" sz="2800" dirty="0">
                <a:solidFill>
                  <a:srgbClr val="000000"/>
                </a:solidFill>
                <a:latin typeface="+mj-lt"/>
              </a:rPr>
              <a:t>A       B       C       D</a:t>
            </a:r>
          </a:p>
          <a:p>
            <a:pPr algn="ctr" eaLnBrk="1" hangingPunct="1"/>
            <a:r>
              <a:rPr lang="en-US" sz="2800" dirty="0">
                <a:solidFill>
                  <a:srgbClr val="000000"/>
                </a:solidFill>
                <a:latin typeface="+mj-lt"/>
              </a:rPr>
              <a:t>E       F       G       H</a:t>
            </a:r>
          </a:p>
          <a:p>
            <a:pPr algn="ctr" eaLnBrk="1" hangingPunct="1"/>
            <a:r>
              <a:rPr lang="en-US" sz="2800" dirty="0">
                <a:solidFill>
                  <a:srgbClr val="000000"/>
                </a:solidFill>
                <a:latin typeface="+mj-lt"/>
              </a:rPr>
              <a:t>I        J        K        L</a:t>
            </a:r>
          </a:p>
        </p:txBody>
      </p:sp>
      <p:sp>
        <p:nvSpPr>
          <p:cNvPr id="30" name="Rounded Rectangle 29"/>
          <p:cNvSpPr/>
          <p:nvPr/>
        </p:nvSpPr>
        <p:spPr>
          <a:xfrm>
            <a:off x="8128287" y="2148059"/>
            <a:ext cx="2616862" cy="866636"/>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hangingPunct="1"/>
            <a:endParaRPr lang="en-US">
              <a:solidFill>
                <a:srgbClr val="FFFFFF"/>
              </a:solidFill>
              <a:latin typeface="+mj-lt"/>
            </a:endParaRPr>
          </a:p>
        </p:txBody>
      </p:sp>
      <p:cxnSp>
        <p:nvCxnSpPr>
          <p:cNvPr id="31" name="Straight Arrow Connector 30"/>
          <p:cNvCxnSpPr/>
          <p:nvPr/>
        </p:nvCxnSpPr>
        <p:spPr>
          <a:xfrm flipH="1">
            <a:off x="8757425" y="1966778"/>
            <a:ext cx="228600" cy="174992"/>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8075533" y="1610297"/>
            <a:ext cx="1550424" cy="400110"/>
          </a:xfrm>
          <a:prstGeom prst="rect">
            <a:avLst/>
          </a:prstGeom>
          <a:noFill/>
        </p:spPr>
        <p:txBody>
          <a:bodyPr wrap="none" rtlCol="0">
            <a:spAutoFit/>
          </a:bodyPr>
          <a:lstStyle/>
          <a:p>
            <a:pPr eaLnBrk="1" hangingPunct="1"/>
            <a:r>
              <a:rPr lang="en-US" sz="2000" dirty="0">
                <a:solidFill>
                  <a:srgbClr val="C00000"/>
                </a:solidFill>
                <a:latin typeface="+mj-lt"/>
                <a:cs typeface="Arial" charset="0"/>
              </a:rPr>
              <a:t>Read Quorum</a:t>
            </a:r>
          </a:p>
        </p:txBody>
      </p:sp>
      <p:cxnSp>
        <p:nvCxnSpPr>
          <p:cNvPr id="33" name="Straight Arrow Connector 32"/>
          <p:cNvCxnSpPr>
            <a:cxnSpLocks/>
            <a:stCxn id="34" idx="2"/>
            <a:endCxn id="40" idx="0"/>
          </p:cNvCxnSpPr>
          <p:nvPr/>
        </p:nvCxnSpPr>
        <p:spPr>
          <a:xfrm>
            <a:off x="10723187" y="2000458"/>
            <a:ext cx="173498" cy="109365"/>
          </a:xfrm>
          <a:prstGeom prst="straightConnector1">
            <a:avLst/>
          </a:prstGeom>
          <a:ln>
            <a:solidFill>
              <a:srgbClr val="0000FF"/>
            </a:solidFill>
            <a:tailEnd type="triangle"/>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9936754" y="1600348"/>
            <a:ext cx="1572866" cy="400110"/>
          </a:xfrm>
          <a:prstGeom prst="rect">
            <a:avLst/>
          </a:prstGeom>
          <a:noFill/>
        </p:spPr>
        <p:txBody>
          <a:bodyPr wrap="none" rtlCol="0">
            <a:spAutoFit/>
          </a:bodyPr>
          <a:lstStyle/>
          <a:p>
            <a:pPr eaLnBrk="1" hangingPunct="1"/>
            <a:r>
              <a:rPr lang="en-US" sz="2000" dirty="0">
                <a:solidFill>
                  <a:srgbClr val="0000FF"/>
                </a:solidFill>
                <a:latin typeface="+mj-lt"/>
                <a:cs typeface="Arial" charset="0"/>
              </a:rPr>
              <a:t>Write Quorum</a:t>
            </a:r>
          </a:p>
        </p:txBody>
      </p:sp>
      <p:sp>
        <p:nvSpPr>
          <p:cNvPr id="36" name="Rounded Rectangle 35"/>
          <p:cNvSpPr/>
          <p:nvPr/>
        </p:nvSpPr>
        <p:spPr>
          <a:xfrm>
            <a:off x="10513933" y="2598971"/>
            <a:ext cx="592138" cy="415724"/>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hangingPunct="1"/>
            <a:endParaRPr lang="en-US">
              <a:solidFill>
                <a:srgbClr val="FFFFFF"/>
              </a:solidFill>
              <a:latin typeface="+mj-lt"/>
            </a:endParaRPr>
          </a:p>
        </p:txBody>
      </p:sp>
      <p:sp>
        <p:nvSpPr>
          <p:cNvPr id="37" name="Rectangle 36"/>
          <p:cNvSpPr/>
          <p:nvPr/>
        </p:nvSpPr>
        <p:spPr>
          <a:xfrm>
            <a:off x="10282152" y="2613058"/>
            <a:ext cx="507998" cy="389569"/>
          </a:xfrm>
          <a:prstGeom prst="rect">
            <a:avLst/>
          </a:prstGeom>
          <a:solidFill>
            <a:srgbClr val="FFFF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hangingPunct="1"/>
            <a:endParaRPr lang="en-US">
              <a:solidFill>
                <a:srgbClr val="FFFFFF"/>
              </a:solidFill>
              <a:latin typeface="+mj-lt"/>
            </a:endParaRPr>
          </a:p>
        </p:txBody>
      </p:sp>
      <p:sp>
        <p:nvSpPr>
          <p:cNvPr id="38" name="Rectangle 37"/>
          <p:cNvSpPr/>
          <p:nvPr/>
        </p:nvSpPr>
        <p:spPr>
          <a:xfrm>
            <a:off x="10357383" y="2370348"/>
            <a:ext cx="375459" cy="331336"/>
          </a:xfrm>
          <a:prstGeom prst="rect">
            <a:avLst/>
          </a:prstGeom>
          <a:solidFill>
            <a:srgbClr val="FFFF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hangingPunct="1"/>
            <a:endParaRPr lang="en-US">
              <a:solidFill>
                <a:srgbClr val="FFFFFF"/>
              </a:solidFill>
              <a:latin typeface="+mj-lt"/>
            </a:endParaRPr>
          </a:p>
        </p:txBody>
      </p:sp>
      <p:sp>
        <p:nvSpPr>
          <p:cNvPr id="39" name="Rounded Rectangle 38"/>
          <p:cNvSpPr/>
          <p:nvPr/>
        </p:nvSpPr>
        <p:spPr>
          <a:xfrm>
            <a:off x="8128287" y="3063778"/>
            <a:ext cx="2995246" cy="430419"/>
          </a:xfrm>
          <a:prstGeom prst="roundRect">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hangingPunct="1"/>
            <a:endParaRPr lang="en-US">
              <a:solidFill>
                <a:srgbClr val="FFFFFF"/>
              </a:solidFill>
              <a:latin typeface="+mj-lt"/>
            </a:endParaRPr>
          </a:p>
        </p:txBody>
      </p:sp>
      <p:sp>
        <p:nvSpPr>
          <p:cNvPr id="40" name="Rounded Rectangle 39"/>
          <p:cNvSpPr/>
          <p:nvPr/>
        </p:nvSpPr>
        <p:spPr>
          <a:xfrm>
            <a:off x="10669837" y="2109823"/>
            <a:ext cx="453696" cy="1384542"/>
          </a:xfrm>
          <a:prstGeom prst="roundRect">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hangingPunct="1"/>
            <a:endParaRPr lang="en-US" dirty="0">
              <a:solidFill>
                <a:srgbClr val="FFFFFF"/>
              </a:solidFill>
              <a:latin typeface="+mj-lt"/>
            </a:endParaRPr>
          </a:p>
        </p:txBody>
      </p:sp>
      <p:sp>
        <p:nvSpPr>
          <p:cNvPr id="41" name="Rectangle 40"/>
          <p:cNvSpPr/>
          <p:nvPr/>
        </p:nvSpPr>
        <p:spPr>
          <a:xfrm>
            <a:off x="10253585" y="3076608"/>
            <a:ext cx="552448" cy="404812"/>
          </a:xfrm>
          <a:prstGeom prst="rect">
            <a:avLst/>
          </a:prstGeom>
          <a:solidFill>
            <a:srgbClr val="FFFF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hangingPunct="1"/>
            <a:endParaRPr lang="en-US">
              <a:solidFill>
                <a:srgbClr val="FFFFFF"/>
              </a:solidFill>
              <a:latin typeface="+mj-lt"/>
            </a:endParaRPr>
          </a:p>
        </p:txBody>
      </p:sp>
      <p:sp>
        <p:nvSpPr>
          <p:cNvPr id="42" name="Rectangle 41"/>
          <p:cNvSpPr/>
          <p:nvPr/>
        </p:nvSpPr>
        <p:spPr>
          <a:xfrm>
            <a:off x="10687500" y="3056425"/>
            <a:ext cx="423332" cy="85269"/>
          </a:xfrm>
          <a:prstGeom prst="rect">
            <a:avLst/>
          </a:prstGeom>
          <a:solidFill>
            <a:srgbClr val="FFFF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hangingPunct="1"/>
            <a:endParaRPr lang="en-US">
              <a:solidFill>
                <a:srgbClr val="FFFFFF"/>
              </a:solidFill>
              <a:latin typeface="+mj-lt"/>
            </a:endParaRPr>
          </a:p>
        </p:txBody>
      </p:sp>
      <p:sp>
        <p:nvSpPr>
          <p:cNvPr id="43" name="TextBox 42"/>
          <p:cNvSpPr txBox="1"/>
          <p:nvPr/>
        </p:nvSpPr>
        <p:spPr>
          <a:xfrm>
            <a:off x="8342159" y="3552596"/>
            <a:ext cx="2286203" cy="461665"/>
          </a:xfrm>
          <a:prstGeom prst="rect">
            <a:avLst/>
          </a:prstGeom>
          <a:noFill/>
        </p:spPr>
        <p:txBody>
          <a:bodyPr wrap="none" rtlCol="0">
            <a:spAutoFit/>
          </a:bodyPr>
          <a:lstStyle/>
          <a:p>
            <a:pPr eaLnBrk="1" hangingPunct="1"/>
            <a:r>
              <a:rPr lang="en-US" sz="2400" b="1" i="1" dirty="0">
                <a:solidFill>
                  <a:srgbClr val="000000"/>
                </a:solidFill>
                <a:latin typeface="+mj-lt"/>
                <a:cs typeface="Arial" charset="0"/>
              </a:rPr>
              <a:t>N</a:t>
            </a:r>
            <a:r>
              <a:rPr lang="en-US" sz="2400" b="1" i="1" baseline="-25000" dirty="0">
                <a:solidFill>
                  <a:srgbClr val="000000"/>
                </a:solidFill>
                <a:latin typeface="+mj-lt"/>
                <a:cs typeface="Arial" charset="0"/>
              </a:rPr>
              <a:t>R</a:t>
            </a:r>
            <a:r>
              <a:rPr lang="en-US" sz="2400" dirty="0">
                <a:solidFill>
                  <a:srgbClr val="000000"/>
                </a:solidFill>
                <a:latin typeface="+mj-lt"/>
                <a:cs typeface="Arial" charset="0"/>
              </a:rPr>
              <a:t> = 7 and </a:t>
            </a:r>
            <a:r>
              <a:rPr lang="en-US" sz="2400" b="1" i="1" dirty="0">
                <a:solidFill>
                  <a:srgbClr val="000000"/>
                </a:solidFill>
                <a:latin typeface="+mj-lt"/>
                <a:cs typeface="Arial" charset="0"/>
              </a:rPr>
              <a:t>N</a:t>
            </a:r>
            <a:r>
              <a:rPr lang="en-US" sz="2400" b="1" i="1" baseline="-25000" dirty="0">
                <a:solidFill>
                  <a:srgbClr val="000000"/>
                </a:solidFill>
                <a:latin typeface="+mj-lt"/>
                <a:cs typeface="Arial" charset="0"/>
              </a:rPr>
              <a:t>W</a:t>
            </a:r>
            <a:r>
              <a:rPr lang="en-US" sz="2400" dirty="0">
                <a:solidFill>
                  <a:srgbClr val="000000"/>
                </a:solidFill>
                <a:latin typeface="+mj-lt"/>
                <a:cs typeface="Arial" charset="0"/>
              </a:rPr>
              <a:t> = 6</a:t>
            </a:r>
          </a:p>
        </p:txBody>
      </p:sp>
      <p:sp>
        <p:nvSpPr>
          <p:cNvPr id="44" name="TextBox 43"/>
          <p:cNvSpPr txBox="1"/>
          <p:nvPr/>
        </p:nvSpPr>
        <p:spPr>
          <a:xfrm>
            <a:off x="8014656" y="4018504"/>
            <a:ext cx="3422732" cy="1938992"/>
          </a:xfrm>
          <a:prstGeom prst="rect">
            <a:avLst/>
          </a:prstGeom>
          <a:noFill/>
        </p:spPr>
        <p:txBody>
          <a:bodyPr wrap="none" rtlCol="0">
            <a:spAutoFit/>
          </a:bodyPr>
          <a:lstStyle/>
          <a:p>
            <a:pPr eaLnBrk="1" hangingPunct="1"/>
            <a:r>
              <a:rPr lang="en-US" sz="2400" dirty="0">
                <a:solidFill>
                  <a:srgbClr val="00B050"/>
                </a:solidFill>
                <a:latin typeface="+mj-lt"/>
                <a:cs typeface="Arial" charset="0"/>
              </a:rPr>
              <a:t>C1</a:t>
            </a:r>
            <a:r>
              <a:rPr lang="en-US" sz="2400" dirty="0">
                <a:solidFill>
                  <a:srgbClr val="000000"/>
                </a:solidFill>
                <a:latin typeface="+mj-lt"/>
                <a:cs typeface="Arial" charset="0"/>
              </a:rPr>
              <a:t>: </a:t>
            </a:r>
            <a:r>
              <a:rPr lang="en-US" sz="2400" b="1" i="1" dirty="0">
                <a:solidFill>
                  <a:srgbClr val="000000"/>
                </a:solidFill>
                <a:latin typeface="+mj-lt"/>
                <a:cs typeface="Arial" charset="0"/>
              </a:rPr>
              <a:t>N</a:t>
            </a:r>
            <a:r>
              <a:rPr lang="en-US" sz="2400" b="1" i="1" baseline="-25000" dirty="0">
                <a:solidFill>
                  <a:srgbClr val="000000"/>
                </a:solidFill>
                <a:latin typeface="+mj-lt"/>
                <a:cs typeface="Arial" charset="0"/>
              </a:rPr>
              <a:t>R</a:t>
            </a:r>
            <a:r>
              <a:rPr lang="en-US" sz="2400" dirty="0">
                <a:solidFill>
                  <a:srgbClr val="000000"/>
                </a:solidFill>
                <a:latin typeface="+mj-lt"/>
                <a:cs typeface="Arial" charset="0"/>
              </a:rPr>
              <a:t> + </a:t>
            </a:r>
            <a:r>
              <a:rPr lang="en-US" sz="2400" b="1" i="1" dirty="0">
                <a:solidFill>
                  <a:srgbClr val="000000"/>
                </a:solidFill>
                <a:latin typeface="+mj-lt"/>
                <a:cs typeface="Arial" charset="0"/>
              </a:rPr>
              <a:t>N</a:t>
            </a:r>
            <a:r>
              <a:rPr lang="en-US" sz="2400" b="1" i="1" baseline="-25000" dirty="0">
                <a:solidFill>
                  <a:srgbClr val="000000"/>
                </a:solidFill>
                <a:latin typeface="+mj-lt"/>
                <a:cs typeface="Arial" charset="0"/>
              </a:rPr>
              <a:t>W</a:t>
            </a:r>
            <a:r>
              <a:rPr lang="en-US" sz="2400" dirty="0">
                <a:solidFill>
                  <a:srgbClr val="000000"/>
                </a:solidFill>
                <a:latin typeface="+mj-lt"/>
                <a:cs typeface="Arial" charset="0"/>
              </a:rPr>
              <a:t> = 13 &gt; </a:t>
            </a:r>
            <a:r>
              <a:rPr lang="en-US" sz="2400" b="1" i="1" dirty="0">
                <a:solidFill>
                  <a:srgbClr val="000000"/>
                </a:solidFill>
                <a:latin typeface="+mj-lt"/>
                <a:cs typeface="Arial" charset="0"/>
              </a:rPr>
              <a:t>N</a:t>
            </a:r>
            <a:r>
              <a:rPr lang="en-US" sz="2400" dirty="0">
                <a:solidFill>
                  <a:srgbClr val="000000"/>
                </a:solidFill>
                <a:latin typeface="+mj-lt"/>
                <a:cs typeface="Arial" charset="0"/>
              </a:rPr>
              <a:t> = 12</a:t>
            </a:r>
          </a:p>
          <a:p>
            <a:pPr eaLnBrk="1" hangingPunct="1"/>
            <a:r>
              <a:rPr lang="en-US" sz="2400" dirty="0">
                <a:solidFill>
                  <a:srgbClr val="000000"/>
                </a:solidFill>
                <a:latin typeface="+mj-lt"/>
                <a:cs typeface="Arial" charset="0"/>
                <a:sym typeface="Wingdings" panose="05000000000000000000" pitchFamily="2" charset="2"/>
              </a:rPr>
              <a:t> </a:t>
            </a:r>
            <a:r>
              <a:rPr lang="en-US" sz="2400" dirty="0">
                <a:solidFill>
                  <a:srgbClr val="000000"/>
                </a:solidFill>
                <a:latin typeface="+mj-lt"/>
                <a:cs typeface="Arial" charset="0"/>
              </a:rPr>
              <a:t>No RW conflicts</a:t>
            </a:r>
          </a:p>
          <a:p>
            <a:pPr eaLnBrk="1" hangingPunct="1"/>
            <a:r>
              <a:rPr lang="en-US" sz="2400" dirty="0">
                <a:solidFill>
                  <a:srgbClr val="000000"/>
                </a:solidFill>
                <a:latin typeface="+mj-lt"/>
                <a:cs typeface="Arial" charset="0"/>
              </a:rPr>
              <a:t> </a:t>
            </a:r>
          </a:p>
          <a:p>
            <a:pPr eaLnBrk="1" hangingPunct="1"/>
            <a:r>
              <a:rPr lang="en-US" sz="2400" dirty="0">
                <a:solidFill>
                  <a:srgbClr val="00B050"/>
                </a:solidFill>
                <a:latin typeface="+mj-lt"/>
                <a:cs typeface="Arial" charset="0"/>
              </a:rPr>
              <a:t>C2</a:t>
            </a:r>
            <a:r>
              <a:rPr lang="en-US" sz="2400" dirty="0">
                <a:solidFill>
                  <a:srgbClr val="000000"/>
                </a:solidFill>
                <a:latin typeface="+mj-lt"/>
                <a:cs typeface="Arial" charset="0"/>
              </a:rPr>
              <a:t>: </a:t>
            </a:r>
            <a:r>
              <a:rPr lang="en-US" sz="2400" b="1" i="1" dirty="0">
                <a:solidFill>
                  <a:srgbClr val="000000"/>
                </a:solidFill>
                <a:latin typeface="+mj-lt"/>
                <a:cs typeface="Arial" charset="0"/>
              </a:rPr>
              <a:t>N</a:t>
            </a:r>
            <a:r>
              <a:rPr lang="en-US" sz="2400" b="1" i="1" baseline="-25000" dirty="0">
                <a:solidFill>
                  <a:srgbClr val="000000"/>
                </a:solidFill>
                <a:latin typeface="+mj-lt"/>
                <a:cs typeface="Arial" charset="0"/>
              </a:rPr>
              <a:t>W</a:t>
            </a:r>
            <a:r>
              <a:rPr lang="en-US" sz="2400" dirty="0">
                <a:solidFill>
                  <a:srgbClr val="000000"/>
                </a:solidFill>
                <a:latin typeface="+mj-lt"/>
                <a:cs typeface="Arial" charset="0"/>
              </a:rPr>
              <a:t> &gt; 12/2 = 6</a:t>
            </a:r>
          </a:p>
          <a:p>
            <a:pPr eaLnBrk="1" hangingPunct="1"/>
            <a:r>
              <a:rPr lang="en-US" sz="2400" dirty="0">
                <a:solidFill>
                  <a:srgbClr val="000000"/>
                </a:solidFill>
                <a:latin typeface="+mj-lt"/>
                <a:cs typeface="Arial" charset="0"/>
                <a:sym typeface="Wingdings" panose="05000000000000000000" pitchFamily="2" charset="2"/>
              </a:rPr>
              <a:t> </a:t>
            </a:r>
            <a:r>
              <a:rPr lang="en-US" sz="2400" dirty="0">
                <a:solidFill>
                  <a:srgbClr val="000000"/>
                </a:solidFill>
                <a:latin typeface="+mj-lt"/>
                <a:cs typeface="Arial" charset="0"/>
              </a:rPr>
              <a:t>WW conflicts may arise</a:t>
            </a:r>
          </a:p>
        </p:txBody>
      </p:sp>
      <p:cxnSp>
        <p:nvCxnSpPr>
          <p:cNvPr id="45" name="Straight Connector 44"/>
          <p:cNvCxnSpPr/>
          <p:nvPr/>
        </p:nvCxnSpPr>
        <p:spPr>
          <a:xfrm>
            <a:off x="9041420" y="5191320"/>
            <a:ext cx="0" cy="292608"/>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8268922" y="814463"/>
            <a:ext cx="3163894" cy="830997"/>
          </a:xfrm>
          <a:prstGeom prst="rect">
            <a:avLst/>
          </a:prstGeom>
          <a:solidFill>
            <a:srgbClr val="0E3755"/>
          </a:solidFill>
          <a:ln>
            <a:solidFill>
              <a:schemeClr val="tx1"/>
            </a:solidFill>
          </a:ln>
        </p:spPr>
        <p:txBody>
          <a:bodyPr wrap="square" rtlCol="0">
            <a:spAutoFit/>
          </a:bodyPr>
          <a:lstStyle/>
          <a:p>
            <a:r>
              <a:rPr lang="en-US" sz="2400" dirty="0">
                <a:solidFill>
                  <a:schemeClr val="bg1"/>
                </a:solidFill>
              </a:rPr>
              <a:t>A choice that may lead to </a:t>
            </a:r>
            <a:r>
              <a:rPr lang="en-US" sz="2400" b="1" dirty="0">
                <a:solidFill>
                  <a:schemeClr val="bg1"/>
                </a:solidFill>
              </a:rPr>
              <a:t>write-write </a:t>
            </a:r>
            <a:r>
              <a:rPr lang="en-US" sz="2400" dirty="0">
                <a:solidFill>
                  <a:schemeClr val="bg1"/>
                </a:solidFill>
              </a:rPr>
              <a:t>conflicts</a:t>
            </a:r>
            <a:endParaRPr lang="en-IN" sz="2400" b="1" dirty="0">
              <a:solidFill>
                <a:schemeClr val="bg1"/>
              </a:solidFill>
            </a:endParaRPr>
          </a:p>
        </p:txBody>
      </p:sp>
    </p:spTree>
    <p:extLst>
      <p:ext uri="{BB962C8B-B14F-4D97-AF65-F5344CB8AC3E}">
        <p14:creationId xmlns:p14="http://schemas.microsoft.com/office/powerpoint/2010/main" val="2695697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4">
                                            <p:txEl>
                                              <p:pRg st="0" end="0"/>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4">
                                            <p:txEl>
                                              <p:pRg st="1" end="1"/>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4">
                                            <p:txEl>
                                              <p:pRg st="3" end="3"/>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44">
                                            <p:txEl>
                                              <p:pRg st="4" end="4"/>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45"/>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0" grpId="0" animBg="1"/>
      <p:bldP spid="32" grpId="0"/>
      <p:bldP spid="34" grpId="0"/>
      <p:bldP spid="36" grpId="0" animBg="1"/>
      <p:bldP spid="39" grpId="0" animBg="1"/>
      <p:bldP spid="40" grpId="0" animBg="1"/>
      <p:bldP spid="43" grpId="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F2D5F8-87CB-4B5B-8EC7-5F4CE6485746}"/>
              </a:ext>
            </a:extLst>
          </p:cNvPr>
          <p:cNvSpPr>
            <a:spLocks noGrp="1"/>
          </p:cNvSpPr>
          <p:nvPr>
            <p:ph type="title"/>
          </p:nvPr>
        </p:nvSpPr>
        <p:spPr/>
        <p:txBody>
          <a:bodyPr>
            <a:normAutofit/>
          </a:bodyPr>
          <a:lstStyle/>
          <a:p>
            <a:r>
              <a:rPr lang="en-US" dirty="0"/>
              <a:t>Quorum-Based Protocols – Example </a:t>
            </a:r>
            <a:r>
              <a:rPr lang="en-US" dirty="0" smtClean="0"/>
              <a:t>3</a:t>
            </a:r>
            <a:endParaRPr lang="en-US" dirty="0"/>
          </a:p>
        </p:txBody>
      </p:sp>
      <p:sp>
        <p:nvSpPr>
          <p:cNvPr id="9" name="Content Placeholder 8"/>
          <p:cNvSpPr>
            <a:spLocks noGrp="1"/>
          </p:cNvSpPr>
          <p:nvPr>
            <p:ph idx="1"/>
          </p:nvPr>
        </p:nvSpPr>
        <p:spPr>
          <a:xfrm>
            <a:off x="131180" y="863444"/>
            <a:ext cx="7310040" cy="5590565"/>
          </a:xfrm>
        </p:spPr>
        <p:txBody>
          <a:bodyPr/>
          <a:lstStyle/>
          <a:p>
            <a:r>
              <a:rPr lang="en-US" dirty="0" smtClean="0">
                <a:latin typeface="+mj-lt"/>
              </a:rPr>
              <a:t>N</a:t>
            </a:r>
            <a:r>
              <a:rPr lang="en-US" baseline="-25000" dirty="0" smtClean="0">
                <a:latin typeface="+mj-lt"/>
              </a:rPr>
              <a:t>R</a:t>
            </a:r>
            <a:r>
              <a:rPr lang="en-US" dirty="0" smtClean="0">
                <a:latin typeface="+mj-lt"/>
              </a:rPr>
              <a:t> = 1 </a:t>
            </a:r>
            <a:r>
              <a:rPr lang="en-US" dirty="0">
                <a:latin typeface="+mj-lt"/>
              </a:rPr>
              <a:t>and N</a:t>
            </a:r>
            <a:r>
              <a:rPr lang="en-US" baseline="-25000" dirty="0">
                <a:latin typeface="+mj-lt"/>
              </a:rPr>
              <a:t>W</a:t>
            </a:r>
            <a:r>
              <a:rPr lang="en-US" dirty="0">
                <a:latin typeface="+mj-lt"/>
              </a:rPr>
              <a:t> = </a:t>
            </a:r>
            <a:r>
              <a:rPr lang="en-US" dirty="0" smtClean="0">
                <a:latin typeface="+mj-lt"/>
              </a:rPr>
              <a:t>12</a:t>
            </a:r>
          </a:p>
          <a:p>
            <a:r>
              <a:rPr lang="en-US" dirty="0">
                <a:latin typeface="+mj-lt"/>
              </a:rPr>
              <a:t>A client can read a replicated </a:t>
            </a:r>
            <a:r>
              <a:rPr lang="en-US" dirty="0" smtClean="0">
                <a:latin typeface="+mj-lt"/>
              </a:rPr>
              <a:t>file </a:t>
            </a:r>
            <a:r>
              <a:rPr lang="en-US" dirty="0">
                <a:latin typeface="+mj-lt"/>
              </a:rPr>
              <a:t>by finding any copy</a:t>
            </a:r>
          </a:p>
          <a:p>
            <a:pPr lvl="2"/>
            <a:r>
              <a:rPr lang="en-US" sz="2400" dirty="0">
                <a:latin typeface="+mj-lt"/>
              </a:rPr>
              <a:t>Good read performance!</a:t>
            </a:r>
          </a:p>
          <a:p>
            <a:r>
              <a:rPr lang="en-US" dirty="0">
                <a:latin typeface="+mj-lt"/>
              </a:rPr>
              <a:t>A client needs to attain a </a:t>
            </a:r>
            <a:r>
              <a:rPr lang="en-US" dirty="0" smtClean="0">
                <a:latin typeface="+mj-lt"/>
              </a:rPr>
              <a:t>write quorum </a:t>
            </a:r>
            <a:r>
              <a:rPr lang="en-US" dirty="0">
                <a:latin typeface="+mj-lt"/>
              </a:rPr>
              <a:t>on all copies</a:t>
            </a:r>
          </a:p>
          <a:p>
            <a:pPr lvl="2"/>
            <a:r>
              <a:rPr lang="en-US" sz="2400" dirty="0">
                <a:latin typeface="+mj-lt"/>
              </a:rPr>
              <a:t>Slow write performance!</a:t>
            </a:r>
          </a:p>
          <a:p>
            <a:r>
              <a:rPr lang="en-US" dirty="0" smtClean="0">
                <a:latin typeface="+mj-lt"/>
              </a:rPr>
              <a:t>This </a:t>
            </a:r>
            <a:r>
              <a:rPr lang="en-US" dirty="0">
                <a:latin typeface="+mj-lt"/>
              </a:rPr>
              <a:t>example demonstrates a </a:t>
            </a:r>
            <a:r>
              <a:rPr lang="en-US" dirty="0" smtClean="0">
                <a:latin typeface="+mj-lt"/>
              </a:rPr>
              <a:t>scheme </a:t>
            </a:r>
            <a:r>
              <a:rPr lang="en-US" dirty="0">
                <a:latin typeface="+mj-lt"/>
              </a:rPr>
              <a:t>that is generally referred </a:t>
            </a:r>
            <a:r>
              <a:rPr lang="en-US" dirty="0" smtClean="0">
                <a:latin typeface="+mj-lt"/>
              </a:rPr>
              <a:t>to </a:t>
            </a:r>
            <a:r>
              <a:rPr lang="en-US" dirty="0">
                <a:latin typeface="+mj-lt"/>
              </a:rPr>
              <a:t>as ROWA (or Read-Once, </a:t>
            </a:r>
            <a:r>
              <a:rPr lang="en-US" dirty="0" smtClean="0">
                <a:latin typeface="+mj-lt"/>
              </a:rPr>
              <a:t>Write-All)</a:t>
            </a:r>
            <a:endParaRPr lang="en-US" sz="2400" dirty="0">
              <a:latin typeface="+mj-lt"/>
            </a:endParaRPr>
          </a:p>
        </p:txBody>
      </p:sp>
      <p:sp>
        <p:nvSpPr>
          <p:cNvPr id="20" name="Rectangle 19"/>
          <p:cNvSpPr/>
          <p:nvPr/>
        </p:nvSpPr>
        <p:spPr>
          <a:xfrm>
            <a:off x="8023412" y="1818351"/>
            <a:ext cx="3505200" cy="198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hangingPunct="1"/>
            <a:r>
              <a:rPr lang="en-US" sz="2800" dirty="0">
                <a:solidFill>
                  <a:srgbClr val="000000"/>
                </a:solidFill>
              </a:rPr>
              <a:t>A       B       C       D</a:t>
            </a:r>
          </a:p>
          <a:p>
            <a:pPr algn="ctr" eaLnBrk="1" hangingPunct="1"/>
            <a:r>
              <a:rPr lang="en-US" sz="2800" dirty="0">
                <a:solidFill>
                  <a:srgbClr val="000000"/>
                </a:solidFill>
              </a:rPr>
              <a:t>E       F       G       H</a:t>
            </a:r>
          </a:p>
          <a:p>
            <a:pPr algn="ctr" eaLnBrk="1" hangingPunct="1"/>
            <a:r>
              <a:rPr lang="en-US" sz="2800" dirty="0">
                <a:solidFill>
                  <a:srgbClr val="000000"/>
                </a:solidFill>
              </a:rPr>
              <a:t>I        J        K        L</a:t>
            </a:r>
          </a:p>
        </p:txBody>
      </p:sp>
      <p:cxnSp>
        <p:nvCxnSpPr>
          <p:cNvPr id="21" name="Straight Arrow Connector 20"/>
          <p:cNvCxnSpPr/>
          <p:nvPr/>
        </p:nvCxnSpPr>
        <p:spPr>
          <a:xfrm>
            <a:off x="8861612" y="2002865"/>
            <a:ext cx="185446" cy="528197"/>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8016706" y="1562688"/>
            <a:ext cx="1794081" cy="400110"/>
          </a:xfrm>
          <a:prstGeom prst="rect">
            <a:avLst/>
          </a:prstGeom>
          <a:noFill/>
        </p:spPr>
        <p:txBody>
          <a:bodyPr wrap="none" rtlCol="0">
            <a:spAutoFit/>
          </a:bodyPr>
          <a:lstStyle/>
          <a:p>
            <a:pPr eaLnBrk="1" hangingPunct="1"/>
            <a:r>
              <a:rPr lang="en-US" sz="2000" dirty="0">
                <a:solidFill>
                  <a:srgbClr val="C00000"/>
                </a:solidFill>
                <a:latin typeface="Arial" charset="0"/>
                <a:cs typeface="Arial" charset="0"/>
              </a:rPr>
              <a:t>Read Quorum</a:t>
            </a:r>
          </a:p>
        </p:txBody>
      </p:sp>
      <p:cxnSp>
        <p:nvCxnSpPr>
          <p:cNvPr id="23" name="Straight Arrow Connector 22"/>
          <p:cNvCxnSpPr>
            <a:cxnSpLocks/>
            <a:stCxn id="24" idx="2"/>
          </p:cNvCxnSpPr>
          <p:nvPr/>
        </p:nvCxnSpPr>
        <p:spPr>
          <a:xfrm flipH="1">
            <a:off x="10801816" y="1977147"/>
            <a:ext cx="44323" cy="176512"/>
          </a:xfrm>
          <a:prstGeom prst="straightConnector1">
            <a:avLst/>
          </a:prstGeom>
          <a:ln>
            <a:solidFill>
              <a:srgbClr val="0000FF"/>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9959422" y="1577037"/>
            <a:ext cx="1773434" cy="400110"/>
          </a:xfrm>
          <a:prstGeom prst="rect">
            <a:avLst/>
          </a:prstGeom>
          <a:noFill/>
        </p:spPr>
        <p:txBody>
          <a:bodyPr wrap="none" rtlCol="0">
            <a:spAutoFit/>
          </a:bodyPr>
          <a:lstStyle/>
          <a:p>
            <a:pPr eaLnBrk="1" hangingPunct="1"/>
            <a:r>
              <a:rPr lang="en-US" sz="2000" dirty="0">
                <a:solidFill>
                  <a:srgbClr val="0000FF"/>
                </a:solidFill>
                <a:latin typeface="Arial" charset="0"/>
                <a:cs typeface="Arial" charset="0"/>
              </a:rPr>
              <a:t>Write Quorum</a:t>
            </a:r>
          </a:p>
        </p:txBody>
      </p:sp>
      <p:sp>
        <p:nvSpPr>
          <p:cNvPr id="25" name="Rectangle 24"/>
          <p:cNvSpPr/>
          <p:nvPr/>
        </p:nvSpPr>
        <p:spPr>
          <a:xfrm>
            <a:off x="10439590" y="2425558"/>
            <a:ext cx="375459" cy="331336"/>
          </a:xfrm>
          <a:prstGeom prst="rect">
            <a:avLst/>
          </a:prstGeom>
          <a:solidFill>
            <a:srgbClr val="FFFF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hangingPunct="1"/>
            <a:endParaRPr lang="en-US">
              <a:solidFill>
                <a:srgbClr val="FFFFFF"/>
              </a:solidFill>
            </a:endParaRPr>
          </a:p>
        </p:txBody>
      </p:sp>
      <p:sp>
        <p:nvSpPr>
          <p:cNvPr id="26" name="Rounded Rectangle 25"/>
          <p:cNvSpPr/>
          <p:nvPr/>
        </p:nvSpPr>
        <p:spPr>
          <a:xfrm>
            <a:off x="8152366" y="2185048"/>
            <a:ext cx="3083567" cy="1282715"/>
          </a:xfrm>
          <a:prstGeom prst="roundRect">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hangingPunct="1"/>
            <a:endParaRPr lang="en-US">
              <a:solidFill>
                <a:srgbClr val="FFFFFF"/>
              </a:solidFill>
            </a:endParaRPr>
          </a:p>
        </p:txBody>
      </p:sp>
      <p:sp>
        <p:nvSpPr>
          <p:cNvPr id="27" name="Rectangle 26"/>
          <p:cNvSpPr/>
          <p:nvPr/>
        </p:nvSpPr>
        <p:spPr>
          <a:xfrm>
            <a:off x="10315979" y="3011192"/>
            <a:ext cx="507998" cy="393192"/>
          </a:xfrm>
          <a:prstGeom prst="rect">
            <a:avLst/>
          </a:prstGeom>
          <a:solidFill>
            <a:srgbClr val="FFFF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hangingPunct="1"/>
            <a:endParaRPr lang="en-US">
              <a:solidFill>
                <a:srgbClr val="FFFFFF"/>
              </a:solidFill>
            </a:endParaRPr>
          </a:p>
        </p:txBody>
      </p:sp>
      <p:sp>
        <p:nvSpPr>
          <p:cNvPr id="28" name="Rounded Rectangle 27"/>
          <p:cNvSpPr/>
          <p:nvPr/>
        </p:nvSpPr>
        <p:spPr>
          <a:xfrm>
            <a:off x="9090212" y="2614112"/>
            <a:ext cx="500354" cy="386849"/>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hangingPunct="1"/>
            <a:endParaRPr lang="en-US">
              <a:solidFill>
                <a:srgbClr val="FFFFFF"/>
              </a:solidFill>
            </a:endParaRPr>
          </a:p>
        </p:txBody>
      </p:sp>
      <p:sp>
        <p:nvSpPr>
          <p:cNvPr id="35" name="TextBox 34"/>
          <p:cNvSpPr txBox="1"/>
          <p:nvPr/>
        </p:nvSpPr>
        <p:spPr>
          <a:xfrm>
            <a:off x="8366237" y="3512715"/>
            <a:ext cx="2869696" cy="461665"/>
          </a:xfrm>
          <a:prstGeom prst="rect">
            <a:avLst/>
          </a:prstGeom>
          <a:noFill/>
        </p:spPr>
        <p:txBody>
          <a:bodyPr wrap="none" rtlCol="0">
            <a:spAutoFit/>
          </a:bodyPr>
          <a:lstStyle/>
          <a:p>
            <a:pPr eaLnBrk="1" hangingPunct="1"/>
            <a:r>
              <a:rPr lang="en-US" sz="2400" b="1" i="1" dirty="0">
                <a:solidFill>
                  <a:srgbClr val="000000"/>
                </a:solidFill>
                <a:latin typeface="Arial" charset="0"/>
                <a:cs typeface="Arial" charset="0"/>
              </a:rPr>
              <a:t>N</a:t>
            </a:r>
            <a:r>
              <a:rPr lang="en-US" sz="2400" b="1" i="1" baseline="-25000" dirty="0">
                <a:solidFill>
                  <a:srgbClr val="000000"/>
                </a:solidFill>
                <a:latin typeface="Arial" charset="0"/>
                <a:cs typeface="Arial" charset="0"/>
              </a:rPr>
              <a:t>R</a:t>
            </a:r>
            <a:r>
              <a:rPr lang="en-US" sz="2400" dirty="0">
                <a:solidFill>
                  <a:srgbClr val="000000"/>
                </a:solidFill>
                <a:latin typeface="Arial" charset="0"/>
                <a:cs typeface="Arial" charset="0"/>
              </a:rPr>
              <a:t> = 1 and </a:t>
            </a:r>
            <a:r>
              <a:rPr lang="en-US" sz="2400" b="1" i="1" dirty="0">
                <a:solidFill>
                  <a:srgbClr val="000000"/>
                </a:solidFill>
                <a:latin typeface="Arial" charset="0"/>
                <a:cs typeface="Arial" charset="0"/>
              </a:rPr>
              <a:t>N</a:t>
            </a:r>
            <a:r>
              <a:rPr lang="en-US" sz="2400" b="1" i="1" baseline="-25000" dirty="0">
                <a:solidFill>
                  <a:srgbClr val="000000"/>
                </a:solidFill>
                <a:latin typeface="Arial" charset="0"/>
                <a:cs typeface="Arial" charset="0"/>
              </a:rPr>
              <a:t>W</a:t>
            </a:r>
            <a:r>
              <a:rPr lang="en-US" sz="2400" dirty="0">
                <a:solidFill>
                  <a:srgbClr val="000000"/>
                </a:solidFill>
                <a:latin typeface="Arial" charset="0"/>
                <a:cs typeface="Arial" charset="0"/>
              </a:rPr>
              <a:t> = 12</a:t>
            </a:r>
          </a:p>
        </p:txBody>
      </p:sp>
      <p:sp>
        <p:nvSpPr>
          <p:cNvPr id="46" name="TextBox 45"/>
          <p:cNvSpPr txBox="1"/>
          <p:nvPr/>
        </p:nvSpPr>
        <p:spPr>
          <a:xfrm>
            <a:off x="8079493" y="3989388"/>
            <a:ext cx="3842719" cy="1938992"/>
          </a:xfrm>
          <a:prstGeom prst="rect">
            <a:avLst/>
          </a:prstGeom>
          <a:noFill/>
        </p:spPr>
        <p:txBody>
          <a:bodyPr wrap="none" rtlCol="0">
            <a:spAutoFit/>
          </a:bodyPr>
          <a:lstStyle/>
          <a:p>
            <a:pPr eaLnBrk="1" hangingPunct="1"/>
            <a:r>
              <a:rPr lang="en-US" sz="2400" dirty="0">
                <a:solidFill>
                  <a:srgbClr val="00B050"/>
                </a:solidFill>
                <a:latin typeface="Arial" charset="0"/>
                <a:cs typeface="Arial" charset="0"/>
              </a:rPr>
              <a:t>C1</a:t>
            </a:r>
            <a:r>
              <a:rPr lang="en-US" sz="2400" dirty="0">
                <a:solidFill>
                  <a:srgbClr val="000000"/>
                </a:solidFill>
                <a:latin typeface="Arial" charset="0"/>
                <a:cs typeface="Arial" charset="0"/>
              </a:rPr>
              <a:t>: </a:t>
            </a:r>
            <a:r>
              <a:rPr lang="en-US" sz="2400" b="1" i="1" dirty="0">
                <a:solidFill>
                  <a:srgbClr val="000000"/>
                </a:solidFill>
                <a:latin typeface="Arial" charset="0"/>
                <a:cs typeface="Arial" charset="0"/>
              </a:rPr>
              <a:t>N</a:t>
            </a:r>
            <a:r>
              <a:rPr lang="en-US" sz="2400" b="1" i="1" baseline="-25000" dirty="0">
                <a:solidFill>
                  <a:srgbClr val="000000"/>
                </a:solidFill>
                <a:latin typeface="Arial" charset="0"/>
                <a:cs typeface="Arial" charset="0"/>
              </a:rPr>
              <a:t>R</a:t>
            </a:r>
            <a:r>
              <a:rPr lang="en-US" sz="2400" dirty="0">
                <a:solidFill>
                  <a:srgbClr val="000000"/>
                </a:solidFill>
                <a:latin typeface="Arial" charset="0"/>
                <a:cs typeface="Arial" charset="0"/>
              </a:rPr>
              <a:t> + </a:t>
            </a:r>
            <a:r>
              <a:rPr lang="en-US" sz="2400" b="1" i="1" dirty="0">
                <a:solidFill>
                  <a:srgbClr val="000000"/>
                </a:solidFill>
                <a:latin typeface="Arial" charset="0"/>
                <a:cs typeface="Arial" charset="0"/>
              </a:rPr>
              <a:t>N</a:t>
            </a:r>
            <a:r>
              <a:rPr lang="en-US" sz="2400" b="1" i="1" baseline="-25000" dirty="0">
                <a:solidFill>
                  <a:srgbClr val="000000"/>
                </a:solidFill>
                <a:latin typeface="Arial" charset="0"/>
                <a:cs typeface="Arial" charset="0"/>
              </a:rPr>
              <a:t>W</a:t>
            </a:r>
            <a:r>
              <a:rPr lang="en-US" sz="2400" dirty="0">
                <a:solidFill>
                  <a:srgbClr val="000000"/>
                </a:solidFill>
                <a:latin typeface="Arial" charset="0"/>
                <a:cs typeface="Arial" charset="0"/>
              </a:rPr>
              <a:t> = 13 &gt; </a:t>
            </a:r>
            <a:r>
              <a:rPr lang="en-US" sz="2400" b="1" i="1" dirty="0">
                <a:solidFill>
                  <a:srgbClr val="000000"/>
                </a:solidFill>
                <a:latin typeface="Arial" charset="0"/>
                <a:cs typeface="Arial" charset="0"/>
              </a:rPr>
              <a:t>N</a:t>
            </a:r>
            <a:r>
              <a:rPr lang="en-US" sz="2400" dirty="0">
                <a:solidFill>
                  <a:srgbClr val="000000"/>
                </a:solidFill>
                <a:latin typeface="Arial" charset="0"/>
                <a:cs typeface="Arial" charset="0"/>
              </a:rPr>
              <a:t> = 12</a:t>
            </a:r>
          </a:p>
          <a:p>
            <a:pPr eaLnBrk="1" hangingPunct="1"/>
            <a:r>
              <a:rPr lang="en-US" sz="2400" dirty="0">
                <a:solidFill>
                  <a:srgbClr val="000000"/>
                </a:solidFill>
                <a:latin typeface="Arial" charset="0"/>
                <a:cs typeface="Arial" charset="0"/>
                <a:sym typeface="Wingdings" panose="05000000000000000000" pitchFamily="2" charset="2"/>
              </a:rPr>
              <a:t> </a:t>
            </a:r>
            <a:r>
              <a:rPr lang="en-US" sz="2400" dirty="0">
                <a:solidFill>
                  <a:srgbClr val="000000"/>
                </a:solidFill>
                <a:latin typeface="Arial" charset="0"/>
                <a:cs typeface="Arial" charset="0"/>
              </a:rPr>
              <a:t>No RW conflicts</a:t>
            </a:r>
          </a:p>
          <a:p>
            <a:pPr eaLnBrk="1" hangingPunct="1"/>
            <a:r>
              <a:rPr lang="en-US" sz="2400" dirty="0">
                <a:solidFill>
                  <a:srgbClr val="000000"/>
                </a:solidFill>
                <a:latin typeface="Arial" charset="0"/>
                <a:cs typeface="Arial" charset="0"/>
              </a:rPr>
              <a:t> </a:t>
            </a:r>
          </a:p>
          <a:p>
            <a:pPr eaLnBrk="1" hangingPunct="1"/>
            <a:r>
              <a:rPr lang="en-US" sz="2400" dirty="0">
                <a:solidFill>
                  <a:srgbClr val="00B050"/>
                </a:solidFill>
                <a:latin typeface="Arial" charset="0"/>
                <a:cs typeface="Arial" charset="0"/>
              </a:rPr>
              <a:t>C2</a:t>
            </a:r>
            <a:r>
              <a:rPr lang="en-US" sz="2400" dirty="0">
                <a:solidFill>
                  <a:srgbClr val="000000"/>
                </a:solidFill>
                <a:latin typeface="Arial" charset="0"/>
                <a:cs typeface="Arial" charset="0"/>
              </a:rPr>
              <a:t>: </a:t>
            </a:r>
            <a:r>
              <a:rPr lang="en-US" sz="2400" b="1" i="1" dirty="0">
                <a:solidFill>
                  <a:srgbClr val="000000"/>
                </a:solidFill>
                <a:latin typeface="Arial" charset="0"/>
                <a:cs typeface="Arial" charset="0"/>
              </a:rPr>
              <a:t>N</a:t>
            </a:r>
            <a:r>
              <a:rPr lang="en-US" sz="2400" b="1" i="1" baseline="-25000" dirty="0">
                <a:solidFill>
                  <a:srgbClr val="000000"/>
                </a:solidFill>
                <a:latin typeface="Arial" charset="0"/>
                <a:cs typeface="Arial" charset="0"/>
              </a:rPr>
              <a:t>W</a:t>
            </a:r>
            <a:r>
              <a:rPr lang="en-US" sz="2400" dirty="0">
                <a:solidFill>
                  <a:srgbClr val="000000"/>
                </a:solidFill>
                <a:latin typeface="Arial" charset="0"/>
                <a:cs typeface="Arial" charset="0"/>
              </a:rPr>
              <a:t> &gt; 12/2 = 6</a:t>
            </a:r>
          </a:p>
          <a:p>
            <a:pPr eaLnBrk="1" hangingPunct="1"/>
            <a:r>
              <a:rPr lang="en-US" sz="2400" dirty="0">
                <a:solidFill>
                  <a:srgbClr val="000000"/>
                </a:solidFill>
                <a:latin typeface="Arial" charset="0"/>
                <a:cs typeface="Arial" charset="0"/>
                <a:sym typeface="Wingdings" panose="05000000000000000000" pitchFamily="2" charset="2"/>
              </a:rPr>
              <a:t> No </a:t>
            </a:r>
            <a:r>
              <a:rPr lang="en-US" sz="2400" dirty="0">
                <a:solidFill>
                  <a:srgbClr val="000000"/>
                </a:solidFill>
                <a:latin typeface="Arial" charset="0"/>
                <a:cs typeface="Arial" charset="0"/>
              </a:rPr>
              <a:t>WW conflicts</a:t>
            </a:r>
          </a:p>
        </p:txBody>
      </p:sp>
      <p:sp>
        <p:nvSpPr>
          <p:cNvPr id="47" name="TextBox 46"/>
          <p:cNvSpPr txBox="1"/>
          <p:nvPr/>
        </p:nvSpPr>
        <p:spPr>
          <a:xfrm>
            <a:off x="8094110" y="787569"/>
            <a:ext cx="3653291" cy="830997"/>
          </a:xfrm>
          <a:prstGeom prst="rect">
            <a:avLst/>
          </a:prstGeom>
          <a:solidFill>
            <a:srgbClr val="0E3755"/>
          </a:solidFill>
          <a:ln>
            <a:solidFill>
              <a:schemeClr val="tx1"/>
            </a:solidFill>
          </a:ln>
        </p:spPr>
        <p:txBody>
          <a:bodyPr wrap="square" rtlCol="0">
            <a:spAutoFit/>
          </a:bodyPr>
          <a:lstStyle/>
          <a:p>
            <a:r>
              <a:rPr lang="en-US" sz="2400" dirty="0">
                <a:solidFill>
                  <a:schemeClr val="bg1"/>
                </a:solidFill>
              </a:rPr>
              <a:t>A correct choice, known as </a:t>
            </a:r>
            <a:r>
              <a:rPr lang="en-US" sz="2400" b="1" dirty="0">
                <a:solidFill>
                  <a:schemeClr val="bg1"/>
                </a:solidFill>
              </a:rPr>
              <a:t>ROWA</a:t>
            </a:r>
            <a:r>
              <a:rPr lang="en-US" sz="2400" dirty="0">
                <a:solidFill>
                  <a:schemeClr val="bg1"/>
                </a:solidFill>
              </a:rPr>
              <a:t> (read one, write all).</a:t>
            </a:r>
          </a:p>
        </p:txBody>
      </p:sp>
    </p:spTree>
    <p:extLst>
      <p:ext uri="{BB962C8B-B14F-4D97-AF65-F5344CB8AC3E}">
        <p14:creationId xmlns:p14="http://schemas.microsoft.com/office/powerpoint/2010/main" val="2152861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6">
                                            <p:txEl>
                                              <p:pRg st="0" end="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6">
                                            <p:txEl>
                                              <p:pRg st="1" end="1"/>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46">
                                            <p:txEl>
                                              <p:pRg st="3" end="3"/>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46">
                                            <p:txEl>
                                              <p:pRg st="4" end="4"/>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2" grpId="0"/>
      <p:bldP spid="24" grpId="0"/>
      <p:bldP spid="26" grpId="0" animBg="1"/>
      <p:bldP spid="28" grpId="0" animBg="1"/>
      <p:bldP spid="35" grpId="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F2D5F8-87CB-4B5B-8EC7-5F4CE6485746}"/>
              </a:ext>
            </a:extLst>
          </p:cNvPr>
          <p:cNvSpPr>
            <a:spLocks noGrp="1"/>
          </p:cNvSpPr>
          <p:nvPr>
            <p:ph type="title"/>
          </p:nvPr>
        </p:nvSpPr>
        <p:spPr/>
        <p:txBody>
          <a:bodyPr>
            <a:normAutofit/>
          </a:bodyPr>
          <a:lstStyle/>
          <a:p>
            <a:r>
              <a:rPr lang="en-US" dirty="0"/>
              <a:t>Cache Coherence Protocols</a:t>
            </a:r>
          </a:p>
        </p:txBody>
      </p:sp>
      <p:sp>
        <p:nvSpPr>
          <p:cNvPr id="3" name="Content Placeholder 2">
            <a:extLst>
              <a:ext uri="{FF2B5EF4-FFF2-40B4-BE49-F238E27FC236}">
                <a16:creationId xmlns:a16="http://schemas.microsoft.com/office/drawing/2014/main" xmlns="" id="{139A428D-8F15-4206-B337-FA27C005FA71}"/>
              </a:ext>
            </a:extLst>
          </p:cNvPr>
          <p:cNvSpPr>
            <a:spLocks noGrp="1"/>
          </p:cNvSpPr>
          <p:nvPr>
            <p:ph idx="1"/>
          </p:nvPr>
        </p:nvSpPr>
        <p:spPr/>
        <p:txBody>
          <a:bodyPr/>
          <a:lstStyle/>
          <a:p>
            <a:pPr>
              <a:lnSpc>
                <a:spcPct val="100000"/>
              </a:lnSpc>
            </a:pPr>
            <a:r>
              <a:rPr lang="en-US" dirty="0"/>
              <a:t>These are a special case, </a:t>
            </a:r>
            <a:r>
              <a:rPr lang="en-US" dirty="0" smtClean="0"/>
              <a:t>as the </a:t>
            </a:r>
            <a:r>
              <a:rPr lang="en-US" dirty="0"/>
              <a:t>cache is typically controlled by the client not </a:t>
            </a:r>
            <a:r>
              <a:rPr lang="en-US" dirty="0" smtClean="0"/>
              <a:t>the server.</a:t>
            </a:r>
          </a:p>
          <a:p>
            <a:pPr>
              <a:lnSpc>
                <a:spcPct val="100000"/>
              </a:lnSpc>
            </a:pPr>
            <a:r>
              <a:rPr lang="en-US" dirty="0" smtClean="0"/>
              <a:t>Coherence </a:t>
            </a:r>
            <a:r>
              <a:rPr lang="en-US" dirty="0"/>
              <a:t>Detection Strategy:</a:t>
            </a:r>
          </a:p>
          <a:p>
            <a:pPr lvl="2"/>
            <a:r>
              <a:rPr lang="en-US" sz="2400" dirty="0"/>
              <a:t>When are inconsistencies actually detected?</a:t>
            </a:r>
          </a:p>
          <a:p>
            <a:pPr lvl="2"/>
            <a:r>
              <a:rPr lang="en-US" sz="2400" dirty="0"/>
              <a:t>Statically at compile time: extra instructions inserted.</a:t>
            </a:r>
          </a:p>
          <a:p>
            <a:pPr lvl="2"/>
            <a:r>
              <a:rPr lang="en-US" sz="2400" dirty="0"/>
              <a:t>Dynamically at runtime: code to check with the server.</a:t>
            </a:r>
          </a:p>
          <a:p>
            <a:pPr>
              <a:lnSpc>
                <a:spcPct val="100000"/>
              </a:lnSpc>
            </a:pPr>
            <a:r>
              <a:rPr lang="en-US" dirty="0" smtClean="0"/>
              <a:t>Coherence </a:t>
            </a:r>
            <a:r>
              <a:rPr lang="en-US" dirty="0"/>
              <a:t>Enforcement Strategy</a:t>
            </a:r>
          </a:p>
          <a:p>
            <a:pPr lvl="2"/>
            <a:r>
              <a:rPr lang="en-US" sz="2400" dirty="0"/>
              <a:t>How are caches kept consistent?</a:t>
            </a:r>
          </a:p>
          <a:p>
            <a:pPr lvl="2"/>
            <a:r>
              <a:rPr lang="en-US" sz="2400" dirty="0"/>
              <a:t>Server Sent: invalidation messages.</a:t>
            </a:r>
          </a:p>
          <a:p>
            <a:pPr lvl="2"/>
            <a:r>
              <a:rPr lang="en-US" sz="2400" dirty="0"/>
              <a:t>Update propagation techniques.</a:t>
            </a:r>
          </a:p>
          <a:p>
            <a:pPr>
              <a:lnSpc>
                <a:spcPct val="100000"/>
              </a:lnSpc>
            </a:pPr>
            <a:endParaRPr lang="en-US" dirty="0"/>
          </a:p>
          <a:p>
            <a:pPr>
              <a:lnSpc>
                <a:spcPct val="100000"/>
              </a:lnSpc>
            </a:pPr>
            <a:r>
              <a:rPr lang="en-US" dirty="0"/>
              <a:t>Combinations are possible.</a:t>
            </a:r>
          </a:p>
          <a:p>
            <a:pPr>
              <a:lnSpc>
                <a:spcPct val="100000"/>
              </a:lnSpc>
            </a:pPr>
            <a:endParaRPr lang="en-US" sz="2400" dirty="0"/>
          </a:p>
        </p:txBody>
      </p:sp>
    </p:spTree>
    <p:extLst>
      <p:ext uri="{BB962C8B-B14F-4D97-AF65-F5344CB8AC3E}">
        <p14:creationId xmlns:p14="http://schemas.microsoft.com/office/powerpoint/2010/main" val="9616580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F2D5F8-87CB-4B5B-8EC7-5F4CE6485746}"/>
              </a:ext>
            </a:extLst>
          </p:cNvPr>
          <p:cNvSpPr>
            <a:spLocks noGrp="1"/>
          </p:cNvSpPr>
          <p:nvPr>
            <p:ph type="title"/>
          </p:nvPr>
        </p:nvSpPr>
        <p:spPr/>
        <p:txBody>
          <a:bodyPr>
            <a:normAutofit/>
          </a:bodyPr>
          <a:lstStyle/>
          <a:p>
            <a:r>
              <a:rPr lang="en-US" dirty="0"/>
              <a:t>What about Writes to the Cache?</a:t>
            </a:r>
          </a:p>
        </p:txBody>
      </p:sp>
      <p:sp>
        <p:nvSpPr>
          <p:cNvPr id="3" name="Content Placeholder 2">
            <a:extLst>
              <a:ext uri="{FF2B5EF4-FFF2-40B4-BE49-F238E27FC236}">
                <a16:creationId xmlns:a16="http://schemas.microsoft.com/office/drawing/2014/main" xmlns="" id="{139A428D-8F15-4206-B337-FA27C005FA71}"/>
              </a:ext>
            </a:extLst>
          </p:cNvPr>
          <p:cNvSpPr>
            <a:spLocks noGrp="1"/>
          </p:cNvSpPr>
          <p:nvPr>
            <p:ph idx="1"/>
          </p:nvPr>
        </p:nvSpPr>
        <p:spPr/>
        <p:txBody>
          <a:bodyPr/>
          <a:lstStyle/>
          <a:p>
            <a:pPr>
              <a:lnSpc>
                <a:spcPct val="100000"/>
              </a:lnSpc>
            </a:pPr>
            <a:r>
              <a:rPr lang="en-US" dirty="0">
                <a:solidFill>
                  <a:schemeClr val="accent6"/>
                </a:solidFill>
              </a:rPr>
              <a:t>Read-only Cache</a:t>
            </a:r>
            <a:r>
              <a:rPr lang="en-US" dirty="0"/>
              <a:t>: updates are performed by the server (i.e., pushed) or by the client (i.e., pulled whenever the client notices that the cache is stale).</a:t>
            </a:r>
          </a:p>
          <a:p>
            <a:pPr>
              <a:lnSpc>
                <a:spcPct val="100000"/>
              </a:lnSpc>
            </a:pPr>
            <a:r>
              <a:rPr lang="en-US" dirty="0" smtClean="0">
                <a:solidFill>
                  <a:schemeClr val="accent6"/>
                </a:solidFill>
              </a:rPr>
              <a:t>Write-through </a:t>
            </a:r>
            <a:r>
              <a:rPr lang="en-US" dirty="0">
                <a:solidFill>
                  <a:schemeClr val="accent6"/>
                </a:solidFill>
              </a:rPr>
              <a:t>Cache</a:t>
            </a:r>
            <a:r>
              <a:rPr lang="en-US" dirty="0"/>
              <a:t>: the client modifies the cache, then sends the updates to the server.</a:t>
            </a:r>
          </a:p>
          <a:p>
            <a:pPr>
              <a:lnSpc>
                <a:spcPct val="100000"/>
              </a:lnSpc>
            </a:pPr>
            <a:r>
              <a:rPr lang="en-US" dirty="0" smtClean="0">
                <a:solidFill>
                  <a:schemeClr val="accent6"/>
                </a:solidFill>
              </a:rPr>
              <a:t>Write-Back </a:t>
            </a:r>
            <a:r>
              <a:rPr lang="en-US" dirty="0">
                <a:solidFill>
                  <a:schemeClr val="accent6"/>
                </a:solidFill>
              </a:rPr>
              <a:t>Cache</a:t>
            </a:r>
            <a:r>
              <a:rPr lang="en-US" dirty="0"/>
              <a:t>: delay the propagation of updates, allowing multiple updates to be made locally, then sends the most recent to the server (this can have a dramatic positive impact on performance).</a:t>
            </a:r>
          </a:p>
          <a:p>
            <a:pPr>
              <a:lnSpc>
                <a:spcPct val="100000"/>
              </a:lnSpc>
            </a:pPr>
            <a:endParaRPr lang="en-US" sz="2400" dirty="0"/>
          </a:p>
        </p:txBody>
      </p:sp>
    </p:spTree>
    <p:extLst>
      <p:ext uri="{BB962C8B-B14F-4D97-AF65-F5344CB8AC3E}">
        <p14:creationId xmlns:p14="http://schemas.microsoft.com/office/powerpoint/2010/main" val="2101822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F2D5F8-87CB-4B5B-8EC7-5F4CE6485746}"/>
              </a:ext>
            </a:extLst>
          </p:cNvPr>
          <p:cNvSpPr>
            <a:spLocks noGrp="1"/>
          </p:cNvSpPr>
          <p:nvPr>
            <p:ph type="title"/>
          </p:nvPr>
        </p:nvSpPr>
        <p:spPr/>
        <p:txBody>
          <a:bodyPr>
            <a:normAutofit/>
          </a:bodyPr>
          <a:lstStyle/>
          <a:p>
            <a:r>
              <a:rPr lang="en-US" dirty="0"/>
              <a:t>Fault-Tolerance</a:t>
            </a:r>
          </a:p>
        </p:txBody>
      </p:sp>
      <p:sp>
        <p:nvSpPr>
          <p:cNvPr id="3" name="Content Placeholder 2">
            <a:extLst>
              <a:ext uri="{FF2B5EF4-FFF2-40B4-BE49-F238E27FC236}">
                <a16:creationId xmlns:a16="http://schemas.microsoft.com/office/drawing/2014/main" xmlns="" id="{139A428D-8F15-4206-B337-FA27C005FA71}"/>
              </a:ext>
            </a:extLst>
          </p:cNvPr>
          <p:cNvSpPr>
            <a:spLocks noGrp="1"/>
          </p:cNvSpPr>
          <p:nvPr>
            <p:ph idx="1"/>
          </p:nvPr>
        </p:nvSpPr>
        <p:spPr/>
        <p:txBody>
          <a:bodyPr/>
          <a:lstStyle/>
          <a:p>
            <a:pPr>
              <a:lnSpc>
                <a:spcPct val="100000"/>
              </a:lnSpc>
            </a:pPr>
            <a:r>
              <a:rPr lang="en-US" dirty="0"/>
              <a:t>Systems can be designed in a way that can automatically recover from partial </a:t>
            </a:r>
            <a:r>
              <a:rPr lang="en-US" dirty="0" smtClean="0"/>
              <a:t>failures</a:t>
            </a:r>
          </a:p>
          <a:p>
            <a:pPr>
              <a:lnSpc>
                <a:spcPct val="100000"/>
              </a:lnSpc>
            </a:pPr>
            <a:endParaRPr lang="en-US" dirty="0"/>
          </a:p>
          <a:p>
            <a:pPr>
              <a:lnSpc>
                <a:spcPct val="100000"/>
              </a:lnSpc>
            </a:pPr>
            <a:endParaRPr lang="en-US" dirty="0" smtClean="0"/>
          </a:p>
          <a:p>
            <a:pPr>
              <a:lnSpc>
                <a:spcPct val="100000"/>
              </a:lnSpc>
            </a:pPr>
            <a:endParaRPr lang="en-US" dirty="0"/>
          </a:p>
          <a:p>
            <a:pPr>
              <a:lnSpc>
                <a:spcPct val="100000"/>
              </a:lnSpc>
            </a:pPr>
            <a:endParaRPr lang="en-US" dirty="0" smtClean="0"/>
          </a:p>
          <a:p>
            <a:pPr>
              <a:lnSpc>
                <a:spcPct val="100000"/>
              </a:lnSpc>
            </a:pPr>
            <a:endParaRPr lang="en-US" dirty="0"/>
          </a:p>
          <a:p>
            <a:pPr>
              <a:lnSpc>
                <a:spcPct val="100000"/>
              </a:lnSpc>
            </a:pPr>
            <a:r>
              <a:rPr lang="en-US" b="1" dirty="0">
                <a:solidFill>
                  <a:schemeClr val="accent6"/>
                </a:solidFill>
              </a:rPr>
              <a:t>Fault-tolerance</a:t>
            </a:r>
            <a:r>
              <a:rPr lang="en-US" dirty="0"/>
              <a:t> is the property that enables a system to continue operating properly even if a failure takes place during operation</a:t>
            </a:r>
          </a:p>
          <a:p>
            <a:pPr>
              <a:lnSpc>
                <a:spcPct val="100000"/>
              </a:lnSpc>
            </a:pPr>
            <a:r>
              <a:rPr lang="en-US" dirty="0" smtClean="0"/>
              <a:t>For </a:t>
            </a:r>
            <a:r>
              <a:rPr lang="en-US" dirty="0"/>
              <a:t>example, TCP is designed to allow reliable two-way communications in packet-switched networks, even in the presence of communication links that are imperfect or overloaded</a:t>
            </a:r>
          </a:p>
          <a:p>
            <a:pPr>
              <a:lnSpc>
                <a:spcPct val="100000"/>
              </a:lnSpc>
            </a:pPr>
            <a:endParaRPr lang="en-US" dirty="0"/>
          </a:p>
          <a:p>
            <a:pPr>
              <a:lnSpc>
                <a:spcPct val="100000"/>
              </a:lnSpc>
            </a:pPr>
            <a:endParaRPr lang="en-US" sz="2400" dirty="0"/>
          </a:p>
        </p:txBody>
      </p:sp>
      <p:cxnSp>
        <p:nvCxnSpPr>
          <p:cNvPr id="5" name="Straight Connector 4"/>
          <p:cNvCxnSpPr/>
          <p:nvPr/>
        </p:nvCxnSpPr>
        <p:spPr>
          <a:xfrm>
            <a:off x="1600200" y="2610784"/>
            <a:ext cx="7391400" cy="0"/>
          </a:xfrm>
          <a:prstGeom prst="line">
            <a:avLst/>
          </a:prstGeom>
          <a:ln w="50800" cmpd="dbl">
            <a:solidFill>
              <a:schemeClr val="tx1"/>
            </a:solidFill>
          </a:ln>
        </p:spPr>
        <p:style>
          <a:lnRef idx="1">
            <a:schemeClr val="accent1"/>
          </a:lnRef>
          <a:fillRef idx="0">
            <a:schemeClr val="accent1"/>
          </a:fillRef>
          <a:effectRef idx="0">
            <a:schemeClr val="accent1"/>
          </a:effectRef>
          <a:fontRef idx="minor">
            <a:schemeClr val="tx1"/>
          </a:fontRef>
        </p:style>
      </p:cxnSp>
      <p:pic>
        <p:nvPicPr>
          <p:cNvPr id="6"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0" y="1931334"/>
            <a:ext cx="8382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Lightning Bolt 6"/>
          <p:cNvSpPr/>
          <p:nvPr/>
        </p:nvSpPr>
        <p:spPr>
          <a:xfrm rot="9921253">
            <a:off x="4953000" y="2399647"/>
            <a:ext cx="533400" cy="146050"/>
          </a:xfrm>
          <a:prstGeom prst="lightningBol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8" name="Isosceles Triangle 7"/>
          <p:cNvSpPr/>
          <p:nvPr/>
        </p:nvSpPr>
        <p:spPr>
          <a:xfrm rot="5400000">
            <a:off x="4343401" y="2382185"/>
            <a:ext cx="304800" cy="136525"/>
          </a:xfrm>
          <a:prstGeom prst="triangle">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cxnSp>
        <p:nvCxnSpPr>
          <p:cNvPr id="9" name="Straight Arrow Connector 8"/>
          <p:cNvCxnSpPr>
            <a:stCxn id="8" idx="0"/>
          </p:cNvCxnSpPr>
          <p:nvPr/>
        </p:nvCxnSpPr>
        <p:spPr>
          <a:xfrm>
            <a:off x="4564063" y="2450447"/>
            <a:ext cx="379412" cy="0"/>
          </a:xfrm>
          <a:prstGeom prst="straightConnector1">
            <a:avLst/>
          </a:prstGeom>
          <a:ln>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a:spLocks noChangeArrowheads="1"/>
          </p:cNvSpPr>
          <p:nvPr/>
        </p:nvSpPr>
        <p:spPr bwMode="auto">
          <a:xfrm>
            <a:off x="2987201" y="2098676"/>
            <a:ext cx="12570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3"/>
              </a:buBlip>
              <a:defRPr sz="3200">
                <a:solidFill>
                  <a:srgbClr val="808080"/>
                </a:solidFill>
                <a:latin typeface="Arial" panose="020B0604020202020204" pitchFamily="34" charset="0"/>
                <a:cs typeface="Arial" panose="020B0604020202020204" pitchFamily="34" charset="0"/>
              </a:defRPr>
            </a:lvl1pPr>
            <a:lvl2pPr marL="742950" indent="-285750">
              <a:spcBef>
                <a:spcPct val="20000"/>
              </a:spcBef>
              <a:buBlip>
                <a:blip r:embed="rId3"/>
              </a:buBlip>
              <a:defRPr sz="2800">
                <a:solidFill>
                  <a:srgbClr val="808080"/>
                </a:solidFill>
                <a:latin typeface="Arial" panose="020B0604020202020204" pitchFamily="34" charset="0"/>
                <a:cs typeface="Arial" panose="020B0604020202020204" pitchFamily="34" charset="0"/>
              </a:defRPr>
            </a:lvl2pPr>
            <a:lvl3pPr marL="1143000" indent="-228600">
              <a:spcBef>
                <a:spcPct val="20000"/>
              </a:spcBef>
              <a:buBlip>
                <a:blip r:embed="rId3"/>
              </a:buBlip>
              <a:defRPr sz="2400">
                <a:solidFill>
                  <a:srgbClr val="808080"/>
                </a:solidFill>
                <a:latin typeface="Arial" panose="020B0604020202020204" pitchFamily="34" charset="0"/>
                <a:cs typeface="Arial" panose="020B0604020202020204" pitchFamily="34" charset="0"/>
              </a:defRPr>
            </a:lvl3pPr>
            <a:lvl4pPr marL="1600200" indent="-228600">
              <a:spcBef>
                <a:spcPct val="20000"/>
              </a:spcBef>
              <a:buBlip>
                <a:blip r:embed="rId3"/>
              </a:buBlip>
              <a:defRPr sz="2000">
                <a:solidFill>
                  <a:srgbClr val="808080"/>
                </a:solidFill>
                <a:latin typeface="Arial" panose="020B0604020202020204" pitchFamily="34" charset="0"/>
                <a:cs typeface="Arial" panose="020B0604020202020204" pitchFamily="34" charset="0"/>
              </a:defRPr>
            </a:lvl4pPr>
            <a:lvl5pPr marL="2057400" indent="-228600">
              <a:spcBef>
                <a:spcPct val="20000"/>
              </a:spcBef>
              <a:buBlip>
                <a:blip r:embed="rId3"/>
              </a:buBlip>
              <a:defRPr sz="2000">
                <a:solidFill>
                  <a:srgbClr val="808080"/>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Blip>
                <a:blip r:embed="rId3"/>
              </a:buBlip>
              <a:defRPr sz="2000">
                <a:solidFill>
                  <a:srgbClr val="808080"/>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Blip>
                <a:blip r:embed="rId3"/>
              </a:buBlip>
              <a:defRPr sz="2000">
                <a:solidFill>
                  <a:srgbClr val="808080"/>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Blip>
                <a:blip r:embed="rId3"/>
              </a:buBlip>
              <a:defRPr sz="2000">
                <a:solidFill>
                  <a:srgbClr val="808080"/>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Blip>
                <a:blip r:embed="rId3"/>
              </a:buBlip>
              <a:defRPr sz="2000">
                <a:solidFill>
                  <a:srgbClr val="808080"/>
                </a:solidFill>
                <a:latin typeface="Arial" panose="020B0604020202020204" pitchFamily="34" charset="0"/>
                <a:cs typeface="Arial" panose="020B0604020202020204" pitchFamily="34" charset="0"/>
              </a:defRPr>
            </a:lvl9pPr>
          </a:lstStyle>
          <a:p>
            <a:pPr algn="ctr" eaLnBrk="1" hangingPunct="1">
              <a:spcBef>
                <a:spcPct val="0"/>
              </a:spcBef>
              <a:buFontTx/>
              <a:buNone/>
            </a:pPr>
            <a:r>
              <a:rPr lang="en-US" altLang="en-US" sz="1400" dirty="0">
                <a:solidFill>
                  <a:schemeClr val="tx1"/>
                </a:solidFill>
                <a:latin typeface="+mj-lt"/>
              </a:rPr>
              <a:t>Tire punctured.</a:t>
            </a:r>
          </a:p>
          <a:p>
            <a:pPr algn="ctr" eaLnBrk="1" hangingPunct="1">
              <a:spcBef>
                <a:spcPct val="0"/>
              </a:spcBef>
              <a:buFontTx/>
              <a:buNone/>
            </a:pPr>
            <a:r>
              <a:rPr lang="en-US" altLang="en-US" sz="1400" dirty="0">
                <a:solidFill>
                  <a:schemeClr val="tx1"/>
                </a:solidFill>
                <a:latin typeface="+mj-lt"/>
              </a:rPr>
              <a:t>Car stopped.</a:t>
            </a:r>
          </a:p>
        </p:txBody>
      </p:sp>
      <p:cxnSp>
        <p:nvCxnSpPr>
          <p:cNvPr id="11" name="Straight Connector 10"/>
          <p:cNvCxnSpPr/>
          <p:nvPr/>
        </p:nvCxnSpPr>
        <p:spPr>
          <a:xfrm>
            <a:off x="1600200" y="3531534"/>
            <a:ext cx="7391400" cy="0"/>
          </a:xfrm>
          <a:prstGeom prst="line">
            <a:avLst/>
          </a:prstGeom>
          <a:ln w="50800" cmpd="dbl">
            <a:solidFill>
              <a:schemeClr val="tx1"/>
            </a:solidFill>
          </a:ln>
        </p:spPr>
        <p:style>
          <a:lnRef idx="1">
            <a:schemeClr val="accent1"/>
          </a:lnRef>
          <a:fillRef idx="0">
            <a:schemeClr val="accent1"/>
          </a:fillRef>
          <a:effectRef idx="0">
            <a:schemeClr val="accent1"/>
          </a:effectRef>
          <a:fontRef idx="minor">
            <a:schemeClr val="tx1"/>
          </a:fontRef>
        </p:style>
      </p:cxnSp>
      <p:pic>
        <p:nvPicPr>
          <p:cNvPr id="12" name="Picture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81975" y="2852084"/>
            <a:ext cx="8382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Lightning Bolt 12"/>
          <p:cNvSpPr/>
          <p:nvPr/>
        </p:nvSpPr>
        <p:spPr>
          <a:xfrm rot="9921253">
            <a:off x="4953000" y="3321985"/>
            <a:ext cx="533400" cy="144463"/>
          </a:xfrm>
          <a:prstGeom prst="lightningBol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14" name="Multiply 13"/>
          <p:cNvSpPr/>
          <p:nvPr/>
        </p:nvSpPr>
        <p:spPr>
          <a:xfrm>
            <a:off x="9029700" y="2244073"/>
            <a:ext cx="533400" cy="663575"/>
          </a:xfrm>
          <a:prstGeom prst="mathMultiply">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15" name="TextBox 14"/>
          <p:cNvSpPr txBox="1">
            <a:spLocks noChangeArrowheads="1"/>
          </p:cNvSpPr>
          <p:nvPr/>
        </p:nvSpPr>
        <p:spPr bwMode="auto">
          <a:xfrm>
            <a:off x="8985250" y="2939143"/>
            <a:ext cx="92075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285750" indent="-285750">
              <a:spcBef>
                <a:spcPct val="20000"/>
              </a:spcBef>
              <a:buBlip>
                <a:blip r:embed="rId3"/>
              </a:buBlip>
              <a:defRPr sz="3200">
                <a:solidFill>
                  <a:srgbClr val="808080"/>
                </a:solidFill>
                <a:latin typeface="Arial" panose="020B0604020202020204" pitchFamily="34" charset="0"/>
                <a:cs typeface="Arial" panose="020B0604020202020204" pitchFamily="34" charset="0"/>
              </a:defRPr>
            </a:lvl1pPr>
            <a:lvl2pPr marL="742950" indent="-285750">
              <a:spcBef>
                <a:spcPct val="20000"/>
              </a:spcBef>
              <a:buBlip>
                <a:blip r:embed="rId3"/>
              </a:buBlip>
              <a:defRPr sz="2800">
                <a:solidFill>
                  <a:srgbClr val="808080"/>
                </a:solidFill>
                <a:latin typeface="Arial" panose="020B0604020202020204" pitchFamily="34" charset="0"/>
                <a:cs typeface="Arial" panose="020B0604020202020204" pitchFamily="34" charset="0"/>
              </a:defRPr>
            </a:lvl2pPr>
            <a:lvl3pPr marL="1143000" indent="-228600">
              <a:spcBef>
                <a:spcPct val="20000"/>
              </a:spcBef>
              <a:buBlip>
                <a:blip r:embed="rId3"/>
              </a:buBlip>
              <a:defRPr sz="2400">
                <a:solidFill>
                  <a:srgbClr val="808080"/>
                </a:solidFill>
                <a:latin typeface="Arial" panose="020B0604020202020204" pitchFamily="34" charset="0"/>
                <a:cs typeface="Arial" panose="020B0604020202020204" pitchFamily="34" charset="0"/>
              </a:defRPr>
            </a:lvl3pPr>
            <a:lvl4pPr marL="1600200" indent="-228600">
              <a:spcBef>
                <a:spcPct val="20000"/>
              </a:spcBef>
              <a:buBlip>
                <a:blip r:embed="rId3"/>
              </a:buBlip>
              <a:defRPr sz="2000">
                <a:solidFill>
                  <a:srgbClr val="808080"/>
                </a:solidFill>
                <a:latin typeface="Arial" panose="020B0604020202020204" pitchFamily="34" charset="0"/>
                <a:cs typeface="Arial" panose="020B0604020202020204" pitchFamily="34" charset="0"/>
              </a:defRPr>
            </a:lvl4pPr>
            <a:lvl5pPr marL="2057400" indent="-228600">
              <a:spcBef>
                <a:spcPct val="20000"/>
              </a:spcBef>
              <a:buBlip>
                <a:blip r:embed="rId3"/>
              </a:buBlip>
              <a:defRPr sz="2000">
                <a:solidFill>
                  <a:srgbClr val="808080"/>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Blip>
                <a:blip r:embed="rId3"/>
              </a:buBlip>
              <a:defRPr sz="2000">
                <a:solidFill>
                  <a:srgbClr val="808080"/>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Blip>
                <a:blip r:embed="rId3"/>
              </a:buBlip>
              <a:defRPr sz="2000">
                <a:solidFill>
                  <a:srgbClr val="808080"/>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Blip>
                <a:blip r:embed="rId3"/>
              </a:buBlip>
              <a:defRPr sz="2000">
                <a:solidFill>
                  <a:srgbClr val="808080"/>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Blip>
                <a:blip r:embed="rId3"/>
              </a:buBlip>
              <a:defRPr sz="2000">
                <a:solidFill>
                  <a:srgbClr val="808080"/>
                </a:solidFill>
                <a:latin typeface="Arial" panose="020B0604020202020204" pitchFamily="34" charset="0"/>
                <a:cs typeface="Arial" panose="020B0604020202020204" pitchFamily="34" charset="0"/>
              </a:defRPr>
            </a:lvl9pPr>
          </a:lstStyle>
          <a:p>
            <a:pPr eaLnBrk="1" hangingPunct="1">
              <a:spcBef>
                <a:spcPct val="0"/>
              </a:spcBef>
              <a:buFont typeface="Wingdings" panose="05000000000000000000" pitchFamily="2" charset="2"/>
              <a:buChar char="ü"/>
            </a:pPr>
            <a:r>
              <a:rPr lang="en-US" altLang="en-US" sz="5400" dirty="0">
                <a:solidFill>
                  <a:schemeClr val="tx1"/>
                </a:solidFill>
              </a:rPr>
              <a:t> </a:t>
            </a:r>
          </a:p>
        </p:txBody>
      </p:sp>
      <p:sp>
        <p:nvSpPr>
          <p:cNvPr id="16" name="Isosceles Triangle 15"/>
          <p:cNvSpPr/>
          <p:nvPr/>
        </p:nvSpPr>
        <p:spPr>
          <a:xfrm rot="5400000">
            <a:off x="7946232" y="3310078"/>
            <a:ext cx="304800" cy="138113"/>
          </a:xfrm>
          <a:prstGeom prst="triangle">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17" name="TextBox 16"/>
          <p:cNvSpPr txBox="1">
            <a:spLocks noChangeArrowheads="1"/>
          </p:cNvSpPr>
          <p:nvPr/>
        </p:nvSpPr>
        <p:spPr bwMode="auto">
          <a:xfrm>
            <a:off x="5617187" y="3008314"/>
            <a:ext cx="251062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3"/>
              </a:buBlip>
              <a:defRPr sz="3200">
                <a:solidFill>
                  <a:srgbClr val="808080"/>
                </a:solidFill>
                <a:latin typeface="Arial" panose="020B0604020202020204" pitchFamily="34" charset="0"/>
                <a:cs typeface="Arial" panose="020B0604020202020204" pitchFamily="34" charset="0"/>
              </a:defRPr>
            </a:lvl1pPr>
            <a:lvl2pPr marL="742950" indent="-285750">
              <a:spcBef>
                <a:spcPct val="20000"/>
              </a:spcBef>
              <a:buBlip>
                <a:blip r:embed="rId3"/>
              </a:buBlip>
              <a:defRPr sz="2800">
                <a:solidFill>
                  <a:srgbClr val="808080"/>
                </a:solidFill>
                <a:latin typeface="Arial" panose="020B0604020202020204" pitchFamily="34" charset="0"/>
                <a:cs typeface="Arial" panose="020B0604020202020204" pitchFamily="34" charset="0"/>
              </a:defRPr>
            </a:lvl2pPr>
            <a:lvl3pPr marL="1143000" indent="-228600">
              <a:spcBef>
                <a:spcPct val="20000"/>
              </a:spcBef>
              <a:buBlip>
                <a:blip r:embed="rId3"/>
              </a:buBlip>
              <a:defRPr sz="2400">
                <a:solidFill>
                  <a:srgbClr val="808080"/>
                </a:solidFill>
                <a:latin typeface="Arial" panose="020B0604020202020204" pitchFamily="34" charset="0"/>
                <a:cs typeface="Arial" panose="020B0604020202020204" pitchFamily="34" charset="0"/>
              </a:defRPr>
            </a:lvl3pPr>
            <a:lvl4pPr marL="1600200" indent="-228600">
              <a:spcBef>
                <a:spcPct val="20000"/>
              </a:spcBef>
              <a:buBlip>
                <a:blip r:embed="rId3"/>
              </a:buBlip>
              <a:defRPr sz="2000">
                <a:solidFill>
                  <a:srgbClr val="808080"/>
                </a:solidFill>
                <a:latin typeface="Arial" panose="020B0604020202020204" pitchFamily="34" charset="0"/>
                <a:cs typeface="Arial" panose="020B0604020202020204" pitchFamily="34" charset="0"/>
              </a:defRPr>
            </a:lvl4pPr>
            <a:lvl5pPr marL="2057400" indent="-228600">
              <a:spcBef>
                <a:spcPct val="20000"/>
              </a:spcBef>
              <a:buBlip>
                <a:blip r:embed="rId3"/>
              </a:buBlip>
              <a:defRPr sz="2000">
                <a:solidFill>
                  <a:srgbClr val="808080"/>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Blip>
                <a:blip r:embed="rId3"/>
              </a:buBlip>
              <a:defRPr sz="2000">
                <a:solidFill>
                  <a:srgbClr val="808080"/>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Blip>
                <a:blip r:embed="rId3"/>
              </a:buBlip>
              <a:defRPr sz="2000">
                <a:solidFill>
                  <a:srgbClr val="808080"/>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Blip>
                <a:blip r:embed="rId3"/>
              </a:buBlip>
              <a:defRPr sz="2000">
                <a:solidFill>
                  <a:srgbClr val="808080"/>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Blip>
                <a:blip r:embed="rId3"/>
              </a:buBlip>
              <a:defRPr sz="2000">
                <a:solidFill>
                  <a:srgbClr val="808080"/>
                </a:solidFill>
                <a:latin typeface="Arial" panose="020B0604020202020204" pitchFamily="34" charset="0"/>
                <a:cs typeface="Arial" panose="020B0604020202020204" pitchFamily="34" charset="0"/>
              </a:defRPr>
            </a:lvl9pPr>
          </a:lstStyle>
          <a:p>
            <a:pPr algn="ctr" eaLnBrk="1" hangingPunct="1">
              <a:spcBef>
                <a:spcPct val="0"/>
              </a:spcBef>
              <a:buFontTx/>
              <a:buNone/>
            </a:pPr>
            <a:r>
              <a:rPr lang="en-US" altLang="en-US" sz="1400" dirty="0">
                <a:solidFill>
                  <a:schemeClr val="tx1"/>
                </a:solidFill>
                <a:latin typeface="+mj-lt"/>
              </a:rPr>
              <a:t>Tire punctured. </a:t>
            </a:r>
            <a:br>
              <a:rPr lang="en-US" altLang="en-US" sz="1400" dirty="0">
                <a:solidFill>
                  <a:schemeClr val="tx1"/>
                </a:solidFill>
                <a:latin typeface="+mj-lt"/>
              </a:rPr>
            </a:br>
            <a:r>
              <a:rPr lang="en-US" altLang="en-US" sz="1400" dirty="0">
                <a:solidFill>
                  <a:schemeClr val="tx1"/>
                </a:solidFill>
                <a:latin typeface="+mj-lt"/>
              </a:rPr>
              <a:t>It got </a:t>
            </a:r>
            <a:r>
              <a:rPr lang="en-US" altLang="en-US" sz="1400" b="1" i="1" dirty="0" smtClean="0">
                <a:solidFill>
                  <a:schemeClr val="tx1"/>
                </a:solidFill>
                <a:latin typeface="+mj-lt"/>
              </a:rPr>
              <a:t>masked </a:t>
            </a:r>
            <a:r>
              <a:rPr lang="en-US" altLang="en-US" sz="1400" dirty="0">
                <a:solidFill>
                  <a:schemeClr val="tx1"/>
                </a:solidFill>
                <a:latin typeface="+mj-lt"/>
              </a:rPr>
              <a:t>and car continued</a:t>
            </a:r>
            <a:r>
              <a:rPr lang="en-US" altLang="en-US" sz="1400" b="1" i="1" dirty="0">
                <a:solidFill>
                  <a:schemeClr val="tx1"/>
                </a:solidFill>
                <a:latin typeface="+mj-lt"/>
              </a:rPr>
              <a:t>.</a:t>
            </a:r>
          </a:p>
        </p:txBody>
      </p:sp>
      <p:cxnSp>
        <p:nvCxnSpPr>
          <p:cNvPr id="18" name="Straight Arrow Connector 17"/>
          <p:cNvCxnSpPr/>
          <p:nvPr/>
        </p:nvCxnSpPr>
        <p:spPr>
          <a:xfrm>
            <a:off x="8167689" y="3379134"/>
            <a:ext cx="377825" cy="0"/>
          </a:xfrm>
          <a:prstGeom prst="straightConnector1">
            <a:avLst/>
          </a:prstGeom>
          <a:ln>
            <a:solidFill>
              <a:srgbClr val="0000FF"/>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0997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0-#ppt_w/2"/>
                                          </p:val>
                                        </p:tav>
                                        <p:tav tm="100000">
                                          <p:val>
                                            <p:strVal val="#ppt_x"/>
                                          </p:val>
                                        </p:tav>
                                      </p:tavLst>
                                    </p:anim>
                                    <p:anim calcmode="lin" valueType="num">
                                      <p:cBhvr additive="base">
                                        <p:cTn id="20" dur="500" fill="hold"/>
                                        <p:tgtEl>
                                          <p:spTgt spid="6"/>
                                        </p:tgtEl>
                                        <p:attrNameLst>
                                          <p:attrName>ppt_y</p:attrName>
                                        </p:attrNameLst>
                                      </p:cBhvr>
                                      <p:tavLst>
                                        <p:tav tm="0">
                                          <p:val>
                                            <p:strVal val="#ppt_y"/>
                                          </p:val>
                                        </p:tav>
                                        <p:tav tm="100000">
                                          <p:val>
                                            <p:strVal val="#ppt_y"/>
                                          </p:val>
                                        </p:tav>
                                      </p:tavLst>
                                    </p:anim>
                                  </p:childTnLst>
                                </p:cTn>
                              </p:par>
                            </p:childTnLst>
                          </p:cTn>
                        </p:par>
                        <p:par>
                          <p:cTn id="21" fill="hold">
                            <p:stCondLst>
                              <p:cond delay="500"/>
                            </p:stCondLst>
                            <p:childTnLst>
                              <p:par>
                                <p:cTn id="22" presetID="1" presetClass="entr" presetSubtype="0" fill="hold" grpId="0" nodeType="afterEffect">
                                  <p:stCondLst>
                                    <p:cond delay="0"/>
                                  </p:stCondLst>
                                  <p:childTnLst>
                                    <p:set>
                                      <p:cBhvr>
                                        <p:cTn id="23" dur="1" fill="hold">
                                          <p:stCondLst>
                                            <p:cond delay="0"/>
                                          </p:stCondLst>
                                        </p:cTn>
                                        <p:tgtEl>
                                          <p:spTgt spid="10"/>
                                        </p:tgtEl>
                                        <p:attrNameLst>
                                          <p:attrName>style.visibility</p:attrName>
                                        </p:attrNameLst>
                                      </p:cBhvr>
                                      <p:to>
                                        <p:strVal val="visible"/>
                                      </p:to>
                                    </p:set>
                                  </p:childTnLst>
                                </p:cTn>
                              </p:par>
                            </p:childTnLst>
                          </p:cTn>
                        </p:par>
                        <p:par>
                          <p:cTn id="24" fill="hold">
                            <p:stCondLst>
                              <p:cond delay="500"/>
                            </p:stCondLst>
                            <p:childTnLst>
                              <p:par>
                                <p:cTn id="25" presetID="1" presetClass="entr" presetSubtype="0" fill="hold" grpId="0" nodeType="after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par>
                          <p:cTn id="27" fill="hold">
                            <p:stCondLst>
                              <p:cond delay="500"/>
                            </p:stCondLst>
                            <p:childTnLst>
                              <p:par>
                                <p:cTn id="28" presetID="1" presetClass="entr" presetSubtype="0" fill="hold" nodeType="afterEffect">
                                  <p:stCondLst>
                                    <p:cond delay="0"/>
                                  </p:stCondLst>
                                  <p:childTnLst>
                                    <p:set>
                                      <p:cBhvr>
                                        <p:cTn id="29" dur="1" fill="hold">
                                          <p:stCondLst>
                                            <p:cond delay="0"/>
                                          </p:stCondLst>
                                        </p:cTn>
                                        <p:tgtEl>
                                          <p:spTgt spid="9"/>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wipe(left)">
                                      <p:cBhvr>
                                        <p:cTn id="34" dur="500"/>
                                        <p:tgtEl>
                                          <p:spTgt spid="14"/>
                                        </p:tgtEl>
                                      </p:cBhvr>
                                    </p:animEffect>
                                  </p:childTnLst>
                                </p:cTn>
                              </p:par>
                            </p:childTnLst>
                          </p:cTn>
                        </p:par>
                      </p:childTnLst>
                    </p:cTn>
                  </p:par>
                  <p:par>
                    <p:cTn id="35" fill="hold">
                      <p:stCondLst>
                        <p:cond delay="indefinite"/>
                      </p:stCondLst>
                      <p:childTnLst>
                        <p:par>
                          <p:cTn id="36" fill="hold">
                            <p:stCondLst>
                              <p:cond delay="0"/>
                            </p:stCondLst>
                            <p:childTnLst>
                              <p:par>
                                <p:cTn id="37" presetID="2" presetClass="entr" presetSubtype="8" fill="hold" nodeType="clickEffect">
                                  <p:stCondLst>
                                    <p:cond delay="0"/>
                                  </p:stCondLst>
                                  <p:childTnLst>
                                    <p:set>
                                      <p:cBhvr>
                                        <p:cTn id="38" dur="1" fill="hold">
                                          <p:stCondLst>
                                            <p:cond delay="0"/>
                                          </p:stCondLst>
                                        </p:cTn>
                                        <p:tgtEl>
                                          <p:spTgt spid="12"/>
                                        </p:tgtEl>
                                        <p:attrNameLst>
                                          <p:attrName>style.visibility</p:attrName>
                                        </p:attrNameLst>
                                      </p:cBhvr>
                                      <p:to>
                                        <p:strVal val="visible"/>
                                      </p:to>
                                    </p:set>
                                    <p:anim calcmode="lin" valueType="num">
                                      <p:cBhvr additive="base">
                                        <p:cTn id="39" dur="500" fill="hold"/>
                                        <p:tgtEl>
                                          <p:spTgt spid="12"/>
                                        </p:tgtEl>
                                        <p:attrNameLst>
                                          <p:attrName>ppt_x</p:attrName>
                                        </p:attrNameLst>
                                      </p:cBhvr>
                                      <p:tavLst>
                                        <p:tav tm="0">
                                          <p:val>
                                            <p:strVal val="0-#ppt_w/2"/>
                                          </p:val>
                                        </p:tav>
                                        <p:tav tm="100000">
                                          <p:val>
                                            <p:strVal val="#ppt_x"/>
                                          </p:val>
                                        </p:tav>
                                      </p:tavLst>
                                    </p:anim>
                                    <p:anim calcmode="lin" valueType="num">
                                      <p:cBhvr additive="base">
                                        <p:cTn id="40" dur="500" fill="hold"/>
                                        <p:tgtEl>
                                          <p:spTgt spid="12"/>
                                        </p:tgtEl>
                                        <p:attrNameLst>
                                          <p:attrName>ppt_y</p:attrName>
                                        </p:attrNameLst>
                                      </p:cBhvr>
                                      <p:tavLst>
                                        <p:tav tm="0">
                                          <p:val>
                                            <p:strVal val="#ppt_y"/>
                                          </p:val>
                                        </p:tav>
                                        <p:tav tm="100000">
                                          <p:val>
                                            <p:strVal val="#ppt_y"/>
                                          </p:val>
                                        </p:tav>
                                      </p:tavLst>
                                    </p:anim>
                                  </p:childTnLst>
                                </p:cTn>
                              </p:par>
                            </p:childTnLst>
                          </p:cTn>
                        </p:par>
                        <p:par>
                          <p:cTn id="41" fill="hold">
                            <p:stCondLst>
                              <p:cond delay="500"/>
                            </p:stCondLst>
                            <p:childTnLst>
                              <p:par>
                                <p:cTn id="42" presetID="1" presetClass="entr" presetSubtype="0" fill="hold" grpId="0" nodeType="afterEffect">
                                  <p:stCondLst>
                                    <p:cond delay="0"/>
                                  </p:stCondLst>
                                  <p:childTnLst>
                                    <p:set>
                                      <p:cBhvr>
                                        <p:cTn id="43" dur="1" fill="hold">
                                          <p:stCondLst>
                                            <p:cond delay="0"/>
                                          </p:stCondLst>
                                        </p:cTn>
                                        <p:tgtEl>
                                          <p:spTgt spid="17"/>
                                        </p:tgtEl>
                                        <p:attrNameLst>
                                          <p:attrName>style.visibility</p:attrName>
                                        </p:attrNameLst>
                                      </p:cBhvr>
                                      <p:to>
                                        <p:strVal val="visible"/>
                                      </p:to>
                                    </p:set>
                                  </p:childTnLst>
                                </p:cTn>
                              </p:par>
                            </p:childTnLst>
                          </p:cTn>
                        </p:par>
                        <p:par>
                          <p:cTn id="44" fill="hold">
                            <p:stCondLst>
                              <p:cond delay="500"/>
                            </p:stCondLst>
                            <p:childTnLst>
                              <p:par>
                                <p:cTn id="45" presetID="1" presetClass="entr" presetSubtype="0" fill="hold" grpId="0" nodeType="afterEffect">
                                  <p:stCondLst>
                                    <p:cond delay="0"/>
                                  </p:stCondLst>
                                  <p:childTnLst>
                                    <p:set>
                                      <p:cBhvr>
                                        <p:cTn id="46" dur="1" fill="hold">
                                          <p:stCondLst>
                                            <p:cond delay="0"/>
                                          </p:stCondLst>
                                        </p:cTn>
                                        <p:tgtEl>
                                          <p:spTgt spid="16"/>
                                        </p:tgtEl>
                                        <p:attrNameLst>
                                          <p:attrName>style.visibility</p:attrName>
                                        </p:attrNameLst>
                                      </p:cBhvr>
                                      <p:to>
                                        <p:strVal val="visible"/>
                                      </p:to>
                                    </p:set>
                                  </p:childTnLst>
                                </p:cTn>
                              </p:par>
                            </p:childTnLst>
                          </p:cTn>
                        </p:par>
                        <p:par>
                          <p:cTn id="47" fill="hold">
                            <p:stCondLst>
                              <p:cond delay="500"/>
                            </p:stCondLst>
                            <p:childTnLst>
                              <p:par>
                                <p:cTn id="48" presetID="1" presetClass="entr" presetSubtype="0" fill="hold" nodeType="afterEffect">
                                  <p:stCondLst>
                                    <p:cond delay="0"/>
                                  </p:stCondLst>
                                  <p:childTnLst>
                                    <p:set>
                                      <p:cBhvr>
                                        <p:cTn id="49" dur="1" fill="hold">
                                          <p:stCondLst>
                                            <p:cond delay="0"/>
                                          </p:stCondLst>
                                        </p:cTn>
                                        <p:tgtEl>
                                          <p:spTgt spid="18"/>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grpId="0" nodeType="clickEffect">
                                  <p:stCondLst>
                                    <p:cond delay="0"/>
                                  </p:stCondLst>
                                  <p:childTnLst>
                                    <p:set>
                                      <p:cBhvr>
                                        <p:cTn id="53" dur="1" fill="hold">
                                          <p:stCondLst>
                                            <p:cond delay="0"/>
                                          </p:stCondLst>
                                        </p:cTn>
                                        <p:tgtEl>
                                          <p:spTgt spid="15"/>
                                        </p:tgtEl>
                                        <p:attrNameLst>
                                          <p:attrName>style.visibility</p:attrName>
                                        </p:attrNameLst>
                                      </p:cBhvr>
                                      <p:to>
                                        <p:strVal val="visible"/>
                                      </p:to>
                                    </p:set>
                                    <p:animEffect transition="in" filter="wipe(left)">
                                      <p:cBhvr>
                                        <p:cTn id="54"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p:bldP spid="15" grpId="0"/>
      <p:bldP spid="16" grpId="0" animBg="1"/>
      <p:bldP spid="17" grpId="0"/>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F2D5F8-87CB-4B5B-8EC7-5F4CE6485746}"/>
              </a:ext>
            </a:extLst>
          </p:cNvPr>
          <p:cNvSpPr>
            <a:spLocks noGrp="1"/>
          </p:cNvSpPr>
          <p:nvPr>
            <p:ph type="title"/>
          </p:nvPr>
        </p:nvSpPr>
        <p:spPr/>
        <p:txBody>
          <a:bodyPr>
            <a:normAutofit/>
          </a:bodyPr>
          <a:lstStyle/>
          <a:p>
            <a:r>
              <a:rPr lang="en-US" dirty="0"/>
              <a:t>What is a Failure?</a:t>
            </a:r>
          </a:p>
        </p:txBody>
      </p:sp>
      <p:sp>
        <p:nvSpPr>
          <p:cNvPr id="3" name="Content Placeholder 2">
            <a:extLst>
              <a:ext uri="{FF2B5EF4-FFF2-40B4-BE49-F238E27FC236}">
                <a16:creationId xmlns:a16="http://schemas.microsoft.com/office/drawing/2014/main" xmlns="" id="{139A428D-8F15-4206-B337-FA27C005FA71}"/>
              </a:ext>
            </a:extLst>
          </p:cNvPr>
          <p:cNvSpPr>
            <a:spLocks noGrp="1"/>
          </p:cNvSpPr>
          <p:nvPr>
            <p:ph idx="1"/>
          </p:nvPr>
        </p:nvSpPr>
        <p:spPr/>
        <p:txBody>
          <a:bodyPr/>
          <a:lstStyle/>
          <a:p>
            <a:pPr>
              <a:lnSpc>
                <a:spcPct val="100000"/>
              </a:lnSpc>
            </a:pPr>
            <a:r>
              <a:rPr lang="en-US" dirty="0"/>
              <a:t>A failure is a deviation from a specified behavior</a:t>
            </a:r>
          </a:p>
          <a:p>
            <a:pPr lvl="2"/>
            <a:r>
              <a:rPr lang="en-US" sz="2400" dirty="0"/>
              <a:t>E.g., Pressing brake pedal does not stop car </a:t>
            </a:r>
            <a:r>
              <a:rPr lang="en-US" sz="2400" dirty="0">
                <a:sym typeface="Wingdings" panose="05000000000000000000" pitchFamily="2" charset="2"/>
              </a:rPr>
              <a:t></a:t>
            </a:r>
            <a:r>
              <a:rPr lang="en-US" sz="2400" dirty="0"/>
              <a:t> brake failure (could be catastrophic!)</a:t>
            </a:r>
          </a:p>
          <a:p>
            <a:pPr lvl="2"/>
            <a:r>
              <a:rPr lang="en-US" sz="2400" dirty="0"/>
              <a:t>E.g., Read of a disk sector does not return content </a:t>
            </a:r>
            <a:r>
              <a:rPr lang="en-US" sz="2400" dirty="0">
                <a:sym typeface="Wingdings" panose="05000000000000000000" pitchFamily="2" charset="2"/>
              </a:rPr>
              <a:t> </a:t>
            </a:r>
            <a:r>
              <a:rPr lang="en-US" sz="2400" dirty="0"/>
              <a:t>disk failure (not necessarily catastrophic</a:t>
            </a:r>
            <a:r>
              <a:rPr lang="en-US" sz="2400" dirty="0" smtClean="0"/>
              <a:t>)</a:t>
            </a:r>
            <a:endParaRPr lang="en-US" sz="2400" dirty="0"/>
          </a:p>
          <a:p>
            <a:pPr marL="265113" lvl="2" indent="-265113">
              <a:lnSpc>
                <a:spcPct val="100000"/>
              </a:lnSpc>
              <a:spcBef>
                <a:spcPts val="1000"/>
              </a:spcBef>
              <a:buFont typeface="Webdings" panose="05030102010509060703" pitchFamily="18" charset="2"/>
              <a:buChar char=""/>
            </a:pPr>
            <a:r>
              <a:rPr lang="en-US" sz="2400" dirty="0"/>
              <a:t>A system is said to “</a:t>
            </a:r>
            <a:r>
              <a:rPr lang="en-US" sz="2400" dirty="0">
                <a:solidFill>
                  <a:schemeClr val="accent6"/>
                </a:solidFill>
              </a:rPr>
              <a:t>fail</a:t>
            </a:r>
            <a:r>
              <a:rPr lang="en-US" sz="2400" dirty="0"/>
              <a:t>” when it cannot meet its promises.</a:t>
            </a:r>
          </a:p>
          <a:p>
            <a:pPr marL="265113" lvl="2" indent="-265113">
              <a:lnSpc>
                <a:spcPct val="100000"/>
              </a:lnSpc>
              <a:spcBef>
                <a:spcPts val="1000"/>
              </a:spcBef>
              <a:buFont typeface="Webdings" panose="05030102010509060703" pitchFamily="18" charset="2"/>
              <a:buChar char=""/>
            </a:pPr>
            <a:r>
              <a:rPr lang="en-US" sz="2400" dirty="0"/>
              <a:t>A failure is brought about by the </a:t>
            </a:r>
            <a:r>
              <a:rPr lang="en-US" sz="2400" dirty="0" smtClean="0"/>
              <a:t>existence of </a:t>
            </a:r>
            <a:r>
              <a:rPr lang="en-US" sz="2400" dirty="0"/>
              <a:t>“</a:t>
            </a:r>
            <a:r>
              <a:rPr lang="en-US" sz="2400" dirty="0">
                <a:solidFill>
                  <a:schemeClr val="accent6"/>
                </a:solidFill>
              </a:rPr>
              <a:t>errors</a:t>
            </a:r>
            <a:r>
              <a:rPr lang="en-US" sz="2400" dirty="0"/>
              <a:t>” in the system.</a:t>
            </a:r>
          </a:p>
          <a:p>
            <a:pPr marL="265113" lvl="2" indent="-265113">
              <a:lnSpc>
                <a:spcPct val="100000"/>
              </a:lnSpc>
              <a:spcBef>
                <a:spcPts val="1000"/>
              </a:spcBef>
              <a:buFont typeface="Webdings" panose="05030102010509060703" pitchFamily="18" charset="2"/>
              <a:buChar char=""/>
            </a:pPr>
            <a:r>
              <a:rPr lang="en-US" sz="2400" dirty="0"/>
              <a:t>The cause of an error is a “</a:t>
            </a:r>
            <a:r>
              <a:rPr lang="en-US" sz="2400" dirty="0">
                <a:solidFill>
                  <a:schemeClr val="accent6"/>
                </a:solidFill>
              </a:rPr>
              <a:t>fault</a:t>
            </a:r>
            <a:r>
              <a:rPr lang="en-US" sz="2400" dirty="0"/>
              <a:t>”.</a:t>
            </a:r>
          </a:p>
          <a:p>
            <a:pPr>
              <a:lnSpc>
                <a:spcPct val="100000"/>
              </a:lnSpc>
            </a:pPr>
            <a:r>
              <a:rPr lang="en-US" dirty="0" smtClean="0"/>
              <a:t>Many </a:t>
            </a:r>
            <a:r>
              <a:rPr lang="en-US" dirty="0"/>
              <a:t>failures are due to incorrect specified behavior</a:t>
            </a:r>
          </a:p>
          <a:p>
            <a:pPr lvl="2"/>
            <a:r>
              <a:rPr lang="en-US" sz="2400" dirty="0"/>
              <a:t>This typically happens when the designer misses addressing a scenario that makes the system perform incorrectly</a:t>
            </a:r>
          </a:p>
          <a:p>
            <a:pPr lvl="2"/>
            <a:r>
              <a:rPr lang="en-US" sz="2400" dirty="0"/>
              <a:t>It is especially true in complex systems with many subtle interactions</a:t>
            </a:r>
          </a:p>
        </p:txBody>
      </p:sp>
    </p:spTree>
    <p:extLst>
      <p:ext uri="{BB962C8B-B14F-4D97-AF65-F5344CB8AC3E}">
        <p14:creationId xmlns:p14="http://schemas.microsoft.com/office/powerpoint/2010/main" val="270477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F2D5F8-87CB-4B5B-8EC7-5F4CE6485746}"/>
              </a:ext>
            </a:extLst>
          </p:cNvPr>
          <p:cNvSpPr>
            <a:spLocks noGrp="1"/>
          </p:cNvSpPr>
          <p:nvPr>
            <p:ph type="title"/>
          </p:nvPr>
        </p:nvSpPr>
        <p:spPr/>
        <p:txBody>
          <a:bodyPr/>
          <a:lstStyle/>
          <a:p>
            <a:r>
              <a:rPr lang="en-US" dirty="0"/>
              <a:t>Trade-offs in Maintaining Consistency</a:t>
            </a:r>
          </a:p>
        </p:txBody>
      </p:sp>
      <p:sp>
        <p:nvSpPr>
          <p:cNvPr id="3" name="Content Placeholder 2">
            <a:extLst>
              <a:ext uri="{FF2B5EF4-FFF2-40B4-BE49-F238E27FC236}">
                <a16:creationId xmlns:a16="http://schemas.microsoft.com/office/drawing/2014/main" xmlns="" id="{139A428D-8F15-4206-B337-FA27C005FA71}"/>
              </a:ext>
            </a:extLst>
          </p:cNvPr>
          <p:cNvSpPr>
            <a:spLocks noGrp="1"/>
          </p:cNvSpPr>
          <p:nvPr>
            <p:ph idx="1"/>
          </p:nvPr>
        </p:nvSpPr>
        <p:spPr/>
        <p:txBody>
          <a:bodyPr/>
          <a:lstStyle/>
          <a:p>
            <a:pPr>
              <a:lnSpc>
                <a:spcPct val="100000"/>
              </a:lnSpc>
            </a:pPr>
            <a:r>
              <a:rPr lang="en-US" dirty="0"/>
              <a:t>Maintaining consistency should balance between the strictness of consistency versus efficiency (or performance)</a:t>
            </a:r>
          </a:p>
          <a:p>
            <a:pPr lvl="2"/>
            <a:r>
              <a:rPr lang="en-US" sz="2400" dirty="0"/>
              <a:t>Good-enough consistency depends on your application</a:t>
            </a:r>
          </a:p>
          <a:p>
            <a:pPr marL="0" indent="0">
              <a:buNone/>
            </a:pPr>
            <a:endParaRPr lang="en-US" dirty="0"/>
          </a:p>
        </p:txBody>
      </p:sp>
      <p:sp>
        <p:nvSpPr>
          <p:cNvPr id="4" name="Left-Right Arrow 3"/>
          <p:cNvSpPr/>
          <p:nvPr/>
        </p:nvSpPr>
        <p:spPr>
          <a:xfrm>
            <a:off x="2021541" y="3468688"/>
            <a:ext cx="7162800" cy="950912"/>
          </a:xfrm>
          <a:prstGeom prst="leftRightArrow">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defRPr/>
            </a:pPr>
            <a:endParaRPr lang="en-US" dirty="0">
              <a:latin typeface="+mj-lt"/>
            </a:endParaRPr>
          </a:p>
        </p:txBody>
      </p:sp>
      <p:sp>
        <p:nvSpPr>
          <p:cNvPr id="5" name="TextBox 7"/>
          <p:cNvSpPr txBox="1">
            <a:spLocks noChangeArrowheads="1"/>
          </p:cNvSpPr>
          <p:nvPr/>
        </p:nvSpPr>
        <p:spPr bwMode="auto">
          <a:xfrm>
            <a:off x="7527062" y="2935289"/>
            <a:ext cx="253582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sz="2400" b="1" dirty="0">
                <a:solidFill>
                  <a:srgbClr val="1D3064"/>
                </a:solidFill>
                <a:latin typeface="+mj-lt"/>
              </a:rPr>
              <a:t>Strict Consistency</a:t>
            </a:r>
          </a:p>
        </p:txBody>
      </p:sp>
      <p:sp>
        <p:nvSpPr>
          <p:cNvPr id="6" name="Rectangle 8"/>
          <p:cNvSpPr>
            <a:spLocks noChangeArrowheads="1"/>
          </p:cNvSpPr>
          <p:nvPr/>
        </p:nvSpPr>
        <p:spPr bwMode="auto">
          <a:xfrm>
            <a:off x="6593541" y="4764088"/>
            <a:ext cx="327660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Arial" panose="020B0604020202020204" pitchFamily="34" charset="0"/>
                <a:cs typeface="Arial" panose="020B0604020202020204" pitchFamily="34" charset="0"/>
              </a:defRPr>
            </a:lvl1pPr>
            <a:lvl2pPr marL="6350" indent="-63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lvl="1" algn="ctr"/>
            <a:r>
              <a:rPr lang="en-US" altLang="en-US" sz="2000" dirty="0">
                <a:latin typeface="+mj-lt"/>
              </a:rPr>
              <a:t>Generally hard to implement, and is inefficient</a:t>
            </a:r>
          </a:p>
        </p:txBody>
      </p:sp>
      <p:sp>
        <p:nvSpPr>
          <p:cNvPr id="7" name="TextBox 9"/>
          <p:cNvSpPr txBox="1">
            <a:spLocks noChangeArrowheads="1"/>
          </p:cNvSpPr>
          <p:nvPr/>
        </p:nvSpPr>
        <p:spPr bwMode="auto">
          <a:xfrm>
            <a:off x="1162122" y="2935289"/>
            <a:ext cx="253582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sz="2400" b="1" dirty="0">
                <a:solidFill>
                  <a:srgbClr val="1D3064"/>
                </a:solidFill>
                <a:latin typeface="+mj-lt"/>
              </a:rPr>
              <a:t>Loose Consistency</a:t>
            </a:r>
          </a:p>
        </p:txBody>
      </p:sp>
      <p:sp>
        <p:nvSpPr>
          <p:cNvPr id="8" name="Rectangle 10"/>
          <p:cNvSpPr>
            <a:spLocks noChangeArrowheads="1"/>
          </p:cNvSpPr>
          <p:nvPr/>
        </p:nvSpPr>
        <p:spPr bwMode="auto">
          <a:xfrm>
            <a:off x="1716741" y="4687888"/>
            <a:ext cx="240665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17475" indent="-117475">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2000" dirty="0">
                <a:latin typeface="+mj-lt"/>
              </a:rPr>
              <a:t>Easier to implement, and is efficient </a:t>
            </a:r>
          </a:p>
        </p:txBody>
      </p:sp>
      <p:pic>
        <p:nvPicPr>
          <p:cNvPr id="9" name="Picture 2" descr="C:\Documents and Settings\dd\Local Settings\Temporary Internet Files\Content.IE5\2JSTM34V\MM900288870[1].gif"/>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3697942" y="2847976"/>
            <a:ext cx="619125"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27664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63" presetClass="path" presetSubtype="0" accel="50000" decel="50000" fill="hold" nodeType="withEffect">
                                  <p:stCondLst>
                                    <p:cond delay="0"/>
                                  </p:stCondLst>
                                  <p:childTnLst>
                                    <p:animMotion origin="layout" path="M 2.5E-6 1.11111E-6 L 0.34948 0.00347 " pathEditMode="relative" rAng="0" ptsTypes="AA">
                                      <p:cBhvr>
                                        <p:cTn id="8" dur="2000" fill="hold"/>
                                        <p:tgtEl>
                                          <p:spTgt spid="9"/>
                                        </p:tgtEl>
                                        <p:attrNameLst>
                                          <p:attrName>ppt_x</p:attrName>
                                          <p:attrName>ppt_y</p:attrName>
                                        </p:attrNameLst>
                                      </p:cBhvr>
                                      <p:rCtr x="175" y="2"/>
                                    </p:animMotion>
                                  </p:childTnLst>
                                </p:cTn>
                              </p:par>
                            </p:childTnLst>
                          </p:cTn>
                        </p:par>
                        <p:par>
                          <p:cTn id="9" fill="hold">
                            <p:stCondLst>
                              <p:cond delay="2000"/>
                            </p:stCondLst>
                            <p:childTnLst>
                              <p:par>
                                <p:cTn id="10" presetID="35" presetClass="path" presetSubtype="0" accel="50000" decel="50000" fill="hold" nodeType="afterEffect">
                                  <p:stCondLst>
                                    <p:cond delay="0"/>
                                  </p:stCondLst>
                                  <p:childTnLst>
                                    <p:animMotion origin="layout" path="M 0.34948 0.00347 L 0.11614 0.00347 " pathEditMode="relative" rAng="0" ptsTypes="AA">
                                      <p:cBhvr>
                                        <p:cTn id="11" dur="2000" fill="hold"/>
                                        <p:tgtEl>
                                          <p:spTgt spid="9"/>
                                        </p:tgtEl>
                                        <p:attrNameLst>
                                          <p:attrName>ppt_x</p:attrName>
                                          <p:attrName>ppt_y</p:attrName>
                                        </p:attrNameLst>
                                      </p:cBhvr>
                                      <p:rCtr x="-117"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F2D5F8-87CB-4B5B-8EC7-5F4CE6485746}"/>
              </a:ext>
            </a:extLst>
          </p:cNvPr>
          <p:cNvSpPr>
            <a:spLocks noGrp="1"/>
          </p:cNvSpPr>
          <p:nvPr>
            <p:ph type="title"/>
          </p:nvPr>
        </p:nvSpPr>
        <p:spPr/>
        <p:txBody>
          <a:bodyPr>
            <a:normAutofit/>
          </a:bodyPr>
          <a:lstStyle/>
          <a:p>
            <a:r>
              <a:rPr lang="en-US" dirty="0"/>
              <a:t>Failures, Due to What?</a:t>
            </a:r>
          </a:p>
        </p:txBody>
      </p:sp>
      <p:sp>
        <p:nvSpPr>
          <p:cNvPr id="3" name="Content Placeholder 2">
            <a:extLst>
              <a:ext uri="{FF2B5EF4-FFF2-40B4-BE49-F238E27FC236}">
                <a16:creationId xmlns:a16="http://schemas.microsoft.com/office/drawing/2014/main" xmlns="" id="{139A428D-8F15-4206-B337-FA27C005FA71}"/>
              </a:ext>
            </a:extLst>
          </p:cNvPr>
          <p:cNvSpPr>
            <a:spLocks noGrp="1"/>
          </p:cNvSpPr>
          <p:nvPr>
            <p:ph idx="1"/>
          </p:nvPr>
        </p:nvSpPr>
        <p:spPr/>
        <p:txBody>
          <a:bodyPr/>
          <a:lstStyle/>
          <a:p>
            <a:pPr>
              <a:lnSpc>
                <a:spcPct val="100000"/>
              </a:lnSpc>
            </a:pPr>
            <a:r>
              <a:rPr lang="en-US" dirty="0"/>
              <a:t>Failures can happen due to a variety of reasons:</a:t>
            </a:r>
          </a:p>
          <a:p>
            <a:pPr lvl="2"/>
            <a:r>
              <a:rPr lang="en-US" sz="2400" dirty="0"/>
              <a:t>Hardware faults</a:t>
            </a:r>
          </a:p>
          <a:p>
            <a:pPr lvl="2"/>
            <a:r>
              <a:rPr lang="en-US" sz="2400" dirty="0"/>
              <a:t>Software bugs</a:t>
            </a:r>
          </a:p>
          <a:p>
            <a:pPr lvl="2"/>
            <a:r>
              <a:rPr lang="en-US" sz="2400" dirty="0"/>
              <a:t>Operator errors</a:t>
            </a:r>
          </a:p>
          <a:p>
            <a:pPr lvl="2"/>
            <a:r>
              <a:rPr lang="en-US" sz="2400" dirty="0"/>
              <a:t>Network errors/outages</a:t>
            </a:r>
          </a:p>
          <a:p>
            <a:pPr>
              <a:lnSpc>
                <a:spcPct val="100000"/>
              </a:lnSpc>
            </a:pPr>
            <a:r>
              <a:rPr lang="en-US" dirty="0" smtClean="0"/>
              <a:t>A </a:t>
            </a:r>
            <a:r>
              <a:rPr lang="en-US" dirty="0"/>
              <a:t>system is said to fail when it cannot meet its promises</a:t>
            </a:r>
          </a:p>
        </p:txBody>
      </p:sp>
    </p:spTree>
    <p:extLst>
      <p:ext uri="{BB962C8B-B14F-4D97-AF65-F5344CB8AC3E}">
        <p14:creationId xmlns:p14="http://schemas.microsoft.com/office/powerpoint/2010/main" val="2411422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F2D5F8-87CB-4B5B-8EC7-5F4CE6485746}"/>
              </a:ext>
            </a:extLst>
          </p:cNvPr>
          <p:cNvSpPr>
            <a:spLocks noGrp="1"/>
          </p:cNvSpPr>
          <p:nvPr>
            <p:ph type="title"/>
          </p:nvPr>
        </p:nvSpPr>
        <p:spPr/>
        <p:txBody>
          <a:bodyPr>
            <a:normAutofit/>
          </a:bodyPr>
          <a:lstStyle/>
          <a:p>
            <a:r>
              <a:rPr lang="en-US" dirty="0"/>
              <a:t>Failures in Distributed Systems</a:t>
            </a:r>
          </a:p>
        </p:txBody>
      </p:sp>
      <p:sp>
        <p:nvSpPr>
          <p:cNvPr id="3" name="Content Placeholder 2">
            <a:extLst>
              <a:ext uri="{FF2B5EF4-FFF2-40B4-BE49-F238E27FC236}">
                <a16:creationId xmlns:a16="http://schemas.microsoft.com/office/drawing/2014/main" xmlns="" id="{139A428D-8F15-4206-B337-FA27C005FA71}"/>
              </a:ext>
            </a:extLst>
          </p:cNvPr>
          <p:cNvSpPr>
            <a:spLocks noGrp="1"/>
          </p:cNvSpPr>
          <p:nvPr>
            <p:ph idx="1"/>
          </p:nvPr>
        </p:nvSpPr>
        <p:spPr>
          <a:xfrm>
            <a:off x="131180" y="863444"/>
            <a:ext cx="11944279" cy="5590565"/>
          </a:xfrm>
        </p:spPr>
        <p:txBody>
          <a:bodyPr/>
          <a:lstStyle/>
          <a:p>
            <a:pPr>
              <a:lnSpc>
                <a:spcPct val="100000"/>
              </a:lnSpc>
            </a:pPr>
            <a:r>
              <a:rPr lang="en-US" dirty="0"/>
              <a:t>A characteristic feature of distributed systems that distinguishes them from single-machine systems is the notion of partial </a:t>
            </a:r>
            <a:r>
              <a:rPr lang="en-US" dirty="0" smtClean="0"/>
              <a:t>failure</a:t>
            </a:r>
            <a:endParaRPr lang="en-US" dirty="0"/>
          </a:p>
          <a:p>
            <a:pPr>
              <a:lnSpc>
                <a:spcPct val="100000"/>
              </a:lnSpc>
            </a:pPr>
            <a:r>
              <a:rPr lang="en-US" dirty="0"/>
              <a:t>A partial failure may happen when a component in </a:t>
            </a:r>
            <a:r>
              <a:rPr lang="en-US" dirty="0" smtClean="0"/>
              <a:t>a distributed </a:t>
            </a:r>
            <a:r>
              <a:rPr lang="en-US" dirty="0"/>
              <a:t>system </a:t>
            </a:r>
            <a:r>
              <a:rPr lang="en-US" dirty="0" smtClean="0"/>
              <a:t>fails</a:t>
            </a:r>
            <a:endParaRPr lang="en-US" dirty="0"/>
          </a:p>
          <a:p>
            <a:pPr>
              <a:lnSpc>
                <a:spcPct val="100000"/>
              </a:lnSpc>
            </a:pPr>
            <a:r>
              <a:rPr lang="en-US" dirty="0"/>
              <a:t>This failure may affect the proper operation of other components, while at the same time leaving yet other components unaffected</a:t>
            </a:r>
          </a:p>
        </p:txBody>
      </p:sp>
    </p:spTree>
    <p:extLst>
      <p:ext uri="{BB962C8B-B14F-4D97-AF65-F5344CB8AC3E}">
        <p14:creationId xmlns:p14="http://schemas.microsoft.com/office/powerpoint/2010/main" val="22681478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F2D5F8-87CB-4B5B-8EC7-5F4CE6485746}"/>
              </a:ext>
            </a:extLst>
          </p:cNvPr>
          <p:cNvSpPr>
            <a:spLocks noGrp="1"/>
          </p:cNvSpPr>
          <p:nvPr>
            <p:ph type="title"/>
          </p:nvPr>
        </p:nvSpPr>
        <p:spPr/>
        <p:txBody>
          <a:bodyPr>
            <a:normAutofit/>
          </a:bodyPr>
          <a:lstStyle/>
          <a:p>
            <a:r>
              <a:rPr lang="en-US" dirty="0"/>
              <a:t>Fault Tolerance Basic Concepts</a:t>
            </a:r>
          </a:p>
        </p:txBody>
      </p:sp>
      <p:sp>
        <p:nvSpPr>
          <p:cNvPr id="3" name="Content Placeholder 2">
            <a:extLst>
              <a:ext uri="{FF2B5EF4-FFF2-40B4-BE49-F238E27FC236}">
                <a16:creationId xmlns:a16="http://schemas.microsoft.com/office/drawing/2014/main" xmlns="" id="{139A428D-8F15-4206-B337-FA27C005FA71}"/>
              </a:ext>
            </a:extLst>
          </p:cNvPr>
          <p:cNvSpPr>
            <a:spLocks noGrp="1"/>
          </p:cNvSpPr>
          <p:nvPr>
            <p:ph idx="1"/>
          </p:nvPr>
        </p:nvSpPr>
        <p:spPr/>
        <p:txBody>
          <a:bodyPr/>
          <a:lstStyle/>
          <a:p>
            <a:pPr>
              <a:lnSpc>
                <a:spcPct val="100000"/>
              </a:lnSpc>
            </a:pPr>
            <a:r>
              <a:rPr lang="en-US" dirty="0"/>
              <a:t>Dealing successfully with partial failure within a Distributed System.</a:t>
            </a:r>
          </a:p>
          <a:p>
            <a:pPr>
              <a:lnSpc>
                <a:spcPct val="100000"/>
              </a:lnSpc>
            </a:pPr>
            <a:r>
              <a:rPr lang="en-US" dirty="0"/>
              <a:t>Being fault tolerant is strongly related to what are called dependable systems.</a:t>
            </a:r>
          </a:p>
          <a:p>
            <a:pPr>
              <a:lnSpc>
                <a:spcPct val="100000"/>
              </a:lnSpc>
            </a:pPr>
            <a:r>
              <a:rPr lang="en-US" dirty="0"/>
              <a:t>Dependability implies the following:</a:t>
            </a:r>
          </a:p>
          <a:p>
            <a:pPr marL="1371600" lvl="2" indent="-457200">
              <a:buFont typeface="+mj-lt"/>
              <a:buAutoNum type="arabicPeriod"/>
            </a:pPr>
            <a:r>
              <a:rPr lang="en-US" sz="2400" dirty="0"/>
              <a:t>Availability</a:t>
            </a:r>
          </a:p>
          <a:p>
            <a:pPr marL="1371600" lvl="2" indent="-457200">
              <a:buFont typeface="+mj-lt"/>
              <a:buAutoNum type="arabicPeriod"/>
            </a:pPr>
            <a:r>
              <a:rPr lang="en-US" sz="2400" dirty="0"/>
              <a:t>Reliability</a:t>
            </a:r>
          </a:p>
          <a:p>
            <a:pPr marL="1371600" lvl="2" indent="-457200">
              <a:buFont typeface="+mj-lt"/>
              <a:buAutoNum type="arabicPeriod"/>
            </a:pPr>
            <a:r>
              <a:rPr lang="en-US" sz="2400" dirty="0"/>
              <a:t>Safety</a:t>
            </a:r>
          </a:p>
          <a:p>
            <a:pPr marL="1371600" lvl="2" indent="-457200">
              <a:buFont typeface="+mj-lt"/>
              <a:buAutoNum type="arabicPeriod"/>
            </a:pPr>
            <a:r>
              <a:rPr lang="en-US" sz="2400" dirty="0"/>
              <a:t>Maintainability</a:t>
            </a:r>
          </a:p>
        </p:txBody>
      </p:sp>
    </p:spTree>
    <p:extLst>
      <p:ext uri="{BB962C8B-B14F-4D97-AF65-F5344CB8AC3E}">
        <p14:creationId xmlns:p14="http://schemas.microsoft.com/office/powerpoint/2010/main" val="2376549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F2D5F8-87CB-4B5B-8EC7-5F4CE6485746}"/>
              </a:ext>
            </a:extLst>
          </p:cNvPr>
          <p:cNvSpPr>
            <a:spLocks noGrp="1"/>
          </p:cNvSpPr>
          <p:nvPr>
            <p:ph type="title"/>
          </p:nvPr>
        </p:nvSpPr>
        <p:spPr/>
        <p:txBody>
          <a:bodyPr>
            <a:normAutofit/>
          </a:bodyPr>
          <a:lstStyle/>
          <a:p>
            <a:r>
              <a:rPr lang="en-US" dirty="0"/>
              <a:t>Dependability Basic Concepts </a:t>
            </a:r>
          </a:p>
        </p:txBody>
      </p:sp>
      <p:sp>
        <p:nvSpPr>
          <p:cNvPr id="3" name="Content Placeholder 2">
            <a:extLst>
              <a:ext uri="{FF2B5EF4-FFF2-40B4-BE49-F238E27FC236}">
                <a16:creationId xmlns:a16="http://schemas.microsoft.com/office/drawing/2014/main" xmlns="" id="{139A428D-8F15-4206-B337-FA27C005FA71}"/>
              </a:ext>
            </a:extLst>
          </p:cNvPr>
          <p:cNvSpPr>
            <a:spLocks noGrp="1"/>
          </p:cNvSpPr>
          <p:nvPr>
            <p:ph idx="1"/>
          </p:nvPr>
        </p:nvSpPr>
        <p:spPr>
          <a:xfrm>
            <a:off x="131180" y="863444"/>
            <a:ext cx="11944279" cy="5590565"/>
          </a:xfrm>
        </p:spPr>
        <p:txBody>
          <a:bodyPr/>
          <a:lstStyle/>
          <a:p>
            <a:pPr>
              <a:lnSpc>
                <a:spcPct val="100000"/>
              </a:lnSpc>
            </a:pPr>
            <a:r>
              <a:rPr lang="en-US" dirty="0" smtClean="0">
                <a:solidFill>
                  <a:schemeClr val="accent6"/>
                </a:solidFill>
              </a:rPr>
              <a:t>Availability</a:t>
            </a:r>
            <a:r>
              <a:rPr lang="en-US" dirty="0" smtClean="0"/>
              <a:t>: </a:t>
            </a:r>
            <a:r>
              <a:rPr lang="en-US" dirty="0"/>
              <a:t>the system is ready to be used immediately.</a:t>
            </a:r>
          </a:p>
          <a:p>
            <a:pPr>
              <a:lnSpc>
                <a:spcPct val="100000"/>
              </a:lnSpc>
            </a:pPr>
            <a:r>
              <a:rPr lang="en-US" dirty="0" smtClean="0">
                <a:solidFill>
                  <a:schemeClr val="accent6"/>
                </a:solidFill>
              </a:rPr>
              <a:t>Reliability:</a:t>
            </a:r>
            <a:r>
              <a:rPr lang="en-US" dirty="0" smtClean="0"/>
              <a:t> </a:t>
            </a:r>
            <a:r>
              <a:rPr lang="en-US" dirty="0"/>
              <a:t>the system can run continuously without failure.</a:t>
            </a:r>
          </a:p>
          <a:p>
            <a:pPr>
              <a:lnSpc>
                <a:spcPct val="100000"/>
              </a:lnSpc>
            </a:pPr>
            <a:r>
              <a:rPr lang="en-US" dirty="0" smtClean="0">
                <a:solidFill>
                  <a:schemeClr val="accent6"/>
                </a:solidFill>
              </a:rPr>
              <a:t>Safety</a:t>
            </a:r>
            <a:r>
              <a:rPr lang="en-US" dirty="0"/>
              <a:t>:</a:t>
            </a:r>
            <a:r>
              <a:rPr lang="en-US" dirty="0" smtClean="0"/>
              <a:t> if a </a:t>
            </a:r>
            <a:r>
              <a:rPr lang="en-US" dirty="0"/>
              <a:t>system fails, nothing </a:t>
            </a:r>
            <a:r>
              <a:rPr lang="en-US" dirty="0" smtClean="0"/>
              <a:t>catastrophic will </a:t>
            </a:r>
            <a:r>
              <a:rPr lang="en-US" dirty="0"/>
              <a:t>happen.</a:t>
            </a:r>
          </a:p>
          <a:p>
            <a:pPr>
              <a:lnSpc>
                <a:spcPct val="100000"/>
              </a:lnSpc>
            </a:pPr>
            <a:r>
              <a:rPr lang="en-US" dirty="0" smtClean="0">
                <a:solidFill>
                  <a:schemeClr val="accent6"/>
                </a:solidFill>
              </a:rPr>
              <a:t>Maintainability</a:t>
            </a:r>
            <a:r>
              <a:rPr lang="en-US" dirty="0" smtClean="0"/>
              <a:t>: </a:t>
            </a:r>
            <a:r>
              <a:rPr lang="en-US" dirty="0"/>
              <a:t>when a system fails, it </a:t>
            </a:r>
            <a:r>
              <a:rPr lang="en-US" dirty="0" smtClean="0"/>
              <a:t>can be </a:t>
            </a:r>
            <a:r>
              <a:rPr lang="en-US" dirty="0"/>
              <a:t>repaired easily and quickly (sometimes, without its users noticing the failure).</a:t>
            </a:r>
            <a:endParaRPr lang="en-US" sz="2400" dirty="0"/>
          </a:p>
        </p:txBody>
      </p:sp>
    </p:spTree>
    <p:extLst>
      <p:ext uri="{BB962C8B-B14F-4D97-AF65-F5344CB8AC3E}">
        <p14:creationId xmlns:p14="http://schemas.microsoft.com/office/powerpoint/2010/main" val="2404507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F2D5F8-87CB-4B5B-8EC7-5F4CE6485746}"/>
              </a:ext>
            </a:extLst>
          </p:cNvPr>
          <p:cNvSpPr>
            <a:spLocks noGrp="1"/>
          </p:cNvSpPr>
          <p:nvPr>
            <p:ph type="title"/>
          </p:nvPr>
        </p:nvSpPr>
        <p:spPr/>
        <p:txBody>
          <a:bodyPr>
            <a:normAutofit/>
          </a:bodyPr>
          <a:lstStyle/>
          <a:p>
            <a:r>
              <a:rPr lang="en-US" dirty="0"/>
              <a:t>Dependable Systems</a:t>
            </a:r>
          </a:p>
        </p:txBody>
      </p:sp>
      <p:sp>
        <p:nvSpPr>
          <p:cNvPr id="3" name="Content Placeholder 2">
            <a:extLst>
              <a:ext uri="{FF2B5EF4-FFF2-40B4-BE49-F238E27FC236}">
                <a16:creationId xmlns:a16="http://schemas.microsoft.com/office/drawing/2014/main" xmlns="" id="{139A428D-8F15-4206-B337-FA27C005FA71}"/>
              </a:ext>
            </a:extLst>
          </p:cNvPr>
          <p:cNvSpPr>
            <a:spLocks noGrp="1"/>
          </p:cNvSpPr>
          <p:nvPr>
            <p:ph idx="1"/>
          </p:nvPr>
        </p:nvSpPr>
        <p:spPr>
          <a:xfrm>
            <a:off x="131180" y="863444"/>
            <a:ext cx="11944279" cy="5590565"/>
          </a:xfrm>
        </p:spPr>
        <p:txBody>
          <a:bodyPr/>
          <a:lstStyle/>
          <a:p>
            <a:pPr>
              <a:lnSpc>
                <a:spcPct val="100000"/>
              </a:lnSpc>
            </a:pPr>
            <a:r>
              <a:rPr lang="en-US" dirty="0"/>
              <a:t>Being fault tolerant is strongly related to what is called a </a:t>
            </a:r>
            <a:r>
              <a:rPr lang="en-US" dirty="0" smtClean="0"/>
              <a:t>dependable </a:t>
            </a:r>
            <a:r>
              <a:rPr lang="en-US" dirty="0"/>
              <a:t>system</a:t>
            </a:r>
          </a:p>
        </p:txBody>
      </p:sp>
      <p:sp>
        <p:nvSpPr>
          <p:cNvPr id="16" name="Freeform 15"/>
          <p:cNvSpPr/>
          <p:nvPr/>
        </p:nvSpPr>
        <p:spPr>
          <a:xfrm>
            <a:off x="6742398" y="5145540"/>
            <a:ext cx="3721861" cy="718233"/>
          </a:xfrm>
          <a:custGeom>
            <a:avLst/>
            <a:gdLst>
              <a:gd name="connsiteX0" fmla="*/ 0 w 3313875"/>
              <a:gd name="connsiteY0" fmla="*/ 138989 h 1389888"/>
              <a:gd name="connsiteX1" fmla="*/ 138989 w 3313875"/>
              <a:gd name="connsiteY1" fmla="*/ 0 h 1389888"/>
              <a:gd name="connsiteX2" fmla="*/ 3174886 w 3313875"/>
              <a:gd name="connsiteY2" fmla="*/ 0 h 1389888"/>
              <a:gd name="connsiteX3" fmla="*/ 3313875 w 3313875"/>
              <a:gd name="connsiteY3" fmla="*/ 138989 h 1389888"/>
              <a:gd name="connsiteX4" fmla="*/ 3313875 w 3313875"/>
              <a:gd name="connsiteY4" fmla="*/ 1250899 h 1389888"/>
              <a:gd name="connsiteX5" fmla="*/ 3174886 w 3313875"/>
              <a:gd name="connsiteY5" fmla="*/ 1389888 h 1389888"/>
              <a:gd name="connsiteX6" fmla="*/ 138989 w 3313875"/>
              <a:gd name="connsiteY6" fmla="*/ 1389888 h 1389888"/>
              <a:gd name="connsiteX7" fmla="*/ 0 w 3313875"/>
              <a:gd name="connsiteY7" fmla="*/ 1250899 h 1389888"/>
              <a:gd name="connsiteX8" fmla="*/ 0 w 3313875"/>
              <a:gd name="connsiteY8" fmla="*/ 138989 h 13898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13875" h="1389888">
                <a:moveTo>
                  <a:pt x="0" y="138989"/>
                </a:moveTo>
                <a:cubicBezTo>
                  <a:pt x="0" y="62227"/>
                  <a:pt x="62227" y="0"/>
                  <a:pt x="138989" y="0"/>
                </a:cubicBezTo>
                <a:lnTo>
                  <a:pt x="3174886" y="0"/>
                </a:lnTo>
                <a:cubicBezTo>
                  <a:pt x="3251648" y="0"/>
                  <a:pt x="3313875" y="62227"/>
                  <a:pt x="3313875" y="138989"/>
                </a:cubicBezTo>
                <a:lnTo>
                  <a:pt x="3313875" y="1250899"/>
                </a:lnTo>
                <a:cubicBezTo>
                  <a:pt x="3313875" y="1327661"/>
                  <a:pt x="3251648" y="1389888"/>
                  <a:pt x="3174886" y="1389888"/>
                </a:cubicBezTo>
                <a:lnTo>
                  <a:pt x="138989" y="1389888"/>
                </a:lnTo>
                <a:cubicBezTo>
                  <a:pt x="62227" y="1389888"/>
                  <a:pt x="0" y="1327661"/>
                  <a:pt x="0" y="1250899"/>
                </a:cubicBezTo>
                <a:lnTo>
                  <a:pt x="0" y="138989"/>
                </a:lnTo>
                <a:close/>
              </a:path>
            </a:pathLst>
          </a:custGeom>
          <a:noFill/>
          <a:ln w="28575">
            <a:solidFill>
              <a:schemeClr val="accent2"/>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lIns="1089464" tIns="91440" rIns="95300" bIns="95302" spcCol="1270"/>
          <a:lstStyle/>
          <a:p>
            <a:pPr marL="114300" lvl="1" indent="-114300" defTabSz="577850">
              <a:lnSpc>
                <a:spcPct val="90000"/>
              </a:lnSpc>
              <a:spcAft>
                <a:spcPct val="15000"/>
              </a:spcAft>
              <a:buFontTx/>
              <a:buChar char="••"/>
              <a:defRPr/>
            </a:pPr>
            <a:r>
              <a:rPr lang="en-US" sz="2000" dirty="0">
                <a:solidFill>
                  <a:schemeClr val="tx1"/>
                </a:solidFill>
                <a:latin typeface="+mj-lt"/>
              </a:rPr>
              <a:t>How easy a failed system can be repaired</a:t>
            </a:r>
          </a:p>
        </p:txBody>
      </p:sp>
      <p:sp>
        <p:nvSpPr>
          <p:cNvPr id="17" name="Freeform 16"/>
          <p:cNvSpPr/>
          <p:nvPr/>
        </p:nvSpPr>
        <p:spPr>
          <a:xfrm>
            <a:off x="80684" y="4951880"/>
            <a:ext cx="3882371" cy="1390650"/>
          </a:xfrm>
          <a:custGeom>
            <a:avLst/>
            <a:gdLst>
              <a:gd name="connsiteX0" fmla="*/ 0 w 3313875"/>
              <a:gd name="connsiteY0" fmla="*/ 138989 h 1389888"/>
              <a:gd name="connsiteX1" fmla="*/ 138989 w 3313875"/>
              <a:gd name="connsiteY1" fmla="*/ 0 h 1389888"/>
              <a:gd name="connsiteX2" fmla="*/ 3174886 w 3313875"/>
              <a:gd name="connsiteY2" fmla="*/ 0 h 1389888"/>
              <a:gd name="connsiteX3" fmla="*/ 3313875 w 3313875"/>
              <a:gd name="connsiteY3" fmla="*/ 138989 h 1389888"/>
              <a:gd name="connsiteX4" fmla="*/ 3313875 w 3313875"/>
              <a:gd name="connsiteY4" fmla="*/ 1250899 h 1389888"/>
              <a:gd name="connsiteX5" fmla="*/ 3174886 w 3313875"/>
              <a:gd name="connsiteY5" fmla="*/ 1389888 h 1389888"/>
              <a:gd name="connsiteX6" fmla="*/ 138989 w 3313875"/>
              <a:gd name="connsiteY6" fmla="*/ 1389888 h 1389888"/>
              <a:gd name="connsiteX7" fmla="*/ 0 w 3313875"/>
              <a:gd name="connsiteY7" fmla="*/ 1250899 h 1389888"/>
              <a:gd name="connsiteX8" fmla="*/ 0 w 3313875"/>
              <a:gd name="connsiteY8" fmla="*/ 138989 h 13898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13875" h="1389888">
                <a:moveTo>
                  <a:pt x="0" y="138989"/>
                </a:moveTo>
                <a:cubicBezTo>
                  <a:pt x="0" y="62227"/>
                  <a:pt x="62227" y="0"/>
                  <a:pt x="138989" y="0"/>
                </a:cubicBezTo>
                <a:lnTo>
                  <a:pt x="3174886" y="0"/>
                </a:lnTo>
                <a:cubicBezTo>
                  <a:pt x="3251648" y="0"/>
                  <a:pt x="3313875" y="62227"/>
                  <a:pt x="3313875" y="138989"/>
                </a:cubicBezTo>
                <a:lnTo>
                  <a:pt x="3313875" y="1250899"/>
                </a:lnTo>
                <a:cubicBezTo>
                  <a:pt x="3313875" y="1327661"/>
                  <a:pt x="3251648" y="1389888"/>
                  <a:pt x="3174886" y="1389888"/>
                </a:cubicBezTo>
                <a:lnTo>
                  <a:pt x="138989" y="1389888"/>
                </a:lnTo>
                <a:cubicBezTo>
                  <a:pt x="62227" y="1389888"/>
                  <a:pt x="0" y="1327661"/>
                  <a:pt x="0" y="1250899"/>
                </a:cubicBezTo>
                <a:lnTo>
                  <a:pt x="0" y="138989"/>
                </a:lnTo>
                <a:close/>
              </a:path>
            </a:pathLst>
          </a:custGeom>
          <a:noFill/>
          <a:ln w="28575">
            <a:solidFill>
              <a:srgbClr val="1D3064"/>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lIns="91491" tIns="91440" rIns="1085653" bIns="91492" spcCol="1270"/>
          <a:lstStyle/>
          <a:p>
            <a:pPr marL="114300" lvl="1" indent="-114300" defTabSz="533400">
              <a:lnSpc>
                <a:spcPct val="90000"/>
              </a:lnSpc>
              <a:spcAft>
                <a:spcPct val="15000"/>
              </a:spcAft>
              <a:buFontTx/>
              <a:buChar char="••"/>
              <a:defRPr/>
            </a:pPr>
            <a:r>
              <a:rPr lang="en-US" sz="2000" dirty="0">
                <a:solidFill>
                  <a:schemeClr val="tx1"/>
                </a:solidFill>
                <a:latin typeface="+mj-lt"/>
              </a:rPr>
              <a:t>A system temporarily </a:t>
            </a:r>
            <a:br>
              <a:rPr lang="en-US" sz="2000" dirty="0">
                <a:solidFill>
                  <a:schemeClr val="tx1"/>
                </a:solidFill>
                <a:latin typeface="+mj-lt"/>
              </a:rPr>
            </a:br>
            <a:r>
              <a:rPr lang="en-US" sz="2000" dirty="0">
                <a:solidFill>
                  <a:schemeClr val="tx1"/>
                </a:solidFill>
                <a:latin typeface="+mj-lt"/>
              </a:rPr>
              <a:t>fails to operate correctly, nothing catastrophic happens</a:t>
            </a:r>
          </a:p>
        </p:txBody>
      </p:sp>
      <p:sp>
        <p:nvSpPr>
          <p:cNvPr id="18" name="Freeform 17"/>
          <p:cNvSpPr/>
          <p:nvPr/>
        </p:nvSpPr>
        <p:spPr>
          <a:xfrm>
            <a:off x="6465598" y="1320898"/>
            <a:ext cx="4084078" cy="1537446"/>
          </a:xfrm>
          <a:custGeom>
            <a:avLst/>
            <a:gdLst>
              <a:gd name="connsiteX0" fmla="*/ 0 w 3313875"/>
              <a:gd name="connsiteY0" fmla="*/ 138989 h 1389888"/>
              <a:gd name="connsiteX1" fmla="*/ 138989 w 3313875"/>
              <a:gd name="connsiteY1" fmla="*/ 0 h 1389888"/>
              <a:gd name="connsiteX2" fmla="*/ 3174886 w 3313875"/>
              <a:gd name="connsiteY2" fmla="*/ 0 h 1389888"/>
              <a:gd name="connsiteX3" fmla="*/ 3313875 w 3313875"/>
              <a:gd name="connsiteY3" fmla="*/ 138989 h 1389888"/>
              <a:gd name="connsiteX4" fmla="*/ 3313875 w 3313875"/>
              <a:gd name="connsiteY4" fmla="*/ 1250899 h 1389888"/>
              <a:gd name="connsiteX5" fmla="*/ 3174886 w 3313875"/>
              <a:gd name="connsiteY5" fmla="*/ 1389888 h 1389888"/>
              <a:gd name="connsiteX6" fmla="*/ 138989 w 3313875"/>
              <a:gd name="connsiteY6" fmla="*/ 1389888 h 1389888"/>
              <a:gd name="connsiteX7" fmla="*/ 0 w 3313875"/>
              <a:gd name="connsiteY7" fmla="*/ 1250899 h 1389888"/>
              <a:gd name="connsiteX8" fmla="*/ 0 w 3313875"/>
              <a:gd name="connsiteY8" fmla="*/ 138989 h 13898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13875" h="1389888">
                <a:moveTo>
                  <a:pt x="0" y="138989"/>
                </a:moveTo>
                <a:cubicBezTo>
                  <a:pt x="0" y="62227"/>
                  <a:pt x="62227" y="0"/>
                  <a:pt x="138989" y="0"/>
                </a:cubicBezTo>
                <a:lnTo>
                  <a:pt x="3174886" y="0"/>
                </a:lnTo>
                <a:cubicBezTo>
                  <a:pt x="3251648" y="0"/>
                  <a:pt x="3313875" y="62227"/>
                  <a:pt x="3313875" y="138989"/>
                </a:cubicBezTo>
                <a:lnTo>
                  <a:pt x="3313875" y="1250899"/>
                </a:lnTo>
                <a:cubicBezTo>
                  <a:pt x="3313875" y="1327661"/>
                  <a:pt x="3251648" y="1389888"/>
                  <a:pt x="3174886" y="1389888"/>
                </a:cubicBezTo>
                <a:lnTo>
                  <a:pt x="138989" y="1389888"/>
                </a:lnTo>
                <a:cubicBezTo>
                  <a:pt x="62227" y="1389888"/>
                  <a:pt x="0" y="1327661"/>
                  <a:pt x="0" y="1250899"/>
                </a:cubicBezTo>
                <a:lnTo>
                  <a:pt x="0" y="138989"/>
                </a:lnTo>
                <a:close/>
              </a:path>
            </a:pathLst>
          </a:custGeom>
          <a:ln w="28575">
            <a:solidFill>
              <a:srgbClr val="00B050"/>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lIns="1078034" tIns="83871" rIns="83870" bIns="431343" spcCol="1270"/>
          <a:lstStyle/>
          <a:p>
            <a:pPr indent="-457200" defTabSz="622300">
              <a:lnSpc>
                <a:spcPct val="90000"/>
              </a:lnSpc>
              <a:spcAft>
                <a:spcPct val="15000"/>
              </a:spcAft>
              <a:buFontTx/>
              <a:buChar char="••"/>
              <a:defRPr/>
            </a:pPr>
            <a:r>
              <a:rPr lang="en-US" sz="2000" dirty="0">
                <a:solidFill>
                  <a:schemeClr val="tx1"/>
                </a:solidFill>
                <a:latin typeface="+mj-lt"/>
              </a:rPr>
              <a:t>A highly-reliable </a:t>
            </a:r>
            <a:r>
              <a:rPr lang="en-US" sz="2000" dirty="0" smtClean="0">
                <a:solidFill>
                  <a:schemeClr val="tx1"/>
                </a:solidFill>
                <a:latin typeface="+mj-lt"/>
              </a:rPr>
              <a:t>system is </a:t>
            </a:r>
            <a:r>
              <a:rPr lang="en-US" sz="2000" dirty="0">
                <a:solidFill>
                  <a:schemeClr val="tx1"/>
                </a:solidFill>
                <a:latin typeface="+mj-lt"/>
              </a:rPr>
              <a:t>one that will most </a:t>
            </a:r>
            <a:r>
              <a:rPr lang="en-US" sz="2000" dirty="0" smtClean="0">
                <a:solidFill>
                  <a:schemeClr val="tx1"/>
                </a:solidFill>
                <a:latin typeface="+mj-lt"/>
              </a:rPr>
              <a:t>likely continue </a:t>
            </a:r>
            <a:r>
              <a:rPr lang="en-US" sz="2000" dirty="0">
                <a:solidFill>
                  <a:schemeClr val="tx1"/>
                </a:solidFill>
                <a:latin typeface="+mj-lt"/>
              </a:rPr>
              <a:t>to work </a:t>
            </a:r>
            <a:r>
              <a:rPr lang="en-US" sz="2000" dirty="0" smtClean="0">
                <a:solidFill>
                  <a:schemeClr val="tx1"/>
                </a:solidFill>
                <a:latin typeface="+mj-lt"/>
              </a:rPr>
              <a:t>without interruption </a:t>
            </a:r>
            <a:r>
              <a:rPr lang="en-US" sz="2000" dirty="0">
                <a:solidFill>
                  <a:schemeClr val="tx1"/>
                </a:solidFill>
                <a:latin typeface="+mj-lt"/>
              </a:rPr>
              <a:t>during </a:t>
            </a:r>
            <a:r>
              <a:rPr lang="en-US" sz="2000" dirty="0" smtClean="0">
                <a:solidFill>
                  <a:schemeClr val="tx1"/>
                </a:solidFill>
                <a:latin typeface="+mj-lt"/>
              </a:rPr>
              <a:t>a relatively </a:t>
            </a:r>
            <a:r>
              <a:rPr lang="en-US" sz="2000" dirty="0">
                <a:solidFill>
                  <a:schemeClr val="tx1"/>
                </a:solidFill>
                <a:latin typeface="+mj-lt"/>
              </a:rPr>
              <a:t>long period of time</a:t>
            </a:r>
          </a:p>
        </p:txBody>
      </p:sp>
      <p:sp>
        <p:nvSpPr>
          <p:cNvPr id="19" name="Freeform 18"/>
          <p:cNvSpPr/>
          <p:nvPr/>
        </p:nvSpPr>
        <p:spPr>
          <a:xfrm>
            <a:off x="184968" y="1354631"/>
            <a:ext cx="3882372" cy="1390650"/>
          </a:xfrm>
          <a:custGeom>
            <a:avLst/>
            <a:gdLst>
              <a:gd name="connsiteX0" fmla="*/ 0 w 3313875"/>
              <a:gd name="connsiteY0" fmla="*/ 138989 h 1389888"/>
              <a:gd name="connsiteX1" fmla="*/ 138989 w 3313875"/>
              <a:gd name="connsiteY1" fmla="*/ 0 h 1389888"/>
              <a:gd name="connsiteX2" fmla="*/ 3174886 w 3313875"/>
              <a:gd name="connsiteY2" fmla="*/ 0 h 1389888"/>
              <a:gd name="connsiteX3" fmla="*/ 3313875 w 3313875"/>
              <a:gd name="connsiteY3" fmla="*/ 138989 h 1389888"/>
              <a:gd name="connsiteX4" fmla="*/ 3313875 w 3313875"/>
              <a:gd name="connsiteY4" fmla="*/ 1250899 h 1389888"/>
              <a:gd name="connsiteX5" fmla="*/ 3174886 w 3313875"/>
              <a:gd name="connsiteY5" fmla="*/ 1389888 h 1389888"/>
              <a:gd name="connsiteX6" fmla="*/ 138989 w 3313875"/>
              <a:gd name="connsiteY6" fmla="*/ 1389888 h 1389888"/>
              <a:gd name="connsiteX7" fmla="*/ 0 w 3313875"/>
              <a:gd name="connsiteY7" fmla="*/ 1250899 h 1389888"/>
              <a:gd name="connsiteX8" fmla="*/ 0 w 3313875"/>
              <a:gd name="connsiteY8" fmla="*/ 138989 h 13898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13875" h="1389888">
                <a:moveTo>
                  <a:pt x="0" y="138989"/>
                </a:moveTo>
                <a:cubicBezTo>
                  <a:pt x="0" y="62227"/>
                  <a:pt x="62227" y="0"/>
                  <a:pt x="138989" y="0"/>
                </a:cubicBezTo>
                <a:lnTo>
                  <a:pt x="3174886" y="0"/>
                </a:lnTo>
                <a:cubicBezTo>
                  <a:pt x="3251648" y="0"/>
                  <a:pt x="3313875" y="62227"/>
                  <a:pt x="3313875" y="138989"/>
                </a:cubicBezTo>
                <a:lnTo>
                  <a:pt x="3313875" y="1250899"/>
                </a:lnTo>
                <a:cubicBezTo>
                  <a:pt x="3313875" y="1327661"/>
                  <a:pt x="3251648" y="1389888"/>
                  <a:pt x="3174886" y="1389888"/>
                </a:cubicBezTo>
                <a:lnTo>
                  <a:pt x="138989" y="1389888"/>
                </a:lnTo>
                <a:cubicBezTo>
                  <a:pt x="62227" y="1389888"/>
                  <a:pt x="0" y="1327661"/>
                  <a:pt x="0" y="1250899"/>
                </a:cubicBezTo>
                <a:lnTo>
                  <a:pt x="0" y="138989"/>
                </a:lnTo>
                <a:close/>
              </a:path>
            </a:pathLst>
          </a:custGeom>
          <a:ln w="28575">
            <a:solidFill>
              <a:schemeClr val="accent6"/>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lIns="83871" tIns="83871" rIns="1078033" bIns="431343" spcCol="1270"/>
          <a:lstStyle/>
          <a:p>
            <a:pPr marL="114300" lvl="1" indent="-114300" defTabSz="622300">
              <a:lnSpc>
                <a:spcPct val="90000"/>
              </a:lnSpc>
              <a:spcAft>
                <a:spcPct val="15000"/>
              </a:spcAft>
              <a:buFontTx/>
              <a:buChar char="••"/>
              <a:defRPr/>
            </a:pPr>
            <a:r>
              <a:rPr lang="en-US" sz="2000" dirty="0">
                <a:solidFill>
                  <a:schemeClr val="tx1"/>
                </a:solidFill>
                <a:latin typeface="+mj-lt"/>
              </a:rPr>
              <a:t>A system is said to </a:t>
            </a:r>
            <a:r>
              <a:rPr lang="en-US" sz="2000" dirty="0" smtClean="0">
                <a:solidFill>
                  <a:schemeClr val="tx1"/>
                </a:solidFill>
                <a:latin typeface="+mj-lt"/>
              </a:rPr>
              <a:t>be highly </a:t>
            </a:r>
            <a:r>
              <a:rPr lang="en-US" sz="2000" dirty="0">
                <a:solidFill>
                  <a:schemeClr val="tx1"/>
                </a:solidFill>
                <a:latin typeface="+mj-lt"/>
              </a:rPr>
              <a:t>available if it </a:t>
            </a:r>
            <a:r>
              <a:rPr lang="en-US" sz="2000" dirty="0" smtClean="0">
                <a:solidFill>
                  <a:schemeClr val="tx1"/>
                </a:solidFill>
                <a:latin typeface="+mj-lt"/>
              </a:rPr>
              <a:t>will be </a:t>
            </a:r>
            <a:r>
              <a:rPr lang="en-US" sz="2000" dirty="0">
                <a:solidFill>
                  <a:schemeClr val="tx1"/>
                </a:solidFill>
                <a:latin typeface="+mj-lt"/>
              </a:rPr>
              <a:t>most likely working at a given instant in time</a:t>
            </a:r>
          </a:p>
        </p:txBody>
      </p:sp>
      <p:sp>
        <p:nvSpPr>
          <p:cNvPr id="20" name="Freeform 19"/>
          <p:cNvSpPr/>
          <p:nvPr/>
        </p:nvSpPr>
        <p:spPr>
          <a:xfrm>
            <a:off x="2519671" y="1249402"/>
            <a:ext cx="2592000" cy="2556000"/>
          </a:xfrm>
          <a:custGeom>
            <a:avLst/>
            <a:gdLst>
              <a:gd name="connsiteX0" fmla="*/ 0 w 1880692"/>
              <a:gd name="connsiteY0" fmla="*/ 1880692 h 1880692"/>
              <a:gd name="connsiteX1" fmla="*/ 1880692 w 1880692"/>
              <a:gd name="connsiteY1" fmla="*/ 0 h 1880692"/>
              <a:gd name="connsiteX2" fmla="*/ 1880692 w 1880692"/>
              <a:gd name="connsiteY2" fmla="*/ 1880692 h 1880692"/>
              <a:gd name="connsiteX3" fmla="*/ 0 w 1880692"/>
              <a:gd name="connsiteY3" fmla="*/ 1880692 h 1880692"/>
            </a:gdLst>
            <a:ahLst/>
            <a:cxnLst>
              <a:cxn ang="0">
                <a:pos x="connsiteX0" y="connsiteY0"/>
              </a:cxn>
              <a:cxn ang="0">
                <a:pos x="connsiteX1" y="connsiteY1"/>
              </a:cxn>
              <a:cxn ang="0">
                <a:pos x="connsiteX2" y="connsiteY2"/>
              </a:cxn>
              <a:cxn ang="0">
                <a:pos x="connsiteX3" y="connsiteY3"/>
              </a:cxn>
            </a:cxnLst>
            <a:rect l="l" t="t" r="r" b="b"/>
            <a:pathLst>
              <a:path w="1880692" h="1880692">
                <a:moveTo>
                  <a:pt x="0" y="1880692"/>
                </a:moveTo>
                <a:cubicBezTo>
                  <a:pt x="0" y="842014"/>
                  <a:pt x="842014" y="0"/>
                  <a:pt x="1880692" y="0"/>
                </a:cubicBezTo>
                <a:lnTo>
                  <a:pt x="1880692" y="1880692"/>
                </a:lnTo>
                <a:lnTo>
                  <a:pt x="0" y="1880692"/>
                </a:lnTo>
                <a:close/>
              </a:path>
            </a:pathLst>
          </a:custGeom>
          <a:solidFill>
            <a:schemeClr val="accent6"/>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650410" tIns="650410" rIns="99568" bIns="99568" spcCol="1270" anchor="ctr"/>
          <a:lstStyle/>
          <a:p>
            <a:pPr algn="ctr" defTabSz="622300">
              <a:lnSpc>
                <a:spcPct val="90000"/>
              </a:lnSpc>
              <a:spcAft>
                <a:spcPct val="35000"/>
              </a:spcAft>
              <a:defRPr/>
            </a:pPr>
            <a:r>
              <a:rPr lang="en-US" sz="2400" dirty="0">
                <a:latin typeface="+mj-lt"/>
              </a:rPr>
              <a:t>Availability</a:t>
            </a:r>
            <a:endParaRPr lang="en-US" sz="1400" dirty="0">
              <a:latin typeface="+mj-lt"/>
            </a:endParaRPr>
          </a:p>
        </p:txBody>
      </p:sp>
      <p:sp>
        <p:nvSpPr>
          <p:cNvPr id="21" name="Freeform 20"/>
          <p:cNvSpPr/>
          <p:nvPr/>
        </p:nvSpPr>
        <p:spPr>
          <a:xfrm>
            <a:off x="5299216" y="1262102"/>
            <a:ext cx="2592000" cy="2556000"/>
          </a:xfrm>
          <a:custGeom>
            <a:avLst/>
            <a:gdLst>
              <a:gd name="connsiteX0" fmla="*/ 0 w 1880692"/>
              <a:gd name="connsiteY0" fmla="*/ 1880692 h 1880692"/>
              <a:gd name="connsiteX1" fmla="*/ 1880692 w 1880692"/>
              <a:gd name="connsiteY1" fmla="*/ 0 h 1880692"/>
              <a:gd name="connsiteX2" fmla="*/ 1880692 w 1880692"/>
              <a:gd name="connsiteY2" fmla="*/ 1880692 h 1880692"/>
              <a:gd name="connsiteX3" fmla="*/ 0 w 1880692"/>
              <a:gd name="connsiteY3" fmla="*/ 1880692 h 1880692"/>
            </a:gdLst>
            <a:ahLst/>
            <a:cxnLst>
              <a:cxn ang="0">
                <a:pos x="connsiteX0" y="connsiteY0"/>
              </a:cxn>
              <a:cxn ang="0">
                <a:pos x="connsiteX1" y="connsiteY1"/>
              </a:cxn>
              <a:cxn ang="0">
                <a:pos x="connsiteX2" y="connsiteY2"/>
              </a:cxn>
              <a:cxn ang="0">
                <a:pos x="connsiteX3" y="connsiteY3"/>
              </a:cxn>
            </a:cxnLst>
            <a:rect l="l" t="t" r="r" b="b"/>
            <a:pathLst>
              <a:path w="1880692" h="1880692">
                <a:moveTo>
                  <a:pt x="0" y="0"/>
                </a:moveTo>
                <a:cubicBezTo>
                  <a:pt x="1038678" y="0"/>
                  <a:pt x="1880692" y="842014"/>
                  <a:pt x="1880692" y="1880692"/>
                </a:cubicBezTo>
                <a:lnTo>
                  <a:pt x="0" y="1880692"/>
                </a:lnTo>
                <a:lnTo>
                  <a:pt x="0" y="0"/>
                </a:lnTo>
                <a:close/>
              </a:path>
            </a:pathLst>
          </a:custGeom>
          <a:solidFill>
            <a:srgbClr val="00B050"/>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99568" tIns="650410" rIns="650410" bIns="99568" spcCol="1270" anchor="ctr"/>
          <a:lstStyle/>
          <a:p>
            <a:pPr algn="ctr" defTabSz="622300">
              <a:lnSpc>
                <a:spcPct val="90000"/>
              </a:lnSpc>
              <a:spcAft>
                <a:spcPct val="35000"/>
              </a:spcAft>
              <a:defRPr/>
            </a:pPr>
            <a:r>
              <a:rPr lang="en-US" sz="2400" dirty="0">
                <a:latin typeface="+mj-lt"/>
              </a:rPr>
              <a:t>Reliability</a:t>
            </a:r>
            <a:endParaRPr lang="en-US" sz="1400" dirty="0">
              <a:latin typeface="+mj-lt"/>
            </a:endParaRPr>
          </a:p>
        </p:txBody>
      </p:sp>
      <p:sp>
        <p:nvSpPr>
          <p:cNvPr id="22" name="Freeform 21"/>
          <p:cNvSpPr/>
          <p:nvPr/>
        </p:nvSpPr>
        <p:spPr>
          <a:xfrm>
            <a:off x="5299210" y="4013682"/>
            <a:ext cx="2592000" cy="2556000"/>
          </a:xfrm>
          <a:custGeom>
            <a:avLst/>
            <a:gdLst>
              <a:gd name="connsiteX0" fmla="*/ 0 w 1880692"/>
              <a:gd name="connsiteY0" fmla="*/ 1880692 h 1880692"/>
              <a:gd name="connsiteX1" fmla="*/ 1880692 w 1880692"/>
              <a:gd name="connsiteY1" fmla="*/ 0 h 1880692"/>
              <a:gd name="connsiteX2" fmla="*/ 1880692 w 1880692"/>
              <a:gd name="connsiteY2" fmla="*/ 1880692 h 1880692"/>
              <a:gd name="connsiteX3" fmla="*/ 0 w 1880692"/>
              <a:gd name="connsiteY3" fmla="*/ 1880692 h 1880692"/>
            </a:gdLst>
            <a:ahLst/>
            <a:cxnLst>
              <a:cxn ang="0">
                <a:pos x="connsiteX0" y="connsiteY0"/>
              </a:cxn>
              <a:cxn ang="0">
                <a:pos x="connsiteX1" y="connsiteY1"/>
              </a:cxn>
              <a:cxn ang="0">
                <a:pos x="connsiteX2" y="connsiteY2"/>
              </a:cxn>
              <a:cxn ang="0">
                <a:pos x="connsiteX3" y="connsiteY3"/>
              </a:cxn>
            </a:cxnLst>
            <a:rect l="l" t="t" r="r" b="b"/>
            <a:pathLst>
              <a:path w="1880692" h="1880692">
                <a:moveTo>
                  <a:pt x="1880692" y="0"/>
                </a:moveTo>
                <a:cubicBezTo>
                  <a:pt x="1880692" y="1038678"/>
                  <a:pt x="1038678" y="1880692"/>
                  <a:pt x="0" y="1880692"/>
                </a:cubicBezTo>
                <a:lnTo>
                  <a:pt x="0" y="0"/>
                </a:lnTo>
                <a:lnTo>
                  <a:pt x="1880692" y="0"/>
                </a:lnTo>
                <a:close/>
              </a:path>
            </a:pathLst>
          </a:custGeom>
          <a:solidFill>
            <a:schemeClr val="accent2"/>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99568" tIns="99568" rIns="650410" bIns="650410" spcCol="1270" anchor="ctr"/>
          <a:lstStyle/>
          <a:p>
            <a:pPr algn="ctr" defTabSz="622300">
              <a:lnSpc>
                <a:spcPct val="90000"/>
              </a:lnSpc>
              <a:spcAft>
                <a:spcPct val="35000"/>
              </a:spcAft>
              <a:defRPr/>
            </a:pPr>
            <a:r>
              <a:rPr lang="en-US" sz="2400" dirty="0">
                <a:solidFill>
                  <a:schemeClr val="bg1"/>
                </a:solidFill>
                <a:latin typeface="+mj-lt"/>
              </a:rPr>
              <a:t>Maintainability</a:t>
            </a:r>
            <a:endParaRPr lang="en-US" sz="1400" dirty="0">
              <a:solidFill>
                <a:schemeClr val="bg1"/>
              </a:solidFill>
              <a:latin typeface="+mj-lt"/>
            </a:endParaRPr>
          </a:p>
        </p:txBody>
      </p:sp>
      <p:sp>
        <p:nvSpPr>
          <p:cNvPr id="23" name="Freeform 22"/>
          <p:cNvSpPr/>
          <p:nvPr/>
        </p:nvSpPr>
        <p:spPr>
          <a:xfrm>
            <a:off x="2505152" y="4013681"/>
            <a:ext cx="2592000" cy="2556000"/>
          </a:xfrm>
          <a:custGeom>
            <a:avLst/>
            <a:gdLst>
              <a:gd name="connsiteX0" fmla="*/ 0 w 1880692"/>
              <a:gd name="connsiteY0" fmla="*/ 1880692 h 1880692"/>
              <a:gd name="connsiteX1" fmla="*/ 1880692 w 1880692"/>
              <a:gd name="connsiteY1" fmla="*/ 0 h 1880692"/>
              <a:gd name="connsiteX2" fmla="*/ 1880692 w 1880692"/>
              <a:gd name="connsiteY2" fmla="*/ 1880692 h 1880692"/>
              <a:gd name="connsiteX3" fmla="*/ 0 w 1880692"/>
              <a:gd name="connsiteY3" fmla="*/ 1880692 h 1880692"/>
            </a:gdLst>
            <a:ahLst/>
            <a:cxnLst>
              <a:cxn ang="0">
                <a:pos x="connsiteX0" y="connsiteY0"/>
              </a:cxn>
              <a:cxn ang="0">
                <a:pos x="connsiteX1" y="connsiteY1"/>
              </a:cxn>
              <a:cxn ang="0">
                <a:pos x="connsiteX2" y="connsiteY2"/>
              </a:cxn>
              <a:cxn ang="0">
                <a:pos x="connsiteX3" y="connsiteY3"/>
              </a:cxn>
            </a:cxnLst>
            <a:rect l="l" t="t" r="r" b="b"/>
            <a:pathLst>
              <a:path w="1880692" h="1880692">
                <a:moveTo>
                  <a:pt x="1880692" y="1880692"/>
                </a:moveTo>
                <a:cubicBezTo>
                  <a:pt x="842014" y="1880692"/>
                  <a:pt x="0" y="1038678"/>
                  <a:pt x="0" y="0"/>
                </a:cubicBezTo>
                <a:lnTo>
                  <a:pt x="1880692" y="0"/>
                </a:lnTo>
                <a:lnTo>
                  <a:pt x="1880692" y="1880692"/>
                </a:lnTo>
                <a:close/>
              </a:path>
            </a:pathLst>
          </a:custGeom>
          <a:solidFill>
            <a:srgbClr val="1D3064"/>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650410" tIns="99568" rIns="99569" bIns="650411" spcCol="1270" anchor="ctr"/>
          <a:lstStyle/>
          <a:p>
            <a:pPr algn="ctr" defTabSz="622300">
              <a:lnSpc>
                <a:spcPct val="90000"/>
              </a:lnSpc>
              <a:spcAft>
                <a:spcPct val="35000"/>
              </a:spcAft>
              <a:defRPr/>
            </a:pPr>
            <a:r>
              <a:rPr lang="en-US" sz="2400" dirty="0">
                <a:latin typeface="+mj-lt"/>
              </a:rPr>
              <a:t>Safety</a:t>
            </a:r>
            <a:endParaRPr lang="en-US" sz="1400" dirty="0">
              <a:latin typeface="+mj-lt"/>
            </a:endParaRPr>
          </a:p>
        </p:txBody>
      </p:sp>
      <p:sp>
        <p:nvSpPr>
          <p:cNvPr id="24" name="Circular Arrow 23"/>
          <p:cNvSpPr/>
          <p:nvPr/>
        </p:nvSpPr>
        <p:spPr>
          <a:xfrm>
            <a:off x="4684283" y="3381769"/>
            <a:ext cx="920935" cy="774180"/>
          </a:xfrm>
          <a:prstGeom prst="circularArrow">
            <a:avLst/>
          </a:prstGeom>
          <a:solidFill>
            <a:schemeClr val="tx1"/>
          </a:solidFill>
          <a:ln>
            <a:noFill/>
          </a:ln>
        </p:spPr>
        <p:style>
          <a:lnRef idx="2">
            <a:schemeClr val="lt1">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dk1">
              <a:hueOff val="0"/>
              <a:satOff val="0"/>
              <a:lumOff val="0"/>
              <a:alphaOff val="0"/>
            </a:schemeClr>
          </a:fontRef>
        </p:style>
      </p:sp>
      <p:sp>
        <p:nvSpPr>
          <p:cNvPr id="25" name="Circular Arrow 24"/>
          <p:cNvSpPr/>
          <p:nvPr/>
        </p:nvSpPr>
        <p:spPr>
          <a:xfrm rot="10800000">
            <a:off x="4684282" y="3599256"/>
            <a:ext cx="920935" cy="774179"/>
          </a:xfrm>
          <a:prstGeom prst="circularArrow">
            <a:avLst/>
          </a:prstGeom>
          <a:solidFill>
            <a:schemeClr val="tx1"/>
          </a:solidFill>
          <a:ln>
            <a:noFill/>
          </a:ln>
        </p:spPr>
        <p:style>
          <a:lnRef idx="2">
            <a:schemeClr val="lt1">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dk1">
              <a:hueOff val="0"/>
              <a:satOff val="0"/>
              <a:lumOff val="0"/>
              <a:alphaOff val="0"/>
            </a:schemeClr>
          </a:fontRef>
        </p:style>
      </p:sp>
      <p:sp>
        <p:nvSpPr>
          <p:cNvPr id="26" name="TextBox 25"/>
          <p:cNvSpPr txBox="1">
            <a:spLocks noChangeArrowheads="1"/>
          </p:cNvSpPr>
          <p:nvPr/>
        </p:nvSpPr>
        <p:spPr bwMode="auto">
          <a:xfrm>
            <a:off x="3939938" y="3716762"/>
            <a:ext cx="242406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000" b="1" dirty="0">
                <a:latin typeface="+mj-lt"/>
              </a:rPr>
              <a:t>A Dependable System</a:t>
            </a:r>
          </a:p>
        </p:txBody>
      </p:sp>
    </p:spTree>
    <p:extLst>
      <p:ext uri="{BB962C8B-B14F-4D97-AF65-F5344CB8AC3E}">
        <p14:creationId xmlns:p14="http://schemas.microsoft.com/office/powerpoint/2010/main" val="3843663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24"/>
                                        </p:tgtEl>
                                        <p:attrNameLst>
                                          <p:attrName>style.visibility</p:attrName>
                                        </p:attrNameLst>
                                      </p:cBhvr>
                                      <p:to>
                                        <p:strVal val="visible"/>
                                      </p:to>
                                    </p:set>
                                    <p:animEffect transition="in" filter="wipe(left)">
                                      <p:cBhvr>
                                        <p:cTn id="11" dur="500"/>
                                        <p:tgtEl>
                                          <p:spTgt spid="24"/>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26"/>
                                        </p:tgtEl>
                                        <p:attrNameLst>
                                          <p:attrName>style.visibility</p:attrName>
                                        </p:attrNameLst>
                                      </p:cBhvr>
                                      <p:to>
                                        <p:strVal val="visible"/>
                                      </p:to>
                                    </p:set>
                                    <p:animEffect transition="in" filter="fade">
                                      <p:cBhvr>
                                        <p:cTn id="14" dur="500"/>
                                        <p:tgtEl>
                                          <p:spTgt spid="26"/>
                                        </p:tgtEl>
                                      </p:cBhvr>
                                    </p:animEffect>
                                  </p:childTnLst>
                                </p:cTn>
                              </p:par>
                              <p:par>
                                <p:cTn id="15" presetID="22" presetClass="entr" presetSubtype="2" fill="hold" nodeType="withEffect">
                                  <p:stCondLst>
                                    <p:cond delay="0"/>
                                  </p:stCondLst>
                                  <p:childTnLst>
                                    <p:set>
                                      <p:cBhvr>
                                        <p:cTn id="16" dur="1" fill="hold">
                                          <p:stCondLst>
                                            <p:cond delay="0"/>
                                          </p:stCondLst>
                                        </p:cTn>
                                        <p:tgtEl>
                                          <p:spTgt spid="25"/>
                                        </p:tgtEl>
                                        <p:attrNameLst>
                                          <p:attrName>style.visibility</p:attrName>
                                        </p:attrNameLst>
                                      </p:cBhvr>
                                      <p:to>
                                        <p:strVal val="visible"/>
                                      </p:to>
                                    </p:set>
                                    <p:animEffect transition="in" filter="wipe(right)">
                                      <p:cBhvr>
                                        <p:cTn id="17" dur="500"/>
                                        <p:tgtEl>
                                          <p:spTgt spid="25"/>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19"/>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20"/>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18"/>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21"/>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22"/>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16"/>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23"/>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8" grpId="0" animBg="1"/>
      <p:bldP spid="19" grpId="0" animBg="1"/>
      <p:bldP spid="20" grpId="0" animBg="1"/>
      <p:bldP spid="21" grpId="0" animBg="1"/>
      <p:bldP spid="22" grpId="0" animBg="1"/>
      <p:bldP spid="23" grpId="0" animBg="1"/>
      <p:bldP spid="26" grpId="0"/>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F2D5F8-87CB-4B5B-8EC7-5F4CE6485746}"/>
              </a:ext>
            </a:extLst>
          </p:cNvPr>
          <p:cNvSpPr>
            <a:spLocks noGrp="1"/>
          </p:cNvSpPr>
          <p:nvPr>
            <p:ph type="title"/>
          </p:nvPr>
        </p:nvSpPr>
        <p:spPr/>
        <p:txBody>
          <a:bodyPr>
            <a:normAutofit/>
          </a:bodyPr>
          <a:lstStyle/>
          <a:p>
            <a:r>
              <a:rPr lang="en-US" dirty="0"/>
              <a:t>Availability vs. Reliability</a:t>
            </a:r>
          </a:p>
        </p:txBody>
      </p:sp>
      <p:sp>
        <p:nvSpPr>
          <p:cNvPr id="3" name="Content Placeholder 2">
            <a:extLst>
              <a:ext uri="{FF2B5EF4-FFF2-40B4-BE49-F238E27FC236}">
                <a16:creationId xmlns:a16="http://schemas.microsoft.com/office/drawing/2014/main" xmlns="" id="{139A428D-8F15-4206-B337-FA27C005FA71}"/>
              </a:ext>
            </a:extLst>
          </p:cNvPr>
          <p:cNvSpPr>
            <a:spLocks noGrp="1"/>
          </p:cNvSpPr>
          <p:nvPr>
            <p:ph idx="1"/>
          </p:nvPr>
        </p:nvSpPr>
        <p:spPr>
          <a:xfrm>
            <a:off x="131180" y="863444"/>
            <a:ext cx="11944279" cy="5590565"/>
          </a:xfrm>
        </p:spPr>
        <p:txBody>
          <a:bodyPr/>
          <a:lstStyle/>
          <a:p>
            <a:pPr>
              <a:lnSpc>
                <a:spcPct val="100000"/>
              </a:lnSpc>
            </a:pPr>
            <a:r>
              <a:rPr lang="en-US" dirty="0"/>
              <a:t>There is a distinction between </a:t>
            </a:r>
            <a:r>
              <a:rPr lang="en-US" dirty="0">
                <a:solidFill>
                  <a:schemeClr val="accent6"/>
                </a:solidFill>
              </a:rPr>
              <a:t>availability</a:t>
            </a:r>
            <a:r>
              <a:rPr lang="en-US" dirty="0"/>
              <a:t> and </a:t>
            </a:r>
            <a:r>
              <a:rPr lang="en-US" dirty="0">
                <a:solidFill>
                  <a:schemeClr val="accent6"/>
                </a:solidFill>
              </a:rPr>
              <a:t>reliability</a:t>
            </a:r>
          </a:p>
          <a:p>
            <a:pPr lvl="2"/>
            <a:r>
              <a:rPr lang="en-US" sz="2400" dirty="0"/>
              <a:t>Availability refers to the probability that a system is operating correctly at any given moment</a:t>
            </a:r>
          </a:p>
          <a:p>
            <a:pPr lvl="2"/>
            <a:r>
              <a:rPr lang="en-US" sz="2400" dirty="0">
                <a:solidFill>
                  <a:srgbClr val="1D3064"/>
                </a:solidFill>
              </a:rPr>
              <a:t>Availability = MTTF/(MTTF+MTTR)</a:t>
            </a:r>
          </a:p>
          <a:p>
            <a:pPr lvl="2"/>
            <a:r>
              <a:rPr lang="en-US" sz="2400" dirty="0"/>
              <a:t>Reliability measures how long a system can operate without a breakdown</a:t>
            </a:r>
          </a:p>
          <a:p>
            <a:pPr>
              <a:lnSpc>
                <a:spcPct val="100000"/>
              </a:lnSpc>
            </a:pPr>
            <a:r>
              <a:rPr lang="en-US" dirty="0" smtClean="0"/>
              <a:t>A </a:t>
            </a:r>
            <a:r>
              <a:rPr lang="en-US" dirty="0">
                <a:solidFill>
                  <a:schemeClr val="accent6"/>
                </a:solidFill>
              </a:rPr>
              <a:t>highly-available (HA) </a:t>
            </a:r>
            <a:r>
              <a:rPr lang="en-US" dirty="0"/>
              <a:t>system is one that will most likely be working at a given instant in time</a:t>
            </a:r>
          </a:p>
          <a:p>
            <a:pPr>
              <a:lnSpc>
                <a:spcPct val="100000"/>
              </a:lnSpc>
            </a:pPr>
            <a:r>
              <a:rPr lang="en-US" dirty="0" smtClean="0"/>
              <a:t>A </a:t>
            </a:r>
            <a:r>
              <a:rPr lang="en-US" dirty="0">
                <a:solidFill>
                  <a:schemeClr val="accent6"/>
                </a:solidFill>
              </a:rPr>
              <a:t>highly-reliable</a:t>
            </a:r>
            <a:r>
              <a:rPr lang="en-US" dirty="0"/>
              <a:t> system is one that will most likely continue to work without interruption during a relatively long period of time</a:t>
            </a:r>
          </a:p>
        </p:txBody>
      </p:sp>
    </p:spTree>
    <p:extLst>
      <p:ext uri="{BB962C8B-B14F-4D97-AF65-F5344CB8AC3E}">
        <p14:creationId xmlns:p14="http://schemas.microsoft.com/office/powerpoint/2010/main" val="752451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F2D5F8-87CB-4B5B-8EC7-5F4CE6485746}"/>
              </a:ext>
            </a:extLst>
          </p:cNvPr>
          <p:cNvSpPr>
            <a:spLocks noGrp="1"/>
          </p:cNvSpPr>
          <p:nvPr>
            <p:ph type="title"/>
          </p:nvPr>
        </p:nvSpPr>
        <p:spPr/>
        <p:txBody>
          <a:bodyPr>
            <a:normAutofit/>
          </a:bodyPr>
          <a:lstStyle/>
          <a:p>
            <a:r>
              <a:rPr lang="en-US" dirty="0"/>
              <a:t>Faults, Errors and Failures</a:t>
            </a:r>
          </a:p>
        </p:txBody>
      </p:sp>
      <p:sp>
        <p:nvSpPr>
          <p:cNvPr id="3" name="Content Placeholder 2">
            <a:extLst>
              <a:ext uri="{FF2B5EF4-FFF2-40B4-BE49-F238E27FC236}">
                <a16:creationId xmlns:a16="http://schemas.microsoft.com/office/drawing/2014/main" xmlns="" id="{139A428D-8F15-4206-B337-FA27C005FA71}"/>
              </a:ext>
            </a:extLst>
          </p:cNvPr>
          <p:cNvSpPr>
            <a:spLocks noGrp="1"/>
          </p:cNvSpPr>
          <p:nvPr>
            <p:ph idx="1"/>
          </p:nvPr>
        </p:nvSpPr>
        <p:spPr>
          <a:xfrm>
            <a:off x="131180" y="863444"/>
            <a:ext cx="11944279" cy="5590565"/>
          </a:xfrm>
        </p:spPr>
        <p:txBody>
          <a:bodyPr/>
          <a:lstStyle/>
          <a:p>
            <a:pPr>
              <a:lnSpc>
                <a:spcPct val="100000"/>
              </a:lnSpc>
            </a:pPr>
            <a:endParaRPr lang="en-US" dirty="0"/>
          </a:p>
        </p:txBody>
      </p:sp>
      <p:sp>
        <p:nvSpPr>
          <p:cNvPr id="4" name="Freeform 3"/>
          <p:cNvSpPr/>
          <p:nvPr/>
        </p:nvSpPr>
        <p:spPr>
          <a:xfrm>
            <a:off x="1963832" y="1486274"/>
            <a:ext cx="1601788" cy="962025"/>
          </a:xfrm>
          <a:custGeom>
            <a:avLst/>
            <a:gdLst>
              <a:gd name="connsiteX0" fmla="*/ 0 w 1601390"/>
              <a:gd name="connsiteY0" fmla="*/ 96083 h 960834"/>
              <a:gd name="connsiteX1" fmla="*/ 96083 w 1601390"/>
              <a:gd name="connsiteY1" fmla="*/ 0 h 960834"/>
              <a:gd name="connsiteX2" fmla="*/ 1505307 w 1601390"/>
              <a:gd name="connsiteY2" fmla="*/ 0 h 960834"/>
              <a:gd name="connsiteX3" fmla="*/ 1601390 w 1601390"/>
              <a:gd name="connsiteY3" fmla="*/ 96083 h 960834"/>
              <a:gd name="connsiteX4" fmla="*/ 1601390 w 1601390"/>
              <a:gd name="connsiteY4" fmla="*/ 864751 h 960834"/>
              <a:gd name="connsiteX5" fmla="*/ 1505307 w 1601390"/>
              <a:gd name="connsiteY5" fmla="*/ 960834 h 960834"/>
              <a:gd name="connsiteX6" fmla="*/ 96083 w 1601390"/>
              <a:gd name="connsiteY6" fmla="*/ 960834 h 960834"/>
              <a:gd name="connsiteX7" fmla="*/ 0 w 1601390"/>
              <a:gd name="connsiteY7" fmla="*/ 864751 h 960834"/>
              <a:gd name="connsiteX8" fmla="*/ 0 w 1601390"/>
              <a:gd name="connsiteY8" fmla="*/ 96083 h 9608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01390" h="960834">
                <a:moveTo>
                  <a:pt x="0" y="96083"/>
                </a:moveTo>
                <a:cubicBezTo>
                  <a:pt x="0" y="43018"/>
                  <a:pt x="43018" y="0"/>
                  <a:pt x="96083" y="0"/>
                </a:cubicBezTo>
                <a:lnTo>
                  <a:pt x="1505307" y="0"/>
                </a:lnTo>
                <a:cubicBezTo>
                  <a:pt x="1558372" y="0"/>
                  <a:pt x="1601390" y="43018"/>
                  <a:pt x="1601390" y="96083"/>
                </a:cubicBezTo>
                <a:lnTo>
                  <a:pt x="1601390" y="864751"/>
                </a:lnTo>
                <a:cubicBezTo>
                  <a:pt x="1601390" y="917816"/>
                  <a:pt x="1558372" y="960834"/>
                  <a:pt x="1505307" y="960834"/>
                </a:cubicBezTo>
                <a:lnTo>
                  <a:pt x="96083" y="960834"/>
                </a:lnTo>
                <a:cubicBezTo>
                  <a:pt x="43018" y="960834"/>
                  <a:pt x="0" y="917816"/>
                  <a:pt x="0" y="864751"/>
                </a:cubicBezTo>
                <a:lnTo>
                  <a:pt x="0" y="96083"/>
                </a:lnTo>
                <a:close/>
              </a:path>
            </a:pathLst>
          </a:custGeom>
          <a:solidFill>
            <a:srgbClr val="1D3064"/>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153872" tIns="153872" rIns="153872" bIns="153872" spcCol="1270" anchor="ctr"/>
          <a:lstStyle/>
          <a:p>
            <a:pPr algn="ctr" defTabSz="1466850">
              <a:lnSpc>
                <a:spcPct val="90000"/>
              </a:lnSpc>
              <a:spcAft>
                <a:spcPct val="35000"/>
              </a:spcAft>
              <a:defRPr/>
            </a:pPr>
            <a:r>
              <a:rPr lang="en-US" sz="3300" dirty="0"/>
              <a:t>Fault</a:t>
            </a:r>
          </a:p>
        </p:txBody>
      </p:sp>
      <p:sp>
        <p:nvSpPr>
          <p:cNvPr id="5" name="Freeform 4"/>
          <p:cNvSpPr/>
          <p:nvPr/>
        </p:nvSpPr>
        <p:spPr>
          <a:xfrm>
            <a:off x="3739404" y="1768849"/>
            <a:ext cx="1314727" cy="396875"/>
          </a:xfrm>
          <a:custGeom>
            <a:avLst/>
            <a:gdLst>
              <a:gd name="connsiteX0" fmla="*/ 0 w 339494"/>
              <a:gd name="connsiteY0" fmla="*/ 79429 h 397144"/>
              <a:gd name="connsiteX1" fmla="*/ 169747 w 339494"/>
              <a:gd name="connsiteY1" fmla="*/ 79429 h 397144"/>
              <a:gd name="connsiteX2" fmla="*/ 169747 w 339494"/>
              <a:gd name="connsiteY2" fmla="*/ 0 h 397144"/>
              <a:gd name="connsiteX3" fmla="*/ 339494 w 339494"/>
              <a:gd name="connsiteY3" fmla="*/ 198572 h 397144"/>
              <a:gd name="connsiteX4" fmla="*/ 169747 w 339494"/>
              <a:gd name="connsiteY4" fmla="*/ 397144 h 397144"/>
              <a:gd name="connsiteX5" fmla="*/ 169747 w 339494"/>
              <a:gd name="connsiteY5" fmla="*/ 317715 h 397144"/>
              <a:gd name="connsiteX6" fmla="*/ 0 w 339494"/>
              <a:gd name="connsiteY6" fmla="*/ 317715 h 397144"/>
              <a:gd name="connsiteX7" fmla="*/ 0 w 339494"/>
              <a:gd name="connsiteY7" fmla="*/ 79429 h 3971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9494" h="397144">
                <a:moveTo>
                  <a:pt x="0" y="79429"/>
                </a:moveTo>
                <a:lnTo>
                  <a:pt x="169747" y="79429"/>
                </a:lnTo>
                <a:lnTo>
                  <a:pt x="169747" y="0"/>
                </a:lnTo>
                <a:lnTo>
                  <a:pt x="339494" y="198572"/>
                </a:lnTo>
                <a:lnTo>
                  <a:pt x="169747" y="397144"/>
                </a:lnTo>
                <a:lnTo>
                  <a:pt x="169747" y="317715"/>
                </a:lnTo>
                <a:lnTo>
                  <a:pt x="0" y="317715"/>
                </a:lnTo>
                <a:lnTo>
                  <a:pt x="0" y="79429"/>
                </a:lnTo>
                <a:close/>
              </a:path>
            </a:pathLst>
          </a:custGeom>
          <a:solidFill>
            <a:schemeClr val="accent4"/>
          </a:solid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lIns="0" tIns="79429" rIns="101848" bIns="79429" spcCol="1270" anchor="ctr"/>
          <a:lstStyle/>
          <a:p>
            <a:pPr algn="ctr" defTabSz="800100">
              <a:lnSpc>
                <a:spcPct val="90000"/>
              </a:lnSpc>
              <a:spcAft>
                <a:spcPct val="35000"/>
              </a:spcAft>
              <a:defRPr/>
            </a:pPr>
            <a:endParaRPr lang="en-US"/>
          </a:p>
        </p:txBody>
      </p:sp>
      <p:sp>
        <p:nvSpPr>
          <p:cNvPr id="6" name="Freeform 5"/>
          <p:cNvSpPr/>
          <p:nvPr/>
        </p:nvSpPr>
        <p:spPr>
          <a:xfrm>
            <a:off x="5148260" y="1486274"/>
            <a:ext cx="1600200" cy="962025"/>
          </a:xfrm>
          <a:custGeom>
            <a:avLst/>
            <a:gdLst>
              <a:gd name="connsiteX0" fmla="*/ 0 w 1601390"/>
              <a:gd name="connsiteY0" fmla="*/ 96083 h 960834"/>
              <a:gd name="connsiteX1" fmla="*/ 96083 w 1601390"/>
              <a:gd name="connsiteY1" fmla="*/ 0 h 960834"/>
              <a:gd name="connsiteX2" fmla="*/ 1505307 w 1601390"/>
              <a:gd name="connsiteY2" fmla="*/ 0 h 960834"/>
              <a:gd name="connsiteX3" fmla="*/ 1601390 w 1601390"/>
              <a:gd name="connsiteY3" fmla="*/ 96083 h 960834"/>
              <a:gd name="connsiteX4" fmla="*/ 1601390 w 1601390"/>
              <a:gd name="connsiteY4" fmla="*/ 864751 h 960834"/>
              <a:gd name="connsiteX5" fmla="*/ 1505307 w 1601390"/>
              <a:gd name="connsiteY5" fmla="*/ 960834 h 960834"/>
              <a:gd name="connsiteX6" fmla="*/ 96083 w 1601390"/>
              <a:gd name="connsiteY6" fmla="*/ 960834 h 960834"/>
              <a:gd name="connsiteX7" fmla="*/ 0 w 1601390"/>
              <a:gd name="connsiteY7" fmla="*/ 864751 h 960834"/>
              <a:gd name="connsiteX8" fmla="*/ 0 w 1601390"/>
              <a:gd name="connsiteY8" fmla="*/ 96083 h 9608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01390" h="960834">
                <a:moveTo>
                  <a:pt x="0" y="96083"/>
                </a:moveTo>
                <a:cubicBezTo>
                  <a:pt x="0" y="43018"/>
                  <a:pt x="43018" y="0"/>
                  <a:pt x="96083" y="0"/>
                </a:cubicBezTo>
                <a:lnTo>
                  <a:pt x="1505307" y="0"/>
                </a:lnTo>
                <a:cubicBezTo>
                  <a:pt x="1558372" y="0"/>
                  <a:pt x="1601390" y="43018"/>
                  <a:pt x="1601390" y="96083"/>
                </a:cubicBezTo>
                <a:lnTo>
                  <a:pt x="1601390" y="864751"/>
                </a:lnTo>
                <a:cubicBezTo>
                  <a:pt x="1601390" y="917816"/>
                  <a:pt x="1558372" y="960834"/>
                  <a:pt x="1505307" y="960834"/>
                </a:cubicBezTo>
                <a:lnTo>
                  <a:pt x="96083" y="960834"/>
                </a:lnTo>
                <a:cubicBezTo>
                  <a:pt x="43018" y="960834"/>
                  <a:pt x="0" y="917816"/>
                  <a:pt x="0" y="864751"/>
                </a:cubicBezTo>
                <a:lnTo>
                  <a:pt x="0" y="96083"/>
                </a:lnTo>
                <a:close/>
              </a:path>
            </a:pathLst>
          </a:custGeom>
          <a:solidFill>
            <a:schemeClr val="accent6"/>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153872" tIns="153872" rIns="153872" bIns="153872" spcCol="1270" anchor="ctr"/>
          <a:lstStyle/>
          <a:p>
            <a:pPr algn="ctr" defTabSz="1466850">
              <a:lnSpc>
                <a:spcPct val="90000"/>
              </a:lnSpc>
              <a:spcAft>
                <a:spcPct val="35000"/>
              </a:spcAft>
              <a:defRPr/>
            </a:pPr>
            <a:r>
              <a:rPr lang="en-US" sz="3300" dirty="0"/>
              <a:t>Error</a:t>
            </a:r>
          </a:p>
        </p:txBody>
      </p:sp>
      <p:sp>
        <p:nvSpPr>
          <p:cNvPr id="7" name="Freeform 6"/>
          <p:cNvSpPr/>
          <p:nvPr/>
        </p:nvSpPr>
        <p:spPr>
          <a:xfrm>
            <a:off x="6908797" y="1768849"/>
            <a:ext cx="1307356" cy="396875"/>
          </a:xfrm>
          <a:custGeom>
            <a:avLst/>
            <a:gdLst>
              <a:gd name="connsiteX0" fmla="*/ 0 w 339494"/>
              <a:gd name="connsiteY0" fmla="*/ 79429 h 397144"/>
              <a:gd name="connsiteX1" fmla="*/ 169747 w 339494"/>
              <a:gd name="connsiteY1" fmla="*/ 79429 h 397144"/>
              <a:gd name="connsiteX2" fmla="*/ 169747 w 339494"/>
              <a:gd name="connsiteY2" fmla="*/ 0 h 397144"/>
              <a:gd name="connsiteX3" fmla="*/ 339494 w 339494"/>
              <a:gd name="connsiteY3" fmla="*/ 198572 h 397144"/>
              <a:gd name="connsiteX4" fmla="*/ 169747 w 339494"/>
              <a:gd name="connsiteY4" fmla="*/ 397144 h 397144"/>
              <a:gd name="connsiteX5" fmla="*/ 169747 w 339494"/>
              <a:gd name="connsiteY5" fmla="*/ 317715 h 397144"/>
              <a:gd name="connsiteX6" fmla="*/ 0 w 339494"/>
              <a:gd name="connsiteY6" fmla="*/ 317715 h 397144"/>
              <a:gd name="connsiteX7" fmla="*/ 0 w 339494"/>
              <a:gd name="connsiteY7" fmla="*/ 79429 h 3971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9494" h="397144">
                <a:moveTo>
                  <a:pt x="0" y="79429"/>
                </a:moveTo>
                <a:lnTo>
                  <a:pt x="169747" y="79429"/>
                </a:lnTo>
                <a:lnTo>
                  <a:pt x="169747" y="0"/>
                </a:lnTo>
                <a:lnTo>
                  <a:pt x="339494" y="198572"/>
                </a:lnTo>
                <a:lnTo>
                  <a:pt x="169747" y="397144"/>
                </a:lnTo>
                <a:lnTo>
                  <a:pt x="169747" y="317715"/>
                </a:lnTo>
                <a:lnTo>
                  <a:pt x="0" y="317715"/>
                </a:lnTo>
                <a:lnTo>
                  <a:pt x="0" y="79429"/>
                </a:lnTo>
                <a:close/>
              </a:path>
            </a:pathLst>
          </a:custGeom>
          <a:solidFill>
            <a:schemeClr val="accent4"/>
          </a:solid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lIns="0" tIns="79429" rIns="101848" bIns="79429" spcCol="1270" anchor="ctr"/>
          <a:lstStyle/>
          <a:p>
            <a:pPr algn="ctr" defTabSz="800100">
              <a:lnSpc>
                <a:spcPct val="90000"/>
              </a:lnSpc>
              <a:spcAft>
                <a:spcPct val="35000"/>
              </a:spcAft>
              <a:defRPr/>
            </a:pPr>
            <a:endParaRPr lang="en-US"/>
          </a:p>
        </p:txBody>
      </p:sp>
      <p:sp>
        <p:nvSpPr>
          <p:cNvPr id="8" name="Freeform 7"/>
          <p:cNvSpPr/>
          <p:nvPr/>
        </p:nvSpPr>
        <p:spPr>
          <a:xfrm>
            <a:off x="8505911" y="1486274"/>
            <a:ext cx="1601787" cy="962025"/>
          </a:xfrm>
          <a:custGeom>
            <a:avLst/>
            <a:gdLst>
              <a:gd name="connsiteX0" fmla="*/ 0 w 1601390"/>
              <a:gd name="connsiteY0" fmla="*/ 96083 h 960834"/>
              <a:gd name="connsiteX1" fmla="*/ 96083 w 1601390"/>
              <a:gd name="connsiteY1" fmla="*/ 0 h 960834"/>
              <a:gd name="connsiteX2" fmla="*/ 1505307 w 1601390"/>
              <a:gd name="connsiteY2" fmla="*/ 0 h 960834"/>
              <a:gd name="connsiteX3" fmla="*/ 1601390 w 1601390"/>
              <a:gd name="connsiteY3" fmla="*/ 96083 h 960834"/>
              <a:gd name="connsiteX4" fmla="*/ 1601390 w 1601390"/>
              <a:gd name="connsiteY4" fmla="*/ 864751 h 960834"/>
              <a:gd name="connsiteX5" fmla="*/ 1505307 w 1601390"/>
              <a:gd name="connsiteY5" fmla="*/ 960834 h 960834"/>
              <a:gd name="connsiteX6" fmla="*/ 96083 w 1601390"/>
              <a:gd name="connsiteY6" fmla="*/ 960834 h 960834"/>
              <a:gd name="connsiteX7" fmla="*/ 0 w 1601390"/>
              <a:gd name="connsiteY7" fmla="*/ 864751 h 960834"/>
              <a:gd name="connsiteX8" fmla="*/ 0 w 1601390"/>
              <a:gd name="connsiteY8" fmla="*/ 96083 h 9608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01390" h="960834">
                <a:moveTo>
                  <a:pt x="0" y="96083"/>
                </a:moveTo>
                <a:cubicBezTo>
                  <a:pt x="0" y="43018"/>
                  <a:pt x="43018" y="0"/>
                  <a:pt x="96083" y="0"/>
                </a:cubicBezTo>
                <a:lnTo>
                  <a:pt x="1505307" y="0"/>
                </a:lnTo>
                <a:cubicBezTo>
                  <a:pt x="1558372" y="0"/>
                  <a:pt x="1601390" y="43018"/>
                  <a:pt x="1601390" y="96083"/>
                </a:cubicBezTo>
                <a:lnTo>
                  <a:pt x="1601390" y="864751"/>
                </a:lnTo>
                <a:cubicBezTo>
                  <a:pt x="1601390" y="917816"/>
                  <a:pt x="1558372" y="960834"/>
                  <a:pt x="1505307" y="960834"/>
                </a:cubicBezTo>
                <a:lnTo>
                  <a:pt x="96083" y="960834"/>
                </a:lnTo>
                <a:cubicBezTo>
                  <a:pt x="43018" y="960834"/>
                  <a:pt x="0" y="917816"/>
                  <a:pt x="0" y="864751"/>
                </a:cubicBezTo>
                <a:lnTo>
                  <a:pt x="0" y="96083"/>
                </a:lnTo>
                <a:close/>
              </a:path>
            </a:pathLst>
          </a:custGeom>
          <a:solidFill>
            <a:schemeClr val="tx1"/>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153872" tIns="153872" rIns="153872" bIns="153872" spcCol="1270" anchor="ctr"/>
          <a:lstStyle/>
          <a:p>
            <a:pPr algn="ctr" defTabSz="1466850">
              <a:lnSpc>
                <a:spcPct val="90000"/>
              </a:lnSpc>
              <a:spcAft>
                <a:spcPct val="35000"/>
              </a:spcAft>
              <a:defRPr/>
            </a:pPr>
            <a:r>
              <a:rPr lang="en-US" sz="3300" dirty="0"/>
              <a:t>Failure</a:t>
            </a:r>
          </a:p>
        </p:txBody>
      </p:sp>
      <p:sp>
        <p:nvSpPr>
          <p:cNvPr id="9" name="Rounded Rectangle 8"/>
          <p:cNvSpPr/>
          <p:nvPr/>
        </p:nvSpPr>
        <p:spPr>
          <a:xfrm>
            <a:off x="201708" y="3352799"/>
            <a:ext cx="1461528" cy="533400"/>
          </a:xfrm>
          <a:prstGeom prst="roundRect">
            <a:avLst/>
          </a:prstGeom>
          <a:solidFill>
            <a:srgbClr val="1D306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en-US" sz="2400" dirty="0"/>
              <a:t>Transient</a:t>
            </a:r>
          </a:p>
        </p:txBody>
      </p:sp>
      <p:sp>
        <p:nvSpPr>
          <p:cNvPr id="10" name="Rounded Rectangle 9"/>
          <p:cNvSpPr/>
          <p:nvPr/>
        </p:nvSpPr>
        <p:spPr>
          <a:xfrm>
            <a:off x="1811155" y="3352799"/>
            <a:ext cx="1590952" cy="533400"/>
          </a:xfrm>
          <a:prstGeom prst="roundRect">
            <a:avLst/>
          </a:prstGeom>
          <a:solidFill>
            <a:srgbClr val="1D306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en-US" sz="2400" dirty="0"/>
              <a:t>Intermittent</a:t>
            </a:r>
          </a:p>
        </p:txBody>
      </p:sp>
      <p:sp>
        <p:nvSpPr>
          <p:cNvPr id="11" name="Rounded Rectangle 10"/>
          <p:cNvSpPr/>
          <p:nvPr/>
        </p:nvSpPr>
        <p:spPr>
          <a:xfrm>
            <a:off x="3554787" y="3352799"/>
            <a:ext cx="1499344" cy="533400"/>
          </a:xfrm>
          <a:prstGeom prst="roundRect">
            <a:avLst/>
          </a:prstGeom>
          <a:solidFill>
            <a:srgbClr val="1D306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en-US" sz="2400" dirty="0"/>
              <a:t>Permanent</a:t>
            </a:r>
          </a:p>
        </p:txBody>
      </p:sp>
      <p:cxnSp>
        <p:nvCxnSpPr>
          <p:cNvPr id="12" name="Straight Arrow Connector 11"/>
          <p:cNvCxnSpPr/>
          <p:nvPr/>
        </p:nvCxnSpPr>
        <p:spPr>
          <a:xfrm>
            <a:off x="996204" y="2832848"/>
            <a:ext cx="0" cy="519951"/>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2682970" y="2813424"/>
            <a:ext cx="0" cy="539375"/>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4296617" y="2832848"/>
            <a:ext cx="0" cy="519951"/>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996204" y="2832848"/>
            <a:ext cx="3300413"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2682970" y="2432424"/>
            <a:ext cx="0" cy="3810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92311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fade">
                                      <p:cBhvr>
                                        <p:cTn id="16" dur="500"/>
                                        <p:tgtEl>
                                          <p:spTgt spid="16"/>
                                        </p:tgtEl>
                                      </p:cBhvr>
                                    </p:animEffect>
                                  </p:childTnLst>
                                </p:cTn>
                              </p:par>
                              <p:par>
                                <p:cTn id="17" presetID="10" presetClass="entr" presetSubtype="0" fill="hold" nodeType="with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500"/>
                                        <p:tgtEl>
                                          <p:spTgt spid="13"/>
                                        </p:tgtEl>
                                      </p:cBhvr>
                                    </p:animEffect>
                                  </p:childTnLst>
                                </p:cTn>
                              </p:par>
                              <p:par>
                                <p:cTn id="20" presetID="10" presetClass="entr" presetSubtype="0" fill="hold" nodeType="with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500"/>
                                        <p:tgtEl>
                                          <p:spTgt spid="15"/>
                                        </p:tgtEl>
                                      </p:cBhvr>
                                    </p:animEffect>
                                  </p:childTnLst>
                                </p:cTn>
                              </p:par>
                              <p:par>
                                <p:cTn id="23" presetID="10" presetClass="entr" presetSubtype="0" fill="hold" nodeType="with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500"/>
                                        <p:tgtEl>
                                          <p:spTgt spid="12"/>
                                        </p:tgtEl>
                                      </p:cBhvr>
                                    </p:animEffect>
                                  </p:childTnLst>
                                </p:cTn>
                              </p:par>
                              <p:par>
                                <p:cTn id="26" presetID="10" presetClass="entr" presetSubtype="0" fill="hold" nodeType="with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fade">
                                      <p:cBhvr>
                                        <p:cTn id="28" dur="500"/>
                                        <p:tgtEl>
                                          <p:spTgt spid="14"/>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fade">
                                      <p:cBhvr>
                                        <p:cTn id="31" dur="500"/>
                                        <p:tgtEl>
                                          <p:spTgt spid="9"/>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fade">
                                      <p:cBhvr>
                                        <p:cTn id="34" dur="500"/>
                                        <p:tgtEl>
                                          <p:spTgt spid="10"/>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fade">
                                      <p:cBhvr>
                                        <p:cTn id="37" dur="500"/>
                                        <p:tgtEl>
                                          <p:spTgt spid="11"/>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5"/>
                                        </p:tgtEl>
                                        <p:attrNameLst>
                                          <p:attrName>style.visibility</p:attrName>
                                        </p:attrNameLst>
                                      </p:cBhvr>
                                      <p:to>
                                        <p:strVal val="visible"/>
                                      </p:to>
                                    </p:set>
                                    <p:animEffect transition="in" filter="wipe(left)">
                                      <p:cBhvr>
                                        <p:cTn id="42" dur="500"/>
                                        <p:tgtEl>
                                          <p:spTgt spid="5"/>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6"/>
                                        </p:tgtEl>
                                        <p:attrNameLst>
                                          <p:attrName>style.visibility</p:attrName>
                                        </p:attrNameLst>
                                      </p:cBhvr>
                                      <p:to>
                                        <p:strVal val="visible"/>
                                      </p:to>
                                    </p:set>
                                    <p:animEffect transition="in" filter="fade">
                                      <p:cBhvr>
                                        <p:cTn id="47" dur="500"/>
                                        <p:tgtEl>
                                          <p:spTgt spid="6"/>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7"/>
                                        </p:tgtEl>
                                        <p:attrNameLst>
                                          <p:attrName>style.visibility</p:attrName>
                                        </p:attrNameLst>
                                      </p:cBhvr>
                                      <p:to>
                                        <p:strVal val="visible"/>
                                      </p:to>
                                    </p:set>
                                    <p:animEffect transition="in" filter="wipe(left)">
                                      <p:cBhvr>
                                        <p:cTn id="52" dur="500"/>
                                        <p:tgtEl>
                                          <p:spTgt spid="7"/>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8"/>
                                        </p:tgtEl>
                                        <p:attrNameLst>
                                          <p:attrName>style.visibility</p:attrName>
                                        </p:attrNameLst>
                                      </p:cBhvr>
                                      <p:to>
                                        <p:strVal val="visible"/>
                                      </p:to>
                                    </p:set>
                                    <p:animEffect transition="in" filter="fade">
                                      <p:cBhvr>
                                        <p:cTn id="5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8" grpId="0" animBg="1"/>
      <p:bldP spid="9" grpId="0" animBg="1"/>
      <p:bldP spid="10" grpId="0" animBg="1"/>
      <p:bldP spid="11" grpId="0" animBg="1"/>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F2D5F8-87CB-4B5B-8EC7-5F4CE6485746}"/>
              </a:ext>
            </a:extLst>
          </p:cNvPr>
          <p:cNvSpPr>
            <a:spLocks noGrp="1"/>
          </p:cNvSpPr>
          <p:nvPr>
            <p:ph type="title"/>
          </p:nvPr>
        </p:nvSpPr>
        <p:spPr/>
        <p:txBody>
          <a:bodyPr>
            <a:normAutofit/>
          </a:bodyPr>
          <a:lstStyle/>
          <a:p>
            <a:r>
              <a:rPr lang="en-US" dirty="0"/>
              <a:t>Failure Models</a:t>
            </a:r>
          </a:p>
        </p:txBody>
      </p:sp>
      <p:sp>
        <p:nvSpPr>
          <p:cNvPr id="6" name="AutoShape 3"/>
          <p:cNvSpPr>
            <a:spLocks noChangeAspect="1" noChangeArrowheads="1" noTextEdit="1"/>
          </p:cNvSpPr>
          <p:nvPr/>
        </p:nvSpPr>
        <p:spPr bwMode="auto">
          <a:xfrm>
            <a:off x="106363" y="1035050"/>
            <a:ext cx="11979275" cy="478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grpSp>
        <p:nvGrpSpPr>
          <p:cNvPr id="82" name="Group 81"/>
          <p:cNvGrpSpPr/>
          <p:nvPr/>
        </p:nvGrpSpPr>
        <p:grpSpPr>
          <a:xfrm>
            <a:off x="106363" y="1081088"/>
            <a:ext cx="11980863" cy="487362"/>
            <a:chOff x="106363" y="1081088"/>
            <a:chExt cx="11980863" cy="487362"/>
          </a:xfrm>
        </p:grpSpPr>
        <p:sp>
          <p:nvSpPr>
            <p:cNvPr id="7" name="Rectangle 5"/>
            <p:cNvSpPr>
              <a:spLocks noChangeArrowheads="1"/>
            </p:cNvSpPr>
            <p:nvPr/>
          </p:nvSpPr>
          <p:spPr bwMode="auto">
            <a:xfrm>
              <a:off x="106363" y="1081088"/>
              <a:ext cx="4165600" cy="457200"/>
            </a:xfrm>
            <a:prstGeom prst="rect">
              <a:avLst/>
            </a:prstGeom>
            <a:solidFill>
              <a:srgbClr val="1D306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8" name="Rectangle 6"/>
            <p:cNvSpPr>
              <a:spLocks noChangeArrowheads="1"/>
            </p:cNvSpPr>
            <p:nvPr/>
          </p:nvSpPr>
          <p:spPr bwMode="auto">
            <a:xfrm>
              <a:off x="4271963" y="1081088"/>
              <a:ext cx="7815263" cy="457200"/>
            </a:xfrm>
            <a:prstGeom prst="rect">
              <a:avLst/>
            </a:prstGeom>
            <a:solidFill>
              <a:srgbClr val="1D306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20" name="Rectangle 18"/>
            <p:cNvSpPr>
              <a:spLocks noChangeArrowheads="1"/>
            </p:cNvSpPr>
            <p:nvPr/>
          </p:nvSpPr>
          <p:spPr bwMode="auto">
            <a:xfrm>
              <a:off x="1276351" y="1127125"/>
              <a:ext cx="1985963"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smtClean="0">
                  <a:ln>
                    <a:noFill/>
                  </a:ln>
                  <a:solidFill>
                    <a:srgbClr val="FFFFFF"/>
                  </a:solidFill>
                  <a:effectLst/>
                  <a:latin typeface="Roboto Condensed" panose="02000000000000000000" pitchFamily="2" charset="0"/>
                </a:rPr>
                <a:t>Type of Failure</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1" name="Rectangle 19"/>
            <p:cNvSpPr>
              <a:spLocks noChangeArrowheads="1"/>
            </p:cNvSpPr>
            <p:nvPr/>
          </p:nvSpPr>
          <p:spPr bwMode="auto">
            <a:xfrm>
              <a:off x="7481888" y="1127125"/>
              <a:ext cx="1552575"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smtClean="0">
                  <a:ln>
                    <a:noFill/>
                  </a:ln>
                  <a:solidFill>
                    <a:srgbClr val="FFFFFF"/>
                  </a:solidFill>
                  <a:effectLst/>
                  <a:latin typeface="Roboto Condensed" panose="02000000000000000000" pitchFamily="2" charset="0"/>
                </a:rPr>
                <a:t>Description</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grpSp>
      <p:grpSp>
        <p:nvGrpSpPr>
          <p:cNvPr id="87" name="Group 86"/>
          <p:cNvGrpSpPr/>
          <p:nvPr/>
        </p:nvGrpSpPr>
        <p:grpSpPr>
          <a:xfrm>
            <a:off x="106363" y="1538288"/>
            <a:ext cx="11980863" cy="487362"/>
            <a:chOff x="106363" y="1538288"/>
            <a:chExt cx="11980863" cy="487362"/>
          </a:xfrm>
        </p:grpSpPr>
        <p:sp>
          <p:nvSpPr>
            <p:cNvPr id="9" name="Rectangle 7"/>
            <p:cNvSpPr>
              <a:spLocks noChangeArrowheads="1"/>
            </p:cNvSpPr>
            <p:nvPr/>
          </p:nvSpPr>
          <p:spPr bwMode="auto">
            <a:xfrm>
              <a:off x="106363" y="1538288"/>
              <a:ext cx="4165600" cy="4572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0" name="Rectangle 8"/>
            <p:cNvSpPr>
              <a:spLocks noChangeArrowheads="1"/>
            </p:cNvSpPr>
            <p:nvPr/>
          </p:nvSpPr>
          <p:spPr bwMode="auto">
            <a:xfrm>
              <a:off x="4271963" y="1538288"/>
              <a:ext cx="7815263" cy="4572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22" name="Rectangle 20"/>
            <p:cNvSpPr>
              <a:spLocks noChangeArrowheads="1"/>
            </p:cNvSpPr>
            <p:nvPr/>
          </p:nvSpPr>
          <p:spPr bwMode="auto">
            <a:xfrm>
              <a:off x="198438" y="1584325"/>
              <a:ext cx="1736725"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rgbClr val="212121"/>
                  </a:solidFill>
                  <a:effectLst/>
                  <a:latin typeface="Roboto Condensed" panose="02000000000000000000" pitchFamily="2" charset="0"/>
                </a:rPr>
                <a:t>Crash Failure</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3" name="Rectangle 21"/>
            <p:cNvSpPr>
              <a:spLocks noChangeArrowheads="1"/>
            </p:cNvSpPr>
            <p:nvPr/>
          </p:nvSpPr>
          <p:spPr bwMode="auto">
            <a:xfrm>
              <a:off x="4364038" y="1584325"/>
              <a:ext cx="1862138"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rgbClr val="212121"/>
                  </a:solidFill>
                  <a:effectLst/>
                  <a:latin typeface="Roboto Condensed" panose="02000000000000000000" pitchFamily="2" charset="0"/>
                </a:rPr>
                <a:t>A server halts,</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4" name="Rectangle 22"/>
            <p:cNvSpPr>
              <a:spLocks noChangeArrowheads="1"/>
            </p:cNvSpPr>
            <p:nvPr/>
          </p:nvSpPr>
          <p:spPr bwMode="auto">
            <a:xfrm>
              <a:off x="6140451" y="1584325"/>
              <a:ext cx="510540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rgbClr val="212121"/>
                  </a:solidFill>
                  <a:effectLst/>
                  <a:latin typeface="Roboto Condensed" panose="02000000000000000000" pitchFamily="2" charset="0"/>
                </a:rPr>
                <a:t>but was working correctly until it stopped</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grpSp>
      <p:grpSp>
        <p:nvGrpSpPr>
          <p:cNvPr id="88" name="Group 87"/>
          <p:cNvGrpSpPr/>
          <p:nvPr/>
        </p:nvGrpSpPr>
        <p:grpSpPr>
          <a:xfrm>
            <a:off x="106363" y="1995488"/>
            <a:ext cx="11980863" cy="1271587"/>
            <a:chOff x="106363" y="1995488"/>
            <a:chExt cx="11980863" cy="1271587"/>
          </a:xfrm>
        </p:grpSpPr>
        <p:sp>
          <p:nvSpPr>
            <p:cNvPr id="11" name="Rectangle 9"/>
            <p:cNvSpPr>
              <a:spLocks noChangeArrowheads="1"/>
            </p:cNvSpPr>
            <p:nvPr/>
          </p:nvSpPr>
          <p:spPr bwMode="auto">
            <a:xfrm>
              <a:off x="106363" y="1995488"/>
              <a:ext cx="4165600" cy="1241425"/>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2" name="Rectangle 10"/>
            <p:cNvSpPr>
              <a:spLocks noChangeArrowheads="1"/>
            </p:cNvSpPr>
            <p:nvPr/>
          </p:nvSpPr>
          <p:spPr bwMode="auto">
            <a:xfrm>
              <a:off x="4271963" y="1995488"/>
              <a:ext cx="7815263" cy="1241425"/>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25" name="Rectangle 23"/>
            <p:cNvSpPr>
              <a:spLocks noChangeArrowheads="1"/>
            </p:cNvSpPr>
            <p:nvPr/>
          </p:nvSpPr>
          <p:spPr bwMode="auto">
            <a:xfrm>
              <a:off x="198438" y="2041525"/>
              <a:ext cx="2168525"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rgbClr val="212121"/>
                  </a:solidFill>
                  <a:effectLst/>
                  <a:latin typeface="Roboto Condensed" panose="02000000000000000000" pitchFamily="2" charset="0"/>
                </a:rPr>
                <a:t>Omission Failure</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6" name="Rectangle 24"/>
            <p:cNvSpPr>
              <a:spLocks noChangeArrowheads="1"/>
            </p:cNvSpPr>
            <p:nvPr/>
          </p:nvSpPr>
          <p:spPr bwMode="auto">
            <a:xfrm>
              <a:off x="1112838" y="2449513"/>
              <a:ext cx="411163" cy="40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rgbClr val="B84742"/>
                  </a:solidFill>
                  <a:effectLst/>
                  <a:latin typeface="Wingdings" panose="05000000000000000000" pitchFamily="2" charset="2"/>
                </a:rPr>
                <a:t>§</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7" name="Rectangle 25"/>
            <p:cNvSpPr>
              <a:spLocks noChangeArrowheads="1"/>
            </p:cNvSpPr>
            <p:nvPr/>
          </p:nvSpPr>
          <p:spPr bwMode="auto">
            <a:xfrm>
              <a:off x="1341438" y="2435225"/>
              <a:ext cx="1084263"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rgbClr val="212121"/>
                  </a:solidFill>
                  <a:effectLst/>
                  <a:latin typeface="Roboto Condensed" panose="02000000000000000000" pitchFamily="2" charset="0"/>
                </a:rPr>
                <a:t>Receive</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8" name="Rectangle 26"/>
            <p:cNvSpPr>
              <a:spLocks noChangeArrowheads="1"/>
            </p:cNvSpPr>
            <p:nvPr/>
          </p:nvSpPr>
          <p:spPr bwMode="auto">
            <a:xfrm>
              <a:off x="2341563" y="2435225"/>
              <a:ext cx="1281113"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rgbClr val="212121"/>
                  </a:solidFill>
                  <a:effectLst/>
                  <a:latin typeface="Roboto Condensed" panose="02000000000000000000" pitchFamily="2" charset="0"/>
                </a:rPr>
                <a:t>Omission</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9" name="Rectangle 27"/>
            <p:cNvSpPr>
              <a:spLocks noChangeArrowheads="1"/>
            </p:cNvSpPr>
            <p:nvPr/>
          </p:nvSpPr>
          <p:spPr bwMode="auto">
            <a:xfrm>
              <a:off x="1112838" y="2840038"/>
              <a:ext cx="411163" cy="40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rgbClr val="B84742"/>
                  </a:solidFill>
                  <a:effectLst/>
                  <a:latin typeface="Wingdings" panose="05000000000000000000" pitchFamily="2" charset="2"/>
                </a:rPr>
                <a:t>§</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0" name="Rectangle 28"/>
            <p:cNvSpPr>
              <a:spLocks noChangeArrowheads="1"/>
            </p:cNvSpPr>
            <p:nvPr/>
          </p:nvSpPr>
          <p:spPr bwMode="auto">
            <a:xfrm>
              <a:off x="1341438" y="2825750"/>
              <a:ext cx="752475"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rgbClr val="212121"/>
                  </a:solidFill>
                  <a:effectLst/>
                  <a:latin typeface="Roboto Condensed" panose="02000000000000000000" pitchFamily="2" charset="0"/>
                </a:rPr>
                <a:t>Send</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1" name="Rectangle 29"/>
            <p:cNvSpPr>
              <a:spLocks noChangeArrowheads="1"/>
            </p:cNvSpPr>
            <p:nvPr/>
          </p:nvSpPr>
          <p:spPr bwMode="auto">
            <a:xfrm>
              <a:off x="2009776" y="2825750"/>
              <a:ext cx="1281113"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rgbClr val="212121"/>
                  </a:solidFill>
                  <a:effectLst/>
                  <a:latin typeface="Roboto Condensed" panose="02000000000000000000" pitchFamily="2" charset="0"/>
                </a:rPr>
                <a:t>Omission</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2" name="Rectangle 30"/>
            <p:cNvSpPr>
              <a:spLocks noChangeArrowheads="1"/>
            </p:cNvSpPr>
            <p:nvPr/>
          </p:nvSpPr>
          <p:spPr bwMode="auto">
            <a:xfrm>
              <a:off x="4364038" y="2041525"/>
              <a:ext cx="5697538"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rgbClr val="212121"/>
                  </a:solidFill>
                  <a:effectLst/>
                  <a:latin typeface="Roboto Condensed" panose="02000000000000000000" pitchFamily="2" charset="0"/>
                </a:rPr>
                <a:t>A server fails to respond to incoming requests</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3" name="Rectangle 31"/>
            <p:cNvSpPr>
              <a:spLocks noChangeArrowheads="1"/>
            </p:cNvSpPr>
            <p:nvPr/>
          </p:nvSpPr>
          <p:spPr bwMode="auto">
            <a:xfrm>
              <a:off x="5278438" y="2449513"/>
              <a:ext cx="411163" cy="40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rgbClr val="B84742"/>
                  </a:solidFill>
                  <a:effectLst/>
                  <a:latin typeface="Wingdings" panose="05000000000000000000" pitchFamily="2" charset="2"/>
                </a:rPr>
                <a:t>§</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4" name="Rectangle 32"/>
            <p:cNvSpPr>
              <a:spLocks noChangeArrowheads="1"/>
            </p:cNvSpPr>
            <p:nvPr/>
          </p:nvSpPr>
          <p:spPr bwMode="auto">
            <a:xfrm>
              <a:off x="5507038" y="2435225"/>
              <a:ext cx="327025"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rgbClr val="212121"/>
                  </a:solidFill>
                  <a:effectLst/>
                  <a:latin typeface="Roboto Condensed" panose="02000000000000000000" pitchFamily="2" charset="0"/>
                </a:rPr>
                <a:t>A</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5" name="Rectangle 33"/>
            <p:cNvSpPr>
              <a:spLocks noChangeArrowheads="1"/>
            </p:cNvSpPr>
            <p:nvPr/>
          </p:nvSpPr>
          <p:spPr bwMode="auto">
            <a:xfrm>
              <a:off x="5753101" y="2435225"/>
              <a:ext cx="893763"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rgbClr val="212121"/>
                  </a:solidFill>
                  <a:effectLst/>
                  <a:latin typeface="Roboto Condensed" panose="02000000000000000000" pitchFamily="2" charset="0"/>
                </a:rPr>
                <a:t>server</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6" name="Rectangle 34"/>
            <p:cNvSpPr>
              <a:spLocks noChangeArrowheads="1"/>
            </p:cNvSpPr>
            <p:nvPr/>
          </p:nvSpPr>
          <p:spPr bwMode="auto">
            <a:xfrm>
              <a:off x="6561138" y="2435225"/>
              <a:ext cx="67310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rgbClr val="212121"/>
                  </a:solidFill>
                  <a:effectLst/>
                  <a:latin typeface="Roboto Condensed" panose="02000000000000000000" pitchFamily="2" charset="0"/>
                </a:rPr>
                <a:t>fails</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7" name="Rectangle 35"/>
            <p:cNvSpPr>
              <a:spLocks noChangeArrowheads="1"/>
            </p:cNvSpPr>
            <p:nvPr/>
          </p:nvSpPr>
          <p:spPr bwMode="auto">
            <a:xfrm>
              <a:off x="7151688" y="2435225"/>
              <a:ext cx="395288"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rgbClr val="212121"/>
                  </a:solidFill>
                  <a:effectLst/>
                  <a:latin typeface="Roboto Condensed" panose="02000000000000000000" pitchFamily="2" charset="0"/>
                </a:rPr>
                <a:t>to</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8" name="Rectangle 36"/>
            <p:cNvSpPr>
              <a:spLocks noChangeArrowheads="1"/>
            </p:cNvSpPr>
            <p:nvPr/>
          </p:nvSpPr>
          <p:spPr bwMode="auto">
            <a:xfrm>
              <a:off x="7464426" y="2435225"/>
              <a:ext cx="101600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rgbClr val="212121"/>
                  </a:solidFill>
                  <a:effectLst/>
                  <a:latin typeface="Roboto Condensed" panose="02000000000000000000" pitchFamily="2" charset="0"/>
                </a:rPr>
                <a:t>receive</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9" name="Rectangle 37"/>
            <p:cNvSpPr>
              <a:spLocks noChangeArrowheads="1"/>
            </p:cNvSpPr>
            <p:nvPr/>
          </p:nvSpPr>
          <p:spPr bwMode="auto">
            <a:xfrm>
              <a:off x="8396288" y="2435225"/>
              <a:ext cx="1260475"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rgbClr val="212121"/>
                  </a:solidFill>
                  <a:effectLst/>
                  <a:latin typeface="Roboto Condensed" panose="02000000000000000000" pitchFamily="2" charset="0"/>
                </a:rPr>
                <a:t>incoming</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40" name="Rectangle 38"/>
            <p:cNvSpPr>
              <a:spLocks noChangeArrowheads="1"/>
            </p:cNvSpPr>
            <p:nvPr/>
          </p:nvSpPr>
          <p:spPr bwMode="auto">
            <a:xfrm>
              <a:off x="9574213" y="2435225"/>
              <a:ext cx="1381125"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rgbClr val="212121"/>
                  </a:solidFill>
                  <a:effectLst/>
                  <a:latin typeface="Roboto Condensed" panose="02000000000000000000" pitchFamily="2" charset="0"/>
                </a:rPr>
                <a:t>messages</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41" name="Rectangle 39"/>
            <p:cNvSpPr>
              <a:spLocks noChangeArrowheads="1"/>
            </p:cNvSpPr>
            <p:nvPr/>
          </p:nvSpPr>
          <p:spPr bwMode="auto">
            <a:xfrm>
              <a:off x="5278438" y="2840038"/>
              <a:ext cx="411163" cy="40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rgbClr val="B84742"/>
                  </a:solidFill>
                  <a:effectLst/>
                  <a:latin typeface="Wingdings" panose="05000000000000000000" pitchFamily="2" charset="2"/>
                </a:rPr>
                <a:t>§</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42" name="Rectangle 40"/>
            <p:cNvSpPr>
              <a:spLocks noChangeArrowheads="1"/>
            </p:cNvSpPr>
            <p:nvPr/>
          </p:nvSpPr>
          <p:spPr bwMode="auto">
            <a:xfrm>
              <a:off x="5507038" y="2825750"/>
              <a:ext cx="327025"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rgbClr val="212121"/>
                  </a:solidFill>
                  <a:effectLst/>
                  <a:latin typeface="Roboto Condensed" panose="02000000000000000000" pitchFamily="2" charset="0"/>
                </a:rPr>
                <a:t>A</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43" name="Rectangle 41"/>
            <p:cNvSpPr>
              <a:spLocks noChangeArrowheads="1"/>
            </p:cNvSpPr>
            <p:nvPr/>
          </p:nvSpPr>
          <p:spPr bwMode="auto">
            <a:xfrm>
              <a:off x="5753101" y="2825750"/>
              <a:ext cx="893763"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rgbClr val="212121"/>
                  </a:solidFill>
                  <a:effectLst/>
                  <a:latin typeface="Roboto Condensed" panose="02000000000000000000" pitchFamily="2" charset="0"/>
                </a:rPr>
                <a:t>server</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44" name="Rectangle 42"/>
            <p:cNvSpPr>
              <a:spLocks noChangeArrowheads="1"/>
            </p:cNvSpPr>
            <p:nvPr/>
          </p:nvSpPr>
          <p:spPr bwMode="auto">
            <a:xfrm>
              <a:off x="6561138" y="2825750"/>
              <a:ext cx="67310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rgbClr val="212121"/>
                  </a:solidFill>
                  <a:effectLst/>
                  <a:latin typeface="Roboto Condensed" panose="02000000000000000000" pitchFamily="2" charset="0"/>
                </a:rPr>
                <a:t>fails</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45" name="Rectangle 43"/>
            <p:cNvSpPr>
              <a:spLocks noChangeArrowheads="1"/>
            </p:cNvSpPr>
            <p:nvPr/>
          </p:nvSpPr>
          <p:spPr bwMode="auto">
            <a:xfrm>
              <a:off x="7151688" y="2825750"/>
              <a:ext cx="395288"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rgbClr val="212121"/>
                  </a:solidFill>
                  <a:effectLst/>
                  <a:latin typeface="Roboto Condensed" panose="02000000000000000000" pitchFamily="2" charset="0"/>
                </a:rPr>
                <a:t>to</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46" name="Rectangle 44"/>
            <p:cNvSpPr>
              <a:spLocks noChangeArrowheads="1"/>
            </p:cNvSpPr>
            <p:nvPr/>
          </p:nvSpPr>
          <p:spPr bwMode="auto">
            <a:xfrm>
              <a:off x="7464426" y="2825750"/>
              <a:ext cx="733425"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rgbClr val="212121"/>
                  </a:solidFill>
                  <a:effectLst/>
                  <a:latin typeface="Roboto Condensed" panose="02000000000000000000" pitchFamily="2" charset="0"/>
                </a:rPr>
                <a:t>send</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47" name="Rectangle 45"/>
            <p:cNvSpPr>
              <a:spLocks noChangeArrowheads="1"/>
            </p:cNvSpPr>
            <p:nvPr/>
          </p:nvSpPr>
          <p:spPr bwMode="auto">
            <a:xfrm>
              <a:off x="8112126" y="2825750"/>
              <a:ext cx="1381125"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rgbClr val="212121"/>
                  </a:solidFill>
                  <a:effectLst/>
                  <a:latin typeface="Roboto Condensed" panose="02000000000000000000" pitchFamily="2" charset="0"/>
                </a:rPr>
                <a:t>messages</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grpSp>
      <p:grpSp>
        <p:nvGrpSpPr>
          <p:cNvPr id="89" name="Group 88"/>
          <p:cNvGrpSpPr/>
          <p:nvPr/>
        </p:nvGrpSpPr>
        <p:grpSpPr>
          <a:xfrm>
            <a:off x="106363" y="3236913"/>
            <a:ext cx="11980863" cy="652463"/>
            <a:chOff x="106363" y="3236913"/>
            <a:chExt cx="11980863" cy="652463"/>
          </a:xfrm>
        </p:grpSpPr>
        <p:sp>
          <p:nvSpPr>
            <p:cNvPr id="13" name="Rectangle 11"/>
            <p:cNvSpPr>
              <a:spLocks noChangeArrowheads="1"/>
            </p:cNvSpPr>
            <p:nvPr/>
          </p:nvSpPr>
          <p:spPr bwMode="auto">
            <a:xfrm>
              <a:off x="106363" y="3236913"/>
              <a:ext cx="4165600" cy="6524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4" name="Rectangle 12"/>
            <p:cNvSpPr>
              <a:spLocks noChangeArrowheads="1"/>
            </p:cNvSpPr>
            <p:nvPr/>
          </p:nvSpPr>
          <p:spPr bwMode="auto">
            <a:xfrm>
              <a:off x="4271963" y="3236913"/>
              <a:ext cx="7815263" cy="6524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48" name="Rectangle 46"/>
            <p:cNvSpPr>
              <a:spLocks noChangeArrowheads="1"/>
            </p:cNvSpPr>
            <p:nvPr/>
          </p:nvSpPr>
          <p:spPr bwMode="auto">
            <a:xfrm>
              <a:off x="198438" y="3382963"/>
              <a:ext cx="1865313"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rgbClr val="212121"/>
                  </a:solidFill>
                  <a:effectLst/>
                  <a:latin typeface="Roboto Condensed" panose="02000000000000000000" pitchFamily="2" charset="0"/>
                </a:rPr>
                <a:t>Timing Failure</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49" name="Rectangle 47"/>
            <p:cNvSpPr>
              <a:spLocks noChangeArrowheads="1"/>
            </p:cNvSpPr>
            <p:nvPr/>
          </p:nvSpPr>
          <p:spPr bwMode="auto">
            <a:xfrm>
              <a:off x="4364038" y="3382963"/>
              <a:ext cx="7159625"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rgbClr val="212121"/>
                  </a:solidFill>
                  <a:effectLst/>
                  <a:latin typeface="Roboto Condensed" panose="02000000000000000000" pitchFamily="2" charset="0"/>
                </a:rPr>
                <a:t>A server’s response lies outside the specified time interval</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grpSp>
      <p:grpSp>
        <p:nvGrpSpPr>
          <p:cNvPr id="90" name="Group 89"/>
          <p:cNvGrpSpPr/>
          <p:nvPr/>
        </p:nvGrpSpPr>
        <p:grpSpPr>
          <a:xfrm>
            <a:off x="106363" y="3889375"/>
            <a:ext cx="11980863" cy="1273175"/>
            <a:chOff x="106363" y="3889375"/>
            <a:chExt cx="11980863" cy="1273175"/>
          </a:xfrm>
        </p:grpSpPr>
        <p:sp>
          <p:nvSpPr>
            <p:cNvPr id="15" name="Rectangle 13"/>
            <p:cNvSpPr>
              <a:spLocks noChangeArrowheads="1"/>
            </p:cNvSpPr>
            <p:nvPr/>
          </p:nvSpPr>
          <p:spPr bwMode="auto">
            <a:xfrm>
              <a:off x="106363" y="3889375"/>
              <a:ext cx="4165600" cy="1243013"/>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6" name="Rectangle 14"/>
            <p:cNvSpPr>
              <a:spLocks noChangeArrowheads="1"/>
            </p:cNvSpPr>
            <p:nvPr/>
          </p:nvSpPr>
          <p:spPr bwMode="auto">
            <a:xfrm>
              <a:off x="4271963" y="3889375"/>
              <a:ext cx="7815263" cy="1243013"/>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50" name="Rectangle 48"/>
            <p:cNvSpPr>
              <a:spLocks noChangeArrowheads="1"/>
            </p:cNvSpPr>
            <p:nvPr/>
          </p:nvSpPr>
          <p:spPr bwMode="auto">
            <a:xfrm>
              <a:off x="198438" y="3937000"/>
              <a:ext cx="1398588"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rgbClr val="212121"/>
                  </a:solidFill>
                  <a:effectLst/>
                  <a:latin typeface="Roboto Condensed" panose="02000000000000000000" pitchFamily="2" charset="0"/>
                </a:rPr>
                <a:t>Response </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1" name="Rectangle 49"/>
            <p:cNvSpPr>
              <a:spLocks noChangeArrowheads="1"/>
            </p:cNvSpPr>
            <p:nvPr/>
          </p:nvSpPr>
          <p:spPr bwMode="auto">
            <a:xfrm>
              <a:off x="1443038" y="3937000"/>
              <a:ext cx="969963"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rgbClr val="212121"/>
                  </a:solidFill>
                  <a:effectLst/>
                  <a:latin typeface="Roboto Condensed" panose="02000000000000000000" pitchFamily="2" charset="0"/>
                </a:rPr>
                <a:t>Failure</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2" name="Rectangle 50"/>
            <p:cNvSpPr>
              <a:spLocks noChangeArrowheads="1"/>
            </p:cNvSpPr>
            <p:nvPr/>
          </p:nvSpPr>
          <p:spPr bwMode="auto">
            <a:xfrm>
              <a:off x="1112838" y="4344988"/>
              <a:ext cx="411163" cy="40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rgbClr val="B84742"/>
                  </a:solidFill>
                  <a:effectLst/>
                  <a:latin typeface="Wingdings" panose="05000000000000000000" pitchFamily="2" charset="2"/>
                </a:rPr>
                <a:t>§</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3" name="Rectangle 51"/>
            <p:cNvSpPr>
              <a:spLocks noChangeArrowheads="1"/>
            </p:cNvSpPr>
            <p:nvPr/>
          </p:nvSpPr>
          <p:spPr bwMode="auto">
            <a:xfrm>
              <a:off x="1341438" y="4330700"/>
              <a:ext cx="830263"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rgbClr val="212121"/>
                  </a:solidFill>
                  <a:effectLst/>
                  <a:latin typeface="Roboto Condensed" panose="02000000000000000000" pitchFamily="2" charset="0"/>
                </a:rPr>
                <a:t>Value</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4" name="Rectangle 52"/>
            <p:cNvSpPr>
              <a:spLocks noChangeArrowheads="1"/>
            </p:cNvSpPr>
            <p:nvPr/>
          </p:nvSpPr>
          <p:spPr bwMode="auto">
            <a:xfrm>
              <a:off x="2089151" y="4330700"/>
              <a:ext cx="969963"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rgbClr val="212121"/>
                  </a:solidFill>
                  <a:effectLst/>
                  <a:latin typeface="Roboto Condensed" panose="02000000000000000000" pitchFamily="2" charset="0"/>
                </a:rPr>
                <a:t>Failure</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5" name="Rectangle 53"/>
            <p:cNvSpPr>
              <a:spLocks noChangeArrowheads="1"/>
            </p:cNvSpPr>
            <p:nvPr/>
          </p:nvSpPr>
          <p:spPr bwMode="auto">
            <a:xfrm>
              <a:off x="1112838" y="4735513"/>
              <a:ext cx="411163" cy="40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rgbClr val="B84742"/>
                  </a:solidFill>
                  <a:effectLst/>
                  <a:latin typeface="Wingdings" panose="05000000000000000000" pitchFamily="2" charset="2"/>
                </a:rPr>
                <a:t>§</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6" name="Rectangle 54"/>
            <p:cNvSpPr>
              <a:spLocks noChangeArrowheads="1"/>
            </p:cNvSpPr>
            <p:nvPr/>
          </p:nvSpPr>
          <p:spPr bwMode="auto">
            <a:xfrm>
              <a:off x="1341438" y="4721225"/>
              <a:ext cx="779463"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rgbClr val="212121"/>
                  </a:solidFill>
                  <a:effectLst/>
                  <a:latin typeface="Roboto Condensed" panose="02000000000000000000" pitchFamily="2" charset="0"/>
                </a:rPr>
                <a:t>State</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7" name="Rectangle 55"/>
            <p:cNvSpPr>
              <a:spLocks noChangeArrowheads="1"/>
            </p:cNvSpPr>
            <p:nvPr/>
          </p:nvSpPr>
          <p:spPr bwMode="auto">
            <a:xfrm>
              <a:off x="2036763" y="4721225"/>
              <a:ext cx="1366838"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rgbClr val="212121"/>
                  </a:solidFill>
                  <a:effectLst/>
                  <a:latin typeface="Roboto Condensed" panose="02000000000000000000" pitchFamily="2" charset="0"/>
                </a:rPr>
                <a:t>Transition</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8" name="Rectangle 56"/>
            <p:cNvSpPr>
              <a:spLocks noChangeArrowheads="1"/>
            </p:cNvSpPr>
            <p:nvPr/>
          </p:nvSpPr>
          <p:spPr bwMode="auto">
            <a:xfrm>
              <a:off x="3319463" y="4721225"/>
              <a:ext cx="969963"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rgbClr val="212121"/>
                  </a:solidFill>
                  <a:effectLst/>
                  <a:latin typeface="Roboto Condensed" panose="02000000000000000000" pitchFamily="2" charset="0"/>
                </a:rPr>
                <a:t>Failure</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9" name="Rectangle 57"/>
            <p:cNvSpPr>
              <a:spLocks noChangeArrowheads="1"/>
            </p:cNvSpPr>
            <p:nvPr/>
          </p:nvSpPr>
          <p:spPr bwMode="auto">
            <a:xfrm>
              <a:off x="4364038" y="3937000"/>
              <a:ext cx="2865438"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rgbClr val="212121"/>
                  </a:solidFill>
                  <a:effectLst/>
                  <a:latin typeface="Roboto Condensed" panose="02000000000000000000" pitchFamily="2" charset="0"/>
                </a:rPr>
                <a:t>A server’s response is </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60" name="Rectangle 58"/>
            <p:cNvSpPr>
              <a:spLocks noChangeArrowheads="1"/>
            </p:cNvSpPr>
            <p:nvPr/>
          </p:nvSpPr>
          <p:spPr bwMode="auto">
            <a:xfrm>
              <a:off x="7067551" y="3937000"/>
              <a:ext cx="1222375"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rgbClr val="212121"/>
                  </a:solidFill>
                  <a:effectLst/>
                  <a:latin typeface="Roboto Condensed" panose="02000000000000000000" pitchFamily="2" charset="0"/>
                </a:rPr>
                <a:t>incorrect</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61" name="Rectangle 59"/>
            <p:cNvSpPr>
              <a:spLocks noChangeArrowheads="1"/>
            </p:cNvSpPr>
            <p:nvPr/>
          </p:nvSpPr>
          <p:spPr bwMode="auto">
            <a:xfrm>
              <a:off x="5278438" y="4344988"/>
              <a:ext cx="411163" cy="40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rgbClr val="B84742"/>
                  </a:solidFill>
                  <a:effectLst/>
                  <a:latin typeface="Wingdings" panose="05000000000000000000" pitchFamily="2" charset="2"/>
                </a:rPr>
                <a:t>§</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62" name="Rectangle 60"/>
            <p:cNvSpPr>
              <a:spLocks noChangeArrowheads="1"/>
            </p:cNvSpPr>
            <p:nvPr/>
          </p:nvSpPr>
          <p:spPr bwMode="auto">
            <a:xfrm>
              <a:off x="5507038" y="4330700"/>
              <a:ext cx="601663"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rgbClr val="212121"/>
                  </a:solidFill>
                  <a:effectLst/>
                  <a:latin typeface="Roboto Condensed" panose="02000000000000000000" pitchFamily="2" charset="0"/>
                </a:rPr>
                <a:t>The</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63" name="Rectangle 61"/>
            <p:cNvSpPr>
              <a:spLocks noChangeArrowheads="1"/>
            </p:cNvSpPr>
            <p:nvPr/>
          </p:nvSpPr>
          <p:spPr bwMode="auto">
            <a:xfrm>
              <a:off x="6026151" y="4330700"/>
              <a:ext cx="790575"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rgbClr val="212121"/>
                  </a:solidFill>
                  <a:effectLst/>
                  <a:latin typeface="Roboto Condensed" panose="02000000000000000000" pitchFamily="2" charset="0"/>
                </a:rPr>
                <a:t>value</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64" name="Rectangle 62"/>
            <p:cNvSpPr>
              <a:spLocks noChangeArrowheads="1"/>
            </p:cNvSpPr>
            <p:nvPr/>
          </p:nvSpPr>
          <p:spPr bwMode="auto">
            <a:xfrm>
              <a:off x="6732588" y="4330700"/>
              <a:ext cx="40005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rgbClr val="212121"/>
                  </a:solidFill>
                  <a:effectLst/>
                  <a:latin typeface="Roboto Condensed" panose="02000000000000000000" pitchFamily="2" charset="0"/>
                </a:rPr>
                <a:t>of</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65" name="Rectangle 63"/>
            <p:cNvSpPr>
              <a:spLocks noChangeArrowheads="1"/>
            </p:cNvSpPr>
            <p:nvPr/>
          </p:nvSpPr>
          <p:spPr bwMode="auto">
            <a:xfrm>
              <a:off x="7051676" y="4330700"/>
              <a:ext cx="53340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rgbClr val="212121"/>
                  </a:solidFill>
                  <a:effectLst/>
                  <a:latin typeface="Roboto Condensed" panose="02000000000000000000" pitchFamily="2" charset="0"/>
                </a:rPr>
                <a:t>the</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66" name="Rectangle 64"/>
            <p:cNvSpPr>
              <a:spLocks noChangeArrowheads="1"/>
            </p:cNvSpPr>
            <p:nvPr/>
          </p:nvSpPr>
          <p:spPr bwMode="auto">
            <a:xfrm>
              <a:off x="7502526" y="4330700"/>
              <a:ext cx="1260475"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rgbClr val="212121"/>
                  </a:solidFill>
                  <a:effectLst/>
                  <a:latin typeface="Roboto Condensed" panose="02000000000000000000" pitchFamily="2" charset="0"/>
                </a:rPr>
                <a:t>response</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67" name="Rectangle 65"/>
            <p:cNvSpPr>
              <a:spLocks noChangeArrowheads="1"/>
            </p:cNvSpPr>
            <p:nvPr/>
          </p:nvSpPr>
          <p:spPr bwMode="auto">
            <a:xfrm>
              <a:off x="8677276" y="4330700"/>
              <a:ext cx="36195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rgbClr val="212121"/>
                  </a:solidFill>
                  <a:effectLst/>
                  <a:latin typeface="Roboto Condensed" panose="02000000000000000000" pitchFamily="2" charset="0"/>
                </a:rPr>
                <a:t>is</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68" name="Rectangle 66"/>
            <p:cNvSpPr>
              <a:spLocks noChangeArrowheads="1"/>
            </p:cNvSpPr>
            <p:nvPr/>
          </p:nvSpPr>
          <p:spPr bwMode="auto">
            <a:xfrm>
              <a:off x="8955088" y="4330700"/>
              <a:ext cx="893763"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212121"/>
                  </a:solidFill>
                  <a:effectLst/>
                  <a:latin typeface="Roboto Condensed" panose="02000000000000000000" pitchFamily="2" charset="0"/>
                </a:rPr>
                <a:t>wrong</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69" name="Rectangle 67"/>
            <p:cNvSpPr>
              <a:spLocks noChangeArrowheads="1"/>
            </p:cNvSpPr>
            <p:nvPr/>
          </p:nvSpPr>
          <p:spPr bwMode="auto">
            <a:xfrm>
              <a:off x="5278438" y="4735513"/>
              <a:ext cx="411163" cy="40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rgbClr val="B84742"/>
                  </a:solidFill>
                  <a:effectLst/>
                  <a:latin typeface="Wingdings" panose="05000000000000000000" pitchFamily="2" charset="2"/>
                </a:rPr>
                <a:t>§</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70" name="Rectangle 68"/>
            <p:cNvSpPr>
              <a:spLocks noChangeArrowheads="1"/>
            </p:cNvSpPr>
            <p:nvPr/>
          </p:nvSpPr>
          <p:spPr bwMode="auto">
            <a:xfrm>
              <a:off x="5507038" y="4721225"/>
              <a:ext cx="601663"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rgbClr val="212121"/>
                  </a:solidFill>
                  <a:effectLst/>
                  <a:latin typeface="Roboto Condensed" panose="02000000000000000000" pitchFamily="2" charset="0"/>
                </a:rPr>
                <a:t>The</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71" name="Rectangle 69"/>
            <p:cNvSpPr>
              <a:spLocks noChangeArrowheads="1"/>
            </p:cNvSpPr>
            <p:nvPr/>
          </p:nvSpPr>
          <p:spPr bwMode="auto">
            <a:xfrm>
              <a:off x="6026151" y="4721225"/>
              <a:ext cx="893763"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rgbClr val="212121"/>
                  </a:solidFill>
                  <a:effectLst/>
                  <a:latin typeface="Roboto Condensed" panose="02000000000000000000" pitchFamily="2" charset="0"/>
                </a:rPr>
                <a:t>server</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72" name="Rectangle 70"/>
            <p:cNvSpPr>
              <a:spLocks noChangeArrowheads="1"/>
            </p:cNvSpPr>
            <p:nvPr/>
          </p:nvSpPr>
          <p:spPr bwMode="auto">
            <a:xfrm>
              <a:off x="6834188" y="4721225"/>
              <a:ext cx="1165225"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rgbClr val="212121"/>
                  </a:solidFill>
                  <a:effectLst/>
                  <a:latin typeface="Roboto Condensed" panose="02000000000000000000" pitchFamily="2" charset="0"/>
                </a:rPr>
                <a:t>deviates</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73" name="Rectangle 71"/>
            <p:cNvSpPr>
              <a:spLocks noChangeArrowheads="1"/>
            </p:cNvSpPr>
            <p:nvPr/>
          </p:nvSpPr>
          <p:spPr bwMode="auto">
            <a:xfrm>
              <a:off x="7915276" y="4721225"/>
              <a:ext cx="722313"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rgbClr val="212121"/>
                  </a:solidFill>
                  <a:effectLst/>
                  <a:latin typeface="Roboto Condensed" panose="02000000000000000000" pitchFamily="2" charset="0"/>
                </a:rPr>
                <a:t>from</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74" name="Rectangle 72"/>
            <p:cNvSpPr>
              <a:spLocks noChangeArrowheads="1"/>
            </p:cNvSpPr>
            <p:nvPr/>
          </p:nvSpPr>
          <p:spPr bwMode="auto">
            <a:xfrm>
              <a:off x="8555038" y="4721225"/>
              <a:ext cx="53340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rgbClr val="212121"/>
                  </a:solidFill>
                  <a:effectLst/>
                  <a:latin typeface="Roboto Condensed" panose="02000000000000000000" pitchFamily="2" charset="0"/>
                </a:rPr>
                <a:t>the</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75" name="Rectangle 73"/>
            <p:cNvSpPr>
              <a:spLocks noChangeArrowheads="1"/>
            </p:cNvSpPr>
            <p:nvPr/>
          </p:nvSpPr>
          <p:spPr bwMode="auto">
            <a:xfrm>
              <a:off x="9005888" y="4721225"/>
              <a:ext cx="1004888"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rgbClr val="212121"/>
                  </a:solidFill>
                  <a:effectLst/>
                  <a:latin typeface="Roboto Condensed" panose="02000000000000000000" pitchFamily="2" charset="0"/>
                </a:rPr>
                <a:t>correct</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76" name="Rectangle 74"/>
            <p:cNvSpPr>
              <a:spLocks noChangeArrowheads="1"/>
            </p:cNvSpPr>
            <p:nvPr/>
          </p:nvSpPr>
          <p:spPr bwMode="auto">
            <a:xfrm>
              <a:off x="9928226" y="4721225"/>
              <a:ext cx="668338"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rgbClr val="212121"/>
                  </a:solidFill>
                  <a:effectLst/>
                  <a:latin typeface="Roboto Condensed" panose="02000000000000000000" pitchFamily="2" charset="0"/>
                </a:rPr>
                <a:t>flow</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77" name="Rectangle 75"/>
            <p:cNvSpPr>
              <a:spLocks noChangeArrowheads="1"/>
            </p:cNvSpPr>
            <p:nvPr/>
          </p:nvSpPr>
          <p:spPr bwMode="auto">
            <a:xfrm>
              <a:off x="10514013" y="4721225"/>
              <a:ext cx="40005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rgbClr val="212121"/>
                  </a:solidFill>
                  <a:effectLst/>
                  <a:latin typeface="Roboto Condensed" panose="02000000000000000000" pitchFamily="2" charset="0"/>
                </a:rPr>
                <a:t>of</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78" name="Rectangle 76"/>
            <p:cNvSpPr>
              <a:spLocks noChangeArrowheads="1"/>
            </p:cNvSpPr>
            <p:nvPr/>
          </p:nvSpPr>
          <p:spPr bwMode="auto">
            <a:xfrm>
              <a:off x="10834688" y="4721225"/>
              <a:ext cx="998538"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rgbClr val="212121"/>
                  </a:solidFill>
                  <a:effectLst/>
                  <a:latin typeface="Roboto Condensed" panose="02000000000000000000" pitchFamily="2" charset="0"/>
                </a:rPr>
                <a:t>control</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grpSp>
      <p:grpSp>
        <p:nvGrpSpPr>
          <p:cNvPr id="91" name="Group 90"/>
          <p:cNvGrpSpPr/>
          <p:nvPr/>
        </p:nvGrpSpPr>
        <p:grpSpPr>
          <a:xfrm>
            <a:off x="106363" y="5132388"/>
            <a:ext cx="11980863" cy="652463"/>
            <a:chOff x="106363" y="5132388"/>
            <a:chExt cx="11980863" cy="652463"/>
          </a:xfrm>
        </p:grpSpPr>
        <p:sp>
          <p:nvSpPr>
            <p:cNvPr id="17" name="Rectangle 15"/>
            <p:cNvSpPr>
              <a:spLocks noChangeArrowheads="1"/>
            </p:cNvSpPr>
            <p:nvPr/>
          </p:nvSpPr>
          <p:spPr bwMode="auto">
            <a:xfrm>
              <a:off x="106363" y="5132388"/>
              <a:ext cx="4165600" cy="6508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8" name="Rectangle 16"/>
            <p:cNvSpPr>
              <a:spLocks noChangeArrowheads="1"/>
            </p:cNvSpPr>
            <p:nvPr/>
          </p:nvSpPr>
          <p:spPr bwMode="auto">
            <a:xfrm>
              <a:off x="4271963" y="5132388"/>
              <a:ext cx="7815263" cy="6524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79" name="Rectangle 77"/>
            <p:cNvSpPr>
              <a:spLocks noChangeArrowheads="1"/>
            </p:cNvSpPr>
            <p:nvPr/>
          </p:nvSpPr>
          <p:spPr bwMode="auto">
            <a:xfrm>
              <a:off x="198438" y="5276850"/>
              <a:ext cx="2211388"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rgbClr val="212121"/>
                  </a:solidFill>
                  <a:effectLst/>
                  <a:latin typeface="Roboto Condensed" panose="02000000000000000000" pitchFamily="2" charset="0"/>
                </a:rPr>
                <a:t>Byzantine Failure</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80" name="Rectangle 78"/>
            <p:cNvSpPr>
              <a:spLocks noChangeArrowheads="1"/>
            </p:cNvSpPr>
            <p:nvPr/>
          </p:nvSpPr>
          <p:spPr bwMode="auto">
            <a:xfrm>
              <a:off x="4364038" y="5276850"/>
              <a:ext cx="1139825"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rgbClr val="212121"/>
                  </a:solidFill>
                  <a:effectLst/>
                  <a:latin typeface="Roboto Condensed" panose="02000000000000000000" pitchFamily="2" charset="0"/>
                </a:rPr>
                <a:t>A server</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81" name="Rectangle 79"/>
            <p:cNvSpPr>
              <a:spLocks noChangeArrowheads="1"/>
            </p:cNvSpPr>
            <p:nvPr/>
          </p:nvSpPr>
          <p:spPr bwMode="auto">
            <a:xfrm>
              <a:off x="5418138" y="5276850"/>
              <a:ext cx="622300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rgbClr val="212121"/>
                  </a:solidFill>
                  <a:effectLst/>
                  <a:latin typeface="Roboto Condensed" panose="02000000000000000000" pitchFamily="2" charset="0"/>
                </a:rPr>
                <a:t>may produce arbitrary responses at arbitrary times</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grpSp>
    </p:spTree>
    <p:extLst>
      <p:ext uri="{BB962C8B-B14F-4D97-AF65-F5344CB8AC3E}">
        <p14:creationId xmlns:p14="http://schemas.microsoft.com/office/powerpoint/2010/main" val="3328926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F2D5F8-87CB-4B5B-8EC7-5F4CE6485746}"/>
              </a:ext>
            </a:extLst>
          </p:cNvPr>
          <p:cNvSpPr>
            <a:spLocks noGrp="1"/>
          </p:cNvSpPr>
          <p:nvPr>
            <p:ph type="title"/>
          </p:nvPr>
        </p:nvSpPr>
        <p:spPr/>
        <p:txBody>
          <a:bodyPr>
            <a:normAutofit/>
          </a:bodyPr>
          <a:lstStyle/>
          <a:p>
            <a:r>
              <a:rPr lang="en-US" dirty="0"/>
              <a:t>Failure Characteristics</a:t>
            </a:r>
          </a:p>
        </p:txBody>
      </p:sp>
      <p:sp>
        <p:nvSpPr>
          <p:cNvPr id="3" name="Content Placeholder 2">
            <a:extLst>
              <a:ext uri="{FF2B5EF4-FFF2-40B4-BE49-F238E27FC236}">
                <a16:creationId xmlns:a16="http://schemas.microsoft.com/office/drawing/2014/main" xmlns="" id="{139A428D-8F15-4206-B337-FA27C005FA71}"/>
              </a:ext>
            </a:extLst>
          </p:cNvPr>
          <p:cNvSpPr>
            <a:spLocks noGrp="1"/>
          </p:cNvSpPr>
          <p:nvPr>
            <p:ph idx="1"/>
          </p:nvPr>
        </p:nvSpPr>
        <p:spPr/>
        <p:txBody>
          <a:bodyPr/>
          <a:lstStyle/>
          <a:p>
            <a:pPr>
              <a:lnSpc>
                <a:spcPct val="100000"/>
              </a:lnSpc>
            </a:pPr>
            <a:r>
              <a:rPr lang="en-US" dirty="0">
                <a:solidFill>
                  <a:srgbClr val="1D3064"/>
                </a:solidFill>
              </a:rPr>
              <a:t>Transient Failures</a:t>
            </a:r>
            <a:r>
              <a:rPr lang="en-US" dirty="0"/>
              <a:t>:</a:t>
            </a:r>
          </a:p>
          <a:p>
            <a:pPr lvl="2"/>
            <a:r>
              <a:rPr lang="en-US" sz="2400" dirty="0"/>
              <a:t>Also referred to as “soft failures” or “Heisenbugs”</a:t>
            </a:r>
          </a:p>
          <a:p>
            <a:pPr lvl="2"/>
            <a:r>
              <a:rPr lang="en-US" sz="2400" dirty="0"/>
              <a:t>Occur temporarily then disappear</a:t>
            </a:r>
          </a:p>
          <a:p>
            <a:pPr lvl="2"/>
            <a:r>
              <a:rPr lang="en-US" sz="2400" dirty="0"/>
              <a:t>Manifested only in a very unlikely combination of circumstances</a:t>
            </a:r>
          </a:p>
          <a:p>
            <a:pPr lvl="2"/>
            <a:r>
              <a:rPr lang="en-US" sz="2400" dirty="0"/>
              <a:t>Typically go away upon rolling back and/or retrying/rebooting</a:t>
            </a:r>
          </a:p>
          <a:p>
            <a:pPr lvl="2"/>
            <a:r>
              <a:rPr lang="en-US" sz="2400" dirty="0"/>
              <a:t>E.g., Frozen keyboard or window, race conditions and deadlocks, etc</a:t>
            </a:r>
            <a:r>
              <a:rPr lang="en-US" sz="2400" dirty="0" smtClean="0"/>
              <a:t>.</a:t>
            </a:r>
          </a:p>
          <a:p>
            <a:pPr marL="265113" lvl="2" indent="-265113">
              <a:lnSpc>
                <a:spcPct val="100000"/>
              </a:lnSpc>
              <a:spcBef>
                <a:spcPts val="1000"/>
              </a:spcBef>
              <a:buFont typeface="Webdings" panose="05030102010509060703" pitchFamily="18" charset="2"/>
              <a:buChar char=""/>
            </a:pPr>
            <a:r>
              <a:rPr lang="en-US" sz="2400" dirty="0">
                <a:solidFill>
                  <a:srgbClr val="1D3064"/>
                </a:solidFill>
              </a:rPr>
              <a:t>Intermittent </a:t>
            </a:r>
            <a:r>
              <a:rPr lang="en-US" sz="2400" dirty="0" smtClean="0">
                <a:solidFill>
                  <a:srgbClr val="1D3064"/>
                </a:solidFill>
              </a:rPr>
              <a:t>Fault:</a:t>
            </a:r>
            <a:endParaRPr lang="en-US" sz="2400" dirty="0">
              <a:solidFill>
                <a:srgbClr val="1D3064"/>
              </a:solidFill>
            </a:endParaRPr>
          </a:p>
          <a:p>
            <a:pPr lvl="2"/>
            <a:r>
              <a:rPr lang="en-US" sz="2400" dirty="0"/>
              <a:t>O</a:t>
            </a:r>
            <a:r>
              <a:rPr lang="en-US" sz="2400" dirty="0" smtClean="0"/>
              <a:t>ccurs</a:t>
            </a:r>
            <a:r>
              <a:rPr lang="en-US" sz="2400" dirty="0"/>
              <a:t>, vanishes, reappears; but: follows no real pattern (</a:t>
            </a:r>
            <a:r>
              <a:rPr lang="en-US" sz="2400" dirty="0" smtClean="0"/>
              <a:t>worst kind).</a:t>
            </a:r>
            <a:endParaRPr lang="en-US" sz="2400" dirty="0"/>
          </a:p>
          <a:p>
            <a:pPr marL="265113" lvl="2" indent="-265113">
              <a:lnSpc>
                <a:spcPct val="100000"/>
              </a:lnSpc>
              <a:spcBef>
                <a:spcPts val="1000"/>
              </a:spcBef>
              <a:buFont typeface="Webdings" panose="05030102010509060703" pitchFamily="18" charset="2"/>
              <a:buChar char=""/>
            </a:pPr>
            <a:r>
              <a:rPr lang="en-US" sz="2400" dirty="0">
                <a:solidFill>
                  <a:srgbClr val="1D3064"/>
                </a:solidFill>
              </a:rPr>
              <a:t>Permanent Fault:</a:t>
            </a:r>
          </a:p>
          <a:p>
            <a:pPr lvl="2"/>
            <a:r>
              <a:rPr lang="en-US" sz="2400" dirty="0" smtClean="0"/>
              <a:t>Once it </a:t>
            </a:r>
            <a:r>
              <a:rPr lang="en-US" sz="2400" dirty="0"/>
              <a:t>occurs, only the replacement/repair of a faulty component </a:t>
            </a:r>
            <a:r>
              <a:rPr lang="en-US" sz="2400" dirty="0" smtClean="0"/>
              <a:t>will allow </a:t>
            </a:r>
            <a:r>
              <a:rPr lang="en-US" sz="2400" dirty="0"/>
              <a:t>the DS to function normally.</a:t>
            </a:r>
          </a:p>
        </p:txBody>
      </p:sp>
    </p:spTree>
    <p:extLst>
      <p:ext uri="{BB962C8B-B14F-4D97-AF65-F5344CB8AC3E}">
        <p14:creationId xmlns:p14="http://schemas.microsoft.com/office/powerpoint/2010/main" val="3186546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F2D5F8-87CB-4B5B-8EC7-5F4CE6485746}"/>
              </a:ext>
            </a:extLst>
          </p:cNvPr>
          <p:cNvSpPr>
            <a:spLocks noGrp="1"/>
          </p:cNvSpPr>
          <p:nvPr>
            <p:ph type="title"/>
          </p:nvPr>
        </p:nvSpPr>
        <p:spPr/>
        <p:txBody>
          <a:bodyPr>
            <a:normAutofit/>
          </a:bodyPr>
          <a:lstStyle/>
          <a:p>
            <a:r>
              <a:rPr lang="en-US" dirty="0"/>
              <a:t>Failure Characteristics</a:t>
            </a:r>
          </a:p>
        </p:txBody>
      </p:sp>
      <p:sp>
        <p:nvSpPr>
          <p:cNvPr id="3" name="Content Placeholder 2">
            <a:extLst>
              <a:ext uri="{FF2B5EF4-FFF2-40B4-BE49-F238E27FC236}">
                <a16:creationId xmlns:a16="http://schemas.microsoft.com/office/drawing/2014/main" xmlns="" id="{139A428D-8F15-4206-B337-FA27C005FA71}"/>
              </a:ext>
            </a:extLst>
          </p:cNvPr>
          <p:cNvSpPr>
            <a:spLocks noGrp="1"/>
          </p:cNvSpPr>
          <p:nvPr>
            <p:ph idx="1"/>
          </p:nvPr>
        </p:nvSpPr>
        <p:spPr/>
        <p:txBody>
          <a:bodyPr/>
          <a:lstStyle/>
          <a:p>
            <a:pPr>
              <a:lnSpc>
                <a:spcPct val="100000"/>
              </a:lnSpc>
            </a:pPr>
            <a:r>
              <a:rPr lang="en-US" dirty="0" smtClean="0">
                <a:solidFill>
                  <a:srgbClr val="1D3064"/>
                </a:solidFill>
              </a:rPr>
              <a:t>Persistent Failures:</a:t>
            </a:r>
            <a:endParaRPr lang="en-US" dirty="0">
              <a:solidFill>
                <a:srgbClr val="1D3064"/>
              </a:solidFill>
            </a:endParaRPr>
          </a:p>
          <a:p>
            <a:pPr lvl="2"/>
            <a:r>
              <a:rPr lang="en-US" sz="2400" dirty="0"/>
              <a:t>Persist until explicitly repaired</a:t>
            </a:r>
          </a:p>
          <a:p>
            <a:pPr lvl="2"/>
            <a:r>
              <a:rPr lang="en-US" sz="2400" dirty="0"/>
              <a:t>Retrying does not help</a:t>
            </a:r>
          </a:p>
          <a:p>
            <a:pPr lvl="2"/>
            <a:r>
              <a:rPr lang="en-US" sz="2400" dirty="0"/>
              <a:t>E.g., Burnt-out chips, software bugs, crashed disks, broken Ethernet cable, etc.</a:t>
            </a:r>
          </a:p>
          <a:p>
            <a:pPr lvl="2"/>
            <a:r>
              <a:rPr lang="en-US" sz="2400" dirty="0"/>
              <a:t>Durations of failures and repairs are random variables</a:t>
            </a:r>
          </a:p>
          <a:p>
            <a:pPr lvl="2"/>
            <a:r>
              <a:rPr lang="en-US" sz="2400" dirty="0"/>
              <a:t>Means of distributions are Mean Time To Fail (</a:t>
            </a:r>
            <a:r>
              <a:rPr lang="en-US" sz="2400" b="1" dirty="0"/>
              <a:t>MTTF</a:t>
            </a:r>
            <a:r>
              <a:rPr lang="en-US" sz="2400" dirty="0"/>
              <a:t>) and Mean Time To Repair (</a:t>
            </a:r>
            <a:r>
              <a:rPr lang="en-US" sz="2400" b="1" dirty="0"/>
              <a:t>MTTR</a:t>
            </a:r>
            <a:r>
              <a:rPr lang="en-US" sz="2400" dirty="0"/>
              <a:t>)</a:t>
            </a:r>
          </a:p>
        </p:txBody>
      </p:sp>
      <p:cxnSp>
        <p:nvCxnSpPr>
          <p:cNvPr id="4" name="Straight Connector 3"/>
          <p:cNvCxnSpPr/>
          <p:nvPr/>
        </p:nvCxnSpPr>
        <p:spPr>
          <a:xfrm>
            <a:off x="3978536" y="4068197"/>
            <a:ext cx="1280160"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5258696" y="4068197"/>
            <a:ext cx="640080" cy="0"/>
          </a:xfrm>
          <a:prstGeom prst="line">
            <a:avLst/>
          </a:prstGeom>
          <a:ln w="31750">
            <a:solidFill>
              <a:schemeClr val="accent6"/>
            </a:solidFill>
            <a:prstDash val="sysDash"/>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5898776" y="4068197"/>
            <a:ext cx="1112520"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7011296" y="4068197"/>
            <a:ext cx="914400" cy="0"/>
          </a:xfrm>
          <a:prstGeom prst="line">
            <a:avLst/>
          </a:prstGeom>
          <a:ln w="31750">
            <a:solidFill>
              <a:schemeClr val="accent6"/>
            </a:solidFill>
            <a:prstDash val="sysDash"/>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7925696" y="4068197"/>
            <a:ext cx="1828800"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9754496" y="4068197"/>
            <a:ext cx="411480" cy="0"/>
          </a:xfrm>
          <a:prstGeom prst="line">
            <a:avLst/>
          </a:prstGeom>
          <a:ln w="31750">
            <a:solidFill>
              <a:schemeClr val="accent6"/>
            </a:solidFill>
            <a:prstDash val="sysDash"/>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4344296" y="4068197"/>
            <a:ext cx="914400" cy="3048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5258696" y="4068197"/>
            <a:ext cx="1143000" cy="3048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a:off x="5334896" y="4068197"/>
            <a:ext cx="3886200" cy="3048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4934787" y="4372997"/>
            <a:ext cx="885179" cy="461665"/>
          </a:xfrm>
          <a:prstGeom prst="rect">
            <a:avLst/>
          </a:prstGeom>
          <a:noFill/>
        </p:spPr>
        <p:txBody>
          <a:bodyPr wrap="none" rtlCol="0">
            <a:spAutoFit/>
          </a:bodyPr>
          <a:lstStyle/>
          <a:p>
            <a:r>
              <a:rPr lang="en-US" sz="2400" dirty="0">
                <a:latin typeface="+mj-lt"/>
              </a:rPr>
              <a:t>MTTF</a:t>
            </a:r>
          </a:p>
        </p:txBody>
      </p:sp>
      <p:cxnSp>
        <p:nvCxnSpPr>
          <p:cNvPr id="14" name="Straight Arrow Connector 13"/>
          <p:cNvCxnSpPr>
            <a:endCxn id="17" idx="0"/>
          </p:cNvCxnSpPr>
          <p:nvPr/>
        </p:nvCxnSpPr>
        <p:spPr>
          <a:xfrm>
            <a:off x="5567246" y="4068197"/>
            <a:ext cx="3906336" cy="304800"/>
          </a:xfrm>
          <a:prstGeom prst="straightConnector1">
            <a:avLst/>
          </a:prstGeom>
          <a:ln>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endCxn id="17" idx="0"/>
          </p:cNvCxnSpPr>
          <p:nvPr/>
        </p:nvCxnSpPr>
        <p:spPr>
          <a:xfrm>
            <a:off x="7514216" y="4068197"/>
            <a:ext cx="1959366" cy="304800"/>
          </a:xfrm>
          <a:prstGeom prst="straightConnector1">
            <a:avLst/>
          </a:prstGeom>
          <a:ln>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endCxn id="17" idx="0"/>
          </p:cNvCxnSpPr>
          <p:nvPr/>
        </p:nvCxnSpPr>
        <p:spPr>
          <a:xfrm flipH="1">
            <a:off x="9473582" y="4068197"/>
            <a:ext cx="486655" cy="304800"/>
          </a:xfrm>
          <a:prstGeom prst="straightConnector1">
            <a:avLst/>
          </a:prstGeom>
          <a:ln>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9022977" y="4372997"/>
            <a:ext cx="901209" cy="461665"/>
          </a:xfrm>
          <a:prstGeom prst="rect">
            <a:avLst/>
          </a:prstGeom>
          <a:noFill/>
        </p:spPr>
        <p:txBody>
          <a:bodyPr wrap="none" rtlCol="0">
            <a:spAutoFit/>
          </a:bodyPr>
          <a:lstStyle/>
          <a:p>
            <a:r>
              <a:rPr lang="en-US" sz="2400" dirty="0">
                <a:solidFill>
                  <a:schemeClr val="accent6"/>
                </a:solidFill>
                <a:latin typeface="+mj-lt"/>
              </a:rPr>
              <a:t>MTTR</a:t>
            </a:r>
          </a:p>
        </p:txBody>
      </p:sp>
      <p:sp>
        <p:nvSpPr>
          <p:cNvPr id="18" name="TextBox 17"/>
          <p:cNvSpPr txBox="1"/>
          <p:nvPr/>
        </p:nvSpPr>
        <p:spPr>
          <a:xfrm>
            <a:off x="2026645" y="3796987"/>
            <a:ext cx="1175322" cy="400110"/>
          </a:xfrm>
          <a:prstGeom prst="rect">
            <a:avLst/>
          </a:prstGeom>
          <a:noFill/>
        </p:spPr>
        <p:txBody>
          <a:bodyPr wrap="none" rtlCol="0">
            <a:spAutoFit/>
          </a:bodyPr>
          <a:lstStyle/>
          <a:p>
            <a:r>
              <a:rPr lang="en-US" sz="2000" dirty="0">
                <a:latin typeface="+mj-lt"/>
              </a:rPr>
              <a:t>In-Service</a:t>
            </a:r>
          </a:p>
        </p:txBody>
      </p:sp>
      <p:cxnSp>
        <p:nvCxnSpPr>
          <p:cNvPr id="19" name="Straight Connector 18"/>
          <p:cNvCxnSpPr/>
          <p:nvPr/>
        </p:nvCxnSpPr>
        <p:spPr>
          <a:xfrm>
            <a:off x="1651732" y="3981653"/>
            <a:ext cx="274320"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1651732" y="4254649"/>
            <a:ext cx="274320" cy="0"/>
          </a:xfrm>
          <a:prstGeom prst="line">
            <a:avLst/>
          </a:prstGeom>
          <a:ln w="31750">
            <a:solidFill>
              <a:schemeClr val="accent6"/>
            </a:solidFill>
            <a:prstDash val="sysDash"/>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2016724" y="4068197"/>
            <a:ext cx="1614545" cy="400110"/>
          </a:xfrm>
          <a:prstGeom prst="rect">
            <a:avLst/>
          </a:prstGeom>
          <a:noFill/>
        </p:spPr>
        <p:txBody>
          <a:bodyPr wrap="none" rtlCol="0">
            <a:spAutoFit/>
          </a:bodyPr>
          <a:lstStyle/>
          <a:p>
            <a:r>
              <a:rPr lang="en-US" sz="2000" dirty="0">
                <a:latin typeface="+mj-lt"/>
              </a:rPr>
              <a:t>Out-of-Service</a:t>
            </a:r>
          </a:p>
        </p:txBody>
      </p:sp>
    </p:spTree>
    <p:extLst>
      <p:ext uri="{BB962C8B-B14F-4D97-AF65-F5344CB8AC3E}">
        <p14:creationId xmlns:p14="http://schemas.microsoft.com/office/powerpoint/2010/main" val="41246571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4"/>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5"/>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6"/>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7"/>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8"/>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9"/>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22" presetClass="entr" presetSubtype="1" fill="hold" nodeType="clickEffect">
                                  <p:stCondLst>
                                    <p:cond delay="0"/>
                                  </p:stCondLst>
                                  <p:childTnLst>
                                    <p:set>
                                      <p:cBhvr>
                                        <p:cTn id="64" dur="1" fill="hold">
                                          <p:stCondLst>
                                            <p:cond delay="0"/>
                                          </p:stCondLst>
                                        </p:cTn>
                                        <p:tgtEl>
                                          <p:spTgt spid="10"/>
                                        </p:tgtEl>
                                        <p:attrNameLst>
                                          <p:attrName>style.visibility</p:attrName>
                                        </p:attrNameLst>
                                      </p:cBhvr>
                                      <p:to>
                                        <p:strVal val="visible"/>
                                      </p:to>
                                    </p:set>
                                    <p:animEffect transition="in" filter="wipe(up)">
                                      <p:cBhvr>
                                        <p:cTn id="65" dur="500"/>
                                        <p:tgtEl>
                                          <p:spTgt spid="10"/>
                                        </p:tgtEl>
                                      </p:cBhvr>
                                    </p:animEffect>
                                  </p:childTnLst>
                                </p:cTn>
                              </p:par>
                              <p:par>
                                <p:cTn id="66" presetID="22" presetClass="entr" presetSubtype="1" fill="hold" nodeType="withEffect">
                                  <p:stCondLst>
                                    <p:cond delay="0"/>
                                  </p:stCondLst>
                                  <p:childTnLst>
                                    <p:set>
                                      <p:cBhvr>
                                        <p:cTn id="67" dur="1" fill="hold">
                                          <p:stCondLst>
                                            <p:cond delay="0"/>
                                          </p:stCondLst>
                                        </p:cTn>
                                        <p:tgtEl>
                                          <p:spTgt spid="11"/>
                                        </p:tgtEl>
                                        <p:attrNameLst>
                                          <p:attrName>style.visibility</p:attrName>
                                        </p:attrNameLst>
                                      </p:cBhvr>
                                      <p:to>
                                        <p:strVal val="visible"/>
                                      </p:to>
                                    </p:set>
                                    <p:animEffect transition="in" filter="wipe(up)">
                                      <p:cBhvr>
                                        <p:cTn id="68" dur="500"/>
                                        <p:tgtEl>
                                          <p:spTgt spid="11"/>
                                        </p:tgtEl>
                                      </p:cBhvr>
                                    </p:animEffect>
                                  </p:childTnLst>
                                </p:cTn>
                              </p:par>
                              <p:par>
                                <p:cTn id="69" presetID="22" presetClass="entr" presetSubtype="1" fill="hold" nodeType="withEffect">
                                  <p:stCondLst>
                                    <p:cond delay="0"/>
                                  </p:stCondLst>
                                  <p:childTnLst>
                                    <p:set>
                                      <p:cBhvr>
                                        <p:cTn id="70" dur="1" fill="hold">
                                          <p:stCondLst>
                                            <p:cond delay="0"/>
                                          </p:stCondLst>
                                        </p:cTn>
                                        <p:tgtEl>
                                          <p:spTgt spid="12"/>
                                        </p:tgtEl>
                                        <p:attrNameLst>
                                          <p:attrName>style.visibility</p:attrName>
                                        </p:attrNameLst>
                                      </p:cBhvr>
                                      <p:to>
                                        <p:strVal val="visible"/>
                                      </p:to>
                                    </p:set>
                                    <p:animEffect transition="in" filter="wipe(up)">
                                      <p:cBhvr>
                                        <p:cTn id="71" dur="500"/>
                                        <p:tgtEl>
                                          <p:spTgt spid="12"/>
                                        </p:tgtEl>
                                      </p:cBhvr>
                                    </p:animEffect>
                                  </p:childTnLst>
                                </p:cTn>
                              </p:par>
                              <p:par>
                                <p:cTn id="72" presetID="22" presetClass="entr" presetSubtype="1" fill="hold" grpId="0" nodeType="withEffect">
                                  <p:stCondLst>
                                    <p:cond delay="0"/>
                                  </p:stCondLst>
                                  <p:childTnLst>
                                    <p:set>
                                      <p:cBhvr>
                                        <p:cTn id="73" dur="1" fill="hold">
                                          <p:stCondLst>
                                            <p:cond delay="0"/>
                                          </p:stCondLst>
                                        </p:cTn>
                                        <p:tgtEl>
                                          <p:spTgt spid="13"/>
                                        </p:tgtEl>
                                        <p:attrNameLst>
                                          <p:attrName>style.visibility</p:attrName>
                                        </p:attrNameLst>
                                      </p:cBhvr>
                                      <p:to>
                                        <p:strVal val="visible"/>
                                      </p:to>
                                    </p:set>
                                    <p:animEffect transition="in" filter="wipe(up)">
                                      <p:cBhvr>
                                        <p:cTn id="74" dur="500"/>
                                        <p:tgtEl>
                                          <p:spTgt spid="13"/>
                                        </p:tgtEl>
                                      </p:cBhvr>
                                    </p:animEffect>
                                  </p:childTnLst>
                                </p:cTn>
                              </p:par>
                            </p:childTnLst>
                          </p:cTn>
                        </p:par>
                      </p:childTnLst>
                    </p:cTn>
                  </p:par>
                  <p:par>
                    <p:cTn id="75" fill="hold">
                      <p:stCondLst>
                        <p:cond delay="indefinite"/>
                      </p:stCondLst>
                      <p:childTnLst>
                        <p:par>
                          <p:cTn id="76" fill="hold">
                            <p:stCondLst>
                              <p:cond delay="0"/>
                            </p:stCondLst>
                            <p:childTnLst>
                              <p:par>
                                <p:cTn id="77" presetID="22" presetClass="entr" presetSubtype="1" fill="hold" nodeType="clickEffect">
                                  <p:stCondLst>
                                    <p:cond delay="0"/>
                                  </p:stCondLst>
                                  <p:childTnLst>
                                    <p:set>
                                      <p:cBhvr>
                                        <p:cTn id="78" dur="1" fill="hold">
                                          <p:stCondLst>
                                            <p:cond delay="0"/>
                                          </p:stCondLst>
                                        </p:cTn>
                                        <p:tgtEl>
                                          <p:spTgt spid="14"/>
                                        </p:tgtEl>
                                        <p:attrNameLst>
                                          <p:attrName>style.visibility</p:attrName>
                                        </p:attrNameLst>
                                      </p:cBhvr>
                                      <p:to>
                                        <p:strVal val="visible"/>
                                      </p:to>
                                    </p:set>
                                    <p:animEffect transition="in" filter="wipe(up)">
                                      <p:cBhvr>
                                        <p:cTn id="79" dur="500"/>
                                        <p:tgtEl>
                                          <p:spTgt spid="14"/>
                                        </p:tgtEl>
                                      </p:cBhvr>
                                    </p:animEffect>
                                  </p:childTnLst>
                                </p:cTn>
                              </p:par>
                              <p:par>
                                <p:cTn id="80" presetID="22" presetClass="entr" presetSubtype="1" fill="hold" nodeType="withEffect">
                                  <p:stCondLst>
                                    <p:cond delay="0"/>
                                  </p:stCondLst>
                                  <p:childTnLst>
                                    <p:set>
                                      <p:cBhvr>
                                        <p:cTn id="81" dur="1" fill="hold">
                                          <p:stCondLst>
                                            <p:cond delay="0"/>
                                          </p:stCondLst>
                                        </p:cTn>
                                        <p:tgtEl>
                                          <p:spTgt spid="15"/>
                                        </p:tgtEl>
                                        <p:attrNameLst>
                                          <p:attrName>style.visibility</p:attrName>
                                        </p:attrNameLst>
                                      </p:cBhvr>
                                      <p:to>
                                        <p:strVal val="visible"/>
                                      </p:to>
                                    </p:set>
                                    <p:animEffect transition="in" filter="wipe(up)">
                                      <p:cBhvr>
                                        <p:cTn id="82" dur="500"/>
                                        <p:tgtEl>
                                          <p:spTgt spid="15"/>
                                        </p:tgtEl>
                                      </p:cBhvr>
                                    </p:animEffect>
                                  </p:childTnLst>
                                </p:cTn>
                              </p:par>
                              <p:par>
                                <p:cTn id="83" presetID="22" presetClass="entr" presetSubtype="1" fill="hold" nodeType="withEffect">
                                  <p:stCondLst>
                                    <p:cond delay="0"/>
                                  </p:stCondLst>
                                  <p:childTnLst>
                                    <p:set>
                                      <p:cBhvr>
                                        <p:cTn id="84" dur="1" fill="hold">
                                          <p:stCondLst>
                                            <p:cond delay="0"/>
                                          </p:stCondLst>
                                        </p:cTn>
                                        <p:tgtEl>
                                          <p:spTgt spid="16"/>
                                        </p:tgtEl>
                                        <p:attrNameLst>
                                          <p:attrName>style.visibility</p:attrName>
                                        </p:attrNameLst>
                                      </p:cBhvr>
                                      <p:to>
                                        <p:strVal val="visible"/>
                                      </p:to>
                                    </p:set>
                                    <p:animEffect transition="in" filter="wipe(up)">
                                      <p:cBhvr>
                                        <p:cTn id="85" dur="500"/>
                                        <p:tgtEl>
                                          <p:spTgt spid="16"/>
                                        </p:tgtEl>
                                      </p:cBhvr>
                                    </p:animEffect>
                                  </p:childTnLst>
                                </p:cTn>
                              </p:par>
                              <p:par>
                                <p:cTn id="86" presetID="22" presetClass="entr" presetSubtype="1" fill="hold" grpId="0" nodeType="withEffect">
                                  <p:stCondLst>
                                    <p:cond delay="0"/>
                                  </p:stCondLst>
                                  <p:childTnLst>
                                    <p:set>
                                      <p:cBhvr>
                                        <p:cTn id="87" dur="1" fill="hold">
                                          <p:stCondLst>
                                            <p:cond delay="0"/>
                                          </p:stCondLst>
                                        </p:cTn>
                                        <p:tgtEl>
                                          <p:spTgt spid="17"/>
                                        </p:tgtEl>
                                        <p:attrNameLst>
                                          <p:attrName>style.visibility</p:attrName>
                                        </p:attrNameLst>
                                      </p:cBhvr>
                                      <p:to>
                                        <p:strVal val="visible"/>
                                      </p:to>
                                    </p:set>
                                    <p:animEffect transition="in" filter="wipe(up)">
                                      <p:cBhvr>
                                        <p:cTn id="88"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7" grpId="0"/>
      <p:bldP spid="18" grpId="0"/>
      <p:bldP spid="21" grpId="0"/>
    </p:bldLst>
  </p:timing>
</p:sld>
</file>

<file path=ppt/theme/theme1.xml><?xml version="1.0" encoding="utf-8"?>
<a:theme xmlns:a="http://schemas.openxmlformats.org/drawingml/2006/main" name="Office Theme">
  <a:themeElements>
    <a:clrScheme name="Jay">
      <a:dk1>
        <a:srgbClr val="212121"/>
      </a:dk1>
      <a:lt1>
        <a:sysClr val="window" lastClr="FFFFFF"/>
      </a:lt1>
      <a:dk2>
        <a:srgbClr val="1D6FA9"/>
      </a:dk2>
      <a:lt2>
        <a:srgbClr val="FFFFFF"/>
      </a:lt2>
      <a:accent1>
        <a:srgbClr val="909090"/>
      </a:accent1>
      <a:accent2>
        <a:srgbClr val="00BBD3"/>
      </a:accent2>
      <a:accent3>
        <a:srgbClr val="8BC145"/>
      </a:accent3>
      <a:accent4>
        <a:srgbClr val="1D9A78"/>
      </a:accent4>
      <a:accent5>
        <a:srgbClr val="F19D19"/>
      </a:accent5>
      <a:accent6>
        <a:srgbClr val="B84742"/>
      </a:accent6>
      <a:hlink>
        <a:srgbClr val="70AD47"/>
      </a:hlink>
      <a:folHlink>
        <a:srgbClr val="ED7D31"/>
      </a:folHlink>
    </a:clrScheme>
    <a:fontScheme name="Custom 1">
      <a:majorFont>
        <a:latin typeface="Roboto Condensed"/>
        <a:ea typeface=""/>
        <a:cs typeface=""/>
      </a:majorFont>
      <a:minorFont>
        <a:latin typeface="Roboto Condense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12291</TotalTime>
  <Words>14163</Words>
  <Application>Microsoft Office PowerPoint</Application>
  <PresentationFormat>Widescreen</PresentationFormat>
  <Paragraphs>2583</Paragraphs>
  <Slides>155</Slides>
  <Notes>3</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155</vt:i4>
      </vt:variant>
    </vt:vector>
  </HeadingPairs>
  <TitlesOfParts>
    <vt:vector size="169" baseType="lpstr">
      <vt:lpstr>ＭＳ Ｐゴシック</vt:lpstr>
      <vt:lpstr>Arial</vt:lpstr>
      <vt:lpstr>Calibri</vt:lpstr>
      <vt:lpstr>Courier New</vt:lpstr>
      <vt:lpstr>Liberation Sans</vt:lpstr>
      <vt:lpstr>Roboto Condensed</vt:lpstr>
      <vt:lpstr>Roboto Condensed Light</vt:lpstr>
      <vt:lpstr>Segoe UI Black</vt:lpstr>
      <vt:lpstr>Times New Roman</vt:lpstr>
      <vt:lpstr>Webdings</vt:lpstr>
      <vt:lpstr>Wingdings</vt:lpstr>
      <vt:lpstr>Wingdings 2</vt:lpstr>
      <vt:lpstr>Wingdings 3</vt:lpstr>
      <vt:lpstr>Office Theme</vt:lpstr>
      <vt:lpstr>Unit-5  Consistency, Replication and Fault Tolerance  </vt:lpstr>
      <vt:lpstr>PowerPoint Presentation</vt:lpstr>
      <vt:lpstr>Why Replication?</vt:lpstr>
      <vt:lpstr>Why Replication?</vt:lpstr>
      <vt:lpstr>Performance and scalability</vt:lpstr>
      <vt:lpstr>Why Consistency?</vt:lpstr>
      <vt:lpstr>Maintaining Consistency of Replicated Data</vt:lpstr>
      <vt:lpstr>Maintaining Consistency of Replicated Data</vt:lpstr>
      <vt:lpstr>Trade-offs in Maintaining Consistency</vt:lpstr>
      <vt:lpstr>Consistency Model</vt:lpstr>
      <vt:lpstr>Types of Consistency Models</vt:lpstr>
      <vt:lpstr>Data-centric consistency models</vt:lpstr>
      <vt:lpstr>Applications that can use Data-centric Models</vt:lpstr>
      <vt:lpstr>Continuous Consistency</vt:lpstr>
      <vt:lpstr>Continuous Consistency</vt:lpstr>
      <vt:lpstr>Example of Conit and Consistency Measures</vt:lpstr>
      <vt:lpstr>Data-Centric Consistency Models</vt:lpstr>
      <vt:lpstr>Strict Consistency</vt:lpstr>
      <vt:lpstr>Strict Consistency</vt:lpstr>
      <vt:lpstr>Sequential Consistency</vt:lpstr>
      <vt:lpstr>Sequential Consistency</vt:lpstr>
      <vt:lpstr>Sequential Consistency</vt:lpstr>
      <vt:lpstr>Sequential Consistency</vt:lpstr>
      <vt:lpstr>Causal Consistency</vt:lpstr>
      <vt:lpstr>Causal Consistency</vt:lpstr>
      <vt:lpstr>Causal Consistency</vt:lpstr>
      <vt:lpstr>FIFO Consistency</vt:lpstr>
      <vt:lpstr>FIFO Consistency</vt:lpstr>
      <vt:lpstr>Grouping operations</vt:lpstr>
      <vt:lpstr>Grouping operations</vt:lpstr>
      <vt:lpstr>Grouping operations</vt:lpstr>
      <vt:lpstr>Weak Consistency Model</vt:lpstr>
      <vt:lpstr>Weak Consistency Model</vt:lpstr>
      <vt:lpstr>Release Consistency Model</vt:lpstr>
      <vt:lpstr>Release Consistency Model</vt:lpstr>
      <vt:lpstr>Entry Consistency Model</vt:lpstr>
      <vt:lpstr>Entry Consistency Model</vt:lpstr>
      <vt:lpstr>Data centric model- Summary</vt:lpstr>
      <vt:lpstr>Data centric model- Summary</vt:lpstr>
      <vt:lpstr>Client-Centric Consistency Models</vt:lpstr>
      <vt:lpstr>Eventual Consistency</vt:lpstr>
      <vt:lpstr>Eventual Consistency</vt:lpstr>
      <vt:lpstr>Client Consistency Guarantees</vt:lpstr>
      <vt:lpstr>Client Consistency models</vt:lpstr>
      <vt:lpstr>Monotonic Reads Consistency</vt:lpstr>
      <vt:lpstr>Monotonic Reads Consistency</vt:lpstr>
      <vt:lpstr>Monotonic Writes</vt:lpstr>
      <vt:lpstr>Monotonic Writes</vt:lpstr>
      <vt:lpstr>Read Your Writes</vt:lpstr>
      <vt:lpstr>Read Your Writes</vt:lpstr>
      <vt:lpstr>Writes Follow Reads</vt:lpstr>
      <vt:lpstr>Writes Follow Reads</vt:lpstr>
      <vt:lpstr>Client centric model-Summary</vt:lpstr>
      <vt:lpstr>Replica Management</vt:lpstr>
      <vt:lpstr>Replica Server Placement</vt:lpstr>
      <vt:lpstr>Replica Server Placement – An Example Approach</vt:lpstr>
      <vt:lpstr>Content Replication and Placement</vt:lpstr>
      <vt:lpstr>Logical Organization of Replicas</vt:lpstr>
      <vt:lpstr>Permanent Replicas</vt:lpstr>
      <vt:lpstr>Server-initiated Replicas</vt:lpstr>
      <vt:lpstr>Server-initiated Replicas</vt:lpstr>
      <vt:lpstr>Client-initiated Replicas</vt:lpstr>
      <vt:lpstr>Content distribution</vt:lpstr>
      <vt:lpstr>Update Propagation: Design Issues</vt:lpstr>
      <vt:lpstr>Pull versus Push Protocols</vt:lpstr>
      <vt:lpstr>Pull versus Push Protocols</vt:lpstr>
      <vt:lpstr>Consistency Protocols</vt:lpstr>
      <vt:lpstr>Primary-based protocols</vt:lpstr>
      <vt:lpstr>Remote-Write Protocol</vt:lpstr>
      <vt:lpstr>Remote-Write Protocol</vt:lpstr>
      <vt:lpstr>Remote-Write Protocol</vt:lpstr>
      <vt:lpstr>Local-Write Protocols</vt:lpstr>
      <vt:lpstr>Local-Write Protocols</vt:lpstr>
      <vt:lpstr>Local-Write Protocols</vt:lpstr>
      <vt:lpstr>Replicated-Write Protocol</vt:lpstr>
      <vt:lpstr>Active Replication Protocol</vt:lpstr>
      <vt:lpstr>Active Replication: The Problem</vt:lpstr>
      <vt:lpstr>Centralized Active Replication Protocol</vt:lpstr>
      <vt:lpstr>Active Replication: Solutions</vt:lpstr>
      <vt:lpstr>Quorum-Based Protocols</vt:lpstr>
      <vt:lpstr>Quorum-Based Protocols</vt:lpstr>
      <vt:lpstr>Quorum-Based Protocols</vt:lpstr>
      <vt:lpstr>Quorum-Based Protocols – Example 1</vt:lpstr>
      <vt:lpstr>Quorum-Based Protocols – Example 2</vt:lpstr>
      <vt:lpstr>Quorum-Based Protocols – Example 3</vt:lpstr>
      <vt:lpstr>Cache Coherence Protocols</vt:lpstr>
      <vt:lpstr>What about Writes to the Cache?</vt:lpstr>
      <vt:lpstr>Fault-Tolerance</vt:lpstr>
      <vt:lpstr>What is a Failure?</vt:lpstr>
      <vt:lpstr>Failures, Due to What?</vt:lpstr>
      <vt:lpstr>Failures in Distributed Systems</vt:lpstr>
      <vt:lpstr>Fault Tolerance Basic Concepts</vt:lpstr>
      <vt:lpstr>Dependability Basic Concepts </vt:lpstr>
      <vt:lpstr>Dependable Systems</vt:lpstr>
      <vt:lpstr>Availability vs. Reliability</vt:lpstr>
      <vt:lpstr>Faults, Errors and Failures</vt:lpstr>
      <vt:lpstr>Failure Models</vt:lpstr>
      <vt:lpstr>Failure Characteristics</vt:lpstr>
      <vt:lpstr>Failure Characteristics</vt:lpstr>
      <vt:lpstr>Fault Tolerance Requirements</vt:lpstr>
      <vt:lpstr>Faults Masking by Redundancy</vt:lpstr>
      <vt:lpstr>Triple Modular Redundancy</vt:lpstr>
      <vt:lpstr>Process Resilience</vt:lpstr>
      <vt:lpstr>Flat Versus Hierarchical Groups</vt:lpstr>
      <vt:lpstr>Failure Masking and Replication</vt:lpstr>
      <vt:lpstr>Agreement in Faulty Systems</vt:lpstr>
      <vt:lpstr>Agreement in Faulty Systems </vt:lpstr>
      <vt:lpstr>Agreement in Faulty Systems</vt:lpstr>
      <vt:lpstr>Agreement in Faulty Systems</vt:lpstr>
      <vt:lpstr>Byzantine Agreement Problem</vt:lpstr>
      <vt:lpstr>Byzantine Agreement Problem</vt:lpstr>
      <vt:lpstr>Byzantine Agreement Problem</vt:lpstr>
      <vt:lpstr>Byzantine Agreement Problem</vt:lpstr>
      <vt:lpstr>Byzantine Agreement Problem</vt:lpstr>
      <vt:lpstr>Byzantine Agreement Problem</vt:lpstr>
      <vt:lpstr>Reliable Client/Server Communications</vt:lpstr>
      <vt:lpstr>RPC Semantics and Failures</vt:lpstr>
      <vt:lpstr>RPC Semantic in the presence of Failure </vt:lpstr>
      <vt:lpstr>RPC Semantic in the presence of Failure </vt:lpstr>
      <vt:lpstr>RPC Semantic in the presence of Failure </vt:lpstr>
      <vt:lpstr>Server crashes after receiving request</vt:lpstr>
      <vt:lpstr>Server crashes after receiving request</vt:lpstr>
      <vt:lpstr>Server crashes after receiving request</vt:lpstr>
      <vt:lpstr>Reliable Group Communication</vt:lpstr>
      <vt:lpstr>Reliable Multicasting</vt:lpstr>
      <vt:lpstr>A Basic Reliable-Multicasting Scheme</vt:lpstr>
      <vt:lpstr>Reliable Multicasting with Feedback Messages</vt:lpstr>
      <vt:lpstr>Scalability in Reliable Multicasting</vt:lpstr>
      <vt:lpstr>Nonhierarchical Feedback Control</vt:lpstr>
      <vt:lpstr>Hierarchical Feedback Control</vt:lpstr>
      <vt:lpstr>Atomic Multicast</vt:lpstr>
      <vt:lpstr>Virtual Synchrony</vt:lpstr>
      <vt:lpstr>Virtual Synchrony</vt:lpstr>
      <vt:lpstr>Message Ordering</vt:lpstr>
      <vt:lpstr>Message Ordering</vt:lpstr>
      <vt:lpstr>Message Ordering</vt:lpstr>
      <vt:lpstr>Message Ordering</vt:lpstr>
      <vt:lpstr>Virtually Synchronous Reliable Multicasting</vt:lpstr>
      <vt:lpstr>Distributed Commit</vt:lpstr>
      <vt:lpstr>One-Phase Commit Protocol</vt:lpstr>
      <vt:lpstr>Two-Phase Commit Protocol</vt:lpstr>
      <vt:lpstr>Two-Phase Commit Protocol</vt:lpstr>
      <vt:lpstr>2PC Finite State Machines</vt:lpstr>
      <vt:lpstr>3PC Finite State Machines</vt:lpstr>
      <vt:lpstr>Three-Phase Commit Protocol</vt:lpstr>
      <vt:lpstr>Three-Phase Commit Protocol</vt:lpstr>
      <vt:lpstr>Recovery Strategies</vt:lpstr>
      <vt:lpstr>Recovery Strategies</vt:lpstr>
      <vt:lpstr>Recovery Strategies</vt:lpstr>
      <vt:lpstr>Checkpointing</vt:lpstr>
      <vt:lpstr>Recovery Line</vt:lpstr>
      <vt:lpstr>Checkpointing</vt:lpstr>
      <vt:lpstr>Domino Effect</vt:lpstr>
      <vt:lpstr>Message Logging</vt:lpstr>
      <vt:lpstr>Replay of Messages and Orphan Processes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Umesh Thoriya</dc:creator>
  <cp:lastModifiedBy>umesh patel</cp:lastModifiedBy>
  <cp:revision>1192</cp:revision>
  <dcterms:created xsi:type="dcterms:W3CDTF">2020-05-01T05:09:15Z</dcterms:created>
  <dcterms:modified xsi:type="dcterms:W3CDTF">2021-11-17T05:50:31Z</dcterms:modified>
</cp:coreProperties>
</file>