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98" r:id="rId4"/>
    <p:sldId id="259" r:id="rId5"/>
    <p:sldId id="294" r:id="rId6"/>
    <p:sldId id="260" r:id="rId7"/>
    <p:sldId id="295" r:id="rId8"/>
    <p:sldId id="301" r:id="rId9"/>
    <p:sldId id="299" r:id="rId10"/>
    <p:sldId id="300" r:id="rId11"/>
    <p:sldId id="272" r:id="rId12"/>
    <p:sldId id="297"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87" d="100"/>
          <a:sy n="87" d="100"/>
        </p:scale>
        <p:origin x="42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3A9FB-7FD1-4CFC-B4A9-71660B7D7C06}" type="datetimeFigureOut">
              <a:rPr lang="en-IN" smtClean="0"/>
              <a:pPr/>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D1A61-5F42-4601-8088-AA4CC6FFF004}" type="slidenum">
              <a:rPr lang="en-IN" smtClean="0"/>
              <a:pPr/>
              <a:t>‹#›</a:t>
            </a:fld>
            <a:endParaRPr lang="en-IN"/>
          </a:p>
        </p:txBody>
      </p:sp>
    </p:spTree>
    <p:extLst>
      <p:ext uri="{BB962C8B-B14F-4D97-AF65-F5344CB8AC3E}">
        <p14:creationId xmlns:p14="http://schemas.microsoft.com/office/powerpoint/2010/main" val="124784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4CCA6-1AEB-451D-B434-94B9CF8EA99A}" type="slidenum">
              <a:rPr lang="en-US" smtClean="0"/>
              <a:pPr/>
              <a:t>1</a:t>
            </a:fld>
            <a:endParaRPr lang="en-US" dirty="0"/>
          </a:p>
        </p:txBody>
      </p:sp>
    </p:spTree>
    <p:extLst>
      <p:ext uri="{BB962C8B-B14F-4D97-AF65-F5344CB8AC3E}">
        <p14:creationId xmlns:p14="http://schemas.microsoft.com/office/powerpoint/2010/main" val="527601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5D1A61-5F42-4601-8088-AA4CC6FFF004}" type="slidenum">
              <a:rPr lang="en-IN" smtClean="0"/>
              <a:pPr/>
              <a:t>6</a:t>
            </a:fld>
            <a:endParaRPr lang="en-IN"/>
          </a:p>
        </p:txBody>
      </p:sp>
    </p:spTree>
    <p:extLst>
      <p:ext uri="{BB962C8B-B14F-4D97-AF65-F5344CB8AC3E}">
        <p14:creationId xmlns:p14="http://schemas.microsoft.com/office/powerpoint/2010/main" val="1436534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FA72-6ED7-0ACD-FD13-9DFFA6E33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8A5B55-3BBF-412A-9D97-F8F2E9922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3A8AF7-D20E-5CBE-8B74-D148D58A3EBA}"/>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6A068C66-0540-4EA9-69BE-1432FB66B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1CF44-F2E4-1A69-71A6-C43060930FE2}"/>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78373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C566-4EB6-B2C3-C697-4D20076C5C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CC4E4-9E7F-CBE2-BB5E-8942BE3C2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828FB-AA2E-27AD-97AD-264B8242F3EA}"/>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F62AEEF6-15A2-94D1-F17E-56F44EBD4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295D5C-C572-5744-1C52-2F1F26D996A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6157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4EFB4-E987-AC4D-AF87-7091C1491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C9C042-0FA8-5D76-195B-AF862392F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9AE3F-A685-BBF1-03D1-A3E8B867B9AE}"/>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AE379394-A27C-3101-852A-D376366DF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C9FA5-2EFC-6D60-0654-5BDCF4A75C2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40087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54E6-A7B7-6309-C47C-91CBA5037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D398D0-DE1A-6DA8-E29F-195BA9424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A0684-BEBB-7907-CC3F-0474D6C695D2}"/>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696E07CE-9F58-6933-3727-DFB458AE1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0F1D6-FE80-A1EA-0705-CE7C064544EE}"/>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55463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5775-DDCB-469F-9343-17E3194D8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5AF9F9-45F9-5533-D19B-A9D5B81A6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49C8E-E5BC-06CD-0863-FE974F59BC79}"/>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F3C8EB8D-5A9A-3EFB-68B7-BC190C3F76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B98F4-69C2-9BC3-3793-BCB8DA0C0480}"/>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214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0F96-2C10-8250-F7C7-E4DC4C8335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04C6E-1161-AB9F-D3BC-3F79511A8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9B3F1-4ABE-9913-50C8-7700E2364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D921B1-CE81-1C91-3F57-ED1279457A8B}"/>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6" name="Footer Placeholder 5">
            <a:extLst>
              <a:ext uri="{FF2B5EF4-FFF2-40B4-BE49-F238E27FC236}">
                <a16:creationId xmlns:a16="http://schemas.microsoft.com/office/drawing/2014/main" id="{D8F7C928-69A0-436B-B320-64154F5DB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771D9-007A-0D75-9D88-B6F9F4DE2CE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0339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9A6-ECB6-29EB-90F4-7205B5A1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983D39-9D2A-5841-2123-922EC1503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57866A-F53E-E5AB-0479-7028B7B27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076952-29B6-A893-ECD0-231F9FE26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54866-BD56-72D4-52CE-AA8441304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DB25CF-3334-38E1-2AE4-4DAB74C842D2}"/>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8" name="Footer Placeholder 7">
            <a:extLst>
              <a:ext uri="{FF2B5EF4-FFF2-40B4-BE49-F238E27FC236}">
                <a16:creationId xmlns:a16="http://schemas.microsoft.com/office/drawing/2014/main" id="{57337EC2-931E-708A-B541-F564E05EF1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F0C913-688C-EED1-EF06-016C0A26659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69310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092-4266-4877-50DA-642A7B1CFC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1542D4-9516-A3F4-194D-631CA6E1D9A2}"/>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4" name="Footer Placeholder 3">
            <a:extLst>
              <a:ext uri="{FF2B5EF4-FFF2-40B4-BE49-F238E27FC236}">
                <a16:creationId xmlns:a16="http://schemas.microsoft.com/office/drawing/2014/main" id="{92302B5F-53DA-0833-76E1-B65558D47F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67D407-D0E4-C40E-3561-E1FCB2A2006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01381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CA9B9-591C-B53A-384A-82B7B172D944}"/>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3" name="Footer Placeholder 2">
            <a:extLst>
              <a:ext uri="{FF2B5EF4-FFF2-40B4-BE49-F238E27FC236}">
                <a16:creationId xmlns:a16="http://schemas.microsoft.com/office/drawing/2014/main" id="{88AA8AC3-6EC3-AF83-AE83-57DBEC0E8C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64DCE0-AB8D-A5E8-C561-80A8E1587157}"/>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7596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FA8B-61B9-A74C-7AF9-A93F5C5EB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8B5556-17D5-C666-83AD-CBA9AE5F7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814680-574D-1125-0D5A-5BC25DCA3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E5FA9-258C-B01B-7CFD-FD6DF482297D}"/>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6" name="Footer Placeholder 5">
            <a:extLst>
              <a:ext uri="{FF2B5EF4-FFF2-40B4-BE49-F238E27FC236}">
                <a16:creationId xmlns:a16="http://schemas.microsoft.com/office/drawing/2014/main" id="{146D2386-F8A2-C32A-BA9C-6FE4742AA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006E9-8054-1494-5CA9-0737EA372F95}"/>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8951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BB22-6820-8EAE-602A-8DE9D37D6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808C80-EB7A-E717-6415-121104529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313EAE-E7BA-1EB7-C2F9-FC269A7A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15406-5B41-5CA6-2A87-4CC50676AFE9}"/>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6" name="Footer Placeholder 5">
            <a:extLst>
              <a:ext uri="{FF2B5EF4-FFF2-40B4-BE49-F238E27FC236}">
                <a16:creationId xmlns:a16="http://schemas.microsoft.com/office/drawing/2014/main" id="{F86FED1B-5D2D-CD4F-6A13-AE2BA9D29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F47F73-3509-6E62-E230-B6EF6DFA6B39}"/>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5208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95206-96EC-E0B6-38A9-F1DD52256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6AA03-9A81-90E2-5C16-D98F26AD8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F99FD-641A-BAC3-C657-52455B3C7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A6180ED7-C12D-14F3-82EC-5F116B56D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AA246-DEA9-BE3E-CB13-FEB364DE1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9564C-4075-44F0-A017-8210CCA0D9FE}" type="slidenum">
              <a:rPr lang="en-IN" smtClean="0"/>
              <a:pPr/>
              <a:t>‹#›</a:t>
            </a:fld>
            <a:endParaRPr lang="en-IN"/>
          </a:p>
        </p:txBody>
      </p:sp>
    </p:spTree>
    <p:extLst>
      <p:ext uri="{BB962C8B-B14F-4D97-AF65-F5344CB8AC3E}">
        <p14:creationId xmlns:p14="http://schemas.microsoft.com/office/powerpoint/2010/main" val="115792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9231" y="836710"/>
            <a:ext cx="7002100" cy="6367455"/>
          </a:xfrm>
        </p:spPr>
        <p:txBody>
          <a:bodyPr>
            <a:normAutofit fontScale="90000"/>
          </a:bodyPr>
          <a:lstStyle/>
          <a:p>
            <a:br>
              <a:rPr lang="en-US" dirty="0"/>
            </a:br>
            <a:br>
              <a:rPr lang="en-US" dirty="0"/>
            </a:br>
            <a:r>
              <a:rPr lang="en-IN" dirty="0"/>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IN" sz="3600" b="1" dirty="0">
                <a:solidFill>
                  <a:srgbClr val="00B0F0"/>
                </a:solidFill>
                <a:latin typeface="Times New Roman" panose="02020603050405020304" pitchFamily="18" charset="0"/>
                <a:cs typeface="Times New Roman" panose="02020603050405020304" pitchFamily="18" charset="0"/>
              </a:rPr>
              <a:t>CMR TECHNICAL CAMPUS</a:t>
            </a:r>
            <a:br>
              <a:rPr lang="en-IN" sz="2200" b="1" dirty="0">
                <a:solidFill>
                  <a:srgbClr val="00B0F0"/>
                </a:solidFill>
                <a:latin typeface="Times New Roman" panose="02020603050405020304" pitchFamily="18" charset="0"/>
                <a:cs typeface="Times New Roman" panose="02020603050405020304" pitchFamily="18" charset="0"/>
              </a:rPr>
            </a:br>
            <a:r>
              <a:rPr lang="en-IN" sz="2200" b="1" dirty="0">
                <a:solidFill>
                  <a:srgbClr val="00B0F0"/>
                </a:solidFill>
                <a:latin typeface="Times New Roman" panose="02020603050405020304" pitchFamily="18" charset="0"/>
                <a:cs typeface="Times New Roman" panose="02020603050405020304" pitchFamily="18" charset="0"/>
              </a:rPr>
              <a:t>UGC (Autonomous)</a:t>
            </a:r>
            <a:br>
              <a:rPr lang="en-IN" sz="2200" b="1" dirty="0">
                <a:latin typeface="Times New Roman" panose="02020603050405020304" pitchFamily="18" charset="0"/>
                <a:cs typeface="Times New Roman" panose="02020603050405020304" pitchFamily="18" charset="0"/>
              </a:rPr>
            </a:br>
            <a:r>
              <a:rPr lang="en-IN" sz="2200" dirty="0" err="1">
                <a:latin typeface="Times New Roman" panose="02020603050405020304" pitchFamily="18" charset="0"/>
                <a:cs typeface="Times New Roman" panose="02020603050405020304" pitchFamily="18" charset="0"/>
              </a:rPr>
              <a:t>Kandlakoya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Medchal</a:t>
            </a:r>
            <a:r>
              <a:rPr lang="en-IN" sz="2200" dirty="0">
                <a:latin typeface="Times New Roman" panose="02020603050405020304" pitchFamily="18" charset="0"/>
                <a:cs typeface="Times New Roman" panose="02020603050405020304" pitchFamily="18" charset="0"/>
              </a:rPr>
              <a:t> Road, Hyd-501 401</a:t>
            </a:r>
            <a:br>
              <a:rPr lang="en-IN" sz="2200" dirty="0">
                <a:latin typeface="Times New Roman" panose="02020603050405020304" pitchFamily="18" charset="0"/>
                <a:cs typeface="Times New Roman" panose="02020603050405020304" pitchFamily="18" charset="0"/>
              </a:rPr>
            </a:br>
            <a:r>
              <a:rPr lang="en-IN" sz="2200" b="1" dirty="0">
                <a:solidFill>
                  <a:srgbClr val="FF0000"/>
                </a:solidFill>
                <a:latin typeface="Times New Roman" panose="02020603050405020304" pitchFamily="18" charset="0"/>
                <a:cs typeface="Times New Roman" panose="02020603050405020304" pitchFamily="18" charset="0"/>
              </a:rPr>
              <a:t>Department of </a:t>
            </a:r>
            <a:r>
              <a:rPr lang="en-US" sz="2200" b="1" dirty="0">
                <a:solidFill>
                  <a:srgbClr val="FF0000"/>
                </a:solidFill>
                <a:latin typeface="Times New Roman" panose="02020603050405020304" pitchFamily="18" charset="0"/>
                <a:cs typeface="Times New Roman" panose="02020603050405020304" pitchFamily="18" charset="0"/>
              </a:rPr>
              <a:t>Computer Science </a:t>
            </a:r>
            <a:r>
              <a:rPr lang="en-IN" sz="2200" b="1" dirty="0">
                <a:solidFill>
                  <a:srgbClr val="FF0000"/>
                </a:solidFill>
                <a:latin typeface="Times New Roman" panose="02020603050405020304" pitchFamily="18" charset="0"/>
                <a:cs typeface="Times New Roman" panose="02020603050405020304" pitchFamily="18" charset="0"/>
              </a:rPr>
              <a:t>&amp;  Engineering</a:t>
            </a:r>
            <a:br>
              <a:rPr lang="en-IN" sz="2200" b="1" dirty="0">
                <a:solidFill>
                  <a:srgbClr val="FF0000"/>
                </a:solidFill>
                <a:latin typeface="Times New Roman" panose="02020603050405020304" pitchFamily="18" charset="0"/>
                <a:cs typeface="Times New Roman" panose="02020603050405020304" pitchFamily="18" charset="0"/>
              </a:rPr>
            </a:br>
            <a:r>
              <a:rPr lang="en-IN" sz="2700" b="1" dirty="0">
                <a:solidFill>
                  <a:srgbClr val="00B050"/>
                </a:solidFill>
                <a:latin typeface="Times New Roman" panose="02020603050405020304" pitchFamily="18" charset="0"/>
                <a:cs typeface="Times New Roman" panose="02020603050405020304" pitchFamily="18" charset="0"/>
              </a:rPr>
              <a:t>Real Time Project Review</a:t>
            </a:r>
            <a:br>
              <a:rPr lang="en-IN" sz="2700" b="1" dirty="0">
                <a:solidFill>
                  <a:schemeClr val="accent1">
                    <a:lumMod val="50000"/>
                  </a:schemeClr>
                </a:solidFill>
                <a:latin typeface="Times New Roman" panose="02020603050405020304" pitchFamily="18" charset="0"/>
                <a:cs typeface="Times New Roman" panose="02020603050405020304" pitchFamily="18" charset="0"/>
              </a:rPr>
            </a:br>
            <a:br>
              <a:rPr lang="en-IN" sz="2200" b="1" dirty="0">
                <a:solidFill>
                  <a:srgbClr val="00B0F0"/>
                </a:solidFill>
                <a:latin typeface="Times New Roman" panose="02020603050405020304" pitchFamily="18" charset="0"/>
                <a:cs typeface="Times New Roman" panose="02020603050405020304" pitchFamily="18" charset="0"/>
              </a:rPr>
            </a:br>
            <a:r>
              <a:rPr lang="en-IN" sz="2200" b="1" dirty="0">
                <a:solidFill>
                  <a:srgbClr val="002060"/>
                </a:solidFill>
                <a:latin typeface="Times New Roman" panose="02020603050405020304" pitchFamily="18" charset="0"/>
                <a:cs typeface="Times New Roman" panose="02020603050405020304" pitchFamily="18" charset="0"/>
              </a:rPr>
              <a:t>TITLE OF THE PROJECT</a:t>
            </a:r>
            <a:br>
              <a:rPr lang="en-US" sz="2400" b="1" dirty="0">
                <a:solidFill>
                  <a:schemeClr val="accent5">
                    <a:lumMod val="75000"/>
                  </a:schemeClr>
                </a:solidFill>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br>
              <a:rPr lang="en-US" dirty="0"/>
            </a:br>
            <a:br>
              <a:rPr lang="en-US" dirty="0"/>
            </a:br>
            <a:endParaRPr lang="en-US" sz="2000" dirty="0">
              <a:solidFill>
                <a:srgbClr val="00B0F0"/>
              </a:solidFill>
            </a:endParaRPr>
          </a:p>
        </p:txBody>
      </p:sp>
      <p:pic>
        <p:nvPicPr>
          <p:cNvPr id="4" name="Picture 3" descr="CMRGI Logo New2"/>
          <p:cNvPicPr/>
          <p:nvPr/>
        </p:nvPicPr>
        <p:blipFill>
          <a:blip r:embed="rId3" cstate="print"/>
          <a:srcRect/>
          <a:stretch>
            <a:fillRect/>
          </a:stretch>
        </p:blipFill>
        <p:spPr bwMode="auto">
          <a:xfrm>
            <a:off x="952464" y="0"/>
            <a:ext cx="1428760" cy="1071570"/>
          </a:xfrm>
          <a:prstGeom prst="rect">
            <a:avLst/>
          </a:prstGeom>
          <a:noFill/>
          <a:ln w="9525">
            <a:noFill/>
            <a:miter lim="800000"/>
            <a:headEnd/>
            <a:tailEnd/>
          </a:ln>
        </p:spPr>
      </p:pic>
      <p:sp>
        <p:nvSpPr>
          <p:cNvPr id="6" name="TextBox 5"/>
          <p:cNvSpPr txBox="1"/>
          <p:nvPr/>
        </p:nvSpPr>
        <p:spPr>
          <a:xfrm>
            <a:off x="2047844" y="3889244"/>
            <a:ext cx="8786874" cy="2308324"/>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                                                             BATCH NO </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04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Project Guide :                                                       	   ROLL NUMBERS </a:t>
            </a:r>
            <a:r>
              <a:rPr lang="en-IN" dirty="0">
                <a:solidFill>
                  <a:srgbClr val="FF0000"/>
                </a:solidFill>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Name: </a:t>
            </a:r>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K. </a:t>
            </a:r>
            <a:r>
              <a:rPr lang="en-IN" b="1" dirty="0" err="1">
                <a:latin typeface="Times New Roman" panose="02020603050405020304" pitchFamily="18" charset="0"/>
                <a:cs typeface="Times New Roman" panose="02020603050405020304" pitchFamily="18" charset="0"/>
              </a:rPr>
              <a:t>Srujan</a:t>
            </a:r>
            <a:r>
              <a:rPr lang="en-IN" b="1" dirty="0">
                <a:latin typeface="Times New Roman" panose="02020603050405020304" pitchFamily="18" charset="0"/>
                <a:cs typeface="Times New Roman" panose="02020603050405020304" pitchFamily="18" charset="0"/>
              </a:rPr>
              <a:t> Raju		   </a:t>
            </a:r>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Roll No     –   Name of the Student</a:t>
            </a:r>
          </a:p>
          <a:p>
            <a:r>
              <a:rPr lang="en-IN" b="1" dirty="0">
                <a:latin typeface="Times New Roman" panose="02020603050405020304" pitchFamily="18" charset="0"/>
                <a:cs typeface="Times New Roman" panose="02020603050405020304" pitchFamily="18" charset="0"/>
              </a:rPr>
              <a:t>Designation: HOD-CSE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Project Coordinator :                                           </a:t>
            </a:r>
            <a:r>
              <a:rPr lang="en-IN" b="1" dirty="0">
                <a:latin typeface="Times New Roman" panose="02020603050405020304" pitchFamily="18" charset="0"/>
                <a:cs typeface="Times New Roman" panose="02020603050405020304" pitchFamily="18" charset="0"/>
              </a:rPr>
              <a:t>227R1A0506-Ankit Kumar Pandey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Name: </a:t>
            </a:r>
            <a:r>
              <a:rPr lang="en-US" b="1" dirty="0">
                <a:latin typeface="Times New Roman" panose="02020603050405020304" pitchFamily="18" charset="0"/>
                <a:cs typeface="Times New Roman" panose="02020603050405020304" pitchFamily="18" charset="0"/>
              </a:rPr>
              <a:t>Mr. Srinu </a:t>
            </a:r>
            <a:r>
              <a:rPr lang="en-US" b="1" dirty="0" err="1">
                <a:latin typeface="Times New Roman" panose="02020603050405020304" pitchFamily="18" charset="0"/>
                <a:cs typeface="Times New Roman" panose="02020603050405020304" pitchFamily="18" charset="0"/>
              </a:rPr>
              <a:t>Vandanapu</a:t>
            </a:r>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227R1A0530-K. Radha</a:t>
            </a:r>
          </a:p>
          <a:p>
            <a:r>
              <a:rPr lang="en-IN" b="1" dirty="0">
                <a:latin typeface="Times New Roman" panose="02020603050405020304" pitchFamily="18" charset="0"/>
                <a:cs typeface="Times New Roman" panose="02020603050405020304" pitchFamily="18" charset="0"/>
              </a:rPr>
              <a:t> Designation: </a:t>
            </a:r>
            <a:r>
              <a:rPr lang="en-US" b="1" dirty="0">
                <a:latin typeface="Times New Roman" panose="02020603050405020304" pitchFamily="18" charset="0"/>
                <a:cs typeface="Times New Roman" panose="02020603050405020304" pitchFamily="18" charset="0"/>
              </a:rPr>
              <a:t>Assistant Professor </a:t>
            </a:r>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227R1A0555-S. </a:t>
            </a:r>
            <a:r>
              <a:rPr lang="en-IN" b="1" dirty="0" err="1">
                <a:latin typeface="Times New Roman" panose="02020603050405020304" pitchFamily="18" charset="0"/>
                <a:cs typeface="Times New Roman" panose="02020603050405020304" pitchFamily="18" charset="0"/>
              </a:rPr>
              <a:t>Anjitha</a:t>
            </a:r>
            <a:r>
              <a:rPr lang="en-US" b="1" dirty="0">
                <a:latin typeface="Times New Roman" panose="02020603050405020304" pitchFamily="18" charset="0"/>
                <a:cs typeface="Times New Roman" panose="02020603050405020304" pitchFamily="18" charset="0"/>
              </a:rPr>
              <a:t> Reddy </a:t>
            </a:r>
            <a:endParaRPr lang="en-US" dirty="0"/>
          </a:p>
        </p:txBody>
      </p:sp>
      <p:pic>
        <p:nvPicPr>
          <p:cNvPr id="7" name="Picture 6" descr="C:\Users\Dean Academic\Desktop\Images for Canva\naac_a_grade.jpg"/>
          <p:cNvPicPr/>
          <p:nvPr/>
        </p:nvPicPr>
        <p:blipFill>
          <a:blip r:embed="rId4"/>
          <a:srcRect/>
          <a:stretch>
            <a:fillRect/>
          </a:stretch>
        </p:blipFill>
        <p:spPr bwMode="auto">
          <a:xfrm>
            <a:off x="9739338" y="24"/>
            <a:ext cx="1285852" cy="1071546"/>
          </a:xfrm>
          <a:prstGeom prst="rect">
            <a:avLst/>
          </a:prstGeom>
          <a:noFill/>
          <a:ln w="9525">
            <a:noFill/>
            <a:miter lim="800000"/>
            <a:headEnd/>
            <a:tailEnd/>
          </a:ln>
        </p:spPr>
      </p:pic>
      <p:sp>
        <p:nvSpPr>
          <p:cNvPr id="3" name="TextBox 2">
            <a:extLst>
              <a:ext uri="{FF2B5EF4-FFF2-40B4-BE49-F238E27FC236}">
                <a16:creationId xmlns:a16="http://schemas.microsoft.com/office/drawing/2014/main" id="{335F5AF9-751D-87F4-54DF-C31AE0ED969B}"/>
              </a:ext>
            </a:extLst>
          </p:cNvPr>
          <p:cNvSpPr txBox="1"/>
          <p:nvPr/>
        </p:nvSpPr>
        <p:spPr>
          <a:xfrm>
            <a:off x="952464" y="2812026"/>
            <a:ext cx="10846246"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Voice Based Heartbeat Monitoring System For Elder People</a:t>
            </a:r>
            <a:endParaRPr lang="en-IN" sz="3200" b="1" dirty="0">
              <a:latin typeface="Times New Roman" panose="02020603050405020304" pitchFamily="18" charset="0"/>
              <a:cs typeface="Times New Roman" panose="02020603050405020304" pitchFamily="18" charset="0"/>
            </a:endParaRPr>
          </a:p>
          <a:p>
            <a:endParaRPr lang="en-IN" sz="320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CONCLUSION AND FUTURE SCOPE</a:t>
            </a:r>
            <a:endParaRPr lang="en-IN" dirty="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a:xfrm>
            <a:off x="838200" y="1825625"/>
            <a:ext cx="10515600" cy="4761988"/>
          </a:xfrm>
        </p:spPr>
        <p:txBody>
          <a:bodyPr>
            <a:normAutofit/>
          </a:bodyPr>
          <a:lstStyle/>
          <a:p>
            <a:r>
              <a:rPr lang="en-US" b="1" dirty="0">
                <a:latin typeface="Times New Roman" panose="02020603050405020304" pitchFamily="18" charset="0"/>
                <a:cs typeface="Times New Roman" panose="02020603050405020304" pitchFamily="18" charset="0"/>
              </a:rPr>
              <a:t>High Accuracy and Reliability</a:t>
            </a:r>
            <a:r>
              <a:rPr lang="en-US" dirty="0">
                <a:latin typeface="Times New Roman" panose="02020603050405020304" pitchFamily="18" charset="0"/>
                <a:cs typeface="Times New Roman" panose="02020603050405020304" pitchFamily="18" charset="0"/>
              </a:rPr>
              <a:t>: The voice-based heartbeat monitoring system demonstrated high accuracy in detecting heartbeats.</a:t>
            </a:r>
          </a:p>
          <a:p>
            <a:r>
              <a:rPr lang="en-US" b="1" dirty="0">
                <a:latin typeface="Times New Roman" panose="02020603050405020304" pitchFamily="18" charset="0"/>
                <a:cs typeface="Times New Roman" panose="02020603050405020304" pitchFamily="18" charset="0"/>
              </a:rPr>
              <a:t>Positive User Experience</a:t>
            </a:r>
            <a:r>
              <a:rPr lang="en-US" dirty="0">
                <a:latin typeface="Times New Roman" panose="02020603050405020304" pitchFamily="18" charset="0"/>
                <a:cs typeface="Times New Roman" panose="02020603050405020304" pitchFamily="18" charset="0"/>
              </a:rPr>
              <a:t>: Elderly participants found the system easy to use and non-intrusive, highlighting its user-friendly design and accessibility.</a:t>
            </a:r>
          </a:p>
          <a:p>
            <a:r>
              <a:rPr lang="en-US" b="1" dirty="0">
                <a:latin typeface="Times New Roman" panose="02020603050405020304" pitchFamily="18" charset="0"/>
                <a:cs typeface="Times New Roman" panose="02020603050405020304" pitchFamily="18" charset="0"/>
              </a:rPr>
              <a:t>Algorithm Enhancement</a:t>
            </a:r>
            <a:r>
              <a:rPr lang="en-US" dirty="0">
                <a:latin typeface="Times New Roman" panose="02020603050405020304" pitchFamily="18" charset="0"/>
                <a:cs typeface="Times New Roman" panose="02020603050405020304" pitchFamily="18" charset="0"/>
              </a:rPr>
              <a:t>: Future work should focus on refining signal processing and heartbeat detection algorithms to further improve accuracy.</a:t>
            </a:r>
          </a:p>
          <a:p>
            <a:r>
              <a:rPr lang="en-US" b="1" dirty="0">
                <a:latin typeface="Times New Roman" panose="02020603050405020304" pitchFamily="18" charset="0"/>
                <a:cs typeface="Times New Roman" panose="02020603050405020304" pitchFamily="18" charset="0"/>
              </a:rPr>
              <a:t>Extended Clinical Trials</a:t>
            </a:r>
            <a:r>
              <a:rPr lang="en-US" dirty="0">
                <a:latin typeface="Times New Roman" panose="02020603050405020304" pitchFamily="18" charset="0"/>
                <a:cs typeface="Times New Roman" panose="02020603050405020304" pitchFamily="18" charset="0"/>
              </a:rPr>
              <a:t>: Conducting larger-scale and longer-term clinical trials will help validate the system’s effectiveness across diverse populations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97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1380-7E96-4336-8C83-C6AC5FCD85C2}"/>
              </a:ext>
            </a:extLst>
          </p:cNvPr>
          <p:cNvSpPr>
            <a:spLocks noGrp="1"/>
          </p:cNvSpPr>
          <p:nvPr>
            <p:ph type="title"/>
          </p:nvPr>
        </p:nvSpPr>
        <p:spPr>
          <a:xfrm>
            <a:off x="1981200" y="274638"/>
            <a:ext cx="8229600" cy="939784"/>
          </a:xfrm>
        </p:spPr>
        <p:txBody>
          <a:bodyPr>
            <a:normAutofit/>
          </a:bodyPr>
          <a:lstStyle/>
          <a:p>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65E415CC-5DFA-DC01-ED90-EECA0FAF1CB4}"/>
              </a:ext>
            </a:extLst>
          </p:cNvPr>
          <p:cNvSpPr>
            <a:spLocks noGrp="1" noChangeArrowheads="1"/>
          </p:cNvSpPr>
          <p:nvPr>
            <p:ph idx="1"/>
          </p:nvPr>
        </p:nvSpPr>
        <p:spPr bwMode="auto">
          <a:xfrm>
            <a:off x="1048058" y="856357"/>
            <a:ext cx="979389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Lee, J. H., &amp; Park, K. S. (2017). Development of a non-invasive heartbeat monitoring system using smartphones. Journal of Medical Systems, 41(6), 101.</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Jiang, F., &amp; Jin, X. (2019). Heartbeat detection and monitoring based on mobile phone embedded system. Journal of Physics: Conference Series, 1234(1), 012345.</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Jiang, W., &amp; Zhang, Y. (2020). Voice-based heartbeat monitoring using convolutional neural networks. IEEE Access, 8, 115485-115493.</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Chen, X., &amp; Chen, J. (2021). Design and implementation of a voice-based heartbeat monitoring system. International Journal of Engineering and Technology, 13(3), 236-242.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01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69A2-5CDB-037B-9142-9DED5E8EB690}"/>
              </a:ext>
            </a:extLst>
          </p:cNvPr>
          <p:cNvSpPr>
            <a:spLocks noGrp="1"/>
          </p:cNvSpPr>
          <p:nvPr>
            <p:ph type="title"/>
          </p:nvPr>
        </p:nvSpPr>
        <p:spPr>
          <a:xfrm>
            <a:off x="838200" y="365125"/>
            <a:ext cx="10515600" cy="5369469"/>
          </a:xfrm>
        </p:spPr>
        <p:txBody>
          <a:bodyPr/>
          <a:lstStyle/>
          <a:p>
            <a:pPr algn="ctr"/>
            <a:r>
              <a:rPr lang="en-US" b="1" dirty="0">
                <a:latin typeface="Times New Roman" panose="02020603050405020304" pitchFamily="18" charset="0"/>
                <a:cs typeface="Times New Roman" panose="02020603050405020304" pitchFamily="18" charset="0"/>
              </a:rPr>
              <a:t>Q&amp;A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28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9647-136D-6CB6-9251-40758619CEC5}"/>
              </a:ext>
            </a:extLst>
          </p:cNvPr>
          <p:cNvSpPr>
            <a:spLocks noGrp="1"/>
          </p:cNvSpPr>
          <p:nvPr>
            <p:ph type="title"/>
          </p:nvPr>
        </p:nvSpPr>
        <p:spPr>
          <a:xfrm>
            <a:off x="838200" y="365125"/>
            <a:ext cx="10515600" cy="5931172"/>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19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Abstract</a:t>
            </a:r>
          </a:p>
          <a:p>
            <a:pPr algn="just"/>
            <a:r>
              <a:rPr lang="en-US" sz="2800" dirty="0">
                <a:latin typeface="Times New Roman" panose="02020603050405020304" pitchFamily="18" charset="0"/>
                <a:cs typeface="Times New Roman" panose="02020603050405020304" pitchFamily="18" charset="0"/>
              </a:rPr>
              <a:t>Introduction</a:t>
            </a:r>
          </a:p>
          <a:p>
            <a:pPr algn="just"/>
            <a:r>
              <a:rPr lang="en-US" sz="2800" dirty="0">
                <a:latin typeface="Times New Roman" panose="02020603050405020304" pitchFamily="18" charset="0"/>
                <a:cs typeface="Times New Roman" panose="02020603050405020304" pitchFamily="18" charset="0"/>
              </a:rPr>
              <a:t>Literature Survey</a:t>
            </a:r>
          </a:p>
          <a:p>
            <a:pPr algn="just"/>
            <a:r>
              <a:rPr lang="en-US" sz="2800" dirty="0">
                <a:latin typeface="Times New Roman" panose="02020603050405020304" pitchFamily="18" charset="0"/>
                <a:cs typeface="Times New Roman" panose="02020603050405020304" pitchFamily="18" charset="0"/>
              </a:rPr>
              <a:t>Proposed Methodology</a:t>
            </a:r>
          </a:p>
          <a:p>
            <a:pPr algn="just"/>
            <a:r>
              <a:rPr lang="en-US" dirty="0">
                <a:latin typeface="Times New Roman" panose="02020603050405020304" pitchFamily="18" charset="0"/>
                <a:cs typeface="Times New Roman" panose="02020603050405020304" pitchFamily="18" charset="0"/>
              </a:rPr>
              <a:t>Implementation and Architecture</a:t>
            </a:r>
            <a:endParaRPr lang="en-US"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Result and Discussion</a:t>
            </a:r>
            <a:endParaRPr lang="en-US"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Conclusion and Future Scope</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dirty="0">
                <a:latin typeface="Times New Roman" pitchFamily="18" charset="0"/>
                <a:cs typeface="Times New Roman" pitchFamily="18" charset="0"/>
              </a:rPr>
              <a:t>CONTENTS</a:t>
            </a:r>
          </a:p>
        </p:txBody>
      </p:sp>
    </p:spTree>
    <p:extLst>
      <p:ext uri="{BB962C8B-B14F-4D97-AF65-F5344CB8AC3E}">
        <p14:creationId xmlns:p14="http://schemas.microsoft.com/office/powerpoint/2010/main" val="414080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p:txBody>
          <a:bodyPr/>
          <a:lstStyle/>
          <a:p>
            <a:pPr marL="0" indent="0">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In this occupied and rivalry world we can't checking our seniors (matured individuals) and patients persistently despite the fact that we have such an extensive amount love on them. </a:t>
            </a:r>
          </a:p>
          <a:p>
            <a:pPr marL="0" indent="0">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By utilizing progressions in present innovations we are building up this concept to save time and easy to understand framework. Our main motive is to monitor the health conditions of patient’s continuously.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dirty="0">
                <a:latin typeface="Times New Roman" pitchFamily="18" charset="0"/>
                <a:cs typeface="Times New Roman" pitchFamily="18" charset="0"/>
              </a:rPr>
              <a:t>ABSTRACT</a:t>
            </a:r>
          </a:p>
        </p:txBody>
      </p:sp>
    </p:spTree>
    <p:extLst>
      <p:ext uri="{BB962C8B-B14F-4D97-AF65-F5344CB8AC3E}">
        <p14:creationId xmlns:p14="http://schemas.microsoft.com/office/powerpoint/2010/main" val="414080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CBF9-E406-9BD2-1CCC-530A591FED20}"/>
              </a:ext>
            </a:extLst>
          </p:cNvPr>
          <p:cNvSpPr>
            <a:spLocks noGrp="1"/>
          </p:cNvSpPr>
          <p:nvPr>
            <p:ph type="title"/>
          </p:nvPr>
        </p:nvSpPr>
        <p:spPr/>
        <p:txBody>
          <a:bodyPr/>
          <a:lstStyle/>
          <a:p>
            <a:pPr algn="ctr"/>
            <a:r>
              <a:rPr lang="en-US" b="1" dirty="0">
                <a:latin typeface="Times New Roman" pitchFamily="18" charset="0"/>
                <a:cs typeface="Times New Roman" pitchFamily="18" charset="0"/>
              </a:rPr>
              <a:t>INTRODUCTION</a:t>
            </a:r>
            <a:endParaRPr lang="en-IN" dirty="0"/>
          </a:p>
        </p:txBody>
      </p:sp>
      <p:sp>
        <p:nvSpPr>
          <p:cNvPr id="3" name="Content Placeholder 2">
            <a:extLst>
              <a:ext uri="{FF2B5EF4-FFF2-40B4-BE49-F238E27FC236}">
                <a16:creationId xmlns:a16="http://schemas.microsoft.com/office/drawing/2014/main" id="{D4E399A1-3F52-944F-234D-259B1C72AD9F}"/>
              </a:ext>
            </a:extLst>
          </p:cNvPr>
          <p:cNvSpPr>
            <a:spLocks noGrp="1"/>
          </p:cNvSpPr>
          <p:nvPr>
            <p:ph idx="1"/>
          </p:nvPr>
        </p:nvSpPr>
        <p:spPr/>
        <p:txBody>
          <a:bodyPr>
            <a:normAutofit fontScale="92500" lnSpcReduction="20000"/>
          </a:bodyPr>
          <a:lstStyle/>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Large numbers of preventable deaths occur in hospitals each year, due to adverse events such as cardiac arrest and unplanned admission into Intensive Care Units (ICUs) from other hospital wards. </a:t>
            </a: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these patients exhibit physiological deterioration in their vital signs prior to onset of the adverse event, which can be detected by this project. </a:t>
            </a: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One of the ideal ways of using technology is to sense serious health problems so that efficient medical services can be provided to the patient in correct time.</a:t>
            </a: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This project uses regulated 5V, 500MA power supply, 7805 three terminal voltage regulator is used for voltage regulation. </a:t>
            </a: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Bridge type full wave rectifier is used to rectify the ac output of secondary of 230/12V step down transformer.</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04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2093" y="265472"/>
            <a:ext cx="8029604" cy="785794"/>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US" dirty="0"/>
          </a:p>
        </p:txBody>
      </p:sp>
      <p:sp>
        <p:nvSpPr>
          <p:cNvPr id="3" name="Subtitle 2"/>
          <p:cNvSpPr>
            <a:spLocks noGrp="1"/>
          </p:cNvSpPr>
          <p:nvPr>
            <p:ph type="subTitle" idx="1"/>
          </p:nvPr>
        </p:nvSpPr>
        <p:spPr>
          <a:xfrm>
            <a:off x="1524000" y="1658435"/>
            <a:ext cx="9144000" cy="3173994"/>
          </a:xfrm>
        </p:spPr>
        <p:txBody>
          <a:bodyPr>
            <a:no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IoT technology's role in remote health monitoring.</a:t>
            </a:r>
          </a:p>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Wearable devices' accuracy in heart rate monitoring.</a:t>
            </a:r>
          </a:p>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Voice user interfaces' potential in healthcare applications.</a:t>
            </a:r>
          </a:p>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User-centered design for elderly health monitoring systems.</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9C45-4DD3-5BCA-47BA-CEB03D18FA75}"/>
              </a:ext>
            </a:extLst>
          </p:cNvPr>
          <p:cNvSpPr>
            <a:spLocks noGrp="1"/>
          </p:cNvSpPr>
          <p:nvPr>
            <p:ph type="title"/>
          </p:nvPr>
        </p:nvSpPr>
        <p:spPr/>
        <p:txBody>
          <a:bodyPr/>
          <a:lstStyle/>
          <a:p>
            <a:pPr algn="ctr"/>
            <a:r>
              <a:rPr lang="en-IN" b="1" dirty="0">
                <a:latin typeface="Times New Roman" pitchFamily="18" charset="0"/>
                <a:cs typeface="Times New Roman" pitchFamily="18" charset="0"/>
              </a:rPr>
              <a:t>PROPOSED METHODOLOGY</a:t>
            </a:r>
            <a:endParaRPr lang="en-IN" dirty="0"/>
          </a:p>
        </p:txBody>
      </p:sp>
      <p:sp>
        <p:nvSpPr>
          <p:cNvPr id="3" name="Content Placeholder 2">
            <a:extLst>
              <a:ext uri="{FF2B5EF4-FFF2-40B4-BE49-F238E27FC236}">
                <a16:creationId xmlns:a16="http://schemas.microsoft.com/office/drawing/2014/main" id="{EC060A64-69D5-8E91-FDC2-6B5D5F443199}"/>
              </a:ext>
            </a:extLst>
          </p:cNvPr>
          <p:cNvSpPr>
            <a:spLocks noGrp="1"/>
          </p:cNvSpPr>
          <p:nvPr>
            <p:ph idx="1"/>
          </p:nvPr>
        </p:nvSpPr>
        <p:spPr>
          <a:xfrm>
            <a:off x="838200" y="1386348"/>
            <a:ext cx="10515600" cy="5471651"/>
          </a:xfrm>
        </p:spPr>
        <p:txBody>
          <a:bodyPr>
            <a:normAutofit/>
          </a:bodyPr>
          <a:lstStyle/>
          <a:p>
            <a:r>
              <a:rPr lang="en-IN" dirty="0">
                <a:latin typeface="Times New Roman" panose="02020603050405020304" pitchFamily="18" charset="0"/>
                <a:cs typeface="Times New Roman" panose="02020603050405020304" pitchFamily="18" charset="0"/>
              </a:rPr>
              <a:t>Giving power supply to device.</a:t>
            </a:r>
          </a:p>
          <a:p>
            <a:r>
              <a:rPr lang="en-IN" dirty="0">
                <a:latin typeface="Times New Roman" panose="02020603050405020304" pitchFamily="18" charset="0"/>
                <a:cs typeface="Times New Roman" panose="02020603050405020304" pitchFamily="18" charset="0"/>
              </a:rPr>
              <a:t>Connecting Bluetooth device with our phone.</a:t>
            </a:r>
          </a:p>
          <a:p>
            <a:r>
              <a:rPr lang="en-IN" dirty="0">
                <a:latin typeface="Times New Roman" panose="02020603050405020304" pitchFamily="18" charset="0"/>
                <a:cs typeface="Times New Roman" panose="02020603050405020304" pitchFamily="18" charset="0"/>
              </a:rPr>
              <a:t>Continuous monitoring of patient.</a:t>
            </a:r>
          </a:p>
          <a:p>
            <a:r>
              <a:rPr lang="en-IN" dirty="0">
                <a:latin typeface="Times New Roman" panose="02020603050405020304" pitchFamily="18" charset="0"/>
                <a:cs typeface="Times New Roman" panose="02020603050405020304" pitchFamily="18" charset="0"/>
              </a:rPr>
              <a:t>Get voice based message if heart beat goes above a set level.</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HARDWARE USED: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Microcontroller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AT89S52</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LCD Display</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Electro magnetic Pulse Rate Sensor</a:t>
            </a:r>
          </a:p>
          <a:p>
            <a:r>
              <a:rPr lang="en-IN" dirty="0">
                <a:latin typeface="Times New Roman" panose="02020603050405020304" pitchFamily="18" charset="0"/>
                <a:cs typeface="Times New Roman" panose="02020603050405020304" pitchFamily="18" charset="0"/>
              </a:rPr>
              <a:t>Bluetooth Device</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2DA433-9D09-B7C6-3E17-9305BB9B450F}"/>
              </a:ext>
            </a:extLst>
          </p:cNvPr>
          <p:cNvSpPr txBox="1"/>
          <p:nvPr/>
        </p:nvSpPr>
        <p:spPr>
          <a:xfrm>
            <a:off x="7921585" y="3825504"/>
            <a:ext cx="4270415" cy="224676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SOFTWARE USED:</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Kiel U Vision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Embedded C</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ISP(Internet Service Provider)</a:t>
            </a:r>
          </a:p>
        </p:txBody>
      </p:sp>
    </p:spTree>
    <p:extLst>
      <p:ext uri="{BB962C8B-B14F-4D97-AF65-F5344CB8AC3E}">
        <p14:creationId xmlns:p14="http://schemas.microsoft.com/office/powerpoint/2010/main" val="182189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IMPLEMENTATION &amp; ARCHITECTURE</a:t>
            </a:r>
            <a:endParaRPr lang="en-IN" dirty="0"/>
          </a:p>
        </p:txBody>
      </p:sp>
      <p:pic>
        <p:nvPicPr>
          <p:cNvPr id="31" name="Picture 30">
            <a:extLst>
              <a:ext uri="{FF2B5EF4-FFF2-40B4-BE49-F238E27FC236}">
                <a16:creationId xmlns:a16="http://schemas.microsoft.com/office/drawing/2014/main" id="{C014EDE2-52B5-C2F0-2D0B-176CB9299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471" y="2015613"/>
            <a:ext cx="8613057" cy="3923070"/>
          </a:xfrm>
          <a:prstGeom prst="rect">
            <a:avLst/>
          </a:prstGeom>
        </p:spPr>
      </p:pic>
    </p:spTree>
    <p:extLst>
      <p:ext uri="{BB962C8B-B14F-4D97-AF65-F5344CB8AC3E}">
        <p14:creationId xmlns:p14="http://schemas.microsoft.com/office/powerpoint/2010/main" val="285897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980584F-9F04-BFC1-F455-FC06AE030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1777890" y="-47136"/>
            <a:ext cx="2398457" cy="4351338"/>
          </a:xfrm>
        </p:spPr>
      </p:pic>
      <p:cxnSp>
        <p:nvCxnSpPr>
          <p:cNvPr id="12" name="Straight Arrow Connector 11">
            <a:extLst>
              <a:ext uri="{FF2B5EF4-FFF2-40B4-BE49-F238E27FC236}">
                <a16:creationId xmlns:a16="http://schemas.microsoft.com/office/drawing/2014/main" id="{78C2B97B-5A72-3652-5193-E741C2703C1E}"/>
              </a:ext>
            </a:extLst>
          </p:cNvPr>
          <p:cNvCxnSpPr/>
          <p:nvPr/>
        </p:nvCxnSpPr>
        <p:spPr>
          <a:xfrm>
            <a:off x="3059723" y="1389185"/>
            <a:ext cx="32707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337BE722-BCD9-AD91-82AD-A9C9E4C04CFB}"/>
              </a:ext>
            </a:extLst>
          </p:cNvPr>
          <p:cNvSpPr txBox="1"/>
          <p:nvPr/>
        </p:nvSpPr>
        <p:spPr>
          <a:xfrm>
            <a:off x="6435969" y="1204554"/>
            <a:ext cx="1749669" cy="369262"/>
          </a:xfrm>
          <a:prstGeom prst="rect">
            <a:avLst/>
          </a:prstGeom>
          <a:noFill/>
        </p:spPr>
        <p:txBody>
          <a:bodyPr wrap="square" rtlCol="0">
            <a:spAutoFit/>
          </a:bodyPr>
          <a:lstStyle/>
          <a:p>
            <a:r>
              <a:rPr lang="en-US" dirty="0"/>
              <a:t>LCD DISPLAY</a:t>
            </a:r>
            <a:endParaRPr lang="en-IN" dirty="0"/>
          </a:p>
        </p:txBody>
      </p:sp>
      <p:cxnSp>
        <p:nvCxnSpPr>
          <p:cNvPr id="15" name="Straight Arrow Connector 14">
            <a:extLst>
              <a:ext uri="{FF2B5EF4-FFF2-40B4-BE49-F238E27FC236}">
                <a16:creationId xmlns:a16="http://schemas.microsoft.com/office/drawing/2014/main" id="{D8D2237C-3311-C048-B0C3-50121519762E}"/>
              </a:ext>
            </a:extLst>
          </p:cNvPr>
          <p:cNvCxnSpPr/>
          <p:nvPr/>
        </p:nvCxnSpPr>
        <p:spPr>
          <a:xfrm>
            <a:off x="3130062" y="1893823"/>
            <a:ext cx="3200400" cy="703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02DE2FB9-8E56-02C7-459F-7E48A5648209}"/>
              </a:ext>
            </a:extLst>
          </p:cNvPr>
          <p:cNvSpPr txBox="1"/>
          <p:nvPr/>
        </p:nvSpPr>
        <p:spPr>
          <a:xfrm>
            <a:off x="6435969" y="1779495"/>
            <a:ext cx="2505808" cy="369332"/>
          </a:xfrm>
          <a:prstGeom prst="rect">
            <a:avLst/>
          </a:prstGeom>
          <a:noFill/>
        </p:spPr>
        <p:txBody>
          <a:bodyPr wrap="square" rtlCol="0">
            <a:spAutoFit/>
          </a:bodyPr>
          <a:lstStyle/>
          <a:p>
            <a:r>
              <a:rPr lang="en-US" dirty="0"/>
              <a:t>MICRO CONTROLLER</a:t>
            </a:r>
            <a:endParaRPr lang="en-IN" dirty="0"/>
          </a:p>
        </p:txBody>
      </p:sp>
      <p:cxnSp>
        <p:nvCxnSpPr>
          <p:cNvPr id="18" name="Straight Arrow Connector 17">
            <a:extLst>
              <a:ext uri="{FF2B5EF4-FFF2-40B4-BE49-F238E27FC236}">
                <a16:creationId xmlns:a16="http://schemas.microsoft.com/office/drawing/2014/main" id="{F52117D2-FF26-0C04-AE6C-8AE1F83E18F7}"/>
              </a:ext>
            </a:extLst>
          </p:cNvPr>
          <p:cNvCxnSpPr/>
          <p:nvPr/>
        </p:nvCxnSpPr>
        <p:spPr>
          <a:xfrm>
            <a:off x="2977118" y="2936630"/>
            <a:ext cx="33533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A5D7F522-D376-1EF6-A255-807831CF9EF9}"/>
              </a:ext>
            </a:extLst>
          </p:cNvPr>
          <p:cNvSpPr txBox="1"/>
          <p:nvPr/>
        </p:nvSpPr>
        <p:spPr>
          <a:xfrm>
            <a:off x="6330462" y="2751964"/>
            <a:ext cx="1608992" cy="369332"/>
          </a:xfrm>
          <a:prstGeom prst="rect">
            <a:avLst/>
          </a:prstGeom>
          <a:noFill/>
        </p:spPr>
        <p:txBody>
          <a:bodyPr wrap="square" rtlCol="0">
            <a:spAutoFit/>
          </a:bodyPr>
          <a:lstStyle/>
          <a:p>
            <a:r>
              <a:rPr lang="en-US" dirty="0"/>
              <a:t>BLUETOOTH</a:t>
            </a:r>
            <a:endParaRPr lang="en-IN" dirty="0"/>
          </a:p>
        </p:txBody>
      </p:sp>
      <p:cxnSp>
        <p:nvCxnSpPr>
          <p:cNvPr id="21" name="Straight Arrow Connector 20">
            <a:extLst>
              <a:ext uri="{FF2B5EF4-FFF2-40B4-BE49-F238E27FC236}">
                <a16:creationId xmlns:a16="http://schemas.microsoft.com/office/drawing/2014/main" id="{DCA5C5F5-EBF0-D6BA-6979-41922B040293}"/>
              </a:ext>
            </a:extLst>
          </p:cNvPr>
          <p:cNvCxnSpPr/>
          <p:nvPr/>
        </p:nvCxnSpPr>
        <p:spPr>
          <a:xfrm>
            <a:off x="2101362" y="2760785"/>
            <a:ext cx="0" cy="10111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D70192FC-9079-EF61-DDA4-6C57118FAAB1}"/>
              </a:ext>
            </a:extLst>
          </p:cNvPr>
          <p:cNvSpPr txBox="1"/>
          <p:nvPr/>
        </p:nvSpPr>
        <p:spPr>
          <a:xfrm>
            <a:off x="1310052" y="3832399"/>
            <a:ext cx="2312375" cy="646331"/>
          </a:xfrm>
          <a:prstGeom prst="rect">
            <a:avLst/>
          </a:prstGeom>
          <a:noFill/>
        </p:spPr>
        <p:txBody>
          <a:bodyPr wrap="square" rtlCol="0">
            <a:spAutoFit/>
          </a:bodyPr>
          <a:lstStyle/>
          <a:p>
            <a:r>
              <a:rPr lang="en-US" dirty="0"/>
              <a:t>ELECTRO MANGNETIC PULSE SENSOR</a:t>
            </a:r>
            <a:endParaRPr lang="en-IN" dirty="0"/>
          </a:p>
        </p:txBody>
      </p:sp>
      <p:cxnSp>
        <p:nvCxnSpPr>
          <p:cNvPr id="24" name="Straight Arrow Connector 23">
            <a:extLst>
              <a:ext uri="{FF2B5EF4-FFF2-40B4-BE49-F238E27FC236}">
                <a16:creationId xmlns:a16="http://schemas.microsoft.com/office/drawing/2014/main" id="{486C550F-93FA-F01D-F571-543B47D87232}"/>
              </a:ext>
            </a:extLst>
          </p:cNvPr>
          <p:cNvCxnSpPr/>
          <p:nvPr/>
        </p:nvCxnSpPr>
        <p:spPr>
          <a:xfrm>
            <a:off x="1837592" y="1893823"/>
            <a:ext cx="2778370" cy="18780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7430BF54-473D-1E59-2982-E63E18900445}"/>
              </a:ext>
            </a:extLst>
          </p:cNvPr>
          <p:cNvSpPr txBox="1"/>
          <p:nvPr/>
        </p:nvSpPr>
        <p:spPr>
          <a:xfrm>
            <a:off x="4653790" y="3746233"/>
            <a:ext cx="2312375" cy="369332"/>
          </a:xfrm>
          <a:prstGeom prst="rect">
            <a:avLst/>
          </a:prstGeom>
          <a:noFill/>
        </p:spPr>
        <p:txBody>
          <a:bodyPr wrap="square" rtlCol="0">
            <a:spAutoFit/>
          </a:bodyPr>
          <a:lstStyle/>
          <a:p>
            <a:r>
              <a:rPr lang="en-US" dirty="0"/>
              <a:t>POWER SUPPLY</a:t>
            </a:r>
            <a:endParaRPr lang="en-IN" dirty="0"/>
          </a:p>
        </p:txBody>
      </p:sp>
      <p:pic>
        <p:nvPicPr>
          <p:cNvPr id="27" name="Picture 26">
            <a:extLst>
              <a:ext uri="{FF2B5EF4-FFF2-40B4-BE49-F238E27FC236}">
                <a16:creationId xmlns:a16="http://schemas.microsoft.com/office/drawing/2014/main" id="{CB5275BD-0234-2743-129E-D7FAF0302FCB}"/>
              </a:ext>
            </a:extLst>
          </p:cNvPr>
          <p:cNvPicPr>
            <a:picLocks noChangeAspect="1"/>
          </p:cNvPicPr>
          <p:nvPr/>
        </p:nvPicPr>
        <p:blipFill rotWithShape="1">
          <a:blip r:embed="rId3">
            <a:extLst>
              <a:ext uri="{28A0092B-C50C-407E-A947-70E740481C1C}">
                <a14:useLocalDpi xmlns:a14="http://schemas.microsoft.com/office/drawing/2010/main" val="0"/>
              </a:ext>
            </a:extLst>
          </a:blip>
          <a:srcRect l="8597" t="23523" r="27859" b="35028"/>
          <a:stretch/>
        </p:blipFill>
        <p:spPr>
          <a:xfrm rot="10800000">
            <a:off x="8588736" y="1104200"/>
            <a:ext cx="3393828" cy="2162142"/>
          </a:xfrm>
          <a:prstGeom prst="rect">
            <a:avLst/>
          </a:prstGeom>
        </p:spPr>
      </p:pic>
      <p:pic>
        <p:nvPicPr>
          <p:cNvPr id="29" name="Picture 28">
            <a:extLst>
              <a:ext uri="{FF2B5EF4-FFF2-40B4-BE49-F238E27FC236}">
                <a16:creationId xmlns:a16="http://schemas.microsoft.com/office/drawing/2014/main" id="{DA593161-B3EC-0E4A-139A-12DD568B0D6F}"/>
              </a:ext>
            </a:extLst>
          </p:cNvPr>
          <p:cNvPicPr>
            <a:picLocks noChangeAspect="1"/>
          </p:cNvPicPr>
          <p:nvPr/>
        </p:nvPicPr>
        <p:blipFill rotWithShape="1">
          <a:blip r:embed="rId4">
            <a:extLst>
              <a:ext uri="{28A0092B-C50C-407E-A947-70E740481C1C}">
                <a14:useLocalDpi xmlns:a14="http://schemas.microsoft.com/office/drawing/2010/main" val="0"/>
              </a:ext>
            </a:extLst>
          </a:blip>
          <a:srcRect t="27406" b="3334"/>
          <a:stretch/>
        </p:blipFill>
        <p:spPr>
          <a:xfrm>
            <a:off x="7939454" y="4598347"/>
            <a:ext cx="3857625" cy="1644191"/>
          </a:xfrm>
          <a:prstGeom prst="rect">
            <a:avLst/>
          </a:prstGeom>
        </p:spPr>
      </p:pic>
      <p:sp>
        <p:nvSpPr>
          <p:cNvPr id="30" name="TextBox 29">
            <a:extLst>
              <a:ext uri="{FF2B5EF4-FFF2-40B4-BE49-F238E27FC236}">
                <a16:creationId xmlns:a16="http://schemas.microsoft.com/office/drawing/2014/main" id="{D1014D3D-C44B-501F-1C63-F7A8CEB5BCD9}"/>
              </a:ext>
            </a:extLst>
          </p:cNvPr>
          <p:cNvSpPr txBox="1"/>
          <p:nvPr/>
        </p:nvSpPr>
        <p:spPr>
          <a:xfrm>
            <a:off x="6937131" y="3809654"/>
            <a:ext cx="5045433" cy="646331"/>
          </a:xfrm>
          <a:prstGeom prst="rect">
            <a:avLst/>
          </a:prstGeom>
          <a:noFill/>
        </p:spPr>
        <p:txBody>
          <a:bodyPr wrap="square" rtlCol="0">
            <a:spAutoFit/>
          </a:bodyPr>
          <a:lstStyle/>
          <a:p>
            <a:pPr marL="285750" indent="-285750">
              <a:buFont typeface="Arial" panose="020B0604020202020204" pitchFamily="34" charset="0"/>
              <a:buChar char="•"/>
            </a:pPr>
            <a:r>
              <a:rPr lang="en-US" dirty="0"/>
              <a:t>When heart beat reaches 75 the output is shown as below:</a:t>
            </a:r>
            <a:endParaRPr lang="en-IN" dirty="0"/>
          </a:p>
        </p:txBody>
      </p:sp>
    </p:spTree>
    <p:extLst>
      <p:ext uri="{BB962C8B-B14F-4D97-AF65-F5344CB8AC3E}">
        <p14:creationId xmlns:p14="http://schemas.microsoft.com/office/powerpoint/2010/main" val="283552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RESULTS &amp; DISCUSSION</a:t>
            </a:r>
            <a:endParaRPr lang="en-IN" dirty="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p:txBody>
          <a:bodyPr>
            <a:normAutofit/>
          </a:bodyPr>
          <a:lstStyle/>
          <a:p>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we can monitor the Heart beat and produces voice based alerts when necessary.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t>Validates the system's reliability; highlights areas for improvement, such as reducing noise interference.</a:t>
            </a:r>
          </a:p>
          <a:p>
            <a:r>
              <a:rPr lang="en-US" dirty="0"/>
              <a:t>Emphasizes the importance of user-friendly design and the non-intrusive nature of the system, with suggestions for further enhancements.</a:t>
            </a:r>
          </a:p>
          <a:p>
            <a:r>
              <a:rPr lang="en-US" dirty="0"/>
              <a:t>Demonstrates the system's potential to improve remote patient monitoring and healthcare efficiency, addressing integration challenges.</a:t>
            </a:r>
            <a:endParaRPr lang="en-IN" dirty="0"/>
          </a:p>
        </p:txBody>
      </p:sp>
    </p:spTree>
    <p:extLst>
      <p:ext uri="{BB962C8B-B14F-4D97-AF65-F5344CB8AC3E}">
        <p14:creationId xmlns:p14="http://schemas.microsoft.com/office/powerpoint/2010/main" val="2858976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763</Words>
  <Application>Microsoft Office PowerPoint</Application>
  <PresentationFormat>Widescreen</PresentationFormat>
  <Paragraphs>82</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              CMR TECHNICAL CAMPUS UGC (Autonomous) Kandlakoya, Medchal Road, Hyd-501 401 Department of Computer Science &amp;  Engineering Real Time Project Review  TITLE OF THE PROJECT       </vt:lpstr>
      <vt:lpstr>CONTENTS</vt:lpstr>
      <vt:lpstr>ABSTRACT</vt:lpstr>
      <vt:lpstr>INTRODUCTION</vt:lpstr>
      <vt:lpstr>LITERATURE SURVEY</vt:lpstr>
      <vt:lpstr>PROPOSED METHODOLOGY</vt:lpstr>
      <vt:lpstr>IMPLEMENTATION &amp; ARCHITECTURE</vt:lpstr>
      <vt:lpstr>PowerPoint Presentation</vt:lpstr>
      <vt:lpstr>RESULTS &amp; DISCUSSION</vt:lpstr>
      <vt:lpstr>CONCLUSION AND FUTURE SCOPE</vt:lpstr>
      <vt:lpstr>REFERENCES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ELECTRONICS &amp; COMMUNICATION ENGINEERING  CMR TECHNICAL CAMPUS </dc:title>
  <dc:creator>sri sri sri</dc:creator>
  <cp:lastModifiedBy>anjithaseelam2005@hotmail.com</cp:lastModifiedBy>
  <cp:revision>8</cp:revision>
  <dcterms:created xsi:type="dcterms:W3CDTF">2024-03-28T04:13:19Z</dcterms:created>
  <dcterms:modified xsi:type="dcterms:W3CDTF">2024-06-22T05:12:43Z</dcterms:modified>
</cp:coreProperties>
</file>