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6" r:id="rId5"/>
    <p:sldId id="268" r:id="rId6"/>
    <p:sldId id="269" r:id="rId7"/>
    <p:sldId id="270" r:id="rId8"/>
    <p:sldId id="271" r:id="rId9"/>
    <p:sldId id="275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0C80-30C5-41D9-99CE-971E98836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A6ACF-C05D-404C-B20B-8E2CA7832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3B812-9E3F-4F30-95D1-B4401D9E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36B3-024B-4FE1-BDD4-98DF9BAE7710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B303-1AB1-4EB9-9390-BBC554F0F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14492-8A20-40AF-86DC-B9BB8775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E579-A05D-4245-9CB6-3A9FE89B1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33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F3C2-820F-4BAB-BA45-3D78B28E5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079D0-6E6F-4139-8DF7-18BDA3F10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CEFF4-A2CD-4EC1-B0DA-9844E6AA3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36B3-024B-4FE1-BDD4-98DF9BAE7710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46F5E-50BD-48ED-87FE-1F2161BA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C6A26-BCD1-4874-AD7E-89D921E5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E579-A05D-4245-9CB6-3A9FE89B1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39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DE1E0-E0D9-4591-A17D-3DB748004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6ADAA-9C34-44A4-9080-FEBE79F85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33052-2009-4608-A40D-DCAE4342C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36B3-024B-4FE1-BDD4-98DF9BAE7710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8531D-52A5-429E-B102-7A7398F6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51821-372F-4D33-B87A-E860E8A2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E579-A05D-4245-9CB6-3A9FE89B1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08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D7D7-982A-478F-ACD3-AA804FAB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FFD28-FE27-430C-A90B-CB30E18FE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39BEE-4853-4DF1-8635-B40CBCD8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36B3-024B-4FE1-BDD4-98DF9BAE7710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3AF0B-4615-41B3-93E4-1AD5A70F5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026A1-687E-4241-9333-84FE91168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E579-A05D-4245-9CB6-3A9FE89B1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37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FE04-CA68-451B-9C2E-1E0FCFC5B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29D8E-8DA9-450D-B631-FA8326A95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ECB24-24DF-4B31-AA8E-ADADAE680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36B3-024B-4FE1-BDD4-98DF9BAE7710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94004-85FD-4098-9772-F923797A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82A71-4C02-4E05-AEE9-839D2BF4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E579-A05D-4245-9CB6-3A9FE89B1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64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30C9-637B-4CEE-94AB-A17DD6BC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4BBEE-0B92-4494-A7F1-293EA60BC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3D59F-65EA-4465-94DD-65D7525CE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8EA83-42CA-40A1-A882-C6BF61A2A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36B3-024B-4FE1-BDD4-98DF9BAE7710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EEB9F-1F5D-43A5-99E7-28537665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C2FA5-BF1D-45D5-B2FD-8E1623827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E579-A05D-4245-9CB6-3A9FE89B1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23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46E2-3580-4177-B390-06BAEAD75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37AD1-A1E4-4950-9306-262D314F4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7209B-E25B-4E79-8AEE-20FE00E1D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7D3A3A-6A80-4A61-8214-76BADA569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F0CD99-5551-4F98-9FE0-6B3F6D9B6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7DED45-A987-46AD-89D9-63AF6DDA9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36B3-024B-4FE1-BDD4-98DF9BAE7710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CE6B04-A671-4F98-847F-FD11A9C6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5F993A-A909-4101-898F-0CF2ADB0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E579-A05D-4245-9CB6-3A9FE89B1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75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082E-D0DE-43E8-B04B-74526DCCB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4FA1D-044C-4635-8519-D8723DBD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36B3-024B-4FE1-BDD4-98DF9BAE7710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E6F35-286A-4A5C-B732-F23D30BD7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4C420-8AF9-4502-A5D7-8E5466D4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E579-A05D-4245-9CB6-3A9FE89B1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92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DBCDE9-B867-47AF-8D62-0D845893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36B3-024B-4FE1-BDD4-98DF9BAE7710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D16E1-C1F8-4032-B637-1D16044F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7CD66-B738-4422-A2A9-F4FFD858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E579-A05D-4245-9CB6-3A9FE89B1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83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F8783-7243-474B-84ED-EE8DE60D2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4CF24-83C2-4171-B095-1D454ED4B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68984-AED0-4184-ABB5-FFEB479EF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AA91E-7C83-47AC-92F3-EEF4DBA53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36B3-024B-4FE1-BDD4-98DF9BAE7710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D503E-9E41-48F3-B6AD-58E276E7C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37B2B-81D8-4A99-ACB4-3F04D3E4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E579-A05D-4245-9CB6-3A9FE89B1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10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C268-9990-44DD-BCD5-01AF21B90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74D02A-7553-4FD6-AB32-8423399D2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2D2BC-A8A2-46F4-B5DB-4DC1662AD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CD627-A8C1-41B5-A967-F82C04B6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36B3-024B-4FE1-BDD4-98DF9BAE7710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67AF1-5DA4-475A-8618-2F4CDFFD6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24517-8EA3-4190-988B-CB7E9A554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E579-A05D-4245-9CB6-3A9FE89B1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94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AA4AC9-BDEF-48D7-870A-E3A4822BE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90D35-4379-48B1-B6A1-8079259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89EA5-6BDB-4174-A877-D27655FE4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336B3-024B-4FE1-BDD4-98DF9BAE7710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892F0-AA64-4F8B-804E-14FE57D7D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B7775-7BCD-4B70-B342-21F6424E3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5E579-A05D-4245-9CB6-3A9FE89B1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91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AC4DE9C-7DBD-4159-8C71-F255CC702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4297" y="4245552"/>
            <a:ext cx="5420136" cy="2431772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rgbClr val="FF0000"/>
                </a:solidFill>
                <a:latin typeface="Arial Narrow" pitchFamily="34" charset="0"/>
              </a:rPr>
              <a:t>Presented By:</a:t>
            </a:r>
          </a:p>
          <a:p>
            <a:pPr algn="l"/>
            <a:r>
              <a:rPr lang="en-US" b="1" dirty="0">
                <a:latin typeface="Arial Narrow" pitchFamily="34" charset="0"/>
              </a:rPr>
              <a:t>Ankit B Parashar</a:t>
            </a:r>
            <a:endParaRPr lang="en-US" b="1" dirty="0">
              <a:solidFill>
                <a:schemeClr val="tx1"/>
              </a:solidFill>
              <a:latin typeface="Arial Narrow" pitchFamily="34" charset="0"/>
            </a:endParaRPr>
          </a:p>
          <a:p>
            <a:pPr algn="l"/>
            <a:r>
              <a:rPr lang="en-US" sz="1800" b="1" dirty="0">
                <a:latin typeface="Arial Narrow" pitchFamily="34" charset="0"/>
              </a:rPr>
              <a:t>MEC2019024</a:t>
            </a:r>
            <a:endParaRPr lang="en-US" sz="1800" b="1" dirty="0">
              <a:solidFill>
                <a:schemeClr val="tx1"/>
              </a:solidFill>
              <a:latin typeface="Arial Narrow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Arial Narrow" pitchFamily="34" charset="0"/>
              </a:rPr>
              <a:t>Department of Electronics and Communication Engineering, 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Arial Narrow" pitchFamily="34" charset="0"/>
              </a:rPr>
              <a:t>Indian Institute of Information Technology- Allahabad, 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Arial Narrow" pitchFamily="34" charset="0"/>
              </a:rPr>
              <a:t>Email: mec2019024@iiita.ac.in</a:t>
            </a:r>
            <a:endParaRPr lang="en-US" sz="1800" dirty="0">
              <a:solidFill>
                <a:schemeClr val="tx1"/>
              </a:solidFill>
              <a:latin typeface="Arial Narrow" pitchFamily="34" charset="0"/>
            </a:endParaRPr>
          </a:p>
          <a:p>
            <a:endParaRPr lang="en-IN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91E4C-FCE2-4E33-83D9-71CF231A0A72}"/>
              </a:ext>
            </a:extLst>
          </p:cNvPr>
          <p:cNvSpPr txBox="1"/>
          <p:nvPr/>
        </p:nvSpPr>
        <p:spPr>
          <a:xfrm>
            <a:off x="397567" y="4245552"/>
            <a:ext cx="56321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latin typeface="Arial Narrow" pitchFamily="34" charset="0"/>
              </a:rPr>
              <a:t>Submitted to: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Dr. Prasanna Kumar Mishra</a:t>
            </a:r>
          </a:p>
          <a:p>
            <a:r>
              <a:rPr lang="en-US" dirty="0">
                <a:latin typeface="Arial Narrow" pitchFamily="34" charset="0"/>
              </a:rPr>
              <a:t>Assistant Professor,</a:t>
            </a:r>
          </a:p>
          <a:p>
            <a:r>
              <a:rPr lang="en-US" dirty="0">
                <a:latin typeface="Arial Narrow" pitchFamily="34" charset="0"/>
              </a:rPr>
              <a:t>Department of Electronics and Communication Engineering, </a:t>
            </a:r>
          </a:p>
          <a:p>
            <a:r>
              <a:rPr lang="en-US" dirty="0">
                <a:latin typeface="Arial Narrow" pitchFamily="34" charset="0"/>
              </a:rPr>
              <a:t>Indian Institute of Information Technology- Allahabad, </a:t>
            </a:r>
          </a:p>
          <a:p>
            <a:r>
              <a:rPr lang="en-US" dirty="0">
                <a:latin typeface="Arial Narrow" pitchFamily="34" charset="0"/>
              </a:rPr>
              <a:t>Uttar Pradesh 211 102, India.</a:t>
            </a:r>
          </a:p>
          <a:p>
            <a:r>
              <a:rPr lang="en-US" dirty="0">
                <a:latin typeface="Arial Narrow" pitchFamily="34" charset="0"/>
              </a:rPr>
              <a:t>Email: prasanna@iiita.ac.in </a:t>
            </a:r>
          </a:p>
          <a:p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26D75CE-5D70-4959-8763-F7FA5D07BC22}"/>
              </a:ext>
            </a:extLst>
          </p:cNvPr>
          <p:cNvSpPr/>
          <p:nvPr/>
        </p:nvSpPr>
        <p:spPr>
          <a:xfrm>
            <a:off x="1073426" y="568113"/>
            <a:ext cx="9700591" cy="180229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Georgia" panose="02040502050405020303" pitchFamily="18" charset="0"/>
              </a:rPr>
              <a:t>Implementation of 32-Bit 5-Stage RISC Processor using Verilog 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181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A62F06-644C-4EB8-8B4B-38920701B031}"/>
              </a:ext>
            </a:extLst>
          </p:cNvPr>
          <p:cNvSpPr/>
          <p:nvPr/>
        </p:nvSpPr>
        <p:spPr>
          <a:xfrm>
            <a:off x="0" y="-79514"/>
            <a:ext cx="12192000" cy="457200"/>
          </a:xfrm>
          <a:prstGeom prst="roundRect">
            <a:avLst/>
          </a:prstGeom>
          <a:solidFill>
            <a:srgbClr val="C4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FFFF00"/>
                </a:solidFill>
                <a:latin typeface="Georgia" panose="02040502050405020303" pitchFamily="18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Georgia" panose="02040502050405020303" pitchFamily="18" charset="0"/>
              </a:rPr>
              <a:t>Implementation of 32-Bit 5-Stage RISC Processor using Verilog 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BED8B-306A-4850-B634-22BDEAC154A1}"/>
              </a:ext>
            </a:extLst>
          </p:cNvPr>
          <p:cNvSpPr txBox="1"/>
          <p:nvPr/>
        </p:nvSpPr>
        <p:spPr>
          <a:xfrm>
            <a:off x="294861" y="403249"/>
            <a:ext cx="7603434" cy="668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u="sng" dirty="0">
                <a:solidFill>
                  <a:srgbClr val="008000"/>
                </a:solidFill>
                <a:latin typeface="Arial Narrow" pitchFamily="34" charset="0"/>
                <a:ea typeface="Arial Unicode MS" pitchFamily="34" charset="-128"/>
                <a:cs typeface="Arial" panose="020B0604020202020204" pitchFamily="34" charset="0"/>
              </a:rPr>
              <a:t>32-Bit Pipelined RISC Processor</a:t>
            </a:r>
            <a:endParaRPr lang="en-US" sz="2800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FD7A8-54C4-4734-BB8D-C9A4DCEC1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61" y="1206939"/>
            <a:ext cx="2236305" cy="37423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Simulation Result: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0282D2-D359-48DD-B43F-FDB209524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81175"/>
            <a:ext cx="12191999" cy="527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48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A62F06-644C-4EB8-8B4B-38920701B031}"/>
              </a:ext>
            </a:extLst>
          </p:cNvPr>
          <p:cNvSpPr/>
          <p:nvPr/>
        </p:nvSpPr>
        <p:spPr>
          <a:xfrm>
            <a:off x="0" y="-79514"/>
            <a:ext cx="12192000" cy="457200"/>
          </a:xfrm>
          <a:prstGeom prst="roundRect">
            <a:avLst/>
          </a:prstGeom>
          <a:solidFill>
            <a:srgbClr val="C4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FFFF00"/>
                </a:solidFill>
                <a:latin typeface="Georgia" panose="02040502050405020303" pitchFamily="18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Georgia" panose="02040502050405020303" pitchFamily="18" charset="0"/>
              </a:rPr>
              <a:t>Implementation of 32-Bit 5-Stage RISC Processor using Verilog 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BED8B-306A-4850-B634-22BDEAC154A1}"/>
              </a:ext>
            </a:extLst>
          </p:cNvPr>
          <p:cNvSpPr txBox="1"/>
          <p:nvPr/>
        </p:nvSpPr>
        <p:spPr>
          <a:xfrm>
            <a:off x="294861" y="403249"/>
            <a:ext cx="7603434" cy="668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u="sng" dirty="0">
                <a:solidFill>
                  <a:srgbClr val="008000"/>
                </a:solidFill>
                <a:latin typeface="Arial Narrow" pitchFamily="34" charset="0"/>
                <a:ea typeface="Arial Unicode MS" pitchFamily="34" charset="-128"/>
                <a:cs typeface="Arial" panose="020B0604020202020204" pitchFamily="34" charset="0"/>
              </a:rPr>
              <a:t>32-Bit Pipelined RISC Processor</a:t>
            </a:r>
            <a:endParaRPr lang="en-US" sz="2800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FD7A8-54C4-4734-BB8D-C9A4DCEC1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61" y="1206939"/>
            <a:ext cx="2236305" cy="3742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RTL Schematic: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53FE88-24E5-4E14-9DB8-3A97681FC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81175"/>
            <a:ext cx="12191999" cy="527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51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7E54E-1281-475A-93FA-65C925420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488" y="3096039"/>
            <a:ext cx="2557669" cy="6659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rgbClr val="008000"/>
                </a:solidFill>
                <a:latin typeface="Arial Narrow" panose="020B0606020202030204" pitchFamily="34" charset="0"/>
                <a:ea typeface="Arial Unicode MS" pitchFamily="34" charset="-128"/>
                <a:cs typeface="Arial Unicode MS" pitchFamily="34" charset="-128"/>
              </a:rPr>
              <a:t>Thank You </a:t>
            </a:r>
          </a:p>
          <a:p>
            <a:pPr algn="ctr"/>
            <a:endParaRPr lang="en-IN" sz="3600" dirty="0">
              <a:latin typeface="Arial Narrow" panose="020B0606020202030204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566E395-819E-4AA6-8CF1-127868A4AFCC}"/>
              </a:ext>
            </a:extLst>
          </p:cNvPr>
          <p:cNvSpPr/>
          <p:nvPr/>
        </p:nvSpPr>
        <p:spPr>
          <a:xfrm>
            <a:off x="0" y="-79513"/>
            <a:ext cx="12192000" cy="457200"/>
          </a:xfrm>
          <a:prstGeom prst="roundRect">
            <a:avLst/>
          </a:prstGeom>
          <a:solidFill>
            <a:srgbClr val="C4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FFFF00"/>
                </a:solidFill>
                <a:latin typeface="Georgia" panose="02040502050405020303" pitchFamily="18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Georgia" panose="02040502050405020303" pitchFamily="18" charset="0"/>
              </a:rPr>
              <a:t>Implementation of 32-Bit 5-Stage RISC Processor using Verilog 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69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D8019-A01A-4B31-9987-942EB1919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235"/>
            <a:ext cx="10515600" cy="474572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u="sng" dirty="0">
                <a:solidFill>
                  <a:srgbClr val="008000"/>
                </a:solidFill>
                <a:latin typeface="Arial Narrow" pitchFamily="34" charset="0"/>
                <a:ea typeface="Arial Unicode MS" pitchFamily="34" charset="-128"/>
                <a:cs typeface="Arial" panose="020B0604020202020204" pitchFamily="34" charset="0"/>
              </a:rPr>
              <a:t>Work outline</a:t>
            </a:r>
            <a:r>
              <a:rPr lang="en-US" sz="3200" b="1" dirty="0">
                <a:solidFill>
                  <a:srgbClr val="008000"/>
                </a:solidFill>
                <a:latin typeface="Arial Narrow" pitchFamily="34" charset="0"/>
                <a:ea typeface="Arial Unicode MS" pitchFamily="34" charset="-128"/>
                <a:cs typeface="Arial" panose="020B0604020202020204" pitchFamily="34" charset="0"/>
              </a:rPr>
              <a:t>:</a:t>
            </a:r>
            <a:endParaRPr lang="en-US" dirty="0">
              <a:solidFill>
                <a:srgbClr val="008000"/>
              </a:solidFill>
              <a:latin typeface="Arial Narrow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08000"/>
                </a:solidFill>
                <a:latin typeface="Arial Narrow" pitchFamily="34" charset="0"/>
                <a:ea typeface="Arial Unicode MS" pitchFamily="34" charset="-128"/>
                <a:cs typeface="Arial" panose="020B0604020202020204" pitchFamily="34" charset="0"/>
              </a:rPr>
              <a:t>Introduction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08000"/>
                </a:solidFill>
                <a:latin typeface="Arial Narrow" pitchFamily="34" charset="0"/>
                <a:ea typeface="Arial Unicode MS" pitchFamily="34" charset="-128"/>
                <a:cs typeface="Arial" panose="020B0604020202020204" pitchFamily="34" charset="0"/>
              </a:rPr>
              <a:t>Instruction Set Architecture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08000"/>
                </a:solidFill>
                <a:latin typeface="Arial Narrow" pitchFamily="34" charset="0"/>
                <a:ea typeface="Arial Unicode MS" pitchFamily="34" charset="-128"/>
                <a:cs typeface="Arial" panose="020B0604020202020204" pitchFamily="34" charset="0"/>
              </a:rPr>
              <a:t>32-Bit Non-Pipelined RISC Processor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08000"/>
                </a:solidFill>
                <a:latin typeface="Arial Narrow" pitchFamily="34" charset="0"/>
                <a:ea typeface="Arial Unicode MS" pitchFamily="34" charset="-128"/>
                <a:cs typeface="Arial" panose="020B0604020202020204" pitchFamily="34" charset="0"/>
              </a:rPr>
              <a:t>32-Bit Pipelined RISC Processor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>
              <a:solidFill>
                <a:srgbClr val="008000"/>
              </a:solidFill>
              <a:latin typeface="Arial Narrow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>
              <a:solidFill>
                <a:srgbClr val="008000"/>
              </a:solidFill>
              <a:latin typeface="Arial Narrow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068A1D-B325-4BC3-9704-E1083F12E770}"/>
              </a:ext>
            </a:extLst>
          </p:cNvPr>
          <p:cNvSpPr/>
          <p:nvPr/>
        </p:nvSpPr>
        <p:spPr>
          <a:xfrm>
            <a:off x="0" y="-79513"/>
            <a:ext cx="12192000" cy="457200"/>
          </a:xfrm>
          <a:prstGeom prst="roundRect">
            <a:avLst/>
          </a:prstGeom>
          <a:solidFill>
            <a:srgbClr val="C4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FFFF00"/>
                </a:solidFill>
                <a:latin typeface="Georgia" panose="02040502050405020303" pitchFamily="18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Georgia" panose="02040502050405020303" pitchFamily="18" charset="0"/>
              </a:rPr>
              <a:t>Implementation of 32-Bit 5-Stage RISC Processor using Verilog 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52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90304-EA7B-49FE-B53D-65EF0880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121" y="1375050"/>
            <a:ext cx="11605591" cy="5264289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800" b="1" dirty="0"/>
              <a:t>MIPS </a:t>
            </a:r>
            <a:r>
              <a:rPr lang="en-US" sz="1800" dirty="0"/>
              <a:t>(</a:t>
            </a:r>
            <a:r>
              <a:rPr lang="en-US" sz="1800" b="1" dirty="0"/>
              <a:t>Microprocessor without Interlocked Pipelined Stages</a:t>
            </a:r>
            <a:r>
              <a:rPr lang="en-US" sz="1800" dirty="0"/>
              <a:t>) is a Reduced Instruction Set Computer (RISC)  Instruction Set Architecture (ISA) developed by MIPS Computer Systems.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800" baseline="30000" dirty="0"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000" b="1" dirty="0"/>
              <a:t>A Basic MIPS Implementation: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 We will be examining an implementation that includes a subset of the core MIPS instruction set:</a:t>
            </a:r>
          </a:p>
          <a:p>
            <a:pPr algn="just">
              <a:lnSpc>
                <a:spcPct val="100000"/>
              </a:lnSpc>
            </a:pPr>
            <a:r>
              <a:rPr lang="en-US" sz="1800" dirty="0"/>
              <a:t>The memory-reference instructions load word (</a:t>
            </a:r>
            <a:r>
              <a:rPr lang="en-US" sz="1800" b="1" dirty="0"/>
              <a:t>LW</a:t>
            </a:r>
            <a:r>
              <a:rPr lang="en-US" sz="1800" dirty="0"/>
              <a:t>) and store word (</a:t>
            </a:r>
            <a:r>
              <a:rPr lang="en-US" sz="1800" b="1" dirty="0"/>
              <a:t>SW</a:t>
            </a:r>
            <a:r>
              <a:rPr lang="en-US" sz="1800" dirty="0"/>
              <a:t>).</a:t>
            </a:r>
          </a:p>
          <a:p>
            <a:pPr algn="just">
              <a:lnSpc>
                <a:spcPct val="100000"/>
              </a:lnSpc>
            </a:pPr>
            <a:r>
              <a:rPr lang="en-US" sz="1800" dirty="0"/>
              <a:t> The arithmetic-logical instructions( </a:t>
            </a:r>
            <a:r>
              <a:rPr lang="en-US" sz="1800" b="1" dirty="0"/>
              <a:t>ADD, SUB, ADDI, SUBI, AND, OR, MUL, MULI, SLT</a:t>
            </a:r>
            <a:r>
              <a:rPr lang="en-US" sz="1800" dirty="0"/>
              <a:t> and </a:t>
            </a:r>
            <a:r>
              <a:rPr lang="en-US" sz="1800" b="1" dirty="0"/>
              <a:t>SLTI</a:t>
            </a:r>
            <a:r>
              <a:rPr lang="en-US" sz="1800" dirty="0"/>
              <a:t>).</a:t>
            </a:r>
          </a:p>
          <a:p>
            <a:pPr algn="just">
              <a:lnSpc>
                <a:spcPct val="100000"/>
              </a:lnSpc>
            </a:pPr>
            <a:r>
              <a:rPr lang="en-US" sz="1800" dirty="0"/>
              <a:t>The instructions branch equal (</a:t>
            </a:r>
            <a:r>
              <a:rPr lang="en-US" sz="1800" b="1" dirty="0"/>
              <a:t>BEQZ, BENQZ</a:t>
            </a:r>
            <a:r>
              <a:rPr lang="en-US" sz="1800" dirty="0"/>
              <a:t>) and jump (</a:t>
            </a:r>
            <a:r>
              <a:rPr lang="en-US" sz="1800" b="1" dirty="0"/>
              <a:t>J</a:t>
            </a:r>
            <a:r>
              <a:rPr lang="en-US" sz="1800" dirty="0"/>
              <a:t>), which we add last.</a:t>
            </a:r>
          </a:p>
          <a:p>
            <a:pPr algn="just">
              <a:lnSpc>
                <a:spcPct val="100000"/>
              </a:lnSpc>
            </a:pPr>
            <a:endParaRPr lang="en-US" sz="1800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The Instruction Execution Cycle is divided into 5 steps: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/>
              <a:t>Instruction Fetch (IF)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/>
              <a:t> Instruction Decode (ID)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/>
              <a:t>Execution (EX)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/>
              <a:t>Memory Access (MEM)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/>
              <a:t>Register Write-Back (WB)</a:t>
            </a:r>
          </a:p>
          <a:p>
            <a:pPr algn="just">
              <a:lnSpc>
                <a:spcPct val="100000"/>
              </a:lnSpc>
            </a:pPr>
            <a:endParaRPr lang="en-US" sz="1800" baseline="30000" dirty="0"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1800" baseline="30000" dirty="0"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en-IN" sz="1800" baseline="30000" dirty="0">
              <a:cs typeface="Arial" panose="020B0604020202020204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A62F06-644C-4EB8-8B4B-38920701B031}"/>
              </a:ext>
            </a:extLst>
          </p:cNvPr>
          <p:cNvSpPr/>
          <p:nvPr/>
        </p:nvSpPr>
        <p:spPr>
          <a:xfrm>
            <a:off x="0" y="-79514"/>
            <a:ext cx="12192000" cy="457200"/>
          </a:xfrm>
          <a:prstGeom prst="roundRect">
            <a:avLst/>
          </a:prstGeom>
          <a:solidFill>
            <a:srgbClr val="C4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FFFF00"/>
                </a:solidFill>
                <a:latin typeface="Georgia" panose="02040502050405020303" pitchFamily="18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Georgia" panose="02040502050405020303" pitchFamily="18" charset="0"/>
              </a:rPr>
              <a:t>Implementation of 32-Bit 5-Stage RISC Processor using Verilog 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BED8B-306A-4850-B634-22BDEAC154A1}"/>
              </a:ext>
            </a:extLst>
          </p:cNvPr>
          <p:cNvSpPr txBox="1"/>
          <p:nvPr/>
        </p:nvSpPr>
        <p:spPr>
          <a:xfrm>
            <a:off x="586409" y="614758"/>
            <a:ext cx="3101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8000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5437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96" y="228601"/>
            <a:ext cx="8003206" cy="824345"/>
          </a:xfrm>
        </p:spPr>
        <p:txBody>
          <a:bodyPr>
            <a:normAutofit/>
          </a:bodyPr>
          <a:lstStyle/>
          <a:p>
            <a:pPr algn="ctr"/>
            <a:r>
              <a:rPr lang="en-IN" sz="3600" u="sng" dirty="0">
                <a:latin typeface="Times New Roman" pitchFamily="18" charset="0"/>
                <a:cs typeface="Times New Roman" pitchFamily="18" charset="0"/>
              </a:rPr>
              <a:t>INSTRUCTION SET ARCHITECTURE</a:t>
            </a:r>
            <a:endParaRPr lang="en-IN" sz="3600" u="sn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52596" y="4000504"/>
          <a:ext cx="8143932" cy="1071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5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5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59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578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SOURCE REG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DESTINATION REG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IMMEDIATE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785">
                <a:tc>
                  <a:txBody>
                    <a:bodyPr/>
                    <a:lstStyle/>
                    <a:p>
                      <a:pPr algn="ctr"/>
                      <a:r>
                        <a:rPr lang="en-IN" baseline="0" dirty="0"/>
                        <a:t> </a:t>
                      </a:r>
                      <a:r>
                        <a:rPr lang="en-IN" dirty="0"/>
                        <a:t>31-26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aseline="0" dirty="0"/>
                        <a:t> </a:t>
                      </a:r>
                      <a:r>
                        <a:rPr lang="en-IN" dirty="0"/>
                        <a:t>25-21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20-16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15-0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952596" y="5715016"/>
          <a:ext cx="8001056" cy="1000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31-26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25-0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978995" y="3500438"/>
            <a:ext cx="6997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latin typeface="Times New Roman" pitchFamily="18" charset="0"/>
                <a:cs typeface="Times New Roman" pitchFamily="18" charset="0"/>
              </a:rPr>
              <a:t>I- Type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(for immediate type instructions. Ex.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AddI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#16bit data.</a:t>
            </a:r>
            <a:endParaRPr lang="en-IN" sz="24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52596" y="5214951"/>
            <a:ext cx="680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latin typeface="Times New Roman" pitchFamily="18" charset="0"/>
                <a:cs typeface="Times New Roman" pitchFamily="18" charset="0"/>
              </a:rPr>
              <a:t>J-Type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(for jump type instructions)</a:t>
            </a:r>
            <a:endParaRPr lang="en-IN" sz="2400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952596" y="1977458"/>
          <a:ext cx="8175852" cy="121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146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SOURCE REG1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SOURCE REG2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DESTINATION REG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SHIFT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8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31-26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5-0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881158" y="1357299"/>
            <a:ext cx="6591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latin typeface="Times New Roman" pitchFamily="18" charset="0"/>
                <a:cs typeface="Times New Roman" pitchFamily="18" charset="0"/>
              </a:rPr>
              <a:t>R- Type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(for register type instruction. ex. Add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rt.</a:t>
            </a:r>
            <a:endParaRPr lang="en-IN" sz="2400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8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A62F06-644C-4EB8-8B4B-38920701B031}"/>
              </a:ext>
            </a:extLst>
          </p:cNvPr>
          <p:cNvSpPr/>
          <p:nvPr/>
        </p:nvSpPr>
        <p:spPr>
          <a:xfrm>
            <a:off x="0" y="-79514"/>
            <a:ext cx="12192000" cy="457200"/>
          </a:xfrm>
          <a:prstGeom prst="roundRect">
            <a:avLst/>
          </a:prstGeom>
          <a:solidFill>
            <a:srgbClr val="C4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FFFF00"/>
                </a:solidFill>
                <a:latin typeface="Georgia" panose="02040502050405020303" pitchFamily="18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Georgia" panose="02040502050405020303" pitchFamily="18" charset="0"/>
              </a:rPr>
              <a:t>Implementation of 32-Bit 5-Stage RISC Processor using Verilog 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BED8B-306A-4850-B634-22BDEAC154A1}"/>
              </a:ext>
            </a:extLst>
          </p:cNvPr>
          <p:cNvSpPr txBox="1"/>
          <p:nvPr/>
        </p:nvSpPr>
        <p:spPr>
          <a:xfrm>
            <a:off x="294861" y="403249"/>
            <a:ext cx="7603434" cy="668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u="sng" dirty="0">
                <a:solidFill>
                  <a:srgbClr val="008000"/>
                </a:solidFill>
                <a:latin typeface="Arial Narrow" pitchFamily="34" charset="0"/>
                <a:ea typeface="Arial Unicode MS" pitchFamily="34" charset="-128"/>
                <a:cs typeface="Arial" panose="020B0604020202020204" pitchFamily="34" charset="0"/>
              </a:rPr>
              <a:t>32-Bit Non-Pipelined RISC Processor</a:t>
            </a:r>
            <a:endParaRPr lang="en-US" sz="2800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FD7A8-54C4-4734-BB8D-C9A4DCEC1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61" y="1273200"/>
            <a:ext cx="2236305" cy="3742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Architecture: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4DE96F-070B-4CB1-B20F-655EDE4FB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47436"/>
            <a:ext cx="12191999" cy="521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6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A62F06-644C-4EB8-8B4B-38920701B031}"/>
              </a:ext>
            </a:extLst>
          </p:cNvPr>
          <p:cNvSpPr/>
          <p:nvPr/>
        </p:nvSpPr>
        <p:spPr>
          <a:xfrm>
            <a:off x="0" y="-79514"/>
            <a:ext cx="12192000" cy="457200"/>
          </a:xfrm>
          <a:prstGeom prst="roundRect">
            <a:avLst/>
          </a:prstGeom>
          <a:solidFill>
            <a:srgbClr val="C4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FFFF00"/>
                </a:solidFill>
                <a:latin typeface="Georgia" panose="02040502050405020303" pitchFamily="18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Georgia" panose="02040502050405020303" pitchFamily="18" charset="0"/>
              </a:rPr>
              <a:t>Implementation of 32-Bit 5-Stage RISC Processor using Verilog 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BED8B-306A-4850-B634-22BDEAC154A1}"/>
              </a:ext>
            </a:extLst>
          </p:cNvPr>
          <p:cNvSpPr txBox="1"/>
          <p:nvPr/>
        </p:nvSpPr>
        <p:spPr>
          <a:xfrm>
            <a:off x="228600" y="467521"/>
            <a:ext cx="7603434" cy="668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u="sng" dirty="0">
                <a:solidFill>
                  <a:srgbClr val="008000"/>
                </a:solidFill>
                <a:latin typeface="Arial Narrow" pitchFamily="34" charset="0"/>
                <a:ea typeface="Arial Unicode MS" pitchFamily="34" charset="-128"/>
                <a:cs typeface="Arial" panose="020B0604020202020204" pitchFamily="34" charset="0"/>
              </a:rPr>
              <a:t>32-Bit Non-Pipelined RISC Processor</a:t>
            </a:r>
            <a:endParaRPr lang="en-US" sz="2800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FD7A8-54C4-4734-BB8D-C9A4DCEC1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65" y="1226065"/>
            <a:ext cx="2236305" cy="37423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Simulation Result: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38EEA0-B8C5-477F-82FF-759867606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301"/>
            <a:ext cx="12192000" cy="525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9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A62F06-644C-4EB8-8B4B-38920701B031}"/>
              </a:ext>
            </a:extLst>
          </p:cNvPr>
          <p:cNvSpPr/>
          <p:nvPr/>
        </p:nvSpPr>
        <p:spPr>
          <a:xfrm>
            <a:off x="0" y="-79514"/>
            <a:ext cx="12192000" cy="457200"/>
          </a:xfrm>
          <a:prstGeom prst="roundRect">
            <a:avLst/>
          </a:prstGeom>
          <a:solidFill>
            <a:srgbClr val="C4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FFFF00"/>
                </a:solidFill>
                <a:latin typeface="Georgia" panose="02040502050405020303" pitchFamily="18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Georgia" panose="02040502050405020303" pitchFamily="18" charset="0"/>
              </a:rPr>
              <a:t>Implementation of 32-Bit 5-Stage RISC Processor using Verilog 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BED8B-306A-4850-B634-22BDEAC154A1}"/>
              </a:ext>
            </a:extLst>
          </p:cNvPr>
          <p:cNvSpPr txBox="1"/>
          <p:nvPr/>
        </p:nvSpPr>
        <p:spPr>
          <a:xfrm>
            <a:off x="361122" y="450688"/>
            <a:ext cx="7603434" cy="668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u="sng" dirty="0">
                <a:solidFill>
                  <a:srgbClr val="008000"/>
                </a:solidFill>
                <a:latin typeface="Arial Narrow" pitchFamily="34" charset="0"/>
                <a:ea typeface="Arial Unicode MS" pitchFamily="34" charset="-128"/>
                <a:cs typeface="Arial" panose="020B0604020202020204" pitchFamily="34" charset="0"/>
              </a:rPr>
              <a:t>32-Bit Non-Pipelined RISC Processor</a:t>
            </a:r>
            <a:endParaRPr lang="en-US" sz="2800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FD7A8-54C4-4734-BB8D-C9A4DCEC1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122" y="1192399"/>
            <a:ext cx="2236305" cy="3742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RTL Schematic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1B05D9-B84F-4019-84FC-B4A6FE491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6635"/>
            <a:ext cx="12192000" cy="528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53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A62F06-644C-4EB8-8B4B-38920701B031}"/>
              </a:ext>
            </a:extLst>
          </p:cNvPr>
          <p:cNvSpPr/>
          <p:nvPr/>
        </p:nvSpPr>
        <p:spPr>
          <a:xfrm>
            <a:off x="0" y="-79514"/>
            <a:ext cx="12192000" cy="457200"/>
          </a:xfrm>
          <a:prstGeom prst="roundRect">
            <a:avLst/>
          </a:prstGeom>
          <a:solidFill>
            <a:srgbClr val="C4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FFFF00"/>
                </a:solidFill>
                <a:latin typeface="Georgia" panose="02040502050405020303" pitchFamily="18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Georgia" panose="02040502050405020303" pitchFamily="18" charset="0"/>
              </a:rPr>
              <a:t>Implementation of 32-Bit 5-Stage RISC Processor using Verilog 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BED8B-306A-4850-B634-22BDEAC154A1}"/>
              </a:ext>
            </a:extLst>
          </p:cNvPr>
          <p:cNvSpPr txBox="1"/>
          <p:nvPr/>
        </p:nvSpPr>
        <p:spPr>
          <a:xfrm>
            <a:off x="294861" y="403249"/>
            <a:ext cx="7603434" cy="668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u="sng" dirty="0">
                <a:solidFill>
                  <a:srgbClr val="008000"/>
                </a:solidFill>
                <a:latin typeface="Arial Narrow" pitchFamily="34" charset="0"/>
                <a:ea typeface="Arial Unicode MS" pitchFamily="34" charset="-128"/>
                <a:cs typeface="Arial" panose="020B0604020202020204" pitchFamily="34" charset="0"/>
              </a:rPr>
              <a:t>32-Bit Pipelined RISC Processor</a:t>
            </a:r>
            <a:endParaRPr lang="en-US" sz="2800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FD7A8-54C4-4734-BB8D-C9A4DCEC1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61" y="1206939"/>
            <a:ext cx="2236305" cy="3742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Architecture: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28C907-DF4F-4507-80AF-20EA73441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16156"/>
            <a:ext cx="12192000" cy="514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9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A62F06-644C-4EB8-8B4B-38920701B031}"/>
              </a:ext>
            </a:extLst>
          </p:cNvPr>
          <p:cNvSpPr/>
          <p:nvPr/>
        </p:nvSpPr>
        <p:spPr>
          <a:xfrm>
            <a:off x="0" y="-79514"/>
            <a:ext cx="12192000" cy="457200"/>
          </a:xfrm>
          <a:prstGeom prst="roundRect">
            <a:avLst/>
          </a:prstGeom>
          <a:solidFill>
            <a:srgbClr val="C4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FFFF00"/>
                </a:solidFill>
                <a:latin typeface="Georgia" panose="02040502050405020303" pitchFamily="18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Georgia" panose="02040502050405020303" pitchFamily="18" charset="0"/>
              </a:rPr>
              <a:t>Implementation of 32-Bit 5-Stage RISC Processor using Verilog 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BED8B-306A-4850-B634-22BDEAC154A1}"/>
              </a:ext>
            </a:extLst>
          </p:cNvPr>
          <p:cNvSpPr txBox="1"/>
          <p:nvPr/>
        </p:nvSpPr>
        <p:spPr>
          <a:xfrm>
            <a:off x="294861" y="403249"/>
            <a:ext cx="7603434" cy="668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u="sng" dirty="0">
                <a:solidFill>
                  <a:srgbClr val="008000"/>
                </a:solidFill>
                <a:latin typeface="Arial Narrow" pitchFamily="34" charset="0"/>
                <a:ea typeface="Arial Unicode MS" pitchFamily="34" charset="-128"/>
                <a:cs typeface="Arial" panose="020B0604020202020204" pitchFamily="34" charset="0"/>
              </a:rPr>
              <a:t>32-Bit Pipelined RISC Processor</a:t>
            </a:r>
            <a:endParaRPr lang="en-US" sz="2800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FD7A8-54C4-4734-BB8D-C9A4DCEC1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7215" y="737603"/>
            <a:ext cx="4169465" cy="19690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b="1" u="sng" dirty="0"/>
              <a:t>For Executing This Instructions</a:t>
            </a:r>
            <a:r>
              <a:rPr lang="en-IN" sz="1200" dirty="0"/>
              <a:t>:</a:t>
            </a:r>
          </a:p>
          <a:p>
            <a:pPr marL="0" indent="0">
              <a:buNone/>
            </a:pPr>
            <a:r>
              <a:rPr lang="en-IN" sz="1200" dirty="0"/>
              <a:t>ADDI R1,R0,10;</a:t>
            </a:r>
          </a:p>
          <a:p>
            <a:pPr marL="0" indent="0">
              <a:buNone/>
            </a:pPr>
            <a:r>
              <a:rPr lang="en-IN" sz="1200" dirty="0"/>
              <a:t>ADDI R2,R0,20;</a:t>
            </a:r>
          </a:p>
          <a:p>
            <a:pPr marL="0" indent="0">
              <a:buNone/>
            </a:pPr>
            <a:r>
              <a:rPr lang="en-IN" sz="1200" dirty="0"/>
              <a:t>ADDI R3,R0,25;</a:t>
            </a:r>
          </a:p>
          <a:p>
            <a:pPr marL="0" indent="0">
              <a:buNone/>
            </a:pPr>
            <a:r>
              <a:rPr lang="en-IN" sz="1200" dirty="0"/>
              <a:t>ADD R4,R1,R2;</a:t>
            </a:r>
          </a:p>
          <a:p>
            <a:pPr marL="0" indent="0">
              <a:buNone/>
            </a:pPr>
            <a:r>
              <a:rPr lang="en-IN" sz="1200" dirty="0"/>
              <a:t>ADD R5,R4,R3;</a:t>
            </a:r>
          </a:p>
          <a:p>
            <a:pPr marL="0" indent="0">
              <a:buNone/>
            </a:pPr>
            <a:r>
              <a:rPr lang="en-IN" sz="1200" dirty="0"/>
              <a:t>HLT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3687EF-0947-459C-8E2A-AD1F6E2B0BA3}"/>
              </a:ext>
            </a:extLst>
          </p:cNvPr>
          <p:cNvSpPr txBox="1"/>
          <p:nvPr/>
        </p:nvSpPr>
        <p:spPr>
          <a:xfrm>
            <a:off x="159026" y="2710566"/>
            <a:ext cx="7023651" cy="4024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 </a:t>
            </a:r>
            <a:r>
              <a:rPr lang="en-IN" sz="1400" b="1" u="sng" dirty="0"/>
              <a:t>Test Bench is as follow:</a:t>
            </a:r>
          </a:p>
          <a:p>
            <a:endParaRPr lang="en-IN" sz="1050" b="1" u="sng" dirty="0"/>
          </a:p>
          <a:p>
            <a:r>
              <a:rPr lang="en-IN" sz="1050" dirty="0"/>
              <a:t>module TEST_PIPELINE();</a:t>
            </a:r>
          </a:p>
          <a:p>
            <a:r>
              <a:rPr lang="en-IN" sz="1050" dirty="0"/>
              <a:t>reg CLK1, CLK2;</a:t>
            </a:r>
          </a:p>
          <a:p>
            <a:r>
              <a:rPr lang="en-IN" sz="1050" dirty="0"/>
              <a:t>wire [31:0]  PC, IF_ID_IR, IF_ID_NPC, ID_EX_IR, </a:t>
            </a:r>
          </a:p>
          <a:p>
            <a:r>
              <a:rPr lang="en-IN" sz="1050" dirty="0"/>
              <a:t>ID_EX_NPC, ID_EX_A, ID_EX_B, </a:t>
            </a:r>
            <a:r>
              <a:rPr lang="en-IN" sz="1050" dirty="0" err="1"/>
              <a:t>ID_EX_Imm</a:t>
            </a:r>
            <a:r>
              <a:rPr lang="en-IN" sz="1050" dirty="0"/>
              <a:t>, EX_MEM_IR, </a:t>
            </a:r>
            <a:r>
              <a:rPr lang="en-IN" sz="1050" dirty="0" err="1"/>
              <a:t>EX_MEM_ALUOut</a:t>
            </a:r>
            <a:r>
              <a:rPr lang="en-IN" sz="1050" dirty="0"/>
              <a:t>, EX_MEM_B,MEM_WB_IR, </a:t>
            </a:r>
            <a:r>
              <a:rPr lang="en-IN" sz="1050" dirty="0" err="1"/>
              <a:t>MEM_WB_ALUOut</a:t>
            </a:r>
            <a:r>
              <a:rPr lang="en-IN" sz="1050" dirty="0"/>
              <a:t>, MEM_WB_LMD;</a:t>
            </a:r>
          </a:p>
          <a:p>
            <a:endParaRPr lang="en-IN" sz="1050" dirty="0"/>
          </a:p>
          <a:p>
            <a:r>
              <a:rPr lang="en-IN" sz="1050" dirty="0"/>
              <a:t>wire [2:0] </a:t>
            </a:r>
            <a:r>
              <a:rPr lang="en-IN" sz="1050" dirty="0" err="1"/>
              <a:t>ID_EX_type,EX_MEM_type,MEM_WB_type</a:t>
            </a:r>
            <a:r>
              <a:rPr lang="en-IN" sz="1050" dirty="0"/>
              <a:t>;</a:t>
            </a:r>
          </a:p>
          <a:p>
            <a:endParaRPr lang="en-IN" sz="1050" dirty="0"/>
          </a:p>
          <a:p>
            <a:r>
              <a:rPr lang="en-IN" sz="1050" dirty="0"/>
              <a:t>integer k;</a:t>
            </a:r>
          </a:p>
          <a:p>
            <a:endParaRPr lang="en-IN" sz="1050" dirty="0"/>
          </a:p>
          <a:p>
            <a:r>
              <a:rPr lang="en-IN" sz="1050" dirty="0"/>
              <a:t>PIPELINE_PRO </a:t>
            </a:r>
            <a:r>
              <a:rPr lang="en-IN" sz="1050" dirty="0" err="1"/>
              <a:t>mips</a:t>
            </a:r>
            <a:r>
              <a:rPr lang="en-IN" sz="1050" dirty="0"/>
              <a:t>(CLK1, CLK2, PC, IF_ID_IR, IF_ID_NPC, ID_EX_IR, </a:t>
            </a:r>
          </a:p>
          <a:p>
            <a:r>
              <a:rPr lang="en-IN" sz="1050" dirty="0"/>
              <a:t>ID_EX_NPC, ID_EX_A, ID_EX_B, </a:t>
            </a:r>
            <a:r>
              <a:rPr lang="en-IN" sz="1050" dirty="0" err="1"/>
              <a:t>ID_EX_Imm</a:t>
            </a:r>
            <a:r>
              <a:rPr lang="en-IN" sz="1050" dirty="0"/>
              <a:t>, EX_MEM_IR, </a:t>
            </a:r>
            <a:r>
              <a:rPr lang="en-IN" sz="1050" dirty="0" err="1"/>
              <a:t>EX_MEM_ALUOut</a:t>
            </a:r>
            <a:r>
              <a:rPr lang="en-IN" sz="1050" dirty="0"/>
              <a:t>, EX_MEM_B,MEM_WB_IR, </a:t>
            </a:r>
            <a:r>
              <a:rPr lang="en-IN" sz="1050" dirty="0" err="1"/>
              <a:t>MEM_WB_ALUOut</a:t>
            </a:r>
            <a:r>
              <a:rPr lang="en-IN" sz="1050" dirty="0"/>
              <a:t>, </a:t>
            </a:r>
            <a:r>
              <a:rPr lang="en-IN" sz="1050" dirty="0" err="1"/>
              <a:t>MEM_WB_LMD,ID_EX_type</a:t>
            </a:r>
            <a:r>
              <a:rPr lang="en-IN" sz="1050" dirty="0"/>
              <a:t>, </a:t>
            </a:r>
            <a:r>
              <a:rPr lang="en-IN" sz="1050" dirty="0" err="1"/>
              <a:t>EX_MEM_type</a:t>
            </a:r>
            <a:r>
              <a:rPr lang="en-IN" sz="1050" dirty="0"/>
              <a:t>, </a:t>
            </a:r>
            <a:r>
              <a:rPr lang="en-IN" sz="1050" dirty="0" err="1"/>
              <a:t>MEM_WB_type</a:t>
            </a:r>
            <a:r>
              <a:rPr lang="en-IN" sz="1050" dirty="0"/>
              <a:t>);</a:t>
            </a:r>
          </a:p>
          <a:p>
            <a:r>
              <a:rPr lang="en-IN" sz="1050" dirty="0"/>
              <a:t>initial</a:t>
            </a:r>
          </a:p>
          <a:p>
            <a:r>
              <a:rPr lang="en-IN" sz="1050" dirty="0"/>
              <a:t>begin</a:t>
            </a:r>
          </a:p>
          <a:p>
            <a:r>
              <a:rPr lang="en-IN" sz="1050" dirty="0"/>
              <a:t>    CLK1= 0; CLK2=0;</a:t>
            </a:r>
          </a:p>
          <a:p>
            <a:r>
              <a:rPr lang="en-IN" sz="1050" dirty="0"/>
              <a:t>    repeat(20)</a:t>
            </a:r>
          </a:p>
          <a:p>
            <a:r>
              <a:rPr lang="en-IN" sz="1050" dirty="0"/>
              <a:t>    begin </a:t>
            </a:r>
          </a:p>
          <a:p>
            <a:r>
              <a:rPr lang="en-IN" sz="1050" dirty="0"/>
              <a:t>    #5 CLK1=1; #5 CLK1=0;</a:t>
            </a:r>
          </a:p>
          <a:p>
            <a:r>
              <a:rPr lang="en-IN" sz="1050" dirty="0"/>
              <a:t>    #5 CLK2=1; #5 CLK2=0;  </a:t>
            </a:r>
          </a:p>
          <a:p>
            <a:r>
              <a:rPr lang="en-IN" sz="1050" dirty="0"/>
              <a:t>    end  </a:t>
            </a:r>
          </a:p>
          <a:p>
            <a:r>
              <a:rPr lang="en-IN" sz="1050" dirty="0"/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992869-FAE7-4EAC-9D74-6C2DB74ABFF0}"/>
              </a:ext>
            </a:extLst>
          </p:cNvPr>
          <p:cNvSpPr txBox="1"/>
          <p:nvPr/>
        </p:nvSpPr>
        <p:spPr>
          <a:xfrm>
            <a:off x="7659757" y="2766669"/>
            <a:ext cx="4373217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initial </a:t>
            </a:r>
          </a:p>
          <a:p>
            <a:r>
              <a:rPr lang="en-IN" sz="1050" dirty="0"/>
              <a:t>begin</a:t>
            </a:r>
          </a:p>
          <a:p>
            <a:r>
              <a:rPr lang="en-IN" sz="1050" dirty="0"/>
              <a:t>for(k=0; k&lt;31; k=k+1)</a:t>
            </a:r>
          </a:p>
          <a:p>
            <a:r>
              <a:rPr lang="en-IN" sz="1050" dirty="0" err="1"/>
              <a:t>mips.Reg</a:t>
            </a:r>
            <a:r>
              <a:rPr lang="en-IN" sz="1050" dirty="0"/>
              <a:t>[k] = k;</a:t>
            </a:r>
          </a:p>
          <a:p>
            <a:endParaRPr lang="en-IN" sz="1050" dirty="0"/>
          </a:p>
          <a:p>
            <a:r>
              <a:rPr lang="en-IN" sz="1050" dirty="0" err="1"/>
              <a:t>mips.Mem</a:t>
            </a:r>
            <a:r>
              <a:rPr lang="en-IN" sz="1050" dirty="0"/>
              <a:t>[0] = 32'h2801_000A; // ADDI R1, R0, 10;</a:t>
            </a:r>
          </a:p>
          <a:p>
            <a:r>
              <a:rPr lang="en-IN" sz="1050" dirty="0" err="1"/>
              <a:t>mips.Mem</a:t>
            </a:r>
            <a:r>
              <a:rPr lang="en-IN" sz="1050" dirty="0"/>
              <a:t>[1] = 32'h2802_0014; // ADDI R2, R0, 20;</a:t>
            </a:r>
          </a:p>
          <a:p>
            <a:r>
              <a:rPr lang="en-IN" sz="1050" dirty="0" err="1"/>
              <a:t>mips.Mem</a:t>
            </a:r>
            <a:r>
              <a:rPr lang="en-IN" sz="1050" dirty="0"/>
              <a:t>[2] = 32'h2803_0019; //ADDI R3,R0,25;</a:t>
            </a:r>
          </a:p>
          <a:p>
            <a:r>
              <a:rPr lang="en-IN" sz="1050" dirty="0" err="1"/>
              <a:t>mips.Mem</a:t>
            </a:r>
            <a:r>
              <a:rPr lang="en-IN" sz="1050" dirty="0"/>
              <a:t>[3] = 32'h0CE7_7800;</a:t>
            </a:r>
          </a:p>
          <a:p>
            <a:r>
              <a:rPr lang="en-IN" sz="1050" dirty="0" err="1"/>
              <a:t>mips.Mem</a:t>
            </a:r>
            <a:r>
              <a:rPr lang="en-IN" sz="1050" dirty="0"/>
              <a:t>[4] = 32'h0CE7_7800;</a:t>
            </a:r>
          </a:p>
          <a:p>
            <a:r>
              <a:rPr lang="en-IN" sz="1050" dirty="0" err="1"/>
              <a:t>mips.Mem</a:t>
            </a:r>
            <a:r>
              <a:rPr lang="en-IN" sz="1050" dirty="0"/>
              <a:t>[5] = 32'h0022_2000; //ADD R4,R1,R2;</a:t>
            </a:r>
          </a:p>
          <a:p>
            <a:r>
              <a:rPr lang="en-IN" sz="1050" dirty="0" err="1"/>
              <a:t>mips.Mem</a:t>
            </a:r>
            <a:r>
              <a:rPr lang="en-IN" sz="1050" dirty="0"/>
              <a:t>[6] = 32'h0CE7_7800;</a:t>
            </a:r>
          </a:p>
          <a:p>
            <a:r>
              <a:rPr lang="en-IN" sz="1050" dirty="0" err="1"/>
              <a:t>mips.Mem</a:t>
            </a:r>
            <a:r>
              <a:rPr lang="en-IN" sz="1050" dirty="0"/>
              <a:t>[7] = 32'h0083_2800; //ADD R5,R4,R3;</a:t>
            </a:r>
          </a:p>
          <a:p>
            <a:r>
              <a:rPr lang="en-IN" sz="1050" dirty="0" err="1"/>
              <a:t>mips.Mem</a:t>
            </a:r>
            <a:r>
              <a:rPr lang="en-IN" sz="1050" dirty="0"/>
              <a:t>[8] = 32'hFC00_0000; //HLT;</a:t>
            </a:r>
          </a:p>
          <a:p>
            <a:r>
              <a:rPr lang="en-IN" sz="1050" dirty="0" err="1"/>
              <a:t>mips.HALTED</a:t>
            </a:r>
            <a:r>
              <a:rPr lang="en-IN" sz="1050" dirty="0"/>
              <a:t> = 0;</a:t>
            </a:r>
          </a:p>
          <a:p>
            <a:r>
              <a:rPr lang="en-IN" sz="1050" dirty="0" err="1"/>
              <a:t>mips.PC</a:t>
            </a:r>
            <a:r>
              <a:rPr lang="en-IN" sz="1050" dirty="0"/>
              <a:t> = 0;</a:t>
            </a:r>
          </a:p>
          <a:p>
            <a:r>
              <a:rPr lang="en-IN" sz="1050" dirty="0" err="1"/>
              <a:t>mips.TAKEN_BRANCH</a:t>
            </a:r>
            <a:r>
              <a:rPr lang="en-IN" sz="1050" dirty="0"/>
              <a:t> = 0;</a:t>
            </a:r>
          </a:p>
          <a:p>
            <a:endParaRPr lang="en-IN" sz="1050" dirty="0"/>
          </a:p>
          <a:p>
            <a:r>
              <a:rPr lang="en-IN" sz="1050" dirty="0"/>
              <a:t>#280</a:t>
            </a:r>
          </a:p>
          <a:p>
            <a:r>
              <a:rPr lang="en-IN" sz="1050" dirty="0"/>
              <a:t>for(k=0; k&lt;6; k=k+1)</a:t>
            </a:r>
          </a:p>
          <a:p>
            <a:r>
              <a:rPr lang="en-IN" sz="1050" dirty="0"/>
              <a:t> $display("R%1d - %2d ", k, </a:t>
            </a:r>
            <a:r>
              <a:rPr lang="en-IN" sz="1050" dirty="0" err="1"/>
              <a:t>mips.Reg</a:t>
            </a:r>
            <a:r>
              <a:rPr lang="en-IN" sz="1050" dirty="0"/>
              <a:t>[k]);</a:t>
            </a:r>
          </a:p>
          <a:p>
            <a:endParaRPr lang="en-IN" sz="1050" dirty="0"/>
          </a:p>
          <a:p>
            <a:r>
              <a:rPr lang="en-IN" sz="1050" dirty="0"/>
              <a:t>end</a:t>
            </a:r>
          </a:p>
          <a:p>
            <a:r>
              <a:rPr lang="en-IN" sz="1050" dirty="0" err="1"/>
              <a:t>endmodule</a:t>
            </a:r>
            <a:endParaRPr lang="en-IN" sz="1050" dirty="0"/>
          </a:p>
          <a:p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152315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968</Words>
  <Application>Microsoft Office PowerPoint</Application>
  <PresentationFormat>Widescreen</PresentationFormat>
  <Paragraphs>142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Narrow</vt:lpstr>
      <vt:lpstr>Calibri</vt:lpstr>
      <vt:lpstr>Calibri Light</vt:lpstr>
      <vt:lpstr>Georgia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INSTRUCTION SET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Parashar</dc:creator>
  <cp:lastModifiedBy>Ankit Parashar</cp:lastModifiedBy>
  <cp:revision>27</cp:revision>
  <dcterms:created xsi:type="dcterms:W3CDTF">2020-04-10T12:04:20Z</dcterms:created>
  <dcterms:modified xsi:type="dcterms:W3CDTF">2020-04-10T14:33:17Z</dcterms:modified>
</cp:coreProperties>
</file>