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2.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95" r:id="rId2"/>
    <p:sldId id="401" r:id="rId3"/>
    <p:sldId id="400" r:id="rId4"/>
    <p:sldId id="434" r:id="rId5"/>
    <p:sldId id="435" r:id="rId6"/>
    <p:sldId id="437" r:id="rId7"/>
    <p:sldId id="405" r:id="rId8"/>
    <p:sldId id="442" r:id="rId9"/>
    <p:sldId id="443" r:id="rId10"/>
    <p:sldId id="414" r:id="rId11"/>
    <p:sldId id="438" r:id="rId12"/>
    <p:sldId id="440" r:id="rId13"/>
    <p:sldId id="444" r:id="rId14"/>
    <p:sldId id="445" r:id="rId15"/>
    <p:sldId id="447" r:id="rId16"/>
    <p:sldId id="446" r:id="rId17"/>
    <p:sldId id="418" r:id="rId18"/>
    <p:sldId id="436" r:id="rId19"/>
    <p:sldId id="417" r:id="rId20"/>
  </p:sldIdLst>
  <p:sldSz cx="10969625" cy="6170613"/>
  <p:notesSz cx="6858000" cy="9144000"/>
  <p:custDataLst>
    <p:tags r:id="rId22"/>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y Us?" id="{16EBD736-C7C7-417F-8EE1-BA503C27F80F}">
          <p14:sldIdLst>
            <p14:sldId id="395"/>
            <p14:sldId id="401"/>
            <p14:sldId id="400"/>
            <p14:sldId id="434"/>
            <p14:sldId id="435"/>
            <p14:sldId id="437"/>
            <p14:sldId id="405"/>
            <p14:sldId id="442"/>
            <p14:sldId id="443"/>
            <p14:sldId id="414"/>
            <p14:sldId id="438"/>
            <p14:sldId id="440"/>
            <p14:sldId id="444"/>
            <p14:sldId id="445"/>
            <p14:sldId id="447"/>
            <p14:sldId id="446"/>
            <p14:sldId id="418"/>
            <p14:sldId id="436"/>
            <p14:sldId id="417"/>
          </p14:sldIdLst>
        </p14:section>
      </p14:sectionLst>
    </p:ext>
    <p:ext uri="{EFAFB233-063F-42B5-8137-9DF3F51BA10A}">
      <p15:sldGuideLst xmlns:p15="http://schemas.microsoft.com/office/powerpoint/2012/main">
        <p15:guide id="1" orient="horz" pos="1943" userDrawn="1">
          <p15:clr>
            <a:srgbClr val="A4A3A4"/>
          </p15:clr>
        </p15:guide>
        <p15:guide id="2" pos="34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ka1kor" initials="r" lastIdx="1" clrIdx="0">
    <p:extLst>
      <p:ext uri="{19B8F6BF-5375-455C-9EA6-DF929625EA0E}">
        <p15:presenceInfo xmlns:p15="http://schemas.microsoft.com/office/powerpoint/2012/main" userId="rka1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139"/>
    <a:srgbClr val="6EA293"/>
    <a:srgbClr val="67B419"/>
    <a:srgbClr val="1399A0"/>
    <a:srgbClr val="0E78C5"/>
    <a:srgbClr val="08427E"/>
    <a:srgbClr val="6FB9E2"/>
    <a:srgbClr val="B2B3B5"/>
    <a:srgbClr val="AEDB7D"/>
    <a:srgbClr val="6F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6187" autoAdjust="0"/>
  </p:normalViewPr>
  <p:slideViewPr>
    <p:cSldViewPr snapToGrid="0">
      <p:cViewPr varScale="1">
        <p:scale>
          <a:sx n="76" d="100"/>
          <a:sy n="76" d="100"/>
        </p:scale>
        <p:origin x="376" y="56"/>
      </p:cViewPr>
      <p:guideLst>
        <p:guide orient="horz" pos="1943"/>
        <p:guide pos="3455"/>
      </p:guideLst>
    </p:cSldViewPr>
  </p:slideViewPr>
  <p:outlineViewPr>
    <p:cViewPr>
      <p:scale>
        <a:sx n="33" d="100"/>
        <a:sy n="33" d="100"/>
      </p:scale>
      <p:origin x="0" y="-11844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D6CF-806F-4611-96AD-AF173CD43D17}"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48348CF9-6C62-43E2-A731-C1BFE889D0BD}">
      <dgm:prSet phldrT="[Text]"/>
      <dgm:spPr/>
      <dgm:t>
        <a:bodyPr/>
        <a:lstStyle/>
        <a:p>
          <a:r>
            <a:rPr lang="en-US" dirty="0" smtClean="0"/>
            <a:t>Dataset</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4FE0B954-7736-4060-89A1-3A83466504D3}">
      <dgm:prSet phldrT="[Text]"/>
      <dgm:spPr/>
      <dgm:t>
        <a:bodyPr/>
        <a:lstStyle/>
        <a:p>
          <a:r>
            <a:rPr lang="en-US" dirty="0" smtClean="0"/>
            <a:t>2 Years Historic Data</a:t>
          </a:r>
          <a:endParaRPr lang="en-US" dirty="0"/>
        </a:p>
      </dgm:t>
    </dgm:pt>
    <dgm:pt modelId="{5FBC1C9B-3C85-4C79-9FEF-710CFD859100}" type="parTrans" cxnId="{D216043F-D64C-4BFB-9F1E-E18F5752BC74}">
      <dgm:prSet/>
      <dgm:spPr/>
      <dgm:t>
        <a:bodyPr/>
        <a:lstStyle/>
        <a:p>
          <a:endParaRPr lang="en-US"/>
        </a:p>
      </dgm:t>
    </dgm:pt>
    <dgm:pt modelId="{B31CB49D-3BF2-447A-B0D4-DDFB12C7405E}" type="sibTrans" cxnId="{D216043F-D64C-4BFB-9F1E-E18F5752BC74}">
      <dgm:prSet/>
      <dgm:spPr/>
      <dgm:t>
        <a:bodyPr/>
        <a:lstStyle/>
        <a:p>
          <a:endParaRPr lang="en-US"/>
        </a:p>
      </dgm:t>
    </dgm:pt>
    <dgm:pt modelId="{A584D873-01D3-4D8F-9EB2-BE478504B5FD}">
      <dgm:prSet phldrT="[Text]"/>
      <dgm:spPr/>
      <dgm:t>
        <a:bodyPr/>
        <a:lstStyle/>
        <a:p>
          <a:r>
            <a:rPr lang="en-US" dirty="0" smtClean="0"/>
            <a:t>Training and Test Data Set</a:t>
          </a:r>
          <a:endParaRPr lang="en-US" dirty="0"/>
        </a:p>
      </dgm:t>
    </dgm:pt>
    <dgm:pt modelId="{EE665368-B4A4-4919-B2C2-91F48D43F5F3}" type="parTrans" cxnId="{2D86C911-FBDA-4775-8B18-EFB41DA37302}">
      <dgm:prSet/>
      <dgm:spPr/>
      <dgm:t>
        <a:bodyPr/>
        <a:lstStyle/>
        <a:p>
          <a:endParaRPr lang="en-US"/>
        </a:p>
      </dgm:t>
    </dgm:pt>
    <dgm:pt modelId="{C39E7DCF-BF24-48F1-AB5D-9E247783F65E}" type="sibTrans" cxnId="{2D86C911-FBDA-4775-8B18-EFB41DA37302}">
      <dgm:prSet/>
      <dgm:spPr/>
      <dgm:t>
        <a:bodyPr/>
        <a:lstStyle/>
        <a:p>
          <a:endParaRPr lang="en-US"/>
        </a:p>
      </dgm:t>
    </dgm:pt>
    <dgm:pt modelId="{2EA626A6-C3A4-4A79-B666-D116555CF81B}">
      <dgm:prSet phldrT="[Text]"/>
      <dgm:spPr/>
      <dgm:t>
        <a:bodyPr/>
        <a:lstStyle/>
        <a:p>
          <a:r>
            <a:rPr lang="en-US" smtClean="0"/>
            <a:t>19 Hundred </a:t>
          </a:r>
          <a:r>
            <a:rPr lang="en-US" dirty="0" smtClean="0"/>
            <a:t>Rows</a:t>
          </a:r>
          <a:endParaRPr lang="en-US" dirty="0"/>
        </a:p>
      </dgm:t>
    </dgm:pt>
    <dgm:pt modelId="{E3319F5A-65F3-49EB-9754-5D6AB401635D}" type="parTrans" cxnId="{3514F476-5762-4854-87C2-4396A3B930CD}">
      <dgm:prSet/>
      <dgm:spPr/>
      <dgm:t>
        <a:bodyPr/>
        <a:lstStyle/>
        <a:p>
          <a:endParaRPr lang="en-US"/>
        </a:p>
      </dgm:t>
    </dgm:pt>
    <dgm:pt modelId="{12A128EA-1722-4E90-A7AF-24680B0BC3EE}" type="sibTrans" cxnId="{3514F476-5762-4854-87C2-4396A3B930CD}">
      <dgm:prSet/>
      <dgm:spPr/>
      <dgm:t>
        <a:bodyPr/>
        <a:lstStyle/>
        <a:p>
          <a:endParaRPr lang="en-US"/>
        </a:p>
      </dgm:t>
    </dgm:pt>
    <dgm:pt modelId="{801B4DE9-01EC-47D2-84E1-EB2BC82016A2}">
      <dgm:prSet phldrT="[Text]"/>
      <dgm:spPr/>
      <dgm:t>
        <a:bodyPr/>
        <a:lstStyle/>
        <a:p>
          <a:r>
            <a:rPr lang="en-US" dirty="0" smtClean="0"/>
            <a:t>8 Attributes</a:t>
          </a:r>
          <a:endParaRPr lang="en-US" dirty="0"/>
        </a:p>
      </dgm:t>
    </dgm:pt>
    <dgm:pt modelId="{E7771E40-25EF-4B02-B9FE-4F29EBB1F034}" type="parTrans" cxnId="{98EF3411-6564-456A-A13F-5FE2C51F14AC}">
      <dgm:prSet/>
      <dgm:spPr/>
      <dgm:t>
        <a:bodyPr/>
        <a:lstStyle/>
        <a:p>
          <a:endParaRPr lang="en-US"/>
        </a:p>
      </dgm:t>
    </dgm:pt>
    <dgm:pt modelId="{1C951931-E6AA-4B9A-A976-53E5AEF0AD09}" type="sibTrans" cxnId="{98EF3411-6564-456A-A13F-5FE2C51F14AC}">
      <dgm:prSet/>
      <dgm:spPr/>
      <dgm:t>
        <a:bodyPr/>
        <a:lstStyle/>
        <a:p>
          <a:endParaRPr lang="en-US"/>
        </a:p>
      </dgm:t>
    </dgm:pt>
    <dgm:pt modelId="{AF1BE49A-4CDD-4C39-82E5-802CED6AA4EF}">
      <dgm:prSet phldrT="[Text]"/>
      <dgm:spPr/>
      <dgm:t>
        <a:bodyPr/>
        <a:lstStyle/>
        <a:p>
          <a:r>
            <a:rPr lang="en-US" dirty="0" smtClean="0"/>
            <a:t>Deter  mining the accuracy</a:t>
          </a:r>
          <a:endParaRPr lang="en-US" dirty="0"/>
        </a:p>
      </dgm:t>
    </dgm:pt>
    <dgm:pt modelId="{BEF418AC-9B6C-4167-AE69-0702EB2255F2}" type="parTrans" cxnId="{085D472D-BF09-440E-81DF-496C3D9486F3}">
      <dgm:prSet/>
      <dgm:spPr/>
      <dgm:t>
        <a:bodyPr/>
        <a:lstStyle/>
        <a:p>
          <a:endParaRPr lang="en-US"/>
        </a:p>
      </dgm:t>
    </dgm:pt>
    <dgm:pt modelId="{A4BF4937-FEC0-48B8-B0D4-0FF79A328451}" type="sibTrans" cxnId="{085D472D-BF09-440E-81DF-496C3D9486F3}">
      <dgm:prSet/>
      <dgm:spPr/>
      <dgm:t>
        <a:bodyPr/>
        <a:lstStyle/>
        <a:p>
          <a:endParaRPr lang="en-US"/>
        </a:p>
      </dgm:t>
    </dgm:pt>
    <dgm:pt modelId="{109D9082-C37B-44D5-BF0D-EB9235EBD61F}" type="pres">
      <dgm:prSet presAssocID="{61C7D6CF-806F-4611-96AD-AF173CD43D17}" presName="Name0" presStyleCnt="0">
        <dgm:presLayoutVars>
          <dgm:chMax val="1"/>
          <dgm:dir/>
          <dgm:animLvl val="ctr"/>
          <dgm:resizeHandles val="exact"/>
        </dgm:presLayoutVars>
      </dgm:prSet>
      <dgm:spPr/>
      <dgm:t>
        <a:bodyPr/>
        <a:lstStyle/>
        <a:p>
          <a:endParaRPr lang="en-US"/>
        </a:p>
      </dgm:t>
    </dgm:pt>
    <dgm:pt modelId="{58DB00CB-EA19-46BD-9AD3-FF0FD84237EF}" type="pres">
      <dgm:prSet presAssocID="{48348CF9-6C62-43E2-A731-C1BFE889D0BD}" presName="centerShape" presStyleLbl="node0" presStyleIdx="0" presStyleCnt="1"/>
      <dgm:spPr/>
      <dgm:t>
        <a:bodyPr/>
        <a:lstStyle/>
        <a:p>
          <a:endParaRPr lang="en-US"/>
        </a:p>
      </dgm:t>
    </dgm:pt>
    <dgm:pt modelId="{59F4D756-8199-4E77-B897-501E4B30A68F}" type="pres">
      <dgm:prSet presAssocID="{4FE0B954-7736-4060-89A1-3A83466504D3}" presName="node" presStyleLbl="node1" presStyleIdx="0" presStyleCnt="5">
        <dgm:presLayoutVars>
          <dgm:bulletEnabled val="1"/>
        </dgm:presLayoutVars>
      </dgm:prSet>
      <dgm:spPr/>
      <dgm:t>
        <a:bodyPr/>
        <a:lstStyle/>
        <a:p>
          <a:endParaRPr lang="en-US"/>
        </a:p>
      </dgm:t>
    </dgm:pt>
    <dgm:pt modelId="{CDF0F1DB-2037-42CE-ADFA-137812A9F2B6}" type="pres">
      <dgm:prSet presAssocID="{4FE0B954-7736-4060-89A1-3A83466504D3}" presName="dummy" presStyleCnt="0"/>
      <dgm:spPr/>
    </dgm:pt>
    <dgm:pt modelId="{BB546F97-6ECB-43DB-BECE-A6C0E34A7922}" type="pres">
      <dgm:prSet presAssocID="{B31CB49D-3BF2-447A-B0D4-DDFB12C7405E}" presName="sibTrans" presStyleLbl="sibTrans2D1" presStyleIdx="0" presStyleCnt="5"/>
      <dgm:spPr/>
      <dgm:t>
        <a:bodyPr/>
        <a:lstStyle/>
        <a:p>
          <a:endParaRPr lang="en-US"/>
        </a:p>
      </dgm:t>
    </dgm:pt>
    <dgm:pt modelId="{3964C895-9445-44E8-B2D6-D7957D701CF8}" type="pres">
      <dgm:prSet presAssocID="{2EA626A6-C3A4-4A79-B666-D116555CF81B}" presName="node" presStyleLbl="node1" presStyleIdx="1" presStyleCnt="5">
        <dgm:presLayoutVars>
          <dgm:bulletEnabled val="1"/>
        </dgm:presLayoutVars>
      </dgm:prSet>
      <dgm:spPr/>
      <dgm:t>
        <a:bodyPr/>
        <a:lstStyle/>
        <a:p>
          <a:endParaRPr lang="en-US"/>
        </a:p>
      </dgm:t>
    </dgm:pt>
    <dgm:pt modelId="{5E54866E-43E5-4ED3-B233-3C5F82865FC2}" type="pres">
      <dgm:prSet presAssocID="{2EA626A6-C3A4-4A79-B666-D116555CF81B}" presName="dummy" presStyleCnt="0"/>
      <dgm:spPr/>
    </dgm:pt>
    <dgm:pt modelId="{24A28B6A-AECA-4E19-8EF2-BF800ABB73BF}" type="pres">
      <dgm:prSet presAssocID="{12A128EA-1722-4E90-A7AF-24680B0BC3EE}" presName="sibTrans" presStyleLbl="sibTrans2D1" presStyleIdx="1" presStyleCnt="5"/>
      <dgm:spPr/>
      <dgm:t>
        <a:bodyPr/>
        <a:lstStyle/>
        <a:p>
          <a:endParaRPr lang="en-US"/>
        </a:p>
      </dgm:t>
    </dgm:pt>
    <dgm:pt modelId="{5C0E3207-6A88-46B3-AC0B-233870136A6A}" type="pres">
      <dgm:prSet presAssocID="{801B4DE9-01EC-47D2-84E1-EB2BC82016A2}" presName="node" presStyleLbl="node1" presStyleIdx="2" presStyleCnt="5">
        <dgm:presLayoutVars>
          <dgm:bulletEnabled val="1"/>
        </dgm:presLayoutVars>
      </dgm:prSet>
      <dgm:spPr/>
      <dgm:t>
        <a:bodyPr/>
        <a:lstStyle/>
        <a:p>
          <a:endParaRPr lang="en-US"/>
        </a:p>
      </dgm:t>
    </dgm:pt>
    <dgm:pt modelId="{703B1083-6FBD-43CE-B595-05CA9FF4971B}" type="pres">
      <dgm:prSet presAssocID="{801B4DE9-01EC-47D2-84E1-EB2BC82016A2}" presName="dummy" presStyleCnt="0"/>
      <dgm:spPr/>
    </dgm:pt>
    <dgm:pt modelId="{C17C1C42-C534-4300-A98D-9995198035F2}" type="pres">
      <dgm:prSet presAssocID="{1C951931-E6AA-4B9A-A976-53E5AEF0AD09}" presName="sibTrans" presStyleLbl="sibTrans2D1" presStyleIdx="2" presStyleCnt="5"/>
      <dgm:spPr/>
      <dgm:t>
        <a:bodyPr/>
        <a:lstStyle/>
        <a:p>
          <a:endParaRPr lang="en-US"/>
        </a:p>
      </dgm:t>
    </dgm:pt>
    <dgm:pt modelId="{E07DDDCF-4800-42E2-B211-C525A3E82BC0}" type="pres">
      <dgm:prSet presAssocID="{A584D873-01D3-4D8F-9EB2-BE478504B5FD}" presName="node" presStyleLbl="node1" presStyleIdx="3" presStyleCnt="5">
        <dgm:presLayoutVars>
          <dgm:bulletEnabled val="1"/>
        </dgm:presLayoutVars>
      </dgm:prSet>
      <dgm:spPr/>
      <dgm:t>
        <a:bodyPr/>
        <a:lstStyle/>
        <a:p>
          <a:endParaRPr lang="en-US"/>
        </a:p>
      </dgm:t>
    </dgm:pt>
    <dgm:pt modelId="{C3A7744C-5D00-43B8-BD12-FA4236B23D29}" type="pres">
      <dgm:prSet presAssocID="{A584D873-01D3-4D8F-9EB2-BE478504B5FD}" presName="dummy" presStyleCnt="0"/>
      <dgm:spPr/>
    </dgm:pt>
    <dgm:pt modelId="{6A905FAC-0D1C-4AED-A093-241852BB8718}" type="pres">
      <dgm:prSet presAssocID="{C39E7DCF-BF24-48F1-AB5D-9E247783F65E}" presName="sibTrans" presStyleLbl="sibTrans2D1" presStyleIdx="3" presStyleCnt="5"/>
      <dgm:spPr/>
      <dgm:t>
        <a:bodyPr/>
        <a:lstStyle/>
        <a:p>
          <a:endParaRPr lang="en-US"/>
        </a:p>
      </dgm:t>
    </dgm:pt>
    <dgm:pt modelId="{AA551FCB-6342-46C8-B3DF-EDD6651E673E}" type="pres">
      <dgm:prSet presAssocID="{AF1BE49A-4CDD-4C39-82E5-802CED6AA4EF}" presName="node" presStyleLbl="node1" presStyleIdx="4" presStyleCnt="5">
        <dgm:presLayoutVars>
          <dgm:bulletEnabled val="1"/>
        </dgm:presLayoutVars>
      </dgm:prSet>
      <dgm:spPr/>
      <dgm:t>
        <a:bodyPr/>
        <a:lstStyle/>
        <a:p>
          <a:endParaRPr lang="en-US"/>
        </a:p>
      </dgm:t>
    </dgm:pt>
    <dgm:pt modelId="{ECDBA1E4-A765-4172-8662-82D7B33C79D3}" type="pres">
      <dgm:prSet presAssocID="{AF1BE49A-4CDD-4C39-82E5-802CED6AA4EF}" presName="dummy" presStyleCnt="0"/>
      <dgm:spPr/>
    </dgm:pt>
    <dgm:pt modelId="{B128E9F2-2CAD-4208-B766-66B3EA92949D}" type="pres">
      <dgm:prSet presAssocID="{A4BF4937-FEC0-48B8-B0D4-0FF79A328451}" presName="sibTrans" presStyleLbl="sibTrans2D1" presStyleIdx="4" presStyleCnt="5"/>
      <dgm:spPr/>
      <dgm:t>
        <a:bodyPr/>
        <a:lstStyle/>
        <a:p>
          <a:endParaRPr lang="en-US"/>
        </a:p>
      </dgm:t>
    </dgm:pt>
  </dgm:ptLst>
  <dgm:cxnLst>
    <dgm:cxn modelId="{1414E9F7-3348-4FAE-B04D-9E4CBD9553F2}" type="presOf" srcId="{B31CB49D-3BF2-447A-B0D4-DDFB12C7405E}" destId="{BB546F97-6ECB-43DB-BECE-A6C0E34A7922}" srcOrd="0" destOrd="0" presId="urn:microsoft.com/office/officeart/2005/8/layout/radial6"/>
    <dgm:cxn modelId="{8FE84563-2FA1-4FF1-B0F8-0D3DC0C98F71}" type="presOf" srcId="{C39E7DCF-BF24-48F1-AB5D-9E247783F65E}" destId="{6A905FAC-0D1C-4AED-A093-241852BB8718}" srcOrd="0" destOrd="0" presId="urn:microsoft.com/office/officeart/2005/8/layout/radial6"/>
    <dgm:cxn modelId="{21AFADD6-ED89-4EC1-8407-9B78F974BCE9}" type="presOf" srcId="{48348CF9-6C62-43E2-A731-C1BFE889D0BD}" destId="{58DB00CB-EA19-46BD-9AD3-FF0FD84237EF}" srcOrd="0" destOrd="0" presId="urn:microsoft.com/office/officeart/2005/8/layout/radial6"/>
    <dgm:cxn modelId="{3B801A66-AA89-42A3-AD2E-D3EE5CA45E95}" srcId="{61C7D6CF-806F-4611-96AD-AF173CD43D17}" destId="{48348CF9-6C62-43E2-A731-C1BFE889D0BD}" srcOrd="0" destOrd="0" parTransId="{BB1EC7CF-2323-4326-B615-A28D475BB964}" sibTransId="{32CFBC2F-DCCB-4398-B9B2-9B72E9ACF161}"/>
    <dgm:cxn modelId="{2D86C911-FBDA-4775-8B18-EFB41DA37302}" srcId="{48348CF9-6C62-43E2-A731-C1BFE889D0BD}" destId="{A584D873-01D3-4D8F-9EB2-BE478504B5FD}" srcOrd="3" destOrd="0" parTransId="{EE665368-B4A4-4919-B2C2-91F48D43F5F3}" sibTransId="{C39E7DCF-BF24-48F1-AB5D-9E247783F65E}"/>
    <dgm:cxn modelId="{D05C4CCF-EF2D-41B4-8F84-2A541D3883E3}" type="presOf" srcId="{4FE0B954-7736-4060-89A1-3A83466504D3}" destId="{59F4D756-8199-4E77-B897-501E4B30A68F}" srcOrd="0" destOrd="0" presId="urn:microsoft.com/office/officeart/2005/8/layout/radial6"/>
    <dgm:cxn modelId="{383F8F3B-BC1A-4865-830B-FCBF1180FEC7}" type="presOf" srcId="{A584D873-01D3-4D8F-9EB2-BE478504B5FD}" destId="{E07DDDCF-4800-42E2-B211-C525A3E82BC0}" srcOrd="0" destOrd="0" presId="urn:microsoft.com/office/officeart/2005/8/layout/radial6"/>
    <dgm:cxn modelId="{81A0EE65-918F-4E47-8326-A6803BE15E04}" type="presOf" srcId="{A4BF4937-FEC0-48B8-B0D4-0FF79A328451}" destId="{B128E9F2-2CAD-4208-B766-66B3EA92949D}" srcOrd="0" destOrd="0" presId="urn:microsoft.com/office/officeart/2005/8/layout/radial6"/>
    <dgm:cxn modelId="{D216043F-D64C-4BFB-9F1E-E18F5752BC74}" srcId="{48348CF9-6C62-43E2-A731-C1BFE889D0BD}" destId="{4FE0B954-7736-4060-89A1-3A83466504D3}" srcOrd="0" destOrd="0" parTransId="{5FBC1C9B-3C85-4C79-9FEF-710CFD859100}" sibTransId="{B31CB49D-3BF2-447A-B0D4-DDFB12C7405E}"/>
    <dgm:cxn modelId="{C6985073-2A6C-4E88-8675-990D45B8A944}" type="presOf" srcId="{61C7D6CF-806F-4611-96AD-AF173CD43D17}" destId="{109D9082-C37B-44D5-BF0D-EB9235EBD61F}" srcOrd="0" destOrd="0" presId="urn:microsoft.com/office/officeart/2005/8/layout/radial6"/>
    <dgm:cxn modelId="{94DF4C1D-B276-4183-A6B6-A45176960C18}" type="presOf" srcId="{1C951931-E6AA-4B9A-A976-53E5AEF0AD09}" destId="{C17C1C42-C534-4300-A98D-9995198035F2}" srcOrd="0" destOrd="0" presId="urn:microsoft.com/office/officeart/2005/8/layout/radial6"/>
    <dgm:cxn modelId="{93B31DBD-2DF4-4B1E-AE92-3102D04A55C8}" type="presOf" srcId="{801B4DE9-01EC-47D2-84E1-EB2BC82016A2}" destId="{5C0E3207-6A88-46B3-AC0B-233870136A6A}" srcOrd="0" destOrd="0" presId="urn:microsoft.com/office/officeart/2005/8/layout/radial6"/>
    <dgm:cxn modelId="{3514F476-5762-4854-87C2-4396A3B930CD}" srcId="{48348CF9-6C62-43E2-A731-C1BFE889D0BD}" destId="{2EA626A6-C3A4-4A79-B666-D116555CF81B}" srcOrd="1" destOrd="0" parTransId="{E3319F5A-65F3-49EB-9754-5D6AB401635D}" sibTransId="{12A128EA-1722-4E90-A7AF-24680B0BC3EE}"/>
    <dgm:cxn modelId="{20159D7E-5CB3-4955-BF28-52A84D9DD91F}" type="presOf" srcId="{12A128EA-1722-4E90-A7AF-24680B0BC3EE}" destId="{24A28B6A-AECA-4E19-8EF2-BF800ABB73BF}" srcOrd="0" destOrd="0" presId="urn:microsoft.com/office/officeart/2005/8/layout/radial6"/>
    <dgm:cxn modelId="{454C051D-0643-4D45-BBFA-7F8AB7F28BC5}" type="presOf" srcId="{AF1BE49A-4CDD-4C39-82E5-802CED6AA4EF}" destId="{AA551FCB-6342-46C8-B3DF-EDD6651E673E}" srcOrd="0" destOrd="0" presId="urn:microsoft.com/office/officeart/2005/8/layout/radial6"/>
    <dgm:cxn modelId="{82AE3F1A-87A8-446D-930F-A1877D994FF4}" type="presOf" srcId="{2EA626A6-C3A4-4A79-B666-D116555CF81B}" destId="{3964C895-9445-44E8-B2D6-D7957D701CF8}" srcOrd="0" destOrd="0" presId="urn:microsoft.com/office/officeart/2005/8/layout/radial6"/>
    <dgm:cxn modelId="{085D472D-BF09-440E-81DF-496C3D9486F3}" srcId="{48348CF9-6C62-43E2-A731-C1BFE889D0BD}" destId="{AF1BE49A-4CDD-4C39-82E5-802CED6AA4EF}" srcOrd="4" destOrd="0" parTransId="{BEF418AC-9B6C-4167-AE69-0702EB2255F2}" sibTransId="{A4BF4937-FEC0-48B8-B0D4-0FF79A328451}"/>
    <dgm:cxn modelId="{98EF3411-6564-456A-A13F-5FE2C51F14AC}" srcId="{48348CF9-6C62-43E2-A731-C1BFE889D0BD}" destId="{801B4DE9-01EC-47D2-84E1-EB2BC82016A2}" srcOrd="2" destOrd="0" parTransId="{E7771E40-25EF-4B02-B9FE-4F29EBB1F034}" sibTransId="{1C951931-E6AA-4B9A-A976-53E5AEF0AD09}"/>
    <dgm:cxn modelId="{48121FE1-2D7E-44F4-980C-9F7553116873}" type="presParOf" srcId="{109D9082-C37B-44D5-BF0D-EB9235EBD61F}" destId="{58DB00CB-EA19-46BD-9AD3-FF0FD84237EF}" srcOrd="0" destOrd="0" presId="urn:microsoft.com/office/officeart/2005/8/layout/radial6"/>
    <dgm:cxn modelId="{21A14EEA-B9B9-4432-82E0-771DFDE4AB2F}" type="presParOf" srcId="{109D9082-C37B-44D5-BF0D-EB9235EBD61F}" destId="{59F4D756-8199-4E77-B897-501E4B30A68F}" srcOrd="1" destOrd="0" presId="urn:microsoft.com/office/officeart/2005/8/layout/radial6"/>
    <dgm:cxn modelId="{323B6152-8100-4E8C-AE3B-729B6C915833}" type="presParOf" srcId="{109D9082-C37B-44D5-BF0D-EB9235EBD61F}" destId="{CDF0F1DB-2037-42CE-ADFA-137812A9F2B6}" srcOrd="2" destOrd="0" presId="urn:microsoft.com/office/officeart/2005/8/layout/radial6"/>
    <dgm:cxn modelId="{8331AE56-2561-4EDC-85EA-8EEC8999FA04}" type="presParOf" srcId="{109D9082-C37B-44D5-BF0D-EB9235EBD61F}" destId="{BB546F97-6ECB-43DB-BECE-A6C0E34A7922}" srcOrd="3" destOrd="0" presId="urn:microsoft.com/office/officeart/2005/8/layout/radial6"/>
    <dgm:cxn modelId="{47264FF5-DDBF-4FCA-917F-7BB90BB262F6}" type="presParOf" srcId="{109D9082-C37B-44D5-BF0D-EB9235EBD61F}" destId="{3964C895-9445-44E8-B2D6-D7957D701CF8}" srcOrd="4" destOrd="0" presId="urn:microsoft.com/office/officeart/2005/8/layout/radial6"/>
    <dgm:cxn modelId="{1F8BCDCF-5BB9-4E57-AA2C-02B99EB2F39F}" type="presParOf" srcId="{109D9082-C37B-44D5-BF0D-EB9235EBD61F}" destId="{5E54866E-43E5-4ED3-B233-3C5F82865FC2}" srcOrd="5" destOrd="0" presId="urn:microsoft.com/office/officeart/2005/8/layout/radial6"/>
    <dgm:cxn modelId="{2D6C0CDF-C92A-42C5-96ED-FB999B018287}" type="presParOf" srcId="{109D9082-C37B-44D5-BF0D-EB9235EBD61F}" destId="{24A28B6A-AECA-4E19-8EF2-BF800ABB73BF}" srcOrd="6" destOrd="0" presId="urn:microsoft.com/office/officeart/2005/8/layout/radial6"/>
    <dgm:cxn modelId="{A3F3B144-BF62-4825-81EE-C1A82BC08183}" type="presParOf" srcId="{109D9082-C37B-44D5-BF0D-EB9235EBD61F}" destId="{5C0E3207-6A88-46B3-AC0B-233870136A6A}" srcOrd="7" destOrd="0" presId="urn:microsoft.com/office/officeart/2005/8/layout/radial6"/>
    <dgm:cxn modelId="{D5F4DCEF-770F-41A3-A373-E54EF878C808}" type="presParOf" srcId="{109D9082-C37B-44D5-BF0D-EB9235EBD61F}" destId="{703B1083-6FBD-43CE-B595-05CA9FF4971B}" srcOrd="8" destOrd="0" presId="urn:microsoft.com/office/officeart/2005/8/layout/radial6"/>
    <dgm:cxn modelId="{CE01F73D-5227-4ACE-B875-CA81C7253F31}" type="presParOf" srcId="{109D9082-C37B-44D5-BF0D-EB9235EBD61F}" destId="{C17C1C42-C534-4300-A98D-9995198035F2}" srcOrd="9" destOrd="0" presId="urn:microsoft.com/office/officeart/2005/8/layout/radial6"/>
    <dgm:cxn modelId="{7F3479F5-B452-4522-92A1-CBEF56BC4025}" type="presParOf" srcId="{109D9082-C37B-44D5-BF0D-EB9235EBD61F}" destId="{E07DDDCF-4800-42E2-B211-C525A3E82BC0}" srcOrd="10" destOrd="0" presId="urn:microsoft.com/office/officeart/2005/8/layout/radial6"/>
    <dgm:cxn modelId="{ABA4AFA6-FBF0-47C3-B54B-FB2237C348F2}" type="presParOf" srcId="{109D9082-C37B-44D5-BF0D-EB9235EBD61F}" destId="{C3A7744C-5D00-43B8-BD12-FA4236B23D29}" srcOrd="11" destOrd="0" presId="urn:microsoft.com/office/officeart/2005/8/layout/radial6"/>
    <dgm:cxn modelId="{9E781E49-2B34-4D44-B627-719DCD100D52}" type="presParOf" srcId="{109D9082-C37B-44D5-BF0D-EB9235EBD61F}" destId="{6A905FAC-0D1C-4AED-A093-241852BB8718}" srcOrd="12" destOrd="0" presId="urn:microsoft.com/office/officeart/2005/8/layout/radial6"/>
    <dgm:cxn modelId="{9A5C2FD7-1F86-45ED-9CC3-54036FC40C74}" type="presParOf" srcId="{109D9082-C37B-44D5-BF0D-EB9235EBD61F}" destId="{AA551FCB-6342-46C8-B3DF-EDD6651E673E}" srcOrd="13" destOrd="0" presId="urn:microsoft.com/office/officeart/2005/8/layout/radial6"/>
    <dgm:cxn modelId="{BD52CF6C-54FD-4874-9C99-F24210262985}" type="presParOf" srcId="{109D9082-C37B-44D5-BF0D-EB9235EBD61F}" destId="{ECDBA1E4-A765-4172-8662-82D7B33C79D3}" srcOrd="14" destOrd="0" presId="urn:microsoft.com/office/officeart/2005/8/layout/radial6"/>
    <dgm:cxn modelId="{C3564A49-676B-49C8-BD0D-1A54F5016DFD}" type="presParOf" srcId="{109D9082-C37B-44D5-BF0D-EB9235EBD61F}" destId="{B128E9F2-2CAD-4208-B766-66B3EA92949D}" srcOrd="15" destOrd="0" presId="urn:microsoft.com/office/officeart/2005/8/layout/radial6"/>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Good Idea about the sales.</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Profit for the company.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Knowledge about the popularity of the Car.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pt>
  </dgm:ptLst>
  <dgm:cxnLst>
    <dgm:cxn modelId="{3DE54840-25BD-43E2-8A2C-DDD90F35B6AD}" srcId="{FE9924BB-3F37-40D0-A947-89BF9413FB28}" destId="{80C50C56-7CA1-4D1A-8BD3-B47F407ECA6F}" srcOrd="1" destOrd="0" parTransId="{820A8823-902F-455E-8202-57930B8F0D9E}" sibTransId="{8FECDCF7-B2A9-4601-B636-9D75C79BA4B2}"/>
    <dgm:cxn modelId="{C5AB97FE-3082-4FB0-8711-B4F316CDD21A}" type="presOf" srcId="{62E3B6D8-61A1-4032-8756-6973F891C445}" destId="{1B2CAF02-64AF-420F-8541-5C0B98E9C297}" srcOrd="1" destOrd="0" presId="urn:microsoft.com/office/officeart/2005/8/layout/list1"/>
    <dgm:cxn modelId="{7E0B492A-CFAA-48E6-9077-FBB21F4AED29}" type="presOf" srcId="{C5C85EAE-2AFA-4F27-820A-950B4D1A0A27}" destId="{F392A27E-D868-40F5-93C1-A3999A1FC059}" srcOrd="0" destOrd="0" presId="urn:microsoft.com/office/officeart/2005/8/layout/list1"/>
    <dgm:cxn modelId="{E4F9CA86-F1A6-4ADD-A5CC-5B25D9744236}" srcId="{FE9924BB-3F37-40D0-A947-89BF9413FB28}" destId="{62E3B6D8-61A1-4032-8756-6973F891C445}" srcOrd="0" destOrd="0" parTransId="{3B7B7779-831E-460C-81F8-F81C20879713}" sibTransId="{9786EA93-C50F-41CC-A050-9F5424FD14D1}"/>
    <dgm:cxn modelId="{4FBFDFCE-F4DC-4937-A3A4-D32D254A123F}" type="presOf" srcId="{62E3B6D8-61A1-4032-8756-6973F891C445}" destId="{88A025ED-2AD4-4538-A24D-08BDCD6121D3}" srcOrd="0" destOrd="0" presId="urn:microsoft.com/office/officeart/2005/8/layout/list1"/>
    <dgm:cxn modelId="{946166F8-6454-46C8-9830-944AE5A97BD2}" type="presOf" srcId="{FE9924BB-3F37-40D0-A947-89BF9413FB28}" destId="{A40492B5-0065-46D7-B8E3-31A42148414D}" srcOrd="0" destOrd="0" presId="urn:microsoft.com/office/officeart/2005/8/layout/list1"/>
    <dgm:cxn modelId="{AAB766D5-6BA1-40AF-A282-5F69744D8C15}" type="presOf" srcId="{80C50C56-7CA1-4D1A-8BD3-B47F407ECA6F}" destId="{6DB8DB64-FD9D-42BD-80EC-7D4708EF886B}" srcOrd="1" destOrd="0" presId="urn:microsoft.com/office/officeart/2005/8/layout/list1"/>
    <dgm:cxn modelId="{32E8C649-4A86-4DAF-987A-E29ED2C22540}" type="presOf" srcId="{80C50C56-7CA1-4D1A-8BD3-B47F407ECA6F}" destId="{8DA32F35-3F58-4C1D-9826-163E70F64922}" srcOrd="0" destOrd="0" presId="urn:microsoft.com/office/officeart/2005/8/layout/list1"/>
    <dgm:cxn modelId="{6C93ED35-818C-4BE0-90B9-AA66DB02DC55}" type="presOf" srcId="{C5C85EAE-2AFA-4F27-820A-950B4D1A0A27}" destId="{1F7219D8-23FB-44DF-8EB7-4FE0A360FC5E}" srcOrd="1"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C12F7466-BDF4-44B1-8503-F7366C20FFAC}" type="presParOf" srcId="{A40492B5-0065-46D7-B8E3-31A42148414D}" destId="{9CAB4BAE-E621-47CE-90CA-003929CAFE88}" srcOrd="0" destOrd="0" presId="urn:microsoft.com/office/officeart/2005/8/layout/list1"/>
    <dgm:cxn modelId="{3183418F-CC7F-46BE-9B5F-4989633BAE65}" type="presParOf" srcId="{9CAB4BAE-E621-47CE-90CA-003929CAFE88}" destId="{88A025ED-2AD4-4538-A24D-08BDCD6121D3}" srcOrd="0" destOrd="0" presId="urn:microsoft.com/office/officeart/2005/8/layout/list1"/>
    <dgm:cxn modelId="{75B75B74-DE9E-41A8-BDDF-CE9CF517885F}" type="presParOf" srcId="{9CAB4BAE-E621-47CE-90CA-003929CAFE88}" destId="{1B2CAF02-64AF-420F-8541-5C0B98E9C297}" srcOrd="1" destOrd="0" presId="urn:microsoft.com/office/officeart/2005/8/layout/list1"/>
    <dgm:cxn modelId="{000FF6F0-EB9E-4FBE-B3BE-BB86FFB17521}" type="presParOf" srcId="{A40492B5-0065-46D7-B8E3-31A42148414D}" destId="{4BB8309E-10DF-4F09-8E89-E8955090821F}" srcOrd="1" destOrd="0" presId="urn:microsoft.com/office/officeart/2005/8/layout/list1"/>
    <dgm:cxn modelId="{B5CB995F-F324-40E7-9143-97770D884992}" type="presParOf" srcId="{A40492B5-0065-46D7-B8E3-31A42148414D}" destId="{0F06CFA9-2167-4B2E-A9CD-E2C426A44556}" srcOrd="2" destOrd="0" presId="urn:microsoft.com/office/officeart/2005/8/layout/list1"/>
    <dgm:cxn modelId="{FDBCAFEE-0BA6-4F78-B618-05E07F2EE03F}" type="presParOf" srcId="{A40492B5-0065-46D7-B8E3-31A42148414D}" destId="{50154803-B235-446A-889B-6C0085F0977E}" srcOrd="3" destOrd="0" presId="urn:microsoft.com/office/officeart/2005/8/layout/list1"/>
    <dgm:cxn modelId="{9B38B957-0A97-4C8F-BFB2-2F663EC08B30}" type="presParOf" srcId="{A40492B5-0065-46D7-B8E3-31A42148414D}" destId="{C1CA7129-1388-45E2-A8A9-4201D7609210}" srcOrd="4" destOrd="0" presId="urn:microsoft.com/office/officeart/2005/8/layout/list1"/>
    <dgm:cxn modelId="{5108B50C-B108-428F-989C-57B5DF773536}" type="presParOf" srcId="{C1CA7129-1388-45E2-A8A9-4201D7609210}" destId="{8DA32F35-3F58-4C1D-9826-163E70F64922}" srcOrd="0" destOrd="0" presId="urn:microsoft.com/office/officeart/2005/8/layout/list1"/>
    <dgm:cxn modelId="{DC2AED87-055C-40B4-85E7-EFCBA29F74F7}" type="presParOf" srcId="{C1CA7129-1388-45E2-A8A9-4201D7609210}" destId="{6DB8DB64-FD9D-42BD-80EC-7D4708EF886B}" srcOrd="1" destOrd="0" presId="urn:microsoft.com/office/officeart/2005/8/layout/list1"/>
    <dgm:cxn modelId="{09718611-F39C-4A13-BD36-53DA32308DBD}" type="presParOf" srcId="{A40492B5-0065-46D7-B8E3-31A42148414D}" destId="{09237EA9-82F9-46D5-9CFE-6B07E5767C53}" srcOrd="5" destOrd="0" presId="urn:microsoft.com/office/officeart/2005/8/layout/list1"/>
    <dgm:cxn modelId="{0B89215D-DF4D-468E-909F-ED4F0DB3B93F}" type="presParOf" srcId="{A40492B5-0065-46D7-B8E3-31A42148414D}" destId="{F5800B87-0203-4375-AC68-C3DC33466947}" srcOrd="6" destOrd="0" presId="urn:microsoft.com/office/officeart/2005/8/layout/list1"/>
    <dgm:cxn modelId="{C95958CF-3B02-4DED-8F58-B3814367CEBB}" type="presParOf" srcId="{A40492B5-0065-46D7-B8E3-31A42148414D}" destId="{9D02BD3E-99EC-4511-9E2F-A4C84E3DDC73}" srcOrd="7" destOrd="0" presId="urn:microsoft.com/office/officeart/2005/8/layout/list1"/>
    <dgm:cxn modelId="{3608E911-0D97-4DC0-AC1D-CF433048217C}" type="presParOf" srcId="{A40492B5-0065-46D7-B8E3-31A42148414D}" destId="{18DC1DC7-0DC0-4A5F-B8EC-4BC1D060FF35}" srcOrd="8" destOrd="0" presId="urn:microsoft.com/office/officeart/2005/8/layout/list1"/>
    <dgm:cxn modelId="{34FE8344-2921-4176-9812-8EF958962251}" type="presParOf" srcId="{18DC1DC7-0DC0-4A5F-B8EC-4BC1D060FF35}" destId="{F392A27E-D868-40F5-93C1-A3999A1FC059}" srcOrd="0" destOrd="0" presId="urn:microsoft.com/office/officeart/2005/8/layout/list1"/>
    <dgm:cxn modelId="{0F81155C-0DA9-45DA-B24C-7B5C5989DEE3}" type="presParOf" srcId="{18DC1DC7-0DC0-4A5F-B8EC-4BC1D060FF35}" destId="{1F7219D8-23FB-44DF-8EB7-4FE0A360FC5E}" srcOrd="1" destOrd="0" presId="urn:microsoft.com/office/officeart/2005/8/layout/list1"/>
    <dgm:cxn modelId="{2BB7EE69-73AC-4118-B012-A7B7721B8CA1}" type="presParOf" srcId="{A40492B5-0065-46D7-B8E3-31A42148414D}" destId="{3BE50CC4-27A4-4BDD-B295-081321AA36C4}" srcOrd="9" destOrd="0" presId="urn:microsoft.com/office/officeart/2005/8/layout/list1"/>
    <dgm:cxn modelId="{3DF6E725-701A-411A-99A9-0F4C5BBE6900}"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924BB-3F37-40D0-A947-89BF9413FB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E3B6D8-61A1-4032-8756-6973F891C445}">
      <dgm:prSet phldrT="[Text]"/>
      <dgm:spPr>
        <a:solidFill>
          <a:schemeClr val="accent5"/>
        </a:solidFill>
      </dgm:spPr>
      <dgm:t>
        <a:bodyPr/>
        <a:lstStyle/>
        <a:p>
          <a:r>
            <a:rPr lang="en-US" dirty="0" smtClean="0"/>
            <a:t>Fulfill the demands. </a:t>
          </a:r>
          <a:endParaRPr lang="en-US" dirty="0"/>
        </a:p>
      </dgm:t>
    </dgm:pt>
    <dgm:pt modelId="{3B7B7779-831E-460C-81F8-F81C20879713}" type="parTrans" cxnId="{E4F9CA86-F1A6-4ADD-A5CC-5B25D9744236}">
      <dgm:prSet/>
      <dgm:spPr/>
      <dgm:t>
        <a:bodyPr/>
        <a:lstStyle/>
        <a:p>
          <a:endParaRPr lang="en-US"/>
        </a:p>
      </dgm:t>
    </dgm:pt>
    <dgm:pt modelId="{9786EA93-C50F-41CC-A050-9F5424FD14D1}" type="sibTrans" cxnId="{E4F9CA86-F1A6-4ADD-A5CC-5B25D9744236}">
      <dgm:prSet/>
      <dgm:spPr/>
      <dgm:t>
        <a:bodyPr/>
        <a:lstStyle/>
        <a:p>
          <a:endParaRPr lang="en-US"/>
        </a:p>
      </dgm:t>
    </dgm:pt>
    <dgm:pt modelId="{80C50C56-7CA1-4D1A-8BD3-B47F407ECA6F}">
      <dgm:prSet phldrT="[Text]"/>
      <dgm:spPr>
        <a:solidFill>
          <a:schemeClr val="accent5"/>
        </a:solidFill>
        <a:ln>
          <a:solidFill>
            <a:schemeClr val="accent5"/>
          </a:solidFill>
        </a:ln>
      </dgm:spPr>
      <dgm:t>
        <a:bodyPr/>
        <a:lstStyle/>
        <a:p>
          <a:r>
            <a:rPr lang="en-US" dirty="0" smtClean="0"/>
            <a:t>Ready with the supply.</a:t>
          </a:r>
          <a:endParaRPr lang="en-US" dirty="0"/>
        </a:p>
      </dgm:t>
    </dgm:pt>
    <dgm:pt modelId="{820A8823-902F-455E-8202-57930B8F0D9E}" type="parTrans" cxnId="{3DE54840-25BD-43E2-8A2C-DDD90F35B6AD}">
      <dgm:prSet/>
      <dgm:spPr/>
      <dgm:t>
        <a:bodyPr/>
        <a:lstStyle/>
        <a:p>
          <a:endParaRPr lang="en-US"/>
        </a:p>
      </dgm:t>
    </dgm:pt>
    <dgm:pt modelId="{8FECDCF7-B2A9-4601-B636-9D75C79BA4B2}" type="sibTrans" cxnId="{3DE54840-25BD-43E2-8A2C-DDD90F35B6AD}">
      <dgm:prSet/>
      <dgm:spPr/>
      <dgm:t>
        <a:bodyPr/>
        <a:lstStyle/>
        <a:p>
          <a:endParaRPr lang="en-US"/>
        </a:p>
      </dgm:t>
    </dgm:pt>
    <dgm:pt modelId="{C5C85EAE-2AFA-4F27-820A-950B4D1A0A27}">
      <dgm:prSet phldrT="[Text]"/>
      <dgm:spPr>
        <a:solidFill>
          <a:schemeClr val="accent5"/>
        </a:solidFill>
      </dgm:spPr>
      <dgm:t>
        <a:bodyPr/>
        <a:lstStyle/>
        <a:p>
          <a:r>
            <a:rPr lang="en-US" dirty="0" smtClean="0"/>
            <a:t>Better utilization of man power.</a:t>
          </a:r>
          <a:endParaRPr lang="en-US" dirty="0"/>
        </a:p>
      </dgm:t>
    </dgm:pt>
    <dgm:pt modelId="{29B75C1A-FE29-4DB2-BC49-3971D0E31595}" type="parTrans" cxnId="{AF693B11-7249-4163-AB09-87F92D444B02}">
      <dgm:prSet/>
      <dgm:spPr/>
      <dgm:t>
        <a:bodyPr/>
        <a:lstStyle/>
        <a:p>
          <a:endParaRPr lang="en-US"/>
        </a:p>
      </dgm:t>
    </dgm:pt>
    <dgm:pt modelId="{A68AAC32-A03F-47AB-9D50-60505756804D}" type="sibTrans" cxnId="{AF693B11-7249-4163-AB09-87F92D444B02}">
      <dgm:prSet/>
      <dgm:spPr/>
      <dgm:t>
        <a:bodyPr/>
        <a:lstStyle/>
        <a:p>
          <a:endParaRPr lang="en-US"/>
        </a:p>
      </dgm:t>
    </dgm:pt>
    <dgm:pt modelId="{A40492B5-0065-46D7-B8E3-31A42148414D}" type="pres">
      <dgm:prSet presAssocID="{FE9924BB-3F37-40D0-A947-89BF9413FB28}" presName="linear" presStyleCnt="0">
        <dgm:presLayoutVars>
          <dgm:dir/>
          <dgm:animLvl val="lvl"/>
          <dgm:resizeHandles val="exact"/>
        </dgm:presLayoutVars>
      </dgm:prSet>
      <dgm:spPr/>
      <dgm:t>
        <a:bodyPr/>
        <a:lstStyle/>
        <a:p>
          <a:endParaRPr lang="en-US"/>
        </a:p>
      </dgm:t>
    </dgm:pt>
    <dgm:pt modelId="{9CAB4BAE-E621-47CE-90CA-003929CAFE88}" type="pres">
      <dgm:prSet presAssocID="{62E3B6D8-61A1-4032-8756-6973F891C445}" presName="parentLin" presStyleCnt="0"/>
      <dgm:spPr/>
    </dgm:pt>
    <dgm:pt modelId="{88A025ED-2AD4-4538-A24D-08BDCD6121D3}" type="pres">
      <dgm:prSet presAssocID="{62E3B6D8-61A1-4032-8756-6973F891C445}" presName="parentLeftMargin" presStyleLbl="node1" presStyleIdx="0" presStyleCnt="3"/>
      <dgm:spPr/>
      <dgm:t>
        <a:bodyPr/>
        <a:lstStyle/>
        <a:p>
          <a:endParaRPr lang="en-US"/>
        </a:p>
      </dgm:t>
    </dgm:pt>
    <dgm:pt modelId="{1B2CAF02-64AF-420F-8541-5C0B98E9C297}" type="pres">
      <dgm:prSet presAssocID="{62E3B6D8-61A1-4032-8756-6973F891C445}" presName="parentText" presStyleLbl="node1" presStyleIdx="0" presStyleCnt="3">
        <dgm:presLayoutVars>
          <dgm:chMax val="0"/>
          <dgm:bulletEnabled val="1"/>
        </dgm:presLayoutVars>
      </dgm:prSet>
      <dgm:spPr/>
      <dgm:t>
        <a:bodyPr/>
        <a:lstStyle/>
        <a:p>
          <a:endParaRPr lang="en-US"/>
        </a:p>
      </dgm:t>
    </dgm:pt>
    <dgm:pt modelId="{4BB8309E-10DF-4F09-8E89-E8955090821F}" type="pres">
      <dgm:prSet presAssocID="{62E3B6D8-61A1-4032-8756-6973F891C445}" presName="negativeSpace" presStyleCnt="0"/>
      <dgm:spPr/>
    </dgm:pt>
    <dgm:pt modelId="{0F06CFA9-2167-4B2E-A9CD-E2C426A44556}" type="pres">
      <dgm:prSet presAssocID="{62E3B6D8-61A1-4032-8756-6973F891C445}" presName="childText" presStyleLbl="conFgAcc1" presStyleIdx="0" presStyleCnt="3">
        <dgm:presLayoutVars>
          <dgm:bulletEnabled val="1"/>
        </dgm:presLayoutVars>
      </dgm:prSet>
      <dgm:spPr/>
    </dgm:pt>
    <dgm:pt modelId="{50154803-B235-446A-889B-6C0085F0977E}" type="pres">
      <dgm:prSet presAssocID="{9786EA93-C50F-41CC-A050-9F5424FD14D1}" presName="spaceBetweenRectangles" presStyleCnt="0"/>
      <dgm:spPr/>
    </dgm:pt>
    <dgm:pt modelId="{C1CA7129-1388-45E2-A8A9-4201D7609210}" type="pres">
      <dgm:prSet presAssocID="{80C50C56-7CA1-4D1A-8BD3-B47F407ECA6F}" presName="parentLin" presStyleCnt="0"/>
      <dgm:spPr/>
    </dgm:pt>
    <dgm:pt modelId="{8DA32F35-3F58-4C1D-9826-163E70F64922}" type="pres">
      <dgm:prSet presAssocID="{80C50C56-7CA1-4D1A-8BD3-B47F407ECA6F}" presName="parentLeftMargin" presStyleLbl="node1" presStyleIdx="0" presStyleCnt="3"/>
      <dgm:spPr/>
      <dgm:t>
        <a:bodyPr/>
        <a:lstStyle/>
        <a:p>
          <a:endParaRPr lang="en-US"/>
        </a:p>
      </dgm:t>
    </dgm:pt>
    <dgm:pt modelId="{6DB8DB64-FD9D-42BD-80EC-7D4708EF886B}" type="pres">
      <dgm:prSet presAssocID="{80C50C56-7CA1-4D1A-8BD3-B47F407ECA6F}" presName="parentText" presStyleLbl="node1" presStyleIdx="1" presStyleCnt="3">
        <dgm:presLayoutVars>
          <dgm:chMax val="0"/>
          <dgm:bulletEnabled val="1"/>
        </dgm:presLayoutVars>
      </dgm:prSet>
      <dgm:spPr/>
      <dgm:t>
        <a:bodyPr/>
        <a:lstStyle/>
        <a:p>
          <a:endParaRPr lang="en-US"/>
        </a:p>
      </dgm:t>
    </dgm:pt>
    <dgm:pt modelId="{09237EA9-82F9-46D5-9CFE-6B07E5767C53}" type="pres">
      <dgm:prSet presAssocID="{80C50C56-7CA1-4D1A-8BD3-B47F407ECA6F}" presName="negativeSpace" presStyleCnt="0"/>
      <dgm:spPr/>
    </dgm:pt>
    <dgm:pt modelId="{F5800B87-0203-4375-AC68-C3DC33466947}" type="pres">
      <dgm:prSet presAssocID="{80C50C56-7CA1-4D1A-8BD3-B47F407ECA6F}" presName="childText" presStyleLbl="conFgAcc1" presStyleIdx="1" presStyleCnt="3">
        <dgm:presLayoutVars>
          <dgm:bulletEnabled val="1"/>
        </dgm:presLayoutVars>
      </dgm:prSet>
      <dgm:spPr/>
    </dgm:pt>
    <dgm:pt modelId="{9D02BD3E-99EC-4511-9E2F-A4C84E3DDC73}" type="pres">
      <dgm:prSet presAssocID="{8FECDCF7-B2A9-4601-B636-9D75C79BA4B2}" presName="spaceBetweenRectangles" presStyleCnt="0"/>
      <dgm:spPr/>
    </dgm:pt>
    <dgm:pt modelId="{18DC1DC7-0DC0-4A5F-B8EC-4BC1D060FF35}" type="pres">
      <dgm:prSet presAssocID="{C5C85EAE-2AFA-4F27-820A-950B4D1A0A27}" presName="parentLin" presStyleCnt="0"/>
      <dgm:spPr/>
    </dgm:pt>
    <dgm:pt modelId="{F392A27E-D868-40F5-93C1-A3999A1FC059}" type="pres">
      <dgm:prSet presAssocID="{C5C85EAE-2AFA-4F27-820A-950B4D1A0A27}" presName="parentLeftMargin" presStyleLbl="node1" presStyleIdx="1" presStyleCnt="3"/>
      <dgm:spPr/>
      <dgm:t>
        <a:bodyPr/>
        <a:lstStyle/>
        <a:p>
          <a:endParaRPr lang="en-US"/>
        </a:p>
      </dgm:t>
    </dgm:pt>
    <dgm:pt modelId="{1F7219D8-23FB-44DF-8EB7-4FE0A360FC5E}" type="pres">
      <dgm:prSet presAssocID="{C5C85EAE-2AFA-4F27-820A-950B4D1A0A27}" presName="parentText" presStyleLbl="node1" presStyleIdx="2" presStyleCnt="3">
        <dgm:presLayoutVars>
          <dgm:chMax val="0"/>
          <dgm:bulletEnabled val="1"/>
        </dgm:presLayoutVars>
      </dgm:prSet>
      <dgm:spPr/>
      <dgm:t>
        <a:bodyPr/>
        <a:lstStyle/>
        <a:p>
          <a:endParaRPr lang="en-US"/>
        </a:p>
      </dgm:t>
    </dgm:pt>
    <dgm:pt modelId="{3BE50CC4-27A4-4BDD-B295-081321AA36C4}" type="pres">
      <dgm:prSet presAssocID="{C5C85EAE-2AFA-4F27-820A-950B4D1A0A27}" presName="negativeSpace" presStyleCnt="0"/>
      <dgm:spPr/>
    </dgm:pt>
    <dgm:pt modelId="{51407EA5-CBC4-41AD-BB1C-05D558C814D7}" type="pres">
      <dgm:prSet presAssocID="{C5C85EAE-2AFA-4F27-820A-950B4D1A0A27}" presName="childText" presStyleLbl="conFgAcc1" presStyleIdx="2" presStyleCnt="3">
        <dgm:presLayoutVars>
          <dgm:bulletEnabled val="1"/>
        </dgm:presLayoutVars>
      </dgm:prSet>
      <dgm:spPr/>
    </dgm:pt>
  </dgm:ptLst>
  <dgm:cxnLst>
    <dgm:cxn modelId="{B529F63A-BC56-4BF4-9AD9-EF124D67EDEE}" type="presOf" srcId="{62E3B6D8-61A1-4032-8756-6973F891C445}" destId="{1B2CAF02-64AF-420F-8541-5C0B98E9C297}" srcOrd="1" destOrd="0" presId="urn:microsoft.com/office/officeart/2005/8/layout/list1"/>
    <dgm:cxn modelId="{3DE54840-25BD-43E2-8A2C-DDD90F35B6AD}" srcId="{FE9924BB-3F37-40D0-A947-89BF9413FB28}" destId="{80C50C56-7CA1-4D1A-8BD3-B47F407ECA6F}" srcOrd="1" destOrd="0" parTransId="{820A8823-902F-455E-8202-57930B8F0D9E}" sibTransId="{8FECDCF7-B2A9-4601-B636-9D75C79BA4B2}"/>
    <dgm:cxn modelId="{938D5E20-7BC0-4E2C-AD8E-B078BED4D7AF}" type="presOf" srcId="{80C50C56-7CA1-4D1A-8BD3-B47F407ECA6F}" destId="{8DA32F35-3F58-4C1D-9826-163E70F64922}" srcOrd="0" destOrd="0" presId="urn:microsoft.com/office/officeart/2005/8/layout/list1"/>
    <dgm:cxn modelId="{807D2967-CD52-4A8A-8E1D-A916A3130737}" type="presOf" srcId="{80C50C56-7CA1-4D1A-8BD3-B47F407ECA6F}" destId="{6DB8DB64-FD9D-42BD-80EC-7D4708EF886B}" srcOrd="1" destOrd="0" presId="urn:microsoft.com/office/officeart/2005/8/layout/list1"/>
    <dgm:cxn modelId="{58243FE2-D656-446D-ADF5-23B6F6785F81}" type="presOf" srcId="{C5C85EAE-2AFA-4F27-820A-950B4D1A0A27}" destId="{1F7219D8-23FB-44DF-8EB7-4FE0A360FC5E}" srcOrd="1" destOrd="0" presId="urn:microsoft.com/office/officeart/2005/8/layout/list1"/>
    <dgm:cxn modelId="{E4F9CA86-F1A6-4ADD-A5CC-5B25D9744236}" srcId="{FE9924BB-3F37-40D0-A947-89BF9413FB28}" destId="{62E3B6D8-61A1-4032-8756-6973F891C445}" srcOrd="0" destOrd="0" parTransId="{3B7B7779-831E-460C-81F8-F81C20879713}" sibTransId="{9786EA93-C50F-41CC-A050-9F5424FD14D1}"/>
    <dgm:cxn modelId="{D4C0FDB1-BDBF-4AF5-A69E-2ABC71E22A65}" type="presOf" srcId="{C5C85EAE-2AFA-4F27-820A-950B4D1A0A27}" destId="{F392A27E-D868-40F5-93C1-A3999A1FC059}" srcOrd="0" destOrd="0" presId="urn:microsoft.com/office/officeart/2005/8/layout/list1"/>
    <dgm:cxn modelId="{5990995A-8437-486D-9641-12C542615F2D}" type="presOf" srcId="{FE9924BB-3F37-40D0-A947-89BF9413FB28}" destId="{A40492B5-0065-46D7-B8E3-31A42148414D}" srcOrd="0" destOrd="0" presId="urn:microsoft.com/office/officeart/2005/8/layout/list1"/>
    <dgm:cxn modelId="{1439F9FA-FDB7-4387-AA6B-3AFB586505F4}" type="presOf" srcId="{62E3B6D8-61A1-4032-8756-6973F891C445}" destId="{88A025ED-2AD4-4538-A24D-08BDCD6121D3}" srcOrd="0" destOrd="0" presId="urn:microsoft.com/office/officeart/2005/8/layout/list1"/>
    <dgm:cxn modelId="{AF693B11-7249-4163-AB09-87F92D444B02}" srcId="{FE9924BB-3F37-40D0-A947-89BF9413FB28}" destId="{C5C85EAE-2AFA-4F27-820A-950B4D1A0A27}" srcOrd="2" destOrd="0" parTransId="{29B75C1A-FE29-4DB2-BC49-3971D0E31595}" sibTransId="{A68AAC32-A03F-47AB-9D50-60505756804D}"/>
    <dgm:cxn modelId="{DECDF749-09AB-4E75-A8FD-5DF1EA787BF7}" type="presParOf" srcId="{A40492B5-0065-46D7-B8E3-31A42148414D}" destId="{9CAB4BAE-E621-47CE-90CA-003929CAFE88}" srcOrd="0" destOrd="0" presId="urn:microsoft.com/office/officeart/2005/8/layout/list1"/>
    <dgm:cxn modelId="{D5FA07C2-F50E-4A1B-9716-1A9D64E9C656}" type="presParOf" srcId="{9CAB4BAE-E621-47CE-90CA-003929CAFE88}" destId="{88A025ED-2AD4-4538-A24D-08BDCD6121D3}" srcOrd="0" destOrd="0" presId="urn:microsoft.com/office/officeart/2005/8/layout/list1"/>
    <dgm:cxn modelId="{BF5B55DB-23DC-4234-9A2C-805E2D2D257A}" type="presParOf" srcId="{9CAB4BAE-E621-47CE-90CA-003929CAFE88}" destId="{1B2CAF02-64AF-420F-8541-5C0B98E9C297}" srcOrd="1" destOrd="0" presId="urn:microsoft.com/office/officeart/2005/8/layout/list1"/>
    <dgm:cxn modelId="{60CA18BD-B881-4A66-A093-B7D963309D43}" type="presParOf" srcId="{A40492B5-0065-46D7-B8E3-31A42148414D}" destId="{4BB8309E-10DF-4F09-8E89-E8955090821F}" srcOrd="1" destOrd="0" presId="urn:microsoft.com/office/officeart/2005/8/layout/list1"/>
    <dgm:cxn modelId="{6E1F37B3-0308-4EDF-99E3-044F91EC6B5D}" type="presParOf" srcId="{A40492B5-0065-46D7-B8E3-31A42148414D}" destId="{0F06CFA9-2167-4B2E-A9CD-E2C426A44556}" srcOrd="2" destOrd="0" presId="urn:microsoft.com/office/officeart/2005/8/layout/list1"/>
    <dgm:cxn modelId="{F47977EF-24D6-4D57-9BA4-29B0A4C2388D}" type="presParOf" srcId="{A40492B5-0065-46D7-B8E3-31A42148414D}" destId="{50154803-B235-446A-889B-6C0085F0977E}" srcOrd="3" destOrd="0" presId="urn:microsoft.com/office/officeart/2005/8/layout/list1"/>
    <dgm:cxn modelId="{EB1941B6-680C-445C-A51F-AFE6FF151097}" type="presParOf" srcId="{A40492B5-0065-46D7-B8E3-31A42148414D}" destId="{C1CA7129-1388-45E2-A8A9-4201D7609210}" srcOrd="4" destOrd="0" presId="urn:microsoft.com/office/officeart/2005/8/layout/list1"/>
    <dgm:cxn modelId="{15356C22-44AD-4606-BF7F-F6252C7BA92C}" type="presParOf" srcId="{C1CA7129-1388-45E2-A8A9-4201D7609210}" destId="{8DA32F35-3F58-4C1D-9826-163E70F64922}" srcOrd="0" destOrd="0" presId="urn:microsoft.com/office/officeart/2005/8/layout/list1"/>
    <dgm:cxn modelId="{B064BEAE-6EC6-469F-921E-0E63BC47FDA1}" type="presParOf" srcId="{C1CA7129-1388-45E2-A8A9-4201D7609210}" destId="{6DB8DB64-FD9D-42BD-80EC-7D4708EF886B}" srcOrd="1" destOrd="0" presId="urn:microsoft.com/office/officeart/2005/8/layout/list1"/>
    <dgm:cxn modelId="{258F7183-19DA-4227-9E32-91A63FF7D8C6}" type="presParOf" srcId="{A40492B5-0065-46D7-B8E3-31A42148414D}" destId="{09237EA9-82F9-46D5-9CFE-6B07E5767C53}" srcOrd="5" destOrd="0" presId="urn:microsoft.com/office/officeart/2005/8/layout/list1"/>
    <dgm:cxn modelId="{17EE937D-8CE3-4036-A1A3-412379F4E4AA}" type="presParOf" srcId="{A40492B5-0065-46D7-B8E3-31A42148414D}" destId="{F5800B87-0203-4375-AC68-C3DC33466947}" srcOrd="6" destOrd="0" presId="urn:microsoft.com/office/officeart/2005/8/layout/list1"/>
    <dgm:cxn modelId="{F7E3CC4F-B5E7-43A7-B935-60A685F42BFE}" type="presParOf" srcId="{A40492B5-0065-46D7-B8E3-31A42148414D}" destId="{9D02BD3E-99EC-4511-9E2F-A4C84E3DDC73}" srcOrd="7" destOrd="0" presId="urn:microsoft.com/office/officeart/2005/8/layout/list1"/>
    <dgm:cxn modelId="{6B0419D8-B708-428E-90E6-07BC4CF3708F}" type="presParOf" srcId="{A40492B5-0065-46D7-B8E3-31A42148414D}" destId="{18DC1DC7-0DC0-4A5F-B8EC-4BC1D060FF35}" srcOrd="8" destOrd="0" presId="urn:microsoft.com/office/officeart/2005/8/layout/list1"/>
    <dgm:cxn modelId="{E1802021-4B9A-4B3D-BA4C-F97950DA90F0}" type="presParOf" srcId="{18DC1DC7-0DC0-4A5F-B8EC-4BC1D060FF35}" destId="{F392A27E-D868-40F5-93C1-A3999A1FC059}" srcOrd="0" destOrd="0" presId="urn:microsoft.com/office/officeart/2005/8/layout/list1"/>
    <dgm:cxn modelId="{E98DC035-FD86-4C14-BCBF-E5E2FFEFF699}" type="presParOf" srcId="{18DC1DC7-0DC0-4A5F-B8EC-4BC1D060FF35}" destId="{1F7219D8-23FB-44DF-8EB7-4FE0A360FC5E}" srcOrd="1" destOrd="0" presId="urn:microsoft.com/office/officeart/2005/8/layout/list1"/>
    <dgm:cxn modelId="{28075283-EC7E-4245-9ABB-DD5F67AECD14}" type="presParOf" srcId="{A40492B5-0065-46D7-B8E3-31A42148414D}" destId="{3BE50CC4-27A4-4BDD-B295-081321AA36C4}" srcOrd="9" destOrd="0" presId="urn:microsoft.com/office/officeart/2005/8/layout/list1"/>
    <dgm:cxn modelId="{C8CBC335-C3DC-4A33-ACE7-F0C088648677}" type="presParOf" srcId="{A40492B5-0065-46D7-B8E3-31A42148414D}" destId="{51407EA5-CBC4-41AD-BB1C-05D558C814D7}" srcOrd="10"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7D6CF-806F-4611-96AD-AF173CD43D17}" type="doc">
      <dgm:prSet loTypeId="urn:microsoft.com/office/officeart/2005/8/layout/pyramid4" loCatId="relationship" qsTypeId="urn:microsoft.com/office/officeart/2005/8/quickstyle/3d7" qsCatId="3D" csTypeId="urn:microsoft.com/office/officeart/2005/8/colors/colorful5" csCatId="colorful" phldr="1"/>
      <dgm:spPr/>
      <dgm:t>
        <a:bodyPr/>
        <a:lstStyle/>
        <a:p>
          <a:endParaRPr lang="en-US"/>
        </a:p>
      </dgm:t>
    </dgm:pt>
    <dgm:pt modelId="{48348CF9-6C62-43E2-A731-C1BFE889D0BD}">
      <dgm:prSet phldrT="[Text]"/>
      <dgm:spPr/>
      <dgm:t>
        <a:bodyPr/>
        <a:lstStyle/>
        <a:p>
          <a:r>
            <a:rPr lang="en-US" smtClean="0"/>
            <a:t>Linear Regression</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218B9701-E2EE-4B3D-A6E9-785DEA5AE70E}">
      <dgm:prSet phldrT="[Text]"/>
      <dgm:spPr/>
      <dgm:t>
        <a:bodyPr/>
        <a:lstStyle/>
        <a:p>
          <a:r>
            <a:rPr lang="en-US" dirty="0" smtClean="0"/>
            <a:t>Random Forest</a:t>
          </a:r>
          <a:endParaRPr lang="en-US" dirty="0"/>
        </a:p>
      </dgm:t>
    </dgm:pt>
    <dgm:pt modelId="{B4211154-2EF9-4D0A-AD77-511393697F00}" type="parTrans" cxnId="{EF80A2E6-6BA5-42F2-8B49-B8B9D11B29EC}">
      <dgm:prSet/>
      <dgm:spPr/>
      <dgm:t>
        <a:bodyPr/>
        <a:lstStyle/>
        <a:p>
          <a:endParaRPr lang="en-US"/>
        </a:p>
      </dgm:t>
    </dgm:pt>
    <dgm:pt modelId="{287DB047-3C38-449E-919A-9076BD061881}" type="sibTrans" cxnId="{EF80A2E6-6BA5-42F2-8B49-B8B9D11B29EC}">
      <dgm:prSet/>
      <dgm:spPr/>
      <dgm:t>
        <a:bodyPr/>
        <a:lstStyle/>
        <a:p>
          <a:endParaRPr lang="en-US"/>
        </a:p>
      </dgm:t>
    </dgm:pt>
    <dgm:pt modelId="{8B492C9E-29DA-4EF1-B6DD-AC8CFB22FD4C}">
      <dgm:prSet phldrT="[Text]"/>
      <dgm:spPr/>
      <dgm:t>
        <a:bodyPr/>
        <a:lstStyle/>
        <a:p>
          <a:r>
            <a:rPr lang="en-US" dirty="0" smtClean="0"/>
            <a:t>Algorithm Used</a:t>
          </a:r>
          <a:endParaRPr lang="en-US" dirty="0"/>
        </a:p>
      </dgm:t>
    </dgm:pt>
    <dgm:pt modelId="{C6D2DB71-02DE-405B-A9D8-43FD4454F947}" type="parTrans" cxnId="{A1DB91AE-A503-4D85-BD4D-3FDB910058D5}">
      <dgm:prSet/>
      <dgm:spPr/>
      <dgm:t>
        <a:bodyPr/>
        <a:lstStyle/>
        <a:p>
          <a:endParaRPr lang="en-US"/>
        </a:p>
      </dgm:t>
    </dgm:pt>
    <dgm:pt modelId="{41107C58-FF1B-4191-A399-0F27E21729A7}" type="sibTrans" cxnId="{A1DB91AE-A503-4D85-BD4D-3FDB910058D5}">
      <dgm:prSet/>
      <dgm:spPr/>
      <dgm:t>
        <a:bodyPr/>
        <a:lstStyle/>
        <a:p>
          <a:endParaRPr lang="en-US"/>
        </a:p>
      </dgm:t>
    </dgm:pt>
    <dgm:pt modelId="{8579A413-6DDE-4015-87AB-1EDFFC842460}">
      <dgm:prSet phldrT="[Text]"/>
      <dgm:spPr/>
      <dgm:t>
        <a:bodyPr/>
        <a:lstStyle/>
        <a:p>
          <a:r>
            <a:rPr lang="en-US" dirty="0" smtClean="0"/>
            <a:t>Logistic Regression</a:t>
          </a:r>
          <a:endParaRPr lang="en-US" dirty="0"/>
        </a:p>
      </dgm:t>
    </dgm:pt>
    <dgm:pt modelId="{927610B9-F073-4CD0-BCA6-3E15245D400E}" type="parTrans" cxnId="{18D9D05C-9EA9-4F91-9665-9E161C8D9735}">
      <dgm:prSet/>
      <dgm:spPr/>
      <dgm:t>
        <a:bodyPr/>
        <a:lstStyle/>
        <a:p>
          <a:endParaRPr lang="en-US"/>
        </a:p>
      </dgm:t>
    </dgm:pt>
    <dgm:pt modelId="{9CB2E3DA-7A8C-41E2-9C0E-5A216392A748}" type="sibTrans" cxnId="{18D9D05C-9EA9-4F91-9665-9E161C8D9735}">
      <dgm:prSet/>
      <dgm:spPr/>
      <dgm:t>
        <a:bodyPr/>
        <a:lstStyle/>
        <a:p>
          <a:endParaRPr lang="en-US"/>
        </a:p>
      </dgm:t>
    </dgm:pt>
    <dgm:pt modelId="{BD1F6D24-85A6-4993-9957-E11D5600C3C8}" type="pres">
      <dgm:prSet presAssocID="{61C7D6CF-806F-4611-96AD-AF173CD43D17}" presName="compositeShape" presStyleCnt="0">
        <dgm:presLayoutVars>
          <dgm:chMax val="9"/>
          <dgm:dir/>
          <dgm:resizeHandles val="exact"/>
        </dgm:presLayoutVars>
      </dgm:prSet>
      <dgm:spPr/>
      <dgm:t>
        <a:bodyPr/>
        <a:lstStyle/>
        <a:p>
          <a:endParaRPr lang="en-US"/>
        </a:p>
      </dgm:t>
    </dgm:pt>
    <dgm:pt modelId="{AC5516B5-6AC6-419F-9D4E-01B329E695D1}" type="pres">
      <dgm:prSet presAssocID="{61C7D6CF-806F-4611-96AD-AF173CD43D17}" presName="triangle1" presStyleLbl="node1" presStyleIdx="0" presStyleCnt="4" custScaleY="92590" custLinFactNeighborY="-521">
        <dgm:presLayoutVars>
          <dgm:bulletEnabled val="1"/>
        </dgm:presLayoutVars>
      </dgm:prSet>
      <dgm:spPr/>
      <dgm:t>
        <a:bodyPr/>
        <a:lstStyle/>
        <a:p>
          <a:endParaRPr lang="en-US"/>
        </a:p>
      </dgm:t>
    </dgm:pt>
    <dgm:pt modelId="{EC36D78C-5DC0-42DC-9CAA-942C2B34CA9C}" type="pres">
      <dgm:prSet presAssocID="{61C7D6CF-806F-4611-96AD-AF173CD43D17}" presName="triangle2" presStyleLbl="node1" presStyleIdx="1" presStyleCnt="4" custScaleX="90787">
        <dgm:presLayoutVars>
          <dgm:bulletEnabled val="1"/>
        </dgm:presLayoutVars>
      </dgm:prSet>
      <dgm:spPr/>
      <dgm:t>
        <a:bodyPr/>
        <a:lstStyle/>
        <a:p>
          <a:endParaRPr lang="en-US"/>
        </a:p>
      </dgm:t>
    </dgm:pt>
    <dgm:pt modelId="{A7C47958-63C0-4D2A-9902-F2385E73A1FE}" type="pres">
      <dgm:prSet presAssocID="{61C7D6CF-806F-4611-96AD-AF173CD43D17}" presName="triangle3" presStyleLbl="node1" presStyleIdx="2" presStyleCnt="4" custScaleX="92405">
        <dgm:presLayoutVars>
          <dgm:bulletEnabled val="1"/>
        </dgm:presLayoutVars>
      </dgm:prSet>
      <dgm:spPr/>
      <dgm:t>
        <a:bodyPr/>
        <a:lstStyle/>
        <a:p>
          <a:endParaRPr lang="en-US"/>
        </a:p>
      </dgm:t>
    </dgm:pt>
    <dgm:pt modelId="{C2B34893-ADAF-4704-B26A-FD32F042BE6D}" type="pres">
      <dgm:prSet presAssocID="{61C7D6CF-806F-4611-96AD-AF173CD43D17}" presName="triangle4" presStyleLbl="node1" presStyleIdx="3" presStyleCnt="4" custScaleX="87166">
        <dgm:presLayoutVars>
          <dgm:bulletEnabled val="1"/>
        </dgm:presLayoutVars>
      </dgm:prSet>
      <dgm:spPr/>
      <dgm:t>
        <a:bodyPr/>
        <a:lstStyle/>
        <a:p>
          <a:endParaRPr lang="en-US"/>
        </a:p>
      </dgm:t>
    </dgm:pt>
  </dgm:ptLst>
  <dgm:cxnLst>
    <dgm:cxn modelId="{3B801A66-AA89-42A3-AD2E-D3EE5CA45E95}" srcId="{61C7D6CF-806F-4611-96AD-AF173CD43D17}" destId="{48348CF9-6C62-43E2-A731-C1BFE889D0BD}" srcOrd="0" destOrd="0" parTransId="{BB1EC7CF-2323-4326-B615-A28D475BB964}" sibTransId="{32CFBC2F-DCCB-4398-B9B2-9B72E9ACF161}"/>
    <dgm:cxn modelId="{EF80A2E6-6BA5-42F2-8B49-B8B9D11B29EC}" srcId="{61C7D6CF-806F-4611-96AD-AF173CD43D17}" destId="{218B9701-E2EE-4B3D-A6E9-785DEA5AE70E}" srcOrd="1" destOrd="0" parTransId="{B4211154-2EF9-4D0A-AD77-511393697F00}" sibTransId="{287DB047-3C38-449E-919A-9076BD061881}"/>
    <dgm:cxn modelId="{AEC130B0-E565-48AB-9493-97C7FAD51F55}" type="presOf" srcId="{8579A413-6DDE-4015-87AB-1EDFFC842460}" destId="{C2B34893-ADAF-4704-B26A-FD32F042BE6D}" srcOrd="0" destOrd="0" presId="urn:microsoft.com/office/officeart/2005/8/layout/pyramid4"/>
    <dgm:cxn modelId="{2742F7EF-A74D-48AB-8A14-7769A3578411}" type="presOf" srcId="{8B492C9E-29DA-4EF1-B6DD-AC8CFB22FD4C}" destId="{A7C47958-63C0-4D2A-9902-F2385E73A1FE}" srcOrd="0" destOrd="0" presId="urn:microsoft.com/office/officeart/2005/8/layout/pyramid4"/>
    <dgm:cxn modelId="{FF705AA1-DCAF-41AC-BC27-D2D5E04A093C}" type="presOf" srcId="{61C7D6CF-806F-4611-96AD-AF173CD43D17}" destId="{BD1F6D24-85A6-4993-9957-E11D5600C3C8}" srcOrd="0" destOrd="0" presId="urn:microsoft.com/office/officeart/2005/8/layout/pyramid4"/>
    <dgm:cxn modelId="{46C801AE-6BFE-4583-A663-C6E2E9EBEA73}" type="presOf" srcId="{218B9701-E2EE-4B3D-A6E9-785DEA5AE70E}" destId="{EC36D78C-5DC0-42DC-9CAA-942C2B34CA9C}" srcOrd="0" destOrd="0" presId="urn:microsoft.com/office/officeart/2005/8/layout/pyramid4"/>
    <dgm:cxn modelId="{A1DB91AE-A503-4D85-BD4D-3FDB910058D5}" srcId="{61C7D6CF-806F-4611-96AD-AF173CD43D17}" destId="{8B492C9E-29DA-4EF1-B6DD-AC8CFB22FD4C}" srcOrd="2" destOrd="0" parTransId="{C6D2DB71-02DE-405B-A9D8-43FD4454F947}" sibTransId="{41107C58-FF1B-4191-A399-0F27E21729A7}"/>
    <dgm:cxn modelId="{D08EE3CE-7AD0-47C7-8F8D-03B9C80D85A2}" type="presOf" srcId="{48348CF9-6C62-43E2-A731-C1BFE889D0BD}" destId="{AC5516B5-6AC6-419F-9D4E-01B329E695D1}" srcOrd="0" destOrd="0" presId="urn:microsoft.com/office/officeart/2005/8/layout/pyramid4"/>
    <dgm:cxn modelId="{18D9D05C-9EA9-4F91-9665-9E161C8D9735}" srcId="{61C7D6CF-806F-4611-96AD-AF173CD43D17}" destId="{8579A413-6DDE-4015-87AB-1EDFFC842460}" srcOrd="3" destOrd="0" parTransId="{927610B9-F073-4CD0-BCA6-3E15245D400E}" sibTransId="{9CB2E3DA-7A8C-41E2-9C0E-5A216392A748}"/>
    <dgm:cxn modelId="{1EBD0AB0-2F74-4F1F-ADF4-8616C755741C}" type="presParOf" srcId="{BD1F6D24-85A6-4993-9957-E11D5600C3C8}" destId="{AC5516B5-6AC6-419F-9D4E-01B329E695D1}" srcOrd="0" destOrd="0" presId="urn:microsoft.com/office/officeart/2005/8/layout/pyramid4"/>
    <dgm:cxn modelId="{84C74AFF-F74A-4C97-89E2-798A7572A0BE}" type="presParOf" srcId="{BD1F6D24-85A6-4993-9957-E11D5600C3C8}" destId="{EC36D78C-5DC0-42DC-9CAA-942C2B34CA9C}" srcOrd="1" destOrd="0" presId="urn:microsoft.com/office/officeart/2005/8/layout/pyramid4"/>
    <dgm:cxn modelId="{1FD4569F-38AE-4DD5-BAE0-24679B572369}" type="presParOf" srcId="{BD1F6D24-85A6-4993-9957-E11D5600C3C8}" destId="{A7C47958-63C0-4D2A-9902-F2385E73A1FE}" srcOrd="2" destOrd="0" presId="urn:microsoft.com/office/officeart/2005/8/layout/pyramid4"/>
    <dgm:cxn modelId="{D69B8A7D-1C51-47AC-A614-CDC02355291A}" type="presParOf" srcId="{BD1F6D24-85A6-4993-9957-E11D5600C3C8}" destId="{C2B34893-ADAF-4704-B26A-FD32F042BE6D}" srcOrd="3" destOrd="0" presId="urn:microsoft.com/office/officeart/2005/8/layout/pyramid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8E9F2-2CAD-4208-B766-66B3EA92949D}">
      <dsp:nvSpPr>
        <dsp:cNvPr id="0" name=""/>
        <dsp:cNvSpPr/>
      </dsp:nvSpPr>
      <dsp:spPr>
        <a:xfrm>
          <a:off x="1352615" y="602001"/>
          <a:ext cx="4012433" cy="4012433"/>
        </a:xfrm>
        <a:prstGeom prst="blockArc">
          <a:avLst>
            <a:gd name="adj1" fmla="val 11880000"/>
            <a:gd name="adj2" fmla="val 16200000"/>
            <a:gd name="adj3" fmla="val 4639"/>
          </a:avLst>
        </a:prstGeom>
        <a:solidFill>
          <a:schemeClr val="accent5">
            <a:hueOff val="-5590297"/>
            <a:satOff val="-3164"/>
            <a:lumOff val="509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05FAC-0D1C-4AED-A093-241852BB8718}">
      <dsp:nvSpPr>
        <dsp:cNvPr id="0" name=""/>
        <dsp:cNvSpPr/>
      </dsp:nvSpPr>
      <dsp:spPr>
        <a:xfrm>
          <a:off x="1352615" y="602001"/>
          <a:ext cx="4012433" cy="4012433"/>
        </a:xfrm>
        <a:prstGeom prst="blockArc">
          <a:avLst>
            <a:gd name="adj1" fmla="val 7560000"/>
            <a:gd name="adj2" fmla="val 11880000"/>
            <a:gd name="adj3" fmla="val 4639"/>
          </a:avLst>
        </a:prstGeom>
        <a:solidFill>
          <a:schemeClr val="accent5">
            <a:hueOff val="-4192723"/>
            <a:satOff val="-2373"/>
            <a:lumOff val="3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7C1C42-C534-4300-A98D-9995198035F2}">
      <dsp:nvSpPr>
        <dsp:cNvPr id="0" name=""/>
        <dsp:cNvSpPr/>
      </dsp:nvSpPr>
      <dsp:spPr>
        <a:xfrm>
          <a:off x="1352615" y="602001"/>
          <a:ext cx="4012433" cy="4012433"/>
        </a:xfrm>
        <a:prstGeom prst="blockArc">
          <a:avLst>
            <a:gd name="adj1" fmla="val 3240000"/>
            <a:gd name="adj2" fmla="val 7560000"/>
            <a:gd name="adj3" fmla="val 4639"/>
          </a:avLst>
        </a:prstGeom>
        <a:solidFill>
          <a:schemeClr val="accent5">
            <a:hueOff val="-2795149"/>
            <a:satOff val="-1582"/>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A28B6A-AECA-4E19-8EF2-BF800ABB73BF}">
      <dsp:nvSpPr>
        <dsp:cNvPr id="0" name=""/>
        <dsp:cNvSpPr/>
      </dsp:nvSpPr>
      <dsp:spPr>
        <a:xfrm>
          <a:off x="1352615" y="602001"/>
          <a:ext cx="4012433" cy="4012433"/>
        </a:xfrm>
        <a:prstGeom prst="blockArc">
          <a:avLst>
            <a:gd name="adj1" fmla="val 20520000"/>
            <a:gd name="adj2" fmla="val 3240000"/>
            <a:gd name="adj3" fmla="val 4639"/>
          </a:avLst>
        </a:prstGeom>
        <a:solidFill>
          <a:schemeClr val="accent5">
            <a:hueOff val="-1397574"/>
            <a:satOff val="-791"/>
            <a:lumOff val="12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546F97-6ECB-43DB-BECE-A6C0E34A7922}">
      <dsp:nvSpPr>
        <dsp:cNvPr id="0" name=""/>
        <dsp:cNvSpPr/>
      </dsp:nvSpPr>
      <dsp:spPr>
        <a:xfrm>
          <a:off x="1352615" y="602001"/>
          <a:ext cx="4012433" cy="4012433"/>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DB00CB-EA19-46BD-9AD3-FF0FD84237EF}">
      <dsp:nvSpPr>
        <dsp:cNvPr id="0" name=""/>
        <dsp:cNvSpPr/>
      </dsp:nvSpPr>
      <dsp:spPr>
        <a:xfrm>
          <a:off x="2435481" y="1684867"/>
          <a:ext cx="1846701" cy="184670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Dataset</a:t>
          </a:r>
          <a:endParaRPr lang="en-US" sz="2800" kern="1200" dirty="0"/>
        </a:p>
      </dsp:txBody>
      <dsp:txXfrm>
        <a:off x="2705924" y="1955310"/>
        <a:ext cx="1305815" cy="1305815"/>
      </dsp:txXfrm>
    </dsp:sp>
    <dsp:sp modelId="{59F4D756-8199-4E77-B897-501E4B30A68F}">
      <dsp:nvSpPr>
        <dsp:cNvPr id="0" name=""/>
        <dsp:cNvSpPr/>
      </dsp:nvSpPr>
      <dsp:spPr>
        <a:xfrm>
          <a:off x="2712486" y="2192"/>
          <a:ext cx="1292691" cy="129269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2 Years Historic Data</a:t>
          </a:r>
          <a:endParaRPr lang="en-US" sz="1600" kern="1200" dirty="0"/>
        </a:p>
      </dsp:txBody>
      <dsp:txXfrm>
        <a:off x="2901796" y="191502"/>
        <a:ext cx="914071" cy="914071"/>
      </dsp:txXfrm>
    </dsp:sp>
    <dsp:sp modelId="{3964C895-9445-44E8-B2D6-D7957D701CF8}">
      <dsp:nvSpPr>
        <dsp:cNvPr id="0" name=""/>
        <dsp:cNvSpPr/>
      </dsp:nvSpPr>
      <dsp:spPr>
        <a:xfrm>
          <a:off x="4576253" y="1356298"/>
          <a:ext cx="1292691" cy="1292691"/>
        </a:xfrm>
        <a:prstGeom prst="ellipse">
          <a:avLst/>
        </a:prstGeom>
        <a:solidFill>
          <a:schemeClr val="accent5">
            <a:hueOff val="-1397574"/>
            <a:satOff val="-791"/>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t>19 Hundred </a:t>
          </a:r>
          <a:r>
            <a:rPr lang="en-US" sz="1600" kern="1200" dirty="0" smtClean="0"/>
            <a:t>Rows</a:t>
          </a:r>
          <a:endParaRPr lang="en-US" sz="1600" kern="1200" dirty="0"/>
        </a:p>
      </dsp:txBody>
      <dsp:txXfrm>
        <a:off x="4765563" y="1545608"/>
        <a:ext cx="914071" cy="914071"/>
      </dsp:txXfrm>
    </dsp:sp>
    <dsp:sp modelId="{5C0E3207-6A88-46B3-AC0B-233870136A6A}">
      <dsp:nvSpPr>
        <dsp:cNvPr id="0" name=""/>
        <dsp:cNvSpPr/>
      </dsp:nvSpPr>
      <dsp:spPr>
        <a:xfrm>
          <a:off x="3864357" y="3547287"/>
          <a:ext cx="1292691" cy="1292691"/>
        </a:xfrm>
        <a:prstGeom prst="ellipse">
          <a:avLst/>
        </a:prstGeom>
        <a:solidFill>
          <a:schemeClr val="accent5">
            <a:hueOff val="-2795149"/>
            <a:satOff val="-1582"/>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8 Attributes</a:t>
          </a:r>
          <a:endParaRPr lang="en-US" sz="1600" kern="1200" dirty="0"/>
        </a:p>
      </dsp:txBody>
      <dsp:txXfrm>
        <a:off x="4053667" y="3736597"/>
        <a:ext cx="914071" cy="914071"/>
      </dsp:txXfrm>
    </dsp:sp>
    <dsp:sp modelId="{E07DDDCF-4800-42E2-B211-C525A3E82BC0}">
      <dsp:nvSpPr>
        <dsp:cNvPr id="0" name=""/>
        <dsp:cNvSpPr/>
      </dsp:nvSpPr>
      <dsp:spPr>
        <a:xfrm>
          <a:off x="1560615" y="3547287"/>
          <a:ext cx="1292691" cy="1292691"/>
        </a:xfrm>
        <a:prstGeom prst="ellipse">
          <a:avLst/>
        </a:prstGeom>
        <a:solidFill>
          <a:schemeClr val="accent5">
            <a:hueOff val="-4192723"/>
            <a:satOff val="-2373"/>
            <a:lumOff val="3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Training and Test Data Set</a:t>
          </a:r>
          <a:endParaRPr lang="en-US" sz="1600" kern="1200" dirty="0"/>
        </a:p>
      </dsp:txBody>
      <dsp:txXfrm>
        <a:off x="1749925" y="3736597"/>
        <a:ext cx="914071" cy="914071"/>
      </dsp:txXfrm>
    </dsp:sp>
    <dsp:sp modelId="{AA551FCB-6342-46C8-B3DF-EDD6651E673E}">
      <dsp:nvSpPr>
        <dsp:cNvPr id="0" name=""/>
        <dsp:cNvSpPr/>
      </dsp:nvSpPr>
      <dsp:spPr>
        <a:xfrm>
          <a:off x="848720" y="1356298"/>
          <a:ext cx="1292691" cy="1292691"/>
        </a:xfrm>
        <a:prstGeom prst="ellipse">
          <a:avLst/>
        </a:prstGeom>
        <a:solidFill>
          <a:schemeClr val="accent5">
            <a:hueOff val="-5590297"/>
            <a:satOff val="-3164"/>
            <a:lumOff val="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Deter  mining the accuracy</a:t>
          </a:r>
          <a:endParaRPr lang="en-US" sz="1600" kern="1200" dirty="0"/>
        </a:p>
      </dsp:txBody>
      <dsp:txXfrm>
        <a:off x="1038030" y="1545608"/>
        <a:ext cx="914071" cy="91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46047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09960" y="47190"/>
          <a:ext cx="5739452" cy="82656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Good Idea about the sales.</a:t>
          </a:r>
          <a:endParaRPr lang="en-US" sz="2800" kern="1200" dirty="0"/>
        </a:p>
      </dsp:txBody>
      <dsp:txXfrm>
        <a:off x="450309" y="87539"/>
        <a:ext cx="5658754" cy="745862"/>
      </dsp:txXfrm>
    </dsp:sp>
    <dsp:sp modelId="{F5800B87-0203-4375-AC68-C3DC33466947}">
      <dsp:nvSpPr>
        <dsp:cNvPr id="0" name=""/>
        <dsp:cNvSpPr/>
      </dsp:nvSpPr>
      <dsp:spPr>
        <a:xfrm>
          <a:off x="0" y="173055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09960" y="1317270"/>
          <a:ext cx="5739452" cy="826560"/>
        </a:xfrm>
        <a:prstGeom prst="round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Profit for the company.</a:t>
          </a:r>
          <a:endParaRPr lang="en-US" sz="2800" kern="1200" dirty="0"/>
        </a:p>
      </dsp:txBody>
      <dsp:txXfrm>
        <a:off x="450309" y="1357619"/>
        <a:ext cx="5658754" cy="745862"/>
      </dsp:txXfrm>
    </dsp:sp>
    <dsp:sp modelId="{51407EA5-CBC4-41AD-BB1C-05D558C814D7}">
      <dsp:nvSpPr>
        <dsp:cNvPr id="0" name=""/>
        <dsp:cNvSpPr/>
      </dsp:nvSpPr>
      <dsp:spPr>
        <a:xfrm>
          <a:off x="0" y="300063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09960" y="2587350"/>
          <a:ext cx="5739452" cy="82656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Knowledge about the popularity of the Car.</a:t>
          </a:r>
          <a:endParaRPr lang="en-US" sz="2800" kern="1200" dirty="0"/>
        </a:p>
      </dsp:txBody>
      <dsp:txXfrm>
        <a:off x="450309" y="2627699"/>
        <a:ext cx="5658754"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CFA9-2167-4B2E-A9CD-E2C426A44556}">
      <dsp:nvSpPr>
        <dsp:cNvPr id="0" name=""/>
        <dsp:cNvSpPr/>
      </dsp:nvSpPr>
      <dsp:spPr>
        <a:xfrm>
          <a:off x="0" y="46047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2CAF02-64AF-420F-8541-5C0B98E9C297}">
      <dsp:nvSpPr>
        <dsp:cNvPr id="0" name=""/>
        <dsp:cNvSpPr/>
      </dsp:nvSpPr>
      <dsp:spPr>
        <a:xfrm>
          <a:off x="409960" y="47190"/>
          <a:ext cx="5739452" cy="82656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Fulfill the demands. </a:t>
          </a:r>
          <a:endParaRPr lang="en-US" sz="2800" kern="1200" dirty="0"/>
        </a:p>
      </dsp:txBody>
      <dsp:txXfrm>
        <a:off x="450309" y="87539"/>
        <a:ext cx="5658754" cy="745862"/>
      </dsp:txXfrm>
    </dsp:sp>
    <dsp:sp modelId="{F5800B87-0203-4375-AC68-C3DC33466947}">
      <dsp:nvSpPr>
        <dsp:cNvPr id="0" name=""/>
        <dsp:cNvSpPr/>
      </dsp:nvSpPr>
      <dsp:spPr>
        <a:xfrm>
          <a:off x="0" y="173055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8DB64-FD9D-42BD-80EC-7D4708EF886B}">
      <dsp:nvSpPr>
        <dsp:cNvPr id="0" name=""/>
        <dsp:cNvSpPr/>
      </dsp:nvSpPr>
      <dsp:spPr>
        <a:xfrm>
          <a:off x="409960" y="1317270"/>
          <a:ext cx="5739452" cy="826560"/>
        </a:xfrm>
        <a:prstGeom prst="round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Ready with the supply.</a:t>
          </a:r>
          <a:endParaRPr lang="en-US" sz="2800" kern="1200" dirty="0"/>
        </a:p>
      </dsp:txBody>
      <dsp:txXfrm>
        <a:off x="450309" y="1357619"/>
        <a:ext cx="5658754" cy="745862"/>
      </dsp:txXfrm>
    </dsp:sp>
    <dsp:sp modelId="{51407EA5-CBC4-41AD-BB1C-05D558C814D7}">
      <dsp:nvSpPr>
        <dsp:cNvPr id="0" name=""/>
        <dsp:cNvSpPr/>
      </dsp:nvSpPr>
      <dsp:spPr>
        <a:xfrm>
          <a:off x="0" y="3000630"/>
          <a:ext cx="8199218" cy="70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7219D8-23FB-44DF-8EB7-4FE0A360FC5E}">
      <dsp:nvSpPr>
        <dsp:cNvPr id="0" name=""/>
        <dsp:cNvSpPr/>
      </dsp:nvSpPr>
      <dsp:spPr>
        <a:xfrm>
          <a:off x="409960" y="2587350"/>
          <a:ext cx="5739452" cy="826560"/>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938" tIns="0" rIns="216938" bIns="0" numCol="1" spcCol="1270" anchor="ctr" anchorCtr="0">
          <a:noAutofit/>
        </a:bodyPr>
        <a:lstStyle/>
        <a:p>
          <a:pPr lvl="0" algn="l" defTabSz="1244600">
            <a:lnSpc>
              <a:spcPct val="90000"/>
            </a:lnSpc>
            <a:spcBef>
              <a:spcPct val="0"/>
            </a:spcBef>
            <a:spcAft>
              <a:spcPct val="35000"/>
            </a:spcAft>
          </a:pPr>
          <a:r>
            <a:rPr lang="en-US" sz="2800" kern="1200" dirty="0" smtClean="0"/>
            <a:t>Better utilization of man power.</a:t>
          </a:r>
          <a:endParaRPr lang="en-US" sz="2800" kern="1200" dirty="0"/>
        </a:p>
      </dsp:txBody>
      <dsp:txXfrm>
        <a:off x="450309" y="2627699"/>
        <a:ext cx="5658754"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16B5-6AC6-419F-9D4E-01B329E695D1}">
      <dsp:nvSpPr>
        <dsp:cNvPr id="0" name=""/>
        <dsp:cNvSpPr/>
      </dsp:nvSpPr>
      <dsp:spPr>
        <a:xfrm>
          <a:off x="2459761" y="32457"/>
          <a:ext cx="2437694" cy="2257061"/>
        </a:xfrm>
        <a:prstGeom prst="triangl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Linear Regression</a:t>
          </a:r>
          <a:endParaRPr lang="en-US" sz="1400" kern="1200" dirty="0"/>
        </a:p>
      </dsp:txBody>
      <dsp:txXfrm>
        <a:off x="3069185" y="1160988"/>
        <a:ext cx="1218847" cy="1128530"/>
      </dsp:txXfrm>
    </dsp:sp>
    <dsp:sp modelId="{EC36D78C-5DC0-42DC-9CAA-942C2B34CA9C}">
      <dsp:nvSpPr>
        <dsp:cNvPr id="0" name=""/>
        <dsp:cNvSpPr/>
      </dsp:nvSpPr>
      <dsp:spPr>
        <a:xfrm>
          <a:off x="1353206" y="2392536"/>
          <a:ext cx="2213109" cy="2437694"/>
        </a:xfrm>
        <a:prstGeom prst="triangle">
          <a:avLst/>
        </a:prstGeom>
        <a:solidFill>
          <a:schemeClr val="accent5">
            <a:hueOff val="-1863433"/>
            <a:satOff val="-1055"/>
            <a:lumOff val="170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Random Forest</a:t>
          </a:r>
          <a:endParaRPr lang="en-US" sz="1400" kern="1200" dirty="0"/>
        </a:p>
      </dsp:txBody>
      <dsp:txXfrm>
        <a:off x="1906483" y="3611383"/>
        <a:ext cx="1106555" cy="1218847"/>
      </dsp:txXfrm>
    </dsp:sp>
    <dsp:sp modelId="{A7C47958-63C0-4D2A-9902-F2385E73A1FE}">
      <dsp:nvSpPr>
        <dsp:cNvPr id="0" name=""/>
        <dsp:cNvSpPr/>
      </dsp:nvSpPr>
      <dsp:spPr>
        <a:xfrm rot="10800000">
          <a:off x="2552332" y="2392536"/>
          <a:ext cx="2252551" cy="2437694"/>
        </a:xfrm>
        <a:prstGeom prst="triangle">
          <a:avLst/>
        </a:prstGeom>
        <a:solidFill>
          <a:schemeClr val="accent5">
            <a:hueOff val="-3726865"/>
            <a:satOff val="-2109"/>
            <a:lumOff val="339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Algorithm Used</a:t>
          </a:r>
          <a:endParaRPr lang="en-US" sz="1400" kern="1200" dirty="0"/>
        </a:p>
      </dsp:txBody>
      <dsp:txXfrm rot="10800000">
        <a:off x="3115470" y="2392536"/>
        <a:ext cx="1126275" cy="1218847"/>
      </dsp:txXfrm>
    </dsp:sp>
    <dsp:sp modelId="{C2B34893-ADAF-4704-B26A-FD32F042BE6D}">
      <dsp:nvSpPr>
        <dsp:cNvPr id="0" name=""/>
        <dsp:cNvSpPr/>
      </dsp:nvSpPr>
      <dsp:spPr>
        <a:xfrm>
          <a:off x="3835035" y="2392536"/>
          <a:ext cx="2124840" cy="2437694"/>
        </a:xfrm>
        <a:prstGeom prst="triangle">
          <a:avLst/>
        </a:prstGeom>
        <a:solidFill>
          <a:schemeClr val="accent5">
            <a:hueOff val="-5590297"/>
            <a:satOff val="-3164"/>
            <a:lumOff val="509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Logistic Regression</a:t>
          </a:r>
          <a:endParaRPr lang="en-US" sz="1400" kern="1200" dirty="0"/>
        </a:p>
      </dsp:txBody>
      <dsp:txXfrm>
        <a:off x="4366245" y="3611383"/>
        <a:ext cx="1062420" cy="121884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EBBB-BBB0-4895-99C5-81410B39E879}"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BB2-15CA-4DF4-83BE-BB74F23DAC00}" type="slidenum">
              <a:rPr lang="en-US" smtClean="0"/>
              <a:t>‹#›</a:t>
            </a:fld>
            <a:endParaRPr lang="en-US"/>
          </a:p>
        </p:txBody>
      </p:sp>
    </p:spTree>
    <p:extLst>
      <p:ext uri="{BB962C8B-B14F-4D97-AF65-F5344CB8AC3E}">
        <p14:creationId xmlns:p14="http://schemas.microsoft.com/office/powerpoint/2010/main" val="300255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DEBB2-15CA-4DF4-83BE-BB74F23DAC00}" type="slidenum">
              <a:rPr lang="en-US" smtClean="0"/>
              <a:t>2</a:t>
            </a:fld>
            <a:endParaRPr lang="en-US"/>
          </a:p>
        </p:txBody>
      </p:sp>
    </p:spTree>
    <p:extLst>
      <p:ext uri="{BB962C8B-B14F-4D97-AF65-F5344CB8AC3E}">
        <p14:creationId xmlns:p14="http://schemas.microsoft.com/office/powerpoint/2010/main" val="256134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17</a:t>
            </a:fld>
            <a:endParaRPr lang="en-US"/>
          </a:p>
        </p:txBody>
      </p:sp>
    </p:spTree>
    <p:extLst>
      <p:ext uri="{BB962C8B-B14F-4D97-AF65-F5344CB8AC3E}">
        <p14:creationId xmlns:p14="http://schemas.microsoft.com/office/powerpoint/2010/main" val="1595890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362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16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1151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6075" y="1295400"/>
            <a:ext cx="5060950" cy="4168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559425" y="1295400"/>
            <a:ext cx="5062538" cy="2008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559425" y="3455988"/>
            <a:ext cx="5062538" cy="2008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971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379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0237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655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03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53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635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0001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04883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6"/>
            </p:custDataLst>
          </p:nvPr>
        </p:nvPicPr>
        <p:blipFill>
          <a:blip r:embed="rId18">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454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1.xml"/><Relationship Id="rId18" Type="http://schemas.microsoft.com/office/2007/relationships/hdphoto" Target="../media/hdphoto1.wdp"/><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5.png"/><Relationship Id="rId2" Type="http://schemas.openxmlformats.org/officeDocument/2006/relationships/tags" Target="../tags/tag7.xml"/><Relationship Id="rId16" Type="http://schemas.openxmlformats.org/officeDocument/2006/relationships/image" Target="../media/image4.png"/><Relationship Id="rId20" Type="http://schemas.microsoft.com/office/2007/relationships/hdphoto" Target="../media/hdphoto2.wdp"/><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1.emf"/><Relationship Id="rId10" Type="http://schemas.openxmlformats.org/officeDocument/2006/relationships/tags" Target="../tags/tag15.xml"/><Relationship Id="rId19" Type="http://schemas.openxmlformats.org/officeDocument/2006/relationships/image" Target="../media/image6.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2.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1.emf"/><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slideLayout" Target="../slideLayouts/slideLayout12.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s/_rels/slide11.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slideLayout" Target="../slideLayouts/slideLayout6.xml"/><Relationship Id="rId18" Type="http://schemas.openxmlformats.org/officeDocument/2006/relationships/diagramQuickStyle" Target="../diagrams/quickStyle4.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diagramLayout" Target="../diagrams/layout4.xml"/><Relationship Id="rId2" Type="http://schemas.openxmlformats.org/officeDocument/2006/relationships/tags" Target="../tags/tag128.xml"/><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image" Target="../media/image2.png"/><Relationship Id="rId10" Type="http://schemas.openxmlformats.org/officeDocument/2006/relationships/tags" Target="../tags/tag136.xml"/><Relationship Id="rId19" Type="http://schemas.openxmlformats.org/officeDocument/2006/relationships/diagramColors" Target="../diagrams/colors4.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image" Target="../media/image1.emf"/></Relationships>
</file>

<file path=ppt/slides/_rels/slide12.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1.emf"/><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slideLayout" Target="../slideLayouts/slideLayout4.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image" Target="../media/image17.PNG"/><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image" Target="../media/image1.emf"/><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slideLayout" Target="../slideLayouts/slideLayout4.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image" Target="../media/image18.PNG"/><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image" Target="../media/image1.emf"/><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Layout" Target="../slideLayouts/slideLayout4.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image" Target="../media/image19.PNG"/><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1.emf"/><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slideLayout" Target="../slideLayouts/slideLayout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image" Target="../media/image20.png"/><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slideLayout" Target="../slideLayouts/slideLayout4.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image" Target="../media/image22.PNG"/><Relationship Id="rId2" Type="http://schemas.openxmlformats.org/officeDocument/2006/relationships/tags" Target="../tags/tag184.xml"/><Relationship Id="rId16" Type="http://schemas.openxmlformats.org/officeDocument/2006/relationships/image" Target="../media/image21.PNG"/><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tags" Target="../tags/tag193.xml"/><Relationship Id="rId5" Type="http://schemas.openxmlformats.org/officeDocument/2006/relationships/tags" Target="../tags/tag187.xml"/><Relationship Id="rId15" Type="http://schemas.openxmlformats.org/officeDocument/2006/relationships/image" Target="../media/image2.png"/><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image" Target="../media/image1.emf"/></Relationships>
</file>

<file path=ppt/slides/_rels/slide17.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18" Type="http://schemas.openxmlformats.org/officeDocument/2006/relationships/tags" Target="../tags/tag212.xml"/><Relationship Id="rId26" Type="http://schemas.openxmlformats.org/officeDocument/2006/relationships/image" Target="../media/image24.jpeg"/><Relationship Id="rId3" Type="http://schemas.openxmlformats.org/officeDocument/2006/relationships/tags" Target="../tags/tag197.xml"/><Relationship Id="rId21" Type="http://schemas.openxmlformats.org/officeDocument/2006/relationships/tags" Target="../tags/tag215.xml"/><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tags" Target="../tags/tag211.xml"/><Relationship Id="rId25" Type="http://schemas.openxmlformats.org/officeDocument/2006/relationships/image" Target="../media/image23.png"/><Relationship Id="rId2" Type="http://schemas.openxmlformats.org/officeDocument/2006/relationships/tags" Target="../tags/tag196.xml"/><Relationship Id="rId16" Type="http://schemas.openxmlformats.org/officeDocument/2006/relationships/tags" Target="../tags/tag210.xml"/><Relationship Id="rId20" Type="http://schemas.openxmlformats.org/officeDocument/2006/relationships/tags" Target="../tags/tag214.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24" Type="http://schemas.openxmlformats.org/officeDocument/2006/relationships/image" Target="../media/image2.png"/><Relationship Id="rId5" Type="http://schemas.openxmlformats.org/officeDocument/2006/relationships/tags" Target="../tags/tag199.xml"/><Relationship Id="rId15" Type="http://schemas.openxmlformats.org/officeDocument/2006/relationships/tags" Target="../tags/tag209.xml"/><Relationship Id="rId23" Type="http://schemas.openxmlformats.org/officeDocument/2006/relationships/notesSlide" Target="../notesSlides/notesSlide2.xml"/><Relationship Id="rId10" Type="http://schemas.openxmlformats.org/officeDocument/2006/relationships/tags" Target="../tags/tag204.xml"/><Relationship Id="rId19" Type="http://schemas.openxmlformats.org/officeDocument/2006/relationships/tags" Target="../tags/tag213.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 Id="rId2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image" Target="../media/image25.jpeg"/><Relationship Id="rId2" Type="http://schemas.openxmlformats.org/officeDocument/2006/relationships/tags" Target="../tags/tag217.xml"/><Relationship Id="rId16" Type="http://schemas.openxmlformats.org/officeDocument/2006/relationships/image" Target="../media/image2.png"/><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5" Type="http://schemas.openxmlformats.org/officeDocument/2006/relationships/image" Target="../media/image1.emf"/><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31.xml"/><Relationship Id="rId7" Type="http://schemas.openxmlformats.org/officeDocument/2006/relationships/slideLayout" Target="../slideLayouts/slideLayout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10" Type="http://schemas.openxmlformats.org/officeDocument/2006/relationships/image" Target="../media/image4.png"/><Relationship Id="rId4" Type="http://schemas.openxmlformats.org/officeDocument/2006/relationships/tags" Target="../tags/tag232.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4.xml"/><Relationship Id="rId26" Type="http://schemas.openxmlformats.org/officeDocument/2006/relationships/image" Target="../media/image11.jpg"/><Relationship Id="rId3" Type="http://schemas.openxmlformats.org/officeDocument/2006/relationships/tags" Target="../tags/tag20.xml"/><Relationship Id="rId21" Type="http://schemas.openxmlformats.org/officeDocument/2006/relationships/image" Target="../media/image2.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10.png"/><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emf"/><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9.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8.png"/><Relationship Id="rId10" Type="http://schemas.openxmlformats.org/officeDocument/2006/relationships/tags" Target="../tags/tag27.xml"/><Relationship Id="rId19" Type="http://schemas.openxmlformats.org/officeDocument/2006/relationships/notesSlide" Target="../notesSlides/notesSlide1.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emf"/><Relationship Id="rId2" Type="http://schemas.openxmlformats.org/officeDocument/2006/relationships/tags" Target="../tags/tag36.xml"/><Relationship Id="rId16" Type="http://schemas.openxmlformats.org/officeDocument/2006/relationships/slideLayout" Target="../slideLayouts/slideLayout4.xml"/><Relationship Id="rId20" Type="http://schemas.openxmlformats.org/officeDocument/2006/relationships/image" Target="../media/image13.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1.emf"/><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Layout" Target="../slideLayouts/slideLayout4.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emf"/><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Layout" Target="../slideLayouts/slideLayout4.xml"/><Relationship Id="rId18" Type="http://schemas.openxmlformats.org/officeDocument/2006/relationships/diagramLayout" Target="../diagrams/layout1.xml"/><Relationship Id="rId3" Type="http://schemas.openxmlformats.org/officeDocument/2006/relationships/tags" Target="../tags/tag74.xml"/><Relationship Id="rId21" Type="http://schemas.microsoft.com/office/2007/relationships/diagramDrawing" Target="../diagrams/drawing1.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diagramData" Target="../diagrams/data1.xml"/><Relationship Id="rId2" Type="http://schemas.openxmlformats.org/officeDocument/2006/relationships/tags" Target="../tags/tag73.xml"/><Relationship Id="rId16" Type="http://schemas.openxmlformats.org/officeDocument/2006/relationships/image" Target="../media/image14.png"/><Relationship Id="rId20" Type="http://schemas.openxmlformats.org/officeDocument/2006/relationships/diagramColors" Target="../diagrams/colors1.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image" Target="../media/image2.png"/><Relationship Id="rId10" Type="http://schemas.openxmlformats.org/officeDocument/2006/relationships/tags" Target="../tags/tag81.xml"/><Relationship Id="rId19" Type="http://schemas.openxmlformats.org/officeDocument/2006/relationships/diagramQuickStyle" Target="../diagrams/quickStyle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image" Target="../media/image16.jpe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image" Target="../media/image15.jpg"/><Relationship Id="rId2" Type="http://schemas.openxmlformats.org/officeDocument/2006/relationships/tags" Target="../tags/tag85.xml"/><Relationship Id="rId16" Type="http://schemas.openxmlformats.org/officeDocument/2006/relationships/image" Target="../media/image2.png"/><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emf"/><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image" Target="../media/image2.png"/><Relationship Id="rId18" Type="http://schemas.microsoft.com/office/2007/relationships/diagramDrawing" Target="../diagrams/drawing2.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image" Target="../media/image1.emf"/><Relationship Id="rId17" Type="http://schemas.openxmlformats.org/officeDocument/2006/relationships/diagramColors" Target="../diagrams/colors2.xml"/><Relationship Id="rId2" Type="http://schemas.openxmlformats.org/officeDocument/2006/relationships/tags" Target="../tags/tag98.xml"/><Relationship Id="rId16" Type="http://schemas.openxmlformats.org/officeDocument/2006/relationships/diagramQuickStyle" Target="../diagrams/quickStyle2.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slideLayout" Target="../slideLayouts/slideLayout4.xml"/><Relationship Id="rId5" Type="http://schemas.openxmlformats.org/officeDocument/2006/relationships/tags" Target="../tags/tag101.xml"/><Relationship Id="rId15" Type="http://schemas.openxmlformats.org/officeDocument/2006/relationships/diagramLayout" Target="../diagrams/layout2.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2.png"/><Relationship Id="rId18" Type="http://schemas.microsoft.com/office/2007/relationships/diagramDrawing" Target="../diagrams/drawing3.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media/image1.emf"/><Relationship Id="rId17" Type="http://schemas.openxmlformats.org/officeDocument/2006/relationships/diagramColors" Target="../diagrams/colors3.xml"/><Relationship Id="rId2" Type="http://schemas.openxmlformats.org/officeDocument/2006/relationships/tags" Target="../tags/tag108.xml"/><Relationship Id="rId16" Type="http://schemas.openxmlformats.org/officeDocument/2006/relationships/diagramQuickStyle" Target="../diagrams/quickStyle3.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slideLayout" Target="../slideLayouts/slideLayout4.xml"/><Relationship Id="rId5" Type="http://schemas.openxmlformats.org/officeDocument/2006/relationships/tags" Target="../tags/tag111.xml"/><Relationship Id="rId15" Type="http://schemas.openxmlformats.org/officeDocument/2006/relationships/diagramLayout" Target="../diagrams/layout3.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endParaRPr lang="en-GB" sz="100" dirty="0"/>
          </a:p>
        </p:txBody>
      </p:sp>
      <p:pic>
        <p:nvPicPr>
          <p:cNvPr id="14" name="Picture 13"/>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p:nvPr>
            <p:custDataLst>
              <p:tags r:id="rId6"/>
            </p:custDataLst>
          </p:nvPr>
        </p:nvSpPr>
        <p:spPr>
          <a:xfrm>
            <a:off x="4394122" y="182457"/>
            <a:ext cx="5440912" cy="1384995"/>
          </a:xfrm>
          <a:prstGeom prst="rect">
            <a:avLst/>
          </a:prstGeom>
        </p:spPr>
        <p:txBody>
          <a:bodyPr wrap="none">
            <a:spAutoFit/>
          </a:bodyPr>
          <a:lstStyle/>
          <a:p>
            <a:pPr algn="ctr"/>
            <a:r>
              <a:rPr lang="en-GB" sz="2400" b="1" dirty="0" smtClean="0">
                <a:solidFill>
                  <a:schemeClr val="accent1">
                    <a:lumMod val="40000"/>
                    <a:lumOff val="60000"/>
                  </a:schemeClr>
                </a:solidFill>
              </a:rPr>
              <a:t>Interpreting </a:t>
            </a:r>
            <a:r>
              <a:rPr lang="en-GB" sz="3200" b="1" dirty="0" smtClean="0">
                <a:solidFill>
                  <a:schemeClr val="accent4"/>
                </a:solidFill>
              </a:rPr>
              <a:t>the</a:t>
            </a:r>
            <a:r>
              <a:rPr lang="en-GB" sz="3200" b="1" dirty="0" smtClean="0">
                <a:solidFill>
                  <a:schemeClr val="bg1"/>
                </a:solidFill>
              </a:rPr>
              <a:t> </a:t>
            </a:r>
            <a:r>
              <a:rPr lang="en-GB" sz="4800" b="1" dirty="0">
                <a:solidFill>
                  <a:schemeClr val="bg1"/>
                </a:solidFill>
              </a:rPr>
              <a:t>world </a:t>
            </a:r>
            <a:r>
              <a:rPr lang="en-GB" sz="3600" b="1" dirty="0">
                <a:solidFill>
                  <a:schemeClr val="accent5">
                    <a:lumMod val="40000"/>
                    <a:lumOff val="60000"/>
                  </a:schemeClr>
                </a:solidFill>
              </a:rPr>
              <a:t>on</a:t>
            </a:r>
            <a:r>
              <a:rPr lang="en-GB" sz="3600" b="1" dirty="0">
                <a:solidFill>
                  <a:schemeClr val="bg1"/>
                </a:solidFill>
              </a:rPr>
              <a:t> </a:t>
            </a:r>
            <a:r>
              <a:rPr lang="en-GB" sz="3200" b="1" dirty="0" smtClean="0">
                <a:solidFill>
                  <a:schemeClr val="accent4">
                    <a:lumMod val="60000"/>
                    <a:lumOff val="40000"/>
                  </a:schemeClr>
                </a:solidFill>
              </a:rPr>
              <a:t>a</a:t>
            </a:r>
          </a:p>
          <a:p>
            <a:pPr algn="ctr"/>
            <a:r>
              <a:rPr lang="en-GB" sz="2400" b="1" dirty="0">
                <a:solidFill>
                  <a:srgbClr val="FFC000"/>
                </a:solidFill>
              </a:rPr>
              <a:t>different</a:t>
            </a:r>
            <a:r>
              <a:rPr lang="en-GB" sz="2400" b="1" dirty="0">
                <a:solidFill>
                  <a:schemeClr val="bg1"/>
                </a:solidFill>
              </a:rPr>
              <a:t> </a:t>
            </a:r>
            <a:r>
              <a:rPr lang="en-GB" sz="3600" b="1" dirty="0" smtClean="0">
                <a:solidFill>
                  <a:schemeClr val="accent3">
                    <a:lumMod val="20000"/>
                    <a:lumOff val="80000"/>
                  </a:schemeClr>
                </a:solidFill>
              </a:rPr>
              <a:t>plane</a:t>
            </a:r>
            <a:endParaRPr lang="en-GB" sz="3200" b="1" dirty="0">
              <a:solidFill>
                <a:schemeClr val="accent3">
                  <a:lumMod val="20000"/>
                  <a:lumOff val="80000"/>
                </a:schemeClr>
              </a:solidFill>
            </a:endParaRPr>
          </a:p>
        </p:txBody>
      </p:sp>
      <p:cxnSp>
        <p:nvCxnSpPr>
          <p:cNvPr id="9" name="Straight Connector 8"/>
          <p:cNvCxnSpPr/>
          <p:nvPr>
            <p:custDataLst>
              <p:tags r:id="rId7"/>
            </p:custDataLst>
          </p:nvPr>
        </p:nvCxnSpPr>
        <p:spPr>
          <a:xfrm>
            <a:off x="2394857" y="4299857"/>
            <a:ext cx="7898493"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8"/>
            </p:custDataLst>
          </p:nvPr>
        </p:nvPicPr>
        <p:blipFill rotWithShape="1">
          <a:blip r:embed="rId17" cstate="print">
            <a:extLst>
              <a:ext uri="{BEBA8EAE-BF5A-486C-A8C5-ECC9F3942E4B}">
                <a14:imgProps xmlns:a14="http://schemas.microsoft.com/office/drawing/2010/main">
                  <a14:imgLayer r:embed="rId18">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575036" y="725862"/>
            <a:ext cx="2724346" cy="4225368"/>
          </a:xfrm>
          <a:prstGeom prst="rect">
            <a:avLst/>
          </a:prstGeom>
        </p:spPr>
      </p:pic>
      <p:sp>
        <p:nvSpPr>
          <p:cNvPr id="10" name="Rectangle 9"/>
          <p:cNvSpPr/>
          <p:nvPr>
            <p:custDataLst>
              <p:tags r:id="rId9"/>
            </p:custDataLst>
          </p:nvPr>
        </p:nvSpPr>
        <p:spPr>
          <a:xfrm>
            <a:off x="2527192" y="3710018"/>
            <a:ext cx="7633821" cy="577850"/>
          </a:xfrm>
          <a:prstGeom prst="rect">
            <a:avLst/>
          </a:prstGeom>
        </p:spPr>
        <p:txBody>
          <a:bodyPr wrap="none">
            <a:spAutoFit/>
          </a:bodyPr>
          <a:lstStyle/>
          <a:p>
            <a:pPr>
              <a:lnSpc>
                <a:spcPct val="150000"/>
              </a:lnSpc>
            </a:pPr>
            <a:r>
              <a:rPr lang="en-US" sz="2400" b="1" dirty="0">
                <a:solidFill>
                  <a:schemeClr val="bg1"/>
                </a:solidFill>
              </a:rPr>
              <a:t>Robert Bosch Engineering and Business Solutions</a:t>
            </a:r>
          </a:p>
        </p:txBody>
      </p:sp>
      <p:sp>
        <p:nvSpPr>
          <p:cNvPr id="12" name="Rectangle 11"/>
          <p:cNvSpPr/>
          <p:nvPr>
            <p:custDataLst>
              <p:tags r:id="rId10"/>
            </p:custDataLst>
          </p:nvPr>
        </p:nvSpPr>
        <p:spPr>
          <a:xfrm>
            <a:off x="2394857" y="4241067"/>
            <a:ext cx="9031453" cy="1420325"/>
          </a:xfrm>
          <a:prstGeom prst="rect">
            <a:avLst/>
          </a:prstGeom>
        </p:spPr>
        <p:txBody>
          <a:bodyPr wrap="square">
            <a:spAutoFit/>
          </a:bodyPr>
          <a:lstStyle/>
          <a:p>
            <a:pPr>
              <a:lnSpc>
                <a:spcPct val="150000"/>
              </a:lnSpc>
            </a:pPr>
            <a:r>
              <a:rPr lang="en-US" sz="2000" dirty="0" smtClean="0">
                <a:solidFill>
                  <a:schemeClr val="bg1"/>
                </a:solidFill>
                <a:effectLst>
                  <a:outerShdw blurRad="38100" dist="38100" dir="2700000" algn="tl">
                    <a:srgbClr val="C0C0C0"/>
                  </a:outerShdw>
                </a:effectLst>
              </a:rPr>
              <a:t>AI/ML </a:t>
            </a:r>
            <a:r>
              <a:rPr lang="en-US" sz="2000" dirty="0">
                <a:solidFill>
                  <a:schemeClr val="bg1"/>
                </a:solidFill>
                <a:effectLst>
                  <a:outerShdw blurRad="38100" dist="38100" dir="2700000" algn="tl">
                    <a:srgbClr val="C0C0C0"/>
                  </a:outerShdw>
                </a:effectLst>
              </a:rPr>
              <a:t>- Car and OEM Sales Forecast for Indian Market </a:t>
            </a:r>
            <a:endParaRPr lang="en-US" sz="2000" dirty="0" smtClean="0">
              <a:solidFill>
                <a:schemeClr val="bg1"/>
              </a:solidFill>
              <a:effectLst>
                <a:outerShdw blurRad="38100" dist="38100" dir="2700000" algn="tl">
                  <a:srgbClr val="C0C0C0"/>
                </a:outerShdw>
              </a:effectLst>
            </a:endParaRPr>
          </a:p>
          <a:p>
            <a:pPr>
              <a:lnSpc>
                <a:spcPct val="150000"/>
              </a:lnSpc>
            </a:pPr>
            <a:r>
              <a:rPr lang="en-US" sz="2000" dirty="0" smtClean="0">
                <a:solidFill>
                  <a:schemeClr val="bg1"/>
                </a:solidFill>
                <a:effectLst>
                  <a:outerShdw blurRad="38100" dist="38100" dir="2700000" algn="tl">
                    <a:srgbClr val="C0C0C0"/>
                  </a:outerShdw>
                </a:effectLst>
              </a:rPr>
              <a:t>(Predictive Analysis)</a:t>
            </a:r>
          </a:p>
          <a:p>
            <a:pPr>
              <a:lnSpc>
                <a:spcPct val="150000"/>
              </a:lnSpc>
            </a:pPr>
            <a:endParaRPr lang="en-US" sz="2000" dirty="0">
              <a:solidFill>
                <a:schemeClr val="bg1"/>
              </a:solidFill>
            </a:endParaRPr>
          </a:p>
        </p:txBody>
      </p:sp>
      <p:pic>
        <p:nvPicPr>
          <p:cNvPr id="18" name="Picture 2" descr="https://cdn3.iconfinder.com/data/icons/linecons-free-vector-icons-pack/32/calendar-512.png"/>
          <p:cNvPicPr>
            <a:picLocks noChangeAspect="1" noChangeArrowheads="1"/>
          </p:cNvPicPr>
          <p:nvPr>
            <p:custDataLst>
              <p:tags r:id="rId11"/>
            </p:custDataLst>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12986" y="5308413"/>
            <a:ext cx="363742" cy="36374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custDataLst>
              <p:tags r:id="rId12"/>
            </p:custDataLst>
          </p:nvPr>
        </p:nvSpPr>
        <p:spPr>
          <a:xfrm>
            <a:off x="2638110" y="5262017"/>
            <a:ext cx="1402948" cy="456535"/>
          </a:xfrm>
          <a:prstGeom prst="rect">
            <a:avLst/>
          </a:prstGeom>
        </p:spPr>
        <p:txBody>
          <a:bodyPr wrap="none">
            <a:spAutoFit/>
          </a:bodyPr>
          <a:lstStyle/>
          <a:p>
            <a:pPr>
              <a:lnSpc>
                <a:spcPct val="150000"/>
              </a:lnSpc>
            </a:pPr>
            <a:r>
              <a:rPr lang="en-US" dirty="0" smtClean="0">
                <a:solidFill>
                  <a:schemeClr val="bg1"/>
                </a:solidFill>
              </a:rPr>
              <a:t> 23/04/2018</a:t>
            </a:r>
            <a:endParaRPr lang="en-US" dirty="0">
              <a:solidFill>
                <a:schemeClr val="bg1"/>
              </a:solidFill>
            </a:endParaRPr>
          </a:p>
        </p:txBody>
      </p:sp>
    </p:spTree>
    <p:custDataLst>
      <p:tags r:id="rId1"/>
    </p:custDataLst>
    <p:extLst>
      <p:ext uri="{BB962C8B-B14F-4D97-AF65-F5344CB8AC3E}">
        <p14:creationId xmlns:p14="http://schemas.microsoft.com/office/powerpoint/2010/main" val="3302754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1" name="TextBox 10"/>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10" name="Rectangle 9"/>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9" name="Rectangle 8"/>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8" name="Rectangle 7"/>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7" name="Rectangle 6"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6" name="TextBox 5"/>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4" name="TextBox 3"/>
          <p:cNvSpPr txBox="1"/>
          <p:nvPr>
            <p:custDataLst>
              <p:tags r:id="rId10"/>
            </p:custDataLst>
          </p:nvPr>
        </p:nvSpPr>
        <p:spPr>
          <a:xfrm>
            <a:off x="937895" y="2489835"/>
            <a:ext cx="8229600" cy="914400"/>
          </a:xfrm>
          <a:prstGeom prst="rect">
            <a:avLst/>
          </a:prstGeom>
          <a:noFill/>
        </p:spPr>
        <p:txBody>
          <a:bodyPr wrap="none" lIns="0" tIns="0" rIns="0" bIns="0" rtlCol="0">
            <a:noAutofit/>
          </a:bodyPr>
          <a:lstStyle/>
          <a:p>
            <a:r>
              <a:rPr lang="en-US" sz="4000" b="1" dirty="0"/>
              <a:t>Predictive </a:t>
            </a:r>
            <a:r>
              <a:rPr lang="en-US" sz="4000" b="1" dirty="0" smtClean="0"/>
              <a:t>modelling and Algorithms</a:t>
            </a:r>
            <a:endParaRPr lang="en-US" sz="4000" b="1" dirty="0"/>
          </a:p>
        </p:txBody>
      </p:sp>
    </p:spTree>
    <p:custDataLst>
      <p:tags r:id="rId1"/>
    </p:custDataLst>
    <p:extLst>
      <p:ext uri="{BB962C8B-B14F-4D97-AF65-F5344CB8AC3E}">
        <p14:creationId xmlns:p14="http://schemas.microsoft.com/office/powerpoint/2010/main" val="2471186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a:t>
            </a:r>
            <a:r>
              <a:rPr lang="en-US" sz="2400" dirty="0" smtClean="0"/>
              <a:t>Market</a:t>
            </a:r>
            <a:r>
              <a:rPr lang="en-US" sz="2400" dirty="0"/>
              <a:t>(Predictive Analysis)</a:t>
            </a:r>
            <a:br>
              <a:rPr lang="en-US" sz="2400" dirty="0"/>
            </a:br>
            <a:endParaRPr kumimoji="0" lang="en-US" sz="2400" b="0" i="0" u="none" strike="noStrike" kern="0" cap="none" normalizeH="0" baseline="0" noProof="0" dirty="0" smtClean="0">
              <a:ln>
                <a:noFill/>
              </a:ln>
              <a:effectLst/>
              <a:uLnTx/>
              <a:uFillTx/>
            </a:endParaRP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6477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Algorithms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solidFill>
                <a:srgbClr val="0A5139"/>
              </a:solidFill>
            </a:endParaRPr>
          </a:p>
        </p:txBody>
      </p:sp>
      <p:graphicFrame>
        <p:nvGraphicFramePr>
          <p:cNvPr id="12" name="Diagram 11"/>
          <p:cNvGraphicFramePr/>
          <p:nvPr>
            <p:custDataLst>
              <p:tags r:id="rId11"/>
            </p:custDataLst>
            <p:extLst>
              <p:ext uri="{D42A27DB-BD31-4B8C-83A1-F6EECF244321}">
                <p14:modId xmlns:p14="http://schemas.microsoft.com/office/powerpoint/2010/main" val="3111097192"/>
              </p:ext>
            </p:extLst>
          </p:nvPr>
        </p:nvGraphicFramePr>
        <p:xfrm>
          <a:off x="4342603" y="654050"/>
          <a:ext cx="7313083" cy="487538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4" name="TextBox 13"/>
          <p:cNvSpPr txBox="1"/>
          <p:nvPr>
            <p:custDataLst>
              <p:tags r:id="rId12"/>
            </p:custDataLst>
          </p:nvPr>
        </p:nvSpPr>
        <p:spPr>
          <a:xfrm>
            <a:off x="266700" y="1295400"/>
            <a:ext cx="5020408" cy="4203700"/>
          </a:xfrm>
          <a:prstGeom prst="rect">
            <a:avLst/>
          </a:prstGeom>
          <a:noFill/>
        </p:spPr>
        <p:txBody>
          <a:bodyPr wrap="square" lIns="0" tIns="0" rIns="0" bIns="0" rtlCol="0">
            <a:noAutofit/>
          </a:bodyPr>
          <a:lstStyle/>
          <a:p>
            <a:r>
              <a:rPr lang="en-US" dirty="0"/>
              <a:t>The Following supervised learning algorithms to perform data mining and statistic analysis in order to determine </a:t>
            </a:r>
            <a:r>
              <a:rPr lang="en-US" dirty="0" smtClean="0"/>
              <a:t>Car and OEM sales.</a:t>
            </a:r>
            <a:endParaRPr lang="en-US" dirty="0"/>
          </a:p>
          <a:p>
            <a:endParaRPr lang="en-US" dirty="0"/>
          </a:p>
          <a:p>
            <a:r>
              <a:rPr lang="en-US" dirty="0"/>
              <a:t>Here data set is in the form of structure </a:t>
            </a:r>
            <a:r>
              <a:rPr lang="en-US" dirty="0" smtClean="0"/>
              <a:t>.We </a:t>
            </a:r>
            <a:r>
              <a:rPr lang="en-US" dirty="0"/>
              <a:t>should  use supervised learning to deal with structural data.</a:t>
            </a:r>
          </a:p>
          <a:p>
            <a:endParaRPr lang="en-US" dirty="0"/>
          </a:p>
        </p:txBody>
      </p:sp>
    </p:spTree>
    <p:custDataLst>
      <p:tags r:id="rId1"/>
    </p:custDataLst>
    <p:extLst>
      <p:ext uri="{BB962C8B-B14F-4D97-AF65-F5344CB8AC3E}">
        <p14:creationId xmlns:p14="http://schemas.microsoft.com/office/powerpoint/2010/main" val="91698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Linear Regression</a:t>
            </a:r>
            <a:endParaRPr lang="en-US" sz="2800" dirty="0">
              <a:solidFill>
                <a:srgbClr val="0A5139"/>
              </a:solidFill>
            </a:endParaRPr>
          </a:p>
        </p:txBody>
      </p:sp>
      <p:graphicFrame>
        <p:nvGraphicFramePr>
          <p:cNvPr id="3" name="Table 2"/>
          <p:cNvGraphicFramePr>
            <a:graphicFrameLocks noGrp="1"/>
          </p:cNvGraphicFramePr>
          <p:nvPr>
            <p:custDataLst>
              <p:tags r:id="rId10"/>
            </p:custDataLst>
            <p:extLst>
              <p:ext uri="{D42A27DB-BD31-4B8C-83A1-F6EECF244321}">
                <p14:modId xmlns:p14="http://schemas.microsoft.com/office/powerpoint/2010/main" val="2730992575"/>
              </p:ext>
            </p:extLst>
          </p:nvPr>
        </p:nvGraphicFramePr>
        <p:xfrm>
          <a:off x="266700" y="1116420"/>
          <a:ext cx="10073055" cy="4347511"/>
        </p:xfrm>
        <a:graphic>
          <a:graphicData uri="http://schemas.openxmlformats.org/drawingml/2006/table">
            <a:tbl>
              <a:tblPr firstRow="1" bandRow="1">
                <a:tableStyleId>{7DF18680-E054-41AD-8BC1-D1AEF772440D}</a:tableStyleId>
              </a:tblPr>
              <a:tblGrid>
                <a:gridCol w="2675792">
                  <a:extLst>
                    <a:ext uri="{9D8B030D-6E8A-4147-A177-3AD203B41FA5}">
                      <a16:colId xmlns:a16="http://schemas.microsoft.com/office/drawing/2014/main" val="20000"/>
                    </a:ext>
                  </a:extLst>
                </a:gridCol>
                <a:gridCol w="2977662">
                  <a:extLst>
                    <a:ext uri="{9D8B030D-6E8A-4147-A177-3AD203B41FA5}">
                      <a16:colId xmlns:a16="http://schemas.microsoft.com/office/drawing/2014/main" val="20001"/>
                    </a:ext>
                  </a:extLst>
                </a:gridCol>
                <a:gridCol w="4419601">
                  <a:extLst>
                    <a:ext uri="{9D8B030D-6E8A-4147-A177-3AD203B41FA5}">
                      <a16:colId xmlns:a16="http://schemas.microsoft.com/office/drawing/2014/main" val="20002"/>
                    </a:ext>
                  </a:extLst>
                </a:gridCol>
              </a:tblGrid>
              <a:tr h="560141">
                <a:tc>
                  <a:txBody>
                    <a:bodyPr/>
                    <a:lstStyle/>
                    <a:p>
                      <a:r>
                        <a:rPr lang="en-US" dirty="0" smtClean="0"/>
                        <a:t>Accuracy for </a:t>
                      </a:r>
                      <a:r>
                        <a:rPr lang="en-US" dirty="0" err="1" smtClean="0"/>
                        <a:t>Maruti</a:t>
                      </a:r>
                      <a:r>
                        <a:rPr lang="en-US" dirty="0" smtClean="0"/>
                        <a:t> Swift</a:t>
                      </a:r>
                      <a:endParaRPr lang="en-US" dirty="0"/>
                    </a:p>
                  </a:txBody>
                  <a:tcPr/>
                </a:tc>
                <a:tc>
                  <a:txBody>
                    <a:bodyPr/>
                    <a:lstStyle/>
                    <a:p>
                      <a:r>
                        <a:rPr lang="en-US" dirty="0" smtClean="0"/>
                        <a:t>RMSE</a:t>
                      </a:r>
                      <a:r>
                        <a:rPr lang="en-US" baseline="0" dirty="0" smtClean="0"/>
                        <a:t> value</a:t>
                      </a:r>
                      <a:r>
                        <a:rPr lang="en-US" dirty="0" smtClean="0"/>
                        <a:t> for </a:t>
                      </a:r>
                      <a:r>
                        <a:rPr lang="en-US" dirty="0" err="1" smtClean="0"/>
                        <a:t>Maruti</a:t>
                      </a:r>
                      <a:r>
                        <a:rPr lang="en-US" dirty="0" smtClean="0"/>
                        <a:t> Swift</a:t>
                      </a:r>
                      <a:endParaRPr lang="en-US" dirty="0"/>
                    </a:p>
                  </a:txBody>
                  <a:tcPr/>
                </a:tc>
                <a:tc>
                  <a:txBody>
                    <a:bodyPr/>
                    <a:lstStyle/>
                    <a:p>
                      <a:r>
                        <a:rPr lang="en-US" dirty="0" smtClean="0"/>
                        <a:t>Line Graph</a:t>
                      </a:r>
                      <a:r>
                        <a:rPr lang="en-US" baseline="0" dirty="0" smtClean="0"/>
                        <a:t> </a:t>
                      </a:r>
                      <a:endParaRPr lang="en-US" dirty="0"/>
                    </a:p>
                  </a:txBody>
                  <a:tcPr/>
                </a:tc>
                <a:extLst>
                  <a:ext uri="{0D108BD9-81ED-4DB2-BD59-A6C34878D82A}">
                    <a16:rowId xmlns:a16="http://schemas.microsoft.com/office/drawing/2014/main" val="10000"/>
                  </a:ext>
                </a:extLst>
              </a:tr>
              <a:tr h="3787370">
                <a:tc>
                  <a:txBody>
                    <a:bodyPr/>
                    <a:lstStyle/>
                    <a:p>
                      <a:r>
                        <a:rPr lang="en-US" dirty="0" smtClean="0"/>
                        <a:t>Accuracy</a:t>
                      </a:r>
                      <a:r>
                        <a:rPr lang="en-US" baseline="0" dirty="0" smtClean="0"/>
                        <a:t> for </a:t>
                      </a:r>
                      <a:r>
                        <a:rPr lang="en-US" baseline="0" dirty="0" err="1" smtClean="0"/>
                        <a:t>Maruti</a:t>
                      </a:r>
                      <a:r>
                        <a:rPr lang="en-US" baseline="0" dirty="0" smtClean="0"/>
                        <a:t> Swift using Linear regression is:</a:t>
                      </a:r>
                    </a:p>
                    <a:p>
                      <a:r>
                        <a:rPr lang="en-US" baseline="0" dirty="0" smtClean="0"/>
                        <a:t>83.33%</a:t>
                      </a:r>
                      <a:endParaRPr lang="en-US" dirty="0"/>
                    </a:p>
                  </a:txBody>
                  <a:tcPr>
                    <a:solidFill>
                      <a:schemeClr val="accent5">
                        <a:lumMod val="20000"/>
                        <a:lumOff val="80000"/>
                      </a:schemeClr>
                    </a:solidFill>
                  </a:tcPr>
                </a:tc>
                <a:tc>
                  <a:txBody>
                    <a:bodyPr/>
                    <a:lstStyle/>
                    <a:p>
                      <a:r>
                        <a:rPr lang="en-US" baseline="0" dirty="0" smtClean="0"/>
                        <a:t>RMSE value for </a:t>
                      </a:r>
                      <a:r>
                        <a:rPr lang="en-US" baseline="0" dirty="0" err="1" smtClean="0"/>
                        <a:t>Maruti</a:t>
                      </a:r>
                      <a:r>
                        <a:rPr lang="en-US" baseline="0" dirty="0" smtClean="0"/>
                        <a:t> Suzuki Swift using Linear regression is : 1772</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6146204" y="1780246"/>
            <a:ext cx="4007445" cy="3594589"/>
          </a:xfrm>
          <a:prstGeom prst="rect">
            <a:avLst/>
          </a:prstGeom>
        </p:spPr>
      </p:pic>
    </p:spTree>
    <p:custDataLst>
      <p:tags r:id="rId1"/>
    </p:custDataLst>
    <p:extLst>
      <p:ext uri="{BB962C8B-B14F-4D97-AF65-F5344CB8AC3E}">
        <p14:creationId xmlns:p14="http://schemas.microsoft.com/office/powerpoint/2010/main" val="2556169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Logistic Regression</a:t>
            </a:r>
            <a:endParaRPr lang="en-US" sz="2800" dirty="0">
              <a:solidFill>
                <a:srgbClr val="0A5139"/>
              </a:solidFill>
            </a:endParaRPr>
          </a:p>
        </p:txBody>
      </p:sp>
      <p:graphicFrame>
        <p:nvGraphicFramePr>
          <p:cNvPr id="3" name="Table 2"/>
          <p:cNvGraphicFramePr>
            <a:graphicFrameLocks noGrp="1"/>
          </p:cNvGraphicFramePr>
          <p:nvPr>
            <p:custDataLst>
              <p:tags r:id="rId10"/>
            </p:custDataLst>
            <p:extLst>
              <p:ext uri="{D42A27DB-BD31-4B8C-83A1-F6EECF244321}">
                <p14:modId xmlns:p14="http://schemas.microsoft.com/office/powerpoint/2010/main" val="3469848979"/>
              </p:ext>
            </p:extLst>
          </p:nvPr>
        </p:nvGraphicFramePr>
        <p:xfrm>
          <a:off x="266700" y="1116420"/>
          <a:ext cx="10073055" cy="4347511"/>
        </p:xfrm>
        <a:graphic>
          <a:graphicData uri="http://schemas.openxmlformats.org/drawingml/2006/table">
            <a:tbl>
              <a:tblPr firstRow="1" bandRow="1">
                <a:tableStyleId>{7DF18680-E054-41AD-8BC1-D1AEF772440D}</a:tableStyleId>
              </a:tblPr>
              <a:tblGrid>
                <a:gridCol w="2675792">
                  <a:extLst>
                    <a:ext uri="{9D8B030D-6E8A-4147-A177-3AD203B41FA5}">
                      <a16:colId xmlns:a16="http://schemas.microsoft.com/office/drawing/2014/main" val="20000"/>
                    </a:ext>
                  </a:extLst>
                </a:gridCol>
                <a:gridCol w="2977662">
                  <a:extLst>
                    <a:ext uri="{9D8B030D-6E8A-4147-A177-3AD203B41FA5}">
                      <a16:colId xmlns:a16="http://schemas.microsoft.com/office/drawing/2014/main" val="20001"/>
                    </a:ext>
                  </a:extLst>
                </a:gridCol>
                <a:gridCol w="4419601">
                  <a:extLst>
                    <a:ext uri="{9D8B030D-6E8A-4147-A177-3AD203B41FA5}">
                      <a16:colId xmlns:a16="http://schemas.microsoft.com/office/drawing/2014/main" val="20002"/>
                    </a:ext>
                  </a:extLst>
                </a:gridCol>
              </a:tblGrid>
              <a:tr h="560141">
                <a:tc>
                  <a:txBody>
                    <a:bodyPr/>
                    <a:lstStyle/>
                    <a:p>
                      <a:r>
                        <a:rPr lang="en-US" dirty="0" smtClean="0"/>
                        <a:t>Accuracy for </a:t>
                      </a:r>
                      <a:r>
                        <a:rPr lang="en-US" dirty="0" err="1" smtClean="0"/>
                        <a:t>Maruti</a:t>
                      </a:r>
                      <a:r>
                        <a:rPr lang="en-US" dirty="0" smtClean="0"/>
                        <a:t> Swift</a:t>
                      </a:r>
                      <a:endParaRPr lang="en-US" dirty="0"/>
                    </a:p>
                  </a:txBody>
                  <a:tcPr/>
                </a:tc>
                <a:tc>
                  <a:txBody>
                    <a:bodyPr/>
                    <a:lstStyle/>
                    <a:p>
                      <a:r>
                        <a:rPr lang="en-US" dirty="0" smtClean="0"/>
                        <a:t>RMSE</a:t>
                      </a:r>
                      <a:r>
                        <a:rPr lang="en-US" baseline="0" dirty="0" smtClean="0"/>
                        <a:t> value</a:t>
                      </a:r>
                      <a:r>
                        <a:rPr lang="en-US" dirty="0" smtClean="0"/>
                        <a:t> for </a:t>
                      </a:r>
                      <a:r>
                        <a:rPr lang="en-US" dirty="0" err="1" smtClean="0"/>
                        <a:t>Maruti</a:t>
                      </a:r>
                      <a:r>
                        <a:rPr lang="en-US" dirty="0" smtClean="0"/>
                        <a:t> Swift</a:t>
                      </a:r>
                      <a:endParaRPr lang="en-US" dirty="0"/>
                    </a:p>
                  </a:txBody>
                  <a:tcPr/>
                </a:tc>
                <a:tc>
                  <a:txBody>
                    <a:bodyPr/>
                    <a:lstStyle/>
                    <a:p>
                      <a:r>
                        <a:rPr lang="en-US" dirty="0" smtClean="0"/>
                        <a:t>Line Graph</a:t>
                      </a:r>
                      <a:r>
                        <a:rPr lang="en-US" baseline="0" dirty="0" smtClean="0"/>
                        <a:t> </a:t>
                      </a:r>
                      <a:endParaRPr lang="en-US" dirty="0"/>
                    </a:p>
                  </a:txBody>
                  <a:tcPr/>
                </a:tc>
                <a:extLst>
                  <a:ext uri="{0D108BD9-81ED-4DB2-BD59-A6C34878D82A}">
                    <a16:rowId xmlns:a16="http://schemas.microsoft.com/office/drawing/2014/main" val="10000"/>
                  </a:ext>
                </a:extLst>
              </a:tr>
              <a:tr h="3787370">
                <a:tc>
                  <a:txBody>
                    <a:bodyPr/>
                    <a:lstStyle/>
                    <a:p>
                      <a:r>
                        <a:rPr lang="en-US" dirty="0" smtClean="0"/>
                        <a:t>Accuracy</a:t>
                      </a:r>
                      <a:r>
                        <a:rPr lang="en-US" baseline="0" dirty="0" smtClean="0"/>
                        <a:t> for </a:t>
                      </a:r>
                      <a:r>
                        <a:rPr lang="en-US" baseline="0" dirty="0" err="1" smtClean="0"/>
                        <a:t>Maruti</a:t>
                      </a:r>
                      <a:r>
                        <a:rPr lang="en-US" baseline="0" dirty="0" smtClean="0"/>
                        <a:t> Swift using Linear regression is:</a:t>
                      </a:r>
                    </a:p>
                    <a:p>
                      <a:r>
                        <a:rPr lang="en-US" baseline="0" dirty="0" smtClean="0"/>
                        <a:t>81.33%</a:t>
                      </a:r>
                      <a:endParaRPr lang="en-US" dirty="0"/>
                    </a:p>
                  </a:txBody>
                  <a:tcPr>
                    <a:solidFill>
                      <a:schemeClr val="accent5">
                        <a:lumMod val="20000"/>
                        <a:lumOff val="80000"/>
                      </a:schemeClr>
                    </a:solidFill>
                  </a:tcPr>
                </a:tc>
                <a:tc>
                  <a:txBody>
                    <a:bodyPr/>
                    <a:lstStyle/>
                    <a:p>
                      <a:r>
                        <a:rPr lang="en-US" baseline="0" dirty="0" smtClean="0"/>
                        <a:t>RMSE value for </a:t>
                      </a:r>
                      <a:r>
                        <a:rPr lang="en-US" baseline="0" dirty="0" err="1" smtClean="0"/>
                        <a:t>Maruti</a:t>
                      </a:r>
                      <a:r>
                        <a:rPr lang="en-US" baseline="0" dirty="0" smtClean="0"/>
                        <a:t> Suzuki Swift using Linear regression is : 1820</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6049108" y="1795536"/>
            <a:ext cx="4104542" cy="3486638"/>
          </a:xfrm>
          <a:prstGeom prst="rect">
            <a:avLst/>
          </a:prstGeom>
        </p:spPr>
      </p:pic>
    </p:spTree>
    <p:custDataLst>
      <p:tags r:id="rId1"/>
    </p:custDataLst>
    <p:extLst>
      <p:ext uri="{BB962C8B-B14F-4D97-AF65-F5344CB8AC3E}">
        <p14:creationId xmlns:p14="http://schemas.microsoft.com/office/powerpoint/2010/main" val="1906187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Random Forest</a:t>
            </a:r>
            <a:endParaRPr lang="en-US" sz="2800" dirty="0">
              <a:solidFill>
                <a:srgbClr val="0A5139"/>
              </a:solidFill>
            </a:endParaRPr>
          </a:p>
        </p:txBody>
      </p:sp>
      <p:graphicFrame>
        <p:nvGraphicFramePr>
          <p:cNvPr id="3" name="Table 2"/>
          <p:cNvGraphicFramePr>
            <a:graphicFrameLocks noGrp="1"/>
          </p:cNvGraphicFramePr>
          <p:nvPr>
            <p:custDataLst>
              <p:tags r:id="rId10"/>
            </p:custDataLst>
            <p:extLst>
              <p:ext uri="{D42A27DB-BD31-4B8C-83A1-F6EECF244321}">
                <p14:modId xmlns:p14="http://schemas.microsoft.com/office/powerpoint/2010/main" val="3851091902"/>
              </p:ext>
            </p:extLst>
          </p:nvPr>
        </p:nvGraphicFramePr>
        <p:xfrm>
          <a:off x="266700" y="1116420"/>
          <a:ext cx="10073055" cy="4347511"/>
        </p:xfrm>
        <a:graphic>
          <a:graphicData uri="http://schemas.openxmlformats.org/drawingml/2006/table">
            <a:tbl>
              <a:tblPr firstRow="1" bandRow="1">
                <a:tableStyleId>{7DF18680-E054-41AD-8BC1-D1AEF772440D}</a:tableStyleId>
              </a:tblPr>
              <a:tblGrid>
                <a:gridCol w="2675792">
                  <a:extLst>
                    <a:ext uri="{9D8B030D-6E8A-4147-A177-3AD203B41FA5}">
                      <a16:colId xmlns:a16="http://schemas.microsoft.com/office/drawing/2014/main" val="20000"/>
                    </a:ext>
                  </a:extLst>
                </a:gridCol>
                <a:gridCol w="2977662">
                  <a:extLst>
                    <a:ext uri="{9D8B030D-6E8A-4147-A177-3AD203B41FA5}">
                      <a16:colId xmlns:a16="http://schemas.microsoft.com/office/drawing/2014/main" val="20001"/>
                    </a:ext>
                  </a:extLst>
                </a:gridCol>
                <a:gridCol w="4419601">
                  <a:extLst>
                    <a:ext uri="{9D8B030D-6E8A-4147-A177-3AD203B41FA5}">
                      <a16:colId xmlns:a16="http://schemas.microsoft.com/office/drawing/2014/main" val="20002"/>
                    </a:ext>
                  </a:extLst>
                </a:gridCol>
              </a:tblGrid>
              <a:tr h="560141">
                <a:tc>
                  <a:txBody>
                    <a:bodyPr/>
                    <a:lstStyle/>
                    <a:p>
                      <a:r>
                        <a:rPr lang="en-US" dirty="0" smtClean="0"/>
                        <a:t>Accuracy for </a:t>
                      </a:r>
                      <a:r>
                        <a:rPr lang="en-US" dirty="0" err="1" smtClean="0"/>
                        <a:t>Maruti</a:t>
                      </a:r>
                      <a:r>
                        <a:rPr lang="en-US" dirty="0" smtClean="0"/>
                        <a:t> Swift</a:t>
                      </a:r>
                      <a:endParaRPr lang="en-US" dirty="0"/>
                    </a:p>
                  </a:txBody>
                  <a:tcPr/>
                </a:tc>
                <a:tc>
                  <a:txBody>
                    <a:bodyPr/>
                    <a:lstStyle/>
                    <a:p>
                      <a:r>
                        <a:rPr lang="en-US" dirty="0" smtClean="0"/>
                        <a:t>RMSE</a:t>
                      </a:r>
                      <a:r>
                        <a:rPr lang="en-US" baseline="0" dirty="0" smtClean="0"/>
                        <a:t> value</a:t>
                      </a:r>
                      <a:r>
                        <a:rPr lang="en-US" dirty="0" smtClean="0"/>
                        <a:t> for </a:t>
                      </a:r>
                      <a:r>
                        <a:rPr lang="en-US" dirty="0" err="1" smtClean="0"/>
                        <a:t>Maruti</a:t>
                      </a:r>
                      <a:r>
                        <a:rPr lang="en-US" dirty="0" smtClean="0"/>
                        <a:t> Swift</a:t>
                      </a:r>
                      <a:endParaRPr lang="en-US" dirty="0"/>
                    </a:p>
                  </a:txBody>
                  <a:tcPr/>
                </a:tc>
                <a:tc>
                  <a:txBody>
                    <a:bodyPr/>
                    <a:lstStyle/>
                    <a:p>
                      <a:r>
                        <a:rPr lang="en-US" dirty="0" smtClean="0"/>
                        <a:t>Line Graph</a:t>
                      </a:r>
                      <a:r>
                        <a:rPr lang="en-US" baseline="0" dirty="0" smtClean="0"/>
                        <a:t> </a:t>
                      </a:r>
                      <a:endParaRPr lang="en-US" dirty="0"/>
                    </a:p>
                  </a:txBody>
                  <a:tcPr/>
                </a:tc>
                <a:extLst>
                  <a:ext uri="{0D108BD9-81ED-4DB2-BD59-A6C34878D82A}">
                    <a16:rowId xmlns:a16="http://schemas.microsoft.com/office/drawing/2014/main" val="10000"/>
                  </a:ext>
                </a:extLst>
              </a:tr>
              <a:tr h="3787370">
                <a:tc>
                  <a:txBody>
                    <a:bodyPr/>
                    <a:lstStyle/>
                    <a:p>
                      <a:r>
                        <a:rPr lang="en-US" dirty="0" smtClean="0"/>
                        <a:t>Accuracy</a:t>
                      </a:r>
                      <a:r>
                        <a:rPr lang="en-US" baseline="0" dirty="0" smtClean="0"/>
                        <a:t> for </a:t>
                      </a:r>
                      <a:r>
                        <a:rPr lang="en-US" baseline="0" dirty="0" err="1" smtClean="0"/>
                        <a:t>Maruti</a:t>
                      </a:r>
                      <a:r>
                        <a:rPr lang="en-US" baseline="0" dirty="0" smtClean="0"/>
                        <a:t> Swift using Linear regression is:</a:t>
                      </a:r>
                    </a:p>
                    <a:p>
                      <a:r>
                        <a:rPr lang="en-US" baseline="0" dirty="0" smtClean="0"/>
                        <a:t>91.67%</a:t>
                      </a:r>
                      <a:endParaRPr lang="en-US" dirty="0"/>
                    </a:p>
                  </a:txBody>
                  <a:tcPr>
                    <a:solidFill>
                      <a:schemeClr val="accent5">
                        <a:lumMod val="20000"/>
                        <a:lumOff val="80000"/>
                      </a:schemeClr>
                    </a:solidFill>
                  </a:tcPr>
                </a:tc>
                <a:tc>
                  <a:txBody>
                    <a:bodyPr/>
                    <a:lstStyle/>
                    <a:p>
                      <a:r>
                        <a:rPr lang="en-US" baseline="0" dirty="0" smtClean="0"/>
                        <a:t>RMSE value for </a:t>
                      </a:r>
                      <a:r>
                        <a:rPr lang="en-US" baseline="0" dirty="0" err="1" smtClean="0"/>
                        <a:t>Maruti</a:t>
                      </a:r>
                      <a:r>
                        <a:rPr lang="en-US" baseline="0" dirty="0" smtClean="0"/>
                        <a:t> Suzuki Swift using Linear regression is : 1300</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6142891" y="1713357"/>
            <a:ext cx="3997570" cy="3684143"/>
          </a:xfrm>
          <a:prstGeom prst="rect">
            <a:avLst/>
          </a:prstGeom>
        </p:spPr>
      </p:pic>
    </p:spTree>
    <p:custDataLst>
      <p:tags r:id="rId1"/>
    </p:custDataLst>
    <p:extLst>
      <p:ext uri="{BB962C8B-B14F-4D97-AF65-F5344CB8AC3E}">
        <p14:creationId xmlns:p14="http://schemas.microsoft.com/office/powerpoint/2010/main" val="1341412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Car Sales Prediction</a:t>
            </a:r>
            <a:endParaRPr lang="en-US" sz="2800" dirty="0">
              <a:solidFill>
                <a:srgbClr val="0A5139"/>
              </a:solidFill>
            </a:endParaRPr>
          </a:p>
        </p:txBody>
      </p:sp>
      <p:graphicFrame>
        <p:nvGraphicFramePr>
          <p:cNvPr id="3" name="Table 2"/>
          <p:cNvGraphicFramePr>
            <a:graphicFrameLocks noGrp="1"/>
          </p:cNvGraphicFramePr>
          <p:nvPr>
            <p:custDataLst>
              <p:tags r:id="rId10"/>
            </p:custDataLst>
            <p:extLst>
              <p:ext uri="{D42A27DB-BD31-4B8C-83A1-F6EECF244321}">
                <p14:modId xmlns:p14="http://schemas.microsoft.com/office/powerpoint/2010/main" val="3518764990"/>
              </p:ext>
            </p:extLst>
          </p:nvPr>
        </p:nvGraphicFramePr>
        <p:xfrm>
          <a:off x="554990" y="1408831"/>
          <a:ext cx="9655810" cy="3783424"/>
        </p:xfrm>
        <a:graphic>
          <a:graphicData uri="http://schemas.openxmlformats.org/drawingml/2006/table">
            <a:tbl>
              <a:tblPr firstRow="1" bandRow="1">
                <a:tableStyleId>{5C22544A-7EE6-4342-B048-85BDC9FD1C3A}</a:tableStyleId>
              </a:tblPr>
              <a:tblGrid>
                <a:gridCol w="9655810">
                  <a:extLst>
                    <a:ext uri="{9D8B030D-6E8A-4147-A177-3AD203B41FA5}">
                      <a16:colId xmlns:a16="http://schemas.microsoft.com/office/drawing/2014/main" val="20000"/>
                    </a:ext>
                  </a:extLst>
                </a:gridCol>
              </a:tblGrid>
              <a:tr h="560646">
                <a:tc>
                  <a:txBody>
                    <a:bodyPr/>
                    <a:lstStyle/>
                    <a:p>
                      <a:r>
                        <a:rPr lang="en-US" dirty="0" smtClean="0"/>
                        <a:t>Car</a:t>
                      </a:r>
                      <a:r>
                        <a:rPr lang="en-US" baseline="0" dirty="0" smtClean="0"/>
                        <a:t> Sales Prediction using RANDOM FOREST for </a:t>
                      </a:r>
                      <a:r>
                        <a:rPr lang="en-US" baseline="0" dirty="0" err="1" smtClean="0"/>
                        <a:t>Maruti</a:t>
                      </a:r>
                      <a:r>
                        <a:rPr lang="en-US" baseline="0" dirty="0" smtClean="0"/>
                        <a:t> Swift for 9 months are </a:t>
                      </a:r>
                      <a:endParaRPr lang="en-US" dirty="0"/>
                    </a:p>
                  </a:txBody>
                  <a:tcPr>
                    <a:solidFill>
                      <a:schemeClr val="accent5"/>
                    </a:solidFill>
                  </a:tcPr>
                </a:tc>
                <a:extLst>
                  <a:ext uri="{0D108BD9-81ED-4DB2-BD59-A6C34878D82A}">
                    <a16:rowId xmlns:a16="http://schemas.microsoft.com/office/drawing/2014/main" val="10000"/>
                  </a:ext>
                </a:extLst>
              </a:tr>
              <a:tr h="3222778">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p:custDataLst>
              <p:tags r:id="rId11"/>
            </p:custDataLst>
          </p:nvPr>
        </p:nvPicPr>
        <p:blipFill>
          <a:blip r:embed="rId15"/>
          <a:stretch>
            <a:fillRect/>
          </a:stretch>
        </p:blipFill>
        <p:spPr>
          <a:xfrm>
            <a:off x="2399443" y="2028298"/>
            <a:ext cx="5384680" cy="3115664"/>
          </a:xfrm>
          <a:prstGeom prst="rect">
            <a:avLst/>
          </a:prstGeom>
        </p:spPr>
      </p:pic>
    </p:spTree>
    <p:custDataLst>
      <p:tags r:id="rId1"/>
    </p:custDataLst>
    <p:extLst>
      <p:ext uri="{BB962C8B-B14F-4D97-AF65-F5344CB8AC3E}">
        <p14:creationId xmlns:p14="http://schemas.microsoft.com/office/powerpoint/2010/main" val="220628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BOSCH OEM Sales</a:t>
            </a:r>
            <a:endParaRPr lang="en-US" sz="2800" dirty="0">
              <a:solidFill>
                <a:srgbClr val="0A5139"/>
              </a:solidFill>
            </a:endParaRPr>
          </a:p>
        </p:txBody>
      </p:sp>
      <p:graphicFrame>
        <p:nvGraphicFramePr>
          <p:cNvPr id="4" name="Table 3"/>
          <p:cNvGraphicFramePr>
            <a:graphicFrameLocks noGrp="1"/>
          </p:cNvGraphicFramePr>
          <p:nvPr>
            <p:custDataLst>
              <p:tags r:id="rId10"/>
            </p:custDataLst>
            <p:extLst>
              <p:ext uri="{D42A27DB-BD31-4B8C-83A1-F6EECF244321}">
                <p14:modId xmlns:p14="http://schemas.microsoft.com/office/powerpoint/2010/main" val="1868774562"/>
              </p:ext>
            </p:extLst>
          </p:nvPr>
        </p:nvGraphicFramePr>
        <p:xfrm>
          <a:off x="554990" y="1106559"/>
          <a:ext cx="9203690" cy="4687114"/>
        </p:xfrm>
        <a:graphic>
          <a:graphicData uri="http://schemas.openxmlformats.org/drawingml/2006/table">
            <a:tbl>
              <a:tblPr firstRow="1" bandRow="1">
                <a:tableStyleId>{5C22544A-7EE6-4342-B048-85BDC9FD1C3A}</a:tableStyleId>
              </a:tblPr>
              <a:tblGrid>
                <a:gridCol w="4509379">
                  <a:extLst>
                    <a:ext uri="{9D8B030D-6E8A-4147-A177-3AD203B41FA5}">
                      <a16:colId xmlns:a16="http://schemas.microsoft.com/office/drawing/2014/main" val="20000"/>
                    </a:ext>
                  </a:extLst>
                </a:gridCol>
                <a:gridCol w="4694311">
                  <a:extLst>
                    <a:ext uri="{9D8B030D-6E8A-4147-A177-3AD203B41FA5}">
                      <a16:colId xmlns:a16="http://schemas.microsoft.com/office/drawing/2014/main" val="20001"/>
                    </a:ext>
                  </a:extLst>
                </a:gridCol>
              </a:tblGrid>
              <a:tr h="733964">
                <a:tc>
                  <a:txBody>
                    <a:bodyPr/>
                    <a:lstStyle/>
                    <a:p>
                      <a:r>
                        <a:rPr lang="en-US" dirty="0" smtClean="0"/>
                        <a:t>BOSCH OEM Car</a:t>
                      </a:r>
                      <a:r>
                        <a:rPr lang="en-US" baseline="0" dirty="0" smtClean="0"/>
                        <a:t> Parts used in </a:t>
                      </a:r>
                      <a:r>
                        <a:rPr lang="en-US" baseline="0" dirty="0" err="1" smtClean="0"/>
                        <a:t>Maruti</a:t>
                      </a:r>
                      <a:r>
                        <a:rPr lang="en-US" baseline="0" dirty="0" smtClean="0"/>
                        <a:t> Swift using RANDOM FOREST</a:t>
                      </a:r>
                      <a:endParaRPr lang="en-US" dirty="0"/>
                    </a:p>
                  </a:txBody>
                  <a:tcPr>
                    <a:solidFill>
                      <a:schemeClr val="accent5"/>
                    </a:solidFill>
                  </a:tcPr>
                </a:tc>
                <a:tc>
                  <a:txBody>
                    <a:bodyPr/>
                    <a:lstStyle/>
                    <a:p>
                      <a:r>
                        <a:rPr lang="en-US" dirty="0" smtClean="0"/>
                        <a:t>Total</a:t>
                      </a:r>
                      <a:r>
                        <a:rPr lang="en-US" baseline="0" dirty="0" smtClean="0"/>
                        <a:t> BOSCH OEM Car Parts Required </a:t>
                      </a:r>
                      <a:endParaRPr lang="en-US" dirty="0"/>
                    </a:p>
                  </a:txBody>
                  <a:tcPr>
                    <a:solidFill>
                      <a:schemeClr val="accent5"/>
                    </a:solidFill>
                  </a:tcPr>
                </a:tc>
                <a:extLst>
                  <a:ext uri="{0D108BD9-81ED-4DB2-BD59-A6C34878D82A}">
                    <a16:rowId xmlns:a16="http://schemas.microsoft.com/office/drawing/2014/main" val="10000"/>
                  </a:ext>
                </a:extLst>
              </a:tr>
              <a:tr h="3953150">
                <a:tc>
                  <a:txBody>
                    <a:bodyPr/>
                    <a:lstStyle/>
                    <a:p>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custDataLst>
              <p:tags r:id="rId11"/>
            </p:custDataLst>
          </p:nvPr>
        </p:nvPicPr>
        <p:blipFill>
          <a:blip r:embed="rId16">
            <a:extLst>
              <a:ext uri="{28A0092B-C50C-407E-A947-70E740481C1C}">
                <a14:useLocalDpi xmlns:a14="http://schemas.microsoft.com/office/drawing/2010/main" val="0"/>
              </a:ext>
            </a:extLst>
          </a:blip>
          <a:stretch>
            <a:fillRect/>
          </a:stretch>
        </p:blipFill>
        <p:spPr>
          <a:xfrm>
            <a:off x="1115939" y="1998967"/>
            <a:ext cx="3181742" cy="3665368"/>
          </a:xfrm>
          <a:prstGeom prst="rect">
            <a:avLst/>
          </a:prstGeom>
        </p:spPr>
      </p:pic>
      <p:pic>
        <p:nvPicPr>
          <p:cNvPr id="11" name="Picture 10"/>
          <p:cNvPicPr>
            <a:picLocks noChangeAspect="1"/>
          </p:cNvPicPr>
          <p:nvPr>
            <p:custDataLst>
              <p:tags r:id="rId12"/>
            </p:custDataLst>
          </p:nvPr>
        </p:nvPicPr>
        <p:blipFill>
          <a:blip r:embed="rId17">
            <a:extLst>
              <a:ext uri="{28A0092B-C50C-407E-A947-70E740481C1C}">
                <a14:useLocalDpi xmlns:a14="http://schemas.microsoft.com/office/drawing/2010/main" val="0"/>
              </a:ext>
            </a:extLst>
          </a:blip>
          <a:stretch>
            <a:fillRect/>
          </a:stretch>
        </p:blipFill>
        <p:spPr>
          <a:xfrm>
            <a:off x="5670233" y="2028982"/>
            <a:ext cx="3494405" cy="3605339"/>
          </a:xfrm>
          <a:prstGeom prst="rect">
            <a:avLst/>
          </a:prstGeom>
        </p:spPr>
      </p:pic>
    </p:spTree>
    <p:custDataLst>
      <p:tags r:id="rId1"/>
    </p:custDataLst>
    <p:extLst>
      <p:ext uri="{BB962C8B-B14F-4D97-AF65-F5344CB8AC3E}">
        <p14:creationId xmlns:p14="http://schemas.microsoft.com/office/powerpoint/2010/main" val="940700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RBEI/BSX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705049"/>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65" dirty="0"/>
              <a:t>Ponvannan Ponnuramu (RBEI/BSW3</a:t>
            </a:r>
            <a:r>
              <a:rPr lang="en-US" sz="1065" dirty="0" smtClean="0"/>
              <a:t>)</a:t>
            </a:r>
            <a:endParaRPr lang="en-US" sz="1065" dirty="0"/>
          </a:p>
          <a:p>
            <a:pPr marL="171450" indent="-171450">
              <a:lnSpc>
                <a:spcPts val="1600"/>
              </a:lnSpc>
              <a:spcAft>
                <a:spcPts val="0"/>
              </a:spcAft>
              <a:buFont typeface="Wingdings" panose="05000000000000000000" pitchFamily="2" charset="2"/>
              <a:buChar char="q"/>
            </a:pPr>
            <a:r>
              <a:rPr lang="en-US" sz="1065" dirty="0" smtClean="0"/>
              <a:t> Yuvaraj </a:t>
            </a:r>
            <a:r>
              <a:rPr lang="en-US" sz="1065" dirty="0"/>
              <a:t>Vellore Chandrasekaran (RBEI/BSW3)</a:t>
            </a:r>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200" dirty="0" smtClean="0"/>
              <a:t>Ankit Parichha</a:t>
            </a:r>
            <a:endParaRPr lang="sv-SE" sz="1200" dirty="0"/>
          </a:p>
          <a:p>
            <a:pPr>
              <a:lnSpc>
                <a:spcPts val="1600"/>
              </a:lnSpc>
              <a:spcAft>
                <a:spcPts val="0"/>
              </a:spcAft>
              <a:buFont typeface="Wingdings" panose="05000000000000000000" pitchFamily="2" charset="2"/>
              <a:buChar char="q"/>
            </a:pPr>
            <a:r>
              <a:rPr lang="sv-SE" sz="1200" dirty="0" smtClean="0"/>
              <a:t>Shobhit Sinha</a:t>
            </a:r>
            <a:endParaRPr lang="sv-SE" sz="1200" dirty="0"/>
          </a:p>
          <a:p>
            <a:pPr>
              <a:lnSpc>
                <a:spcPts val="1600"/>
              </a:lnSpc>
              <a:spcAft>
                <a:spcPts val="0"/>
              </a:spcAft>
              <a:buFont typeface="Wingdings" panose="05000000000000000000" pitchFamily="2" charset="2"/>
              <a:buChar char="q"/>
            </a:pPr>
            <a:r>
              <a:rPr lang="sv-SE" sz="1200" dirty="0" smtClean="0"/>
              <a:t>Gaurav Kumar</a:t>
            </a:r>
            <a:endParaRPr lang="sv-SE" sz="1200" dirty="0"/>
          </a:p>
          <a:p>
            <a:pPr>
              <a:lnSpc>
                <a:spcPts val="1600"/>
              </a:lnSpc>
              <a:spcAft>
                <a:spcPts val="0"/>
              </a:spcAft>
              <a:buFont typeface="Wingdings" panose="05000000000000000000" pitchFamily="2" charset="2"/>
              <a:buChar char="q"/>
            </a:pPr>
            <a:r>
              <a:rPr lang="sv-SE" sz="1200" dirty="0" smtClean="0"/>
              <a:t>Harshit Srivastava</a:t>
            </a:r>
            <a:endParaRPr lang="sv-SE" sz="1200" dirty="0"/>
          </a:p>
          <a:p>
            <a:pPr>
              <a:lnSpc>
                <a:spcPts val="1600"/>
              </a:lnSpc>
              <a:spcAft>
                <a:spcPts val="0"/>
              </a:spcAft>
              <a:buFont typeface="Wingdings 3" panose="05040102010807070707" pitchFamily="18" charset="2"/>
              <a:buChar char=""/>
            </a:pPr>
            <a:endParaRPr lang="sv-SE" sz="1200" dirty="0"/>
          </a:p>
          <a:p>
            <a:pPr>
              <a:lnSpc>
                <a:spcPts val="1600"/>
              </a:lnSpc>
              <a:spcAft>
                <a:spcPts val="0"/>
              </a:spcAft>
              <a:buFont typeface="Wingdings 3" panose="05040102010807070707" pitchFamily="18" charset="2"/>
              <a:buChar char=""/>
            </a:pPr>
            <a:endParaRPr lang="en-US" sz="1200" dirty="0" smtClean="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299" y="476993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a:t>Interns @BSX </a:t>
            </a:r>
            <a:r>
              <a:rPr lang="en-US" sz="2800" dirty="0" smtClean="0"/>
              <a:t>: 2018</a:t>
            </a:r>
            <a:endParaRPr lang="en-US" sz="2800" kern="0" dirty="0"/>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ML Use case - 3</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dirty="0" smtClean="0"/>
              <a:t>Car and OEM Sales </a:t>
            </a:r>
            <a:r>
              <a:rPr lang="en-US" dirty="0"/>
              <a:t>F</a:t>
            </a:r>
            <a:r>
              <a:rPr lang="en-US" dirty="0" smtClean="0"/>
              <a:t>orecast for Indian Market </a:t>
            </a:r>
            <a:r>
              <a:rPr lang="en-US" sz="1600" kern="0" dirty="0" smtClean="0">
                <a:solidFill>
                  <a:srgbClr val="000000"/>
                </a:solidFill>
              </a:rPr>
              <a:t>(Predictive </a:t>
            </a:r>
            <a:r>
              <a:rPr lang="en-US" sz="1600" kern="0" dirty="0">
                <a:solidFill>
                  <a:srgbClr val="000000"/>
                </a:solidFill>
              </a:rPr>
              <a:t>Analysis)</a:t>
            </a:r>
            <a:endParaRPr lang="en-US" sz="1600" dirty="0"/>
          </a:p>
          <a:p>
            <a:endParaRPr lang="en-US" sz="1600" dirty="0"/>
          </a:p>
        </p:txBody>
      </p:sp>
      <p:cxnSp>
        <p:nvCxnSpPr>
          <p:cNvPr id="9" name="Straight Connector 8"/>
          <p:cNvCxnSpPr/>
          <p:nvPr>
            <p:custDataLst>
              <p:tags r:id="rId19"/>
            </p:custDataLst>
          </p:nvPr>
        </p:nvCxnSpPr>
        <p:spPr>
          <a:xfrm>
            <a:off x="206814" y="4735698"/>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293175" y="1784487"/>
            <a:ext cx="6945125" cy="2785132"/>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1200" kern="0" dirty="0" smtClean="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2</a:t>
            </a:r>
            <a:r>
              <a:rPr lang="en-US" sz="1200" kern="0" dirty="0" smtClean="0">
                <a:solidFill>
                  <a:srgbClr val="000000"/>
                </a:solidFill>
              </a:rPr>
              <a:t> </a:t>
            </a:r>
            <a:r>
              <a:rPr lang="en-US" sz="1200" kern="0" dirty="0">
                <a:solidFill>
                  <a:srgbClr val="000000"/>
                </a:solidFill>
              </a:rPr>
              <a:t>years of </a:t>
            </a:r>
            <a:r>
              <a:rPr lang="en-US" sz="1200" kern="0" dirty="0" smtClean="0">
                <a:solidFill>
                  <a:srgbClr val="000000"/>
                </a:solidFill>
              </a:rPr>
              <a:t>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Fuel Price : Petrol and Diesel</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Unemployment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Different types of Prediction Methods </a:t>
            </a:r>
            <a:r>
              <a:rPr lang="en-US" sz="1200" kern="0" dirty="0">
                <a:solidFill>
                  <a:srgbClr val="000000"/>
                </a:solidFill>
              </a:rPr>
              <a:t>and Data Visualization </a:t>
            </a:r>
            <a:r>
              <a:rPr lang="en-US" sz="1200" kern="0" dirty="0" smtClean="0">
                <a:solidFill>
                  <a:srgbClr val="000000"/>
                </a:solidFill>
              </a:rPr>
              <a:t>are used </a:t>
            </a:r>
            <a:r>
              <a:rPr lang="en-US" sz="1200" kern="0" dirty="0">
                <a:solidFill>
                  <a:srgbClr val="000000"/>
                </a:solidFill>
              </a:rPr>
              <a:t>to bring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Car Sales </a:t>
            </a:r>
            <a:r>
              <a:rPr lang="en-US" sz="1200" kern="0" dirty="0">
                <a:solidFill>
                  <a:srgbClr val="000000"/>
                </a:solidFill>
              </a:rPr>
              <a:t>Forecast </a:t>
            </a:r>
            <a:r>
              <a:rPr lang="en-US" sz="1200" kern="0" dirty="0" smtClean="0">
                <a:solidFill>
                  <a:srgbClr val="000000"/>
                </a:solidFill>
              </a:rPr>
              <a:t>by make, segment and Fuel </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Products Forecast</a:t>
            </a:r>
          </a:p>
        </p:txBody>
      </p:sp>
      <p:sp>
        <p:nvSpPr>
          <p:cNvPr id="30" name="TextBox 29"/>
          <p:cNvSpPr txBox="1"/>
          <p:nvPr>
            <p:custDataLst>
              <p:tags r:id="rId21"/>
            </p:custDataLst>
          </p:nvPr>
        </p:nvSpPr>
        <p:spPr>
          <a:xfrm>
            <a:off x="340299" y="5047027"/>
            <a:ext cx="5356165" cy="664163"/>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200" kern="0" dirty="0" smtClean="0">
                <a:solidFill>
                  <a:srgbClr val="000000"/>
                </a:solidFill>
                <a:latin typeface="+mn-lt"/>
              </a:rPr>
              <a:t>R Language for Predictive Analysis</a:t>
            </a:r>
          </a:p>
          <a:p>
            <a:pPr marL="342900" indent="-342900">
              <a:lnSpc>
                <a:spcPts val="1000"/>
              </a:lnSpc>
              <a:spcBef>
                <a:spcPts val="600"/>
              </a:spcBef>
              <a:buFontTx/>
              <a:buAutoNum type="arabicPeriod"/>
            </a:pPr>
            <a:r>
              <a:rPr lang="en-US" sz="12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2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709849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Rectangle 9"/>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9" name="Rectangle 8"/>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8" name="Rectangle 7"/>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7" name="Rectangle 6"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6" name="TextBox 5"/>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4" name="TextBox 3"/>
          <p:cNvSpPr txBox="1"/>
          <p:nvPr>
            <p:custDataLst>
              <p:tags r:id="rId9"/>
            </p:custDataLst>
          </p:nvPr>
        </p:nvSpPr>
        <p:spPr>
          <a:xfrm>
            <a:off x="554990" y="1918335"/>
            <a:ext cx="2588260" cy="914400"/>
          </a:xfrm>
          <a:prstGeom prst="rect">
            <a:avLst/>
          </a:prstGeom>
          <a:noFill/>
        </p:spPr>
        <p:txBody>
          <a:bodyPr wrap="none" lIns="0" tIns="0" rIns="0" bIns="0" rtlCol="0">
            <a:noAutofit/>
          </a:bodyPr>
          <a:lstStyle/>
          <a:p>
            <a:r>
              <a:rPr lang="en-US" sz="4000" b="1" dirty="0" smtClean="0"/>
              <a:t>Team</a:t>
            </a:r>
            <a:endParaRPr lang="en-US" sz="4000" b="1" dirty="0"/>
          </a:p>
        </p:txBody>
      </p:sp>
      <p:sp>
        <p:nvSpPr>
          <p:cNvPr id="3" name="Rectangle 2"/>
          <p:cNvSpPr/>
          <p:nvPr>
            <p:custDataLst>
              <p:tags r:id="rId10"/>
            </p:custDataLst>
          </p:nvPr>
        </p:nvSpPr>
        <p:spPr>
          <a:xfrm>
            <a:off x="3143250" y="457200"/>
            <a:ext cx="6953250" cy="3817898"/>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Picture Here</a:t>
            </a:r>
          </a:p>
        </p:txBody>
      </p:sp>
      <p:sp>
        <p:nvSpPr>
          <p:cNvPr id="5" name="Rectangle 4"/>
          <p:cNvSpPr/>
          <p:nvPr>
            <p:custDataLst>
              <p:tags r:id="rId11"/>
            </p:custDataLst>
          </p:nvPr>
        </p:nvSpPr>
        <p:spPr>
          <a:xfrm>
            <a:off x="3820793" y="4318615"/>
            <a:ext cx="2247901" cy="1118255"/>
          </a:xfrm>
          <a:prstGeom prst="rect">
            <a:avLst/>
          </a:prstGeom>
        </p:spPr>
        <p:txBody>
          <a:bodyPr wrap="square">
            <a:spAutoFit/>
          </a:bodyPr>
          <a:lstStyle/>
          <a:p>
            <a:pPr marL="285750" indent="-285750">
              <a:lnSpc>
                <a:spcPts val="1600"/>
              </a:lnSpc>
              <a:buFont typeface="Wingdings" panose="05000000000000000000" pitchFamily="2" charset="2"/>
              <a:buChar char="Ø"/>
            </a:pPr>
            <a:r>
              <a:rPr lang="en-US" b="1" dirty="0" smtClean="0"/>
              <a:t>Interns</a:t>
            </a:r>
            <a:endParaRPr lang="en-US" b="1" dirty="0"/>
          </a:p>
          <a:p>
            <a:pPr>
              <a:lnSpc>
                <a:spcPts val="1600"/>
              </a:lnSpc>
              <a:spcAft>
                <a:spcPts val="0"/>
              </a:spcAft>
              <a:buFont typeface="Wingdings" panose="05000000000000000000" pitchFamily="2" charset="2"/>
              <a:buChar char="q"/>
            </a:pPr>
            <a:r>
              <a:rPr lang="sv-SE" sz="1600" dirty="0" smtClean="0"/>
              <a:t>Shobhit Sinha</a:t>
            </a:r>
            <a:endParaRPr lang="sv-SE" sz="1600" dirty="0"/>
          </a:p>
          <a:p>
            <a:pPr>
              <a:lnSpc>
                <a:spcPts val="1600"/>
              </a:lnSpc>
              <a:spcAft>
                <a:spcPts val="0"/>
              </a:spcAft>
              <a:buFont typeface="Wingdings" panose="05000000000000000000" pitchFamily="2" charset="2"/>
              <a:buChar char="q"/>
            </a:pPr>
            <a:r>
              <a:rPr lang="sv-SE" sz="1600" dirty="0" smtClean="0"/>
              <a:t>Ankit Parichha</a:t>
            </a:r>
            <a:endParaRPr lang="sv-SE" sz="1600" dirty="0"/>
          </a:p>
          <a:p>
            <a:pPr>
              <a:lnSpc>
                <a:spcPts val="1600"/>
              </a:lnSpc>
              <a:spcAft>
                <a:spcPts val="0"/>
              </a:spcAft>
              <a:buFont typeface="Wingdings" panose="05000000000000000000" pitchFamily="2" charset="2"/>
              <a:buChar char="q"/>
            </a:pPr>
            <a:r>
              <a:rPr lang="sv-SE" sz="1600" dirty="0" smtClean="0"/>
              <a:t>Gaurav Kumar</a:t>
            </a:r>
            <a:endParaRPr lang="sv-SE" sz="1600" dirty="0"/>
          </a:p>
          <a:p>
            <a:pPr>
              <a:lnSpc>
                <a:spcPts val="1600"/>
              </a:lnSpc>
              <a:spcAft>
                <a:spcPts val="0"/>
              </a:spcAft>
              <a:buFont typeface="Wingdings" panose="05000000000000000000" pitchFamily="2" charset="2"/>
              <a:buChar char="q"/>
            </a:pPr>
            <a:r>
              <a:rPr lang="sv-SE" sz="1600" dirty="0" smtClean="0"/>
              <a:t>Harshit Srivastava</a:t>
            </a:r>
            <a:endParaRPr lang="en-US" dirty="0"/>
          </a:p>
        </p:txBody>
      </p:sp>
      <p:sp>
        <p:nvSpPr>
          <p:cNvPr id="11" name="Rectangle 10"/>
          <p:cNvSpPr/>
          <p:nvPr>
            <p:custDataLst>
              <p:tags r:id="rId12"/>
            </p:custDataLst>
          </p:nvPr>
        </p:nvSpPr>
        <p:spPr>
          <a:xfrm>
            <a:off x="5948680" y="4369326"/>
            <a:ext cx="3810000" cy="707886"/>
          </a:xfrm>
          <a:prstGeom prst="rect">
            <a:avLst/>
          </a:prstGeom>
        </p:spPr>
        <p:txBody>
          <a:bodyPr wrap="square">
            <a:spAutoFit/>
          </a:bodyPr>
          <a:lstStyle/>
          <a:p>
            <a:pPr marL="285750" indent="-285750">
              <a:lnSpc>
                <a:spcPts val="1600"/>
              </a:lnSpc>
              <a:spcAft>
                <a:spcPts val="0"/>
              </a:spcAft>
              <a:buFont typeface="Wingdings" panose="05000000000000000000" pitchFamily="2" charset="2"/>
              <a:buChar char="Ø"/>
            </a:pPr>
            <a:r>
              <a:rPr lang="en-US" b="1" dirty="0"/>
              <a:t>Mentors</a:t>
            </a:r>
          </a:p>
          <a:p>
            <a:pPr marL="228600" indent="-228600">
              <a:lnSpc>
                <a:spcPts val="1600"/>
              </a:lnSpc>
              <a:spcAft>
                <a:spcPts val="0"/>
              </a:spcAft>
              <a:buFont typeface="Wingdings" panose="05000000000000000000" pitchFamily="2" charset="2"/>
              <a:buChar char="q"/>
            </a:pPr>
            <a:r>
              <a:rPr lang="en-US" dirty="0"/>
              <a:t>Ponvannan </a:t>
            </a:r>
            <a:r>
              <a:rPr lang="en-US" dirty="0" smtClean="0"/>
              <a:t>Ponnuramu</a:t>
            </a:r>
            <a:endParaRPr lang="en-US" dirty="0"/>
          </a:p>
          <a:p>
            <a:pPr marL="171450" indent="-171450">
              <a:lnSpc>
                <a:spcPts val="1600"/>
              </a:lnSpc>
              <a:spcAft>
                <a:spcPts val="0"/>
              </a:spcAft>
              <a:buFont typeface="Wingdings" panose="05000000000000000000" pitchFamily="2" charset="2"/>
              <a:buChar char="q"/>
            </a:pPr>
            <a:r>
              <a:rPr lang="en-US" dirty="0"/>
              <a:t> Yuvaraj Vellore </a:t>
            </a:r>
            <a:r>
              <a:rPr lang="en-US" dirty="0" smtClean="0"/>
              <a:t>Chandrasekaran</a:t>
            </a:r>
            <a:endParaRPr lang="en-US" dirty="0"/>
          </a:p>
        </p:txBody>
      </p:sp>
      <p:pic>
        <p:nvPicPr>
          <p:cNvPr id="2" name="Picture 1"/>
          <p:cNvPicPr>
            <a:picLocks noChangeAspect="1"/>
          </p:cNvPicPr>
          <p:nvPr>
            <p:custDataLst>
              <p:tags r:id="rId13"/>
            </p:custDataLst>
          </p:nvPr>
        </p:nvPicPr>
        <p:blipFill>
          <a:blip r:embed="rId17" cstate="print">
            <a:extLst>
              <a:ext uri="{28A0092B-C50C-407E-A947-70E740481C1C}">
                <a14:useLocalDpi xmlns:a14="http://schemas.microsoft.com/office/drawing/2010/main" val="0"/>
              </a:ext>
            </a:extLst>
          </a:blip>
          <a:stretch>
            <a:fillRect/>
          </a:stretch>
        </p:blipFill>
        <p:spPr>
          <a:xfrm>
            <a:off x="3095425" y="473111"/>
            <a:ext cx="7001075" cy="3808337"/>
          </a:xfrm>
          <a:prstGeom prst="rect">
            <a:avLst/>
          </a:prstGeom>
        </p:spPr>
      </p:pic>
    </p:spTree>
    <p:custDataLst>
      <p:tags r:id="rId1"/>
    </p:custDataLst>
    <p:extLst>
      <p:ext uri="{BB962C8B-B14F-4D97-AF65-F5344CB8AC3E}">
        <p14:creationId xmlns:p14="http://schemas.microsoft.com/office/powerpoint/2010/main" val="1290375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Happy Machine</a:t>
            </a:r>
            <a:br>
              <a:rPr lang="en-US" dirty="0" smtClean="0">
                <a:solidFill>
                  <a:schemeClr val="tx1"/>
                </a:solidFill>
              </a:rPr>
            </a:br>
            <a:r>
              <a:rPr lang="en-US" dirty="0" smtClean="0">
                <a:solidFill>
                  <a:schemeClr val="tx1"/>
                </a:solidFill>
              </a:rPr>
              <a:t>Learning    </a:t>
            </a:r>
            <a:r>
              <a:rPr lang="en-US" dirty="0">
                <a:solidFill>
                  <a:schemeClr val="tx1"/>
                </a:solidFill>
              </a:rPr>
              <a:t/>
            </a:r>
            <a:br>
              <a:rPr lang="en-US" dirty="0">
                <a:solidFill>
                  <a:schemeClr val="tx1"/>
                </a:solidFill>
              </a:rPr>
            </a:br>
            <a:r>
              <a:rPr lang="en-US" dirty="0" err="1" smtClean="0">
                <a:solidFill>
                  <a:schemeClr val="tx1"/>
                </a:solidFill>
              </a:rPr>
              <a:t>dANKE</a:t>
            </a:r>
            <a:r>
              <a:rPr lang="en-US" dirty="0" smtClean="0">
                <a:solidFill>
                  <a:schemeClr val="tx1"/>
                </a:solidFill>
              </a:rPr>
              <a:t>(THANK YOU)                   </a:t>
            </a:r>
            <a:endParaRPr lang="en-US" dirty="0">
              <a:solidFill>
                <a:schemeClr val="tx1"/>
              </a:solidFill>
            </a:endParaRPr>
          </a:p>
        </p:txBody>
      </p:sp>
    </p:spTree>
    <p:custDataLst>
      <p:tags r:id="rId1"/>
    </p:custDataLst>
    <p:extLst>
      <p:ext uri="{BB962C8B-B14F-4D97-AF65-F5344CB8AC3E}">
        <p14:creationId xmlns:p14="http://schemas.microsoft.com/office/powerpoint/2010/main" val="2828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21">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RBEI/BSX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Overview</a:t>
            </a:r>
            <a:endParaRPr lang="en-US" sz="2800" dirty="0">
              <a:solidFill>
                <a:srgbClr val="0A5139"/>
              </a:solidFill>
            </a:endParaRPr>
          </a:p>
        </p:txBody>
      </p:sp>
      <p:sp>
        <p:nvSpPr>
          <p:cNvPr id="21" name="Rectangle 20"/>
          <p:cNvSpPr/>
          <p:nvPr>
            <p:custDataLst>
              <p:tags r:id="rId11"/>
            </p:custDataLst>
          </p:nvPr>
        </p:nvSpPr>
        <p:spPr>
          <a:xfrm>
            <a:off x="249802" y="1000760"/>
            <a:ext cx="5251936" cy="4567917"/>
          </a:xfrm>
          <a:prstGeom prst="rect">
            <a:avLst/>
          </a:prstGeom>
        </p:spPr>
        <p:txBody>
          <a:bodyPr wrap="square">
            <a:spAutoFit/>
          </a:bodyPr>
          <a:lstStyle/>
          <a:p>
            <a:pPr marL="285750" indent="-285750">
              <a:lnSpc>
                <a:spcPts val="2300"/>
              </a:lnSpc>
              <a:spcBef>
                <a:spcPts val="500"/>
              </a:spcBef>
              <a:buFont typeface="Arial" panose="020B0604020202020204" pitchFamily="34" charset="0"/>
              <a:buChar char="•"/>
            </a:pPr>
            <a:r>
              <a:rPr lang="en-US" sz="1200" kern="0" dirty="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2 </a:t>
            </a:r>
            <a:r>
              <a:rPr lang="en-US" sz="1200" kern="0" dirty="0">
                <a:solidFill>
                  <a:srgbClr val="000000"/>
                </a:solidFill>
              </a:rPr>
              <a:t>years of 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Fuel Price – Petrol and Diesel</a:t>
            </a:r>
            <a:endParaRPr lang="en-US" sz="1200" kern="0" dirty="0">
              <a:solidFill>
                <a:srgbClr val="000000"/>
              </a:solidFill>
            </a:endParaRP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Unemployment</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Car Parts</a:t>
            </a:r>
            <a:endParaRPr lang="en-US" sz="1200" kern="0" dirty="0">
              <a:solidFill>
                <a:srgbClr val="000000"/>
              </a:solidFill>
            </a:endParaRPr>
          </a:p>
          <a:p>
            <a:pPr marL="285750" indent="-285750" algn="just">
              <a:lnSpc>
                <a:spcPts val="2300"/>
              </a:lnSpc>
              <a:spcBef>
                <a:spcPts val="500"/>
              </a:spcBef>
              <a:buFont typeface="Arial" panose="020B0604020202020204" pitchFamily="34" charset="0"/>
              <a:buChar char="•"/>
            </a:pPr>
            <a:r>
              <a:rPr lang="en-US" sz="1200" kern="0" dirty="0" smtClean="0">
                <a:solidFill>
                  <a:srgbClr val="000000"/>
                </a:solidFill>
              </a:rPr>
              <a:t>The </a:t>
            </a:r>
            <a:r>
              <a:rPr lang="en-US" sz="1200" kern="0" dirty="0">
                <a:solidFill>
                  <a:srgbClr val="000000"/>
                </a:solidFill>
              </a:rPr>
              <a:t>challenge is to accurately predict future </a:t>
            </a:r>
            <a:r>
              <a:rPr lang="en-US" sz="1200" kern="0" dirty="0" smtClean="0">
                <a:solidFill>
                  <a:srgbClr val="000000"/>
                </a:solidFill>
              </a:rPr>
              <a:t>Car and OEM Sales </a:t>
            </a:r>
            <a:r>
              <a:rPr lang="en-US" sz="1200" kern="0" dirty="0">
                <a:solidFill>
                  <a:srgbClr val="000000"/>
                </a:solidFill>
              </a:rPr>
              <a:t>using predictive analytics and machine learning and then to identify the optimal strategy </a:t>
            </a:r>
            <a:r>
              <a:rPr lang="en-US" sz="1200" kern="0" dirty="0" smtClean="0">
                <a:solidFill>
                  <a:srgbClr val="000000"/>
                </a:solidFill>
              </a:rPr>
              <a:t>for OEM sales forecast.</a:t>
            </a:r>
            <a:endParaRPr lang="en-US" sz="1200" kern="0" dirty="0">
              <a:solidFill>
                <a:srgbClr val="000000"/>
              </a:solidFill>
            </a:endParaRPr>
          </a:p>
          <a:p>
            <a:pPr marL="285750" indent="-285750" algn="just">
              <a:lnSpc>
                <a:spcPts val="2300"/>
              </a:lnSpc>
              <a:spcBef>
                <a:spcPts val="500"/>
              </a:spcBef>
              <a:buFont typeface="Arial" panose="020B0604020202020204" pitchFamily="34" charset="0"/>
              <a:buChar char="•"/>
            </a:pPr>
            <a:r>
              <a:rPr lang="en-US" sz="1200" kern="0" dirty="0">
                <a:solidFill>
                  <a:srgbClr val="000000"/>
                </a:solidFill>
              </a:rPr>
              <a:t>Predictive Modeling and Data Visualization used to bring</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Car Sales Forecast by make, segment and Fuel </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BOSCH OEM Products Forecast</a:t>
            </a:r>
          </a:p>
          <a:p>
            <a:pPr marL="285750" indent="-285750" algn="just">
              <a:lnSpc>
                <a:spcPts val="2300"/>
              </a:lnSpc>
              <a:spcBef>
                <a:spcPts val="500"/>
              </a:spcBef>
              <a:buFont typeface="Arial" panose="020B0604020202020204" pitchFamily="34" charset="0"/>
              <a:buChar char="•"/>
            </a:pPr>
            <a:r>
              <a:rPr lang="en-US" sz="1200" dirty="0" smtClean="0"/>
              <a:t> Identify the optimal strategy for  BOSCH OEM Sales forecast.</a:t>
            </a:r>
            <a:endParaRPr lang="en-US" sz="1200" kern="0" dirty="0">
              <a:solidFill>
                <a:srgbClr val="000000"/>
              </a:solidFill>
            </a:endParaRPr>
          </a:p>
        </p:txBody>
      </p:sp>
      <p:sp>
        <p:nvSpPr>
          <p:cNvPr id="22" name="Rectangle 21"/>
          <p:cNvSpPr/>
          <p:nvPr>
            <p:custDataLst>
              <p:tags r:id="rId12"/>
            </p:custDataLst>
          </p:nvPr>
        </p:nvSpPr>
        <p:spPr>
          <a:xfrm>
            <a:off x="7018379" y="720303"/>
            <a:ext cx="3692801" cy="400110"/>
          </a:xfrm>
          <a:prstGeom prst="rect">
            <a:avLst/>
          </a:prstGeom>
        </p:spPr>
        <p:txBody>
          <a:bodyPr wrap="square">
            <a:spAutoFit/>
          </a:bodyPr>
          <a:lstStyle/>
          <a:p>
            <a:r>
              <a:rPr lang="en-US" sz="2000" b="1" dirty="0" smtClean="0">
                <a:latin typeface="Calibri" panose="020F0502020204030204" pitchFamily="34" charset="0"/>
              </a:rPr>
              <a:t>T</a:t>
            </a:r>
            <a:r>
              <a:rPr lang="en-US" sz="1600" b="1" dirty="0" smtClean="0">
                <a:latin typeface="Calibri" panose="020F0502020204030204" pitchFamily="34" charset="0"/>
              </a:rPr>
              <a:t>ECHNOLOGIES</a:t>
            </a:r>
            <a:endParaRPr lang="en-US" sz="1200" dirty="0">
              <a:latin typeface="Calibri" panose="020F0502020204030204" pitchFamily="34" charset="0"/>
            </a:endParaRPr>
          </a:p>
        </p:txBody>
      </p:sp>
      <p:pic>
        <p:nvPicPr>
          <p:cNvPr id="4" name="Picture 3"/>
          <p:cNvPicPr>
            <a:picLocks noChangeAspect="1"/>
          </p:cNvPicPr>
          <p:nvPr>
            <p:custDataLst>
              <p:tags r:id="rId13"/>
            </p:custDataLst>
          </p:nvPr>
        </p:nvPicPr>
        <p:blipFill>
          <a:blip r:embed="rId22" cstate="print">
            <a:extLst>
              <a:ext uri="{28A0092B-C50C-407E-A947-70E740481C1C}">
                <a14:useLocalDpi xmlns:a14="http://schemas.microsoft.com/office/drawing/2010/main" val="0"/>
              </a:ext>
            </a:extLst>
          </a:blip>
          <a:stretch>
            <a:fillRect/>
          </a:stretch>
        </p:blipFill>
        <p:spPr>
          <a:xfrm>
            <a:off x="6398822" y="5002353"/>
            <a:ext cx="739212" cy="572787"/>
          </a:xfrm>
          <a:prstGeom prst="rect">
            <a:avLst/>
          </a:prstGeom>
        </p:spPr>
      </p:pic>
      <p:pic>
        <p:nvPicPr>
          <p:cNvPr id="14" name="Picture 13"/>
          <p:cNvPicPr>
            <a:picLocks noChangeAspect="1"/>
          </p:cNvPicPr>
          <p:nvPr>
            <p:custDataLst>
              <p:tags r:id="rId14"/>
            </p:custDataLst>
          </p:nvPr>
        </p:nvPicPr>
        <p:blipFill>
          <a:blip r:embed="rId23" cstate="print">
            <a:extLst>
              <a:ext uri="{28A0092B-C50C-407E-A947-70E740481C1C}">
                <a14:useLocalDpi xmlns:a14="http://schemas.microsoft.com/office/drawing/2010/main" val="0"/>
              </a:ext>
            </a:extLst>
          </a:blip>
          <a:stretch>
            <a:fillRect/>
          </a:stretch>
        </p:blipFill>
        <p:spPr>
          <a:xfrm>
            <a:off x="7342203" y="5073058"/>
            <a:ext cx="750237" cy="559425"/>
          </a:xfrm>
          <a:prstGeom prst="rect">
            <a:avLst/>
          </a:prstGeom>
        </p:spPr>
      </p:pic>
      <p:pic>
        <p:nvPicPr>
          <p:cNvPr id="17" name="Picture 16"/>
          <p:cNvPicPr>
            <a:picLocks noChangeAspect="1"/>
          </p:cNvPicPr>
          <p:nvPr>
            <p:custDataLst>
              <p:tags r:id="rId15"/>
            </p:custDataLst>
          </p:nvPr>
        </p:nvPicPr>
        <p:blipFill>
          <a:blip r:embed="rId24" cstate="print">
            <a:extLst>
              <a:ext uri="{28A0092B-C50C-407E-A947-70E740481C1C}">
                <a14:useLocalDpi xmlns:a14="http://schemas.microsoft.com/office/drawing/2010/main" val="0"/>
              </a:ext>
            </a:extLst>
          </a:blip>
          <a:stretch>
            <a:fillRect/>
          </a:stretch>
        </p:blipFill>
        <p:spPr>
          <a:xfrm>
            <a:off x="8666215" y="5161988"/>
            <a:ext cx="618084" cy="490782"/>
          </a:xfrm>
          <a:prstGeom prst="rect">
            <a:avLst/>
          </a:prstGeom>
        </p:spPr>
      </p:pic>
      <p:pic>
        <p:nvPicPr>
          <p:cNvPr id="3" name="Picture 2"/>
          <p:cNvPicPr>
            <a:picLocks noChangeAspect="1"/>
          </p:cNvPicPr>
          <p:nvPr>
            <p:custDataLst>
              <p:tags r:id="rId16"/>
            </p:custDataLst>
          </p:nvPr>
        </p:nvPicPr>
        <p:blipFill>
          <a:blip r:embed="rId25" cstate="print">
            <a:extLst>
              <a:ext uri="{28A0092B-C50C-407E-A947-70E740481C1C}">
                <a14:useLocalDpi xmlns:a14="http://schemas.microsoft.com/office/drawing/2010/main" val="0"/>
              </a:ext>
            </a:extLst>
          </a:blip>
          <a:stretch>
            <a:fillRect/>
          </a:stretch>
        </p:blipFill>
        <p:spPr>
          <a:xfrm>
            <a:off x="9576013" y="5146964"/>
            <a:ext cx="1135167" cy="438433"/>
          </a:xfrm>
          <a:prstGeom prst="rect">
            <a:avLst/>
          </a:prstGeom>
        </p:spPr>
      </p:pic>
      <p:pic>
        <p:nvPicPr>
          <p:cNvPr id="12" name="Picture 11"/>
          <p:cNvPicPr>
            <a:picLocks noChangeAspect="1"/>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5805377" y="1210795"/>
            <a:ext cx="4905803" cy="3650674"/>
          </a:xfrm>
          <a:prstGeom prst="rect">
            <a:avLst/>
          </a:prstGeom>
        </p:spPr>
      </p:pic>
    </p:spTree>
    <p:custDataLst>
      <p:tags r:id="rId1"/>
    </p:custDataLst>
    <p:extLst>
      <p:ext uri="{BB962C8B-B14F-4D97-AF65-F5344CB8AC3E}">
        <p14:creationId xmlns:p14="http://schemas.microsoft.com/office/powerpoint/2010/main" val="2605708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a:p>
            <a:pPr>
              <a:lnSpc>
                <a:spcPct val="89000"/>
              </a:lnSpc>
            </a:pPr>
            <a:endParaRPr lang="en-US"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Project Objective</a:t>
            </a:r>
            <a:endParaRPr lang="en-US" sz="2800" dirty="0">
              <a:solidFill>
                <a:srgbClr val="0A5139"/>
              </a:solidFill>
            </a:endParaRPr>
          </a:p>
        </p:txBody>
      </p:sp>
      <p:sp>
        <p:nvSpPr>
          <p:cNvPr id="21" name="Rectangle 20"/>
          <p:cNvSpPr/>
          <p:nvPr>
            <p:custDataLst>
              <p:tags r:id="rId11"/>
            </p:custDataLst>
          </p:nvPr>
        </p:nvSpPr>
        <p:spPr>
          <a:xfrm>
            <a:off x="228386" y="1295400"/>
            <a:ext cx="3780828" cy="5078313"/>
          </a:xfrm>
          <a:prstGeom prst="rect">
            <a:avLst/>
          </a:prstGeom>
        </p:spPr>
        <p:txBody>
          <a:bodyPr wrap="square">
            <a:spAutoFit/>
          </a:bodyPr>
          <a:lstStyle/>
          <a:p>
            <a:r>
              <a:rPr lang="en-US" sz="2000" b="1" dirty="0" smtClean="0">
                <a:solidFill>
                  <a:schemeClr val="accent5"/>
                </a:solidFill>
                <a:latin typeface="+mn-lt"/>
              </a:rPr>
              <a:t>EXPLORING AND PRE PROCESSING DATA</a:t>
            </a:r>
            <a:endParaRPr lang="en-US" sz="1600" b="1" dirty="0" smtClean="0">
              <a:solidFill>
                <a:schemeClr val="accent5"/>
              </a:solidFill>
              <a:latin typeface="+mn-lt"/>
            </a:endParaRPr>
          </a:p>
          <a:p>
            <a:r>
              <a:rPr lang="en-US" sz="1600" b="1" dirty="0" smtClean="0">
                <a:latin typeface="+mn-lt"/>
              </a:rPr>
              <a:t>Our data is divided into 70:30 ratio in training and testing data</a:t>
            </a:r>
            <a:endParaRPr lang="en-US" sz="1400" b="1" dirty="0" smtClean="0">
              <a:latin typeface="+mn-lt"/>
            </a:endParaRPr>
          </a:p>
          <a:p>
            <a:endParaRPr lang="en-US" sz="2000" b="1" dirty="0" smtClean="0">
              <a:solidFill>
                <a:srgbClr val="00B050"/>
              </a:solidFill>
              <a:latin typeface="+mn-lt"/>
            </a:endParaRPr>
          </a:p>
          <a:p>
            <a:endParaRPr lang="en-US" sz="2000" b="1" dirty="0">
              <a:solidFill>
                <a:srgbClr val="00B050"/>
              </a:solidFill>
              <a:latin typeface="+mn-lt"/>
            </a:endParaRPr>
          </a:p>
          <a:p>
            <a:r>
              <a:rPr lang="en-US" sz="2000" b="1" dirty="0" smtClean="0">
                <a:solidFill>
                  <a:schemeClr val="accent5"/>
                </a:solidFill>
                <a:latin typeface="+mn-lt"/>
              </a:rPr>
              <a:t>VISUALIZING DATA</a:t>
            </a:r>
          </a:p>
          <a:p>
            <a:r>
              <a:rPr lang="en-US" sz="1600" b="1" dirty="0" smtClean="0">
                <a:latin typeface="+mn-lt"/>
              </a:rPr>
              <a:t>For Visualizing the data we used:</a:t>
            </a:r>
          </a:p>
          <a:p>
            <a:r>
              <a:rPr lang="en-US" sz="1600" b="1" dirty="0" smtClean="0">
                <a:latin typeface="+mn-lt"/>
              </a:rPr>
              <a:t>Bar graph</a:t>
            </a:r>
          </a:p>
          <a:p>
            <a:r>
              <a:rPr lang="en-US" sz="1600" b="1" dirty="0" smtClean="0">
                <a:latin typeface="+mn-lt"/>
              </a:rPr>
              <a:t>Point Graph</a:t>
            </a:r>
          </a:p>
          <a:p>
            <a:r>
              <a:rPr lang="en-US" sz="1600" b="1" dirty="0" smtClean="0">
                <a:latin typeface="+mn-lt"/>
              </a:rPr>
              <a:t>Line Graph</a:t>
            </a:r>
            <a:endParaRPr lang="en-US" sz="1600" b="1" dirty="0" smtClean="0">
              <a:solidFill>
                <a:srgbClr val="00B050"/>
              </a:solidFill>
              <a:latin typeface="+mn-lt"/>
            </a:endParaRPr>
          </a:p>
          <a:p>
            <a:endParaRPr lang="en-US" sz="1600" b="1" dirty="0" smtClean="0">
              <a:latin typeface="+mn-lt"/>
            </a:endParaRPr>
          </a:p>
          <a:p>
            <a:endParaRPr lang="en-US" sz="1600" b="1" dirty="0" smtClean="0">
              <a:latin typeface="+mn-lt"/>
            </a:endParaRPr>
          </a:p>
          <a:p>
            <a:endParaRPr lang="en-US" sz="1600" b="1" dirty="0" smtClean="0">
              <a:solidFill>
                <a:srgbClr val="00B050"/>
              </a:solidFill>
              <a:latin typeface="+mn-lt"/>
            </a:endParaRPr>
          </a:p>
          <a:p>
            <a:endParaRPr lang="en-US" sz="1600" dirty="0">
              <a:solidFill>
                <a:srgbClr val="00B050"/>
              </a:solidFill>
              <a:latin typeface="+mn-lt"/>
            </a:endParaRPr>
          </a:p>
          <a:p>
            <a:endParaRPr lang="en-US" sz="1600" dirty="0" smtClean="0">
              <a:solidFill>
                <a:srgbClr val="00B050"/>
              </a:solidFill>
              <a:latin typeface="+mn-lt"/>
            </a:endParaRPr>
          </a:p>
          <a:p>
            <a:endParaRPr lang="en-US" sz="1600" dirty="0">
              <a:solidFill>
                <a:srgbClr val="00B050"/>
              </a:solidFill>
              <a:latin typeface="+mn-lt"/>
            </a:endParaRPr>
          </a:p>
          <a:p>
            <a:endParaRPr lang="en-US" sz="1600" dirty="0" smtClean="0">
              <a:solidFill>
                <a:srgbClr val="00B050"/>
              </a:solidFill>
              <a:latin typeface="+mn-lt"/>
            </a:endParaRPr>
          </a:p>
          <a:p>
            <a:endParaRPr lang="en-US" sz="1600" dirty="0">
              <a:solidFill>
                <a:srgbClr val="00B050"/>
              </a:solidFill>
              <a:latin typeface="+mn-lt"/>
            </a:endParaRPr>
          </a:p>
        </p:txBody>
      </p:sp>
      <p:sp>
        <p:nvSpPr>
          <p:cNvPr id="22" name="Rectangle 21"/>
          <p:cNvSpPr/>
          <p:nvPr>
            <p:custDataLst>
              <p:tags r:id="rId12"/>
            </p:custDataLst>
          </p:nvPr>
        </p:nvSpPr>
        <p:spPr>
          <a:xfrm>
            <a:off x="6193131" y="3151960"/>
            <a:ext cx="3871603" cy="2185214"/>
          </a:xfrm>
          <a:prstGeom prst="rect">
            <a:avLst/>
          </a:prstGeom>
        </p:spPr>
        <p:txBody>
          <a:bodyPr wrap="square">
            <a:spAutoFit/>
          </a:bodyPr>
          <a:lstStyle/>
          <a:p>
            <a:r>
              <a:rPr lang="en-US" sz="2000" b="1" dirty="0" smtClean="0">
                <a:solidFill>
                  <a:schemeClr val="accent5"/>
                </a:solidFill>
                <a:latin typeface="+mn-lt"/>
              </a:rPr>
              <a:t>PREDICT CAR AND OEM SALES</a:t>
            </a:r>
          </a:p>
          <a:p>
            <a:r>
              <a:rPr lang="en-US" sz="1600" b="1" dirty="0" smtClean="0">
                <a:latin typeface="+mn-lt"/>
              </a:rPr>
              <a:t>For Predicting car sales we used four different models.</a:t>
            </a:r>
          </a:p>
          <a:p>
            <a:r>
              <a:rPr lang="en-US" sz="1600" b="1" dirty="0" smtClean="0">
                <a:latin typeface="+mn-lt"/>
              </a:rPr>
              <a:t>For Predicting OEM sales we multiplied the parts manufactured for particular car  with total number of sales predicted.  </a:t>
            </a:r>
          </a:p>
        </p:txBody>
      </p:sp>
      <p:pic>
        <p:nvPicPr>
          <p:cNvPr id="3" name="Picture 2"/>
          <p:cNvPicPr>
            <a:picLocks noChangeAspect="1"/>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039908" y="1343564"/>
            <a:ext cx="1979988" cy="1704989"/>
          </a:xfrm>
          <a:prstGeom prst="rect">
            <a:avLst/>
          </a:prstGeom>
        </p:spPr>
      </p:pic>
      <p:pic>
        <p:nvPicPr>
          <p:cNvPr id="15" name="Picture 2_" descr="Image result for car animation"/>
          <p:cNvPicPr>
            <a:picLocks noChangeAspect="1" noChangeArrowheads="1"/>
          </p:cNvPicPr>
          <p:nvPr>
            <p:custDataLst>
              <p:tags r:id="rId14"/>
            </p:custDataLst>
          </p:nvPr>
        </p:nvPicPr>
        <p:blipFill>
          <a:blip r:embed="rId20">
            <a:extLst>
              <a:ext uri="{28A0092B-C50C-407E-A947-70E740481C1C}">
                <a14:useLocalDpi xmlns:a14="http://schemas.microsoft.com/office/drawing/2010/main" val="0"/>
              </a:ext>
            </a:extLst>
          </a:blip>
          <a:srcRect/>
          <a:stretch>
            <a:fillRect/>
          </a:stretch>
        </p:blipFill>
        <p:spPr bwMode="auto">
          <a:xfrm>
            <a:off x="3395792" y="3696253"/>
            <a:ext cx="2762880" cy="1047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5"/>
            </p:custDataLst>
          </p:nvPr>
        </p:nvSpPr>
        <p:spPr>
          <a:xfrm>
            <a:off x="6193131" y="1161294"/>
            <a:ext cx="4660289" cy="1569660"/>
          </a:xfrm>
          <a:prstGeom prst="rect">
            <a:avLst/>
          </a:prstGeom>
        </p:spPr>
        <p:txBody>
          <a:bodyPr wrap="square">
            <a:spAutoFit/>
          </a:bodyPr>
          <a:lstStyle/>
          <a:p>
            <a:r>
              <a:rPr lang="en-US" sz="2400" b="1" dirty="0">
                <a:solidFill>
                  <a:schemeClr val="accent5"/>
                </a:solidFill>
              </a:rPr>
              <a:t>MACHINE</a:t>
            </a:r>
            <a:r>
              <a:rPr lang="en-US" b="1" dirty="0">
                <a:solidFill>
                  <a:schemeClr val="accent5"/>
                </a:solidFill>
              </a:rPr>
              <a:t> </a:t>
            </a:r>
            <a:r>
              <a:rPr lang="en-US" sz="2400" b="1" dirty="0">
                <a:solidFill>
                  <a:schemeClr val="accent5"/>
                </a:solidFill>
              </a:rPr>
              <a:t>LEARNING</a:t>
            </a:r>
            <a:r>
              <a:rPr lang="en-US" b="1" dirty="0">
                <a:solidFill>
                  <a:schemeClr val="accent5"/>
                </a:solidFill>
              </a:rPr>
              <a:t> </a:t>
            </a:r>
            <a:r>
              <a:rPr lang="en-US" sz="2400" b="1" dirty="0">
                <a:solidFill>
                  <a:schemeClr val="accent5"/>
                </a:solidFill>
              </a:rPr>
              <a:t>MODELS</a:t>
            </a:r>
          </a:p>
          <a:p>
            <a:r>
              <a:rPr lang="en-US" b="1" dirty="0"/>
              <a:t>Models that are used are as follows:</a:t>
            </a:r>
          </a:p>
          <a:p>
            <a:r>
              <a:rPr lang="en-US" b="1" dirty="0"/>
              <a:t>Linear Regression</a:t>
            </a:r>
          </a:p>
          <a:p>
            <a:r>
              <a:rPr lang="en-US" b="1" dirty="0"/>
              <a:t>Logistic Regression</a:t>
            </a:r>
          </a:p>
          <a:p>
            <a:r>
              <a:rPr lang="en-US" b="1" dirty="0"/>
              <a:t>Random </a:t>
            </a:r>
            <a:r>
              <a:rPr lang="en-US" b="1" dirty="0" smtClean="0"/>
              <a:t>Forest</a:t>
            </a:r>
            <a:endParaRPr lang="en-US" b="1" dirty="0"/>
          </a:p>
        </p:txBody>
      </p:sp>
    </p:spTree>
    <p:custDataLst>
      <p:tags r:id="rId1"/>
    </p:custDataLst>
    <p:extLst>
      <p:ext uri="{BB962C8B-B14F-4D97-AF65-F5344CB8AC3E}">
        <p14:creationId xmlns:p14="http://schemas.microsoft.com/office/powerpoint/2010/main" val="28483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a:t>Car and </a:t>
            </a:r>
            <a:r>
              <a:rPr lang="en-US" sz="2800" dirty="0" smtClean="0"/>
              <a:t>OEM </a:t>
            </a:r>
            <a:r>
              <a:rPr lang="en-US" sz="2800" dirty="0"/>
              <a:t>Sales Forecast for Indian </a:t>
            </a:r>
            <a:r>
              <a:rPr lang="en-US" sz="2800" dirty="0" smtClean="0"/>
              <a:t>Market</a:t>
            </a:r>
          </a:p>
          <a:p>
            <a:pPr>
              <a:lnSpc>
                <a:spcPct val="89000"/>
              </a:lnSpc>
            </a:pPr>
            <a:endParaRPr lang="en-US" sz="2800" dirty="0"/>
          </a:p>
          <a:p>
            <a:pPr>
              <a:lnSpc>
                <a:spcPct val="89000"/>
              </a:lnSpc>
            </a:pPr>
            <a:endParaRPr lang="en-US" sz="2800" dirty="0"/>
          </a:p>
          <a:p>
            <a:pPr>
              <a:lnSpc>
                <a:spcPct val="89000"/>
              </a:lnSpc>
            </a:pPr>
            <a:endParaRPr lang="en-US" sz="2800" kern="0" dirty="0" smtClean="0"/>
          </a:p>
          <a:p>
            <a:pPr>
              <a:lnSpc>
                <a:spcPct val="89000"/>
              </a:lnSpc>
            </a:pPr>
            <a:endParaRPr lang="en-US" sz="28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rot="10800000" flipV="1">
            <a:off x="259080" y="647700"/>
            <a:ext cx="10452100" cy="816903"/>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(Predictive Analysis)</a:t>
            </a:r>
            <a:br>
              <a:rPr lang="en-US" sz="2800" dirty="0" smtClean="0"/>
            </a:br>
            <a:r>
              <a:rPr lang="en-US" sz="2800" dirty="0" smtClean="0"/>
              <a:t>Data Dictionary</a:t>
            </a:r>
            <a:br>
              <a:rPr lang="en-US" sz="2800" dirty="0" smtClean="0"/>
            </a:br>
            <a:endParaRPr lang="en-US" sz="2800" dirty="0"/>
          </a:p>
        </p:txBody>
      </p:sp>
      <p:graphicFrame>
        <p:nvGraphicFramePr>
          <p:cNvPr id="4" name="Table 3"/>
          <p:cNvGraphicFramePr>
            <a:graphicFrameLocks noGrp="1"/>
          </p:cNvGraphicFramePr>
          <p:nvPr>
            <p:custDataLst>
              <p:tags r:id="rId11"/>
            </p:custDataLst>
            <p:extLst>
              <p:ext uri="{D42A27DB-BD31-4B8C-83A1-F6EECF244321}">
                <p14:modId xmlns:p14="http://schemas.microsoft.com/office/powerpoint/2010/main" val="2404192227"/>
              </p:ext>
            </p:extLst>
          </p:nvPr>
        </p:nvGraphicFramePr>
        <p:xfrm>
          <a:off x="554990" y="1531914"/>
          <a:ext cx="9203690" cy="3283379"/>
        </p:xfrm>
        <a:graphic>
          <a:graphicData uri="http://schemas.openxmlformats.org/drawingml/2006/table">
            <a:tbl>
              <a:tblPr firstRow="1" bandRow="1">
                <a:tableStyleId>{93296810-A885-4BE3-A3E7-6D5BEEA58F35}</a:tableStyleId>
              </a:tblPr>
              <a:tblGrid>
                <a:gridCol w="2199933">
                  <a:extLst>
                    <a:ext uri="{9D8B030D-6E8A-4147-A177-3AD203B41FA5}">
                      <a16:colId xmlns:a16="http://schemas.microsoft.com/office/drawing/2014/main" val="2844547394"/>
                    </a:ext>
                  </a:extLst>
                </a:gridCol>
                <a:gridCol w="5290289">
                  <a:extLst>
                    <a:ext uri="{9D8B030D-6E8A-4147-A177-3AD203B41FA5}">
                      <a16:colId xmlns:a16="http://schemas.microsoft.com/office/drawing/2014/main" val="3672511867"/>
                    </a:ext>
                  </a:extLst>
                </a:gridCol>
                <a:gridCol w="1713468">
                  <a:extLst>
                    <a:ext uri="{9D8B030D-6E8A-4147-A177-3AD203B41FA5}">
                      <a16:colId xmlns:a16="http://schemas.microsoft.com/office/drawing/2014/main" val="4059454952"/>
                    </a:ext>
                  </a:extLst>
                </a:gridCol>
              </a:tblGrid>
              <a:tr h="340282">
                <a:tc>
                  <a:txBody>
                    <a:bodyPr/>
                    <a:lstStyle/>
                    <a:p>
                      <a:r>
                        <a:rPr lang="en-US" dirty="0" smtClean="0"/>
                        <a:t>Variable</a:t>
                      </a:r>
                      <a:endParaRPr lang="en-US" dirty="0"/>
                    </a:p>
                  </a:txBody>
                  <a:tcPr>
                    <a:solidFill>
                      <a:schemeClr val="accent5"/>
                    </a:solidFill>
                  </a:tcPr>
                </a:tc>
                <a:tc>
                  <a:txBody>
                    <a:bodyPr/>
                    <a:lstStyle/>
                    <a:p>
                      <a:r>
                        <a:rPr lang="en-US" dirty="0" smtClean="0"/>
                        <a:t>Definition</a:t>
                      </a:r>
                      <a:r>
                        <a:rPr lang="en-US" baseline="0" dirty="0" smtClean="0"/>
                        <a:t> </a:t>
                      </a:r>
                      <a:endParaRPr lang="en-US" dirty="0"/>
                    </a:p>
                  </a:txBody>
                  <a:tcPr>
                    <a:solidFill>
                      <a:schemeClr val="accent5"/>
                    </a:solidFill>
                  </a:tcPr>
                </a:tc>
                <a:tc>
                  <a:txBody>
                    <a:bodyPr/>
                    <a:lstStyle/>
                    <a:p>
                      <a:r>
                        <a:rPr lang="en-US" dirty="0" smtClean="0"/>
                        <a:t>Key (Sample)</a:t>
                      </a:r>
                      <a:endParaRPr lang="en-US" dirty="0"/>
                    </a:p>
                  </a:txBody>
                  <a:tcPr>
                    <a:solidFill>
                      <a:schemeClr val="accent5"/>
                    </a:solidFill>
                  </a:tcPr>
                </a:tc>
                <a:extLst>
                  <a:ext uri="{0D108BD9-81ED-4DB2-BD59-A6C34878D82A}">
                    <a16:rowId xmlns:a16="http://schemas.microsoft.com/office/drawing/2014/main" val="3497713299"/>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make</a:t>
                      </a:r>
                      <a:endParaRPr lang="en-US" dirty="0"/>
                    </a:p>
                  </a:txBody>
                  <a:tcPr>
                    <a:solidFill>
                      <a:schemeClr val="accent5">
                        <a:lumMod val="20000"/>
                        <a:lumOff val="80000"/>
                      </a:schemeClr>
                    </a:solidFill>
                  </a:tcPr>
                </a:tc>
                <a:tc>
                  <a:txBody>
                    <a:bodyPr/>
                    <a:lstStyle/>
                    <a:p>
                      <a:r>
                        <a:rPr lang="en-US" dirty="0" smtClean="0"/>
                        <a:t>Car</a:t>
                      </a:r>
                      <a:r>
                        <a:rPr lang="en-US" baseline="0" dirty="0" smtClean="0"/>
                        <a:t> manufacturer name.</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476794400"/>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model</a:t>
                      </a:r>
                      <a:endParaRPr lang="en-US" dirty="0"/>
                    </a:p>
                  </a:txBody>
                  <a:tcPr>
                    <a:solidFill>
                      <a:schemeClr val="accent5">
                        <a:lumMod val="20000"/>
                        <a:lumOff val="80000"/>
                      </a:schemeClr>
                    </a:solidFill>
                  </a:tcPr>
                </a:tc>
                <a:tc>
                  <a:txBody>
                    <a:bodyPr/>
                    <a:lstStyle/>
                    <a:p>
                      <a:r>
                        <a:rPr lang="en-US" dirty="0" smtClean="0"/>
                        <a:t>Model</a:t>
                      </a:r>
                      <a:r>
                        <a:rPr lang="en-US" baseline="0" dirty="0" smtClean="0"/>
                        <a:t> name of the particular brand.</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2084985631"/>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month_code </a:t>
                      </a:r>
                      <a:endParaRPr lang="en-US" dirty="0"/>
                    </a:p>
                  </a:txBody>
                  <a:tcPr>
                    <a:solidFill>
                      <a:schemeClr val="accent5">
                        <a:lumMod val="20000"/>
                        <a:lumOff val="80000"/>
                      </a:schemeClr>
                    </a:solidFill>
                  </a:tcPr>
                </a:tc>
                <a:tc>
                  <a:txBody>
                    <a:bodyPr/>
                    <a:lstStyle/>
                    <a:p>
                      <a:r>
                        <a:rPr lang="en-US" dirty="0" smtClean="0"/>
                        <a:t>Code</a:t>
                      </a:r>
                      <a:r>
                        <a:rPr lang="en-US" baseline="0" dirty="0" smtClean="0"/>
                        <a:t> assigned to particular month.</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3596604742"/>
                  </a:ext>
                </a:extLst>
              </a:tr>
              <a:tr h="370643">
                <a:tc>
                  <a:txBody>
                    <a:bodyPr/>
                    <a:lstStyle/>
                    <a:p>
                      <a:r>
                        <a:rPr lang="en-US" dirty="0" smtClean="0"/>
                        <a:t>total</a:t>
                      </a:r>
                      <a:endParaRPr lang="en-US" dirty="0"/>
                    </a:p>
                  </a:txBody>
                  <a:tcPr>
                    <a:solidFill>
                      <a:schemeClr val="accent5">
                        <a:lumMod val="20000"/>
                        <a:lumOff val="80000"/>
                      </a:schemeClr>
                    </a:solidFill>
                  </a:tcPr>
                </a:tc>
                <a:tc>
                  <a:txBody>
                    <a:bodyPr/>
                    <a:lstStyle/>
                    <a:p>
                      <a:r>
                        <a:rPr lang="en-US" dirty="0" smtClean="0"/>
                        <a:t>Total</a:t>
                      </a:r>
                      <a:r>
                        <a:rPr lang="en-US" baseline="0" dirty="0" smtClean="0"/>
                        <a:t> Sale of the car for particular month.</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701883094"/>
                  </a:ext>
                </a:extLst>
              </a:tr>
              <a:tr h="348596">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solidFill>
                            <a:schemeClr val="dk1"/>
                          </a:solidFill>
                          <a:latin typeface="+mn-lt"/>
                          <a:ea typeface="+mn-ea"/>
                          <a:cs typeface="+mn-cs"/>
                        </a:rPr>
                        <a:t>gdp</a:t>
                      </a:r>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t>Gross Domestic Platform of India for particular month. </a:t>
                      </a:r>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3229444998"/>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unemployment</a:t>
                      </a:r>
                      <a:endParaRPr lang="en-US" dirty="0"/>
                    </a:p>
                  </a:txBody>
                  <a:tcPr>
                    <a:solidFill>
                      <a:schemeClr val="accent5">
                        <a:lumMod val="20000"/>
                        <a:lumOff val="80000"/>
                      </a:schemeClr>
                    </a:solidFill>
                  </a:tcPr>
                </a:tc>
                <a:tc>
                  <a:txBody>
                    <a:bodyPr/>
                    <a:lstStyle/>
                    <a:p>
                      <a:r>
                        <a:rPr lang="en-US" dirty="0" smtClean="0"/>
                        <a:t>Unemployment</a:t>
                      </a:r>
                      <a:r>
                        <a:rPr lang="en-US" baseline="0" dirty="0" smtClean="0"/>
                        <a:t> rate of India for particular month</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2889670044"/>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petrol_price</a:t>
                      </a:r>
                      <a:endParaRPr lang="en-US" dirty="0"/>
                    </a:p>
                  </a:txBody>
                  <a:tcPr>
                    <a:solidFill>
                      <a:schemeClr val="accent5">
                        <a:lumMod val="20000"/>
                        <a:lumOff val="80000"/>
                      </a:schemeClr>
                    </a:solidFill>
                  </a:tcPr>
                </a:tc>
                <a:tc>
                  <a:txBody>
                    <a:bodyPr/>
                    <a:lstStyle/>
                    <a:p>
                      <a:r>
                        <a:rPr lang="en-US" dirty="0" smtClean="0"/>
                        <a:t>Petrol</a:t>
                      </a:r>
                      <a:r>
                        <a:rPr lang="en-US" baseline="0" dirty="0" smtClean="0"/>
                        <a:t> Price of India for particular month.</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1891745283"/>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diesel_price</a:t>
                      </a:r>
                      <a:endParaRPr lang="en-US" dirty="0"/>
                    </a:p>
                  </a:txBody>
                  <a:tcPr>
                    <a:solidFill>
                      <a:schemeClr val="accent5">
                        <a:lumMod val="20000"/>
                        <a:lumOff val="80000"/>
                      </a:schemeClr>
                    </a:solidFill>
                  </a:tcPr>
                </a:tc>
                <a:tc>
                  <a:txBody>
                    <a:bodyPr/>
                    <a:lstStyle/>
                    <a:p>
                      <a:r>
                        <a:rPr lang="en-US" dirty="0" smtClean="0"/>
                        <a:t>Diesel</a:t>
                      </a:r>
                      <a:r>
                        <a:rPr lang="en-US" baseline="0" dirty="0" smtClean="0"/>
                        <a:t> Price of India for particular month</a:t>
                      </a:r>
                      <a:r>
                        <a:rPr lang="en-US" dirty="0" smtClean="0"/>
                        <a:t>.</a:t>
                      </a:r>
                      <a:endParaRPr lang="en-US" dirty="0"/>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3416753214"/>
                  </a:ext>
                </a:extLst>
              </a:tr>
            </a:tbl>
          </a:graphicData>
        </a:graphic>
      </p:graphicFrame>
    </p:spTree>
    <p:custDataLst>
      <p:tags r:id="rId1"/>
    </p:custDataLst>
    <p:extLst>
      <p:ext uri="{BB962C8B-B14F-4D97-AF65-F5344CB8AC3E}">
        <p14:creationId xmlns:p14="http://schemas.microsoft.com/office/powerpoint/2010/main" val="3456713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Car </a:t>
            </a:r>
            <a:r>
              <a:rPr lang="en-US" sz="2800" dirty="0"/>
              <a:t>and </a:t>
            </a:r>
            <a:r>
              <a:rPr lang="en-US" sz="2800" dirty="0" smtClean="0"/>
              <a:t>OEM Sales Forecast for Indian Market</a:t>
            </a:r>
          </a:p>
          <a:p>
            <a:pPr>
              <a:lnSpc>
                <a:spcPct val="89000"/>
              </a:lnSpc>
            </a:pPr>
            <a:r>
              <a:rPr lang="en-US" sz="2800" dirty="0" smtClean="0"/>
              <a:t>(Predictive Analysis)</a:t>
            </a:r>
          </a:p>
          <a:p>
            <a:pPr>
              <a:lnSpc>
                <a:spcPct val="89000"/>
              </a:lnSpc>
            </a:pPr>
            <a:endParaRPr lang="en-US" sz="24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482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
            </a:r>
            <a:br>
              <a:rPr lang="en-US" sz="2800" dirty="0" smtClean="0"/>
            </a:br>
            <a:r>
              <a:rPr lang="en-US" sz="2800" dirty="0" smtClean="0"/>
              <a:t>Data Dictionary </a:t>
            </a:r>
            <a:endParaRPr lang="en-US" sz="2800" dirty="0"/>
          </a:p>
        </p:txBody>
      </p:sp>
      <p:graphicFrame>
        <p:nvGraphicFramePr>
          <p:cNvPr id="4" name="Table 3"/>
          <p:cNvGraphicFramePr>
            <a:graphicFrameLocks noGrp="1"/>
          </p:cNvGraphicFramePr>
          <p:nvPr>
            <p:custDataLst>
              <p:tags r:id="rId11"/>
            </p:custDataLst>
            <p:extLst>
              <p:ext uri="{D42A27DB-BD31-4B8C-83A1-F6EECF244321}">
                <p14:modId xmlns:p14="http://schemas.microsoft.com/office/powerpoint/2010/main" val="1683828960"/>
              </p:ext>
            </p:extLst>
          </p:nvPr>
        </p:nvGraphicFramePr>
        <p:xfrm>
          <a:off x="554990" y="1518920"/>
          <a:ext cx="8811748" cy="3156707"/>
        </p:xfrm>
        <a:graphic>
          <a:graphicData uri="http://schemas.openxmlformats.org/drawingml/2006/table">
            <a:tbl>
              <a:tblPr firstRow="1" bandRow="1">
                <a:tableStyleId>{93296810-A885-4BE3-A3E7-6D5BEEA58F35}</a:tableStyleId>
              </a:tblPr>
              <a:tblGrid>
                <a:gridCol w="3842044">
                  <a:extLst>
                    <a:ext uri="{9D8B030D-6E8A-4147-A177-3AD203B41FA5}">
                      <a16:colId xmlns:a16="http://schemas.microsoft.com/office/drawing/2014/main" val="2844547394"/>
                    </a:ext>
                  </a:extLst>
                </a:gridCol>
                <a:gridCol w="4969704">
                  <a:extLst>
                    <a:ext uri="{9D8B030D-6E8A-4147-A177-3AD203B41FA5}">
                      <a16:colId xmlns:a16="http://schemas.microsoft.com/office/drawing/2014/main" val="3672511867"/>
                    </a:ext>
                  </a:extLst>
                </a:gridCol>
              </a:tblGrid>
              <a:tr h="349607">
                <a:tc>
                  <a:txBody>
                    <a:bodyPr/>
                    <a:lstStyle/>
                    <a:p>
                      <a:r>
                        <a:rPr lang="en-US" dirty="0" smtClean="0"/>
                        <a:t>Variable</a:t>
                      </a:r>
                      <a:endParaRPr lang="en-US" dirty="0"/>
                    </a:p>
                  </a:txBody>
                  <a:tcPr>
                    <a:solidFill>
                      <a:schemeClr val="accent5"/>
                    </a:solidFill>
                  </a:tcPr>
                </a:tc>
                <a:tc>
                  <a:txBody>
                    <a:bodyPr/>
                    <a:lstStyle/>
                    <a:p>
                      <a:endParaRPr lang="en-US" dirty="0"/>
                    </a:p>
                  </a:txBody>
                  <a:tcPr>
                    <a:solidFill>
                      <a:schemeClr val="accent5"/>
                    </a:solidFill>
                  </a:tcPr>
                </a:tc>
                <a:extLst>
                  <a:ext uri="{0D108BD9-81ED-4DB2-BD59-A6C34878D82A}">
                    <a16:rowId xmlns:a16="http://schemas.microsoft.com/office/drawing/2014/main" val="3497713299"/>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diesel system</a:t>
                      </a:r>
                      <a:endParaRPr lang="en-US" dirty="0"/>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auxiliary system </a:t>
                      </a:r>
                    </a:p>
                  </a:txBody>
                  <a:tcPr>
                    <a:solidFill>
                      <a:schemeClr val="accent5">
                        <a:lumMod val="20000"/>
                        <a:lumOff val="80000"/>
                      </a:schemeClr>
                    </a:solidFill>
                  </a:tcPr>
                </a:tc>
                <a:extLst>
                  <a:ext uri="{0D108BD9-81ED-4DB2-BD59-A6C34878D82A}">
                    <a16:rowId xmlns:a16="http://schemas.microsoft.com/office/drawing/2014/main" val="476794400"/>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breaking system</a:t>
                      </a:r>
                      <a:endParaRPr lang="en-US" dirty="0"/>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automotive bulbs</a:t>
                      </a:r>
                    </a:p>
                  </a:txBody>
                  <a:tcPr>
                    <a:solidFill>
                      <a:schemeClr val="accent5">
                        <a:lumMod val="20000"/>
                        <a:lumOff val="80000"/>
                      </a:schemeClr>
                    </a:solidFill>
                  </a:tcPr>
                </a:tc>
                <a:extLst>
                  <a:ext uri="{0D108BD9-81ED-4DB2-BD59-A6C34878D82A}">
                    <a16:rowId xmlns:a16="http://schemas.microsoft.com/office/drawing/2014/main" val="2084985631"/>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auto electricals</a:t>
                      </a:r>
                      <a:endParaRPr lang="en-US" dirty="0"/>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spark plugs</a:t>
                      </a:r>
                    </a:p>
                  </a:txBody>
                  <a:tcPr>
                    <a:solidFill>
                      <a:schemeClr val="accent5">
                        <a:lumMod val="20000"/>
                        <a:lumOff val="80000"/>
                      </a:schemeClr>
                    </a:solidFill>
                  </a:tcPr>
                </a:tc>
                <a:extLst>
                  <a:ext uri="{0D108BD9-81ED-4DB2-BD59-A6C34878D82A}">
                    <a16:rowId xmlns:a16="http://schemas.microsoft.com/office/drawing/2014/main" val="3596604742"/>
                  </a:ext>
                </a:extLst>
              </a:tr>
              <a:tr h="349607">
                <a:tc>
                  <a:txBody>
                    <a:bodyPr/>
                    <a:lstStyle/>
                    <a:p>
                      <a:r>
                        <a:rPr lang="en-US" dirty="0" smtClean="0"/>
                        <a:t>batteries</a:t>
                      </a:r>
                      <a:endParaRPr lang="en-US" dirty="0"/>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wiper blades</a:t>
                      </a:r>
                    </a:p>
                  </a:txBody>
                  <a:tcPr>
                    <a:solidFill>
                      <a:schemeClr val="accent5">
                        <a:lumMod val="20000"/>
                        <a:lumOff val="80000"/>
                      </a:schemeClr>
                    </a:solidFill>
                  </a:tcPr>
                </a:tc>
                <a:extLst>
                  <a:ext uri="{0D108BD9-81ED-4DB2-BD59-A6C34878D82A}">
                    <a16:rowId xmlns:a16="http://schemas.microsoft.com/office/drawing/2014/main" val="1701883094"/>
                  </a:ext>
                </a:extLst>
              </a:tr>
              <a:tr h="359851">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solidFill>
                            <a:schemeClr val="dk1"/>
                          </a:solidFill>
                          <a:latin typeface="+mn-lt"/>
                          <a:ea typeface="+mn-ea"/>
                          <a:cs typeface="+mn-cs"/>
                        </a:rPr>
                        <a:t>automotive belt</a:t>
                      </a:r>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lightning coils</a:t>
                      </a:r>
                    </a:p>
                  </a:txBody>
                  <a:tcPr>
                    <a:solidFill>
                      <a:schemeClr val="accent5">
                        <a:lumMod val="20000"/>
                        <a:lumOff val="80000"/>
                      </a:schemeClr>
                    </a:solidFill>
                  </a:tcPr>
                </a:tc>
                <a:extLst>
                  <a:ext uri="{0D108BD9-81ED-4DB2-BD59-A6C34878D82A}">
                    <a16:rowId xmlns:a16="http://schemas.microsoft.com/office/drawing/2014/main" val="3229444998"/>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horns</a:t>
                      </a:r>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charging</a:t>
                      </a:r>
                      <a:r>
                        <a:rPr lang="en-US" baseline="0" dirty="0" smtClean="0"/>
                        <a:t> coils</a:t>
                      </a:r>
                      <a:endParaRPr lang="en-US" dirty="0" smtClean="0"/>
                    </a:p>
                  </a:txBody>
                  <a:tcPr>
                    <a:solidFill>
                      <a:schemeClr val="accent5">
                        <a:lumMod val="20000"/>
                        <a:lumOff val="80000"/>
                      </a:schemeClr>
                    </a:solidFill>
                  </a:tcPr>
                </a:tc>
                <a:extLst>
                  <a:ext uri="{0D108BD9-81ED-4DB2-BD59-A6C34878D82A}">
                    <a16:rowId xmlns:a16="http://schemas.microsoft.com/office/drawing/2014/main" val="2889670044"/>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filters</a:t>
                      </a:r>
                      <a:endParaRPr lang="en-US" dirty="0" smtClean="0"/>
                    </a:p>
                  </a:txBody>
                  <a:tcPr>
                    <a:solidFill>
                      <a:schemeClr val="accent5">
                        <a:lumMod val="20000"/>
                        <a:lumOff val="80000"/>
                      </a:schemeClr>
                    </a:solidFill>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ignition coils</a:t>
                      </a:r>
                    </a:p>
                  </a:txBody>
                  <a:tcPr>
                    <a:solidFill>
                      <a:schemeClr val="accent5">
                        <a:lumMod val="20000"/>
                        <a:lumOff val="80000"/>
                      </a:schemeClr>
                    </a:solidFill>
                  </a:tcPr>
                </a:tc>
                <a:extLst>
                  <a:ext uri="{0D108BD9-81ED-4DB2-BD59-A6C34878D82A}">
                    <a16:rowId xmlns:a16="http://schemas.microsoft.com/office/drawing/2014/main" val="1891745283"/>
                  </a:ext>
                </a:extLst>
              </a:tr>
              <a:tr h="349607">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gasoline system</a:t>
                      </a:r>
                    </a:p>
                  </a:txBody>
                  <a:tcPr>
                    <a:solidFill>
                      <a:schemeClr val="accent5">
                        <a:lumMod val="20000"/>
                        <a:lumOff val="80000"/>
                      </a:schemeClr>
                    </a:solidFill>
                  </a:tcPr>
                </a:tc>
                <a:tc>
                  <a:txBody>
                    <a:bodyPr/>
                    <a:lstStyle/>
                    <a:p>
                      <a:endParaRPr lang="en-US" dirty="0"/>
                    </a:p>
                  </a:txBody>
                  <a:tcPr>
                    <a:solidFill>
                      <a:schemeClr val="accent5">
                        <a:lumMod val="20000"/>
                        <a:lumOff val="80000"/>
                      </a:schemeClr>
                    </a:solidFill>
                  </a:tcPr>
                </a:tc>
                <a:extLst>
                  <a:ext uri="{0D108BD9-81ED-4DB2-BD59-A6C34878D82A}">
                    <a16:rowId xmlns:a16="http://schemas.microsoft.com/office/drawing/2014/main" val="3416753214"/>
                  </a:ext>
                </a:extLst>
              </a:tr>
            </a:tbl>
          </a:graphicData>
        </a:graphic>
      </p:graphicFrame>
    </p:spTree>
    <p:custDataLst>
      <p:tags r:id="rId1"/>
    </p:custDataLst>
    <p:extLst>
      <p:ext uri="{BB962C8B-B14F-4D97-AF65-F5344CB8AC3E}">
        <p14:creationId xmlns:p14="http://schemas.microsoft.com/office/powerpoint/2010/main" val="147482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a:t>Car and OEM Sales Forecast for Indian Market(Predictive Analysis)</a:t>
            </a:r>
            <a:endParaRPr lang="en-US" sz="24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Data Set Description</a:t>
            </a:r>
            <a:endParaRPr lang="en-US" sz="2800" dirty="0">
              <a:solidFill>
                <a:srgbClr val="0A5139"/>
              </a:solidFill>
            </a:endParaRPr>
          </a:p>
        </p:txBody>
      </p:sp>
      <p:pic>
        <p:nvPicPr>
          <p:cNvPr id="21" name="Picture 20"/>
          <p:cNvPicPr>
            <a:picLocks noChangeAspect="1"/>
          </p:cNvPicPr>
          <p:nvPr>
            <p:custDataLst>
              <p:tags r:id="rId11"/>
            </p:custDataLst>
          </p:nvPr>
        </p:nvPicPr>
        <p:blipFill>
          <a:blip r:embed="rId16"/>
          <a:stretch>
            <a:fillRect/>
          </a:stretch>
        </p:blipFill>
        <p:spPr>
          <a:xfrm>
            <a:off x="259080" y="1103630"/>
            <a:ext cx="3876675" cy="4124325"/>
          </a:xfrm>
          <a:prstGeom prst="rect">
            <a:avLst/>
          </a:prstGeom>
        </p:spPr>
      </p:pic>
      <p:graphicFrame>
        <p:nvGraphicFramePr>
          <p:cNvPr id="15" name="Diagram 14"/>
          <p:cNvGraphicFramePr/>
          <p:nvPr>
            <p:custDataLst>
              <p:tags r:id="rId12"/>
            </p:custDataLst>
            <p:extLst>
              <p:ext uri="{D42A27DB-BD31-4B8C-83A1-F6EECF244321}">
                <p14:modId xmlns:p14="http://schemas.microsoft.com/office/powerpoint/2010/main" val="1541248318"/>
              </p:ext>
            </p:extLst>
          </p:nvPr>
        </p:nvGraphicFramePr>
        <p:xfrm>
          <a:off x="4251960" y="703651"/>
          <a:ext cx="6717665" cy="487538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ustDataLst>
      <p:tags r:id="rId1"/>
    </p:custDataLst>
    <p:extLst>
      <p:ext uri="{BB962C8B-B14F-4D97-AF65-F5344CB8AC3E}">
        <p14:creationId xmlns:p14="http://schemas.microsoft.com/office/powerpoint/2010/main" val="3929062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t>
            </a:r>
            <a:r>
              <a:rPr lang="en-US" sz="2400" dirty="0" smtClean="0"/>
              <a:t>Analysis)</a:t>
            </a:r>
            <a:endParaRPr lang="en-US" sz="240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Challenges</a:t>
            </a:r>
            <a:endParaRPr lang="en-US" sz="2800" dirty="0">
              <a:solidFill>
                <a:srgbClr val="0A5139"/>
              </a:solidFill>
            </a:endParaRPr>
          </a:p>
        </p:txBody>
      </p:sp>
      <p:sp>
        <p:nvSpPr>
          <p:cNvPr id="19" name="Content Placeholder 18"/>
          <p:cNvSpPr>
            <a:spLocks noGrp="1"/>
          </p:cNvSpPr>
          <p:nvPr>
            <p:ph sz="half" idx="2"/>
            <p:custDataLst>
              <p:tags r:id="rId11"/>
            </p:custDataLst>
          </p:nvPr>
        </p:nvSpPr>
        <p:spPr>
          <a:xfrm>
            <a:off x="4433777" y="1295400"/>
            <a:ext cx="6273593"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 Car and OEM Sales Forecast has </a:t>
            </a:r>
            <a:r>
              <a:rPr lang="en-US" dirty="0" smtClean="0"/>
              <a:t>few challenges. </a:t>
            </a:r>
          </a:p>
          <a:p>
            <a:pPr lvl="1"/>
            <a:r>
              <a:rPr lang="en-US" dirty="0" smtClean="0"/>
              <a:t>Dataset imbalance</a:t>
            </a:r>
          </a:p>
          <a:p>
            <a:pPr lvl="1"/>
            <a:r>
              <a:rPr lang="en-US" dirty="0" smtClean="0"/>
              <a:t>Collecting </a:t>
            </a:r>
            <a:r>
              <a:rPr lang="en-US" dirty="0"/>
              <a:t>data regarding car sales of previous two </a:t>
            </a:r>
            <a:r>
              <a:rPr lang="en-US" dirty="0" smtClean="0"/>
              <a:t>years monthly wise </a:t>
            </a:r>
            <a:r>
              <a:rPr lang="en-US" dirty="0"/>
              <a:t>by considering each model of different </a:t>
            </a:r>
            <a:r>
              <a:rPr lang="en-US" dirty="0" smtClean="0"/>
              <a:t>companies.</a:t>
            </a:r>
          </a:p>
          <a:p>
            <a:pPr lvl="1"/>
            <a:r>
              <a:rPr lang="en-US" dirty="0" smtClean="0"/>
              <a:t>Collection </a:t>
            </a:r>
            <a:r>
              <a:rPr lang="en-US" dirty="0"/>
              <a:t>of data regarding </a:t>
            </a:r>
            <a:r>
              <a:rPr lang="en-US" dirty="0" smtClean="0"/>
              <a:t>various BOSCH OEM </a:t>
            </a:r>
            <a:r>
              <a:rPr lang="en-US" dirty="0"/>
              <a:t>products of the organization used in different </a:t>
            </a:r>
            <a:r>
              <a:rPr lang="en-US" dirty="0" smtClean="0"/>
              <a:t>cars.</a:t>
            </a:r>
          </a:p>
          <a:p>
            <a:pPr lvl="1"/>
            <a:r>
              <a:rPr lang="en-US" dirty="0" smtClean="0"/>
              <a:t>Mapping </a:t>
            </a:r>
            <a:r>
              <a:rPr lang="en-US" dirty="0"/>
              <a:t>the OEM product sales with the prediction of car sales of a particular </a:t>
            </a:r>
            <a:r>
              <a:rPr lang="en-US" dirty="0" smtClean="0"/>
              <a:t>model.</a:t>
            </a:r>
          </a:p>
          <a:p>
            <a:pPr lvl="1"/>
            <a:r>
              <a:rPr lang="en-US" dirty="0"/>
              <a:t>Choosing of different algorithm for the prediction and comparing and getting best results out of all the </a:t>
            </a:r>
            <a:r>
              <a:rPr lang="en-US" dirty="0" smtClean="0"/>
              <a:t>models.</a:t>
            </a:r>
          </a:p>
        </p:txBody>
      </p:sp>
      <p:pic>
        <p:nvPicPr>
          <p:cNvPr id="4" name="Picture 3"/>
          <p:cNvPicPr>
            <a:picLocks noChangeAspect="1"/>
          </p:cNvPicPr>
          <p:nvPr>
            <p:custDataLst>
              <p:tags r:id="rId12"/>
            </p:custDataLst>
          </p:nvPr>
        </p:nvPicPr>
        <p:blipFill>
          <a:blip r:embed="rId17">
            <a:extLst>
              <a:ext uri="{28A0092B-C50C-407E-A947-70E740481C1C}">
                <a14:useLocalDpi xmlns:a14="http://schemas.microsoft.com/office/drawing/2010/main" val="0"/>
              </a:ext>
            </a:extLst>
          </a:blip>
          <a:stretch>
            <a:fillRect/>
          </a:stretch>
        </p:blipFill>
        <p:spPr>
          <a:xfrm>
            <a:off x="410845" y="1216660"/>
            <a:ext cx="3626744" cy="2093976"/>
          </a:xfrm>
          <a:prstGeom prst="rect">
            <a:avLst/>
          </a:prstGeom>
        </p:spPr>
      </p:pic>
      <p:pic>
        <p:nvPicPr>
          <p:cNvPr id="20" name="Picture 19"/>
          <p:cNvPicPr>
            <a:picLocks noChangeAspect="1"/>
          </p:cNvPicPr>
          <p:nvPr>
            <p:custDataLst>
              <p:tags r:id="rId13"/>
            </p:custDataLst>
          </p:nvPr>
        </p:nvPicPr>
        <p:blipFill>
          <a:blip r:embed="rId18" cstate="print">
            <a:extLst>
              <a:ext uri="{28A0092B-C50C-407E-A947-70E740481C1C}">
                <a14:useLocalDpi xmlns:a14="http://schemas.microsoft.com/office/drawing/2010/main" val="0"/>
              </a:ext>
            </a:extLst>
          </a:blip>
          <a:stretch>
            <a:fillRect/>
          </a:stretch>
        </p:blipFill>
        <p:spPr>
          <a:xfrm>
            <a:off x="410845" y="3304085"/>
            <a:ext cx="3626744" cy="2172716"/>
          </a:xfrm>
          <a:prstGeom prst="rect">
            <a:avLst/>
          </a:prstGeom>
        </p:spPr>
      </p:pic>
    </p:spTree>
    <p:custDataLst>
      <p:tags r:id="rId1"/>
    </p:custDataLst>
    <p:extLst>
      <p:ext uri="{BB962C8B-B14F-4D97-AF65-F5344CB8AC3E}">
        <p14:creationId xmlns:p14="http://schemas.microsoft.com/office/powerpoint/2010/main" val="3989451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t>
            </a:r>
            <a:r>
              <a:rPr lang="en-US" sz="2400" dirty="0" smtClean="0"/>
              <a:t>Analysis)</a:t>
            </a:r>
            <a:endParaRPr lang="en-US" sz="240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Use case -  Car Manufacturers Based</a:t>
            </a:r>
            <a:endParaRPr lang="en-US" sz="2800" dirty="0">
              <a:solidFill>
                <a:srgbClr val="0A5139"/>
              </a:solidFill>
            </a:endParaRPr>
          </a:p>
        </p:txBody>
      </p:sp>
      <p:graphicFrame>
        <p:nvGraphicFramePr>
          <p:cNvPr id="3" name="Diagram 2"/>
          <p:cNvGraphicFramePr/>
          <p:nvPr>
            <p:custDataLst>
              <p:tags r:id="rId10"/>
            </p:custDataLst>
            <p:extLst>
              <p:ext uri="{D42A27DB-BD31-4B8C-83A1-F6EECF244321}">
                <p14:modId xmlns:p14="http://schemas.microsoft.com/office/powerpoint/2010/main" val="674633516"/>
              </p:ext>
            </p:extLst>
          </p:nvPr>
        </p:nvGraphicFramePr>
        <p:xfrm>
          <a:off x="593090" y="1325880"/>
          <a:ext cx="8199218" cy="375342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ustDataLst>
      <p:tags r:id="rId1"/>
    </p:custDataLst>
    <p:extLst>
      <p:ext uri="{BB962C8B-B14F-4D97-AF65-F5344CB8AC3E}">
        <p14:creationId xmlns:p14="http://schemas.microsoft.com/office/powerpoint/2010/main" val="3290886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t>
            </a:r>
            <a:r>
              <a:rPr lang="en-US" sz="2400" dirty="0" smtClean="0"/>
              <a:t>Analysis)</a:t>
            </a:r>
            <a:endParaRPr lang="en-US" sz="240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Use case -  OEM Based</a:t>
            </a:r>
            <a:endParaRPr lang="en-US" sz="2800" dirty="0">
              <a:solidFill>
                <a:srgbClr val="0A5139"/>
              </a:solidFill>
            </a:endParaRPr>
          </a:p>
        </p:txBody>
      </p:sp>
      <p:graphicFrame>
        <p:nvGraphicFramePr>
          <p:cNvPr id="3" name="Diagram 2"/>
          <p:cNvGraphicFramePr/>
          <p:nvPr>
            <p:custDataLst>
              <p:tags r:id="rId10"/>
            </p:custDataLst>
            <p:extLst>
              <p:ext uri="{D42A27DB-BD31-4B8C-83A1-F6EECF244321}">
                <p14:modId xmlns:p14="http://schemas.microsoft.com/office/powerpoint/2010/main" val="3619742853"/>
              </p:ext>
            </p:extLst>
          </p:nvPr>
        </p:nvGraphicFramePr>
        <p:xfrm>
          <a:off x="593090" y="1325880"/>
          <a:ext cx="8199218" cy="375342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ustDataLst>
      <p:tags r:id="rId1"/>
    </p:custDataLst>
    <p:extLst>
      <p:ext uri="{BB962C8B-B14F-4D97-AF65-F5344CB8AC3E}">
        <p14:creationId xmlns:p14="http://schemas.microsoft.com/office/powerpoint/2010/main" val="14387644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_NAVI.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B"/>
  <p:tag name="FIELD.DPT.VALUE" val="RBEI/BSB | "/>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18"/>
  <p:tag name="FIELD.DATE.VALUE" val="2018"/>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1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1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hreeObjects"/>
  <p:tag name="COLORSETGROUPCLASSNAME" val="ColorSetGroup7"/>
  <p:tag name="FONTSETGROUPCLASSNAME" val="FontSetGroup1"/>
  <p:tag name="SHAPECLASSNAME" val="Chapterbox"/>
  <p:tag name="SHAPECLASSPROTECTIONTYPE" val="25"/>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hreeObjects"/>
  <p:tag name="COLORSETGROUPCLASSNAME" val="ColorSetGroup7"/>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1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7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FIELD.CHAPTER.CONTENT" val="Predict and Optimize Product Backorders "/>
  <p:tag name="FIELD.CHAPTER.VALUE" val="Predict and Optimize Product Backorders "/>
  <p:tag name="FIELD.CHAPTER.COMBOINDEX" val="-2"/>
  <p:tag name="FIELD.REM_ANL.COMBOINDEX" val="-2"/>
  <p:tag name="FIELD.DPT.CONTENT" val="RBEI/BSX"/>
  <p:tag name="FIELD.DPT.VALUE" val="RBEI/BSX | "/>
  <p:tag name="FIELD.DPT.COMBOINDEX" val="-2"/>
</p:tagLst>
</file>

<file path=ppt/tags/tag1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5.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19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19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2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hreeObjects"/>
  <p:tag name="COLORSETGROUPCLASSNAME" val="ColorSetGroup7"/>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2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2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2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2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2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2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234.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 name="ML_LAYOUT_RESOURCE" val="BOSCH2_16_9_NAVI.mcr"/>
  <p:tag name="FIELD.CHAPTER.CONTENT" val="Header of section"/>
  <p:tag name="FIELD.CHAPTER.VALUE" val="Header of section"/>
  <p:tag name="FIELD.DPT.CONTENT" val="RBEI/BSB"/>
  <p:tag name="FIELD.DPT.VALUE" val="RBEI/BSB | "/>
  <p:tag name="FIELDS.INITIALIZED" val="1"/>
  <p:tag name="PICTURE 1_SHAPECLASSPROTECTIONTYPE" val="15"/>
  <p:tag name="PICTURE 10_SHAPECLASSPROTECTIONTYPE" val="15"/>
  <p:tag name="PICTURE 13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9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9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1737</Words>
  <Application>Microsoft Office PowerPoint</Application>
  <PresentationFormat>Custom</PresentationFormat>
  <Paragraphs>247</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Bosch Office Sans</vt:lpstr>
      <vt:lpstr>Calibri</vt:lpstr>
      <vt:lpstr>Wingdings</vt:lpstr>
      <vt:lpstr>Wingdings 3</vt:lpstr>
      <vt:lpstr>Bosch</vt:lpstr>
      <vt:lpstr>PowerPoint Presentation</vt:lpstr>
      <vt:lpstr>Overview</vt:lpstr>
      <vt:lpstr>Project Objective</vt:lpstr>
      <vt:lpstr>(Predictive Analysis) Data Dictionary </vt:lpstr>
      <vt:lpstr> Data Dictionary </vt:lpstr>
      <vt:lpstr>Data Set Description</vt:lpstr>
      <vt:lpstr>Challenges</vt:lpstr>
      <vt:lpstr>Use case -  Car Manufacturers Based</vt:lpstr>
      <vt:lpstr>Use case -  OEM Based</vt:lpstr>
      <vt:lpstr>PowerPoint Presentation</vt:lpstr>
      <vt:lpstr>Algorithms   </vt:lpstr>
      <vt:lpstr>Linear Regression</vt:lpstr>
      <vt:lpstr>Logistic Regression</vt:lpstr>
      <vt:lpstr>Random Forest</vt:lpstr>
      <vt:lpstr>Car Sales Prediction</vt:lpstr>
      <vt:lpstr>BOSCH OEM Sales</vt:lpstr>
      <vt:lpstr>ML Use case - 3</vt:lpstr>
      <vt:lpstr>PowerPoint Presentation</vt:lpstr>
      <vt:lpstr> Happy Machine Learning     dANKE(THANK YOU)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 Rao (RBEI/BSB)</dc:creator>
  <cp:lastModifiedBy>Yuvaraj Vellore Chandrasekaran (RBEI/BSW3)</cp:lastModifiedBy>
  <cp:revision>698</cp:revision>
  <dcterms:created xsi:type="dcterms:W3CDTF">2016-08-11T14:11:45Z</dcterms:created>
  <dcterms:modified xsi:type="dcterms:W3CDTF">2018-04-18T13:59:27Z</dcterms:modified>
</cp:coreProperties>
</file>