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2.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95" r:id="rId2"/>
    <p:sldId id="401" r:id="rId3"/>
    <p:sldId id="400" r:id="rId4"/>
    <p:sldId id="406" r:id="rId5"/>
    <p:sldId id="407" r:id="rId6"/>
    <p:sldId id="408" r:id="rId7"/>
    <p:sldId id="409" r:id="rId8"/>
    <p:sldId id="434" r:id="rId9"/>
    <p:sldId id="435" r:id="rId10"/>
    <p:sldId id="437" r:id="rId11"/>
    <p:sldId id="405" r:id="rId12"/>
    <p:sldId id="414" r:id="rId13"/>
    <p:sldId id="438" r:id="rId14"/>
    <p:sldId id="420" r:id="rId15"/>
    <p:sldId id="426" r:id="rId16"/>
    <p:sldId id="428" r:id="rId17"/>
    <p:sldId id="433" r:id="rId18"/>
    <p:sldId id="421" r:id="rId19"/>
    <p:sldId id="427" r:id="rId20"/>
    <p:sldId id="429" r:id="rId21"/>
    <p:sldId id="432" r:id="rId22"/>
    <p:sldId id="422" r:id="rId23"/>
    <p:sldId id="424" r:id="rId24"/>
    <p:sldId id="425" r:id="rId25"/>
    <p:sldId id="430" r:id="rId26"/>
    <p:sldId id="431" r:id="rId27"/>
    <p:sldId id="418" r:id="rId28"/>
    <p:sldId id="436" r:id="rId29"/>
    <p:sldId id="417" r:id="rId30"/>
  </p:sldIdLst>
  <p:sldSz cx="10969625" cy="6170613"/>
  <p:notesSz cx="6858000" cy="9144000"/>
  <p:custDataLst>
    <p:tags r:id="rId32"/>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y Us?" id="{16EBD736-C7C7-417F-8EE1-BA503C27F80F}">
          <p14:sldIdLst>
            <p14:sldId id="395"/>
            <p14:sldId id="401"/>
            <p14:sldId id="400"/>
            <p14:sldId id="406"/>
            <p14:sldId id="407"/>
            <p14:sldId id="408"/>
            <p14:sldId id="409"/>
            <p14:sldId id="434"/>
            <p14:sldId id="435"/>
            <p14:sldId id="437"/>
            <p14:sldId id="405"/>
            <p14:sldId id="414"/>
            <p14:sldId id="438"/>
            <p14:sldId id="420"/>
            <p14:sldId id="426"/>
            <p14:sldId id="428"/>
            <p14:sldId id="433"/>
            <p14:sldId id="421"/>
            <p14:sldId id="427"/>
            <p14:sldId id="429"/>
            <p14:sldId id="432"/>
            <p14:sldId id="422"/>
            <p14:sldId id="424"/>
            <p14:sldId id="425"/>
            <p14:sldId id="430"/>
            <p14:sldId id="431"/>
            <p14:sldId id="418"/>
            <p14:sldId id="436"/>
            <p14:sldId id="417"/>
          </p14:sldIdLst>
        </p14:section>
      </p14:sectionLst>
    </p:ext>
    <p:ext uri="{EFAFB233-063F-42B5-8137-9DF3F51BA10A}">
      <p15:sldGuideLst xmlns:p15="http://schemas.microsoft.com/office/powerpoint/2012/main">
        <p15:guide id="1" orient="horz" pos="1943" userDrawn="1">
          <p15:clr>
            <a:srgbClr val="A4A3A4"/>
          </p15:clr>
        </p15:guide>
        <p15:guide id="2" pos="345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ka1kor" initials="r" lastIdx="1" clrIdx="0">
    <p:extLst>
      <p:ext uri="{19B8F6BF-5375-455C-9EA6-DF929625EA0E}">
        <p15:presenceInfo xmlns:p15="http://schemas.microsoft.com/office/powerpoint/2012/main" userId="rka1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139"/>
    <a:srgbClr val="6EA293"/>
    <a:srgbClr val="67B419"/>
    <a:srgbClr val="1399A0"/>
    <a:srgbClr val="0E78C5"/>
    <a:srgbClr val="08427E"/>
    <a:srgbClr val="6FB9E2"/>
    <a:srgbClr val="B2B3B5"/>
    <a:srgbClr val="AEDB7D"/>
    <a:srgbClr val="6FC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554" autoAdjust="0"/>
    <p:restoredTop sz="96187" autoAdjust="0"/>
  </p:normalViewPr>
  <p:slideViewPr>
    <p:cSldViewPr snapToGrid="0">
      <p:cViewPr varScale="1">
        <p:scale>
          <a:sx n="77" d="100"/>
          <a:sy n="77" d="100"/>
        </p:scale>
        <p:origin x="54" y="144"/>
      </p:cViewPr>
      <p:guideLst>
        <p:guide orient="horz" pos="1943"/>
        <p:guide pos="3455"/>
      </p:guideLst>
    </p:cSldViewPr>
  </p:slideViewPr>
  <p:outlineViewPr>
    <p:cViewPr>
      <p:scale>
        <a:sx n="33" d="100"/>
        <a:sy n="33" d="100"/>
      </p:scale>
      <p:origin x="0" y="-118440"/>
    </p:cViewPr>
  </p:outlineViewPr>
  <p:notesTextViewPr>
    <p:cViewPr>
      <p:scale>
        <a:sx n="125" d="100"/>
        <a:sy n="125"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7D6CF-806F-4611-96AD-AF173CD43D17}"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en-US"/>
        </a:p>
      </dgm:t>
    </dgm:pt>
    <dgm:pt modelId="{48348CF9-6C62-43E2-A731-C1BFE889D0BD}">
      <dgm:prSet phldrT="[Text]"/>
      <dgm:spPr/>
      <dgm:t>
        <a:bodyPr/>
        <a:lstStyle/>
        <a:p>
          <a:r>
            <a:rPr lang="en-US" dirty="0" smtClean="0"/>
            <a:t>Dataset</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4FE0B954-7736-4060-89A1-3A83466504D3}">
      <dgm:prSet phldrT="[Text]"/>
      <dgm:spPr/>
      <dgm:t>
        <a:bodyPr/>
        <a:lstStyle/>
        <a:p>
          <a:r>
            <a:rPr lang="en-US" dirty="0" smtClean="0"/>
            <a:t>2 Years Historic Data</a:t>
          </a:r>
          <a:endParaRPr lang="en-US" dirty="0"/>
        </a:p>
      </dgm:t>
    </dgm:pt>
    <dgm:pt modelId="{5FBC1C9B-3C85-4C79-9FEF-710CFD859100}" type="parTrans" cxnId="{D216043F-D64C-4BFB-9F1E-E18F5752BC74}">
      <dgm:prSet/>
      <dgm:spPr/>
      <dgm:t>
        <a:bodyPr/>
        <a:lstStyle/>
        <a:p>
          <a:endParaRPr lang="en-US"/>
        </a:p>
      </dgm:t>
    </dgm:pt>
    <dgm:pt modelId="{B31CB49D-3BF2-447A-B0D4-DDFB12C7405E}" type="sibTrans" cxnId="{D216043F-D64C-4BFB-9F1E-E18F5752BC74}">
      <dgm:prSet/>
      <dgm:spPr/>
      <dgm:t>
        <a:bodyPr/>
        <a:lstStyle/>
        <a:p>
          <a:endParaRPr lang="en-US"/>
        </a:p>
      </dgm:t>
    </dgm:pt>
    <dgm:pt modelId="{A584D873-01D3-4D8F-9EB2-BE478504B5FD}">
      <dgm:prSet phldrT="[Text]"/>
      <dgm:spPr/>
      <dgm:t>
        <a:bodyPr/>
        <a:lstStyle/>
        <a:p>
          <a:r>
            <a:rPr lang="en-US" dirty="0" smtClean="0"/>
            <a:t>Training and Test Data Set</a:t>
          </a:r>
          <a:endParaRPr lang="en-US" dirty="0"/>
        </a:p>
      </dgm:t>
    </dgm:pt>
    <dgm:pt modelId="{EE665368-B4A4-4919-B2C2-91F48D43F5F3}" type="parTrans" cxnId="{2D86C911-FBDA-4775-8B18-EFB41DA37302}">
      <dgm:prSet/>
      <dgm:spPr/>
      <dgm:t>
        <a:bodyPr/>
        <a:lstStyle/>
        <a:p>
          <a:endParaRPr lang="en-US"/>
        </a:p>
      </dgm:t>
    </dgm:pt>
    <dgm:pt modelId="{C39E7DCF-BF24-48F1-AB5D-9E247783F65E}" type="sibTrans" cxnId="{2D86C911-FBDA-4775-8B18-EFB41DA37302}">
      <dgm:prSet/>
      <dgm:spPr/>
      <dgm:t>
        <a:bodyPr/>
        <a:lstStyle/>
        <a:p>
          <a:endParaRPr lang="en-US"/>
        </a:p>
      </dgm:t>
    </dgm:pt>
    <dgm:pt modelId="{2EA626A6-C3A4-4A79-B666-D116555CF81B}">
      <dgm:prSet phldrT="[Text]"/>
      <dgm:spPr/>
      <dgm:t>
        <a:bodyPr/>
        <a:lstStyle/>
        <a:p>
          <a:r>
            <a:rPr lang="en-US" dirty="0" smtClean="0"/>
            <a:t>25 Hundred Rows</a:t>
          </a:r>
          <a:endParaRPr lang="en-US" dirty="0"/>
        </a:p>
      </dgm:t>
    </dgm:pt>
    <dgm:pt modelId="{E3319F5A-65F3-49EB-9754-5D6AB401635D}" type="parTrans" cxnId="{3514F476-5762-4854-87C2-4396A3B930CD}">
      <dgm:prSet/>
      <dgm:spPr/>
      <dgm:t>
        <a:bodyPr/>
        <a:lstStyle/>
        <a:p>
          <a:endParaRPr lang="en-US"/>
        </a:p>
      </dgm:t>
    </dgm:pt>
    <dgm:pt modelId="{12A128EA-1722-4E90-A7AF-24680B0BC3EE}" type="sibTrans" cxnId="{3514F476-5762-4854-87C2-4396A3B930CD}">
      <dgm:prSet/>
      <dgm:spPr/>
      <dgm:t>
        <a:bodyPr/>
        <a:lstStyle/>
        <a:p>
          <a:endParaRPr lang="en-US"/>
        </a:p>
      </dgm:t>
    </dgm:pt>
    <dgm:pt modelId="{801B4DE9-01EC-47D2-84E1-EB2BC82016A2}">
      <dgm:prSet phldrT="[Text]"/>
      <dgm:spPr/>
      <dgm:t>
        <a:bodyPr/>
        <a:lstStyle/>
        <a:p>
          <a:r>
            <a:rPr lang="en-US" dirty="0" smtClean="0"/>
            <a:t>8 Attributes</a:t>
          </a:r>
          <a:endParaRPr lang="en-US" dirty="0"/>
        </a:p>
      </dgm:t>
    </dgm:pt>
    <dgm:pt modelId="{E7771E40-25EF-4B02-B9FE-4F29EBB1F034}" type="parTrans" cxnId="{98EF3411-6564-456A-A13F-5FE2C51F14AC}">
      <dgm:prSet/>
      <dgm:spPr/>
      <dgm:t>
        <a:bodyPr/>
        <a:lstStyle/>
        <a:p>
          <a:endParaRPr lang="en-US"/>
        </a:p>
      </dgm:t>
    </dgm:pt>
    <dgm:pt modelId="{1C951931-E6AA-4B9A-A976-53E5AEF0AD09}" type="sibTrans" cxnId="{98EF3411-6564-456A-A13F-5FE2C51F14AC}">
      <dgm:prSet/>
      <dgm:spPr/>
      <dgm:t>
        <a:bodyPr/>
        <a:lstStyle/>
        <a:p>
          <a:endParaRPr lang="en-US"/>
        </a:p>
      </dgm:t>
    </dgm:pt>
    <dgm:pt modelId="{AF1BE49A-4CDD-4C39-82E5-802CED6AA4EF}">
      <dgm:prSet phldrT="[Text]"/>
      <dgm:spPr/>
      <dgm:t>
        <a:bodyPr/>
        <a:lstStyle/>
        <a:p>
          <a:r>
            <a:rPr lang="en-US" dirty="0" smtClean="0"/>
            <a:t>Deter  mining the accuracy</a:t>
          </a:r>
          <a:endParaRPr lang="en-US" dirty="0"/>
        </a:p>
      </dgm:t>
    </dgm:pt>
    <dgm:pt modelId="{BEF418AC-9B6C-4167-AE69-0702EB2255F2}" type="parTrans" cxnId="{085D472D-BF09-440E-81DF-496C3D9486F3}">
      <dgm:prSet/>
      <dgm:spPr/>
      <dgm:t>
        <a:bodyPr/>
        <a:lstStyle/>
        <a:p>
          <a:endParaRPr lang="en-US"/>
        </a:p>
      </dgm:t>
    </dgm:pt>
    <dgm:pt modelId="{A4BF4937-FEC0-48B8-B0D4-0FF79A328451}" type="sibTrans" cxnId="{085D472D-BF09-440E-81DF-496C3D9486F3}">
      <dgm:prSet/>
      <dgm:spPr/>
      <dgm:t>
        <a:bodyPr/>
        <a:lstStyle/>
        <a:p>
          <a:endParaRPr lang="en-US"/>
        </a:p>
      </dgm:t>
    </dgm:pt>
    <dgm:pt modelId="{109D9082-C37B-44D5-BF0D-EB9235EBD61F}" type="pres">
      <dgm:prSet presAssocID="{61C7D6CF-806F-4611-96AD-AF173CD43D17}" presName="Name0" presStyleCnt="0">
        <dgm:presLayoutVars>
          <dgm:chMax val="1"/>
          <dgm:dir/>
          <dgm:animLvl val="ctr"/>
          <dgm:resizeHandles val="exact"/>
        </dgm:presLayoutVars>
      </dgm:prSet>
      <dgm:spPr/>
      <dgm:t>
        <a:bodyPr/>
        <a:lstStyle/>
        <a:p>
          <a:endParaRPr lang="en-US"/>
        </a:p>
      </dgm:t>
    </dgm:pt>
    <dgm:pt modelId="{58DB00CB-EA19-46BD-9AD3-FF0FD84237EF}" type="pres">
      <dgm:prSet presAssocID="{48348CF9-6C62-43E2-A731-C1BFE889D0BD}" presName="centerShape" presStyleLbl="node0" presStyleIdx="0" presStyleCnt="1"/>
      <dgm:spPr/>
      <dgm:t>
        <a:bodyPr/>
        <a:lstStyle/>
        <a:p>
          <a:endParaRPr lang="en-US"/>
        </a:p>
      </dgm:t>
    </dgm:pt>
    <dgm:pt modelId="{59F4D756-8199-4E77-B897-501E4B30A68F}" type="pres">
      <dgm:prSet presAssocID="{4FE0B954-7736-4060-89A1-3A83466504D3}" presName="node" presStyleLbl="node1" presStyleIdx="0" presStyleCnt="5">
        <dgm:presLayoutVars>
          <dgm:bulletEnabled val="1"/>
        </dgm:presLayoutVars>
      </dgm:prSet>
      <dgm:spPr/>
      <dgm:t>
        <a:bodyPr/>
        <a:lstStyle/>
        <a:p>
          <a:endParaRPr lang="en-US"/>
        </a:p>
      </dgm:t>
    </dgm:pt>
    <dgm:pt modelId="{CDF0F1DB-2037-42CE-ADFA-137812A9F2B6}" type="pres">
      <dgm:prSet presAssocID="{4FE0B954-7736-4060-89A1-3A83466504D3}" presName="dummy" presStyleCnt="0"/>
      <dgm:spPr/>
    </dgm:pt>
    <dgm:pt modelId="{BB546F97-6ECB-43DB-BECE-A6C0E34A7922}" type="pres">
      <dgm:prSet presAssocID="{B31CB49D-3BF2-447A-B0D4-DDFB12C7405E}" presName="sibTrans" presStyleLbl="sibTrans2D1" presStyleIdx="0" presStyleCnt="5"/>
      <dgm:spPr/>
      <dgm:t>
        <a:bodyPr/>
        <a:lstStyle/>
        <a:p>
          <a:endParaRPr lang="en-US"/>
        </a:p>
      </dgm:t>
    </dgm:pt>
    <dgm:pt modelId="{3964C895-9445-44E8-B2D6-D7957D701CF8}" type="pres">
      <dgm:prSet presAssocID="{2EA626A6-C3A4-4A79-B666-D116555CF81B}" presName="node" presStyleLbl="node1" presStyleIdx="1" presStyleCnt="5">
        <dgm:presLayoutVars>
          <dgm:bulletEnabled val="1"/>
        </dgm:presLayoutVars>
      </dgm:prSet>
      <dgm:spPr/>
      <dgm:t>
        <a:bodyPr/>
        <a:lstStyle/>
        <a:p>
          <a:endParaRPr lang="en-US"/>
        </a:p>
      </dgm:t>
    </dgm:pt>
    <dgm:pt modelId="{5E54866E-43E5-4ED3-B233-3C5F82865FC2}" type="pres">
      <dgm:prSet presAssocID="{2EA626A6-C3A4-4A79-B666-D116555CF81B}" presName="dummy" presStyleCnt="0"/>
      <dgm:spPr/>
    </dgm:pt>
    <dgm:pt modelId="{24A28B6A-AECA-4E19-8EF2-BF800ABB73BF}" type="pres">
      <dgm:prSet presAssocID="{12A128EA-1722-4E90-A7AF-24680B0BC3EE}" presName="sibTrans" presStyleLbl="sibTrans2D1" presStyleIdx="1" presStyleCnt="5"/>
      <dgm:spPr/>
      <dgm:t>
        <a:bodyPr/>
        <a:lstStyle/>
        <a:p>
          <a:endParaRPr lang="en-US"/>
        </a:p>
      </dgm:t>
    </dgm:pt>
    <dgm:pt modelId="{5C0E3207-6A88-46B3-AC0B-233870136A6A}" type="pres">
      <dgm:prSet presAssocID="{801B4DE9-01EC-47D2-84E1-EB2BC82016A2}" presName="node" presStyleLbl="node1" presStyleIdx="2" presStyleCnt="5">
        <dgm:presLayoutVars>
          <dgm:bulletEnabled val="1"/>
        </dgm:presLayoutVars>
      </dgm:prSet>
      <dgm:spPr/>
      <dgm:t>
        <a:bodyPr/>
        <a:lstStyle/>
        <a:p>
          <a:endParaRPr lang="en-US"/>
        </a:p>
      </dgm:t>
    </dgm:pt>
    <dgm:pt modelId="{703B1083-6FBD-43CE-B595-05CA9FF4971B}" type="pres">
      <dgm:prSet presAssocID="{801B4DE9-01EC-47D2-84E1-EB2BC82016A2}" presName="dummy" presStyleCnt="0"/>
      <dgm:spPr/>
    </dgm:pt>
    <dgm:pt modelId="{C17C1C42-C534-4300-A98D-9995198035F2}" type="pres">
      <dgm:prSet presAssocID="{1C951931-E6AA-4B9A-A976-53E5AEF0AD09}" presName="sibTrans" presStyleLbl="sibTrans2D1" presStyleIdx="2" presStyleCnt="5"/>
      <dgm:spPr/>
      <dgm:t>
        <a:bodyPr/>
        <a:lstStyle/>
        <a:p>
          <a:endParaRPr lang="en-US"/>
        </a:p>
      </dgm:t>
    </dgm:pt>
    <dgm:pt modelId="{E07DDDCF-4800-42E2-B211-C525A3E82BC0}" type="pres">
      <dgm:prSet presAssocID="{A584D873-01D3-4D8F-9EB2-BE478504B5FD}" presName="node" presStyleLbl="node1" presStyleIdx="3" presStyleCnt="5">
        <dgm:presLayoutVars>
          <dgm:bulletEnabled val="1"/>
        </dgm:presLayoutVars>
      </dgm:prSet>
      <dgm:spPr/>
      <dgm:t>
        <a:bodyPr/>
        <a:lstStyle/>
        <a:p>
          <a:endParaRPr lang="en-US"/>
        </a:p>
      </dgm:t>
    </dgm:pt>
    <dgm:pt modelId="{C3A7744C-5D00-43B8-BD12-FA4236B23D29}" type="pres">
      <dgm:prSet presAssocID="{A584D873-01D3-4D8F-9EB2-BE478504B5FD}" presName="dummy" presStyleCnt="0"/>
      <dgm:spPr/>
    </dgm:pt>
    <dgm:pt modelId="{6A905FAC-0D1C-4AED-A093-241852BB8718}" type="pres">
      <dgm:prSet presAssocID="{C39E7DCF-BF24-48F1-AB5D-9E247783F65E}" presName="sibTrans" presStyleLbl="sibTrans2D1" presStyleIdx="3" presStyleCnt="5"/>
      <dgm:spPr/>
      <dgm:t>
        <a:bodyPr/>
        <a:lstStyle/>
        <a:p>
          <a:endParaRPr lang="en-US"/>
        </a:p>
      </dgm:t>
    </dgm:pt>
    <dgm:pt modelId="{AA551FCB-6342-46C8-B3DF-EDD6651E673E}" type="pres">
      <dgm:prSet presAssocID="{AF1BE49A-4CDD-4C39-82E5-802CED6AA4EF}" presName="node" presStyleLbl="node1" presStyleIdx="4" presStyleCnt="5">
        <dgm:presLayoutVars>
          <dgm:bulletEnabled val="1"/>
        </dgm:presLayoutVars>
      </dgm:prSet>
      <dgm:spPr/>
      <dgm:t>
        <a:bodyPr/>
        <a:lstStyle/>
        <a:p>
          <a:endParaRPr lang="en-US"/>
        </a:p>
      </dgm:t>
    </dgm:pt>
    <dgm:pt modelId="{ECDBA1E4-A765-4172-8662-82D7B33C79D3}" type="pres">
      <dgm:prSet presAssocID="{AF1BE49A-4CDD-4C39-82E5-802CED6AA4EF}" presName="dummy" presStyleCnt="0"/>
      <dgm:spPr/>
    </dgm:pt>
    <dgm:pt modelId="{B128E9F2-2CAD-4208-B766-66B3EA92949D}" type="pres">
      <dgm:prSet presAssocID="{A4BF4937-FEC0-48B8-B0D4-0FF79A328451}" presName="sibTrans" presStyleLbl="sibTrans2D1" presStyleIdx="4" presStyleCnt="5"/>
      <dgm:spPr/>
      <dgm:t>
        <a:bodyPr/>
        <a:lstStyle/>
        <a:p>
          <a:endParaRPr lang="en-US"/>
        </a:p>
      </dgm:t>
    </dgm:pt>
  </dgm:ptLst>
  <dgm:cxnLst>
    <dgm:cxn modelId="{1414E9F7-3348-4FAE-B04D-9E4CBD9553F2}" type="presOf" srcId="{B31CB49D-3BF2-447A-B0D4-DDFB12C7405E}" destId="{BB546F97-6ECB-43DB-BECE-A6C0E34A7922}" srcOrd="0" destOrd="0" presId="urn:microsoft.com/office/officeart/2005/8/layout/radial6"/>
    <dgm:cxn modelId="{8FE84563-2FA1-4FF1-B0F8-0D3DC0C98F71}" type="presOf" srcId="{C39E7DCF-BF24-48F1-AB5D-9E247783F65E}" destId="{6A905FAC-0D1C-4AED-A093-241852BB8718}" srcOrd="0" destOrd="0" presId="urn:microsoft.com/office/officeart/2005/8/layout/radial6"/>
    <dgm:cxn modelId="{21AFADD6-ED89-4EC1-8407-9B78F974BCE9}" type="presOf" srcId="{48348CF9-6C62-43E2-A731-C1BFE889D0BD}" destId="{58DB00CB-EA19-46BD-9AD3-FF0FD84237EF}" srcOrd="0" destOrd="0" presId="urn:microsoft.com/office/officeart/2005/8/layout/radial6"/>
    <dgm:cxn modelId="{3B801A66-AA89-42A3-AD2E-D3EE5CA45E95}" srcId="{61C7D6CF-806F-4611-96AD-AF173CD43D17}" destId="{48348CF9-6C62-43E2-A731-C1BFE889D0BD}" srcOrd="0" destOrd="0" parTransId="{BB1EC7CF-2323-4326-B615-A28D475BB964}" sibTransId="{32CFBC2F-DCCB-4398-B9B2-9B72E9ACF161}"/>
    <dgm:cxn modelId="{2D86C911-FBDA-4775-8B18-EFB41DA37302}" srcId="{48348CF9-6C62-43E2-A731-C1BFE889D0BD}" destId="{A584D873-01D3-4D8F-9EB2-BE478504B5FD}" srcOrd="3" destOrd="0" parTransId="{EE665368-B4A4-4919-B2C2-91F48D43F5F3}" sibTransId="{C39E7DCF-BF24-48F1-AB5D-9E247783F65E}"/>
    <dgm:cxn modelId="{D05C4CCF-EF2D-41B4-8F84-2A541D3883E3}" type="presOf" srcId="{4FE0B954-7736-4060-89A1-3A83466504D3}" destId="{59F4D756-8199-4E77-B897-501E4B30A68F}" srcOrd="0" destOrd="0" presId="urn:microsoft.com/office/officeart/2005/8/layout/radial6"/>
    <dgm:cxn modelId="{383F8F3B-BC1A-4865-830B-FCBF1180FEC7}" type="presOf" srcId="{A584D873-01D3-4D8F-9EB2-BE478504B5FD}" destId="{E07DDDCF-4800-42E2-B211-C525A3E82BC0}" srcOrd="0" destOrd="0" presId="urn:microsoft.com/office/officeart/2005/8/layout/radial6"/>
    <dgm:cxn modelId="{81A0EE65-918F-4E47-8326-A6803BE15E04}" type="presOf" srcId="{A4BF4937-FEC0-48B8-B0D4-0FF79A328451}" destId="{B128E9F2-2CAD-4208-B766-66B3EA92949D}" srcOrd="0" destOrd="0" presId="urn:microsoft.com/office/officeart/2005/8/layout/radial6"/>
    <dgm:cxn modelId="{D216043F-D64C-4BFB-9F1E-E18F5752BC74}" srcId="{48348CF9-6C62-43E2-A731-C1BFE889D0BD}" destId="{4FE0B954-7736-4060-89A1-3A83466504D3}" srcOrd="0" destOrd="0" parTransId="{5FBC1C9B-3C85-4C79-9FEF-710CFD859100}" sibTransId="{B31CB49D-3BF2-447A-B0D4-DDFB12C7405E}"/>
    <dgm:cxn modelId="{C6985073-2A6C-4E88-8675-990D45B8A944}" type="presOf" srcId="{61C7D6CF-806F-4611-96AD-AF173CD43D17}" destId="{109D9082-C37B-44D5-BF0D-EB9235EBD61F}" srcOrd="0" destOrd="0" presId="urn:microsoft.com/office/officeart/2005/8/layout/radial6"/>
    <dgm:cxn modelId="{94DF4C1D-B276-4183-A6B6-A45176960C18}" type="presOf" srcId="{1C951931-E6AA-4B9A-A976-53E5AEF0AD09}" destId="{C17C1C42-C534-4300-A98D-9995198035F2}" srcOrd="0" destOrd="0" presId="urn:microsoft.com/office/officeart/2005/8/layout/radial6"/>
    <dgm:cxn modelId="{93B31DBD-2DF4-4B1E-AE92-3102D04A55C8}" type="presOf" srcId="{801B4DE9-01EC-47D2-84E1-EB2BC82016A2}" destId="{5C0E3207-6A88-46B3-AC0B-233870136A6A}" srcOrd="0" destOrd="0" presId="urn:microsoft.com/office/officeart/2005/8/layout/radial6"/>
    <dgm:cxn modelId="{3514F476-5762-4854-87C2-4396A3B930CD}" srcId="{48348CF9-6C62-43E2-A731-C1BFE889D0BD}" destId="{2EA626A6-C3A4-4A79-B666-D116555CF81B}" srcOrd="1" destOrd="0" parTransId="{E3319F5A-65F3-49EB-9754-5D6AB401635D}" sibTransId="{12A128EA-1722-4E90-A7AF-24680B0BC3EE}"/>
    <dgm:cxn modelId="{20159D7E-5CB3-4955-BF28-52A84D9DD91F}" type="presOf" srcId="{12A128EA-1722-4E90-A7AF-24680B0BC3EE}" destId="{24A28B6A-AECA-4E19-8EF2-BF800ABB73BF}" srcOrd="0" destOrd="0" presId="urn:microsoft.com/office/officeart/2005/8/layout/radial6"/>
    <dgm:cxn modelId="{454C051D-0643-4D45-BBFA-7F8AB7F28BC5}" type="presOf" srcId="{AF1BE49A-4CDD-4C39-82E5-802CED6AA4EF}" destId="{AA551FCB-6342-46C8-B3DF-EDD6651E673E}" srcOrd="0" destOrd="0" presId="urn:microsoft.com/office/officeart/2005/8/layout/radial6"/>
    <dgm:cxn modelId="{82AE3F1A-87A8-446D-930F-A1877D994FF4}" type="presOf" srcId="{2EA626A6-C3A4-4A79-B666-D116555CF81B}" destId="{3964C895-9445-44E8-B2D6-D7957D701CF8}" srcOrd="0" destOrd="0" presId="urn:microsoft.com/office/officeart/2005/8/layout/radial6"/>
    <dgm:cxn modelId="{085D472D-BF09-440E-81DF-496C3D9486F3}" srcId="{48348CF9-6C62-43E2-A731-C1BFE889D0BD}" destId="{AF1BE49A-4CDD-4C39-82E5-802CED6AA4EF}" srcOrd="4" destOrd="0" parTransId="{BEF418AC-9B6C-4167-AE69-0702EB2255F2}" sibTransId="{A4BF4937-FEC0-48B8-B0D4-0FF79A328451}"/>
    <dgm:cxn modelId="{98EF3411-6564-456A-A13F-5FE2C51F14AC}" srcId="{48348CF9-6C62-43E2-A731-C1BFE889D0BD}" destId="{801B4DE9-01EC-47D2-84E1-EB2BC82016A2}" srcOrd="2" destOrd="0" parTransId="{E7771E40-25EF-4B02-B9FE-4F29EBB1F034}" sibTransId="{1C951931-E6AA-4B9A-A976-53E5AEF0AD09}"/>
    <dgm:cxn modelId="{48121FE1-2D7E-44F4-980C-9F7553116873}" type="presParOf" srcId="{109D9082-C37B-44D5-BF0D-EB9235EBD61F}" destId="{58DB00CB-EA19-46BD-9AD3-FF0FD84237EF}" srcOrd="0" destOrd="0" presId="urn:microsoft.com/office/officeart/2005/8/layout/radial6"/>
    <dgm:cxn modelId="{21A14EEA-B9B9-4432-82E0-771DFDE4AB2F}" type="presParOf" srcId="{109D9082-C37B-44D5-BF0D-EB9235EBD61F}" destId="{59F4D756-8199-4E77-B897-501E4B30A68F}" srcOrd="1" destOrd="0" presId="urn:microsoft.com/office/officeart/2005/8/layout/radial6"/>
    <dgm:cxn modelId="{323B6152-8100-4E8C-AE3B-729B6C915833}" type="presParOf" srcId="{109D9082-C37B-44D5-BF0D-EB9235EBD61F}" destId="{CDF0F1DB-2037-42CE-ADFA-137812A9F2B6}" srcOrd="2" destOrd="0" presId="urn:microsoft.com/office/officeart/2005/8/layout/radial6"/>
    <dgm:cxn modelId="{8331AE56-2561-4EDC-85EA-8EEC8999FA04}" type="presParOf" srcId="{109D9082-C37B-44D5-BF0D-EB9235EBD61F}" destId="{BB546F97-6ECB-43DB-BECE-A6C0E34A7922}" srcOrd="3" destOrd="0" presId="urn:microsoft.com/office/officeart/2005/8/layout/radial6"/>
    <dgm:cxn modelId="{47264FF5-DDBF-4FCA-917F-7BB90BB262F6}" type="presParOf" srcId="{109D9082-C37B-44D5-BF0D-EB9235EBD61F}" destId="{3964C895-9445-44E8-B2D6-D7957D701CF8}" srcOrd="4" destOrd="0" presId="urn:microsoft.com/office/officeart/2005/8/layout/radial6"/>
    <dgm:cxn modelId="{1F8BCDCF-5BB9-4E57-AA2C-02B99EB2F39F}" type="presParOf" srcId="{109D9082-C37B-44D5-BF0D-EB9235EBD61F}" destId="{5E54866E-43E5-4ED3-B233-3C5F82865FC2}" srcOrd="5" destOrd="0" presId="urn:microsoft.com/office/officeart/2005/8/layout/radial6"/>
    <dgm:cxn modelId="{2D6C0CDF-C92A-42C5-96ED-FB999B018287}" type="presParOf" srcId="{109D9082-C37B-44D5-BF0D-EB9235EBD61F}" destId="{24A28B6A-AECA-4E19-8EF2-BF800ABB73BF}" srcOrd="6" destOrd="0" presId="urn:microsoft.com/office/officeart/2005/8/layout/radial6"/>
    <dgm:cxn modelId="{A3F3B144-BF62-4825-81EE-C1A82BC08183}" type="presParOf" srcId="{109D9082-C37B-44D5-BF0D-EB9235EBD61F}" destId="{5C0E3207-6A88-46B3-AC0B-233870136A6A}" srcOrd="7" destOrd="0" presId="urn:microsoft.com/office/officeart/2005/8/layout/radial6"/>
    <dgm:cxn modelId="{D5F4DCEF-770F-41A3-A373-E54EF878C808}" type="presParOf" srcId="{109D9082-C37B-44D5-BF0D-EB9235EBD61F}" destId="{703B1083-6FBD-43CE-B595-05CA9FF4971B}" srcOrd="8" destOrd="0" presId="urn:microsoft.com/office/officeart/2005/8/layout/radial6"/>
    <dgm:cxn modelId="{CE01F73D-5227-4ACE-B875-CA81C7253F31}" type="presParOf" srcId="{109D9082-C37B-44D5-BF0D-EB9235EBD61F}" destId="{C17C1C42-C534-4300-A98D-9995198035F2}" srcOrd="9" destOrd="0" presId="urn:microsoft.com/office/officeart/2005/8/layout/radial6"/>
    <dgm:cxn modelId="{7F3479F5-B452-4522-92A1-CBEF56BC4025}" type="presParOf" srcId="{109D9082-C37B-44D5-BF0D-EB9235EBD61F}" destId="{E07DDDCF-4800-42E2-B211-C525A3E82BC0}" srcOrd="10" destOrd="0" presId="urn:microsoft.com/office/officeart/2005/8/layout/radial6"/>
    <dgm:cxn modelId="{ABA4AFA6-FBF0-47C3-B54B-FB2237C348F2}" type="presParOf" srcId="{109D9082-C37B-44D5-BF0D-EB9235EBD61F}" destId="{C3A7744C-5D00-43B8-BD12-FA4236B23D29}" srcOrd="11" destOrd="0" presId="urn:microsoft.com/office/officeart/2005/8/layout/radial6"/>
    <dgm:cxn modelId="{9E781E49-2B34-4D44-B627-719DCD100D52}" type="presParOf" srcId="{109D9082-C37B-44D5-BF0D-EB9235EBD61F}" destId="{6A905FAC-0D1C-4AED-A093-241852BB8718}" srcOrd="12" destOrd="0" presId="urn:microsoft.com/office/officeart/2005/8/layout/radial6"/>
    <dgm:cxn modelId="{9A5C2FD7-1F86-45ED-9CC3-54036FC40C74}" type="presParOf" srcId="{109D9082-C37B-44D5-BF0D-EB9235EBD61F}" destId="{AA551FCB-6342-46C8-B3DF-EDD6651E673E}" srcOrd="13" destOrd="0" presId="urn:microsoft.com/office/officeart/2005/8/layout/radial6"/>
    <dgm:cxn modelId="{BD52CF6C-54FD-4874-9C99-F24210262985}" type="presParOf" srcId="{109D9082-C37B-44D5-BF0D-EB9235EBD61F}" destId="{ECDBA1E4-A765-4172-8662-82D7B33C79D3}" srcOrd="14" destOrd="0" presId="urn:microsoft.com/office/officeart/2005/8/layout/radial6"/>
    <dgm:cxn modelId="{C3564A49-676B-49C8-BD0D-1A54F5016DFD}" type="presParOf" srcId="{109D9082-C37B-44D5-BF0D-EB9235EBD61F}" destId="{B128E9F2-2CAD-4208-B766-66B3EA92949D}" srcOrd="15" destOrd="0" presId="urn:microsoft.com/office/officeart/2005/8/layout/radial6"/>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C7D6CF-806F-4611-96AD-AF173CD43D17}" type="doc">
      <dgm:prSet loTypeId="urn:microsoft.com/office/officeart/2005/8/layout/pyramid4" loCatId="relationship" qsTypeId="urn:microsoft.com/office/officeart/2005/8/quickstyle/3d7" qsCatId="3D" csTypeId="urn:microsoft.com/office/officeart/2005/8/colors/colorful5" csCatId="colorful" phldr="1"/>
      <dgm:spPr/>
      <dgm:t>
        <a:bodyPr/>
        <a:lstStyle/>
        <a:p>
          <a:endParaRPr lang="en-US"/>
        </a:p>
      </dgm:t>
    </dgm:pt>
    <dgm:pt modelId="{48348CF9-6C62-43E2-A731-C1BFE889D0BD}">
      <dgm:prSet phldrT="[Text]"/>
      <dgm:spPr/>
      <dgm:t>
        <a:bodyPr/>
        <a:lstStyle/>
        <a:p>
          <a:r>
            <a:rPr lang="en-US" smtClean="0"/>
            <a:t>Linear Regression</a:t>
          </a:r>
          <a:endParaRPr lang="en-US" dirty="0"/>
        </a:p>
      </dgm:t>
    </dgm:pt>
    <dgm:pt modelId="{BB1EC7CF-2323-4326-B615-A28D475BB964}" type="parTrans" cxnId="{3B801A66-AA89-42A3-AD2E-D3EE5CA45E95}">
      <dgm:prSet/>
      <dgm:spPr/>
      <dgm:t>
        <a:bodyPr/>
        <a:lstStyle/>
        <a:p>
          <a:endParaRPr lang="en-US"/>
        </a:p>
      </dgm:t>
    </dgm:pt>
    <dgm:pt modelId="{32CFBC2F-DCCB-4398-B9B2-9B72E9ACF161}" type="sibTrans" cxnId="{3B801A66-AA89-42A3-AD2E-D3EE5CA45E95}">
      <dgm:prSet/>
      <dgm:spPr/>
      <dgm:t>
        <a:bodyPr/>
        <a:lstStyle/>
        <a:p>
          <a:endParaRPr lang="en-US"/>
        </a:p>
      </dgm:t>
    </dgm:pt>
    <dgm:pt modelId="{218B9701-E2EE-4B3D-A6E9-785DEA5AE70E}">
      <dgm:prSet phldrT="[Text]"/>
      <dgm:spPr/>
      <dgm:t>
        <a:bodyPr/>
        <a:lstStyle/>
        <a:p>
          <a:r>
            <a:rPr lang="en-US" dirty="0" smtClean="0"/>
            <a:t>Random Forest</a:t>
          </a:r>
          <a:endParaRPr lang="en-US" dirty="0"/>
        </a:p>
      </dgm:t>
    </dgm:pt>
    <dgm:pt modelId="{B4211154-2EF9-4D0A-AD77-511393697F00}" type="parTrans" cxnId="{EF80A2E6-6BA5-42F2-8B49-B8B9D11B29EC}">
      <dgm:prSet/>
      <dgm:spPr/>
      <dgm:t>
        <a:bodyPr/>
        <a:lstStyle/>
        <a:p>
          <a:endParaRPr lang="en-US"/>
        </a:p>
      </dgm:t>
    </dgm:pt>
    <dgm:pt modelId="{287DB047-3C38-449E-919A-9076BD061881}" type="sibTrans" cxnId="{EF80A2E6-6BA5-42F2-8B49-B8B9D11B29EC}">
      <dgm:prSet/>
      <dgm:spPr/>
      <dgm:t>
        <a:bodyPr/>
        <a:lstStyle/>
        <a:p>
          <a:endParaRPr lang="en-US"/>
        </a:p>
      </dgm:t>
    </dgm:pt>
    <dgm:pt modelId="{8B492C9E-29DA-4EF1-B6DD-AC8CFB22FD4C}">
      <dgm:prSet phldrT="[Text]"/>
      <dgm:spPr/>
      <dgm:t>
        <a:bodyPr/>
        <a:lstStyle/>
        <a:p>
          <a:r>
            <a:rPr lang="en-US" dirty="0" smtClean="0"/>
            <a:t>Algorithm Used</a:t>
          </a:r>
          <a:endParaRPr lang="en-US" dirty="0"/>
        </a:p>
      </dgm:t>
    </dgm:pt>
    <dgm:pt modelId="{C6D2DB71-02DE-405B-A9D8-43FD4454F947}" type="parTrans" cxnId="{A1DB91AE-A503-4D85-BD4D-3FDB910058D5}">
      <dgm:prSet/>
      <dgm:spPr/>
      <dgm:t>
        <a:bodyPr/>
        <a:lstStyle/>
        <a:p>
          <a:endParaRPr lang="en-US"/>
        </a:p>
      </dgm:t>
    </dgm:pt>
    <dgm:pt modelId="{41107C58-FF1B-4191-A399-0F27E21729A7}" type="sibTrans" cxnId="{A1DB91AE-A503-4D85-BD4D-3FDB910058D5}">
      <dgm:prSet/>
      <dgm:spPr/>
      <dgm:t>
        <a:bodyPr/>
        <a:lstStyle/>
        <a:p>
          <a:endParaRPr lang="en-US"/>
        </a:p>
      </dgm:t>
    </dgm:pt>
    <dgm:pt modelId="{8579A413-6DDE-4015-87AB-1EDFFC842460}">
      <dgm:prSet phldrT="[Text]"/>
      <dgm:spPr/>
      <dgm:t>
        <a:bodyPr/>
        <a:lstStyle/>
        <a:p>
          <a:r>
            <a:rPr lang="en-US" dirty="0" smtClean="0"/>
            <a:t>Logistic Regression</a:t>
          </a:r>
          <a:endParaRPr lang="en-US" dirty="0"/>
        </a:p>
      </dgm:t>
    </dgm:pt>
    <dgm:pt modelId="{927610B9-F073-4CD0-BCA6-3E15245D400E}" type="parTrans" cxnId="{18D9D05C-9EA9-4F91-9665-9E161C8D9735}">
      <dgm:prSet/>
      <dgm:spPr/>
      <dgm:t>
        <a:bodyPr/>
        <a:lstStyle/>
        <a:p>
          <a:endParaRPr lang="en-US"/>
        </a:p>
      </dgm:t>
    </dgm:pt>
    <dgm:pt modelId="{9CB2E3DA-7A8C-41E2-9C0E-5A216392A748}" type="sibTrans" cxnId="{18D9D05C-9EA9-4F91-9665-9E161C8D9735}">
      <dgm:prSet/>
      <dgm:spPr/>
      <dgm:t>
        <a:bodyPr/>
        <a:lstStyle/>
        <a:p>
          <a:endParaRPr lang="en-US"/>
        </a:p>
      </dgm:t>
    </dgm:pt>
    <dgm:pt modelId="{BD1F6D24-85A6-4993-9957-E11D5600C3C8}" type="pres">
      <dgm:prSet presAssocID="{61C7D6CF-806F-4611-96AD-AF173CD43D17}" presName="compositeShape" presStyleCnt="0">
        <dgm:presLayoutVars>
          <dgm:chMax val="9"/>
          <dgm:dir/>
          <dgm:resizeHandles val="exact"/>
        </dgm:presLayoutVars>
      </dgm:prSet>
      <dgm:spPr/>
      <dgm:t>
        <a:bodyPr/>
        <a:lstStyle/>
        <a:p>
          <a:endParaRPr lang="en-US"/>
        </a:p>
      </dgm:t>
    </dgm:pt>
    <dgm:pt modelId="{AC5516B5-6AC6-419F-9D4E-01B329E695D1}" type="pres">
      <dgm:prSet presAssocID="{61C7D6CF-806F-4611-96AD-AF173CD43D17}" presName="triangle1" presStyleLbl="node1" presStyleIdx="0" presStyleCnt="4" custScaleY="92590" custLinFactNeighborY="-521">
        <dgm:presLayoutVars>
          <dgm:bulletEnabled val="1"/>
        </dgm:presLayoutVars>
      </dgm:prSet>
      <dgm:spPr/>
      <dgm:t>
        <a:bodyPr/>
        <a:lstStyle/>
        <a:p>
          <a:endParaRPr lang="en-US"/>
        </a:p>
      </dgm:t>
    </dgm:pt>
    <dgm:pt modelId="{EC36D78C-5DC0-42DC-9CAA-942C2B34CA9C}" type="pres">
      <dgm:prSet presAssocID="{61C7D6CF-806F-4611-96AD-AF173CD43D17}" presName="triangle2" presStyleLbl="node1" presStyleIdx="1" presStyleCnt="4" custScaleX="90787">
        <dgm:presLayoutVars>
          <dgm:bulletEnabled val="1"/>
        </dgm:presLayoutVars>
      </dgm:prSet>
      <dgm:spPr/>
      <dgm:t>
        <a:bodyPr/>
        <a:lstStyle/>
        <a:p>
          <a:endParaRPr lang="en-US"/>
        </a:p>
      </dgm:t>
    </dgm:pt>
    <dgm:pt modelId="{A7C47958-63C0-4D2A-9902-F2385E73A1FE}" type="pres">
      <dgm:prSet presAssocID="{61C7D6CF-806F-4611-96AD-AF173CD43D17}" presName="triangle3" presStyleLbl="node1" presStyleIdx="2" presStyleCnt="4" custScaleX="92405">
        <dgm:presLayoutVars>
          <dgm:bulletEnabled val="1"/>
        </dgm:presLayoutVars>
      </dgm:prSet>
      <dgm:spPr/>
      <dgm:t>
        <a:bodyPr/>
        <a:lstStyle/>
        <a:p>
          <a:endParaRPr lang="en-US"/>
        </a:p>
      </dgm:t>
    </dgm:pt>
    <dgm:pt modelId="{C2B34893-ADAF-4704-B26A-FD32F042BE6D}" type="pres">
      <dgm:prSet presAssocID="{61C7D6CF-806F-4611-96AD-AF173CD43D17}" presName="triangle4" presStyleLbl="node1" presStyleIdx="3" presStyleCnt="4" custScaleX="87166">
        <dgm:presLayoutVars>
          <dgm:bulletEnabled val="1"/>
        </dgm:presLayoutVars>
      </dgm:prSet>
      <dgm:spPr/>
      <dgm:t>
        <a:bodyPr/>
        <a:lstStyle/>
        <a:p>
          <a:endParaRPr lang="en-US"/>
        </a:p>
      </dgm:t>
    </dgm:pt>
  </dgm:ptLst>
  <dgm:cxnLst>
    <dgm:cxn modelId="{3B801A66-AA89-42A3-AD2E-D3EE5CA45E95}" srcId="{61C7D6CF-806F-4611-96AD-AF173CD43D17}" destId="{48348CF9-6C62-43E2-A731-C1BFE889D0BD}" srcOrd="0" destOrd="0" parTransId="{BB1EC7CF-2323-4326-B615-A28D475BB964}" sibTransId="{32CFBC2F-DCCB-4398-B9B2-9B72E9ACF161}"/>
    <dgm:cxn modelId="{EF80A2E6-6BA5-42F2-8B49-B8B9D11B29EC}" srcId="{61C7D6CF-806F-4611-96AD-AF173CD43D17}" destId="{218B9701-E2EE-4B3D-A6E9-785DEA5AE70E}" srcOrd="1" destOrd="0" parTransId="{B4211154-2EF9-4D0A-AD77-511393697F00}" sibTransId="{287DB047-3C38-449E-919A-9076BD061881}"/>
    <dgm:cxn modelId="{AEC130B0-E565-48AB-9493-97C7FAD51F55}" type="presOf" srcId="{8579A413-6DDE-4015-87AB-1EDFFC842460}" destId="{C2B34893-ADAF-4704-B26A-FD32F042BE6D}" srcOrd="0" destOrd="0" presId="urn:microsoft.com/office/officeart/2005/8/layout/pyramid4"/>
    <dgm:cxn modelId="{2742F7EF-A74D-48AB-8A14-7769A3578411}" type="presOf" srcId="{8B492C9E-29DA-4EF1-B6DD-AC8CFB22FD4C}" destId="{A7C47958-63C0-4D2A-9902-F2385E73A1FE}" srcOrd="0" destOrd="0" presId="urn:microsoft.com/office/officeart/2005/8/layout/pyramid4"/>
    <dgm:cxn modelId="{FF705AA1-DCAF-41AC-BC27-D2D5E04A093C}" type="presOf" srcId="{61C7D6CF-806F-4611-96AD-AF173CD43D17}" destId="{BD1F6D24-85A6-4993-9957-E11D5600C3C8}" srcOrd="0" destOrd="0" presId="urn:microsoft.com/office/officeart/2005/8/layout/pyramid4"/>
    <dgm:cxn modelId="{46C801AE-6BFE-4583-A663-C6E2E9EBEA73}" type="presOf" srcId="{218B9701-E2EE-4B3D-A6E9-785DEA5AE70E}" destId="{EC36D78C-5DC0-42DC-9CAA-942C2B34CA9C}" srcOrd="0" destOrd="0" presId="urn:microsoft.com/office/officeart/2005/8/layout/pyramid4"/>
    <dgm:cxn modelId="{A1DB91AE-A503-4D85-BD4D-3FDB910058D5}" srcId="{61C7D6CF-806F-4611-96AD-AF173CD43D17}" destId="{8B492C9E-29DA-4EF1-B6DD-AC8CFB22FD4C}" srcOrd="2" destOrd="0" parTransId="{C6D2DB71-02DE-405B-A9D8-43FD4454F947}" sibTransId="{41107C58-FF1B-4191-A399-0F27E21729A7}"/>
    <dgm:cxn modelId="{D08EE3CE-7AD0-47C7-8F8D-03B9C80D85A2}" type="presOf" srcId="{48348CF9-6C62-43E2-A731-C1BFE889D0BD}" destId="{AC5516B5-6AC6-419F-9D4E-01B329E695D1}" srcOrd="0" destOrd="0" presId="urn:microsoft.com/office/officeart/2005/8/layout/pyramid4"/>
    <dgm:cxn modelId="{18D9D05C-9EA9-4F91-9665-9E161C8D9735}" srcId="{61C7D6CF-806F-4611-96AD-AF173CD43D17}" destId="{8579A413-6DDE-4015-87AB-1EDFFC842460}" srcOrd="3" destOrd="0" parTransId="{927610B9-F073-4CD0-BCA6-3E15245D400E}" sibTransId="{9CB2E3DA-7A8C-41E2-9C0E-5A216392A748}"/>
    <dgm:cxn modelId="{1EBD0AB0-2F74-4F1F-ADF4-8616C755741C}" type="presParOf" srcId="{BD1F6D24-85A6-4993-9957-E11D5600C3C8}" destId="{AC5516B5-6AC6-419F-9D4E-01B329E695D1}" srcOrd="0" destOrd="0" presId="urn:microsoft.com/office/officeart/2005/8/layout/pyramid4"/>
    <dgm:cxn modelId="{84C74AFF-F74A-4C97-89E2-798A7572A0BE}" type="presParOf" srcId="{BD1F6D24-85A6-4993-9957-E11D5600C3C8}" destId="{EC36D78C-5DC0-42DC-9CAA-942C2B34CA9C}" srcOrd="1" destOrd="0" presId="urn:microsoft.com/office/officeart/2005/8/layout/pyramid4"/>
    <dgm:cxn modelId="{1FD4569F-38AE-4DD5-BAE0-24679B572369}" type="presParOf" srcId="{BD1F6D24-85A6-4993-9957-E11D5600C3C8}" destId="{A7C47958-63C0-4D2A-9902-F2385E73A1FE}" srcOrd="2" destOrd="0" presId="urn:microsoft.com/office/officeart/2005/8/layout/pyramid4"/>
    <dgm:cxn modelId="{D69B8A7D-1C51-47AC-A614-CDC02355291A}" type="presParOf" srcId="{BD1F6D24-85A6-4993-9957-E11D5600C3C8}" destId="{C2B34893-ADAF-4704-B26A-FD32F042BE6D}" srcOrd="3" destOrd="0" presId="urn:microsoft.com/office/officeart/2005/8/layout/pyramid4"/>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DEBBB-BBB0-4895-99C5-81410B39E879}"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DEBB2-15CA-4DF4-83BE-BB74F23DAC00}" type="slidenum">
              <a:rPr lang="en-US" smtClean="0"/>
              <a:t>‹#›</a:t>
            </a:fld>
            <a:endParaRPr lang="en-US"/>
          </a:p>
        </p:txBody>
      </p:sp>
    </p:spTree>
    <p:extLst>
      <p:ext uri="{BB962C8B-B14F-4D97-AF65-F5344CB8AC3E}">
        <p14:creationId xmlns:p14="http://schemas.microsoft.com/office/powerpoint/2010/main" val="300255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ADEBB2-15CA-4DF4-83BE-BB74F23DAC00}" type="slidenum">
              <a:rPr lang="en-US" smtClean="0"/>
              <a:t>2</a:t>
            </a:fld>
            <a:endParaRPr lang="en-US"/>
          </a:p>
        </p:txBody>
      </p:sp>
    </p:spTree>
    <p:extLst>
      <p:ext uri="{BB962C8B-B14F-4D97-AF65-F5344CB8AC3E}">
        <p14:creationId xmlns:p14="http://schemas.microsoft.com/office/powerpoint/2010/main" val="256134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27</a:t>
            </a:fld>
            <a:endParaRPr lang="en-US"/>
          </a:p>
        </p:txBody>
      </p:sp>
    </p:spTree>
    <p:extLst>
      <p:ext uri="{BB962C8B-B14F-4D97-AF65-F5344CB8AC3E}">
        <p14:creationId xmlns:p14="http://schemas.microsoft.com/office/powerpoint/2010/main" val="1595890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13626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1169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01151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6075" y="1295400"/>
            <a:ext cx="5060950" cy="4168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559425" y="1295400"/>
            <a:ext cx="5062538" cy="2008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559425" y="3455988"/>
            <a:ext cx="5062538" cy="2008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971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379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4023782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6559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0378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9153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6350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5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10001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04883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6"/>
            </p:custDataLst>
          </p:nvPr>
        </p:nvPicPr>
        <p:blipFill>
          <a:blip r:embed="rId18">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944545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822716" rtl="0" eaLnBrk="1" latinLnBrk="0" hangingPunct="1">
        <a:lnSpc>
          <a:spcPts val="23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467360" indent="-179070" algn="l" defTabSz="822716" rtl="0" eaLnBrk="1" latinLnBrk="0" hangingPunct="1">
        <a:lnSpc>
          <a:spcPts val="2000"/>
        </a:lnSpc>
        <a:spcBef>
          <a:spcPts val="500"/>
        </a:spcBef>
        <a:buClrTx/>
        <a:buSzPct val="100000"/>
        <a:buFontTx/>
        <a:buChar char="‒"/>
        <a:defRPr sz="1600" b="0" i="0" u="none" kern="1200">
          <a:solidFill>
            <a:schemeClr val="tx1"/>
          </a:solidFill>
          <a:latin typeface="Bosch Office Sans" panose="020B0604020202020204" pitchFamily="34" charset="0"/>
          <a:ea typeface="+mn-ea"/>
          <a:cs typeface="+mn-cs"/>
        </a:defRPr>
      </a:lvl2pPr>
      <a:lvl3pPr marL="647700" indent="-180340" algn="l" defTabSz="822716" rtl="0" eaLnBrk="1" latinLnBrk="0" hangingPunct="1">
        <a:lnSpc>
          <a:spcPts val="17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863600" indent="-180340" algn="l" defTabSz="822716" rtl="0" eaLnBrk="1" latinLnBrk="0" hangingPunct="1">
        <a:lnSpc>
          <a:spcPts val="16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1.xml"/><Relationship Id="rId18" Type="http://schemas.microsoft.com/office/2007/relationships/hdphoto" Target="../media/hdphoto1.wdp"/><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5.png"/><Relationship Id="rId2" Type="http://schemas.openxmlformats.org/officeDocument/2006/relationships/tags" Target="../tags/tag7.xml"/><Relationship Id="rId16" Type="http://schemas.openxmlformats.org/officeDocument/2006/relationships/image" Target="../media/image4.png"/><Relationship Id="rId20" Type="http://schemas.microsoft.com/office/2007/relationships/hdphoto" Target="../media/hdphoto2.wdp"/><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image" Target="../media/image1.emf"/><Relationship Id="rId10" Type="http://schemas.openxmlformats.org/officeDocument/2006/relationships/tags" Target="../tags/tag15.xml"/><Relationship Id="rId19" Type="http://schemas.openxmlformats.org/officeDocument/2006/relationships/image" Target="../media/image6.pn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slideLayout" Target="../slideLayouts/slideLayout4.xml"/><Relationship Id="rId18" Type="http://schemas.openxmlformats.org/officeDocument/2006/relationships/diagramLayout" Target="../diagrams/layout1.xml"/><Relationship Id="rId3" Type="http://schemas.openxmlformats.org/officeDocument/2006/relationships/tags" Target="../tags/tag118.xml"/><Relationship Id="rId21" Type="http://schemas.microsoft.com/office/2007/relationships/diagramDrawing" Target="../diagrams/drawing1.xm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diagramData" Target="../diagrams/data1.xml"/><Relationship Id="rId2" Type="http://schemas.openxmlformats.org/officeDocument/2006/relationships/tags" Target="../tags/tag117.xml"/><Relationship Id="rId16" Type="http://schemas.openxmlformats.org/officeDocument/2006/relationships/image" Target="../media/image18.png"/><Relationship Id="rId20" Type="http://schemas.openxmlformats.org/officeDocument/2006/relationships/diagramColors" Target="../diagrams/colors1.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5" Type="http://schemas.openxmlformats.org/officeDocument/2006/relationships/image" Target="../media/image2.png"/><Relationship Id="rId10" Type="http://schemas.openxmlformats.org/officeDocument/2006/relationships/tags" Target="../tags/tag125.xml"/><Relationship Id="rId19" Type="http://schemas.openxmlformats.org/officeDocument/2006/relationships/diagramQuickStyle" Target="../diagrams/quickStyle1.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image" Target="../media/image1.emf"/></Relationships>
</file>

<file path=ppt/slides/_rels/slide11.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image" Target="../media/image20.jpeg"/><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image" Target="../media/image19.jpg"/><Relationship Id="rId2" Type="http://schemas.openxmlformats.org/officeDocument/2006/relationships/tags" Target="../tags/tag129.xml"/><Relationship Id="rId16" Type="http://schemas.openxmlformats.org/officeDocument/2006/relationships/image" Target="../media/image2.png"/><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image" Target="../media/image1.emf"/><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image" Target="../media/image2.png"/><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image" Target="../media/image1.emf"/><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slideLayout" Target="../slideLayouts/slideLayout12.xml"/><Relationship Id="rId5" Type="http://schemas.openxmlformats.org/officeDocument/2006/relationships/tags" Target="../tags/tag145.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s>
</file>

<file path=ppt/slides/_rels/slide13.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slideLayout" Target="../slideLayouts/slideLayout6.xml"/><Relationship Id="rId18" Type="http://schemas.openxmlformats.org/officeDocument/2006/relationships/diagramQuickStyle" Target="../diagrams/quickStyle2.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diagramLayout" Target="../diagrams/layout2.xml"/><Relationship Id="rId2" Type="http://schemas.openxmlformats.org/officeDocument/2006/relationships/tags" Target="../tags/tag152.xml"/><Relationship Id="rId16" Type="http://schemas.openxmlformats.org/officeDocument/2006/relationships/diagramData" Target="../diagrams/data2.xml"/><Relationship Id="rId20" Type="http://schemas.microsoft.com/office/2007/relationships/diagramDrawing" Target="../diagrams/drawing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image" Target="../media/image2.png"/><Relationship Id="rId10" Type="http://schemas.openxmlformats.org/officeDocument/2006/relationships/tags" Target="../tags/tag160.xml"/><Relationship Id="rId19" Type="http://schemas.openxmlformats.org/officeDocument/2006/relationships/diagramColors" Target="../diagrams/colors2.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image" Target="../media/image1.emf"/></Relationships>
</file>

<file path=ppt/slides/_rels/slide14.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slideLayout" Target="../slideLayouts/slideLayout4.xml"/><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tags" Target="../tags/tag174.xml"/><Relationship Id="rId2" Type="http://schemas.openxmlformats.org/officeDocument/2006/relationships/tags" Target="../tags/tag164.xml"/><Relationship Id="rId16" Type="http://schemas.openxmlformats.org/officeDocument/2006/relationships/image" Target="../media/image21.png"/><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tags" Target="../tags/tag173.xml"/><Relationship Id="rId5" Type="http://schemas.openxmlformats.org/officeDocument/2006/relationships/tags" Target="../tags/tag167.xml"/><Relationship Id="rId15" Type="http://schemas.openxmlformats.org/officeDocument/2006/relationships/image" Target="../media/image2.png"/><Relationship Id="rId10" Type="http://schemas.openxmlformats.org/officeDocument/2006/relationships/tags" Target="../tags/tag172.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slideLayout" Target="../slideLayouts/slideLayout4.xml"/><Relationship Id="rId3" Type="http://schemas.openxmlformats.org/officeDocument/2006/relationships/tags" Target="../tags/tag177.xml"/><Relationship Id="rId7" Type="http://schemas.openxmlformats.org/officeDocument/2006/relationships/tags" Target="../tags/tag181.xml"/><Relationship Id="rId12" Type="http://schemas.openxmlformats.org/officeDocument/2006/relationships/tags" Target="../tags/tag186.xml"/><Relationship Id="rId2" Type="http://schemas.openxmlformats.org/officeDocument/2006/relationships/tags" Target="../tags/tag176.xml"/><Relationship Id="rId16" Type="http://schemas.openxmlformats.org/officeDocument/2006/relationships/image" Target="../media/image22.png"/><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tags" Target="../tags/tag185.xml"/><Relationship Id="rId5" Type="http://schemas.openxmlformats.org/officeDocument/2006/relationships/tags" Target="../tags/tag179.xml"/><Relationship Id="rId15" Type="http://schemas.openxmlformats.org/officeDocument/2006/relationships/image" Target="../media/image2.png"/><Relationship Id="rId10" Type="http://schemas.openxmlformats.org/officeDocument/2006/relationships/tags" Target="../tags/tag184.xml"/><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image" Target="../media/image1.emf"/></Relationships>
</file>

<file path=ppt/slides/_rels/slide16.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image" Target="../media/image24.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image" Target="../media/image23.png"/><Relationship Id="rId2" Type="http://schemas.openxmlformats.org/officeDocument/2006/relationships/tags" Target="../tags/tag188.xml"/><Relationship Id="rId16" Type="http://schemas.openxmlformats.org/officeDocument/2006/relationships/image" Target="../media/image2.png"/><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5" Type="http://schemas.openxmlformats.org/officeDocument/2006/relationships/image" Target="../media/image1.emf"/><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image" Target="../media/image2.png"/><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image" Target="../media/image1.emf"/><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slideLayout" Target="../slideLayouts/slideLayout2.xml"/><Relationship Id="rId5" Type="http://schemas.openxmlformats.org/officeDocument/2006/relationships/tags" Target="../tags/tag204.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tags" Target="../tags/tag222.xml"/><Relationship Id="rId18" Type="http://schemas.openxmlformats.org/officeDocument/2006/relationships/image" Target="../media/image1.emf"/><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tags" Target="../tags/tag221.xml"/><Relationship Id="rId17" Type="http://schemas.openxmlformats.org/officeDocument/2006/relationships/slideLayout" Target="../slideLayouts/slideLayout4.xml"/><Relationship Id="rId2" Type="http://schemas.openxmlformats.org/officeDocument/2006/relationships/tags" Target="../tags/tag211.xml"/><Relationship Id="rId16" Type="http://schemas.openxmlformats.org/officeDocument/2006/relationships/tags" Target="../tags/tag225.xml"/><Relationship Id="rId20" Type="http://schemas.openxmlformats.org/officeDocument/2006/relationships/image" Target="../media/image26.png"/><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tags" Target="../tags/tag220.xml"/><Relationship Id="rId5" Type="http://schemas.openxmlformats.org/officeDocument/2006/relationships/tags" Target="../tags/tag214.xml"/><Relationship Id="rId15" Type="http://schemas.openxmlformats.org/officeDocument/2006/relationships/tags" Target="../tags/tag224.xml"/><Relationship Id="rId10" Type="http://schemas.openxmlformats.org/officeDocument/2006/relationships/tags" Target="../tags/tag219.xml"/><Relationship Id="rId19" Type="http://schemas.openxmlformats.org/officeDocument/2006/relationships/image" Target="../media/image2.png"/><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tags" Target="../tags/tag223.xml"/></Relationships>
</file>

<file path=ppt/slides/_rels/slide19.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slideLayout" Target="../slideLayouts/slideLayout2.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28.PNG"/><Relationship Id="rId2" Type="http://schemas.openxmlformats.org/officeDocument/2006/relationships/tags" Target="../tags/tag227.xml"/><Relationship Id="rId16" Type="http://schemas.openxmlformats.org/officeDocument/2006/relationships/image" Target="../media/image27.PNG"/><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image" Target="../media/image2.png"/><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4.xml"/><Relationship Id="rId26" Type="http://schemas.openxmlformats.org/officeDocument/2006/relationships/image" Target="../media/image11.jpg"/><Relationship Id="rId3" Type="http://schemas.openxmlformats.org/officeDocument/2006/relationships/tags" Target="../tags/tag20.xml"/><Relationship Id="rId21" Type="http://schemas.openxmlformats.org/officeDocument/2006/relationships/image" Target="../media/image2.png"/><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image" Target="../media/image10.png"/><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1.emf"/><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image" Target="../media/image9.png"/><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image" Target="../media/image8.png"/><Relationship Id="rId10" Type="http://schemas.openxmlformats.org/officeDocument/2006/relationships/tags" Target="../tags/tag27.xml"/><Relationship Id="rId19" Type="http://schemas.openxmlformats.org/officeDocument/2006/relationships/notesSlide" Target="../notesSlides/notesSlide1.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tags" Target="../tags/tag245.xml"/><Relationship Id="rId13" Type="http://schemas.openxmlformats.org/officeDocument/2006/relationships/tags" Target="../tags/tag250.xml"/><Relationship Id="rId18" Type="http://schemas.openxmlformats.org/officeDocument/2006/relationships/image" Target="../media/image23.png"/><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tags" Target="../tags/tag249.xml"/><Relationship Id="rId17" Type="http://schemas.openxmlformats.org/officeDocument/2006/relationships/image" Target="../media/image2.png"/><Relationship Id="rId2" Type="http://schemas.openxmlformats.org/officeDocument/2006/relationships/tags" Target="../tags/tag239.xml"/><Relationship Id="rId16" Type="http://schemas.openxmlformats.org/officeDocument/2006/relationships/image" Target="../media/image1.emf"/><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tags" Target="../tags/tag248.xml"/><Relationship Id="rId5" Type="http://schemas.openxmlformats.org/officeDocument/2006/relationships/tags" Target="../tags/tag242.xml"/><Relationship Id="rId15" Type="http://schemas.openxmlformats.org/officeDocument/2006/relationships/slideLayout" Target="../slideLayouts/slideLayout13.xml"/><Relationship Id="rId10" Type="http://schemas.openxmlformats.org/officeDocument/2006/relationships/tags" Target="../tags/tag247.xml"/><Relationship Id="rId19" Type="http://schemas.openxmlformats.org/officeDocument/2006/relationships/image" Target="../media/image29.png"/><Relationship Id="rId4" Type="http://schemas.openxmlformats.org/officeDocument/2006/relationships/tags" Target="../tags/tag241.xml"/><Relationship Id="rId9" Type="http://schemas.openxmlformats.org/officeDocument/2006/relationships/tags" Target="../tags/tag246.xml"/><Relationship Id="rId14" Type="http://schemas.openxmlformats.org/officeDocument/2006/relationships/tags" Target="../tags/tag251.xml"/></Relationships>
</file>

<file path=ppt/slides/_rels/slide21.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image" Target="../media/image2.png"/><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image" Target="../media/image1.emf"/><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slideLayout" Target="../slideLayouts/slideLayout2.xml"/><Relationship Id="rId5" Type="http://schemas.openxmlformats.org/officeDocument/2006/relationships/tags" Target="../tags/tag256.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tags" Target="../tags/tag269.xml"/><Relationship Id="rId13" Type="http://schemas.openxmlformats.org/officeDocument/2006/relationships/slideLayout" Target="../slideLayouts/slideLayout4.xml"/><Relationship Id="rId3" Type="http://schemas.openxmlformats.org/officeDocument/2006/relationships/tags" Target="../tags/tag264.xml"/><Relationship Id="rId7" Type="http://schemas.openxmlformats.org/officeDocument/2006/relationships/tags" Target="../tags/tag268.xml"/><Relationship Id="rId12" Type="http://schemas.openxmlformats.org/officeDocument/2006/relationships/tags" Target="../tags/tag273.xml"/><Relationship Id="rId2" Type="http://schemas.openxmlformats.org/officeDocument/2006/relationships/tags" Target="../tags/tag263.xml"/><Relationship Id="rId16" Type="http://schemas.openxmlformats.org/officeDocument/2006/relationships/image" Target="../media/image30.png"/><Relationship Id="rId1" Type="http://schemas.openxmlformats.org/officeDocument/2006/relationships/tags" Target="../tags/tag262.xml"/><Relationship Id="rId6" Type="http://schemas.openxmlformats.org/officeDocument/2006/relationships/tags" Target="../tags/tag267.xml"/><Relationship Id="rId11" Type="http://schemas.openxmlformats.org/officeDocument/2006/relationships/tags" Target="../tags/tag272.xml"/><Relationship Id="rId5" Type="http://schemas.openxmlformats.org/officeDocument/2006/relationships/tags" Target="../tags/tag266.xml"/><Relationship Id="rId15" Type="http://schemas.openxmlformats.org/officeDocument/2006/relationships/image" Target="../media/image2.png"/><Relationship Id="rId10" Type="http://schemas.openxmlformats.org/officeDocument/2006/relationships/tags" Target="../tags/tag271.xml"/><Relationship Id="rId4" Type="http://schemas.openxmlformats.org/officeDocument/2006/relationships/tags" Target="../tags/tag265.xml"/><Relationship Id="rId9" Type="http://schemas.openxmlformats.org/officeDocument/2006/relationships/tags" Target="../tags/tag270.xml"/><Relationship Id="rId14" Type="http://schemas.openxmlformats.org/officeDocument/2006/relationships/image" Target="../media/image1.emf"/></Relationships>
</file>

<file path=ppt/slides/_rels/slide23.xml.rels><?xml version="1.0" encoding="UTF-8" standalone="yes"?>
<Relationships xmlns="http://schemas.openxmlformats.org/package/2006/relationships"><Relationship Id="rId8" Type="http://schemas.openxmlformats.org/officeDocument/2006/relationships/tags" Target="../tags/tag281.xml"/><Relationship Id="rId13" Type="http://schemas.openxmlformats.org/officeDocument/2006/relationships/tags" Target="../tags/tag286.xml"/><Relationship Id="rId18" Type="http://schemas.openxmlformats.org/officeDocument/2006/relationships/image" Target="../media/image31.png"/><Relationship Id="rId3" Type="http://schemas.openxmlformats.org/officeDocument/2006/relationships/tags" Target="../tags/tag276.xml"/><Relationship Id="rId7" Type="http://schemas.openxmlformats.org/officeDocument/2006/relationships/tags" Target="../tags/tag280.xml"/><Relationship Id="rId12" Type="http://schemas.openxmlformats.org/officeDocument/2006/relationships/tags" Target="../tags/tag285.xml"/><Relationship Id="rId17" Type="http://schemas.openxmlformats.org/officeDocument/2006/relationships/image" Target="../media/image2.png"/><Relationship Id="rId2" Type="http://schemas.openxmlformats.org/officeDocument/2006/relationships/tags" Target="../tags/tag275.xml"/><Relationship Id="rId16" Type="http://schemas.openxmlformats.org/officeDocument/2006/relationships/image" Target="../media/image1.emf"/><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tags" Target="../tags/tag284.xml"/><Relationship Id="rId5" Type="http://schemas.openxmlformats.org/officeDocument/2006/relationships/tags" Target="../tags/tag278.xml"/><Relationship Id="rId15" Type="http://schemas.openxmlformats.org/officeDocument/2006/relationships/slideLayout" Target="../slideLayouts/slideLayout4.xml"/><Relationship Id="rId10" Type="http://schemas.openxmlformats.org/officeDocument/2006/relationships/tags" Target="../tags/tag283.xml"/><Relationship Id="rId19" Type="http://schemas.openxmlformats.org/officeDocument/2006/relationships/image" Target="../media/image32.png"/><Relationship Id="rId4" Type="http://schemas.openxmlformats.org/officeDocument/2006/relationships/tags" Target="../tags/tag277.xml"/><Relationship Id="rId9" Type="http://schemas.openxmlformats.org/officeDocument/2006/relationships/tags" Target="../tags/tag282.xml"/><Relationship Id="rId14" Type="http://schemas.openxmlformats.org/officeDocument/2006/relationships/tags" Target="../tags/tag287.xml"/></Relationships>
</file>

<file path=ppt/slides/_rels/slide24.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tags" Target="../tags/tag300.xml"/><Relationship Id="rId18" Type="http://schemas.openxmlformats.org/officeDocument/2006/relationships/image" Target="../media/image34.png"/><Relationship Id="rId3" Type="http://schemas.openxmlformats.org/officeDocument/2006/relationships/tags" Target="../tags/tag290.xml"/><Relationship Id="rId7" Type="http://schemas.openxmlformats.org/officeDocument/2006/relationships/tags" Target="../tags/tag294.xml"/><Relationship Id="rId12" Type="http://schemas.openxmlformats.org/officeDocument/2006/relationships/tags" Target="../tags/tag299.xml"/><Relationship Id="rId17" Type="http://schemas.openxmlformats.org/officeDocument/2006/relationships/image" Target="../media/image33.png"/><Relationship Id="rId2" Type="http://schemas.openxmlformats.org/officeDocument/2006/relationships/tags" Target="../tags/tag289.xml"/><Relationship Id="rId16" Type="http://schemas.openxmlformats.org/officeDocument/2006/relationships/image" Target="../media/image2.png"/><Relationship Id="rId1" Type="http://schemas.openxmlformats.org/officeDocument/2006/relationships/tags" Target="../tags/tag288.xml"/><Relationship Id="rId6" Type="http://schemas.openxmlformats.org/officeDocument/2006/relationships/tags" Target="../tags/tag293.xml"/><Relationship Id="rId11" Type="http://schemas.openxmlformats.org/officeDocument/2006/relationships/tags" Target="../tags/tag298.xml"/><Relationship Id="rId5" Type="http://schemas.openxmlformats.org/officeDocument/2006/relationships/tags" Target="../tags/tag292.xml"/><Relationship Id="rId15" Type="http://schemas.openxmlformats.org/officeDocument/2006/relationships/image" Target="../media/image1.emf"/><Relationship Id="rId10" Type="http://schemas.openxmlformats.org/officeDocument/2006/relationships/tags" Target="../tags/tag297.xml"/><Relationship Id="rId4" Type="http://schemas.openxmlformats.org/officeDocument/2006/relationships/tags" Target="../tags/tag291.xml"/><Relationship Id="rId9" Type="http://schemas.openxmlformats.org/officeDocument/2006/relationships/tags" Target="../tags/tag296.xml"/><Relationship Id="rId1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tags" Target="../tags/tag308.xml"/><Relationship Id="rId13" Type="http://schemas.openxmlformats.org/officeDocument/2006/relationships/tags" Target="../tags/tag313.xml"/><Relationship Id="rId18" Type="http://schemas.openxmlformats.org/officeDocument/2006/relationships/image" Target="../media/image23.png"/><Relationship Id="rId3" Type="http://schemas.openxmlformats.org/officeDocument/2006/relationships/tags" Target="../tags/tag303.xml"/><Relationship Id="rId7" Type="http://schemas.openxmlformats.org/officeDocument/2006/relationships/tags" Target="../tags/tag307.xml"/><Relationship Id="rId12" Type="http://schemas.openxmlformats.org/officeDocument/2006/relationships/tags" Target="../tags/tag312.xml"/><Relationship Id="rId17" Type="http://schemas.openxmlformats.org/officeDocument/2006/relationships/image" Target="../media/image2.png"/><Relationship Id="rId2" Type="http://schemas.openxmlformats.org/officeDocument/2006/relationships/tags" Target="../tags/tag302.xml"/><Relationship Id="rId16" Type="http://schemas.openxmlformats.org/officeDocument/2006/relationships/image" Target="../media/image1.emf"/><Relationship Id="rId1" Type="http://schemas.openxmlformats.org/officeDocument/2006/relationships/tags" Target="../tags/tag301.xml"/><Relationship Id="rId6" Type="http://schemas.openxmlformats.org/officeDocument/2006/relationships/tags" Target="../tags/tag306.xml"/><Relationship Id="rId11" Type="http://schemas.openxmlformats.org/officeDocument/2006/relationships/tags" Target="../tags/tag311.xml"/><Relationship Id="rId5" Type="http://schemas.openxmlformats.org/officeDocument/2006/relationships/tags" Target="../tags/tag305.xml"/><Relationship Id="rId15" Type="http://schemas.openxmlformats.org/officeDocument/2006/relationships/slideLayout" Target="../slideLayouts/slideLayout13.xml"/><Relationship Id="rId10" Type="http://schemas.openxmlformats.org/officeDocument/2006/relationships/tags" Target="../tags/tag310.xml"/><Relationship Id="rId19" Type="http://schemas.openxmlformats.org/officeDocument/2006/relationships/image" Target="../media/image35.png"/><Relationship Id="rId4" Type="http://schemas.openxmlformats.org/officeDocument/2006/relationships/tags" Target="../tags/tag304.xml"/><Relationship Id="rId9" Type="http://schemas.openxmlformats.org/officeDocument/2006/relationships/tags" Target="../tags/tag309.xml"/><Relationship Id="rId14" Type="http://schemas.openxmlformats.org/officeDocument/2006/relationships/tags" Target="../tags/tag314.xml"/></Relationships>
</file>

<file path=ppt/slides/_rels/slide26.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image" Target="../media/image2.png"/><Relationship Id="rId3" Type="http://schemas.openxmlformats.org/officeDocument/2006/relationships/tags" Target="../tags/tag317.xml"/><Relationship Id="rId7" Type="http://schemas.openxmlformats.org/officeDocument/2006/relationships/tags" Target="../tags/tag321.xml"/><Relationship Id="rId12" Type="http://schemas.openxmlformats.org/officeDocument/2006/relationships/image" Target="../media/image1.emf"/><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tags" Target="../tags/tag320.xml"/><Relationship Id="rId11" Type="http://schemas.openxmlformats.org/officeDocument/2006/relationships/slideLayout" Target="../slideLayouts/slideLayout2.xml"/><Relationship Id="rId5" Type="http://schemas.openxmlformats.org/officeDocument/2006/relationships/tags" Target="../tags/tag319.xml"/><Relationship Id="rId10" Type="http://schemas.openxmlformats.org/officeDocument/2006/relationships/tags" Target="../tags/tag324.xml"/><Relationship Id="rId4" Type="http://schemas.openxmlformats.org/officeDocument/2006/relationships/tags" Target="../tags/tag318.xml"/><Relationship Id="rId9" Type="http://schemas.openxmlformats.org/officeDocument/2006/relationships/tags" Target="../tags/tag323.xml"/><Relationship Id="rId14"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tags" Target="../tags/tag332.xml"/><Relationship Id="rId13" Type="http://schemas.openxmlformats.org/officeDocument/2006/relationships/tags" Target="../tags/tag337.xml"/><Relationship Id="rId18" Type="http://schemas.openxmlformats.org/officeDocument/2006/relationships/tags" Target="../tags/tag342.xml"/><Relationship Id="rId26" Type="http://schemas.openxmlformats.org/officeDocument/2006/relationships/image" Target="../media/image38.jpeg"/><Relationship Id="rId3" Type="http://schemas.openxmlformats.org/officeDocument/2006/relationships/tags" Target="../tags/tag327.xml"/><Relationship Id="rId21" Type="http://schemas.openxmlformats.org/officeDocument/2006/relationships/tags" Target="../tags/tag345.xml"/><Relationship Id="rId7" Type="http://schemas.openxmlformats.org/officeDocument/2006/relationships/tags" Target="../tags/tag331.xml"/><Relationship Id="rId12" Type="http://schemas.openxmlformats.org/officeDocument/2006/relationships/tags" Target="../tags/tag336.xml"/><Relationship Id="rId17" Type="http://schemas.openxmlformats.org/officeDocument/2006/relationships/tags" Target="../tags/tag341.xml"/><Relationship Id="rId25" Type="http://schemas.openxmlformats.org/officeDocument/2006/relationships/image" Target="../media/image37.png"/><Relationship Id="rId2" Type="http://schemas.openxmlformats.org/officeDocument/2006/relationships/tags" Target="../tags/tag326.xml"/><Relationship Id="rId16" Type="http://schemas.openxmlformats.org/officeDocument/2006/relationships/tags" Target="../tags/tag340.xml"/><Relationship Id="rId20" Type="http://schemas.openxmlformats.org/officeDocument/2006/relationships/tags" Target="../tags/tag344.xml"/><Relationship Id="rId1" Type="http://schemas.openxmlformats.org/officeDocument/2006/relationships/tags" Target="../tags/tag325.xml"/><Relationship Id="rId6" Type="http://schemas.openxmlformats.org/officeDocument/2006/relationships/tags" Target="../tags/tag330.xml"/><Relationship Id="rId11" Type="http://schemas.openxmlformats.org/officeDocument/2006/relationships/tags" Target="../tags/tag335.xml"/><Relationship Id="rId24" Type="http://schemas.openxmlformats.org/officeDocument/2006/relationships/image" Target="../media/image2.png"/><Relationship Id="rId5" Type="http://schemas.openxmlformats.org/officeDocument/2006/relationships/tags" Target="../tags/tag329.xml"/><Relationship Id="rId15" Type="http://schemas.openxmlformats.org/officeDocument/2006/relationships/tags" Target="../tags/tag339.xml"/><Relationship Id="rId23" Type="http://schemas.openxmlformats.org/officeDocument/2006/relationships/notesSlide" Target="../notesSlides/notesSlide2.xml"/><Relationship Id="rId10" Type="http://schemas.openxmlformats.org/officeDocument/2006/relationships/tags" Target="../tags/tag334.xml"/><Relationship Id="rId19" Type="http://schemas.openxmlformats.org/officeDocument/2006/relationships/tags" Target="../tags/tag343.xml"/><Relationship Id="rId4" Type="http://schemas.openxmlformats.org/officeDocument/2006/relationships/tags" Target="../tags/tag328.xml"/><Relationship Id="rId9" Type="http://schemas.openxmlformats.org/officeDocument/2006/relationships/tags" Target="../tags/tag333.xml"/><Relationship Id="rId14" Type="http://schemas.openxmlformats.org/officeDocument/2006/relationships/tags" Target="../tags/tag338.xml"/><Relationship Id="rId2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353.xml"/><Relationship Id="rId13" Type="http://schemas.openxmlformats.org/officeDocument/2006/relationships/slideLayout" Target="../slideLayouts/slideLayout12.xml"/><Relationship Id="rId3" Type="http://schemas.openxmlformats.org/officeDocument/2006/relationships/tags" Target="../tags/tag348.xml"/><Relationship Id="rId7" Type="http://schemas.openxmlformats.org/officeDocument/2006/relationships/tags" Target="../tags/tag352.xml"/><Relationship Id="rId12" Type="http://schemas.openxmlformats.org/officeDocument/2006/relationships/tags" Target="../tags/tag357.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tags" Target="../tags/tag351.xml"/><Relationship Id="rId11" Type="http://schemas.openxmlformats.org/officeDocument/2006/relationships/tags" Target="../tags/tag356.xml"/><Relationship Id="rId5" Type="http://schemas.openxmlformats.org/officeDocument/2006/relationships/tags" Target="../tags/tag350.xml"/><Relationship Id="rId15" Type="http://schemas.openxmlformats.org/officeDocument/2006/relationships/image" Target="../media/image2.png"/><Relationship Id="rId10" Type="http://schemas.openxmlformats.org/officeDocument/2006/relationships/tags" Target="../tags/tag355.xml"/><Relationship Id="rId4" Type="http://schemas.openxmlformats.org/officeDocument/2006/relationships/tags" Target="../tags/tag349.xml"/><Relationship Id="rId9" Type="http://schemas.openxmlformats.org/officeDocument/2006/relationships/tags" Target="../tags/tag354.xml"/><Relationship Id="rId14" Type="http://schemas.openxmlformats.org/officeDocument/2006/relationships/image" Target="../media/image1.emf"/></Relationships>
</file>

<file path=ppt/slides/_rels/slide2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360.xml"/><Relationship Id="rId7" Type="http://schemas.openxmlformats.org/officeDocument/2006/relationships/slideLayout" Target="../slideLayouts/slideLayout1.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tags" Target="../tags/tag363.xml"/><Relationship Id="rId5" Type="http://schemas.openxmlformats.org/officeDocument/2006/relationships/tags" Target="../tags/tag362.xml"/><Relationship Id="rId10" Type="http://schemas.openxmlformats.org/officeDocument/2006/relationships/image" Target="../media/image4.png"/><Relationship Id="rId4" Type="http://schemas.openxmlformats.org/officeDocument/2006/relationships/tags" Target="../tags/tag361.xml"/><Relationship Id="rId9"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1.emf"/><Relationship Id="rId2" Type="http://schemas.openxmlformats.org/officeDocument/2006/relationships/tags" Target="../tags/tag36.xml"/><Relationship Id="rId16" Type="http://schemas.openxmlformats.org/officeDocument/2006/relationships/slideLayout" Target="../slideLayouts/slideLayout4.xml"/><Relationship Id="rId20" Type="http://schemas.openxmlformats.org/officeDocument/2006/relationships/image" Target="../media/image13.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2.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1.emf"/><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slideLayout" Target="../slideLayouts/slideLayout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image" Target="../media/image14.png"/><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1.emf"/><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image" Target="../media/image15.png"/><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image" Target="../media/image1.emf"/><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slideLayout" Target="../slideLayouts/slideLayout6.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image" Target="../media/image16.png"/><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image" Target="../media/image1.emf"/><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slideLayout" Target="../slideLayouts/slideLayout6.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5" Type="http://schemas.openxmlformats.org/officeDocument/2006/relationships/image" Target="../media/image17.png"/><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image" Target="../media/image1.emf"/><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slideLayout" Target="../slideLayouts/slideLayout4.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slideLayout" Target="../slideLayouts/slideLayout4.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endParaRPr lang="en-GB" sz="100" dirty="0"/>
          </a:p>
        </p:txBody>
      </p:sp>
      <p:pic>
        <p:nvPicPr>
          <p:cNvPr id="14" name="Picture 13"/>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2" name="Picture 1"/>
          <p:cNvPicPr>
            <a:picLocks/>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p:nvPr>
            <p:custDataLst>
              <p:tags r:id="rId6"/>
            </p:custDataLst>
          </p:nvPr>
        </p:nvSpPr>
        <p:spPr>
          <a:xfrm>
            <a:off x="4394122" y="182457"/>
            <a:ext cx="5440912" cy="1384995"/>
          </a:xfrm>
          <a:prstGeom prst="rect">
            <a:avLst/>
          </a:prstGeom>
        </p:spPr>
        <p:txBody>
          <a:bodyPr wrap="none">
            <a:spAutoFit/>
          </a:bodyPr>
          <a:lstStyle/>
          <a:p>
            <a:pPr algn="ctr"/>
            <a:r>
              <a:rPr lang="en-GB" sz="2400" b="1" dirty="0" smtClean="0">
                <a:solidFill>
                  <a:schemeClr val="accent1">
                    <a:lumMod val="40000"/>
                    <a:lumOff val="60000"/>
                  </a:schemeClr>
                </a:solidFill>
              </a:rPr>
              <a:t>Interpreting </a:t>
            </a:r>
            <a:r>
              <a:rPr lang="en-GB" sz="3200" b="1" dirty="0" smtClean="0">
                <a:solidFill>
                  <a:schemeClr val="accent4"/>
                </a:solidFill>
              </a:rPr>
              <a:t>the</a:t>
            </a:r>
            <a:r>
              <a:rPr lang="en-GB" sz="3200" b="1" dirty="0" smtClean="0">
                <a:solidFill>
                  <a:schemeClr val="bg1"/>
                </a:solidFill>
              </a:rPr>
              <a:t> </a:t>
            </a:r>
            <a:r>
              <a:rPr lang="en-GB" sz="4800" b="1" dirty="0">
                <a:solidFill>
                  <a:schemeClr val="bg1"/>
                </a:solidFill>
              </a:rPr>
              <a:t>world </a:t>
            </a:r>
            <a:r>
              <a:rPr lang="en-GB" sz="3600" b="1" dirty="0">
                <a:solidFill>
                  <a:schemeClr val="accent5">
                    <a:lumMod val="40000"/>
                    <a:lumOff val="60000"/>
                  </a:schemeClr>
                </a:solidFill>
              </a:rPr>
              <a:t>on</a:t>
            </a:r>
            <a:r>
              <a:rPr lang="en-GB" sz="3600" b="1" dirty="0">
                <a:solidFill>
                  <a:schemeClr val="bg1"/>
                </a:solidFill>
              </a:rPr>
              <a:t> </a:t>
            </a:r>
            <a:r>
              <a:rPr lang="en-GB" sz="3200" b="1" dirty="0" smtClean="0">
                <a:solidFill>
                  <a:schemeClr val="accent4">
                    <a:lumMod val="60000"/>
                    <a:lumOff val="40000"/>
                  </a:schemeClr>
                </a:solidFill>
              </a:rPr>
              <a:t>a</a:t>
            </a:r>
          </a:p>
          <a:p>
            <a:pPr algn="ctr"/>
            <a:r>
              <a:rPr lang="en-GB" sz="2400" b="1" dirty="0">
                <a:solidFill>
                  <a:srgbClr val="FFC000"/>
                </a:solidFill>
              </a:rPr>
              <a:t>different</a:t>
            </a:r>
            <a:r>
              <a:rPr lang="en-GB" sz="2400" b="1" dirty="0">
                <a:solidFill>
                  <a:schemeClr val="bg1"/>
                </a:solidFill>
              </a:rPr>
              <a:t> </a:t>
            </a:r>
            <a:r>
              <a:rPr lang="en-GB" sz="3600" b="1" dirty="0" smtClean="0">
                <a:solidFill>
                  <a:schemeClr val="accent3">
                    <a:lumMod val="20000"/>
                    <a:lumOff val="80000"/>
                  </a:schemeClr>
                </a:solidFill>
              </a:rPr>
              <a:t>plane</a:t>
            </a:r>
            <a:endParaRPr lang="en-GB" sz="3200" b="1" dirty="0">
              <a:solidFill>
                <a:schemeClr val="accent3">
                  <a:lumMod val="20000"/>
                  <a:lumOff val="80000"/>
                </a:schemeClr>
              </a:solidFill>
            </a:endParaRPr>
          </a:p>
        </p:txBody>
      </p:sp>
      <p:cxnSp>
        <p:nvCxnSpPr>
          <p:cNvPr id="9" name="Straight Connector 8"/>
          <p:cNvCxnSpPr/>
          <p:nvPr>
            <p:custDataLst>
              <p:tags r:id="rId7"/>
            </p:custDataLst>
          </p:nvPr>
        </p:nvCxnSpPr>
        <p:spPr>
          <a:xfrm>
            <a:off x="2394857" y="4299857"/>
            <a:ext cx="7898493" cy="0"/>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8"/>
            </p:custDataLst>
          </p:nvPr>
        </p:nvPicPr>
        <p:blipFill rotWithShape="1">
          <a:blip r:embed="rId17" cstate="print">
            <a:extLst>
              <a:ext uri="{BEBA8EAE-BF5A-486C-A8C5-ECC9F3942E4B}">
                <a14:imgProps xmlns:a14="http://schemas.microsoft.com/office/drawing/2010/main">
                  <a14:imgLayer r:embed="rId18">
                    <a14:imgEffect>
                      <a14:backgroundRemoval t="10000" b="90000" l="10000" r="90000">
                        <a14:backgroundMark x1="30290" y1="56729" x2="34993" y2="69044"/>
                        <a14:backgroundMark x1="31397" y1="54778" x2="36653" y2="60902"/>
                      </a14:backgroundRemoval>
                    </a14:imgEffect>
                  </a14:imgLayer>
                </a14:imgProps>
              </a:ext>
              <a:ext uri="{28A0092B-C50C-407E-A947-70E740481C1C}">
                <a14:useLocalDpi xmlns:a14="http://schemas.microsoft.com/office/drawing/2010/main" val="0"/>
              </a:ext>
            </a:extLst>
          </a:blip>
          <a:srcRect l="28458" t="18540" r="26194" b="13020"/>
          <a:stretch/>
        </p:blipFill>
        <p:spPr>
          <a:xfrm>
            <a:off x="575036" y="725862"/>
            <a:ext cx="2724346" cy="4225368"/>
          </a:xfrm>
          <a:prstGeom prst="rect">
            <a:avLst/>
          </a:prstGeom>
        </p:spPr>
      </p:pic>
      <p:sp>
        <p:nvSpPr>
          <p:cNvPr id="10" name="Rectangle 9"/>
          <p:cNvSpPr/>
          <p:nvPr>
            <p:custDataLst>
              <p:tags r:id="rId9"/>
            </p:custDataLst>
          </p:nvPr>
        </p:nvSpPr>
        <p:spPr>
          <a:xfrm>
            <a:off x="2527192" y="3710018"/>
            <a:ext cx="7633821" cy="577850"/>
          </a:xfrm>
          <a:prstGeom prst="rect">
            <a:avLst/>
          </a:prstGeom>
        </p:spPr>
        <p:txBody>
          <a:bodyPr wrap="none">
            <a:spAutoFit/>
          </a:bodyPr>
          <a:lstStyle/>
          <a:p>
            <a:pPr>
              <a:lnSpc>
                <a:spcPct val="150000"/>
              </a:lnSpc>
            </a:pPr>
            <a:r>
              <a:rPr lang="en-US" sz="2400" b="1" dirty="0">
                <a:solidFill>
                  <a:schemeClr val="bg1"/>
                </a:solidFill>
              </a:rPr>
              <a:t>Robert Bosch Engineering and Business Solutions</a:t>
            </a:r>
          </a:p>
        </p:txBody>
      </p:sp>
      <p:sp>
        <p:nvSpPr>
          <p:cNvPr id="12" name="Rectangle 11"/>
          <p:cNvSpPr/>
          <p:nvPr>
            <p:custDataLst>
              <p:tags r:id="rId10"/>
            </p:custDataLst>
          </p:nvPr>
        </p:nvSpPr>
        <p:spPr>
          <a:xfrm>
            <a:off x="2394857" y="4241067"/>
            <a:ext cx="9031453" cy="1420325"/>
          </a:xfrm>
          <a:prstGeom prst="rect">
            <a:avLst/>
          </a:prstGeom>
        </p:spPr>
        <p:txBody>
          <a:bodyPr wrap="square">
            <a:spAutoFit/>
          </a:bodyPr>
          <a:lstStyle/>
          <a:p>
            <a:pPr>
              <a:lnSpc>
                <a:spcPct val="150000"/>
              </a:lnSpc>
            </a:pPr>
            <a:r>
              <a:rPr lang="en-US" sz="2000" dirty="0" smtClean="0">
                <a:solidFill>
                  <a:schemeClr val="bg1"/>
                </a:solidFill>
                <a:effectLst>
                  <a:outerShdw blurRad="38100" dist="38100" dir="2700000" algn="tl">
                    <a:srgbClr val="C0C0C0"/>
                  </a:outerShdw>
                </a:effectLst>
              </a:rPr>
              <a:t>AI/ML </a:t>
            </a:r>
            <a:r>
              <a:rPr lang="en-US" sz="2000" dirty="0">
                <a:solidFill>
                  <a:schemeClr val="bg1"/>
                </a:solidFill>
                <a:effectLst>
                  <a:outerShdw blurRad="38100" dist="38100" dir="2700000" algn="tl">
                    <a:srgbClr val="C0C0C0"/>
                  </a:outerShdw>
                </a:effectLst>
              </a:rPr>
              <a:t>- Car and OEM Sales Forecast for Indian Market </a:t>
            </a:r>
            <a:endParaRPr lang="en-US" sz="2000" dirty="0" smtClean="0">
              <a:solidFill>
                <a:schemeClr val="bg1"/>
              </a:solidFill>
              <a:effectLst>
                <a:outerShdw blurRad="38100" dist="38100" dir="2700000" algn="tl">
                  <a:srgbClr val="C0C0C0"/>
                </a:outerShdw>
              </a:effectLst>
            </a:endParaRPr>
          </a:p>
          <a:p>
            <a:pPr>
              <a:lnSpc>
                <a:spcPct val="150000"/>
              </a:lnSpc>
            </a:pPr>
            <a:r>
              <a:rPr lang="en-US" sz="2000" dirty="0" smtClean="0">
                <a:solidFill>
                  <a:schemeClr val="bg1"/>
                </a:solidFill>
                <a:effectLst>
                  <a:outerShdw blurRad="38100" dist="38100" dir="2700000" algn="tl">
                    <a:srgbClr val="C0C0C0"/>
                  </a:outerShdw>
                </a:effectLst>
              </a:rPr>
              <a:t>(Predictive Analysis)</a:t>
            </a:r>
          </a:p>
          <a:p>
            <a:pPr>
              <a:lnSpc>
                <a:spcPct val="150000"/>
              </a:lnSpc>
            </a:pPr>
            <a:endParaRPr lang="en-US" sz="2000" dirty="0">
              <a:solidFill>
                <a:schemeClr val="bg1"/>
              </a:solidFill>
            </a:endParaRPr>
          </a:p>
        </p:txBody>
      </p:sp>
      <p:pic>
        <p:nvPicPr>
          <p:cNvPr id="18" name="Picture 2" descr="https://cdn3.iconfinder.com/data/icons/linecons-free-vector-icons-pack/32/calendar-512.png"/>
          <p:cNvPicPr>
            <a:picLocks noChangeAspect="1" noChangeArrowheads="1"/>
          </p:cNvPicPr>
          <p:nvPr>
            <p:custDataLst>
              <p:tags r:id="rId11"/>
            </p:custDataLst>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212986" y="5308413"/>
            <a:ext cx="363742" cy="36374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custDataLst>
              <p:tags r:id="rId12"/>
            </p:custDataLst>
          </p:nvPr>
        </p:nvSpPr>
        <p:spPr>
          <a:xfrm>
            <a:off x="2638110" y="5262017"/>
            <a:ext cx="1402948" cy="456535"/>
          </a:xfrm>
          <a:prstGeom prst="rect">
            <a:avLst/>
          </a:prstGeom>
        </p:spPr>
        <p:txBody>
          <a:bodyPr wrap="none">
            <a:spAutoFit/>
          </a:bodyPr>
          <a:lstStyle/>
          <a:p>
            <a:pPr>
              <a:lnSpc>
                <a:spcPct val="150000"/>
              </a:lnSpc>
            </a:pPr>
            <a:r>
              <a:rPr lang="en-US" dirty="0" smtClean="0">
                <a:solidFill>
                  <a:schemeClr val="bg1"/>
                </a:solidFill>
              </a:rPr>
              <a:t> 23/04/2018</a:t>
            </a:r>
            <a:endParaRPr lang="en-US" dirty="0">
              <a:solidFill>
                <a:schemeClr val="bg1"/>
              </a:solidFill>
            </a:endParaRPr>
          </a:p>
        </p:txBody>
      </p:sp>
    </p:spTree>
    <p:custDataLst>
      <p:tags r:id="rId1"/>
    </p:custDataLst>
    <p:extLst>
      <p:ext uri="{BB962C8B-B14F-4D97-AF65-F5344CB8AC3E}">
        <p14:creationId xmlns:p14="http://schemas.microsoft.com/office/powerpoint/2010/main" val="3302754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a:t>Car and OEM Sales Forecast for Indian Market(Predictive Analysis)</a:t>
            </a:r>
            <a:endParaRPr lang="en-US" sz="2400" kern="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Data Set Description</a:t>
            </a:r>
            <a:endParaRPr lang="en-US" sz="2800" dirty="0">
              <a:solidFill>
                <a:srgbClr val="0A5139"/>
              </a:solidFill>
            </a:endParaRPr>
          </a:p>
        </p:txBody>
      </p:sp>
      <p:pic>
        <p:nvPicPr>
          <p:cNvPr id="21" name="Picture 20"/>
          <p:cNvPicPr>
            <a:picLocks noChangeAspect="1"/>
          </p:cNvPicPr>
          <p:nvPr>
            <p:custDataLst>
              <p:tags r:id="rId11"/>
            </p:custDataLst>
          </p:nvPr>
        </p:nvPicPr>
        <p:blipFill>
          <a:blip r:embed="rId16"/>
          <a:stretch>
            <a:fillRect/>
          </a:stretch>
        </p:blipFill>
        <p:spPr>
          <a:xfrm>
            <a:off x="259080" y="1103630"/>
            <a:ext cx="3876675" cy="4124325"/>
          </a:xfrm>
          <a:prstGeom prst="rect">
            <a:avLst/>
          </a:prstGeom>
        </p:spPr>
      </p:pic>
      <p:graphicFrame>
        <p:nvGraphicFramePr>
          <p:cNvPr id="15" name="Diagram 14"/>
          <p:cNvGraphicFramePr/>
          <p:nvPr>
            <p:custDataLst>
              <p:tags r:id="rId12"/>
            </p:custDataLst>
            <p:extLst>
              <p:ext uri="{D42A27DB-BD31-4B8C-83A1-F6EECF244321}">
                <p14:modId xmlns:p14="http://schemas.microsoft.com/office/powerpoint/2010/main" val="3110880868"/>
              </p:ext>
            </p:extLst>
          </p:nvPr>
        </p:nvGraphicFramePr>
        <p:xfrm>
          <a:off x="4135755" y="703651"/>
          <a:ext cx="7313083" cy="487538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ustDataLst>
      <p:tags r:id="rId1"/>
    </p:custDataLst>
    <p:extLst>
      <p:ext uri="{BB962C8B-B14F-4D97-AF65-F5344CB8AC3E}">
        <p14:creationId xmlns:p14="http://schemas.microsoft.com/office/powerpoint/2010/main" val="3929062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t>
            </a:r>
            <a:r>
              <a:rPr lang="en-US" sz="2400" dirty="0" smtClean="0"/>
              <a:t>Analysis)</a:t>
            </a:r>
            <a:endParaRPr lang="en-US" sz="240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Challenges</a:t>
            </a:r>
            <a:endParaRPr lang="en-US" sz="2800" dirty="0">
              <a:solidFill>
                <a:srgbClr val="0A5139"/>
              </a:solidFill>
            </a:endParaRPr>
          </a:p>
        </p:txBody>
      </p:sp>
      <p:sp>
        <p:nvSpPr>
          <p:cNvPr id="19" name="Content Placeholder 18"/>
          <p:cNvSpPr>
            <a:spLocks noGrp="1"/>
          </p:cNvSpPr>
          <p:nvPr>
            <p:ph sz="half" idx="2"/>
            <p:custDataLst>
              <p:tags r:id="rId11"/>
            </p:custDataLst>
          </p:nvPr>
        </p:nvSpPr>
        <p:spPr>
          <a:xfrm>
            <a:off x="4433777" y="1295400"/>
            <a:ext cx="6273593"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 Car and OEM Sales Forecast has </a:t>
            </a:r>
            <a:r>
              <a:rPr lang="en-US" dirty="0" smtClean="0"/>
              <a:t>few challenges. </a:t>
            </a:r>
          </a:p>
          <a:p>
            <a:pPr lvl="1"/>
            <a:r>
              <a:rPr lang="en-US" dirty="0" smtClean="0"/>
              <a:t>Dataset imbalance</a:t>
            </a:r>
          </a:p>
          <a:p>
            <a:pPr lvl="1"/>
            <a:r>
              <a:rPr lang="en-US" dirty="0" smtClean="0"/>
              <a:t>Collecting </a:t>
            </a:r>
            <a:r>
              <a:rPr lang="en-US" dirty="0"/>
              <a:t>data regarding car sales of previous two </a:t>
            </a:r>
            <a:r>
              <a:rPr lang="en-US" dirty="0" smtClean="0"/>
              <a:t>years monthly wise </a:t>
            </a:r>
            <a:r>
              <a:rPr lang="en-US" dirty="0"/>
              <a:t>by considering each model of different </a:t>
            </a:r>
            <a:r>
              <a:rPr lang="en-US" dirty="0" smtClean="0"/>
              <a:t>companies.</a:t>
            </a:r>
          </a:p>
          <a:p>
            <a:pPr lvl="1"/>
            <a:r>
              <a:rPr lang="en-US" dirty="0" smtClean="0"/>
              <a:t>Collection </a:t>
            </a:r>
            <a:r>
              <a:rPr lang="en-US" dirty="0"/>
              <a:t>of data regarding </a:t>
            </a:r>
            <a:r>
              <a:rPr lang="en-US" dirty="0" smtClean="0"/>
              <a:t>various BOSCH OEM </a:t>
            </a:r>
            <a:r>
              <a:rPr lang="en-US" dirty="0"/>
              <a:t>products of the organization used in different </a:t>
            </a:r>
            <a:r>
              <a:rPr lang="en-US" dirty="0" smtClean="0"/>
              <a:t>cars.</a:t>
            </a:r>
          </a:p>
          <a:p>
            <a:pPr lvl="1"/>
            <a:r>
              <a:rPr lang="en-US" dirty="0" smtClean="0"/>
              <a:t>Mapping </a:t>
            </a:r>
            <a:r>
              <a:rPr lang="en-US" dirty="0"/>
              <a:t>the OEM product sales with the prediction of car sales of a particular </a:t>
            </a:r>
            <a:r>
              <a:rPr lang="en-US" dirty="0" smtClean="0"/>
              <a:t>model.</a:t>
            </a:r>
          </a:p>
          <a:p>
            <a:pPr lvl="1"/>
            <a:r>
              <a:rPr lang="en-US" dirty="0"/>
              <a:t>Choosing of different algorithm for the prediction and comparing and getting best results out of all the </a:t>
            </a:r>
            <a:r>
              <a:rPr lang="en-US" dirty="0" smtClean="0"/>
              <a:t>models.</a:t>
            </a:r>
          </a:p>
        </p:txBody>
      </p:sp>
      <p:pic>
        <p:nvPicPr>
          <p:cNvPr id="4" name="Picture 3"/>
          <p:cNvPicPr>
            <a:picLocks noChangeAspect="1"/>
          </p:cNvPicPr>
          <p:nvPr>
            <p:custDataLst>
              <p:tags r:id="rId12"/>
            </p:custDataLst>
          </p:nvPr>
        </p:nvPicPr>
        <p:blipFill>
          <a:blip r:embed="rId17">
            <a:extLst>
              <a:ext uri="{28A0092B-C50C-407E-A947-70E740481C1C}">
                <a14:useLocalDpi xmlns:a14="http://schemas.microsoft.com/office/drawing/2010/main" val="0"/>
              </a:ext>
            </a:extLst>
          </a:blip>
          <a:stretch>
            <a:fillRect/>
          </a:stretch>
        </p:blipFill>
        <p:spPr>
          <a:xfrm>
            <a:off x="410845" y="1216660"/>
            <a:ext cx="3626744" cy="2093976"/>
          </a:xfrm>
          <a:prstGeom prst="rect">
            <a:avLst/>
          </a:prstGeom>
        </p:spPr>
      </p:pic>
      <p:pic>
        <p:nvPicPr>
          <p:cNvPr id="20" name="Picture 19"/>
          <p:cNvPicPr>
            <a:picLocks noChangeAspect="1"/>
          </p:cNvPicPr>
          <p:nvPr>
            <p:custDataLst>
              <p:tags r:id="rId13"/>
            </p:custDataLst>
          </p:nvPr>
        </p:nvPicPr>
        <p:blipFill>
          <a:blip r:embed="rId18" cstate="print">
            <a:extLst>
              <a:ext uri="{28A0092B-C50C-407E-A947-70E740481C1C}">
                <a14:useLocalDpi xmlns:a14="http://schemas.microsoft.com/office/drawing/2010/main" val="0"/>
              </a:ext>
            </a:extLst>
          </a:blip>
          <a:stretch>
            <a:fillRect/>
          </a:stretch>
        </p:blipFill>
        <p:spPr>
          <a:xfrm>
            <a:off x="410845" y="3304085"/>
            <a:ext cx="3626744" cy="2172716"/>
          </a:xfrm>
          <a:prstGeom prst="rect">
            <a:avLst/>
          </a:prstGeom>
        </p:spPr>
      </p:pic>
    </p:spTree>
    <p:custDataLst>
      <p:tags r:id="rId1"/>
    </p:custDataLst>
    <p:extLst>
      <p:ext uri="{BB962C8B-B14F-4D97-AF65-F5344CB8AC3E}">
        <p14:creationId xmlns:p14="http://schemas.microsoft.com/office/powerpoint/2010/main" val="3989451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5" name="Picture 14"/>
          <p:cNvPicPr>
            <a:picLocks/>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1" name="TextBox 10"/>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10" name="Rectangle 9"/>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9" name="Rectangle 8"/>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8" name="Rectangle 7"/>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7" name="Rectangle 6"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6" name="TextBox 5"/>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4" name="TextBox 3"/>
          <p:cNvSpPr txBox="1"/>
          <p:nvPr>
            <p:custDataLst>
              <p:tags r:id="rId10"/>
            </p:custDataLst>
          </p:nvPr>
        </p:nvSpPr>
        <p:spPr>
          <a:xfrm>
            <a:off x="937895" y="2489835"/>
            <a:ext cx="8229600" cy="914400"/>
          </a:xfrm>
          <a:prstGeom prst="rect">
            <a:avLst/>
          </a:prstGeom>
          <a:noFill/>
        </p:spPr>
        <p:txBody>
          <a:bodyPr wrap="none" lIns="0" tIns="0" rIns="0" bIns="0" rtlCol="0">
            <a:noAutofit/>
          </a:bodyPr>
          <a:lstStyle/>
          <a:p>
            <a:r>
              <a:rPr lang="en-US" sz="4000" b="1" dirty="0"/>
              <a:t>Predictive </a:t>
            </a:r>
            <a:r>
              <a:rPr lang="en-US" sz="4000" b="1" dirty="0" smtClean="0"/>
              <a:t>modelling and Algorithms</a:t>
            </a:r>
            <a:endParaRPr lang="en-US" sz="4000" b="1" dirty="0"/>
          </a:p>
        </p:txBody>
      </p:sp>
    </p:spTree>
    <p:custDataLst>
      <p:tags r:id="rId1"/>
    </p:custDataLst>
    <p:extLst>
      <p:ext uri="{BB962C8B-B14F-4D97-AF65-F5344CB8AC3E}">
        <p14:creationId xmlns:p14="http://schemas.microsoft.com/office/powerpoint/2010/main" val="2471186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a:t>
            </a:r>
            <a:r>
              <a:rPr lang="en-US" sz="2400" dirty="0" smtClean="0"/>
              <a:t>Market</a:t>
            </a:r>
            <a:r>
              <a:rPr lang="en-US" sz="2400" dirty="0"/>
              <a:t>(Predictive Analysis)</a:t>
            </a:r>
            <a:br>
              <a:rPr lang="en-US" sz="2400" dirty="0"/>
            </a:br>
            <a:endParaRPr kumimoji="0" lang="en-US" sz="2400" b="0" i="0" u="none" strike="noStrike" kern="0" cap="none" normalizeH="0" baseline="0" noProof="0" dirty="0" smtClean="0">
              <a:ln>
                <a:noFill/>
              </a:ln>
              <a:effectLst/>
              <a:uLnTx/>
              <a:uFillTx/>
            </a:endParaRPr>
          </a:p>
        </p:txBody>
      </p:sp>
      <p:sp>
        <p:nvSpPr>
          <p:cNvPr id="7" name="Rectangle 6"/>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6477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Algorithms</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solidFill>
                <a:srgbClr val="0A5139"/>
              </a:solidFill>
            </a:endParaRPr>
          </a:p>
        </p:txBody>
      </p:sp>
      <p:graphicFrame>
        <p:nvGraphicFramePr>
          <p:cNvPr id="12" name="Diagram 11"/>
          <p:cNvGraphicFramePr/>
          <p:nvPr>
            <p:custDataLst>
              <p:tags r:id="rId11"/>
            </p:custDataLst>
            <p:extLst>
              <p:ext uri="{D42A27DB-BD31-4B8C-83A1-F6EECF244321}">
                <p14:modId xmlns:p14="http://schemas.microsoft.com/office/powerpoint/2010/main" val="3111097192"/>
              </p:ext>
            </p:extLst>
          </p:nvPr>
        </p:nvGraphicFramePr>
        <p:xfrm>
          <a:off x="4342603" y="654050"/>
          <a:ext cx="7313083" cy="4875389"/>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4" name="TextBox 13"/>
          <p:cNvSpPr txBox="1"/>
          <p:nvPr>
            <p:custDataLst>
              <p:tags r:id="rId12"/>
            </p:custDataLst>
          </p:nvPr>
        </p:nvSpPr>
        <p:spPr>
          <a:xfrm>
            <a:off x="266700" y="1295400"/>
            <a:ext cx="5020408" cy="4203700"/>
          </a:xfrm>
          <a:prstGeom prst="rect">
            <a:avLst/>
          </a:prstGeom>
          <a:noFill/>
        </p:spPr>
        <p:txBody>
          <a:bodyPr wrap="square" lIns="0" tIns="0" rIns="0" bIns="0" rtlCol="0">
            <a:noAutofit/>
          </a:bodyPr>
          <a:lstStyle/>
          <a:p>
            <a:r>
              <a:rPr lang="en-US" dirty="0"/>
              <a:t>The Following supervised learning algorithms to perform data mining and statistic analysis in order to determine </a:t>
            </a:r>
            <a:r>
              <a:rPr lang="en-US" dirty="0" smtClean="0"/>
              <a:t>Car and OEM sales.</a:t>
            </a:r>
            <a:endParaRPr lang="en-US" dirty="0"/>
          </a:p>
          <a:p>
            <a:endParaRPr lang="en-US" dirty="0"/>
          </a:p>
          <a:p>
            <a:r>
              <a:rPr lang="en-US" dirty="0"/>
              <a:t>Here data set is in the form of structure </a:t>
            </a:r>
            <a:r>
              <a:rPr lang="en-US" dirty="0" smtClean="0"/>
              <a:t>.We </a:t>
            </a:r>
            <a:r>
              <a:rPr lang="en-US" dirty="0"/>
              <a:t>should  use supervised learning to deal with structural data.</a:t>
            </a:r>
          </a:p>
          <a:p>
            <a:endParaRPr lang="en-US" dirty="0"/>
          </a:p>
        </p:txBody>
      </p:sp>
    </p:spTree>
    <p:custDataLst>
      <p:tags r:id="rId1"/>
    </p:custDataLst>
    <p:extLst>
      <p:ext uri="{BB962C8B-B14F-4D97-AF65-F5344CB8AC3E}">
        <p14:creationId xmlns:p14="http://schemas.microsoft.com/office/powerpoint/2010/main" val="916980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Linear Regression</a:t>
            </a:r>
            <a:endParaRPr lang="en-US" sz="2800" dirty="0">
              <a:solidFill>
                <a:srgbClr val="0A5139"/>
              </a:solidFill>
            </a:endParaRPr>
          </a:p>
        </p:txBody>
      </p:sp>
      <p:sp>
        <p:nvSpPr>
          <p:cNvPr id="19" name="Content Placeholder 18"/>
          <p:cNvSpPr>
            <a:spLocks noGrp="1"/>
          </p:cNvSpPr>
          <p:nvPr>
            <p:ph sz="half" idx="1"/>
            <p:custDataLst>
              <p:tags r:id="rId11"/>
            </p:custDataLst>
          </p:nvPr>
        </p:nvSpPr>
        <p:spPr>
          <a:xfrm>
            <a:off x="4433777" y="1295400"/>
            <a:ext cx="6273593"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 Linear regression is a basic and commonly used type of predictive analysis</a:t>
            </a:r>
            <a:r>
              <a:rPr lang="en-US" dirty="0" smtClean="0"/>
              <a:t>.</a:t>
            </a:r>
          </a:p>
          <a:p>
            <a:r>
              <a:rPr lang="en-US" dirty="0"/>
              <a:t>Linear regression attempts to model the relationship between two variables by fitting a linear equation to observed data. </a:t>
            </a:r>
            <a:endParaRPr lang="en-US" dirty="0" smtClean="0"/>
          </a:p>
          <a:p>
            <a:r>
              <a:rPr lang="en-US" dirty="0"/>
              <a:t>A linear regression line has an equation of the form </a:t>
            </a:r>
            <a:endParaRPr lang="en-US" dirty="0" smtClean="0"/>
          </a:p>
          <a:p>
            <a:pPr marL="0" indent="0">
              <a:buNone/>
            </a:pPr>
            <a:r>
              <a:rPr lang="en-US" dirty="0"/>
              <a:t>	</a:t>
            </a:r>
            <a:r>
              <a:rPr lang="en-US" dirty="0" smtClean="0"/>
              <a:t>Y </a:t>
            </a:r>
            <a:r>
              <a:rPr lang="en-US" dirty="0"/>
              <a:t>= a + </a:t>
            </a:r>
            <a:r>
              <a:rPr lang="en-US" dirty="0" err="1"/>
              <a:t>bX</a:t>
            </a:r>
            <a:r>
              <a:rPr lang="en-US" dirty="0"/>
              <a:t>, where X is the explanatory </a:t>
            </a:r>
            <a:r>
              <a:rPr lang="en-US" dirty="0" smtClean="0"/>
              <a:t>variable</a:t>
            </a:r>
          </a:p>
          <a:p>
            <a:pPr marL="0" indent="0">
              <a:buNone/>
            </a:pPr>
            <a:r>
              <a:rPr lang="en-US" dirty="0"/>
              <a:t>	</a:t>
            </a:r>
            <a:r>
              <a:rPr lang="en-US" dirty="0" smtClean="0"/>
              <a:t>		 </a:t>
            </a:r>
            <a:r>
              <a:rPr lang="en-US" dirty="0"/>
              <a:t>and Y is the dependent variable. </a:t>
            </a:r>
            <a:endParaRPr lang="en-US" dirty="0" smtClean="0"/>
          </a:p>
          <a:p>
            <a:r>
              <a:rPr lang="en-US" dirty="0" smtClean="0"/>
              <a:t>The </a:t>
            </a:r>
            <a:r>
              <a:rPr lang="en-US" dirty="0"/>
              <a:t>slope of the line is b, and a is the intercept (the value of y when x = 0)</a:t>
            </a:r>
          </a:p>
        </p:txBody>
      </p:sp>
      <p:pic>
        <p:nvPicPr>
          <p:cNvPr id="2050" name="Picture 2" descr="Image result for linear regression"/>
          <p:cNvPicPr>
            <a:picLocks noChangeAspect="1" noChangeArrowheads="1"/>
          </p:cNvPicPr>
          <p:nvPr>
            <p:custDataLst>
              <p:tags r:id="rId12"/>
            </p:custDataLst>
          </p:nvPr>
        </p:nvPicPr>
        <p:blipFill>
          <a:blip r:embed="rId16">
            <a:extLst>
              <a:ext uri="{28A0092B-C50C-407E-A947-70E740481C1C}">
                <a14:useLocalDpi xmlns:a14="http://schemas.microsoft.com/office/drawing/2010/main" val="0"/>
              </a:ext>
            </a:extLst>
          </a:blip>
          <a:srcRect/>
          <a:stretch>
            <a:fillRect/>
          </a:stretch>
        </p:blipFill>
        <p:spPr bwMode="auto">
          <a:xfrm>
            <a:off x="259080" y="1216660"/>
            <a:ext cx="3110831" cy="391682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7471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Linear Regression</a:t>
            </a:r>
            <a:endParaRPr lang="en-US" sz="2800" dirty="0">
              <a:solidFill>
                <a:srgbClr val="0A5139"/>
              </a:solidFill>
            </a:endParaRPr>
          </a:p>
        </p:txBody>
      </p:sp>
      <p:sp>
        <p:nvSpPr>
          <p:cNvPr id="3" name="Content Placeholder 2"/>
          <p:cNvSpPr>
            <a:spLocks noGrp="1"/>
          </p:cNvSpPr>
          <p:nvPr>
            <p:ph sz="half" idx="1"/>
            <p:custDataLst>
              <p:tags r:id="rId11"/>
            </p:custDataLst>
          </p:nvPr>
        </p:nvSpPr>
        <p:spPr>
          <a:xfrm>
            <a:off x="422031" y="1295400"/>
            <a:ext cx="10285339"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107000"/>
              </a:lnSpc>
            </a:pPr>
            <a:r>
              <a:rPr lang="en-US" dirty="0"/>
              <a:t>Multiple linear regression attempts to model the relationship between two or more explanatory variables and a response variable by fitting a linear equation to observed data</a:t>
            </a:r>
            <a:r>
              <a:rPr lang="en-US" dirty="0" smtClean="0"/>
              <a:t>.</a:t>
            </a:r>
          </a:p>
          <a:p>
            <a:pPr>
              <a:lnSpc>
                <a:spcPct val="107000"/>
              </a:lnSpc>
            </a:pPr>
            <a:r>
              <a:rPr lang="en-US" dirty="0" smtClean="0"/>
              <a:t>The regression line can be detected using the following formula-</a:t>
            </a:r>
          </a:p>
          <a:p>
            <a:pPr marL="683260" lvl="3" indent="0">
              <a:lnSpc>
                <a:spcPct val="107000"/>
              </a:lnSpc>
              <a:buNone/>
            </a:pPr>
            <a:r>
              <a:rPr lang="en-US" sz="3600" dirty="0" smtClean="0"/>
              <a:t>         Min |X</a:t>
            </a:r>
            <a:r>
              <a:rPr lang="en-US" sz="1800" dirty="0"/>
              <a:t>i</a:t>
            </a:r>
            <a:r>
              <a:rPr lang="en-US" sz="3600" dirty="0" smtClean="0"/>
              <a:t> – X0</a:t>
            </a:r>
            <a:r>
              <a:rPr lang="en-US" sz="2000" dirty="0" smtClean="0"/>
              <a:t>i</a:t>
            </a:r>
            <a:r>
              <a:rPr lang="en-US" sz="3600" dirty="0" smtClean="0"/>
              <a:t>|</a:t>
            </a:r>
          </a:p>
          <a:p>
            <a:pPr>
              <a:lnSpc>
                <a:spcPct val="107000"/>
              </a:lnSpc>
            </a:pPr>
            <a:r>
              <a:rPr lang="en-US" dirty="0" smtClean="0"/>
              <a:t>Every </a:t>
            </a:r>
            <a:r>
              <a:rPr lang="en-US" dirty="0"/>
              <a:t>value of the independent variable x is associated with a value of the dependent variable y. The population regression line for p explanatory variables </a:t>
            </a:r>
            <a:r>
              <a:rPr lang="en-US" dirty="0" smtClean="0"/>
              <a:t>X1</a:t>
            </a:r>
            <a:r>
              <a:rPr lang="en-US" dirty="0"/>
              <a:t>, </a:t>
            </a:r>
            <a:r>
              <a:rPr lang="en-US" dirty="0" smtClean="0"/>
              <a:t>X2</a:t>
            </a:r>
            <a:r>
              <a:rPr lang="en-US" dirty="0"/>
              <a:t>, ... , </a:t>
            </a:r>
            <a:r>
              <a:rPr lang="en-US" dirty="0" smtClean="0"/>
              <a:t>Xn </a:t>
            </a:r>
            <a:r>
              <a:rPr lang="en-US" dirty="0"/>
              <a:t>is defined to </a:t>
            </a:r>
            <a:r>
              <a:rPr lang="en-US" dirty="0" smtClean="0"/>
              <a:t>be</a:t>
            </a:r>
          </a:p>
          <a:p>
            <a:pPr>
              <a:lnSpc>
                <a:spcPct val="107000"/>
              </a:lnSpc>
            </a:pPr>
            <a:endParaRPr lang="en-US" dirty="0" smtClean="0"/>
          </a:p>
          <a:p>
            <a:pPr marL="683260" lvl="8" indent="0">
              <a:lnSpc>
                <a:spcPct val="107000"/>
              </a:lnSpc>
              <a:buNone/>
            </a:pPr>
            <a:endParaRPr lang="en-US" dirty="0"/>
          </a:p>
        </p:txBody>
      </p:sp>
      <p:pic>
        <p:nvPicPr>
          <p:cNvPr id="11" name="Picture 10"/>
          <p:cNvPicPr>
            <a:picLocks noChangeAspect="1"/>
          </p:cNvPicPr>
          <p:nvPr>
            <p:custDataLst>
              <p:tags r:id="rId12"/>
            </p:custDataLst>
          </p:nvPr>
        </p:nvPicPr>
        <p:blipFill>
          <a:blip r:embed="rId16"/>
          <a:stretch>
            <a:fillRect/>
          </a:stretch>
        </p:blipFill>
        <p:spPr>
          <a:xfrm>
            <a:off x="1359535" y="3934496"/>
            <a:ext cx="7620000" cy="552450"/>
          </a:xfrm>
          <a:prstGeom prst="rect">
            <a:avLst/>
          </a:prstGeom>
        </p:spPr>
      </p:pic>
    </p:spTree>
    <p:custDataLst>
      <p:tags r:id="rId1"/>
    </p:custDataLst>
    <p:extLst>
      <p:ext uri="{BB962C8B-B14F-4D97-AF65-F5344CB8AC3E}">
        <p14:creationId xmlns:p14="http://schemas.microsoft.com/office/powerpoint/2010/main" val="2568594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8"/>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9"/>
            </p:custDataLst>
          </p:nvPr>
        </p:nvSpPr>
        <p:spPr>
          <a:xfrm>
            <a:off x="259080" y="647700"/>
            <a:ext cx="10452100" cy="4826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Error Rate For Chevrolet Cruze</a:t>
            </a:r>
            <a:br>
              <a:rPr lang="en-US" sz="2800" dirty="0" smtClean="0"/>
            </a:br>
            <a:r>
              <a:rPr lang="en-US" sz="2800" dirty="0" smtClean="0">
                <a:solidFill>
                  <a:srgbClr val="0A5139"/>
                </a:solidFill>
              </a:rPr>
              <a:t>Linear Regression</a:t>
            </a:r>
            <a:br>
              <a:rPr lang="en-US" sz="2800" dirty="0" smtClean="0">
                <a:solidFill>
                  <a:srgbClr val="0A5139"/>
                </a:solidFill>
              </a:rPr>
            </a:br>
            <a:r>
              <a:rPr lang="en-US" sz="2800" dirty="0" smtClean="0">
                <a:solidFill>
                  <a:srgbClr val="0A5139"/>
                </a:solidFill>
              </a:rPr>
              <a:t/>
            </a:r>
            <a:br>
              <a:rPr lang="en-US" sz="2800" dirty="0" smtClean="0">
                <a:solidFill>
                  <a:srgbClr val="0A5139"/>
                </a:solidFill>
              </a:rPr>
            </a:br>
            <a:r>
              <a:rPr lang="en-US" dirty="0" smtClean="0"/>
              <a:t>Formula for calculating Root Mean Square Error</a:t>
            </a:r>
            <a:endParaRPr lang="en-US" sz="2800" dirty="0"/>
          </a:p>
        </p:txBody>
      </p:sp>
      <p:pic>
        <p:nvPicPr>
          <p:cNvPr id="11" name="Picture 10"/>
          <p:cNvPicPr>
            <a:picLocks noChangeAspect="1"/>
          </p:cNvPicPr>
          <p:nvPr>
            <p:custDataLst>
              <p:tags r:id="rId10"/>
            </p:custDataLst>
          </p:nvPr>
        </p:nvPicPr>
        <p:blipFill>
          <a:blip r:embed="rId17"/>
          <a:stretch>
            <a:fillRect/>
          </a:stretch>
        </p:blipFill>
        <p:spPr>
          <a:xfrm>
            <a:off x="0" y="2109948"/>
            <a:ext cx="6757833" cy="1180355"/>
          </a:xfrm>
          <a:prstGeom prst="rect">
            <a:avLst/>
          </a:prstGeom>
        </p:spPr>
      </p:pic>
      <p:sp>
        <p:nvSpPr>
          <p:cNvPr id="14" name="TextBox 13"/>
          <p:cNvSpPr txBox="1"/>
          <p:nvPr>
            <p:custDataLst>
              <p:tags r:id="rId11"/>
            </p:custDataLst>
          </p:nvPr>
        </p:nvSpPr>
        <p:spPr>
          <a:xfrm>
            <a:off x="410845" y="3311285"/>
            <a:ext cx="2448121" cy="590557"/>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RMSE Value</a:t>
            </a:r>
          </a:p>
        </p:txBody>
      </p:sp>
      <p:pic>
        <p:nvPicPr>
          <p:cNvPr id="15" name="Picture 14"/>
          <p:cNvPicPr>
            <a:picLocks noChangeAspect="1"/>
          </p:cNvPicPr>
          <p:nvPr>
            <p:custDataLst>
              <p:tags r:id="rId12"/>
            </p:custDataLst>
          </p:nvPr>
        </p:nvPicPr>
        <p:blipFill>
          <a:blip r:embed="rId18"/>
          <a:stretch>
            <a:fillRect/>
          </a:stretch>
        </p:blipFill>
        <p:spPr>
          <a:xfrm>
            <a:off x="259080" y="3645600"/>
            <a:ext cx="2564179" cy="708020"/>
          </a:xfrm>
          <a:prstGeom prst="rect">
            <a:avLst/>
          </a:prstGeom>
        </p:spPr>
      </p:pic>
      <p:sp>
        <p:nvSpPr>
          <p:cNvPr id="16" name="Rectangle 15"/>
          <p:cNvSpPr/>
          <p:nvPr>
            <p:custDataLst>
              <p:tags r:id="rId13"/>
            </p:custDataLst>
          </p:nvPr>
        </p:nvSpPr>
        <p:spPr>
          <a:xfrm>
            <a:off x="317108" y="3943805"/>
            <a:ext cx="8991600" cy="1464503"/>
          </a:xfrm>
          <a:prstGeom prst="rect">
            <a:avLst/>
          </a:prstGeom>
        </p:spPr>
        <p:txBody>
          <a:bodyPr wrap="square">
            <a:spAutoFit/>
          </a:bodyPr>
          <a:lstStyle/>
          <a:p>
            <a:pPr>
              <a:lnSpc>
                <a:spcPts val="2300"/>
              </a:lnSpc>
              <a:spcBef>
                <a:spcPts val="500"/>
              </a:spcBef>
            </a:pPr>
            <a:endParaRPr lang="en-US" kern="0" dirty="0" smtClean="0">
              <a:solidFill>
                <a:srgbClr val="000000"/>
              </a:solidFill>
            </a:endParaRPr>
          </a:p>
          <a:p>
            <a:pPr>
              <a:lnSpc>
                <a:spcPts val="2300"/>
              </a:lnSpc>
              <a:spcBef>
                <a:spcPts val="500"/>
              </a:spcBef>
            </a:pPr>
            <a:r>
              <a:rPr lang="en-US" kern="0" dirty="0" smtClean="0">
                <a:solidFill>
                  <a:srgbClr val="000000"/>
                </a:solidFill>
              </a:rPr>
              <a:t>Where</a:t>
            </a:r>
            <a:endParaRPr lang="en-US" kern="0" dirty="0">
              <a:solidFill>
                <a:srgbClr val="000000"/>
              </a:solidFill>
            </a:endParaRPr>
          </a:p>
          <a:p>
            <a:pPr>
              <a:lnSpc>
                <a:spcPts val="2300"/>
              </a:lnSpc>
              <a:spcBef>
                <a:spcPts val="500"/>
              </a:spcBef>
            </a:pPr>
            <a:r>
              <a:rPr lang="en-US" kern="0" dirty="0">
                <a:solidFill>
                  <a:srgbClr val="000000"/>
                </a:solidFill>
              </a:rPr>
              <a:t>	 predic1 is the predicted value using </a:t>
            </a:r>
            <a:r>
              <a:rPr lang="en-US" kern="0" dirty="0" smtClean="0">
                <a:solidFill>
                  <a:srgbClr val="000000"/>
                </a:solidFill>
              </a:rPr>
              <a:t>Linear </a:t>
            </a:r>
            <a:r>
              <a:rPr lang="en-US" kern="0" dirty="0">
                <a:solidFill>
                  <a:srgbClr val="000000"/>
                </a:solidFill>
              </a:rPr>
              <a:t>Model</a:t>
            </a:r>
          </a:p>
          <a:p>
            <a:pPr>
              <a:lnSpc>
                <a:spcPts val="2300"/>
              </a:lnSpc>
              <a:spcBef>
                <a:spcPts val="500"/>
              </a:spcBef>
            </a:pPr>
            <a:r>
              <a:rPr lang="en-US" kern="0" dirty="0">
                <a:solidFill>
                  <a:srgbClr val="000000"/>
                </a:solidFill>
              </a:rPr>
              <a:t>	 </a:t>
            </a:r>
            <a:r>
              <a:rPr lang="en-US" kern="0" dirty="0" err="1">
                <a:solidFill>
                  <a:srgbClr val="000000"/>
                </a:solidFill>
              </a:rPr>
              <a:t>testing_data$Total</a:t>
            </a:r>
            <a:r>
              <a:rPr lang="en-US" kern="0" dirty="0">
                <a:solidFill>
                  <a:srgbClr val="000000"/>
                </a:solidFill>
              </a:rPr>
              <a:t> is total sale of Cruze.</a:t>
            </a:r>
          </a:p>
        </p:txBody>
      </p:sp>
    </p:spTree>
    <p:custDataLst>
      <p:tags r:id="rId1"/>
    </p:custDataLst>
    <p:extLst>
      <p:ext uri="{BB962C8B-B14F-4D97-AF65-F5344CB8AC3E}">
        <p14:creationId xmlns:p14="http://schemas.microsoft.com/office/powerpoint/2010/main" val="72221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9" name="TextBox 8"/>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lang="en-US" sz="2800" kern="0" dirty="0" smtClean="0"/>
              <a:t>Prediction Graph for Linear Regression</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pic>
        <p:nvPicPr>
          <p:cNvPr id="16" name="Content Placeholder 15"/>
          <p:cNvPicPr>
            <a:picLocks noGrp="1" noChangeAspect="1"/>
          </p:cNvPicPr>
          <p:nvPr>
            <p:ph idx="1"/>
          </p:nvPr>
        </p:nvPicPr>
        <p:blipFill>
          <a:blip r:embed="rId14"/>
          <a:stretch>
            <a:fillRect/>
          </a:stretch>
        </p:blipFill>
        <p:spPr>
          <a:xfrm>
            <a:off x="821690" y="1228725"/>
            <a:ext cx="8399194" cy="4411980"/>
          </a:xfrm>
          <a:prstGeom prst="rect">
            <a:avLst/>
          </a:prstGeom>
        </p:spPr>
      </p:pic>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Linear Regression</a:t>
            </a:r>
            <a:endParaRPr lang="en-US" sz="2800" dirty="0">
              <a:solidFill>
                <a:srgbClr val="0A5139"/>
              </a:solidFill>
            </a:endParaRPr>
          </a:p>
        </p:txBody>
      </p:sp>
    </p:spTree>
    <p:custDataLst>
      <p:tags r:id="rId1"/>
    </p:custDataLst>
    <p:extLst>
      <p:ext uri="{BB962C8B-B14F-4D97-AF65-F5344CB8AC3E}">
        <p14:creationId xmlns:p14="http://schemas.microsoft.com/office/powerpoint/2010/main" val="3464310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Logistic Regression</a:t>
            </a:r>
            <a:endParaRPr lang="en-US" sz="2800" dirty="0">
              <a:solidFill>
                <a:srgbClr val="0A5139"/>
              </a:solidFill>
            </a:endParaRPr>
          </a:p>
        </p:txBody>
      </p:sp>
      <p:sp>
        <p:nvSpPr>
          <p:cNvPr id="19" name="Content Placeholder 18"/>
          <p:cNvSpPr>
            <a:spLocks noGrp="1"/>
          </p:cNvSpPr>
          <p:nvPr>
            <p:ph sz="half" idx="1"/>
            <p:custDataLst>
              <p:tags r:id="rId11"/>
            </p:custDataLst>
          </p:nvPr>
        </p:nvSpPr>
        <p:spPr>
          <a:xfrm>
            <a:off x="4433777" y="1295400"/>
            <a:ext cx="6273593"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latin typeface="+mj-lt"/>
              </a:rPr>
              <a:t> </a:t>
            </a:r>
            <a:r>
              <a:rPr lang="en-US" dirty="0" smtClean="0">
                <a:latin typeface="+mj-lt"/>
              </a:rPr>
              <a:t>Logistic Regression </a:t>
            </a:r>
            <a:r>
              <a:rPr lang="en-US" dirty="0">
                <a:latin typeface="+mj-lt"/>
              </a:rPr>
              <a:t>is a basic and commonly used type of predictive analysis</a:t>
            </a:r>
            <a:r>
              <a:rPr lang="en-US" dirty="0" smtClean="0">
                <a:latin typeface="+mj-lt"/>
              </a:rPr>
              <a:t>.</a:t>
            </a:r>
          </a:p>
          <a:p>
            <a:r>
              <a:rPr lang="en-US" dirty="0">
                <a:latin typeface="+mj-lt"/>
              </a:rPr>
              <a:t>Logistic Regression is part of a larger class of algorithms known as Generalized Linear Model (</a:t>
            </a:r>
            <a:r>
              <a:rPr lang="en-US" dirty="0" err="1">
                <a:latin typeface="+mj-lt"/>
              </a:rPr>
              <a:t>glm</a:t>
            </a:r>
            <a:r>
              <a:rPr lang="en-US" dirty="0" smtClean="0">
                <a:latin typeface="+mj-lt"/>
              </a:rPr>
              <a:t>).</a:t>
            </a:r>
          </a:p>
          <a:p>
            <a:r>
              <a:rPr lang="en-US" dirty="0" smtClean="0">
                <a:latin typeface="+mj-lt"/>
              </a:rPr>
              <a:t>The Fundamental Equation of generalized linear model is::</a:t>
            </a:r>
          </a:p>
          <a:p>
            <a:pPr marL="0" indent="0">
              <a:buNone/>
            </a:pPr>
            <a:r>
              <a:rPr lang="en-US" altLang="en-US" dirty="0" smtClean="0">
                <a:latin typeface="+mj-lt"/>
              </a:rPr>
              <a:t>     g(E(y</a:t>
            </a:r>
            <a:r>
              <a:rPr lang="en-US" altLang="en-US" dirty="0">
                <a:latin typeface="+mj-lt"/>
              </a:rPr>
              <a:t>)) = α + βx1 + </a:t>
            </a:r>
            <a:r>
              <a:rPr lang="en-US" altLang="en-US" dirty="0" smtClean="0">
                <a:latin typeface="+mj-lt"/>
              </a:rPr>
              <a:t>γx2 </a:t>
            </a:r>
          </a:p>
          <a:p>
            <a:r>
              <a:rPr lang="en-US" dirty="0">
                <a:latin typeface="+mj-lt"/>
              </a:rPr>
              <a:t>Here, g() is the link function, E(y) is the expectation of target variable and α + βx1 + γx2 is the linear predictor ( α,β,γ to be predicted)</a:t>
            </a:r>
            <a:endParaRPr lang="en-US" altLang="en-US" dirty="0" smtClean="0">
              <a:latin typeface="+mj-lt"/>
            </a:endParaRPr>
          </a:p>
          <a:p>
            <a:endParaRPr lang="en-US" altLang="en-US" sz="2000" dirty="0" smtClean="0"/>
          </a:p>
          <a:p>
            <a:endParaRPr lang="en-US" altLang="en-US" sz="2000" dirty="0" smtClean="0">
              <a:solidFill>
                <a:srgbClr val="FF0000"/>
              </a:solidFill>
            </a:endParaRPr>
          </a:p>
          <a:p>
            <a:pPr marL="0" indent="0">
              <a:buNone/>
            </a:pPr>
            <a:endParaRPr lang="en-US" altLang="en-US" sz="2000" dirty="0" smtClean="0">
              <a:solidFill>
                <a:srgbClr val="FF0000"/>
              </a:solidFill>
            </a:endParaRPr>
          </a:p>
          <a:p>
            <a:pPr marL="0" indent="0">
              <a:buNone/>
            </a:pPr>
            <a:endParaRPr lang="en-US" altLang="en-US" sz="4400" dirty="0">
              <a:solidFill>
                <a:srgbClr val="FF0000"/>
              </a:solidFill>
              <a:latin typeface="Arial" panose="020B0604020202020204" pitchFamily="34" charset="0"/>
            </a:endParaRPr>
          </a:p>
          <a:p>
            <a:pPr marL="0" indent="0">
              <a:buNone/>
            </a:pPr>
            <a:r>
              <a:rPr lang="en-US" dirty="0" smtClean="0">
                <a:solidFill>
                  <a:srgbClr val="FF0000"/>
                </a:solidFill>
              </a:rPr>
              <a:t> </a:t>
            </a:r>
          </a:p>
          <a:p>
            <a:pPr marL="0" indent="0">
              <a:buNone/>
            </a:pPr>
            <a:endParaRPr lang="en-US" dirty="0" smtClean="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smtClean="0">
              <a:solidFill>
                <a:srgbClr val="00B050"/>
              </a:solidFill>
            </a:endParaRPr>
          </a:p>
        </p:txBody>
      </p:sp>
      <p:sp>
        <p:nvSpPr>
          <p:cNvPr id="3" name="Rectangle 1"/>
          <p:cNvSpPr>
            <a:spLocks noChangeArrowheads="1"/>
          </p:cNvSpPr>
          <p:nvPr>
            <p:custDataLst>
              <p:tags r:id="rId12"/>
            </p:custDataLst>
          </p:nvPr>
        </p:nvSpPr>
        <p:spPr bwMode="auto">
          <a:xfrm>
            <a:off x="5484780" y="-150274"/>
            <a:ext cx="64" cy="75774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2380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custDataLst>
              <p:tags r:id="rId13"/>
            </p:custDataLst>
          </p:nvPr>
        </p:nvSpPr>
        <p:spPr bwMode="auto">
          <a:xfrm>
            <a:off x="5463172" y="-104107"/>
            <a:ext cx="43281" cy="66541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2380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80E14"/>
                </a:solidFill>
                <a:effectLst/>
                <a:latin typeface="Raleway"/>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3"/>
          <p:cNvSpPr>
            <a:spLocks noChangeArrowheads="1"/>
          </p:cNvSpPr>
          <p:nvPr>
            <p:custDataLst>
              <p:tags r:id="rId14"/>
            </p:custDataLst>
          </p:nvPr>
        </p:nvSpPr>
        <p:spPr bwMode="auto">
          <a:xfrm>
            <a:off x="5484780" y="-150274"/>
            <a:ext cx="64" cy="75774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2380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custDataLst>
              <p:tags r:id="rId15"/>
            </p:custDataLst>
          </p:nvPr>
        </p:nvSpPr>
        <p:spPr bwMode="auto">
          <a:xfrm>
            <a:off x="5484780" y="-150274"/>
            <a:ext cx="64" cy="75774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2380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custDataLst>
              <p:tags r:id="rId16"/>
            </p:custDataLst>
          </p:nvPr>
        </p:nvPicPr>
        <p:blipFill>
          <a:blip r:embed="rId20"/>
          <a:stretch>
            <a:fillRect/>
          </a:stretch>
        </p:blipFill>
        <p:spPr>
          <a:xfrm>
            <a:off x="259080" y="1103630"/>
            <a:ext cx="3956049" cy="3294750"/>
          </a:xfrm>
          <a:prstGeom prst="rect">
            <a:avLst/>
          </a:prstGeom>
        </p:spPr>
      </p:pic>
    </p:spTree>
    <p:custDataLst>
      <p:tags r:id="rId1"/>
    </p:custDataLst>
    <p:extLst>
      <p:ext uri="{BB962C8B-B14F-4D97-AF65-F5344CB8AC3E}">
        <p14:creationId xmlns:p14="http://schemas.microsoft.com/office/powerpoint/2010/main" val="1649659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8"/>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pic>
        <p:nvPicPr>
          <p:cNvPr id="16" name="Content Placeholder 15"/>
          <p:cNvPicPr>
            <a:picLocks noGrp="1" noChangeAspect="1"/>
          </p:cNvPicPr>
          <p:nvPr>
            <p:ph idx="1"/>
            <p:custDataLst>
              <p:tags r:id="rId9"/>
            </p:custDataLst>
          </p:nvPr>
        </p:nvPicPr>
        <p:blipFill>
          <a:blip r:embed="rId16">
            <a:extLst>
              <a:ext uri="{28A0092B-C50C-407E-A947-70E740481C1C}">
                <a14:useLocalDpi xmlns:a14="http://schemas.microsoft.com/office/drawing/2010/main" val="0"/>
              </a:ext>
            </a:extLst>
          </a:blip>
          <a:stretch>
            <a:fillRect/>
          </a:stretch>
        </p:blipFill>
        <p:spPr>
          <a:xfrm>
            <a:off x="1030002" y="1234733"/>
            <a:ext cx="7211875" cy="1366265"/>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7" name="Picture 16"/>
          <p:cNvPicPr>
            <a:picLocks noChangeAspect="1"/>
          </p:cNvPicPr>
          <p:nvPr>
            <p:custDataLst>
              <p:tags r:id="rId10"/>
            </p:custDataLst>
          </p:nvPr>
        </p:nvPicPr>
        <p:blipFill>
          <a:blip r:embed="rId17">
            <a:extLst>
              <a:ext uri="{28A0092B-C50C-407E-A947-70E740481C1C}">
                <a14:useLocalDpi xmlns:a14="http://schemas.microsoft.com/office/drawing/2010/main" val="0"/>
              </a:ext>
            </a:extLst>
          </a:blip>
          <a:stretch>
            <a:fillRect/>
          </a:stretch>
        </p:blipFill>
        <p:spPr>
          <a:xfrm>
            <a:off x="773723" y="3415783"/>
            <a:ext cx="7479322" cy="1377694"/>
          </a:xfrm>
          <a:prstGeom prst="rect">
            <a:avLst/>
          </a:prstGeom>
        </p:spPr>
      </p:pic>
      <p:sp>
        <p:nvSpPr>
          <p:cNvPr id="18" name="TextBox 17"/>
          <p:cNvSpPr txBox="1"/>
          <p:nvPr>
            <p:custDataLst>
              <p:tags r:id="rId11"/>
            </p:custDataLst>
          </p:nvPr>
        </p:nvSpPr>
        <p:spPr>
          <a:xfrm>
            <a:off x="773723" y="2827200"/>
            <a:ext cx="6119445" cy="39751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After Using</a:t>
            </a:r>
            <a:r>
              <a:rPr kumimoji="0" lang="en-US" sz="1800" b="0" i="0" u="none" strike="noStrike" kern="0" cap="none" spc="0" normalizeH="0" noProof="0" dirty="0" smtClean="0">
                <a:ln>
                  <a:noFill/>
                </a:ln>
                <a:solidFill>
                  <a:srgbClr val="000000"/>
                </a:solidFill>
                <a:effectLst/>
                <a:uLnTx/>
                <a:uFillTx/>
              </a:rPr>
              <a:t> Predict Functions::</a:t>
            </a:r>
            <a:endParaRPr kumimoji="0" lang="en-US" sz="1800" b="0" i="0" u="none" strike="noStrike" kern="0" cap="none" spc="0" normalizeH="0" baseline="0" noProof="0" dirty="0" smtClean="0">
              <a:ln>
                <a:noFill/>
              </a:ln>
              <a:solidFill>
                <a:srgbClr val="000000"/>
              </a:solidFill>
              <a:effectLst/>
              <a:uLnTx/>
              <a:uFillTx/>
            </a:endParaRPr>
          </a:p>
        </p:txBody>
      </p:sp>
      <p:sp>
        <p:nvSpPr>
          <p:cNvPr id="2" name="TextBox 1"/>
          <p:cNvSpPr txBox="1"/>
          <p:nvPr>
            <p:custDataLst>
              <p:tags r:id="rId12"/>
            </p:custDataLst>
          </p:nvPr>
        </p:nvSpPr>
        <p:spPr>
          <a:xfrm>
            <a:off x="773723" y="618796"/>
            <a:ext cx="4913598" cy="485531"/>
          </a:xfrm>
          <a:prstGeom prst="rect">
            <a:avLst/>
          </a:prstGeom>
          <a:noFill/>
        </p:spPr>
        <p:txBody>
          <a:bodyPr wrap="none" lIns="0" tIns="0" rIns="0" bIns="0" rtlCol="0">
            <a:noAutofit/>
          </a:bodyPr>
          <a:lstStyle/>
          <a:p>
            <a:pPr>
              <a:lnSpc>
                <a:spcPts val="2300"/>
              </a:lnSpc>
              <a:spcBef>
                <a:spcPts val="500"/>
              </a:spcBef>
            </a:pPr>
            <a:r>
              <a:rPr lang="en-US" sz="2800" dirty="0">
                <a:solidFill>
                  <a:srgbClr val="0A5139"/>
                </a:solidFill>
              </a:rPr>
              <a:t>Logistic </a:t>
            </a:r>
            <a:r>
              <a:rPr lang="en-US" sz="2800" dirty="0" smtClean="0">
                <a:solidFill>
                  <a:srgbClr val="0A5139"/>
                </a:solidFill>
              </a:rPr>
              <a:t>Regression</a:t>
            </a:r>
            <a:endParaRPr kumimoji="0" lang="en-US" sz="2800" b="0"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1784026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21">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RBEI/BSX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Overview</a:t>
            </a:r>
            <a:endParaRPr lang="en-US" sz="2800" dirty="0">
              <a:solidFill>
                <a:srgbClr val="0A5139"/>
              </a:solidFill>
            </a:endParaRPr>
          </a:p>
        </p:txBody>
      </p:sp>
      <p:sp>
        <p:nvSpPr>
          <p:cNvPr id="21" name="Rectangle 20"/>
          <p:cNvSpPr/>
          <p:nvPr>
            <p:custDataLst>
              <p:tags r:id="rId11"/>
            </p:custDataLst>
          </p:nvPr>
        </p:nvSpPr>
        <p:spPr>
          <a:xfrm>
            <a:off x="249802" y="1000760"/>
            <a:ext cx="5251936" cy="4567917"/>
          </a:xfrm>
          <a:prstGeom prst="rect">
            <a:avLst/>
          </a:prstGeom>
        </p:spPr>
        <p:txBody>
          <a:bodyPr wrap="square">
            <a:spAutoFit/>
          </a:bodyPr>
          <a:lstStyle/>
          <a:p>
            <a:pPr marL="285750" indent="-285750">
              <a:lnSpc>
                <a:spcPts val="2300"/>
              </a:lnSpc>
              <a:spcBef>
                <a:spcPts val="500"/>
              </a:spcBef>
              <a:buFont typeface="Arial" panose="020B0604020202020204" pitchFamily="34" charset="0"/>
              <a:buChar char="•"/>
            </a:pPr>
            <a:r>
              <a:rPr lang="en-US" sz="1200" kern="0" dirty="0">
                <a:solidFill>
                  <a:srgbClr val="000000"/>
                </a:solidFill>
              </a:rPr>
              <a:t>Build 6 months car and OEM Sales forecast using following input data</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2 </a:t>
            </a:r>
            <a:r>
              <a:rPr lang="en-US" sz="1200" kern="0" dirty="0">
                <a:solidFill>
                  <a:srgbClr val="000000"/>
                </a:solidFill>
              </a:rPr>
              <a:t>years of historical car sales</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Fuel Price – Petrol and Diesel</a:t>
            </a:r>
            <a:endParaRPr lang="en-US" sz="1200" kern="0" dirty="0">
              <a:solidFill>
                <a:srgbClr val="000000"/>
              </a:solidFill>
            </a:endParaRPr>
          </a:p>
          <a:p>
            <a:pPr marL="742950" lvl="1" indent="-285750">
              <a:lnSpc>
                <a:spcPts val="2300"/>
              </a:lnSpc>
              <a:spcBef>
                <a:spcPts val="500"/>
              </a:spcBef>
              <a:buFont typeface="Arial" panose="020B0604020202020204" pitchFamily="34" charset="0"/>
              <a:buChar char="•"/>
            </a:pPr>
            <a:r>
              <a:rPr lang="en-US" sz="1200" kern="0" dirty="0">
                <a:solidFill>
                  <a:srgbClr val="000000"/>
                </a:solidFill>
              </a:rPr>
              <a:t>GDP</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Unemployment</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BOSCH OEM Car Parts</a:t>
            </a:r>
            <a:endParaRPr lang="en-US" sz="1200" kern="0" dirty="0">
              <a:solidFill>
                <a:srgbClr val="000000"/>
              </a:solidFill>
            </a:endParaRPr>
          </a:p>
          <a:p>
            <a:pPr marL="285750" indent="-285750" algn="just">
              <a:lnSpc>
                <a:spcPts val="2300"/>
              </a:lnSpc>
              <a:spcBef>
                <a:spcPts val="500"/>
              </a:spcBef>
              <a:buFont typeface="Arial" panose="020B0604020202020204" pitchFamily="34" charset="0"/>
              <a:buChar char="•"/>
            </a:pPr>
            <a:r>
              <a:rPr lang="en-US" sz="1200" kern="0" dirty="0" smtClean="0">
                <a:solidFill>
                  <a:srgbClr val="000000"/>
                </a:solidFill>
              </a:rPr>
              <a:t>The </a:t>
            </a:r>
            <a:r>
              <a:rPr lang="en-US" sz="1200" kern="0" dirty="0">
                <a:solidFill>
                  <a:srgbClr val="000000"/>
                </a:solidFill>
              </a:rPr>
              <a:t>challenge is to accurately predict future </a:t>
            </a:r>
            <a:r>
              <a:rPr lang="en-US" sz="1200" kern="0" dirty="0" smtClean="0">
                <a:solidFill>
                  <a:srgbClr val="000000"/>
                </a:solidFill>
              </a:rPr>
              <a:t>Car and OEM Sales </a:t>
            </a:r>
            <a:r>
              <a:rPr lang="en-US" sz="1200" kern="0" dirty="0">
                <a:solidFill>
                  <a:srgbClr val="000000"/>
                </a:solidFill>
              </a:rPr>
              <a:t>using predictive analytics and machine learning and then to identify the optimal strategy </a:t>
            </a:r>
            <a:r>
              <a:rPr lang="en-US" sz="1200" kern="0" dirty="0" smtClean="0">
                <a:solidFill>
                  <a:srgbClr val="000000"/>
                </a:solidFill>
              </a:rPr>
              <a:t>for OEM sales forecast.</a:t>
            </a:r>
            <a:endParaRPr lang="en-US" sz="1200" kern="0" dirty="0">
              <a:solidFill>
                <a:srgbClr val="000000"/>
              </a:solidFill>
            </a:endParaRPr>
          </a:p>
          <a:p>
            <a:pPr marL="285750" indent="-285750" algn="just">
              <a:lnSpc>
                <a:spcPts val="2300"/>
              </a:lnSpc>
              <a:spcBef>
                <a:spcPts val="500"/>
              </a:spcBef>
              <a:buFont typeface="Arial" panose="020B0604020202020204" pitchFamily="34" charset="0"/>
              <a:buChar char="•"/>
            </a:pPr>
            <a:r>
              <a:rPr lang="en-US" sz="1200" kern="0" dirty="0">
                <a:solidFill>
                  <a:srgbClr val="000000"/>
                </a:solidFill>
              </a:rPr>
              <a:t>Predictive Modeling and Data Visualization used to bring</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Car Sales Forecast by make, segment and Fuel </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BOSCH OEM Products Forecast</a:t>
            </a:r>
          </a:p>
          <a:p>
            <a:pPr marL="285750" indent="-285750" algn="just">
              <a:lnSpc>
                <a:spcPts val="2300"/>
              </a:lnSpc>
              <a:spcBef>
                <a:spcPts val="500"/>
              </a:spcBef>
              <a:buFont typeface="Arial" panose="020B0604020202020204" pitchFamily="34" charset="0"/>
              <a:buChar char="•"/>
            </a:pPr>
            <a:r>
              <a:rPr lang="en-US" sz="1200" dirty="0" smtClean="0"/>
              <a:t> Identify the optimal strategy for  BOSCH OEM Sales forecast.</a:t>
            </a:r>
            <a:endParaRPr lang="en-US" sz="1200" kern="0" dirty="0">
              <a:solidFill>
                <a:srgbClr val="000000"/>
              </a:solidFill>
            </a:endParaRPr>
          </a:p>
        </p:txBody>
      </p:sp>
      <p:sp>
        <p:nvSpPr>
          <p:cNvPr id="22" name="Rectangle 21"/>
          <p:cNvSpPr/>
          <p:nvPr>
            <p:custDataLst>
              <p:tags r:id="rId12"/>
            </p:custDataLst>
          </p:nvPr>
        </p:nvSpPr>
        <p:spPr>
          <a:xfrm>
            <a:off x="7018379" y="720303"/>
            <a:ext cx="3692801" cy="400110"/>
          </a:xfrm>
          <a:prstGeom prst="rect">
            <a:avLst/>
          </a:prstGeom>
        </p:spPr>
        <p:txBody>
          <a:bodyPr wrap="square">
            <a:spAutoFit/>
          </a:bodyPr>
          <a:lstStyle/>
          <a:p>
            <a:r>
              <a:rPr lang="en-US" sz="2000" b="1" dirty="0" smtClean="0">
                <a:latin typeface="Calibri" panose="020F0502020204030204" pitchFamily="34" charset="0"/>
              </a:rPr>
              <a:t>T</a:t>
            </a:r>
            <a:r>
              <a:rPr lang="en-US" sz="1600" b="1" dirty="0" smtClean="0">
                <a:latin typeface="Calibri" panose="020F0502020204030204" pitchFamily="34" charset="0"/>
              </a:rPr>
              <a:t>ECHNOLOGIES</a:t>
            </a:r>
            <a:endParaRPr lang="en-US" sz="1200" dirty="0">
              <a:latin typeface="Calibri" panose="020F0502020204030204" pitchFamily="34" charset="0"/>
            </a:endParaRPr>
          </a:p>
        </p:txBody>
      </p:sp>
      <p:pic>
        <p:nvPicPr>
          <p:cNvPr id="4" name="Picture 3"/>
          <p:cNvPicPr>
            <a:picLocks noChangeAspect="1"/>
          </p:cNvPicPr>
          <p:nvPr>
            <p:custDataLst>
              <p:tags r:id="rId13"/>
            </p:custDataLst>
          </p:nvPr>
        </p:nvPicPr>
        <p:blipFill>
          <a:blip r:embed="rId22" cstate="print">
            <a:extLst>
              <a:ext uri="{28A0092B-C50C-407E-A947-70E740481C1C}">
                <a14:useLocalDpi xmlns:a14="http://schemas.microsoft.com/office/drawing/2010/main" val="0"/>
              </a:ext>
            </a:extLst>
          </a:blip>
          <a:stretch>
            <a:fillRect/>
          </a:stretch>
        </p:blipFill>
        <p:spPr>
          <a:xfrm>
            <a:off x="6398822" y="5002353"/>
            <a:ext cx="739212" cy="572787"/>
          </a:xfrm>
          <a:prstGeom prst="rect">
            <a:avLst/>
          </a:prstGeom>
        </p:spPr>
      </p:pic>
      <p:pic>
        <p:nvPicPr>
          <p:cNvPr id="14" name="Picture 13"/>
          <p:cNvPicPr>
            <a:picLocks noChangeAspect="1"/>
          </p:cNvPicPr>
          <p:nvPr>
            <p:custDataLst>
              <p:tags r:id="rId14"/>
            </p:custDataLst>
          </p:nvPr>
        </p:nvPicPr>
        <p:blipFill>
          <a:blip r:embed="rId23" cstate="print">
            <a:extLst>
              <a:ext uri="{28A0092B-C50C-407E-A947-70E740481C1C}">
                <a14:useLocalDpi xmlns:a14="http://schemas.microsoft.com/office/drawing/2010/main" val="0"/>
              </a:ext>
            </a:extLst>
          </a:blip>
          <a:stretch>
            <a:fillRect/>
          </a:stretch>
        </p:blipFill>
        <p:spPr>
          <a:xfrm>
            <a:off x="7342203" y="5073058"/>
            <a:ext cx="750237" cy="559425"/>
          </a:xfrm>
          <a:prstGeom prst="rect">
            <a:avLst/>
          </a:prstGeom>
        </p:spPr>
      </p:pic>
      <p:pic>
        <p:nvPicPr>
          <p:cNvPr id="17" name="Picture 16"/>
          <p:cNvPicPr>
            <a:picLocks noChangeAspect="1"/>
          </p:cNvPicPr>
          <p:nvPr>
            <p:custDataLst>
              <p:tags r:id="rId15"/>
            </p:custDataLst>
          </p:nvPr>
        </p:nvPicPr>
        <p:blipFill>
          <a:blip r:embed="rId24" cstate="print">
            <a:extLst>
              <a:ext uri="{28A0092B-C50C-407E-A947-70E740481C1C}">
                <a14:useLocalDpi xmlns:a14="http://schemas.microsoft.com/office/drawing/2010/main" val="0"/>
              </a:ext>
            </a:extLst>
          </a:blip>
          <a:stretch>
            <a:fillRect/>
          </a:stretch>
        </p:blipFill>
        <p:spPr>
          <a:xfrm>
            <a:off x="8666215" y="5161988"/>
            <a:ext cx="618084" cy="490782"/>
          </a:xfrm>
          <a:prstGeom prst="rect">
            <a:avLst/>
          </a:prstGeom>
        </p:spPr>
      </p:pic>
      <p:pic>
        <p:nvPicPr>
          <p:cNvPr id="3" name="Picture 2"/>
          <p:cNvPicPr>
            <a:picLocks noChangeAspect="1"/>
          </p:cNvPicPr>
          <p:nvPr>
            <p:custDataLst>
              <p:tags r:id="rId16"/>
            </p:custDataLst>
          </p:nvPr>
        </p:nvPicPr>
        <p:blipFill>
          <a:blip r:embed="rId25" cstate="print">
            <a:extLst>
              <a:ext uri="{28A0092B-C50C-407E-A947-70E740481C1C}">
                <a14:useLocalDpi xmlns:a14="http://schemas.microsoft.com/office/drawing/2010/main" val="0"/>
              </a:ext>
            </a:extLst>
          </a:blip>
          <a:stretch>
            <a:fillRect/>
          </a:stretch>
        </p:blipFill>
        <p:spPr>
          <a:xfrm>
            <a:off x="9576013" y="5146964"/>
            <a:ext cx="1135167" cy="438433"/>
          </a:xfrm>
          <a:prstGeom prst="rect">
            <a:avLst/>
          </a:prstGeom>
        </p:spPr>
      </p:pic>
      <p:pic>
        <p:nvPicPr>
          <p:cNvPr id="12" name="Picture 11"/>
          <p:cNvPicPr>
            <a:picLocks noChangeAspect="1"/>
          </p:cNvPicPr>
          <p:nvPr>
            <p:custDataLst>
              <p:tags r:id="rId17"/>
            </p:custDataLst>
          </p:nvPr>
        </p:nvPicPr>
        <p:blipFill>
          <a:blip r:embed="rId26">
            <a:extLst>
              <a:ext uri="{28A0092B-C50C-407E-A947-70E740481C1C}">
                <a14:useLocalDpi xmlns:a14="http://schemas.microsoft.com/office/drawing/2010/main" val="0"/>
              </a:ext>
            </a:extLst>
          </a:blip>
          <a:stretch>
            <a:fillRect/>
          </a:stretch>
        </p:blipFill>
        <p:spPr>
          <a:xfrm>
            <a:off x="5805377" y="1210795"/>
            <a:ext cx="4905803" cy="3650674"/>
          </a:xfrm>
          <a:prstGeom prst="rect">
            <a:avLst/>
          </a:prstGeom>
        </p:spPr>
      </p:pic>
    </p:spTree>
    <p:custDataLst>
      <p:tags r:id="rId1"/>
    </p:custDataLst>
    <p:extLst>
      <p:ext uri="{BB962C8B-B14F-4D97-AF65-F5344CB8AC3E}">
        <p14:creationId xmlns:p14="http://schemas.microsoft.com/office/powerpoint/2010/main" val="2605708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8"/>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9"/>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t>Error Rate For Chevrolet </a:t>
            </a:r>
            <a:r>
              <a:rPr lang="en-US" sz="2800" dirty="0" smtClean="0"/>
              <a:t>Cruze</a:t>
            </a:r>
            <a:endParaRPr lang="en-US" sz="2800" dirty="0"/>
          </a:p>
        </p:txBody>
      </p:sp>
      <p:sp>
        <p:nvSpPr>
          <p:cNvPr id="3" name="Text Placeholder 2"/>
          <p:cNvSpPr>
            <a:spLocks noGrp="1"/>
          </p:cNvSpPr>
          <p:nvPr>
            <p:ph type="body" idx="1"/>
            <p:custDataLst>
              <p:tags r:id="rId10"/>
            </p:custDataLst>
          </p:nvPr>
        </p:nvSpPr>
        <p:spPr>
          <a:xfrm>
            <a:off x="142240" y="691662"/>
            <a:ext cx="10565130" cy="477187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nSpc>
                <a:spcPct val="107000"/>
              </a:lnSpc>
              <a:buNone/>
            </a:pPr>
            <a:r>
              <a:rPr lang="en-US" dirty="0" smtClean="0"/>
              <a:t>  </a:t>
            </a:r>
            <a:r>
              <a:rPr lang="en-US" sz="2800" dirty="0" smtClean="0">
                <a:solidFill>
                  <a:srgbClr val="0A5139"/>
                </a:solidFill>
              </a:rPr>
              <a:t>Logistic Regression</a:t>
            </a:r>
          </a:p>
          <a:p>
            <a:pPr marL="0" indent="0">
              <a:lnSpc>
                <a:spcPct val="107000"/>
              </a:lnSpc>
              <a:buNone/>
            </a:pPr>
            <a:r>
              <a:rPr lang="en-US" dirty="0" smtClean="0"/>
              <a:t>  Formula for calculating Root Mean Square Error</a:t>
            </a:r>
          </a:p>
          <a:p>
            <a:pPr marL="0" indent="0">
              <a:lnSpc>
                <a:spcPct val="107000"/>
              </a:lnSpc>
              <a:buNone/>
            </a:pPr>
            <a:endParaRPr lang="en-US" dirty="0"/>
          </a:p>
        </p:txBody>
      </p:sp>
      <p:pic>
        <p:nvPicPr>
          <p:cNvPr id="11" name="Picture 10"/>
          <p:cNvPicPr>
            <a:picLocks noChangeAspect="1"/>
          </p:cNvPicPr>
          <p:nvPr>
            <p:custDataLst>
              <p:tags r:id="rId11"/>
            </p:custDataLst>
          </p:nvPr>
        </p:nvPicPr>
        <p:blipFill>
          <a:blip r:embed="rId18"/>
          <a:stretch>
            <a:fillRect/>
          </a:stretch>
        </p:blipFill>
        <p:spPr>
          <a:xfrm>
            <a:off x="0" y="1602411"/>
            <a:ext cx="6757833" cy="1180355"/>
          </a:xfrm>
          <a:prstGeom prst="rect">
            <a:avLst/>
          </a:prstGeom>
        </p:spPr>
      </p:pic>
      <p:sp>
        <p:nvSpPr>
          <p:cNvPr id="14" name="TextBox 13"/>
          <p:cNvSpPr txBox="1"/>
          <p:nvPr>
            <p:custDataLst>
              <p:tags r:id="rId12"/>
            </p:custDataLst>
          </p:nvPr>
        </p:nvSpPr>
        <p:spPr>
          <a:xfrm>
            <a:off x="410845" y="2901354"/>
            <a:ext cx="1770185" cy="57785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RMSE Value</a:t>
            </a:r>
          </a:p>
        </p:txBody>
      </p:sp>
      <p:sp>
        <p:nvSpPr>
          <p:cNvPr id="16" name="TextBox 15"/>
          <p:cNvSpPr txBox="1"/>
          <p:nvPr>
            <p:custDataLst>
              <p:tags r:id="rId13"/>
            </p:custDataLst>
          </p:nvPr>
        </p:nvSpPr>
        <p:spPr>
          <a:xfrm>
            <a:off x="410845" y="4007046"/>
            <a:ext cx="9683261" cy="131298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Where</a:t>
            </a:r>
          </a:p>
          <a:p>
            <a:pPr marR="0" defTabSz="914400" eaLnBrk="1" fontAlgn="auto" latinLnBrk="0" hangingPunct="1">
              <a:lnSpc>
                <a:spcPts val="2300"/>
              </a:lnSpc>
              <a:spcBef>
                <a:spcPts val="500"/>
              </a:spcBef>
              <a:spcAft>
                <a:spcPts val="0"/>
              </a:spcAft>
              <a:buClrTx/>
              <a:buSzTx/>
              <a:buFontTx/>
              <a:buNone/>
              <a:tabLst/>
            </a:pPr>
            <a:r>
              <a:rPr lang="en-US" kern="0" noProof="0" dirty="0" smtClean="0">
                <a:solidFill>
                  <a:srgbClr val="000000"/>
                </a:solidFill>
              </a:rPr>
              <a:t>	</a:t>
            </a:r>
            <a:r>
              <a:rPr kumimoji="0" lang="en-US" sz="1800" b="0" i="0" u="none" strike="noStrike" kern="0" cap="none" spc="0" normalizeH="0" baseline="0" noProof="0" dirty="0" smtClean="0">
                <a:ln>
                  <a:noFill/>
                </a:ln>
                <a:solidFill>
                  <a:srgbClr val="000000"/>
                </a:solidFill>
                <a:effectLst/>
                <a:uLnTx/>
                <a:uFillTx/>
              </a:rPr>
              <a:t> predic1</a:t>
            </a:r>
            <a:r>
              <a:rPr kumimoji="0" lang="en-US" sz="1800" b="0" i="0" u="none" strike="noStrike" kern="0" cap="none" spc="0" normalizeH="0" noProof="0" dirty="0" smtClean="0">
                <a:ln>
                  <a:noFill/>
                </a:ln>
                <a:solidFill>
                  <a:srgbClr val="000000"/>
                </a:solidFill>
                <a:effectLst/>
                <a:uLnTx/>
                <a:uFillTx/>
              </a:rPr>
              <a:t> is the predicted value using generalized Linear Model</a:t>
            </a:r>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noProof="0" dirty="0" err="1" smtClean="0">
                <a:ln>
                  <a:noFill/>
                </a:ln>
                <a:solidFill>
                  <a:srgbClr val="000000"/>
                </a:solidFill>
                <a:effectLst/>
                <a:uLnTx/>
                <a:uFillTx/>
              </a:rPr>
              <a:t>testing_data$Total</a:t>
            </a:r>
            <a:r>
              <a:rPr kumimoji="0" lang="en-US" sz="1800" b="0" i="0" u="none" strike="noStrike" kern="0" cap="none" spc="0" normalizeH="0" noProof="0" dirty="0" smtClean="0">
                <a:ln>
                  <a:noFill/>
                </a:ln>
                <a:solidFill>
                  <a:srgbClr val="000000"/>
                </a:solidFill>
                <a:effectLst/>
                <a:uLnTx/>
                <a:uFillTx/>
              </a:rPr>
              <a:t> is total sale of Cruze.</a:t>
            </a:r>
            <a:endParaRPr kumimoji="0" lang="en-US" sz="1800" b="0" i="0" u="none" strike="noStrike" kern="0" cap="none" spc="0" normalizeH="0" baseline="0" noProof="0" dirty="0" smtClean="0">
              <a:ln>
                <a:noFill/>
              </a:ln>
              <a:solidFill>
                <a:srgbClr val="000000"/>
              </a:solidFill>
              <a:effectLst/>
              <a:uLnTx/>
              <a:uFillTx/>
            </a:endParaRPr>
          </a:p>
        </p:txBody>
      </p:sp>
      <p:pic>
        <p:nvPicPr>
          <p:cNvPr id="12" name="Picture 11"/>
          <p:cNvPicPr>
            <a:picLocks noChangeAspect="1"/>
          </p:cNvPicPr>
          <p:nvPr>
            <p:custDataLst>
              <p:tags r:id="rId14"/>
            </p:custDataLst>
          </p:nvPr>
        </p:nvPicPr>
        <p:blipFill>
          <a:blip r:embed="rId19"/>
          <a:stretch>
            <a:fillRect/>
          </a:stretch>
        </p:blipFill>
        <p:spPr>
          <a:xfrm>
            <a:off x="264794" y="3321682"/>
            <a:ext cx="2095169" cy="541854"/>
          </a:xfrm>
          <a:prstGeom prst="rect">
            <a:avLst/>
          </a:prstGeom>
        </p:spPr>
      </p:pic>
    </p:spTree>
    <p:custDataLst>
      <p:tags r:id="rId1"/>
    </p:custDataLst>
    <p:extLst>
      <p:ext uri="{BB962C8B-B14F-4D97-AF65-F5344CB8AC3E}">
        <p14:creationId xmlns:p14="http://schemas.microsoft.com/office/powerpoint/2010/main" val="1565630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p:cNvPicPr>
            <a:picLocks/>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9" name="TextBox 8"/>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lang="en-US" sz="2800" kern="0" dirty="0" smtClean="0"/>
              <a:t>Prediction Graph for Logistic Regression</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pic>
        <p:nvPicPr>
          <p:cNvPr id="16" name="Content Placeholder 15"/>
          <p:cNvPicPr>
            <a:picLocks noGrp="1" noChangeAspect="1"/>
          </p:cNvPicPr>
          <p:nvPr>
            <p:ph idx="1"/>
          </p:nvPr>
        </p:nvPicPr>
        <p:blipFill>
          <a:blip r:embed="rId14"/>
          <a:stretch>
            <a:fillRect/>
          </a:stretch>
        </p:blipFill>
        <p:spPr>
          <a:xfrm>
            <a:off x="821690" y="1228725"/>
            <a:ext cx="8399194" cy="4411980"/>
          </a:xfrm>
          <a:prstGeom prst="rect">
            <a:avLst/>
          </a:prstGeom>
        </p:spPr>
      </p:pic>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Logistic Regression</a:t>
            </a:r>
            <a:endParaRPr lang="en-US" sz="2800" dirty="0">
              <a:solidFill>
                <a:srgbClr val="0A5139"/>
              </a:solidFill>
            </a:endParaRPr>
          </a:p>
        </p:txBody>
      </p:sp>
    </p:spTree>
    <p:custDataLst>
      <p:tags r:id="rId1"/>
    </p:custDataLst>
    <p:extLst>
      <p:ext uri="{BB962C8B-B14F-4D97-AF65-F5344CB8AC3E}">
        <p14:creationId xmlns:p14="http://schemas.microsoft.com/office/powerpoint/2010/main" val="3164784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 Random Forest</a:t>
            </a:r>
            <a:endParaRPr lang="en-US" sz="2800" dirty="0">
              <a:solidFill>
                <a:srgbClr val="0A5139"/>
              </a:solidFill>
            </a:endParaRPr>
          </a:p>
        </p:txBody>
      </p:sp>
      <p:sp>
        <p:nvSpPr>
          <p:cNvPr id="19" name="Content Placeholder 18"/>
          <p:cNvSpPr>
            <a:spLocks noGrp="1"/>
          </p:cNvSpPr>
          <p:nvPr>
            <p:ph sz="half" idx="1"/>
            <p:custDataLst>
              <p:tags r:id="rId11"/>
            </p:custDataLst>
          </p:nvPr>
        </p:nvSpPr>
        <p:spPr>
          <a:xfrm>
            <a:off x="4704311" y="1103630"/>
            <a:ext cx="6003059" cy="435991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Random </a:t>
            </a:r>
            <a:r>
              <a:rPr lang="en-US" dirty="0"/>
              <a:t>forests are a way of averaging multiple deep decision trees, trained on different parts of the same training set, with the goal of overcoming over-fitting problem of individual decision tree.</a:t>
            </a:r>
            <a:br>
              <a:rPr lang="en-US" dirty="0"/>
            </a:br>
            <a:r>
              <a:rPr lang="en-US" dirty="0"/>
              <a:t/>
            </a:r>
            <a:br>
              <a:rPr lang="en-US" dirty="0"/>
            </a:br>
            <a:r>
              <a:rPr lang="en-US" dirty="0"/>
              <a:t>In other words, random forests are an ensemble learning method for classification and regression that operate by constructing a lot of decision trees at training time and outputting the class that is the mode of the classes output by individual trees.</a:t>
            </a:r>
          </a:p>
        </p:txBody>
      </p:sp>
      <p:pic>
        <p:nvPicPr>
          <p:cNvPr id="3074" name="Picture 2" descr="Image result for random forest"/>
          <p:cNvPicPr>
            <a:picLocks noChangeAspect="1" noChangeArrowheads="1"/>
          </p:cNvPicPr>
          <p:nvPr>
            <p:custDataLst>
              <p:tags r:id="rId12"/>
            </p:custDataLst>
          </p:nvPr>
        </p:nvPicPr>
        <p:blipFill>
          <a:blip r:embed="rId16">
            <a:extLst>
              <a:ext uri="{28A0092B-C50C-407E-A947-70E740481C1C}">
                <a14:useLocalDpi xmlns:a14="http://schemas.microsoft.com/office/drawing/2010/main" val="0"/>
              </a:ext>
            </a:extLst>
          </a:blip>
          <a:srcRect/>
          <a:stretch>
            <a:fillRect/>
          </a:stretch>
        </p:blipFill>
        <p:spPr bwMode="auto">
          <a:xfrm>
            <a:off x="259080" y="1201420"/>
            <a:ext cx="4445231" cy="359300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272691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sz="2400" dirty="0">
                <a:solidFill>
                  <a:prstClr val="black"/>
                </a:solidFill>
              </a:rPr>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a:lnSpc>
                <a:spcPct val="107000"/>
              </a:lnSpc>
              <a:spcAft>
                <a:spcPts val="100"/>
              </a:spcAft>
            </a:pPr>
            <a:r>
              <a:rPr lang="en-US" sz="600" kern="0" smtClean="0">
                <a:solidFill>
                  <a:srgbClr val="000000"/>
                </a:solidFill>
              </a:rPr>
              <a:t>RBEI/BSB | 2018</a:t>
            </a:r>
            <a:endParaRPr sz="600" kern="0" dirty="0" smtClean="0">
              <a:solidFill>
                <a:srgbClr val="000000"/>
              </a:solidFill>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a:lnSpc>
                <a:spcPct val="107000"/>
              </a:lnSpc>
              <a:spcAft>
                <a:spcPts val="100"/>
              </a:spcAft>
            </a:pPr>
            <a:r>
              <a:rPr lang="en-US" sz="600" kern="0" smtClean="0">
                <a:solidFill>
                  <a:srgbClr val="B2B3B5"/>
                </a:solidFill>
                <a:latin typeface="Bosch Office Sans"/>
              </a:rPr>
              <a:t>©  Robert Bosch Engineering and Business Solutions Private Limited 2016. All rights reserved, also regarding any disposal, exploitation, reproduction, editing, distribution, as well as in the event of applications for industrial property rights.</a:t>
            </a:r>
            <a:endParaRPr sz="600" kern="0" dirty="0" smtClean="0">
              <a:solidFill>
                <a:srgbClr val="B2B3B5"/>
              </a:solidFill>
              <a:latin typeface="Bosch Office San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r>
              <a:rPr lang="en-US" sz="1200" kern="0" smtClean="0">
                <a:solidFill>
                  <a:srgbClr val="999FA6"/>
                </a:solidFill>
                <a:latin typeface="Bosch Office Sans"/>
              </a:rPr>
              <a:t>23</a:t>
            </a:r>
            <a:endParaRPr sz="1200" kern="0" dirty="0" smtClean="0">
              <a:solidFill>
                <a:srgbClr val="999FA6"/>
              </a:solidFill>
              <a:latin typeface="Bosch Office San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a:lnSpc>
                <a:spcPts val="900"/>
              </a:lnSpc>
            </a:pPr>
            <a:endParaRPr sz="550" kern="0" dirty="0" smtClean="0">
              <a:solidFill>
                <a:prstClr val="black"/>
              </a:solidFill>
              <a:latin typeface="Bosch Office San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pPr>
            <a:endParaRPr sz="1300" kern="0" dirty="0" smtClean="0">
              <a:solidFill>
                <a:prstClr val="black"/>
              </a:solidFill>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 Random Forest</a:t>
            </a:r>
            <a:endParaRPr lang="en-US" sz="2800" dirty="0">
              <a:solidFill>
                <a:srgbClr val="0A5139"/>
              </a:solidFill>
            </a:endParaRPr>
          </a:p>
        </p:txBody>
      </p:sp>
      <p:pic>
        <p:nvPicPr>
          <p:cNvPr id="4" name="Picture 3"/>
          <p:cNvPicPr>
            <a:picLocks noChangeAspect="1"/>
          </p:cNvPicPr>
          <p:nvPr>
            <p:custDataLst>
              <p:tags r:id="rId11"/>
            </p:custDataLst>
          </p:nvPr>
        </p:nvPicPr>
        <p:blipFill>
          <a:blip r:embed="rId18"/>
          <a:stretch>
            <a:fillRect/>
          </a:stretch>
        </p:blipFill>
        <p:spPr>
          <a:xfrm>
            <a:off x="491638" y="1088010"/>
            <a:ext cx="4174148" cy="4076190"/>
          </a:xfrm>
          <a:prstGeom prst="rect">
            <a:avLst/>
          </a:prstGeom>
        </p:spPr>
      </p:pic>
      <p:pic>
        <p:nvPicPr>
          <p:cNvPr id="11" name="Picture 10"/>
          <p:cNvPicPr>
            <a:picLocks noChangeAspect="1"/>
          </p:cNvPicPr>
          <p:nvPr>
            <p:custDataLst>
              <p:tags r:id="rId12"/>
            </p:custDataLst>
          </p:nvPr>
        </p:nvPicPr>
        <p:blipFill>
          <a:blip r:embed="rId19"/>
          <a:stretch>
            <a:fillRect/>
          </a:stretch>
        </p:blipFill>
        <p:spPr>
          <a:xfrm>
            <a:off x="5388112" y="1071123"/>
            <a:ext cx="5000000" cy="4104762"/>
          </a:xfrm>
          <a:prstGeom prst="rect">
            <a:avLst/>
          </a:prstGeom>
        </p:spPr>
      </p:pic>
      <p:sp>
        <p:nvSpPr>
          <p:cNvPr id="12" name="TextBox 11"/>
          <p:cNvSpPr txBox="1"/>
          <p:nvPr>
            <p:custDataLst>
              <p:tags r:id="rId13"/>
            </p:custDataLst>
          </p:nvPr>
        </p:nvSpPr>
        <p:spPr>
          <a:xfrm>
            <a:off x="3587262" y="3540369"/>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HIGH </a:t>
            </a:r>
            <a:br>
              <a:rPr kumimoji="0" lang="en-US" sz="1800" b="0" i="0" u="none" strike="noStrike" kern="0" cap="none" spc="0" normalizeH="0" baseline="0" noProof="0" dirty="0" smtClean="0">
                <a:ln>
                  <a:noFill/>
                </a:ln>
                <a:solidFill>
                  <a:srgbClr val="000000"/>
                </a:solidFill>
                <a:effectLst/>
                <a:uLnTx/>
                <a:uFillTx/>
              </a:rPr>
            </a:br>
            <a:r>
              <a:rPr kumimoji="0" lang="en-US" sz="1800" b="0" i="0" u="none" strike="noStrike" kern="0" cap="none" spc="0" normalizeH="0" baseline="0" noProof="0" dirty="0" smtClean="0">
                <a:ln>
                  <a:noFill/>
                </a:ln>
                <a:solidFill>
                  <a:srgbClr val="000000"/>
                </a:solidFill>
                <a:effectLst/>
                <a:uLnTx/>
                <a:uFillTx/>
              </a:rPr>
              <a:t>SALES</a:t>
            </a:r>
          </a:p>
        </p:txBody>
      </p:sp>
      <p:sp>
        <p:nvSpPr>
          <p:cNvPr id="14" name="TextBox 13"/>
          <p:cNvSpPr txBox="1"/>
          <p:nvPr>
            <p:custDataLst>
              <p:tags r:id="rId14"/>
            </p:custDataLst>
          </p:nvPr>
        </p:nvSpPr>
        <p:spPr>
          <a:xfrm>
            <a:off x="6330462" y="3540369"/>
            <a:ext cx="726830" cy="703385"/>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Low</a:t>
            </a:r>
            <a:br>
              <a:rPr kumimoji="0" lang="en-US" sz="1800" b="0" i="0" u="none" strike="noStrike" kern="0" cap="none" spc="0" normalizeH="0" baseline="0" noProof="0" dirty="0" smtClean="0">
                <a:ln>
                  <a:noFill/>
                </a:ln>
                <a:solidFill>
                  <a:srgbClr val="000000"/>
                </a:solidFill>
                <a:effectLst/>
                <a:uLnTx/>
                <a:uFillTx/>
              </a:rPr>
            </a:br>
            <a:r>
              <a:rPr kumimoji="0" lang="en-US" sz="1800" b="0" i="0" u="none" strike="noStrike" kern="0" cap="none" spc="0" normalizeH="0" baseline="0" noProof="0" dirty="0" smtClean="0">
                <a:ln>
                  <a:noFill/>
                </a:ln>
                <a:solidFill>
                  <a:srgbClr val="000000"/>
                </a:solidFill>
                <a:effectLst/>
                <a:uLnTx/>
                <a:uFillTx/>
              </a:rPr>
              <a:t>Sales</a:t>
            </a:r>
          </a:p>
        </p:txBody>
      </p:sp>
    </p:spTree>
    <p:custDataLst>
      <p:tags r:id="rId1"/>
    </p:custDataLst>
    <p:extLst>
      <p:ext uri="{BB962C8B-B14F-4D97-AF65-F5344CB8AC3E}">
        <p14:creationId xmlns:p14="http://schemas.microsoft.com/office/powerpoint/2010/main" val="2163621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sz="2400" dirty="0">
                <a:solidFill>
                  <a:prstClr val="black"/>
                </a:solidFill>
              </a:rPr>
              <a:t>Car and OEM Sales Forecast for Indian Market (Predictive Analysis)</a:t>
            </a:r>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a:lnSpc>
                <a:spcPct val="107000"/>
              </a:lnSpc>
              <a:spcAft>
                <a:spcPts val="100"/>
              </a:spcAft>
            </a:pPr>
            <a:r>
              <a:rPr lang="en-US" sz="600" kern="0" smtClean="0">
                <a:solidFill>
                  <a:srgbClr val="000000"/>
                </a:solidFill>
              </a:rPr>
              <a:t>RBEI/BSB | 2018</a:t>
            </a:r>
            <a:endParaRPr sz="600" kern="0" dirty="0" smtClean="0">
              <a:solidFill>
                <a:srgbClr val="000000"/>
              </a:solidFill>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a:lnSpc>
                <a:spcPct val="107000"/>
              </a:lnSpc>
              <a:spcAft>
                <a:spcPts val="100"/>
              </a:spcAft>
            </a:pPr>
            <a:r>
              <a:rPr lang="en-US" sz="600" kern="0" smtClean="0">
                <a:solidFill>
                  <a:srgbClr val="B2B3B5"/>
                </a:solidFill>
                <a:latin typeface="Bosch Office Sans"/>
              </a:rPr>
              <a:t>©  Robert Bosch Engineering and Business Solutions Private Limited 2016. All rights reserved, also regarding any disposal, exploitation, reproduction, editing, distribution, as well as in the event of applications for industrial property rights.</a:t>
            </a:r>
            <a:endParaRPr sz="600" kern="0" dirty="0" smtClean="0">
              <a:solidFill>
                <a:srgbClr val="B2B3B5"/>
              </a:solidFill>
              <a:latin typeface="Bosch Office San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r>
              <a:rPr lang="en-US" sz="1200" kern="0" smtClean="0">
                <a:solidFill>
                  <a:srgbClr val="999FA6"/>
                </a:solidFill>
                <a:latin typeface="Bosch Office Sans"/>
              </a:rPr>
              <a:t>24</a:t>
            </a:r>
            <a:endParaRPr sz="1200" kern="0" dirty="0" smtClean="0">
              <a:solidFill>
                <a:srgbClr val="999FA6"/>
              </a:solidFill>
              <a:latin typeface="Bosch Office San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a:lnSpc>
                <a:spcPts val="900"/>
              </a:lnSpc>
            </a:pPr>
            <a:endParaRPr sz="550" kern="0" dirty="0" smtClean="0">
              <a:solidFill>
                <a:prstClr val="black"/>
              </a:solidFill>
              <a:latin typeface="Bosch Office San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pPr>
            <a:endParaRPr sz="1300" kern="0" dirty="0" smtClean="0">
              <a:solidFill>
                <a:prstClr val="black"/>
              </a:solidFill>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 Random Forest</a:t>
            </a:r>
            <a:endParaRPr lang="en-US" sz="2800" dirty="0">
              <a:solidFill>
                <a:srgbClr val="0A5139"/>
              </a:solidFill>
            </a:endParaRPr>
          </a:p>
        </p:txBody>
      </p:sp>
      <p:pic>
        <p:nvPicPr>
          <p:cNvPr id="3" name="Picture 2"/>
          <p:cNvPicPr>
            <a:picLocks noChangeAspect="1"/>
          </p:cNvPicPr>
          <p:nvPr>
            <p:custDataLst>
              <p:tags r:id="rId11"/>
            </p:custDataLst>
          </p:nvPr>
        </p:nvPicPr>
        <p:blipFill>
          <a:blip r:embed="rId17"/>
          <a:stretch>
            <a:fillRect/>
          </a:stretch>
        </p:blipFill>
        <p:spPr>
          <a:xfrm>
            <a:off x="0" y="1320800"/>
            <a:ext cx="6354397" cy="4437380"/>
          </a:xfrm>
          <a:prstGeom prst="rect">
            <a:avLst/>
          </a:prstGeom>
        </p:spPr>
      </p:pic>
      <p:pic>
        <p:nvPicPr>
          <p:cNvPr id="12" name="Picture 11"/>
          <p:cNvPicPr>
            <a:picLocks noChangeAspect="1"/>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6879420" y="1963658"/>
            <a:ext cx="3338390" cy="2185194"/>
          </a:xfrm>
          <a:prstGeom prst="rect">
            <a:avLst/>
          </a:prstGeom>
        </p:spPr>
      </p:pic>
      <p:sp>
        <p:nvSpPr>
          <p:cNvPr id="15" name="Rectangle 14"/>
          <p:cNvSpPr/>
          <p:nvPr>
            <p:custDataLst>
              <p:tags r:id="rId13"/>
            </p:custDataLst>
          </p:nvPr>
        </p:nvSpPr>
        <p:spPr>
          <a:xfrm>
            <a:off x="6354397" y="1316110"/>
            <a:ext cx="4356783" cy="3516923"/>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i="0" u="none" strike="noStrike" kern="0" cap="none" spc="0" normalizeH="0" baseline="0" noProof="0" dirty="0" smtClean="0">
              <a:ln>
                <a:noFill/>
              </a:ln>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117245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8"/>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9"/>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t>Error Rate For Chevrolet </a:t>
            </a:r>
            <a:r>
              <a:rPr lang="en-US" sz="2800" dirty="0" smtClean="0"/>
              <a:t>Cruze</a:t>
            </a:r>
            <a:r>
              <a:rPr lang="en-US" sz="2800" dirty="0" smtClean="0">
                <a:solidFill>
                  <a:srgbClr val="0A5139"/>
                </a:solidFill>
              </a:rPr>
              <a:t/>
            </a:r>
            <a:br>
              <a:rPr lang="en-US" sz="2800" dirty="0" smtClean="0">
                <a:solidFill>
                  <a:srgbClr val="0A5139"/>
                </a:solidFill>
              </a:rPr>
            </a:br>
            <a:r>
              <a:rPr lang="en-US" sz="2800" dirty="0" smtClean="0">
                <a:solidFill>
                  <a:srgbClr val="0A5139"/>
                </a:solidFill>
              </a:rPr>
              <a:t>Random Forest</a:t>
            </a:r>
            <a:br>
              <a:rPr lang="en-US" sz="2800" dirty="0" smtClean="0">
                <a:solidFill>
                  <a:srgbClr val="0A5139"/>
                </a:solidFill>
              </a:rPr>
            </a:br>
            <a:r>
              <a:rPr lang="en-US" sz="2800" dirty="0" smtClean="0">
                <a:solidFill>
                  <a:srgbClr val="0A5139"/>
                </a:solidFill>
              </a:rPr>
              <a:t/>
            </a:r>
            <a:br>
              <a:rPr lang="en-US" sz="2800" dirty="0" smtClean="0">
                <a:solidFill>
                  <a:srgbClr val="0A5139"/>
                </a:solidFill>
              </a:rPr>
            </a:br>
            <a:r>
              <a:rPr lang="en-US" sz="2800" dirty="0">
                <a:solidFill>
                  <a:srgbClr val="0A5139"/>
                </a:solidFill>
              </a:rPr>
              <a:t/>
            </a:r>
            <a:br>
              <a:rPr lang="en-US" sz="2800" dirty="0">
                <a:solidFill>
                  <a:srgbClr val="0A5139"/>
                </a:solidFill>
              </a:rPr>
            </a:br>
            <a:endParaRPr lang="en-US" sz="2800" dirty="0">
              <a:solidFill>
                <a:srgbClr val="0A5139"/>
              </a:solidFill>
            </a:endParaRPr>
          </a:p>
        </p:txBody>
      </p:sp>
      <p:sp>
        <p:nvSpPr>
          <p:cNvPr id="3" name="Text Placeholder 2"/>
          <p:cNvSpPr>
            <a:spLocks noGrp="1"/>
          </p:cNvSpPr>
          <p:nvPr>
            <p:ph type="body" idx="1"/>
            <p:custDataLst>
              <p:tags r:id="rId10"/>
            </p:custDataLst>
          </p:nvPr>
        </p:nvSpPr>
        <p:spPr>
          <a:xfrm>
            <a:off x="202565" y="1042670"/>
            <a:ext cx="10565130" cy="477187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nSpc>
                <a:spcPct val="107000"/>
              </a:lnSpc>
              <a:buNone/>
            </a:pPr>
            <a:r>
              <a:rPr lang="en-US" dirty="0" smtClean="0"/>
              <a:t>  Formula </a:t>
            </a:r>
            <a:r>
              <a:rPr lang="en-US" dirty="0"/>
              <a:t>for calculating Root Mean Square </a:t>
            </a:r>
            <a:r>
              <a:rPr lang="en-US" dirty="0" smtClean="0"/>
              <a:t>Error</a:t>
            </a:r>
          </a:p>
          <a:p>
            <a:pPr marL="0" indent="0">
              <a:lnSpc>
                <a:spcPct val="107000"/>
              </a:lnSpc>
              <a:buNone/>
            </a:pPr>
            <a:endParaRPr lang="en-US" dirty="0"/>
          </a:p>
        </p:txBody>
      </p:sp>
      <p:pic>
        <p:nvPicPr>
          <p:cNvPr id="11" name="Picture 10"/>
          <p:cNvPicPr>
            <a:picLocks noChangeAspect="1"/>
          </p:cNvPicPr>
          <p:nvPr>
            <p:custDataLst>
              <p:tags r:id="rId11"/>
            </p:custDataLst>
          </p:nvPr>
        </p:nvPicPr>
        <p:blipFill>
          <a:blip r:embed="rId18"/>
          <a:stretch>
            <a:fillRect/>
          </a:stretch>
        </p:blipFill>
        <p:spPr>
          <a:xfrm>
            <a:off x="69783" y="1596060"/>
            <a:ext cx="6757833" cy="1180355"/>
          </a:xfrm>
          <a:prstGeom prst="rect">
            <a:avLst/>
          </a:prstGeom>
        </p:spPr>
      </p:pic>
      <p:sp>
        <p:nvSpPr>
          <p:cNvPr id="14" name="TextBox 13"/>
          <p:cNvSpPr txBox="1"/>
          <p:nvPr>
            <p:custDataLst>
              <p:tags r:id="rId12"/>
            </p:custDataLst>
          </p:nvPr>
        </p:nvSpPr>
        <p:spPr>
          <a:xfrm>
            <a:off x="382503" y="2972011"/>
            <a:ext cx="1770185" cy="57785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RMSE Value</a:t>
            </a:r>
          </a:p>
        </p:txBody>
      </p:sp>
      <p:sp>
        <p:nvSpPr>
          <p:cNvPr id="15" name="Rectangle 14"/>
          <p:cNvSpPr/>
          <p:nvPr>
            <p:custDataLst>
              <p:tags r:id="rId13"/>
            </p:custDataLst>
          </p:nvPr>
        </p:nvSpPr>
        <p:spPr>
          <a:xfrm>
            <a:off x="382503" y="4089207"/>
            <a:ext cx="7678614" cy="1464503"/>
          </a:xfrm>
          <a:prstGeom prst="rect">
            <a:avLst/>
          </a:prstGeom>
        </p:spPr>
        <p:txBody>
          <a:bodyPr wrap="square">
            <a:spAutoFit/>
          </a:bodyPr>
          <a:lstStyle/>
          <a:p>
            <a:pPr>
              <a:lnSpc>
                <a:spcPts val="2300"/>
              </a:lnSpc>
              <a:spcBef>
                <a:spcPts val="500"/>
              </a:spcBef>
            </a:pPr>
            <a:endParaRPr lang="en-US" kern="0" dirty="0" smtClean="0">
              <a:solidFill>
                <a:srgbClr val="000000"/>
              </a:solidFill>
            </a:endParaRPr>
          </a:p>
          <a:p>
            <a:pPr>
              <a:lnSpc>
                <a:spcPts val="2300"/>
              </a:lnSpc>
              <a:spcBef>
                <a:spcPts val="500"/>
              </a:spcBef>
            </a:pPr>
            <a:r>
              <a:rPr lang="en-US" kern="0" dirty="0" smtClean="0">
                <a:solidFill>
                  <a:srgbClr val="000000"/>
                </a:solidFill>
              </a:rPr>
              <a:t>Where</a:t>
            </a:r>
            <a:endParaRPr lang="en-US" kern="0" dirty="0">
              <a:solidFill>
                <a:srgbClr val="000000"/>
              </a:solidFill>
            </a:endParaRPr>
          </a:p>
          <a:p>
            <a:pPr>
              <a:lnSpc>
                <a:spcPts val="2300"/>
              </a:lnSpc>
              <a:spcBef>
                <a:spcPts val="500"/>
              </a:spcBef>
            </a:pPr>
            <a:r>
              <a:rPr lang="en-US" kern="0" dirty="0">
                <a:solidFill>
                  <a:srgbClr val="000000"/>
                </a:solidFill>
              </a:rPr>
              <a:t>	 predic1 is the predicted value using </a:t>
            </a:r>
            <a:r>
              <a:rPr lang="en-US" kern="0" dirty="0" smtClean="0">
                <a:solidFill>
                  <a:srgbClr val="000000"/>
                </a:solidFill>
              </a:rPr>
              <a:t>Random Forest </a:t>
            </a:r>
            <a:r>
              <a:rPr lang="en-US" kern="0" dirty="0">
                <a:solidFill>
                  <a:srgbClr val="000000"/>
                </a:solidFill>
              </a:rPr>
              <a:t>Model</a:t>
            </a:r>
          </a:p>
          <a:p>
            <a:pPr>
              <a:lnSpc>
                <a:spcPts val="2300"/>
              </a:lnSpc>
              <a:spcBef>
                <a:spcPts val="500"/>
              </a:spcBef>
            </a:pPr>
            <a:r>
              <a:rPr lang="en-US" kern="0" dirty="0">
                <a:solidFill>
                  <a:srgbClr val="000000"/>
                </a:solidFill>
              </a:rPr>
              <a:t>	 </a:t>
            </a:r>
            <a:r>
              <a:rPr lang="en-US" kern="0" dirty="0" err="1">
                <a:solidFill>
                  <a:srgbClr val="000000"/>
                </a:solidFill>
              </a:rPr>
              <a:t>testing_data$Total</a:t>
            </a:r>
            <a:r>
              <a:rPr lang="en-US" kern="0" dirty="0">
                <a:solidFill>
                  <a:srgbClr val="000000"/>
                </a:solidFill>
              </a:rPr>
              <a:t> is total sale of Cruze.</a:t>
            </a:r>
          </a:p>
        </p:txBody>
      </p:sp>
      <p:pic>
        <p:nvPicPr>
          <p:cNvPr id="16" name="Picture 15"/>
          <p:cNvPicPr>
            <a:picLocks noChangeAspect="1"/>
          </p:cNvPicPr>
          <p:nvPr>
            <p:custDataLst>
              <p:tags r:id="rId14"/>
            </p:custDataLst>
          </p:nvPr>
        </p:nvPicPr>
        <p:blipFill>
          <a:blip r:embed="rId19"/>
          <a:stretch>
            <a:fillRect/>
          </a:stretch>
        </p:blipFill>
        <p:spPr>
          <a:xfrm>
            <a:off x="296778" y="3636508"/>
            <a:ext cx="2419918" cy="586334"/>
          </a:xfrm>
          <a:prstGeom prst="rect">
            <a:avLst/>
          </a:prstGeom>
        </p:spPr>
      </p:pic>
    </p:spTree>
    <p:custDataLst>
      <p:tags r:id="rId1"/>
    </p:custDataLst>
    <p:extLst>
      <p:ext uri="{BB962C8B-B14F-4D97-AF65-F5344CB8AC3E}">
        <p14:creationId xmlns:p14="http://schemas.microsoft.com/office/powerpoint/2010/main" val="2289585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p:cNvPicPr>
            <a:picLocks/>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9" name="TextBox 8"/>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lang="en-US" sz="2800" kern="0" dirty="0" smtClean="0"/>
              <a:t>Prediction Graph for Cruze model:-</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pic>
        <p:nvPicPr>
          <p:cNvPr id="16" name="Content Placeholder 15"/>
          <p:cNvPicPr>
            <a:picLocks noGrp="1" noChangeAspect="1"/>
          </p:cNvPicPr>
          <p:nvPr>
            <p:ph idx="1"/>
          </p:nvPr>
        </p:nvPicPr>
        <p:blipFill>
          <a:blip r:embed="rId14"/>
          <a:stretch>
            <a:fillRect/>
          </a:stretch>
        </p:blipFill>
        <p:spPr>
          <a:xfrm>
            <a:off x="1137138" y="1103630"/>
            <a:ext cx="8504702" cy="4472940"/>
          </a:xfrm>
          <a:prstGeom prst="rect">
            <a:avLst/>
          </a:prstGeom>
        </p:spPr>
      </p:pic>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Random Forest</a:t>
            </a:r>
            <a:endParaRPr lang="en-US" sz="2800" dirty="0">
              <a:solidFill>
                <a:srgbClr val="0A5139"/>
              </a:solidFill>
            </a:endParaRPr>
          </a:p>
        </p:txBody>
      </p:sp>
    </p:spTree>
    <p:custDataLst>
      <p:tags r:id="rId1"/>
    </p:custDataLst>
    <p:extLst>
      <p:ext uri="{BB962C8B-B14F-4D97-AF65-F5344CB8AC3E}">
        <p14:creationId xmlns:p14="http://schemas.microsoft.com/office/powerpoint/2010/main" val="1952898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RBEI/BSX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367235" y="4705049"/>
            <a:ext cx="957428" cy="957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200" b="1" dirty="0" smtClean="0"/>
              <a:t>Mentors</a:t>
            </a:r>
          </a:p>
          <a:p>
            <a:pPr marL="228600" indent="-228600">
              <a:lnSpc>
                <a:spcPts val="1600"/>
              </a:lnSpc>
              <a:spcAft>
                <a:spcPts val="0"/>
              </a:spcAft>
              <a:buFont typeface="Wingdings" panose="05000000000000000000" pitchFamily="2" charset="2"/>
              <a:buChar char="q"/>
            </a:pPr>
            <a:r>
              <a:rPr lang="en-US" sz="1065" dirty="0"/>
              <a:t>Ponvannan Ponnuramu (RBEI/BSW3</a:t>
            </a:r>
            <a:r>
              <a:rPr lang="en-US" sz="1065" dirty="0" smtClean="0"/>
              <a:t>)</a:t>
            </a:r>
            <a:endParaRPr lang="en-US" sz="1065" dirty="0"/>
          </a:p>
          <a:p>
            <a:pPr marL="171450" indent="-171450">
              <a:lnSpc>
                <a:spcPts val="1600"/>
              </a:lnSpc>
              <a:spcAft>
                <a:spcPts val="0"/>
              </a:spcAft>
              <a:buFont typeface="Wingdings" panose="05000000000000000000" pitchFamily="2" charset="2"/>
              <a:buChar char="q"/>
            </a:pPr>
            <a:r>
              <a:rPr lang="en-US" sz="1065" dirty="0" smtClean="0"/>
              <a:t> Yuvaraj </a:t>
            </a:r>
            <a:r>
              <a:rPr lang="en-US" sz="1065" dirty="0"/>
              <a:t>Vellore Chandrasekaran (RBEI/BSW3)</a:t>
            </a:r>
          </a:p>
          <a:p>
            <a:pPr>
              <a:lnSpc>
                <a:spcPts val="1600"/>
              </a:lnSpc>
              <a:spcAft>
                <a:spcPts val="0"/>
              </a:spcAft>
              <a:buFont typeface="Wingdings 3" panose="05040102010807070707" pitchFamily="18" charset="2"/>
              <a:buChar char=""/>
            </a:pPr>
            <a:r>
              <a:rPr lang="en-US" sz="1200" b="1" dirty="0" smtClean="0"/>
              <a:t>Interns</a:t>
            </a:r>
          </a:p>
          <a:p>
            <a:pPr>
              <a:lnSpc>
                <a:spcPts val="1600"/>
              </a:lnSpc>
              <a:spcAft>
                <a:spcPts val="0"/>
              </a:spcAft>
              <a:buFont typeface="Wingdings" panose="05000000000000000000" pitchFamily="2" charset="2"/>
              <a:buChar char="q"/>
            </a:pPr>
            <a:r>
              <a:rPr lang="sv-SE" sz="1200" dirty="0" smtClean="0"/>
              <a:t>Ankit Parichha</a:t>
            </a:r>
            <a:endParaRPr lang="sv-SE" sz="1200" dirty="0"/>
          </a:p>
          <a:p>
            <a:pPr>
              <a:lnSpc>
                <a:spcPts val="1600"/>
              </a:lnSpc>
              <a:spcAft>
                <a:spcPts val="0"/>
              </a:spcAft>
              <a:buFont typeface="Wingdings" panose="05000000000000000000" pitchFamily="2" charset="2"/>
              <a:buChar char="q"/>
            </a:pPr>
            <a:r>
              <a:rPr lang="sv-SE" sz="1200" dirty="0" smtClean="0"/>
              <a:t>Shobhit Sinha</a:t>
            </a:r>
            <a:endParaRPr lang="sv-SE" sz="1200" dirty="0"/>
          </a:p>
          <a:p>
            <a:pPr>
              <a:lnSpc>
                <a:spcPts val="1600"/>
              </a:lnSpc>
              <a:spcAft>
                <a:spcPts val="0"/>
              </a:spcAft>
              <a:buFont typeface="Wingdings" panose="05000000000000000000" pitchFamily="2" charset="2"/>
              <a:buChar char="q"/>
            </a:pPr>
            <a:r>
              <a:rPr lang="sv-SE" sz="1200" dirty="0" smtClean="0"/>
              <a:t>Gaurav Kumar</a:t>
            </a:r>
            <a:endParaRPr lang="sv-SE" sz="1200" dirty="0"/>
          </a:p>
          <a:p>
            <a:pPr>
              <a:lnSpc>
                <a:spcPts val="1600"/>
              </a:lnSpc>
              <a:spcAft>
                <a:spcPts val="0"/>
              </a:spcAft>
              <a:buFont typeface="Wingdings" panose="05000000000000000000" pitchFamily="2" charset="2"/>
              <a:buChar char="q"/>
            </a:pPr>
            <a:r>
              <a:rPr lang="sv-SE" sz="1200" dirty="0" smtClean="0"/>
              <a:t>Harshit Srivastava</a:t>
            </a:r>
            <a:endParaRPr lang="sv-SE" sz="1200" dirty="0"/>
          </a:p>
          <a:p>
            <a:pPr>
              <a:lnSpc>
                <a:spcPts val="1600"/>
              </a:lnSpc>
              <a:spcAft>
                <a:spcPts val="0"/>
              </a:spcAft>
              <a:buFont typeface="Wingdings 3" panose="05040102010807070707" pitchFamily="18" charset="2"/>
              <a:buChar char=""/>
            </a:pPr>
            <a:endParaRPr lang="sv-SE" sz="1200" dirty="0"/>
          </a:p>
          <a:p>
            <a:pPr>
              <a:lnSpc>
                <a:spcPts val="1600"/>
              </a:lnSpc>
              <a:spcAft>
                <a:spcPts val="0"/>
              </a:spcAft>
              <a:buFont typeface="Wingdings 3" panose="05040102010807070707" pitchFamily="18" charset="2"/>
              <a:buChar char=""/>
            </a:pPr>
            <a:endParaRPr lang="en-US" sz="1200" dirty="0" smtClean="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299" y="476993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a:t>Interns @BSX </a:t>
            </a:r>
            <a:r>
              <a:rPr lang="en-US" sz="2800" dirty="0" smtClean="0"/>
              <a:t>: 2018</a:t>
            </a:r>
            <a:endParaRPr lang="en-US" sz="2800" kern="0" dirty="0"/>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ML Use case - 3</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dirty="0" smtClean="0"/>
              <a:t>Car and OEM Sales </a:t>
            </a:r>
            <a:r>
              <a:rPr lang="en-US" dirty="0"/>
              <a:t>F</a:t>
            </a:r>
            <a:r>
              <a:rPr lang="en-US" dirty="0" smtClean="0"/>
              <a:t>orecast for Indian Market </a:t>
            </a:r>
            <a:r>
              <a:rPr lang="en-US" sz="1600" kern="0" dirty="0" smtClean="0">
                <a:solidFill>
                  <a:srgbClr val="000000"/>
                </a:solidFill>
              </a:rPr>
              <a:t>(Predictive </a:t>
            </a:r>
            <a:r>
              <a:rPr lang="en-US" sz="1600" kern="0" dirty="0">
                <a:solidFill>
                  <a:srgbClr val="000000"/>
                </a:solidFill>
              </a:rPr>
              <a:t>Analysis)</a:t>
            </a:r>
            <a:endParaRPr lang="en-US" sz="1600" dirty="0"/>
          </a:p>
          <a:p>
            <a:endParaRPr lang="en-US" sz="1600" dirty="0"/>
          </a:p>
        </p:txBody>
      </p:sp>
      <p:cxnSp>
        <p:nvCxnSpPr>
          <p:cNvPr id="9" name="Straight Connector 8"/>
          <p:cNvCxnSpPr/>
          <p:nvPr>
            <p:custDataLst>
              <p:tags r:id="rId19"/>
            </p:custDataLst>
          </p:nvPr>
        </p:nvCxnSpPr>
        <p:spPr>
          <a:xfrm>
            <a:off x="206814" y="4735698"/>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293175" y="1784487"/>
            <a:ext cx="6945125" cy="2785132"/>
          </a:xfrm>
          <a:prstGeom prst="rect">
            <a:avLst/>
          </a:prstGeom>
          <a:noFill/>
        </p:spPr>
        <p:txBody>
          <a:bodyPr wrap="square" lIns="0" tIns="0" rIns="0" bIns="0" rtlCol="0">
            <a:noAutofit/>
          </a:bodyPr>
          <a:lstStyle/>
          <a:p>
            <a:pPr marL="285750" indent="-285750">
              <a:lnSpc>
                <a:spcPts val="2300"/>
              </a:lnSpc>
              <a:spcBef>
                <a:spcPts val="500"/>
              </a:spcBef>
              <a:buFont typeface="Arial" panose="020B0604020202020204" pitchFamily="34" charset="0"/>
              <a:buChar char="•"/>
            </a:pPr>
            <a:r>
              <a:rPr lang="en-US" sz="1200" kern="0" dirty="0" smtClean="0">
                <a:solidFill>
                  <a:srgbClr val="000000"/>
                </a:solidFill>
              </a:rPr>
              <a:t>Build 6 months car and OEM Sales forecast using following input data</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2</a:t>
            </a:r>
            <a:r>
              <a:rPr lang="en-US" sz="1200" kern="0" dirty="0" smtClean="0">
                <a:solidFill>
                  <a:srgbClr val="000000"/>
                </a:solidFill>
              </a:rPr>
              <a:t> </a:t>
            </a:r>
            <a:r>
              <a:rPr lang="en-US" sz="1200" kern="0" dirty="0">
                <a:solidFill>
                  <a:srgbClr val="000000"/>
                </a:solidFill>
              </a:rPr>
              <a:t>years of </a:t>
            </a:r>
            <a:r>
              <a:rPr lang="en-US" sz="1200" kern="0" dirty="0" smtClean="0">
                <a:solidFill>
                  <a:srgbClr val="000000"/>
                </a:solidFill>
              </a:rPr>
              <a:t>historical car sales</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Fuel Price : Petrol and Diesel</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GDP</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Unemployment</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Different types of Prediction Methods </a:t>
            </a:r>
            <a:r>
              <a:rPr lang="en-US" sz="1200" kern="0" dirty="0">
                <a:solidFill>
                  <a:srgbClr val="000000"/>
                </a:solidFill>
              </a:rPr>
              <a:t>and Data Visualization </a:t>
            </a:r>
            <a:r>
              <a:rPr lang="en-US" sz="1200" kern="0" dirty="0" smtClean="0">
                <a:solidFill>
                  <a:srgbClr val="000000"/>
                </a:solidFill>
              </a:rPr>
              <a:t>are used </a:t>
            </a:r>
            <a:r>
              <a:rPr lang="en-US" sz="1200" kern="0" dirty="0">
                <a:solidFill>
                  <a:srgbClr val="000000"/>
                </a:solidFill>
              </a:rPr>
              <a:t>to bring</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Car Sales </a:t>
            </a:r>
            <a:r>
              <a:rPr lang="en-US" sz="1200" kern="0" dirty="0">
                <a:solidFill>
                  <a:srgbClr val="000000"/>
                </a:solidFill>
              </a:rPr>
              <a:t>Forecast </a:t>
            </a:r>
            <a:r>
              <a:rPr lang="en-US" sz="1200" kern="0" dirty="0" smtClean="0">
                <a:solidFill>
                  <a:srgbClr val="000000"/>
                </a:solidFill>
              </a:rPr>
              <a:t>by make, segment and Fuel </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BOSCH OEM Products Forecast</a:t>
            </a:r>
          </a:p>
        </p:txBody>
      </p:sp>
      <p:sp>
        <p:nvSpPr>
          <p:cNvPr id="30" name="TextBox 29"/>
          <p:cNvSpPr txBox="1"/>
          <p:nvPr>
            <p:custDataLst>
              <p:tags r:id="rId21"/>
            </p:custDataLst>
          </p:nvPr>
        </p:nvSpPr>
        <p:spPr>
          <a:xfrm>
            <a:off x="340299" y="5047027"/>
            <a:ext cx="5356165" cy="664163"/>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200" kern="0" dirty="0" smtClean="0">
                <a:solidFill>
                  <a:srgbClr val="000000"/>
                </a:solidFill>
                <a:latin typeface="+mn-lt"/>
              </a:rPr>
              <a:t>R Language for Predictive Analysis</a:t>
            </a:r>
          </a:p>
          <a:p>
            <a:pPr marL="342900" indent="-342900">
              <a:lnSpc>
                <a:spcPts val="1000"/>
              </a:lnSpc>
              <a:spcBef>
                <a:spcPts val="600"/>
              </a:spcBef>
              <a:buFontTx/>
              <a:buAutoNum type="arabicPeriod"/>
            </a:pPr>
            <a:r>
              <a:rPr lang="en-US" sz="1200" kern="0" dirty="0" smtClean="0">
                <a:solidFill>
                  <a:srgbClr val="000000"/>
                </a:solidFill>
                <a:latin typeface="+mn-lt"/>
              </a:rPr>
              <a:t>Azure SQL DB or CSV file to Store data</a:t>
            </a:r>
          </a:p>
          <a:p>
            <a:pPr marL="342900" indent="-342900">
              <a:lnSpc>
                <a:spcPts val="1000"/>
              </a:lnSpc>
              <a:spcBef>
                <a:spcPts val="600"/>
              </a:spcBef>
              <a:buFontTx/>
              <a:buAutoNum type="arabicPeriod"/>
            </a:pPr>
            <a:r>
              <a:rPr lang="en-US" sz="1200" kern="0" dirty="0" smtClean="0">
                <a:solidFill>
                  <a:srgbClr val="000000"/>
                </a:solidFill>
                <a:latin typeface="+mn-lt"/>
              </a:rPr>
              <a:t>Azure ML Studio to host and Deploy</a:t>
            </a:r>
          </a:p>
        </p:txBody>
      </p:sp>
    </p:spTree>
    <p:custDataLst>
      <p:tags r:id="rId1"/>
    </p:custDataLst>
    <p:extLst>
      <p:ext uri="{BB962C8B-B14F-4D97-AF65-F5344CB8AC3E}">
        <p14:creationId xmlns:p14="http://schemas.microsoft.com/office/powerpoint/2010/main" val="709849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5" name="Picture 14"/>
          <p:cNvPicPr>
            <a:picLocks/>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Rectangle 9"/>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9" name="Rectangle 8"/>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8" name="Rectangle 7"/>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7" name="Rectangle 6" hidden="1"/>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6" name="TextBox 5"/>
          <p:cNvSpPr txBox="1"/>
          <p:nvPr>
            <p:custDataLst>
              <p:tags r:id="rId8"/>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4" name="TextBox 3"/>
          <p:cNvSpPr txBox="1"/>
          <p:nvPr>
            <p:custDataLst>
              <p:tags r:id="rId9"/>
            </p:custDataLst>
          </p:nvPr>
        </p:nvSpPr>
        <p:spPr>
          <a:xfrm>
            <a:off x="554990" y="1918335"/>
            <a:ext cx="2588260" cy="914400"/>
          </a:xfrm>
          <a:prstGeom prst="rect">
            <a:avLst/>
          </a:prstGeom>
          <a:noFill/>
        </p:spPr>
        <p:txBody>
          <a:bodyPr wrap="none" lIns="0" tIns="0" rIns="0" bIns="0" rtlCol="0">
            <a:noAutofit/>
          </a:bodyPr>
          <a:lstStyle/>
          <a:p>
            <a:r>
              <a:rPr lang="en-US" sz="4000" b="1" dirty="0" smtClean="0"/>
              <a:t>Team</a:t>
            </a:r>
            <a:endParaRPr lang="en-US" sz="4000" b="1" dirty="0"/>
          </a:p>
        </p:txBody>
      </p:sp>
      <p:sp>
        <p:nvSpPr>
          <p:cNvPr id="3" name="Rectangle 2"/>
          <p:cNvSpPr/>
          <p:nvPr>
            <p:custDataLst>
              <p:tags r:id="rId10"/>
            </p:custDataLst>
          </p:nvPr>
        </p:nvSpPr>
        <p:spPr>
          <a:xfrm>
            <a:off x="3143250" y="457200"/>
            <a:ext cx="6953250" cy="3817898"/>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Picture Here</a:t>
            </a:r>
          </a:p>
        </p:txBody>
      </p:sp>
      <p:sp>
        <p:nvSpPr>
          <p:cNvPr id="5" name="Rectangle 4"/>
          <p:cNvSpPr/>
          <p:nvPr>
            <p:custDataLst>
              <p:tags r:id="rId11"/>
            </p:custDataLst>
          </p:nvPr>
        </p:nvSpPr>
        <p:spPr>
          <a:xfrm>
            <a:off x="3820793" y="4318615"/>
            <a:ext cx="2247901" cy="1118255"/>
          </a:xfrm>
          <a:prstGeom prst="rect">
            <a:avLst/>
          </a:prstGeom>
        </p:spPr>
        <p:txBody>
          <a:bodyPr wrap="square">
            <a:spAutoFit/>
          </a:bodyPr>
          <a:lstStyle/>
          <a:p>
            <a:pPr marL="285750" indent="-285750">
              <a:lnSpc>
                <a:spcPts val="1600"/>
              </a:lnSpc>
              <a:buFont typeface="Wingdings" panose="05000000000000000000" pitchFamily="2" charset="2"/>
              <a:buChar char="Ø"/>
            </a:pPr>
            <a:r>
              <a:rPr lang="en-US" b="1" dirty="0" smtClean="0"/>
              <a:t>Interns</a:t>
            </a:r>
            <a:endParaRPr lang="en-US" b="1" dirty="0"/>
          </a:p>
          <a:p>
            <a:pPr>
              <a:lnSpc>
                <a:spcPts val="1600"/>
              </a:lnSpc>
              <a:spcAft>
                <a:spcPts val="0"/>
              </a:spcAft>
              <a:buFont typeface="Wingdings" panose="05000000000000000000" pitchFamily="2" charset="2"/>
              <a:buChar char="q"/>
            </a:pPr>
            <a:r>
              <a:rPr lang="sv-SE" sz="1600" dirty="0" smtClean="0"/>
              <a:t>Shobhit Sinha</a:t>
            </a:r>
            <a:endParaRPr lang="sv-SE" sz="1600" dirty="0"/>
          </a:p>
          <a:p>
            <a:pPr>
              <a:lnSpc>
                <a:spcPts val="1600"/>
              </a:lnSpc>
              <a:spcAft>
                <a:spcPts val="0"/>
              </a:spcAft>
              <a:buFont typeface="Wingdings" panose="05000000000000000000" pitchFamily="2" charset="2"/>
              <a:buChar char="q"/>
            </a:pPr>
            <a:r>
              <a:rPr lang="sv-SE" sz="1600" dirty="0" smtClean="0"/>
              <a:t>Ankit Parichha</a:t>
            </a:r>
            <a:endParaRPr lang="sv-SE" sz="1600" dirty="0"/>
          </a:p>
          <a:p>
            <a:pPr>
              <a:lnSpc>
                <a:spcPts val="1600"/>
              </a:lnSpc>
              <a:spcAft>
                <a:spcPts val="0"/>
              </a:spcAft>
              <a:buFont typeface="Wingdings" panose="05000000000000000000" pitchFamily="2" charset="2"/>
              <a:buChar char="q"/>
            </a:pPr>
            <a:r>
              <a:rPr lang="sv-SE" sz="1600" dirty="0" smtClean="0"/>
              <a:t>Gaurav Kumar</a:t>
            </a:r>
            <a:endParaRPr lang="sv-SE" sz="1600" dirty="0"/>
          </a:p>
          <a:p>
            <a:pPr>
              <a:lnSpc>
                <a:spcPts val="1600"/>
              </a:lnSpc>
              <a:spcAft>
                <a:spcPts val="0"/>
              </a:spcAft>
              <a:buFont typeface="Wingdings" panose="05000000000000000000" pitchFamily="2" charset="2"/>
              <a:buChar char="q"/>
            </a:pPr>
            <a:r>
              <a:rPr lang="sv-SE" sz="1600" dirty="0" smtClean="0"/>
              <a:t>Harshit Srivastava</a:t>
            </a:r>
            <a:endParaRPr lang="en-US" dirty="0"/>
          </a:p>
        </p:txBody>
      </p:sp>
      <p:sp>
        <p:nvSpPr>
          <p:cNvPr id="11" name="Rectangle 10"/>
          <p:cNvSpPr/>
          <p:nvPr>
            <p:custDataLst>
              <p:tags r:id="rId12"/>
            </p:custDataLst>
          </p:nvPr>
        </p:nvSpPr>
        <p:spPr>
          <a:xfrm>
            <a:off x="5948680" y="4369326"/>
            <a:ext cx="3810000" cy="707886"/>
          </a:xfrm>
          <a:prstGeom prst="rect">
            <a:avLst/>
          </a:prstGeom>
        </p:spPr>
        <p:txBody>
          <a:bodyPr wrap="square">
            <a:spAutoFit/>
          </a:bodyPr>
          <a:lstStyle/>
          <a:p>
            <a:pPr marL="285750" indent="-285750">
              <a:lnSpc>
                <a:spcPts val="1600"/>
              </a:lnSpc>
              <a:spcAft>
                <a:spcPts val="0"/>
              </a:spcAft>
              <a:buFont typeface="Wingdings" panose="05000000000000000000" pitchFamily="2" charset="2"/>
              <a:buChar char="Ø"/>
            </a:pPr>
            <a:r>
              <a:rPr lang="en-US" b="1" dirty="0"/>
              <a:t>Mentors</a:t>
            </a:r>
          </a:p>
          <a:p>
            <a:pPr marL="228600" indent="-228600">
              <a:lnSpc>
                <a:spcPts val="1600"/>
              </a:lnSpc>
              <a:spcAft>
                <a:spcPts val="0"/>
              </a:spcAft>
              <a:buFont typeface="Wingdings" panose="05000000000000000000" pitchFamily="2" charset="2"/>
              <a:buChar char="q"/>
            </a:pPr>
            <a:r>
              <a:rPr lang="en-US" dirty="0"/>
              <a:t>Ponvannan </a:t>
            </a:r>
            <a:r>
              <a:rPr lang="en-US" dirty="0" smtClean="0"/>
              <a:t>Ponnuramu</a:t>
            </a:r>
            <a:endParaRPr lang="en-US" dirty="0"/>
          </a:p>
          <a:p>
            <a:pPr marL="171450" indent="-171450">
              <a:lnSpc>
                <a:spcPts val="1600"/>
              </a:lnSpc>
              <a:spcAft>
                <a:spcPts val="0"/>
              </a:spcAft>
              <a:buFont typeface="Wingdings" panose="05000000000000000000" pitchFamily="2" charset="2"/>
              <a:buChar char="q"/>
            </a:pPr>
            <a:r>
              <a:rPr lang="en-US" dirty="0"/>
              <a:t> Yuvaraj Vellore </a:t>
            </a:r>
            <a:r>
              <a:rPr lang="en-US" dirty="0" smtClean="0"/>
              <a:t>Chandrasekaran</a:t>
            </a:r>
            <a:endParaRPr lang="en-US" dirty="0"/>
          </a:p>
        </p:txBody>
      </p:sp>
    </p:spTree>
    <p:custDataLst>
      <p:tags r:id="rId1"/>
    </p:custDataLst>
    <p:extLst>
      <p:ext uri="{BB962C8B-B14F-4D97-AF65-F5344CB8AC3E}">
        <p14:creationId xmlns:p14="http://schemas.microsoft.com/office/powerpoint/2010/main" val="1290375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Autofit/>
          </a:bodyPr>
          <a:lstStyle/>
          <a:p>
            <a:r>
              <a:rPr lang="en-US" dirty="0" smtClean="0">
                <a:solidFill>
                  <a:schemeClr val="tx1"/>
                </a:solidFill>
              </a:rPr>
              <a:t/>
            </a:r>
            <a:br>
              <a:rPr lang="en-US" dirty="0" smtClean="0">
                <a:solidFill>
                  <a:schemeClr val="tx1"/>
                </a:solidFill>
              </a:rPr>
            </a:br>
            <a:r>
              <a:rPr lang="en-US" dirty="0" smtClean="0">
                <a:solidFill>
                  <a:schemeClr val="tx1"/>
                </a:solidFill>
              </a:rPr>
              <a:t>Happy Machine</a:t>
            </a:r>
            <a:br>
              <a:rPr lang="en-US" dirty="0" smtClean="0">
                <a:solidFill>
                  <a:schemeClr val="tx1"/>
                </a:solidFill>
              </a:rPr>
            </a:br>
            <a:r>
              <a:rPr lang="en-US" dirty="0" smtClean="0">
                <a:solidFill>
                  <a:schemeClr val="tx1"/>
                </a:solidFill>
              </a:rPr>
              <a:t>Learning    </a:t>
            </a:r>
            <a:r>
              <a:rPr lang="en-US" dirty="0">
                <a:solidFill>
                  <a:schemeClr val="tx1"/>
                </a:solidFill>
              </a:rPr>
              <a:t/>
            </a:r>
            <a:br>
              <a:rPr lang="en-US" dirty="0">
                <a:solidFill>
                  <a:schemeClr val="tx1"/>
                </a:solidFill>
              </a:rPr>
            </a:br>
            <a:r>
              <a:rPr lang="en-US" dirty="0" err="1" smtClean="0">
                <a:solidFill>
                  <a:schemeClr val="tx1"/>
                </a:solidFill>
              </a:rPr>
              <a:t>dANKE</a:t>
            </a:r>
            <a:r>
              <a:rPr lang="en-US" dirty="0" smtClean="0">
                <a:solidFill>
                  <a:schemeClr val="tx1"/>
                </a:solidFill>
              </a:rPr>
              <a:t>(THANK YOU)                   </a:t>
            </a:r>
            <a:endParaRPr lang="en-US" dirty="0">
              <a:solidFill>
                <a:schemeClr val="tx1"/>
              </a:solidFill>
            </a:endParaRPr>
          </a:p>
        </p:txBody>
      </p:sp>
    </p:spTree>
    <p:custDataLst>
      <p:tags r:id="rId1"/>
    </p:custDataLst>
    <p:extLst>
      <p:ext uri="{BB962C8B-B14F-4D97-AF65-F5344CB8AC3E}">
        <p14:creationId xmlns:p14="http://schemas.microsoft.com/office/powerpoint/2010/main" val="28280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a:p>
            <a:pPr>
              <a:lnSpc>
                <a:spcPct val="89000"/>
              </a:lnSpc>
            </a:pPr>
            <a:endParaRPr lang="en-US" kern="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Project Objective</a:t>
            </a:r>
            <a:endParaRPr lang="en-US" sz="2800" dirty="0">
              <a:solidFill>
                <a:srgbClr val="0A5139"/>
              </a:solidFill>
            </a:endParaRPr>
          </a:p>
        </p:txBody>
      </p:sp>
      <p:sp>
        <p:nvSpPr>
          <p:cNvPr id="21" name="Rectangle 20"/>
          <p:cNvSpPr/>
          <p:nvPr>
            <p:custDataLst>
              <p:tags r:id="rId11"/>
            </p:custDataLst>
          </p:nvPr>
        </p:nvSpPr>
        <p:spPr>
          <a:xfrm>
            <a:off x="259081" y="1036320"/>
            <a:ext cx="3780828" cy="5693866"/>
          </a:xfrm>
          <a:prstGeom prst="rect">
            <a:avLst/>
          </a:prstGeom>
        </p:spPr>
        <p:txBody>
          <a:bodyPr wrap="square">
            <a:spAutoFit/>
          </a:bodyPr>
          <a:lstStyle/>
          <a:p>
            <a:r>
              <a:rPr lang="en-US" sz="2000" b="1" dirty="0" smtClean="0">
                <a:solidFill>
                  <a:srgbClr val="00B050"/>
                </a:solidFill>
                <a:latin typeface="+mn-lt"/>
              </a:rPr>
              <a:t>EXPLORING AND PRE PROCESSING DATA</a:t>
            </a:r>
            <a:endParaRPr lang="en-US" sz="1600" b="1" dirty="0" smtClean="0">
              <a:solidFill>
                <a:srgbClr val="00B050"/>
              </a:solidFill>
              <a:latin typeface="+mn-lt"/>
            </a:endParaRPr>
          </a:p>
          <a:p>
            <a:r>
              <a:rPr lang="en-US" sz="1600" b="1" dirty="0" smtClean="0">
                <a:latin typeface="+mn-lt"/>
              </a:rPr>
              <a:t>Our data is divided into 70:30 ratio in training and testing data</a:t>
            </a:r>
            <a:endParaRPr lang="en-US" sz="1400" b="1" dirty="0" smtClean="0">
              <a:latin typeface="+mn-lt"/>
            </a:endParaRPr>
          </a:p>
          <a:p>
            <a:endParaRPr lang="en-US" sz="2000" b="1" dirty="0" smtClean="0">
              <a:solidFill>
                <a:srgbClr val="00B050"/>
              </a:solidFill>
              <a:latin typeface="+mn-lt"/>
            </a:endParaRPr>
          </a:p>
          <a:p>
            <a:endParaRPr lang="en-US" sz="2000" b="1" dirty="0">
              <a:solidFill>
                <a:srgbClr val="00B050"/>
              </a:solidFill>
              <a:latin typeface="+mn-lt"/>
            </a:endParaRPr>
          </a:p>
          <a:p>
            <a:endParaRPr lang="en-US" sz="2000" b="1" dirty="0" smtClean="0">
              <a:solidFill>
                <a:srgbClr val="00B050"/>
              </a:solidFill>
              <a:latin typeface="+mn-lt"/>
            </a:endParaRPr>
          </a:p>
          <a:p>
            <a:endParaRPr lang="en-US" sz="2000" b="1" dirty="0">
              <a:solidFill>
                <a:srgbClr val="00B050"/>
              </a:solidFill>
              <a:latin typeface="+mn-lt"/>
            </a:endParaRPr>
          </a:p>
          <a:p>
            <a:r>
              <a:rPr lang="en-US" sz="2000" b="1" dirty="0" smtClean="0">
                <a:solidFill>
                  <a:srgbClr val="00B050"/>
                </a:solidFill>
                <a:latin typeface="+mn-lt"/>
              </a:rPr>
              <a:t>VISUALIZING DATA</a:t>
            </a:r>
          </a:p>
          <a:p>
            <a:r>
              <a:rPr lang="en-US" sz="1600" b="1" dirty="0" smtClean="0">
                <a:latin typeface="+mn-lt"/>
              </a:rPr>
              <a:t>For Visualizing the data we used:</a:t>
            </a:r>
          </a:p>
          <a:p>
            <a:r>
              <a:rPr lang="en-US" sz="1600" b="1" dirty="0" smtClean="0">
                <a:latin typeface="+mn-lt"/>
              </a:rPr>
              <a:t>Bar graph</a:t>
            </a:r>
          </a:p>
          <a:p>
            <a:r>
              <a:rPr lang="en-US" sz="1600" b="1" dirty="0" smtClean="0">
                <a:latin typeface="+mn-lt"/>
              </a:rPr>
              <a:t>Point Graph</a:t>
            </a:r>
          </a:p>
          <a:p>
            <a:r>
              <a:rPr lang="en-US" sz="1600" b="1" dirty="0" smtClean="0">
                <a:latin typeface="+mn-lt"/>
              </a:rPr>
              <a:t>Line Graph</a:t>
            </a:r>
            <a:endParaRPr lang="en-US" sz="1600" b="1" dirty="0" smtClean="0">
              <a:solidFill>
                <a:srgbClr val="00B050"/>
              </a:solidFill>
              <a:latin typeface="+mn-lt"/>
            </a:endParaRPr>
          </a:p>
          <a:p>
            <a:endParaRPr lang="en-US" sz="1600" b="1" dirty="0" smtClean="0">
              <a:latin typeface="+mn-lt"/>
            </a:endParaRPr>
          </a:p>
          <a:p>
            <a:endParaRPr lang="en-US" sz="1600" b="1" dirty="0" smtClean="0">
              <a:latin typeface="+mn-lt"/>
            </a:endParaRPr>
          </a:p>
          <a:p>
            <a:endParaRPr lang="en-US" sz="1600" b="1" dirty="0" smtClean="0">
              <a:solidFill>
                <a:srgbClr val="00B050"/>
              </a:solidFill>
              <a:latin typeface="+mn-lt"/>
            </a:endParaRPr>
          </a:p>
          <a:p>
            <a:endParaRPr lang="en-US" sz="1600" dirty="0">
              <a:solidFill>
                <a:srgbClr val="00B050"/>
              </a:solidFill>
              <a:latin typeface="+mn-lt"/>
            </a:endParaRPr>
          </a:p>
          <a:p>
            <a:endParaRPr lang="en-US" sz="1600" dirty="0" smtClean="0">
              <a:solidFill>
                <a:srgbClr val="00B050"/>
              </a:solidFill>
              <a:latin typeface="+mn-lt"/>
            </a:endParaRPr>
          </a:p>
          <a:p>
            <a:endParaRPr lang="en-US" sz="1600" dirty="0">
              <a:solidFill>
                <a:srgbClr val="00B050"/>
              </a:solidFill>
              <a:latin typeface="+mn-lt"/>
            </a:endParaRPr>
          </a:p>
          <a:p>
            <a:endParaRPr lang="en-US" sz="1600" dirty="0" smtClean="0">
              <a:solidFill>
                <a:srgbClr val="00B050"/>
              </a:solidFill>
              <a:latin typeface="+mn-lt"/>
            </a:endParaRPr>
          </a:p>
          <a:p>
            <a:endParaRPr lang="en-US" sz="1600" dirty="0">
              <a:solidFill>
                <a:srgbClr val="00B050"/>
              </a:solidFill>
              <a:latin typeface="+mn-lt"/>
            </a:endParaRPr>
          </a:p>
        </p:txBody>
      </p:sp>
      <p:sp>
        <p:nvSpPr>
          <p:cNvPr id="22" name="Rectangle 21"/>
          <p:cNvSpPr/>
          <p:nvPr>
            <p:custDataLst>
              <p:tags r:id="rId12"/>
            </p:custDataLst>
          </p:nvPr>
        </p:nvSpPr>
        <p:spPr>
          <a:xfrm>
            <a:off x="6480766" y="3212286"/>
            <a:ext cx="3871603" cy="2185214"/>
          </a:xfrm>
          <a:prstGeom prst="rect">
            <a:avLst/>
          </a:prstGeom>
        </p:spPr>
        <p:txBody>
          <a:bodyPr wrap="square">
            <a:spAutoFit/>
          </a:bodyPr>
          <a:lstStyle/>
          <a:p>
            <a:r>
              <a:rPr lang="en-US" sz="2000" b="1" dirty="0" smtClean="0">
                <a:solidFill>
                  <a:srgbClr val="00B050"/>
                </a:solidFill>
                <a:latin typeface="+mn-lt"/>
              </a:rPr>
              <a:t>PREDICT CAR AND OEM SALES</a:t>
            </a:r>
          </a:p>
          <a:p>
            <a:r>
              <a:rPr lang="en-US" sz="1600" b="1" dirty="0" smtClean="0">
                <a:latin typeface="+mn-lt"/>
              </a:rPr>
              <a:t>For Predicting car sales we used four different models.</a:t>
            </a:r>
          </a:p>
          <a:p>
            <a:r>
              <a:rPr lang="en-US" sz="1600" b="1" dirty="0" smtClean="0">
                <a:latin typeface="+mn-lt"/>
              </a:rPr>
              <a:t>For Predicting OEM sales we multiplied the parts manufactured for particular car  with total number of sales predicted.  </a:t>
            </a:r>
          </a:p>
        </p:txBody>
      </p:sp>
      <p:pic>
        <p:nvPicPr>
          <p:cNvPr id="3" name="Picture 2"/>
          <p:cNvPicPr>
            <a:picLocks noChangeAspect="1"/>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3924163" y="1042670"/>
            <a:ext cx="2137145" cy="1840319"/>
          </a:xfrm>
          <a:prstGeom prst="rect">
            <a:avLst/>
          </a:prstGeom>
        </p:spPr>
      </p:pic>
      <p:pic>
        <p:nvPicPr>
          <p:cNvPr id="15" name="Picture 2_" descr="Image result for car animation"/>
          <p:cNvPicPr>
            <a:picLocks noChangeAspect="1" noChangeArrowheads="1"/>
          </p:cNvPicPr>
          <p:nvPr>
            <p:custDataLst>
              <p:tags r:id="rId14"/>
            </p:custDataLst>
          </p:nvPr>
        </p:nvPicPr>
        <p:blipFill>
          <a:blip r:embed="rId20">
            <a:extLst>
              <a:ext uri="{28A0092B-C50C-407E-A947-70E740481C1C}">
                <a14:useLocalDpi xmlns:a14="http://schemas.microsoft.com/office/drawing/2010/main" val="0"/>
              </a:ext>
            </a:extLst>
          </a:blip>
          <a:srcRect/>
          <a:stretch>
            <a:fillRect/>
          </a:stretch>
        </p:blipFill>
        <p:spPr bwMode="auto">
          <a:xfrm>
            <a:off x="3504704" y="3618718"/>
            <a:ext cx="2976062" cy="11278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custDataLst>
              <p:tags r:id="rId15"/>
            </p:custDataLst>
          </p:nvPr>
        </p:nvSpPr>
        <p:spPr>
          <a:xfrm>
            <a:off x="6379535" y="878222"/>
            <a:ext cx="5483225" cy="1569660"/>
          </a:xfrm>
          <a:prstGeom prst="rect">
            <a:avLst/>
          </a:prstGeom>
        </p:spPr>
        <p:txBody>
          <a:bodyPr>
            <a:spAutoFit/>
          </a:bodyPr>
          <a:lstStyle/>
          <a:p>
            <a:r>
              <a:rPr lang="en-US" sz="2400" b="1" dirty="0">
                <a:solidFill>
                  <a:srgbClr val="00B050"/>
                </a:solidFill>
              </a:rPr>
              <a:t>MACHINE</a:t>
            </a:r>
            <a:r>
              <a:rPr lang="en-US" b="1" dirty="0">
                <a:solidFill>
                  <a:srgbClr val="00B050"/>
                </a:solidFill>
              </a:rPr>
              <a:t> </a:t>
            </a:r>
            <a:r>
              <a:rPr lang="en-US" sz="2400" b="1" dirty="0">
                <a:solidFill>
                  <a:srgbClr val="00B050"/>
                </a:solidFill>
              </a:rPr>
              <a:t>LEARNING</a:t>
            </a:r>
            <a:r>
              <a:rPr lang="en-US" b="1" dirty="0">
                <a:solidFill>
                  <a:srgbClr val="00B050"/>
                </a:solidFill>
              </a:rPr>
              <a:t> </a:t>
            </a:r>
            <a:r>
              <a:rPr lang="en-US" sz="2400" b="1" dirty="0">
                <a:solidFill>
                  <a:srgbClr val="00B050"/>
                </a:solidFill>
              </a:rPr>
              <a:t>MODELS</a:t>
            </a:r>
          </a:p>
          <a:p>
            <a:r>
              <a:rPr lang="en-US" b="1" dirty="0"/>
              <a:t>Models that are used are as follows:</a:t>
            </a:r>
          </a:p>
          <a:p>
            <a:r>
              <a:rPr lang="en-US" b="1" dirty="0"/>
              <a:t>Linear Regression</a:t>
            </a:r>
          </a:p>
          <a:p>
            <a:r>
              <a:rPr lang="en-US" b="1" dirty="0"/>
              <a:t>Logistic Regression</a:t>
            </a:r>
          </a:p>
          <a:p>
            <a:r>
              <a:rPr lang="en-US" b="1" dirty="0"/>
              <a:t>Random </a:t>
            </a:r>
            <a:r>
              <a:rPr lang="en-US" b="1" dirty="0" smtClean="0"/>
              <a:t>Forest</a:t>
            </a:r>
            <a:endParaRPr lang="en-US" b="1" dirty="0"/>
          </a:p>
        </p:txBody>
      </p:sp>
    </p:spTree>
    <p:custDataLst>
      <p:tags r:id="rId1"/>
    </p:custDataLst>
    <p:extLst>
      <p:ext uri="{BB962C8B-B14F-4D97-AF65-F5344CB8AC3E}">
        <p14:creationId xmlns:p14="http://schemas.microsoft.com/office/powerpoint/2010/main" val="284830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7" name="Rectangle 6"/>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Prediction Model</a:t>
            </a:r>
            <a:endParaRPr lang="en-US" sz="2800" dirty="0">
              <a:solidFill>
                <a:srgbClr val="0A5139"/>
              </a:solidFill>
            </a:endParaRPr>
          </a:p>
        </p:txBody>
      </p:sp>
      <p:pic>
        <p:nvPicPr>
          <p:cNvPr id="12" name="Picture 11"/>
          <p:cNvPicPr>
            <a:picLocks noChangeAspect="1"/>
          </p:cNvPicPr>
          <p:nvPr>
            <p:custDataLst>
              <p:tags r:id="rId11"/>
            </p:custDataLst>
          </p:nvPr>
        </p:nvPicPr>
        <p:blipFill>
          <a:blip r:embed="rId15"/>
          <a:stretch>
            <a:fillRect/>
          </a:stretch>
        </p:blipFill>
        <p:spPr>
          <a:xfrm>
            <a:off x="410845" y="1114263"/>
            <a:ext cx="10001250" cy="4200525"/>
          </a:xfrm>
          <a:prstGeom prst="rect">
            <a:avLst/>
          </a:prstGeom>
        </p:spPr>
      </p:pic>
    </p:spTree>
    <p:custDataLst>
      <p:tags r:id="rId1"/>
    </p:custDataLst>
    <p:extLst>
      <p:ext uri="{BB962C8B-B14F-4D97-AF65-F5344CB8AC3E}">
        <p14:creationId xmlns:p14="http://schemas.microsoft.com/office/powerpoint/2010/main" val="1253908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7" name="Rectangle 6"/>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Evaluation</a:t>
            </a:r>
            <a:endParaRPr lang="en-US" sz="2800" dirty="0">
              <a:solidFill>
                <a:srgbClr val="0A5139"/>
              </a:solidFill>
            </a:endParaRPr>
          </a:p>
        </p:txBody>
      </p:sp>
      <p:pic>
        <p:nvPicPr>
          <p:cNvPr id="15" name="Picture 14"/>
          <p:cNvPicPr>
            <a:picLocks noChangeAspect="1"/>
          </p:cNvPicPr>
          <p:nvPr>
            <p:custDataLst>
              <p:tags r:id="rId11"/>
            </p:custDataLst>
          </p:nvPr>
        </p:nvPicPr>
        <p:blipFill>
          <a:blip r:embed="rId15"/>
          <a:stretch>
            <a:fillRect/>
          </a:stretch>
        </p:blipFill>
        <p:spPr>
          <a:xfrm>
            <a:off x="1823085" y="1103630"/>
            <a:ext cx="7981315" cy="4686105"/>
          </a:xfrm>
          <a:prstGeom prst="rect">
            <a:avLst/>
          </a:prstGeom>
        </p:spPr>
      </p:pic>
    </p:spTree>
    <p:custDataLst>
      <p:tags r:id="rId1"/>
    </p:custDataLst>
    <p:extLst>
      <p:ext uri="{BB962C8B-B14F-4D97-AF65-F5344CB8AC3E}">
        <p14:creationId xmlns:p14="http://schemas.microsoft.com/office/powerpoint/2010/main" val="2117915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7" name="Rectangle 6"/>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Prediction Model</a:t>
            </a:r>
            <a:endParaRPr lang="en-US" sz="2800" dirty="0">
              <a:solidFill>
                <a:srgbClr val="0A5139"/>
              </a:solidFill>
            </a:endParaRPr>
          </a:p>
        </p:txBody>
      </p:sp>
      <p:pic>
        <p:nvPicPr>
          <p:cNvPr id="11" name="Picture 10"/>
          <p:cNvPicPr>
            <a:picLocks noChangeAspect="1"/>
          </p:cNvPicPr>
          <p:nvPr>
            <p:custDataLst>
              <p:tags r:id="rId11"/>
            </p:custDataLst>
          </p:nvPr>
        </p:nvPicPr>
        <p:blipFill>
          <a:blip r:embed="rId15"/>
          <a:stretch>
            <a:fillRect/>
          </a:stretch>
        </p:blipFill>
        <p:spPr>
          <a:xfrm>
            <a:off x="580390" y="1225550"/>
            <a:ext cx="8814118" cy="4724400"/>
          </a:xfrm>
          <a:prstGeom prst="rect">
            <a:avLst/>
          </a:prstGeom>
        </p:spPr>
      </p:pic>
    </p:spTree>
    <p:custDataLst>
      <p:tags r:id="rId1"/>
    </p:custDataLst>
    <p:extLst>
      <p:ext uri="{BB962C8B-B14F-4D97-AF65-F5344CB8AC3E}">
        <p14:creationId xmlns:p14="http://schemas.microsoft.com/office/powerpoint/2010/main" val="1431830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9" name="Picture 8"/>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Box 7"/>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400" dirty="0"/>
              <a:t>Car and OEM Sales Forecast for Indian Market (Predictive Analysis)</a:t>
            </a:r>
          </a:p>
        </p:txBody>
      </p:sp>
      <p:sp>
        <p:nvSpPr>
          <p:cNvPr id="7" name="Rectangle 6"/>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Box 2"/>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0A5139"/>
                </a:solidFill>
              </a:rPr>
              <a:t>Production Data</a:t>
            </a:r>
            <a:endParaRPr lang="en-US" sz="2800" dirty="0">
              <a:solidFill>
                <a:srgbClr val="0A5139"/>
              </a:solidFill>
            </a:endParaRPr>
          </a:p>
        </p:txBody>
      </p:sp>
      <p:pic>
        <p:nvPicPr>
          <p:cNvPr id="11" name="Picture 10"/>
          <p:cNvPicPr>
            <a:picLocks noChangeAspect="1"/>
          </p:cNvPicPr>
          <p:nvPr>
            <p:custDataLst>
              <p:tags r:id="rId11"/>
            </p:custDataLst>
          </p:nvPr>
        </p:nvPicPr>
        <p:blipFill>
          <a:blip r:embed="rId15"/>
          <a:stretch>
            <a:fillRect/>
          </a:stretch>
        </p:blipFill>
        <p:spPr>
          <a:xfrm>
            <a:off x="1465262" y="1261268"/>
            <a:ext cx="8039100" cy="3648075"/>
          </a:xfrm>
          <a:prstGeom prst="rect">
            <a:avLst/>
          </a:prstGeom>
        </p:spPr>
      </p:pic>
    </p:spTree>
    <p:custDataLst>
      <p:tags r:id="rId1"/>
    </p:custDataLst>
    <p:extLst>
      <p:ext uri="{BB962C8B-B14F-4D97-AF65-F5344CB8AC3E}">
        <p14:creationId xmlns:p14="http://schemas.microsoft.com/office/powerpoint/2010/main" val="123445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a:t>Car and </a:t>
            </a:r>
            <a:r>
              <a:rPr lang="en-US" sz="2800" dirty="0" smtClean="0"/>
              <a:t>OEM </a:t>
            </a:r>
            <a:r>
              <a:rPr lang="en-US" sz="2800" dirty="0"/>
              <a:t>Sales Forecast for Indian </a:t>
            </a:r>
            <a:r>
              <a:rPr lang="en-US" sz="2800" dirty="0" smtClean="0"/>
              <a:t>Market</a:t>
            </a:r>
          </a:p>
          <a:p>
            <a:pPr>
              <a:lnSpc>
                <a:spcPct val="89000"/>
              </a:lnSpc>
            </a:pPr>
            <a:endParaRPr lang="en-US" sz="2800" dirty="0"/>
          </a:p>
          <a:p>
            <a:pPr>
              <a:lnSpc>
                <a:spcPct val="89000"/>
              </a:lnSpc>
            </a:pPr>
            <a:endParaRPr lang="en-US" sz="2800" dirty="0"/>
          </a:p>
          <a:p>
            <a:pPr>
              <a:lnSpc>
                <a:spcPct val="89000"/>
              </a:lnSpc>
            </a:pPr>
            <a:endParaRPr lang="en-US" sz="2800" kern="0" dirty="0" smtClean="0"/>
          </a:p>
          <a:p>
            <a:pPr>
              <a:lnSpc>
                <a:spcPct val="89000"/>
              </a:lnSpc>
            </a:pPr>
            <a:endParaRPr lang="en-US" sz="2800" kern="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rot="10800000" flipV="1">
            <a:off x="259080" y="647700"/>
            <a:ext cx="10452100" cy="816903"/>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(Predictive Analysis)</a:t>
            </a:r>
            <a:br>
              <a:rPr lang="en-US" sz="2800" dirty="0" smtClean="0"/>
            </a:br>
            <a:r>
              <a:rPr lang="en-US" sz="2800" dirty="0" smtClean="0"/>
              <a:t>Data Dictionary</a:t>
            </a:r>
            <a:br>
              <a:rPr lang="en-US" sz="2800" dirty="0" smtClean="0"/>
            </a:br>
            <a:endParaRPr lang="en-US" sz="2800" dirty="0"/>
          </a:p>
        </p:txBody>
      </p:sp>
      <p:graphicFrame>
        <p:nvGraphicFramePr>
          <p:cNvPr id="4" name="Table 3"/>
          <p:cNvGraphicFramePr>
            <a:graphicFrameLocks noGrp="1"/>
          </p:cNvGraphicFramePr>
          <p:nvPr>
            <p:custDataLst>
              <p:tags r:id="rId11"/>
            </p:custDataLst>
            <p:extLst>
              <p:ext uri="{D42A27DB-BD31-4B8C-83A1-F6EECF244321}">
                <p14:modId xmlns:p14="http://schemas.microsoft.com/office/powerpoint/2010/main" val="3954813396"/>
              </p:ext>
            </p:extLst>
          </p:nvPr>
        </p:nvGraphicFramePr>
        <p:xfrm>
          <a:off x="166255" y="1531913"/>
          <a:ext cx="10448073" cy="3283379"/>
        </p:xfrm>
        <a:graphic>
          <a:graphicData uri="http://schemas.openxmlformats.org/drawingml/2006/table">
            <a:tbl>
              <a:tblPr firstRow="1" bandRow="1">
                <a:tableStyleId>{93296810-A885-4BE3-A3E7-6D5BEEA58F35}</a:tableStyleId>
              </a:tblPr>
              <a:tblGrid>
                <a:gridCol w="2118424">
                  <a:extLst>
                    <a:ext uri="{9D8B030D-6E8A-4147-A177-3AD203B41FA5}">
                      <a16:colId xmlns:a16="http://schemas.microsoft.com/office/drawing/2014/main" xmlns="" val="2844547394"/>
                    </a:ext>
                  </a:extLst>
                </a:gridCol>
                <a:gridCol w="6387449">
                  <a:extLst>
                    <a:ext uri="{9D8B030D-6E8A-4147-A177-3AD203B41FA5}">
                      <a16:colId xmlns:a16="http://schemas.microsoft.com/office/drawing/2014/main" xmlns="" val="3672511867"/>
                    </a:ext>
                  </a:extLst>
                </a:gridCol>
                <a:gridCol w="1942200">
                  <a:extLst>
                    <a:ext uri="{9D8B030D-6E8A-4147-A177-3AD203B41FA5}">
                      <a16:colId xmlns:a16="http://schemas.microsoft.com/office/drawing/2014/main" xmlns="" val="4059454952"/>
                    </a:ext>
                  </a:extLst>
                </a:gridCol>
              </a:tblGrid>
              <a:tr h="340282">
                <a:tc>
                  <a:txBody>
                    <a:bodyPr/>
                    <a:lstStyle/>
                    <a:p>
                      <a:r>
                        <a:rPr lang="en-US" dirty="0" smtClean="0"/>
                        <a:t>Variable</a:t>
                      </a:r>
                      <a:endParaRPr lang="en-US" dirty="0"/>
                    </a:p>
                  </a:txBody>
                  <a:tcPr/>
                </a:tc>
                <a:tc>
                  <a:txBody>
                    <a:bodyPr/>
                    <a:lstStyle/>
                    <a:p>
                      <a:r>
                        <a:rPr lang="en-US" dirty="0" smtClean="0"/>
                        <a:t>Definition</a:t>
                      </a:r>
                      <a:r>
                        <a:rPr lang="en-US" baseline="0" dirty="0" smtClean="0"/>
                        <a:t> </a:t>
                      </a:r>
                      <a:endParaRPr lang="en-US" dirty="0"/>
                    </a:p>
                  </a:txBody>
                  <a:tcPr/>
                </a:tc>
                <a:tc>
                  <a:txBody>
                    <a:bodyPr/>
                    <a:lstStyle/>
                    <a:p>
                      <a:r>
                        <a:rPr lang="en-US" dirty="0" smtClean="0"/>
                        <a:t>Key (Sample)</a:t>
                      </a:r>
                      <a:endParaRPr lang="en-US" dirty="0"/>
                    </a:p>
                  </a:txBody>
                  <a:tcPr/>
                </a:tc>
                <a:extLst>
                  <a:ext uri="{0D108BD9-81ED-4DB2-BD59-A6C34878D82A}">
                    <a16:rowId xmlns:a16="http://schemas.microsoft.com/office/drawing/2014/main" xmlns="" val="3497713299"/>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make</a:t>
                      </a:r>
                      <a:endParaRPr lang="en-US" dirty="0"/>
                    </a:p>
                  </a:txBody>
                  <a:tcPr/>
                </a:tc>
                <a:tc>
                  <a:txBody>
                    <a:bodyPr/>
                    <a:lstStyle/>
                    <a:p>
                      <a:r>
                        <a:rPr lang="en-US" dirty="0" smtClean="0"/>
                        <a:t>Car</a:t>
                      </a:r>
                      <a:r>
                        <a:rPr lang="en-US" baseline="0" dirty="0" smtClean="0"/>
                        <a:t> manufacturer name.</a:t>
                      </a:r>
                      <a:endParaRPr lang="en-US" dirty="0"/>
                    </a:p>
                  </a:txBody>
                  <a:tcPr/>
                </a:tc>
                <a:tc>
                  <a:txBody>
                    <a:bodyPr/>
                    <a:lstStyle/>
                    <a:p>
                      <a:endParaRPr lang="en-US" dirty="0"/>
                    </a:p>
                  </a:txBody>
                  <a:tcPr/>
                </a:tc>
                <a:extLst>
                  <a:ext uri="{0D108BD9-81ED-4DB2-BD59-A6C34878D82A}">
                    <a16:rowId xmlns:a16="http://schemas.microsoft.com/office/drawing/2014/main" xmlns="" val="476794400"/>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model</a:t>
                      </a:r>
                      <a:endParaRPr lang="en-US" dirty="0"/>
                    </a:p>
                  </a:txBody>
                  <a:tcPr/>
                </a:tc>
                <a:tc>
                  <a:txBody>
                    <a:bodyPr/>
                    <a:lstStyle/>
                    <a:p>
                      <a:r>
                        <a:rPr lang="en-US" dirty="0" smtClean="0"/>
                        <a:t>Model</a:t>
                      </a:r>
                      <a:r>
                        <a:rPr lang="en-US" baseline="0" dirty="0" smtClean="0"/>
                        <a:t> name of the particular brand.</a:t>
                      </a:r>
                      <a:endParaRPr lang="en-US" dirty="0"/>
                    </a:p>
                  </a:txBody>
                  <a:tcPr/>
                </a:tc>
                <a:tc>
                  <a:txBody>
                    <a:bodyPr/>
                    <a:lstStyle/>
                    <a:p>
                      <a:endParaRPr lang="en-US" dirty="0"/>
                    </a:p>
                  </a:txBody>
                  <a:tcPr/>
                </a:tc>
                <a:extLst>
                  <a:ext uri="{0D108BD9-81ED-4DB2-BD59-A6C34878D82A}">
                    <a16:rowId xmlns:a16="http://schemas.microsoft.com/office/drawing/2014/main" xmlns="" val="2084985631"/>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month_code </a:t>
                      </a:r>
                      <a:endParaRPr lang="en-US" dirty="0"/>
                    </a:p>
                  </a:txBody>
                  <a:tcPr/>
                </a:tc>
                <a:tc>
                  <a:txBody>
                    <a:bodyPr/>
                    <a:lstStyle/>
                    <a:p>
                      <a:r>
                        <a:rPr lang="en-US" dirty="0" smtClean="0"/>
                        <a:t>Code</a:t>
                      </a:r>
                      <a:r>
                        <a:rPr lang="en-US" baseline="0" dirty="0" smtClean="0"/>
                        <a:t> assigned to particular month.</a:t>
                      </a:r>
                      <a:endParaRPr lang="en-US" dirty="0"/>
                    </a:p>
                  </a:txBody>
                  <a:tcPr/>
                </a:tc>
                <a:tc>
                  <a:txBody>
                    <a:bodyPr/>
                    <a:lstStyle/>
                    <a:p>
                      <a:endParaRPr lang="en-US" dirty="0"/>
                    </a:p>
                  </a:txBody>
                  <a:tcPr/>
                </a:tc>
                <a:extLst>
                  <a:ext uri="{0D108BD9-81ED-4DB2-BD59-A6C34878D82A}">
                    <a16:rowId xmlns:a16="http://schemas.microsoft.com/office/drawing/2014/main" xmlns="" val="3596604742"/>
                  </a:ext>
                </a:extLst>
              </a:tr>
              <a:tr h="370643">
                <a:tc>
                  <a:txBody>
                    <a:bodyPr/>
                    <a:lstStyle/>
                    <a:p>
                      <a:r>
                        <a:rPr lang="en-US" dirty="0" smtClean="0"/>
                        <a:t>total</a:t>
                      </a:r>
                      <a:endParaRPr lang="en-US" dirty="0"/>
                    </a:p>
                  </a:txBody>
                  <a:tcPr/>
                </a:tc>
                <a:tc>
                  <a:txBody>
                    <a:bodyPr/>
                    <a:lstStyle/>
                    <a:p>
                      <a:r>
                        <a:rPr lang="en-US" dirty="0" smtClean="0"/>
                        <a:t>Total</a:t>
                      </a:r>
                      <a:r>
                        <a:rPr lang="en-US" baseline="0" dirty="0" smtClean="0"/>
                        <a:t> Sale of the car for particular month.</a:t>
                      </a:r>
                      <a:endParaRPr lang="en-US" dirty="0"/>
                    </a:p>
                  </a:txBody>
                  <a:tcPr/>
                </a:tc>
                <a:tc>
                  <a:txBody>
                    <a:bodyPr/>
                    <a:lstStyle/>
                    <a:p>
                      <a:endParaRPr lang="en-US" dirty="0"/>
                    </a:p>
                  </a:txBody>
                  <a:tcPr/>
                </a:tc>
                <a:extLst>
                  <a:ext uri="{0D108BD9-81ED-4DB2-BD59-A6C34878D82A}">
                    <a16:rowId xmlns:a16="http://schemas.microsoft.com/office/drawing/2014/main" xmlns="" val="1701883094"/>
                  </a:ext>
                </a:extLst>
              </a:tr>
              <a:tr h="348596">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619" kern="1200" dirty="0" smtClean="0">
                          <a:solidFill>
                            <a:schemeClr val="dk1"/>
                          </a:solidFill>
                          <a:latin typeface="+mn-lt"/>
                          <a:ea typeface="+mn-ea"/>
                          <a:cs typeface="+mn-cs"/>
                        </a:rPr>
                        <a:t>gdp</a:t>
                      </a:r>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619" kern="1200" dirty="0" smtClean="0"/>
                        <a:t>Gross Domestic Platform of India for particular month. </a:t>
                      </a:r>
                    </a:p>
                  </a:txBody>
                  <a:tcPr/>
                </a:tc>
                <a:tc>
                  <a:txBody>
                    <a:bodyPr/>
                    <a:lstStyle/>
                    <a:p>
                      <a:endParaRPr lang="en-US" dirty="0"/>
                    </a:p>
                  </a:txBody>
                  <a:tcPr/>
                </a:tc>
                <a:extLst>
                  <a:ext uri="{0D108BD9-81ED-4DB2-BD59-A6C34878D82A}">
                    <a16:rowId xmlns:a16="http://schemas.microsoft.com/office/drawing/2014/main" xmlns="" val="3229444998"/>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unemployment</a:t>
                      </a:r>
                      <a:endParaRPr lang="en-US" dirty="0"/>
                    </a:p>
                  </a:txBody>
                  <a:tcPr/>
                </a:tc>
                <a:tc>
                  <a:txBody>
                    <a:bodyPr/>
                    <a:lstStyle/>
                    <a:p>
                      <a:r>
                        <a:rPr lang="en-US" dirty="0" smtClean="0"/>
                        <a:t>Unemployment</a:t>
                      </a:r>
                      <a:r>
                        <a:rPr lang="en-US" baseline="0" dirty="0" smtClean="0"/>
                        <a:t> rate of India for particular month</a:t>
                      </a:r>
                      <a:endParaRPr lang="en-US" dirty="0"/>
                    </a:p>
                  </a:txBody>
                  <a:tcPr/>
                </a:tc>
                <a:tc>
                  <a:txBody>
                    <a:bodyPr/>
                    <a:lstStyle/>
                    <a:p>
                      <a:endParaRPr lang="en-US" dirty="0"/>
                    </a:p>
                  </a:txBody>
                  <a:tcPr/>
                </a:tc>
                <a:extLst>
                  <a:ext uri="{0D108BD9-81ED-4DB2-BD59-A6C34878D82A}">
                    <a16:rowId xmlns:a16="http://schemas.microsoft.com/office/drawing/2014/main" xmlns="" val="2889670044"/>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petrol_price</a:t>
                      </a:r>
                      <a:endParaRPr lang="en-US" dirty="0"/>
                    </a:p>
                  </a:txBody>
                  <a:tcPr/>
                </a:tc>
                <a:tc>
                  <a:txBody>
                    <a:bodyPr/>
                    <a:lstStyle/>
                    <a:p>
                      <a:r>
                        <a:rPr lang="en-US" dirty="0" smtClean="0"/>
                        <a:t>Petrol</a:t>
                      </a:r>
                      <a:r>
                        <a:rPr lang="en-US" baseline="0" dirty="0" smtClean="0"/>
                        <a:t> Price of India for particular month.</a:t>
                      </a:r>
                      <a:endParaRPr lang="en-US" dirty="0"/>
                    </a:p>
                  </a:txBody>
                  <a:tcPr/>
                </a:tc>
                <a:tc>
                  <a:txBody>
                    <a:bodyPr/>
                    <a:lstStyle/>
                    <a:p>
                      <a:endParaRPr lang="en-US" dirty="0"/>
                    </a:p>
                  </a:txBody>
                  <a:tcPr/>
                </a:tc>
                <a:extLst>
                  <a:ext uri="{0D108BD9-81ED-4DB2-BD59-A6C34878D82A}">
                    <a16:rowId xmlns:a16="http://schemas.microsoft.com/office/drawing/2014/main" xmlns="" val="1891745283"/>
                  </a:ext>
                </a:extLst>
              </a:tr>
              <a:tr h="37064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diesel_price</a:t>
                      </a:r>
                      <a:endParaRPr lang="en-US" dirty="0"/>
                    </a:p>
                  </a:txBody>
                  <a:tcPr/>
                </a:tc>
                <a:tc>
                  <a:txBody>
                    <a:bodyPr/>
                    <a:lstStyle/>
                    <a:p>
                      <a:r>
                        <a:rPr lang="en-US" dirty="0" smtClean="0"/>
                        <a:t>Diesel</a:t>
                      </a:r>
                      <a:r>
                        <a:rPr lang="en-US" baseline="0" dirty="0" smtClean="0"/>
                        <a:t> Price of India for particular month</a:t>
                      </a:r>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xmlns="" val="3416753214"/>
                  </a:ext>
                </a:extLst>
              </a:tr>
            </a:tbl>
          </a:graphicData>
        </a:graphic>
      </p:graphicFrame>
    </p:spTree>
    <p:custDataLst>
      <p:tags r:id="rId1"/>
    </p:custDataLst>
    <p:extLst>
      <p:ext uri="{BB962C8B-B14F-4D97-AF65-F5344CB8AC3E}">
        <p14:creationId xmlns:p14="http://schemas.microsoft.com/office/powerpoint/2010/main" val="3456713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12"/>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0" name="TextBox 9"/>
          <p:cNvSpPr txBox="1">
            <a:spLocks/>
          </p:cNvSpPr>
          <p:nvPr>
            <p:custDataLst>
              <p:tags r:id="rId4"/>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Car </a:t>
            </a:r>
            <a:r>
              <a:rPr lang="en-US" sz="2800" dirty="0"/>
              <a:t>and </a:t>
            </a:r>
            <a:r>
              <a:rPr lang="en-US" sz="2800" dirty="0" smtClean="0"/>
              <a:t>OEM Sales Forecast for Indian Market</a:t>
            </a:r>
          </a:p>
          <a:p>
            <a:pPr>
              <a:lnSpc>
                <a:spcPct val="89000"/>
              </a:lnSpc>
            </a:pPr>
            <a:r>
              <a:rPr lang="en-US" sz="2800" dirty="0" smtClean="0"/>
              <a:t>(Predictive Analysis)</a:t>
            </a:r>
          </a:p>
          <a:p>
            <a:pPr>
              <a:lnSpc>
                <a:spcPct val="89000"/>
              </a:lnSpc>
            </a:pPr>
            <a:endParaRPr lang="en-US" sz="2400" kern="0" dirty="0"/>
          </a:p>
        </p:txBody>
      </p:sp>
      <p:sp>
        <p:nvSpPr>
          <p:cNvPr id="9" name="Rectangle 8"/>
          <p:cNvSpPr>
            <a:spLocks/>
          </p:cNvSpPr>
          <p:nvPr>
            <p:custDataLst>
              <p:tags r:id="rId5"/>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RBEI/BSB | 2018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8" name="Rectangle 7"/>
          <p:cNvSpPr>
            <a:spLocks/>
          </p:cNvSpPr>
          <p:nvPr>
            <p:custDataLst>
              <p:tags r:id="rId6"/>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7"/>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6" name="Rectangle 5" hidden="1"/>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5" name="TextBox 4"/>
          <p:cNvSpPr txBox="1"/>
          <p:nvPr>
            <p:custDataLst>
              <p:tags r:id="rId9"/>
            </p:custDataLst>
          </p:nvPr>
        </p:nvSpPr>
        <p:spPr>
          <a:xfrm>
            <a:off x="259080" y="1295400"/>
            <a:ext cx="211963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10"/>
            </p:custDataLst>
          </p:nvPr>
        </p:nvSpPr>
        <p:spPr>
          <a:xfrm>
            <a:off x="259080" y="647700"/>
            <a:ext cx="10452100" cy="4826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
            </a:r>
            <a:br>
              <a:rPr lang="en-US" sz="2800" dirty="0" smtClean="0"/>
            </a:br>
            <a:r>
              <a:rPr lang="en-US" sz="2800" dirty="0" smtClean="0"/>
              <a:t>Data Dictionary </a:t>
            </a:r>
            <a:endParaRPr lang="en-US" sz="2800" dirty="0"/>
          </a:p>
        </p:txBody>
      </p:sp>
      <p:graphicFrame>
        <p:nvGraphicFramePr>
          <p:cNvPr id="4" name="Table 3"/>
          <p:cNvGraphicFramePr>
            <a:graphicFrameLocks noGrp="1"/>
          </p:cNvGraphicFramePr>
          <p:nvPr>
            <p:custDataLst>
              <p:tags r:id="rId11"/>
            </p:custDataLst>
            <p:extLst>
              <p:ext uri="{D42A27DB-BD31-4B8C-83A1-F6EECF244321}">
                <p14:modId xmlns:p14="http://schemas.microsoft.com/office/powerpoint/2010/main" val="362556377"/>
              </p:ext>
            </p:extLst>
          </p:nvPr>
        </p:nvGraphicFramePr>
        <p:xfrm>
          <a:off x="180619" y="1459542"/>
          <a:ext cx="10125431" cy="3053719"/>
        </p:xfrm>
        <a:graphic>
          <a:graphicData uri="http://schemas.openxmlformats.org/drawingml/2006/table">
            <a:tbl>
              <a:tblPr firstRow="1" bandRow="1">
                <a:tableStyleId>{93296810-A885-4BE3-A3E7-6D5BEEA58F35}</a:tableStyleId>
              </a:tblPr>
              <a:tblGrid>
                <a:gridCol w="5167943">
                  <a:extLst>
                    <a:ext uri="{9D8B030D-6E8A-4147-A177-3AD203B41FA5}">
                      <a16:colId xmlns:a16="http://schemas.microsoft.com/office/drawing/2014/main" xmlns="" val="2844547394"/>
                    </a:ext>
                  </a:extLst>
                </a:gridCol>
                <a:gridCol w="4957488">
                  <a:extLst>
                    <a:ext uri="{9D8B030D-6E8A-4147-A177-3AD203B41FA5}">
                      <a16:colId xmlns:a16="http://schemas.microsoft.com/office/drawing/2014/main" xmlns="" val="3672511867"/>
                    </a:ext>
                  </a:extLst>
                </a:gridCol>
              </a:tblGrid>
              <a:tr h="324428">
                <a:tc>
                  <a:txBody>
                    <a:bodyPr/>
                    <a:lstStyle/>
                    <a:p>
                      <a:r>
                        <a:rPr lang="en-US" dirty="0" smtClean="0"/>
                        <a:t>Variable</a:t>
                      </a:r>
                      <a:endParaRPr lang="en-US" dirty="0"/>
                    </a:p>
                  </a:txBody>
                  <a:tcPr/>
                </a:tc>
                <a:tc>
                  <a:txBody>
                    <a:bodyPr/>
                    <a:lstStyle/>
                    <a:p>
                      <a:endParaRPr lang="en-US" dirty="0"/>
                    </a:p>
                  </a:txBody>
                  <a:tcPr/>
                </a:tc>
                <a:extLst>
                  <a:ext uri="{0D108BD9-81ED-4DB2-BD59-A6C34878D82A}">
                    <a16:rowId xmlns:a16="http://schemas.microsoft.com/office/drawing/2014/main" xmlns="" val="3497713299"/>
                  </a:ext>
                </a:extLst>
              </a:tr>
              <a:tr h="324428">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diesel system</a:t>
                      </a:r>
                      <a:endParaRPr lang="en-US" dirty="0"/>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auxiliary system </a:t>
                      </a:r>
                    </a:p>
                  </a:txBody>
                  <a:tcPr/>
                </a:tc>
                <a:extLst>
                  <a:ext uri="{0D108BD9-81ED-4DB2-BD59-A6C34878D82A}">
                    <a16:rowId xmlns:a16="http://schemas.microsoft.com/office/drawing/2014/main" xmlns="" val="476794400"/>
                  </a:ext>
                </a:extLst>
              </a:tr>
              <a:tr h="328183">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breaking system</a:t>
                      </a:r>
                      <a:endParaRPr lang="en-US" dirty="0"/>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automotive bulbs</a:t>
                      </a:r>
                    </a:p>
                  </a:txBody>
                  <a:tcPr/>
                </a:tc>
                <a:extLst>
                  <a:ext uri="{0D108BD9-81ED-4DB2-BD59-A6C34878D82A}">
                    <a16:rowId xmlns:a16="http://schemas.microsoft.com/office/drawing/2014/main" xmlns="" val="2084985631"/>
                  </a:ext>
                </a:extLst>
              </a:tr>
              <a:tr h="324428">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auto electricals</a:t>
                      </a:r>
                      <a:endParaRPr lang="en-US" dirty="0"/>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spark plugs</a:t>
                      </a:r>
                    </a:p>
                  </a:txBody>
                  <a:tcPr/>
                </a:tc>
                <a:extLst>
                  <a:ext uri="{0D108BD9-81ED-4DB2-BD59-A6C34878D82A}">
                    <a16:rowId xmlns:a16="http://schemas.microsoft.com/office/drawing/2014/main" xmlns="" val="3596604742"/>
                  </a:ext>
                </a:extLst>
              </a:tr>
              <a:tr h="324428">
                <a:tc>
                  <a:txBody>
                    <a:bodyPr/>
                    <a:lstStyle/>
                    <a:p>
                      <a:r>
                        <a:rPr lang="en-US" dirty="0" smtClean="0"/>
                        <a:t>batteries</a:t>
                      </a:r>
                      <a:endParaRPr lang="en-US" dirty="0"/>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wiper blades</a:t>
                      </a:r>
                    </a:p>
                  </a:txBody>
                  <a:tcPr/>
                </a:tc>
                <a:extLst>
                  <a:ext uri="{0D108BD9-81ED-4DB2-BD59-A6C34878D82A}">
                    <a16:rowId xmlns:a16="http://schemas.microsoft.com/office/drawing/2014/main" xmlns="" val="1701883094"/>
                  </a:ext>
                </a:extLst>
              </a:tr>
              <a:tr h="348111">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sz="1619" kern="1200" dirty="0" smtClean="0">
                          <a:solidFill>
                            <a:schemeClr val="dk1"/>
                          </a:solidFill>
                          <a:latin typeface="+mn-lt"/>
                          <a:ea typeface="+mn-ea"/>
                          <a:cs typeface="+mn-cs"/>
                        </a:rPr>
                        <a:t>automotive belt</a:t>
                      </a:r>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lightning coils</a:t>
                      </a:r>
                    </a:p>
                  </a:txBody>
                  <a:tcPr/>
                </a:tc>
                <a:extLst>
                  <a:ext uri="{0D108BD9-81ED-4DB2-BD59-A6C34878D82A}">
                    <a16:rowId xmlns:a16="http://schemas.microsoft.com/office/drawing/2014/main" xmlns="" val="3229444998"/>
                  </a:ext>
                </a:extLst>
              </a:tr>
              <a:tr h="315786">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horns</a:t>
                      </a:r>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charging</a:t>
                      </a:r>
                      <a:r>
                        <a:rPr lang="en-US" baseline="0" dirty="0" smtClean="0"/>
                        <a:t> coils</a:t>
                      </a:r>
                      <a:endParaRPr lang="en-US" dirty="0" smtClean="0"/>
                    </a:p>
                  </a:txBody>
                  <a:tcPr/>
                </a:tc>
                <a:extLst>
                  <a:ext uri="{0D108BD9-81ED-4DB2-BD59-A6C34878D82A}">
                    <a16:rowId xmlns:a16="http://schemas.microsoft.com/office/drawing/2014/main" xmlns="" val="2889670044"/>
                  </a:ext>
                </a:extLst>
              </a:tr>
              <a:tr h="334046">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kumimoji="0" lang="en-US" u="none" strike="noStrike" cap="none" normalizeH="0" baseline="0" dirty="0" smtClean="0">
                          <a:ln>
                            <a:noFill/>
                          </a:ln>
                          <a:effectLst/>
                        </a:rPr>
                        <a:t>filters</a:t>
                      </a:r>
                      <a:endParaRPr lang="en-US" dirty="0" smtClean="0"/>
                    </a:p>
                  </a:txBody>
                  <a:tcPr/>
                </a:tc>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ignition coils</a:t>
                      </a:r>
                    </a:p>
                  </a:txBody>
                  <a:tcPr/>
                </a:tc>
                <a:extLst>
                  <a:ext uri="{0D108BD9-81ED-4DB2-BD59-A6C34878D82A}">
                    <a16:rowId xmlns:a16="http://schemas.microsoft.com/office/drawing/2014/main" xmlns="" val="1891745283"/>
                  </a:ext>
                </a:extLst>
              </a:tr>
              <a:tr h="321309">
                <a:tc>
                  <a:txBody>
                    <a:bodyPr/>
                    <a:lstStyle/>
                    <a:p>
                      <a:pPr marL="0" marR="0" lvl="0" indent="0" algn="l" defTabSz="822716" rtl="0" eaLnBrk="1" fontAlgn="auto" latinLnBrk="0" hangingPunct="1">
                        <a:lnSpc>
                          <a:spcPct val="100000"/>
                        </a:lnSpc>
                        <a:spcBef>
                          <a:spcPts val="0"/>
                        </a:spcBef>
                        <a:spcAft>
                          <a:spcPts val="0"/>
                        </a:spcAft>
                        <a:buClrTx/>
                        <a:buSzTx/>
                        <a:buFontTx/>
                        <a:buNone/>
                        <a:tabLst/>
                        <a:defRPr/>
                      </a:pPr>
                      <a:r>
                        <a:rPr lang="en-US" dirty="0" smtClean="0"/>
                        <a:t>gasoline system</a:t>
                      </a:r>
                    </a:p>
                  </a:txBody>
                  <a:tcPr/>
                </a:tc>
                <a:tc>
                  <a:txBody>
                    <a:bodyPr/>
                    <a:lstStyle/>
                    <a:p>
                      <a:endParaRPr lang="en-US" dirty="0"/>
                    </a:p>
                  </a:txBody>
                  <a:tcPr/>
                </a:tc>
                <a:extLst>
                  <a:ext uri="{0D108BD9-81ED-4DB2-BD59-A6C34878D82A}">
                    <a16:rowId xmlns:a16="http://schemas.microsoft.com/office/drawing/2014/main" xmlns="" val="3416753214"/>
                  </a:ext>
                </a:extLst>
              </a:tr>
            </a:tbl>
          </a:graphicData>
        </a:graphic>
      </p:graphicFrame>
    </p:spTree>
    <p:custDataLst>
      <p:tags r:id="rId1"/>
    </p:custDataLst>
    <p:extLst>
      <p:ext uri="{BB962C8B-B14F-4D97-AF65-F5344CB8AC3E}">
        <p14:creationId xmlns:p14="http://schemas.microsoft.com/office/powerpoint/2010/main" val="14748291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EI_Kor"/>
  <p:tag name="ML_2" val="Bosch2.mcr"/>
  <p:tag name="ML_LAYOUT_RESOURCE" val="BOSCH2_16_9_NAVI.mcr"/>
  <p:tag name="FIELD.CONF.SUFFIX.CONTENT" val="\n | "/>
  <p:tag name="FIELD.CONF.COMBOINDEX" val="0"/>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EI/BSB"/>
  <p:tag name="FIELD.DPT.VALUE" val="RBEI/BSB | "/>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AGCN" val="0"/>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DATE.CONTENT" val="2018"/>
  <p:tag name="FIELD.DATE.VALUE" val="2018"/>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0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10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0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10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0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0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1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1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1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Lst>
</file>

<file path=ppt/tags/tag1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2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1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3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1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3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7"/>
  <p:tag name="FONTSETGROUPCLASSNAME" val="FontSetGroup1"/>
  <p:tag name="SHAPECLASSNAME" val="ObjectRight"/>
  <p:tag name="SHAPECLASSPROTECTIONTYPE" val="0"/>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14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hreeObjects"/>
  <p:tag name="COLORSETGROUPCLASSNAME" val="ColorSetGroup7"/>
  <p:tag name="FONTSETGROUPCLASSNAME" val="FontSetGroup1"/>
  <p:tag name="SHAPECLASSNAME" val="Chapterbox"/>
  <p:tag name="SHAPECLASSPROTECTIONTYPE" val="25"/>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hreeObjects"/>
  <p:tag name="COLORSETGROUPCLASSNAME" val="ColorSetGroup7"/>
  <p:tag name="FONTSETGROUPCLASSNAME" val="FontSetGroup1"/>
  <p:tag name="SHAPECLASSNAME" val="FooterLine1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14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14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15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7"/>
  <p:tag name="FONTSETGROUPCLASSNAME" val="FontSetGroup1"/>
  <p:tag name="SHAPECLASSNAME" val="Chapterbox"/>
  <p:tag name="SHAPECLASSPROTECTIONTYPE" val="25"/>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7"/>
  <p:tag name="FONTSETGROUPCLASSNAME" val="FontSetGroup1"/>
  <p:tag name="SHAPECLASSNAME" val="FooterLine1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1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15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3;-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6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1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7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7"/>
  <p:tag name="FONTSETGROUPCLASSNAME" val="FontSetGroup1"/>
  <p:tag name="SHAPECLASSNAME" val="ObjectRight"/>
  <p:tag name="SHAPECLASSPROTECTIONTYPE" val="0"/>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17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7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17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18.xml><?xml version="1.0" encoding="utf-8"?>
<p:tagLst xmlns:a="http://schemas.openxmlformats.org/drawingml/2006/main" xmlns:r="http://schemas.openxmlformats.org/officeDocument/2006/relationships" xmlns:p="http://schemas.openxmlformats.org/presentationml/2006/main">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FIELD.CHAPTER.CONTENT" val="Predict and Optimize Product Backorders "/>
  <p:tag name="FIELD.CHAPTER.VALUE" val="Predict and Optimize Product Backorders "/>
  <p:tag name="FIELD.CHAPTER.COMBOINDEX" val="-2"/>
  <p:tag name="FIELD.REM_ANL.COMBOINDEX" val="-2"/>
  <p:tag name="FIELD.DPT.CONTENT" val="RBEI/BSX"/>
  <p:tag name="FIELD.DPT.VALUE" val="RBEI/BSX | "/>
  <p:tag name="FIELD.DPT.COMBOINDEX" val="-2"/>
</p:tagLst>
</file>

<file path=ppt/tags/tag18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18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18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18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18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18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7"/>
  <p:tag name="FONTSETGROUPCLASSNAME" val="FontSetGroup1"/>
  <p:tag name="SHAPECLASSNAME" val="ObjectRight"/>
  <p:tag name="SHAPECLASSPROTECTIONTYPE" val="0"/>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18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8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19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7"/>
  <p:tag name="FONTSETGROUPCLASSNAME" val="FontSetGroup1"/>
  <p:tag name="SHAPECLASSNAME" val="FooterLine1OnSlides"/>
  <p:tag name="SHAPECLASSPROTECTIONTYPE" val="63"/>
</p:tagLst>
</file>

<file path=ppt/tags/tag19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19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19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19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1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3;-2"/>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0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Object"/>
  <p:tag name="COLORSETGROUPCLASSNAME" val="ColorSetGroup7"/>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1_SHAPECLASSPROTECTIONTYPE" val="0"/>
  <p:tag name="PICTURE 10_SHAPECLASSPROTECTIONTYPE" val="15"/>
  <p:tag name="CONTENT PLACEHOLDER 14_SHAPECLASSPROTECTIONTYPE" val="0"/>
  <p:tag name="PICTURE 13_SHAPECLASSPROTECTIONTYPE" val="15"/>
</p:tagLst>
</file>

<file path=ppt/tags/tag20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20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0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7"/>
  <p:tag name="FONTSETGROUPCLASSNAME" val="FontSetGroup1"/>
  <p:tag name="SHAPECLASSNAME" val="Chapterbox"/>
  <p:tag name="SHAPECLASSPROTECTIONTYPE" val="25"/>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7"/>
  <p:tag name="FONTSETGROUPCLASSNAME" val="FontSetGroup1"/>
  <p:tag name="SHAPECLASSNAME" val="FooterLine1OnSlides"/>
  <p:tag name="SHAPECLASSPROTECTIONTYPE" val="63"/>
</p:tagLst>
</file>

<file path=ppt/tags/tag20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7"/>
  <p:tag name="FONTSETGROUPCLASSNAME" val="FontSetGroup1"/>
  <p:tag name="SHAPECLASSNAME" val="FooterLine2OnSlides"/>
  <p:tag name="SHAPECLASSPROTECTIONTYPE" val="63"/>
</p:tagLst>
</file>

<file path=ppt/tags/tag20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7"/>
  <p:tag name="FONTSETGROUPCLASSNAME" val="FontSetGroup1"/>
  <p:tag name="SHAPECLASSNAME" val="PageNumberOnSlides"/>
  <p:tag name="SHAPECLASSPROTECTIONTYPE" val="63"/>
</p:tagLst>
</file>

<file path=ppt/tags/tag20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7"/>
  <p:tag name="FONTSETGROUPCLASSNAME" val="FontSetGroup1"/>
  <p:tag name="SHAPECLASSNAME" val="Attachment"/>
  <p:tag name="SHAPECLASSPROTECTIONTYPE" val="3"/>
</p:tagLst>
</file>

<file path=ppt/tags/tag20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7"/>
  <p:tag name="FONTSETGROUPCLASSNAME" val="FontSetGroup1"/>
  <p:tag name="SHAPECLASSNAME" val="tNavbar"/>
  <p:tag name="SHAPECLASSPROTECTIONTYPE" val="31"/>
</p:tagLst>
</file>

<file path=ppt/tags/tag2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7"/>
  <p:tag name="FONTSETGROUPCLASSNAME" val="FontSetGroup1"/>
  <p:tag name="SHAPECLASSNAME" val="TitleOnSlides"/>
  <p:tag name="SHAPECLASSPROTECTIONTYPE" val="9"/>
  <p:tag name="COLORS" val="-2;-2;-2;-2;Primary;-2"/>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21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2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2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2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2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2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2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2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2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22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7"/>
  <p:tag name="FONTSETGROUPCLASSNAME" val="FontSetGroup1"/>
  <p:tag name="SHAPECLASSNAME" val="ObjectRight"/>
  <p:tag name="SHAPECLASSPROTECTIONTYPE" val="0"/>
  <p:tag name="COLORS" val="-2;-2;-2;-2;-3;-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Object"/>
  <p:tag name="COLORSETGROUPCLASSNAME" val="ColorSetGroup7"/>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1_SHAPECLASSPROTECTIONTYPE" val="0"/>
  <p:tag name="PICTURE 10_SHAPECLASSPROTECTIONTYPE" val="15"/>
  <p:tag name="CONTENT PLACEHOLDER 14_SHAPECLASSPROTECTIONTYPE" val="0"/>
  <p:tag name="PICTURE 13_SHAPECLASSPROTECTIONTYPE" val="15"/>
</p:tagLst>
</file>

<file path=ppt/tags/tag22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2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2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7"/>
  <p:tag name="FONTSETGROUPCLASSNAME" val="FontSetGroup1"/>
  <p:tag name="SHAPECLASSNAME" val="FooterLine1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23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7"/>
  <p:tag name="FONTSETGROUPCLASSNAME" val="FontSetGroup1"/>
  <p:tag name="SHAPECLASSNAME" val="FooterLine2OnSlides"/>
  <p:tag name="SHAPECLASSPROTECTIONTYPE" val="63"/>
</p:tagLst>
</file>

<file path=ppt/tags/tag23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7"/>
  <p:tag name="FONTSETGROUPCLASSNAME" val="FontSetGroup1"/>
  <p:tag name="SHAPECLASSNAME" val="PageNumberOnSlides"/>
  <p:tag name="SHAPECLASSPROTECTIONTYPE" val="63"/>
</p:tagLst>
</file>

<file path=ppt/tags/tag23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7"/>
  <p:tag name="FONTSETGROUPCLASSNAME" val="FontSetGroup1"/>
  <p:tag name="SHAPECLASSNAME" val="Attachment"/>
  <p:tag name="SHAPECLASSPROTECTIONTYPE" val="3"/>
</p:tagLst>
</file>

<file path=ppt/tags/tag23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7"/>
  <p:tag name="FONTSETGROUPCLASSNAME" val="FontSetGroup1"/>
  <p:tag name="SHAPECLASSNAME" val="tNavbar"/>
  <p:tag name="SHAPECLASSPROTECTIONTYPE" val="31"/>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StaticAgenda"/>
  <p:tag name="COLORSETGROUPCLASSNAME" val="ColorSetGroup7"/>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PICTURE 8_SHAPECLASSPROTECTIONTYPE" val="15"/>
  <p:tag name="PICTURE 9_SHAPECLASSPROTECTIONTYPE" val="15"/>
</p:tagLst>
</file>

<file path=ppt/tags/tag23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2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4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7"/>
  <p:tag name="FONTSETGROUPCLASSNAME" val="FontSetGroup1"/>
  <p:tag name="SHAPECLASSNAME" val="FooterLine1OnSlides"/>
  <p:tag name="SHAPECLASSPROTECTIONTYPE" val="63"/>
</p:tagLst>
</file>

<file path=ppt/tags/tag2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7"/>
  <p:tag name="FONTSETGROUPCLASSNAME" val="FontSetGroup1"/>
  <p:tag name="SHAPECLASSNAME" val="FooterLine2OnSlides"/>
  <p:tag name="SHAPECLASSPROTECTIONTYPE" val="63"/>
</p:tagLst>
</file>

<file path=ppt/tags/tag2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7"/>
  <p:tag name="FONTSETGROUPCLASSNAME" val="FontSetGroup1"/>
  <p:tag name="SHAPECLASSNAME" val="PageNumberOnSlides"/>
  <p:tag name="SHAPECLASSPROTECTIONTYPE" val="63"/>
</p:tagLst>
</file>

<file path=ppt/tags/tag2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7"/>
  <p:tag name="FONTSETGROUPCLASSNAME" val="FontSetGroup1"/>
  <p:tag name="SHAPECLASSNAME" val="Attachment"/>
  <p:tag name="SHAPECLASSPROTECTIONTYPE" val="3"/>
</p:tagLst>
</file>

<file path=ppt/tags/tag24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7"/>
  <p:tag name="FONTSETGROUPCLASSNAME" val="FontSetGroup1"/>
  <p:tag name="SHAPECLASSNAME" val="tNavbar"/>
  <p:tag name="SHAPECLASSPROTECTIONTYPE" val="31"/>
</p:tagLst>
</file>

<file path=ppt/tags/tag2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7"/>
  <p:tag name="FONTSETGROUPCLASSNAME" val="FontSetGroup1"/>
  <p:tag name="SHAPECLASSNAME" val="TitleOnAgenda"/>
  <p:tag name="SHAPECLASSPROTECTIONTYPE" val="9"/>
  <p:tag name="COLORS" val="-2;-2;-2;-2;-1;-2"/>
</p:tagLst>
</file>

<file path=ppt/tags/tag24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7"/>
  <p:tag name="FONTSETGROUPCLASSNAME" val="FontSetGroup1"/>
  <p:tag name="SHAPECLASSNAME" val="BodyOnAgenda"/>
  <p:tag name="SHAPECLASSPROTECTIONTYPE" val="0"/>
  <p:tag name="COLORS" val="-2;-2;-2;-2;-3;-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Object"/>
  <p:tag name="COLORSETGROUPCLASSNAME" val="ColorSetGroup7"/>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1_SHAPECLASSPROTECTIONTYPE" val="0"/>
  <p:tag name="PICTURE 10_SHAPECLASSPROTECTIONTYPE" val="15"/>
  <p:tag name="CONTENT PLACEHOLDER 14_SHAPECLASSPROTECTIONTYPE" val="0"/>
  <p:tag name="PICTURE 13_SHAPECLASSPROTECTIONTYPE" val="15"/>
</p:tagLst>
</file>

<file path=ppt/tags/tag2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2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7"/>
  <p:tag name="FONTSETGROUPCLASSNAME" val="FontSetGroup1"/>
  <p:tag name="SHAPECLASSNAME" val="Chapterbox"/>
  <p:tag name="SHAPECLASSPROTECTIONTYPE" val="25"/>
  <p:tag name="COLORS" val="-2;-2;-2;-2;-1;-2"/>
</p:tagLst>
</file>

<file path=ppt/tags/tag25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7"/>
  <p:tag name="FONTSETGROUPCLASSNAME" val="FontSetGroup1"/>
  <p:tag name="SHAPECLASSNAME" val="FooterLine1OnSlides"/>
  <p:tag name="SHAPECLASSPROTECTIONTYPE" val="63"/>
</p:tagLst>
</file>

<file path=ppt/tags/tag25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7"/>
  <p:tag name="FONTSETGROUPCLASSNAME" val="FontSetGroup1"/>
  <p:tag name="SHAPECLASSNAME" val="FooterLine2OnSlides"/>
  <p:tag name="SHAPECLASSPROTECTIONTYPE" val="63"/>
</p:tagLst>
</file>

<file path=ppt/tags/tag25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7"/>
  <p:tag name="FONTSETGROUPCLASSNAME" val="FontSetGroup1"/>
  <p:tag name="SHAPECLASSNAME" val="PageNumberOnSlides"/>
  <p:tag name="SHAPECLASSPROTECTIONTYPE" val="63"/>
</p:tagLst>
</file>

<file path=ppt/tags/tag25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7"/>
  <p:tag name="FONTSETGROUPCLASSNAME" val="FontSetGroup1"/>
  <p:tag name="SHAPECLASSNAME" val="Attachment"/>
  <p:tag name="SHAPECLASSPROTECTIONTYPE" val="3"/>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26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7"/>
  <p:tag name="FONTSETGROUPCLASSNAME" val="FontSetGroup1"/>
  <p:tag name="SHAPECLASSNAME" val="tNavbar"/>
  <p:tag name="SHAPECLASSPROTECTIONTYPE" val="31"/>
</p:tagLst>
</file>

<file path=ppt/tags/tag2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7"/>
  <p:tag name="FONTSETGROUPCLASSNAME" val="FontSetGroup1"/>
  <p:tag name="SHAPECLASSNAME" val="TitleOnSlides"/>
  <p:tag name="SHAPECLASSPROTECTIONTYPE" val="9"/>
  <p:tag name="COLORS" val="-2;-2;-2;-2;Primary;-2"/>
</p:tagLst>
</file>

<file path=ppt/tags/tag26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2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2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26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26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26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26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27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27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27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TwoObjects"/>
  <p:tag name="COLORSETGROUPCLASSNAME" val="ColorSetGroup7"/>
  <p:tag name="FONTSETGROUPCLASSNAME" val="FontSetGroup1"/>
  <p:tag name="SHAPECLASSNAME" val="ObjectRight"/>
  <p:tag name="SHAPECLASSPROTECTIONTYPE" val="0"/>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2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27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7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27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27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28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28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2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28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2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29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29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29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2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Lst>
</file>

<file path=ppt/tags/tag29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2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2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0.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30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StaticAgenda"/>
  <p:tag name="COLORSETGROUPCLASSNAME" val="ColorSetGroup7"/>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PICTURE 8_SHAPECLASSPROTECTIONTYPE" val="15"/>
  <p:tag name="PICTURE 9_SHAPECLASSPROTECTIONTYPE" val="15"/>
</p:tagLst>
</file>

<file path=ppt/tags/tag30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30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30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7"/>
  <p:tag name="FONTSETGROUPCLASSNAME" val="FontSetGroup1"/>
  <p:tag name="SHAPECLASSNAME" val="FooterLine1OnSlides"/>
  <p:tag name="SHAPECLASSPROTECTIONTYPE" val="63"/>
</p:tagLst>
</file>

<file path=ppt/tags/tag30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7"/>
  <p:tag name="FONTSETGROUPCLASSNAME" val="FontSetGroup1"/>
  <p:tag name="SHAPECLASSNAME" val="FooterLine2OnSlides"/>
  <p:tag name="SHAPECLASSPROTECTIONTYPE" val="63"/>
</p:tagLst>
</file>

<file path=ppt/tags/tag30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7"/>
  <p:tag name="FONTSETGROUPCLASSNAME" val="FontSetGroup1"/>
  <p:tag name="SHAPECLASSNAME" val="PageNumberOnSlides"/>
  <p:tag name="SHAPECLASSPROTECTIONTYPE" val="63"/>
</p:tagLst>
</file>

<file path=ppt/tags/tag30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7"/>
  <p:tag name="FONTSETGROUPCLASSNAME" val="FontSetGroup1"/>
  <p:tag name="SHAPECLASSNAME" val="Attachment"/>
  <p:tag name="SHAPECLASSPROTECTIONTYPE" val="3"/>
</p:tagLst>
</file>

<file path=ppt/tags/tag30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7"/>
  <p:tag name="FONTSETGROUPCLASSNAME" val="FontSetGroup1"/>
  <p:tag name="SHAPECLASSNAME" val="tNavbar"/>
  <p:tag name="SHAPECLASSPROTECTIONTYPE" val="31"/>
</p:tagLst>
</file>

<file path=ppt/tags/tag3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7"/>
  <p:tag name="FONTSETGROUPCLASSNAME" val="FontSetGroup1"/>
  <p:tag name="SHAPECLASSNAME" val="TitleOnAgenda"/>
  <p:tag name="SHAPECLASSPROTECTIONTYPE" val="9"/>
  <p:tag name="COLORS" val="-2;-2;-2;-2;-3;-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7"/>
  <p:tag name="FONTSETGROUPCLASSNAME" val="FontSetGroup1"/>
  <p:tag name="SHAPECLASSNAME" val="BodyOnAgenda"/>
  <p:tag name="SHAPECLASSPROTECTIONTYPE" val="0"/>
  <p:tag name="COLORS" val="-2;-2;-2;-2;-1;-2"/>
</p:tagLst>
</file>

<file path=ppt/tags/tag3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Object"/>
  <p:tag name="COLORSETGROUPCLASSNAME" val="ColorSetGroup7"/>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1_SHAPECLASSPROTECTIONTYPE" val="0"/>
  <p:tag name="PICTURE 10_SHAPECLASSPROTECTIONTYPE" val="15"/>
  <p:tag name="CONTENT PLACEHOLDER 14_SHAPECLASSPROTECTIONTYPE" val="0"/>
  <p:tag name="PICTURE 13_SHAPECLASSPROTECTIONTYPE" val="15"/>
</p:tagLst>
</file>

<file path=ppt/tags/tag3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3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3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7"/>
  <p:tag name="FONTSETGROUPCLASSNAME" val="FontSetGroup1"/>
  <p:tag name="SHAPECLASSNAME" val="Chapterbox"/>
  <p:tag name="SHAPECLASSPROTECTIONTYPE" val="25"/>
  <p:tag name="COLORS" val="-2;-2;-2;-2;-1;-2"/>
</p:tagLst>
</file>

<file path=ppt/tags/tag3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7"/>
  <p:tag name="FONTSETGROUPCLASSNAME" val="FontSetGroup1"/>
  <p:tag name="SHAPECLASSNAME" val="FooterLine1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7"/>
  <p:tag name="FONTSETGROUPCLASSNAME" val="FontSetGroup1"/>
  <p:tag name="SHAPECLASSNAME" val="FooterLine2OnSlides"/>
  <p:tag name="SHAPECLASSPROTECTIONTYPE" val="63"/>
</p:tagLst>
</file>

<file path=ppt/tags/tag3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7"/>
  <p:tag name="FONTSETGROUPCLASSNAME" val="FontSetGroup1"/>
  <p:tag name="SHAPECLASSNAME" val="PageNumberOnSlides"/>
  <p:tag name="SHAPECLASSPROTECTIONTYPE" val="63"/>
</p:tagLst>
</file>

<file path=ppt/tags/tag32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7"/>
  <p:tag name="FONTSETGROUPCLASSNAME" val="FontSetGroup1"/>
  <p:tag name="SHAPECLASSNAME" val="Attachment"/>
  <p:tag name="SHAPECLASSPROTECTIONTYPE" val="3"/>
</p:tagLst>
</file>

<file path=ppt/tags/tag32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7"/>
  <p:tag name="FONTSETGROUPCLASSNAME" val="FontSetGroup1"/>
  <p:tag name="SHAPECLASSNAME" val="tNavbar"/>
  <p:tag name="SHAPECLASSPROTECTIONTYPE" val="31"/>
</p:tagLst>
</file>

<file path=ppt/tags/tag32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7"/>
  <p:tag name="FONTSETGROUPCLASSNAME" val="FontSetGroup1"/>
  <p:tag name="SHAPECLASSNAME" val="TitleOnSlides"/>
  <p:tag name="SHAPECLASSPROTECTIONTYPE" val="9"/>
  <p:tag name="COLORS" val="-2;-2;-2;-2;Primary;-2"/>
</p:tagLst>
</file>

<file path=ppt/tags/tag325.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326.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32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328.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3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3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3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4.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3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hree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5_SHAPECLASSPROTECTIONTYPE" val="31"/>
  <p:tag name="RECTANGLE 6_SHAPECLASSPROTECTIONTYPE" val="3"/>
  <p:tag name="RECTANGLE 7_SHAPECLASSPROTECTIONTYPE" val="63"/>
  <p:tag name="RECTANGLE 8_SHAPECLASSPROTECTIONTYPE" val="63"/>
  <p:tag name="RECTANGLE 9_SHAPECLASSPROTECTIONTYPE" val="63"/>
  <p:tag name="CONTENT PLACEHOLDER 3_SHAPECLASSPROTECTIONTYPE" val="0"/>
  <p:tag name="CONTENT PLACEHOLDER 4_SHAPECLASSPROTECTIONTYPE" val="0"/>
  <p:tag name="CONTENT PLACEHOLDER 2_SHAPECLASSPROTECTIONTYPE" val="0"/>
  <p:tag name="TEXTBOX 10_SHAPECLASSPROTECTIONTYPE" val="25"/>
  <p:tag name="TITLE 1_SHAPECLASSPROTECTIONTYPE" val="9"/>
  <p:tag name="CONTENT PLACEHOLDER 15_SHAPECLASSPROTECTIONTYPE" val="0"/>
  <p:tag name="CONTENT PLACEHOLDER 16_SHAPECLASSPROTECTIONTYPE" val="0"/>
  <p:tag name="CONTENT PLACEHOLDER 17_SHAPECLASSPROTECTIONTYPE" val="0"/>
  <p:tag name="PICTURE 14_SHAPECLASSPROTECTIONTYPE" val="15"/>
  <p:tag name="CONTENT PLACEHOLDER 22_SHAPECLASSPROTECTIONTYPE" val="0"/>
  <p:tag name="CONTENT PLACEHOLDER 23_SHAPECLASSPROTECTIONTYPE" val="0"/>
  <p:tag name="CONTENT PLACEHOLDER 24_SHAPECLASSPROTECTIONTYPE" val="0"/>
  <p:tag name="PICTURE 21_SHAPECLASSPROTECTIONTYPE" val="15"/>
</p:tagLst>
</file>

<file path=ppt/tags/tag3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34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34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hreeObjects"/>
  <p:tag name="COLORSETGROUPCLASSNAME" val="ColorSetGroup7"/>
  <p:tag name="FONTSETGROUPCLASSNAME" val="FontSetGroup1"/>
  <p:tag name="SHAPECLASSNAME" val="FooterLine1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Lst>
</file>

<file path=ppt/tags/tag3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hreeObjects"/>
  <p:tag name="COLORSETGROUPCLASSNAME" val="ColorSetGroup7"/>
  <p:tag name="FONTSETGROUPCLASSNAME" val="FontSetGroup1"/>
  <p:tag name="SHAPECLASSNAME" val="FooterLine2OnSlides"/>
  <p:tag name="SHAPECLASSPROTECTIONTYPE" val="63"/>
</p:tagLst>
</file>

<file path=ppt/tags/tag3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hreeObjects"/>
  <p:tag name="COLORSETGROUPCLASSNAME" val="ColorSetGroup7"/>
  <p:tag name="FONTSETGROUPCLASSNAME" val="FontSetGroup1"/>
  <p:tag name="SHAPECLASSNAME" val="PageNumberOnSlides"/>
  <p:tag name="SHAPECLASSPROTECTIONTYPE" val="63"/>
</p:tagLst>
</file>

<file path=ppt/tags/tag35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hreeObjects"/>
  <p:tag name="COLORSETGROUPCLASSNAME" val="ColorSetGroup7"/>
  <p:tag name="FONTSETGROUPCLASSNAME" val="FontSetGroup1"/>
  <p:tag name="SHAPECLASSNAME" val="Attachment"/>
  <p:tag name="SHAPECLASSPROTECTIONTYPE" val="3"/>
</p:tagLst>
</file>

<file path=ppt/tags/tag35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hreeObjects"/>
  <p:tag name="COLORSETGROUPCLASSNAME" val="ColorSetGroup7"/>
  <p:tag name="FONTSETGROUPCLASSNAME" val="FontSetGroup1"/>
  <p:tag name="SHAPECLASSNAME" val="tNavbar"/>
  <p:tag name="SHAPECLASSPROTECTIONTYPE" val="31"/>
</p:tagLst>
</file>

<file path=ppt/tags/tag3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EndSlid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35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EndSlide"/>
  <p:tag name="COLORSETGROUPCLASSNAME" val="ColorSetGroup1"/>
  <p:tag name="FONTSETGROUPCLASSNAME" val="FontSetGroup1"/>
  <p:tag name="SHAPECLASSNAME" val="HiddenSubtitle"/>
  <p:tag name="SHAPECLASSPROTECTIONTYPE" val="0"/>
  <p:tag name="ML_SENDTOBACK" val=" 1"/>
</p:tagLst>
</file>

<file path=ppt/tags/tag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36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upergraphic-Light-Gray-16-9.png"/>
  <p:tag name="ML_SENDTOBACK" val=" 1"/>
  <p:tag name="MLI" val="1"/>
  <p:tag name="SHAPECLASSNAME" val="SupergraphicGray"/>
  <p:tag name="SHAPECLASSPROTECTIONTYPE" val="15"/>
</p:tagLst>
</file>

<file path=ppt/tags/tag36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Logo2016.emf"/>
  <p:tag name="MLI" val="1"/>
  <p:tag name="SHAPECLASSNAME" val="LogoOnSlides"/>
  <p:tag name="SHAPECLASSPROTECTIONTYPE" val="15"/>
</p:tagLst>
</file>

<file path=ppt/tags/tag3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EndSlid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363.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EndSlide"/>
  <p:tag name="COLORSETGROUPCLASSNAME" val="ColorSetGroup1"/>
  <p:tag name="FONTSETGROUPCLASSNAME" val="FontSetGroup1"/>
  <p:tag name="SHAPECLASSNAME" val="TextOnEndSlide"/>
  <p:tag name="SHAPECLASSPROTECTIONTYPE" val="3"/>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woObjects"/>
  <p:tag name="COLORSETGROUPCLASSNAME" val="ColorSetGroup7"/>
  <p:tag name="FONTSETGROUPCLASSNAME" val="FontSetGroup1"/>
  <p:tag name="SHAPECLASSNAME" val="PageNumber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woObjects"/>
  <p:tag name="COLORSETGROUPCLASSNAME" val="ColorSetGroup7"/>
  <p:tag name="FONTSETGROUPCLASSNAME" val="FontSetGroup1"/>
  <p:tag name="SHAPECLASSNAME" val="Attachment"/>
  <p:tag name="SHAPECLASSPROTECTIONTYPE" val="3"/>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woObjects"/>
  <p:tag name="COLORSETGROUPCLASSNAME" val="ColorSetGroup7"/>
  <p:tag name="FONTSETGROUPCLASSNAME" val="FontSetGroup1"/>
  <p:tag name="SHAPECLASSNAME" val="tNavbar"/>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woObjects"/>
  <p:tag name="COLORSETGROUPCLASSNAME" val="ColorSetGroup7"/>
  <p:tag name="FONTSETGROUPCLASSNAME" val="FontSetGroup1"/>
  <p:tag name="SHAPECLASSNAME" val="TitleOnSlides"/>
  <p:tag name="SHAPECLASSPROTECTIONTYPE" val="9"/>
  <p:tag name="COLORS" val="-2;-2;-2;-2;Primary;-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5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7"/>
  <p:tag name="FONTSETGROUPCLASSNAME" val="FontSetGroup1"/>
  <p:tag name="SHAPECLASSNAME" val="Chapterbox"/>
  <p:tag name="SHAPECLASSPROTECTIONTYPE" val="25"/>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7"/>
  <p:tag name="FONTSETGROUPCLASSNAME" val="FontSetGroup1"/>
  <p:tag name="SHAPECLASSNAME" val="FooterLine1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5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Primary;-2"/>
</p:tagLst>
</file>

<file path=ppt/tags/tag6.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 name="ML_LAYOUT_RESOURCE" val="BOSCH2_16_9_NAVI.mcr"/>
  <p:tag name="FIELD.CHAPTER.CONTENT" val="Header of section"/>
  <p:tag name="FIELD.CHAPTER.VALUE" val="Header of section"/>
  <p:tag name="FIELD.DPT.CONTENT" val="RBEI/BSB"/>
  <p:tag name="FIELD.DPT.VALUE" val="RBEI/BSB | "/>
  <p:tag name="FIELDS.INITIALIZED" val="1"/>
  <p:tag name="PICTURE 1_SHAPECLASSPROTECTIONTYPE" val="15"/>
  <p:tag name="PICTURE 10_SHAPECLASSPROTECTIONTYPE" val="15"/>
  <p:tag name="PICTURE 13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7"/>
  <p:tag name="FONTSETGROUPCLASSNAME" val="FontSetGroup1"/>
  <p:tag name="SHAPECLASSNAME" val="Chapterbox"/>
  <p:tag name="SHAPECLASSPROTECTIONTYPE" val="25"/>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7"/>
  <p:tag name="FONTSETGROUPCLASSNAME" val="FontSetGroup1"/>
  <p:tag name="SHAPECLASSNAME" val="FooterLine1OnSlides"/>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6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6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Primary;-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7"/>
  <p:tag name="FONTSETGROUPCLASSNAME" val="FontSetGroup1"/>
  <p:tag name="SHAPECLASSNAME" val="Chapterbox"/>
  <p:tag name="SHAPECLASSPROTECTIONTYPE" val="25"/>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7"/>
  <p:tag name="FONTSETGROUPCLASSNAME" val="FontSetGroup1"/>
  <p:tag name="SHAPECLASSNAME" val="FooterLine1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8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Primary;-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itleOnly"/>
  <p:tag name="COLORSETGROUPCLASSNAME" val="ColorSetGroup7"/>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PICTURE 8_SHAPECLASSPROTECTIONTYPE" val="15"/>
  <p:tag name="PICTURE 9_SHAPECLASSPROTECTIONTYPE" val="15"/>
</p:tagLst>
</file>

<file path=ppt/tags/tag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8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7"/>
  <p:tag name="FONTSETGROUPCLASSNAME" val="FontSetGroup1"/>
  <p:tag name="SHAPECLASSNAME" val="Chapterbox"/>
  <p:tag name="SHAPECLASSPROTECTIONTYPE" val="25"/>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7"/>
  <p:tag name="FONTSETGROUPCLASSNAME" val="FontSetGroup1"/>
  <p:tag name="SHAPECLASSNAME" val="FooterLine1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7"/>
  <p:tag name="FONTSETGROUPCLASSNAME" val="FontSetGroup1"/>
  <p:tag name="SHAPECLASSNAME" val="FooterLine2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7"/>
  <p:tag name="FONTSETGROUPCLASSNAME" val="FontSetGroup1"/>
  <p:tag name="SHAPECLASSNAME" val="PageNumber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7"/>
  <p:tag name="FONTSETGROUPCLASSNAME" val="FontSetGroup1"/>
  <p:tag name="SHAPECLASSNAME" val="Attachment"/>
  <p:tag name="SHAPECLASSPROTECTIONTYPE" val="3"/>
</p:tagLst>
</file>

<file path=ppt/tags/tag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7"/>
  <p:tag name="FONTSETGROUPCLASSNAME" val="FontSetGroup1"/>
  <p:tag name="SHAPECLASSNAME" val="tNavbar"/>
  <p:tag name="SHAPECLASSPROTECTIONTYPE" val="31"/>
</p:tagLst>
</file>

<file path=ppt/tags/tag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7"/>
  <p:tag name="FONTSETGROUPCLASSNAME" val="FontSetGroup1"/>
  <p:tag name="SHAPECLASSNAME" val="TitleOnSlides"/>
  <p:tag name="SHAPECLASSPROTECTIONTYPE" val="9"/>
  <p:tag name="COLORS" val="-2;-2;-2;-2;Primary;-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B"/>
  <p:tag name="FIELD.DPT.VALUE" val="RBEI/BSB | "/>
  <p:tag name="FIELDS.INITIALIZED" val="1"/>
  <p:tag name="ML_1" val="RBEI_Kor"/>
  <p:tag name="ML_2" val="Bosch2.mcr"/>
  <p:tag name="ML_LAYOUT_RESOURCE" val="BOSCH2_16_9_NAVI.mcr"/>
  <p:tag name="SHAPESETGROUPCLASSNAME" val="ShapeSetGroup1"/>
  <p:tag name="SHAPESETCLASSNAME" val="TwoObjects"/>
  <p:tag name="COLORSETGROUPCLASSNAME" val="ColorSetGroup7"/>
  <p:tag name="COLORSETCLASSNAME" val="ColorSet2"/>
  <p:tag name="FONTSETGROUPCLASSNAME" val="FontSetGroup1"/>
  <p:tag name="STYLESETGROUPCLASSNAME" val="StyleSetGroup1"/>
  <p:tag name="MAPNAME" val="Map1"/>
  <p:tag name="CFG.LAYOUT" val="BOSCH2"/>
  <p:tag name="MLI" val="1"/>
  <p:tag name="TEXTBOX 4_SHAPECLASSPROTECTIONTYPE" val="31"/>
  <p:tag name="RECTANGLE 5_SHAPECLASSPROTECTIONTYPE" val="3"/>
  <p:tag name="RECTANGLE 6_SHAPECLASSPROTECTIONTYPE" val="63"/>
  <p:tag name="RECTANGLE 7_SHAPECLASSPROTECTIONTYPE" val="63"/>
  <p:tag name="RECTANGLE 8_SHAPECLASSPROTECTIONTYPE" val="63"/>
  <p:tag name="CONTENT PLACEHOLDER 3_SHAPECLASSPROTECTIONTYPE" val="0"/>
  <p:tag name="CONTENT PLACEHOLDER 2_SHAPECLASSPROTECTIONTYPE" val="0"/>
  <p:tag name="TEXTBOX 9_SHAPECLASSPROTECTIONTYPE" val="25"/>
  <p:tag name="TITLE 1_SHAPECLASSPROTECTIONTYPE" val="9"/>
  <p:tag name="CONTENT PLACEHOLDER 13_SHAPECLASSPROTECTIONTYPE" val="0"/>
  <p:tag name="CONTENT PLACEHOLDER 14_SHAPECLASSPROTECTIONTYPE" val="0"/>
  <p:tag name="PICTURE 12_SHAPECLASSPROTECTIONTYPE" val="15"/>
  <p:tag name="CONTENT PLACEHOLDER 18_SHAPECLASSPROTECTIONTYPE" val="0"/>
  <p:tag name="CONTENT PLACEHOLDER 19_SHAPECLASSPROTECTIONTYPE" val="0"/>
  <p:tag name="PICTURE 17_SHAPECLASSPROTECTIONTYPE" val="15"/>
  <p:tag name="CONTENT PLACEHOLDER 10_SHAPECLASSPROTECTIONTYPE" val="0"/>
  <p:tag name="CONTENT PLACEHOLDER 11_SHAPECLASSPROTECTIONTYPE" val="0"/>
</p:tagLst>
</file>

<file path=ppt/tags/tag9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Logo2016.emf"/>
  <p:tag name="MLI" val="1"/>
  <p:tag name="SHAPECLASSNAME" val="LogoOnSlides"/>
  <p:tag name="SHAPECLASSPROTECTIONTYPE" val="15"/>
</p:tagLst>
</file>

<file path=ppt/tags/tag9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7"/>
  <p:tag name="FONTSETGROUPCLASSNAME" val="FontSetGroup1"/>
  <p:tag name="SHAPECLASSFILE" val="Bosch-Supergraphic-Bottom-16-9.png"/>
  <p:tag name="MLI" val="1"/>
  <p:tag name="SHAPECLASSNAME" val="ColorBarOnSlides"/>
  <p:tag name="SHAPECLASSPROTECTIONTYPE" val="15"/>
</p:tagLst>
</file>

<file path=ppt/tags/tag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woObjects"/>
  <p:tag name="COLORSETGROUPCLASSNAME" val="ColorSetGroup7"/>
  <p:tag name="FONTSETGROUPCLASSNAME" val="FontSetGroup1"/>
  <p:tag name="SHAPECLASSNAME" val="Chapterbox"/>
  <p:tag name="SHAPECLASSPROTECTIONTYPE" val="25"/>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woObjects"/>
  <p:tag name="COLORSETGROUPCLASSNAME" val="ColorSetGroup7"/>
  <p:tag name="FONTSETGROUPCLASSNAME" val="FontSetGroup1"/>
  <p:tag name="SHAPECLASSNAME" val="FooterLine1OnSlides"/>
  <p:tag name="SHAPECLASSPROTECTIONTYPE" val="63"/>
</p:tagLst>
</file>

<file path=ppt/tags/tag9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woObjects"/>
  <p:tag name="COLORSETGROUPCLASSNAME" val="ColorSetGroup7"/>
  <p:tag name="FONTSETGROUPCLASSNAME" val="FontSetGroup1"/>
  <p:tag name="SHAPECLASSNAME" val="FooterLine2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A7DDA6D0-2413-4F37-A2A5-774D3A1A63D6}" vid="{B4765207-DB29-40C2-99DC-9656F4B761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2334</Words>
  <Application>Microsoft Office PowerPoint</Application>
  <PresentationFormat>Custom</PresentationFormat>
  <Paragraphs>312</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Raleway</vt:lpstr>
      <vt:lpstr>Arial</vt:lpstr>
      <vt:lpstr>Bosch Office Sans</vt:lpstr>
      <vt:lpstr>Calibri</vt:lpstr>
      <vt:lpstr>Wingdings</vt:lpstr>
      <vt:lpstr>Wingdings 3</vt:lpstr>
      <vt:lpstr>Bosch</vt:lpstr>
      <vt:lpstr>PowerPoint Presentation</vt:lpstr>
      <vt:lpstr>Overview</vt:lpstr>
      <vt:lpstr>Project Objective</vt:lpstr>
      <vt:lpstr>Prediction Model</vt:lpstr>
      <vt:lpstr>Evaluation</vt:lpstr>
      <vt:lpstr>Prediction Model</vt:lpstr>
      <vt:lpstr>Production Data</vt:lpstr>
      <vt:lpstr>(Predictive Analysis) Data Dictionary </vt:lpstr>
      <vt:lpstr> Data Dictionary </vt:lpstr>
      <vt:lpstr>Data Set Description</vt:lpstr>
      <vt:lpstr>Challenges</vt:lpstr>
      <vt:lpstr>PowerPoint Presentation</vt:lpstr>
      <vt:lpstr>Algorithms   </vt:lpstr>
      <vt:lpstr>Linear Regression</vt:lpstr>
      <vt:lpstr>Linear Regression</vt:lpstr>
      <vt:lpstr>Error Rate For Chevrolet Cruze Linear Regression  Formula for calculating Root Mean Square Error</vt:lpstr>
      <vt:lpstr>Linear Regression</vt:lpstr>
      <vt:lpstr>Logistic Regression</vt:lpstr>
      <vt:lpstr>PowerPoint Presentation</vt:lpstr>
      <vt:lpstr>Error Rate For Chevrolet Cruze</vt:lpstr>
      <vt:lpstr>Logistic Regression</vt:lpstr>
      <vt:lpstr> Random Forest</vt:lpstr>
      <vt:lpstr> Random Forest</vt:lpstr>
      <vt:lpstr> Random Forest</vt:lpstr>
      <vt:lpstr>Error Rate For Chevrolet Cruze Random Forest   </vt:lpstr>
      <vt:lpstr>Random Forest</vt:lpstr>
      <vt:lpstr>ML Use case - 3</vt:lpstr>
      <vt:lpstr>PowerPoint Presentation</vt:lpstr>
      <vt:lpstr> Happy Machine Learning     dANKE(THANK YOU)                   </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Karishma Rao (RBEI/BSB)</dc:creator>
  <cp:lastModifiedBy>FIXED-TERM Parichha Ankit (RBEI/BSW)</cp:lastModifiedBy>
  <cp:revision>658</cp:revision>
  <dcterms:created xsi:type="dcterms:W3CDTF">2016-08-11T14:11:45Z</dcterms:created>
  <dcterms:modified xsi:type="dcterms:W3CDTF">2018-04-17T07:25:50Z</dcterms:modified>
</cp:coreProperties>
</file>