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notesSlides/notesSlide2.xml" ContentType="application/vnd.openxmlformats-officedocument.presentationml.notesSlide+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0" r:id="rId1"/>
  </p:sldMasterIdLst>
  <p:notesMasterIdLst>
    <p:notesMasterId r:id="rId22"/>
  </p:notesMasterIdLst>
  <p:sldIdLst>
    <p:sldId id="258"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6"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C7D6CF-806F-4611-96AD-AF173CD43D17}" type="doc">
      <dgm:prSet loTypeId="urn:microsoft.com/office/officeart/2005/8/layout/radial6" loCatId="relationship" qsTypeId="urn:microsoft.com/office/officeart/2005/8/quickstyle/simple1" qsCatId="simple" csTypeId="urn:microsoft.com/office/officeart/2005/8/colors/colorful5" csCatId="colorful" phldr="1"/>
      <dgm:spPr/>
      <dgm:t>
        <a:bodyPr/>
        <a:lstStyle/>
        <a:p>
          <a:endParaRPr lang="en-US"/>
        </a:p>
      </dgm:t>
    </dgm:pt>
    <dgm:pt modelId="{48348CF9-6C62-43E2-A731-C1BFE889D0BD}">
      <dgm:prSet phldrT="[Text]"/>
      <dgm:spPr/>
      <dgm:t>
        <a:bodyPr/>
        <a:lstStyle/>
        <a:p>
          <a:r>
            <a:rPr lang="en-US" dirty="0" smtClean="0"/>
            <a:t>Dataset</a:t>
          </a:r>
          <a:endParaRPr lang="en-US" dirty="0"/>
        </a:p>
      </dgm:t>
    </dgm:pt>
    <dgm:pt modelId="{BB1EC7CF-2323-4326-B615-A28D475BB964}" type="parTrans" cxnId="{3B801A66-AA89-42A3-AD2E-D3EE5CA45E95}">
      <dgm:prSet/>
      <dgm:spPr/>
      <dgm:t>
        <a:bodyPr/>
        <a:lstStyle/>
        <a:p>
          <a:endParaRPr lang="en-US"/>
        </a:p>
      </dgm:t>
    </dgm:pt>
    <dgm:pt modelId="{32CFBC2F-DCCB-4398-B9B2-9B72E9ACF161}" type="sibTrans" cxnId="{3B801A66-AA89-42A3-AD2E-D3EE5CA45E95}">
      <dgm:prSet/>
      <dgm:spPr/>
      <dgm:t>
        <a:bodyPr/>
        <a:lstStyle/>
        <a:p>
          <a:endParaRPr lang="en-US"/>
        </a:p>
      </dgm:t>
    </dgm:pt>
    <dgm:pt modelId="{4FE0B954-7736-4060-89A1-3A83466504D3}">
      <dgm:prSet phldrT="[Text]"/>
      <dgm:spPr/>
      <dgm:t>
        <a:bodyPr/>
        <a:lstStyle/>
        <a:p>
          <a:r>
            <a:rPr lang="en-US" dirty="0" smtClean="0"/>
            <a:t>5 Years Historic Data</a:t>
          </a:r>
          <a:endParaRPr lang="en-US" dirty="0"/>
        </a:p>
      </dgm:t>
    </dgm:pt>
    <dgm:pt modelId="{5FBC1C9B-3C85-4C79-9FEF-710CFD859100}" type="parTrans" cxnId="{D216043F-D64C-4BFB-9F1E-E18F5752BC74}">
      <dgm:prSet/>
      <dgm:spPr/>
      <dgm:t>
        <a:bodyPr/>
        <a:lstStyle/>
        <a:p>
          <a:endParaRPr lang="en-US"/>
        </a:p>
      </dgm:t>
    </dgm:pt>
    <dgm:pt modelId="{B31CB49D-3BF2-447A-B0D4-DDFB12C7405E}" type="sibTrans" cxnId="{D216043F-D64C-4BFB-9F1E-E18F5752BC74}">
      <dgm:prSet/>
      <dgm:spPr/>
      <dgm:t>
        <a:bodyPr/>
        <a:lstStyle/>
        <a:p>
          <a:endParaRPr lang="en-US"/>
        </a:p>
      </dgm:t>
    </dgm:pt>
    <dgm:pt modelId="{A584D873-01D3-4D8F-9EB2-BE478504B5FD}">
      <dgm:prSet phldrT="[Text]"/>
      <dgm:spPr/>
      <dgm:t>
        <a:bodyPr/>
        <a:lstStyle/>
        <a:p>
          <a:r>
            <a:rPr lang="en-US" dirty="0" smtClean="0"/>
            <a:t>Training and Test Data Set</a:t>
          </a:r>
          <a:endParaRPr lang="en-US" dirty="0"/>
        </a:p>
      </dgm:t>
    </dgm:pt>
    <dgm:pt modelId="{EE665368-B4A4-4919-B2C2-91F48D43F5F3}" type="parTrans" cxnId="{2D86C911-FBDA-4775-8B18-EFB41DA37302}">
      <dgm:prSet/>
      <dgm:spPr/>
      <dgm:t>
        <a:bodyPr/>
        <a:lstStyle/>
        <a:p>
          <a:endParaRPr lang="en-US"/>
        </a:p>
      </dgm:t>
    </dgm:pt>
    <dgm:pt modelId="{C39E7DCF-BF24-48F1-AB5D-9E247783F65E}" type="sibTrans" cxnId="{2D86C911-FBDA-4775-8B18-EFB41DA37302}">
      <dgm:prSet/>
      <dgm:spPr/>
      <dgm:t>
        <a:bodyPr/>
        <a:lstStyle/>
        <a:p>
          <a:endParaRPr lang="en-US"/>
        </a:p>
      </dgm:t>
    </dgm:pt>
    <dgm:pt modelId="{2EA626A6-C3A4-4A79-B666-D116555CF81B}">
      <dgm:prSet phldrT="[Text]"/>
      <dgm:spPr/>
      <dgm:t>
        <a:bodyPr/>
        <a:lstStyle/>
        <a:p>
          <a:r>
            <a:rPr lang="en-US" dirty="0" smtClean="0"/>
            <a:t>1 Million Rows</a:t>
          </a:r>
          <a:endParaRPr lang="en-US" dirty="0"/>
        </a:p>
      </dgm:t>
    </dgm:pt>
    <dgm:pt modelId="{E3319F5A-65F3-49EB-9754-5D6AB401635D}" type="parTrans" cxnId="{3514F476-5762-4854-87C2-4396A3B930CD}">
      <dgm:prSet/>
      <dgm:spPr/>
      <dgm:t>
        <a:bodyPr/>
        <a:lstStyle/>
        <a:p>
          <a:endParaRPr lang="en-US"/>
        </a:p>
      </dgm:t>
    </dgm:pt>
    <dgm:pt modelId="{12A128EA-1722-4E90-A7AF-24680B0BC3EE}" type="sibTrans" cxnId="{3514F476-5762-4854-87C2-4396A3B930CD}">
      <dgm:prSet/>
      <dgm:spPr/>
      <dgm:t>
        <a:bodyPr/>
        <a:lstStyle/>
        <a:p>
          <a:endParaRPr lang="en-US"/>
        </a:p>
      </dgm:t>
    </dgm:pt>
    <dgm:pt modelId="{801B4DE9-01EC-47D2-84E1-EB2BC82016A2}">
      <dgm:prSet phldrT="[Text]"/>
      <dgm:spPr/>
      <dgm:t>
        <a:bodyPr/>
        <a:lstStyle/>
        <a:p>
          <a:r>
            <a:rPr lang="en-US" dirty="0" smtClean="0"/>
            <a:t>8 Attributes</a:t>
          </a:r>
          <a:endParaRPr lang="en-US" dirty="0"/>
        </a:p>
      </dgm:t>
    </dgm:pt>
    <dgm:pt modelId="{E7771E40-25EF-4B02-B9FE-4F29EBB1F034}" type="parTrans" cxnId="{98EF3411-6564-456A-A13F-5FE2C51F14AC}">
      <dgm:prSet/>
      <dgm:spPr/>
      <dgm:t>
        <a:bodyPr/>
        <a:lstStyle/>
        <a:p>
          <a:endParaRPr lang="en-US"/>
        </a:p>
      </dgm:t>
    </dgm:pt>
    <dgm:pt modelId="{1C951931-E6AA-4B9A-A976-53E5AEF0AD09}" type="sibTrans" cxnId="{98EF3411-6564-456A-A13F-5FE2C51F14AC}">
      <dgm:prSet/>
      <dgm:spPr/>
      <dgm:t>
        <a:bodyPr/>
        <a:lstStyle/>
        <a:p>
          <a:endParaRPr lang="en-US"/>
        </a:p>
      </dgm:t>
    </dgm:pt>
    <dgm:pt modelId="{AF1BE49A-4CDD-4C39-82E5-802CED6AA4EF}">
      <dgm:prSet phldrT="[Text]"/>
      <dgm:spPr/>
      <dgm:t>
        <a:bodyPr/>
        <a:lstStyle/>
        <a:p>
          <a:r>
            <a:rPr lang="en-US" dirty="0" smtClean="0"/>
            <a:t>Deter  mining the accuracy</a:t>
          </a:r>
          <a:endParaRPr lang="en-US" dirty="0"/>
        </a:p>
      </dgm:t>
    </dgm:pt>
    <dgm:pt modelId="{BEF418AC-9B6C-4167-AE69-0702EB2255F2}" type="parTrans" cxnId="{085D472D-BF09-440E-81DF-496C3D9486F3}">
      <dgm:prSet/>
      <dgm:spPr/>
      <dgm:t>
        <a:bodyPr/>
        <a:lstStyle/>
        <a:p>
          <a:endParaRPr lang="en-US"/>
        </a:p>
      </dgm:t>
    </dgm:pt>
    <dgm:pt modelId="{A4BF4937-FEC0-48B8-B0D4-0FF79A328451}" type="sibTrans" cxnId="{085D472D-BF09-440E-81DF-496C3D9486F3}">
      <dgm:prSet/>
      <dgm:spPr/>
      <dgm:t>
        <a:bodyPr/>
        <a:lstStyle/>
        <a:p>
          <a:endParaRPr lang="en-US"/>
        </a:p>
      </dgm:t>
    </dgm:pt>
    <dgm:pt modelId="{109D9082-C37B-44D5-BF0D-EB9235EBD61F}" type="pres">
      <dgm:prSet presAssocID="{61C7D6CF-806F-4611-96AD-AF173CD43D17}" presName="Name0" presStyleCnt="0">
        <dgm:presLayoutVars>
          <dgm:chMax val="1"/>
          <dgm:dir/>
          <dgm:animLvl val="ctr"/>
          <dgm:resizeHandles val="exact"/>
        </dgm:presLayoutVars>
      </dgm:prSet>
      <dgm:spPr/>
      <dgm:t>
        <a:bodyPr/>
        <a:lstStyle/>
        <a:p>
          <a:endParaRPr lang="en-US"/>
        </a:p>
      </dgm:t>
    </dgm:pt>
    <dgm:pt modelId="{58DB00CB-EA19-46BD-9AD3-FF0FD84237EF}" type="pres">
      <dgm:prSet presAssocID="{48348CF9-6C62-43E2-A731-C1BFE889D0BD}" presName="centerShape" presStyleLbl="node0" presStyleIdx="0" presStyleCnt="1"/>
      <dgm:spPr/>
      <dgm:t>
        <a:bodyPr/>
        <a:lstStyle/>
        <a:p>
          <a:endParaRPr lang="en-US"/>
        </a:p>
      </dgm:t>
    </dgm:pt>
    <dgm:pt modelId="{59F4D756-8199-4E77-B897-501E4B30A68F}" type="pres">
      <dgm:prSet presAssocID="{4FE0B954-7736-4060-89A1-3A83466504D3}" presName="node" presStyleLbl="node1" presStyleIdx="0" presStyleCnt="5">
        <dgm:presLayoutVars>
          <dgm:bulletEnabled val="1"/>
        </dgm:presLayoutVars>
      </dgm:prSet>
      <dgm:spPr/>
      <dgm:t>
        <a:bodyPr/>
        <a:lstStyle/>
        <a:p>
          <a:endParaRPr lang="en-US"/>
        </a:p>
      </dgm:t>
    </dgm:pt>
    <dgm:pt modelId="{CDF0F1DB-2037-42CE-ADFA-137812A9F2B6}" type="pres">
      <dgm:prSet presAssocID="{4FE0B954-7736-4060-89A1-3A83466504D3}" presName="dummy" presStyleCnt="0"/>
      <dgm:spPr/>
    </dgm:pt>
    <dgm:pt modelId="{BB546F97-6ECB-43DB-BECE-A6C0E34A7922}" type="pres">
      <dgm:prSet presAssocID="{B31CB49D-3BF2-447A-B0D4-DDFB12C7405E}" presName="sibTrans" presStyleLbl="sibTrans2D1" presStyleIdx="0" presStyleCnt="5"/>
      <dgm:spPr/>
      <dgm:t>
        <a:bodyPr/>
        <a:lstStyle/>
        <a:p>
          <a:endParaRPr lang="en-US"/>
        </a:p>
      </dgm:t>
    </dgm:pt>
    <dgm:pt modelId="{3964C895-9445-44E8-B2D6-D7957D701CF8}" type="pres">
      <dgm:prSet presAssocID="{2EA626A6-C3A4-4A79-B666-D116555CF81B}" presName="node" presStyleLbl="node1" presStyleIdx="1" presStyleCnt="5">
        <dgm:presLayoutVars>
          <dgm:bulletEnabled val="1"/>
        </dgm:presLayoutVars>
      </dgm:prSet>
      <dgm:spPr/>
      <dgm:t>
        <a:bodyPr/>
        <a:lstStyle/>
        <a:p>
          <a:endParaRPr lang="en-US"/>
        </a:p>
      </dgm:t>
    </dgm:pt>
    <dgm:pt modelId="{5E54866E-43E5-4ED3-B233-3C5F82865FC2}" type="pres">
      <dgm:prSet presAssocID="{2EA626A6-C3A4-4A79-B666-D116555CF81B}" presName="dummy" presStyleCnt="0"/>
      <dgm:spPr/>
    </dgm:pt>
    <dgm:pt modelId="{24A28B6A-AECA-4E19-8EF2-BF800ABB73BF}" type="pres">
      <dgm:prSet presAssocID="{12A128EA-1722-4E90-A7AF-24680B0BC3EE}" presName="sibTrans" presStyleLbl="sibTrans2D1" presStyleIdx="1" presStyleCnt="5"/>
      <dgm:spPr/>
      <dgm:t>
        <a:bodyPr/>
        <a:lstStyle/>
        <a:p>
          <a:endParaRPr lang="en-US"/>
        </a:p>
      </dgm:t>
    </dgm:pt>
    <dgm:pt modelId="{5C0E3207-6A88-46B3-AC0B-233870136A6A}" type="pres">
      <dgm:prSet presAssocID="{801B4DE9-01EC-47D2-84E1-EB2BC82016A2}" presName="node" presStyleLbl="node1" presStyleIdx="2" presStyleCnt="5">
        <dgm:presLayoutVars>
          <dgm:bulletEnabled val="1"/>
        </dgm:presLayoutVars>
      </dgm:prSet>
      <dgm:spPr/>
      <dgm:t>
        <a:bodyPr/>
        <a:lstStyle/>
        <a:p>
          <a:endParaRPr lang="en-US"/>
        </a:p>
      </dgm:t>
    </dgm:pt>
    <dgm:pt modelId="{703B1083-6FBD-43CE-B595-05CA9FF4971B}" type="pres">
      <dgm:prSet presAssocID="{801B4DE9-01EC-47D2-84E1-EB2BC82016A2}" presName="dummy" presStyleCnt="0"/>
      <dgm:spPr/>
    </dgm:pt>
    <dgm:pt modelId="{C17C1C42-C534-4300-A98D-9995198035F2}" type="pres">
      <dgm:prSet presAssocID="{1C951931-E6AA-4B9A-A976-53E5AEF0AD09}" presName="sibTrans" presStyleLbl="sibTrans2D1" presStyleIdx="2" presStyleCnt="5"/>
      <dgm:spPr/>
      <dgm:t>
        <a:bodyPr/>
        <a:lstStyle/>
        <a:p>
          <a:endParaRPr lang="en-US"/>
        </a:p>
      </dgm:t>
    </dgm:pt>
    <dgm:pt modelId="{E07DDDCF-4800-42E2-B211-C525A3E82BC0}" type="pres">
      <dgm:prSet presAssocID="{A584D873-01D3-4D8F-9EB2-BE478504B5FD}" presName="node" presStyleLbl="node1" presStyleIdx="3" presStyleCnt="5">
        <dgm:presLayoutVars>
          <dgm:bulletEnabled val="1"/>
        </dgm:presLayoutVars>
      </dgm:prSet>
      <dgm:spPr/>
      <dgm:t>
        <a:bodyPr/>
        <a:lstStyle/>
        <a:p>
          <a:endParaRPr lang="en-US"/>
        </a:p>
      </dgm:t>
    </dgm:pt>
    <dgm:pt modelId="{C3A7744C-5D00-43B8-BD12-FA4236B23D29}" type="pres">
      <dgm:prSet presAssocID="{A584D873-01D3-4D8F-9EB2-BE478504B5FD}" presName="dummy" presStyleCnt="0"/>
      <dgm:spPr/>
    </dgm:pt>
    <dgm:pt modelId="{6A905FAC-0D1C-4AED-A093-241852BB8718}" type="pres">
      <dgm:prSet presAssocID="{C39E7DCF-BF24-48F1-AB5D-9E247783F65E}" presName="sibTrans" presStyleLbl="sibTrans2D1" presStyleIdx="3" presStyleCnt="5"/>
      <dgm:spPr/>
      <dgm:t>
        <a:bodyPr/>
        <a:lstStyle/>
        <a:p>
          <a:endParaRPr lang="en-US"/>
        </a:p>
      </dgm:t>
    </dgm:pt>
    <dgm:pt modelId="{AA551FCB-6342-46C8-B3DF-EDD6651E673E}" type="pres">
      <dgm:prSet presAssocID="{AF1BE49A-4CDD-4C39-82E5-802CED6AA4EF}" presName="node" presStyleLbl="node1" presStyleIdx="4" presStyleCnt="5">
        <dgm:presLayoutVars>
          <dgm:bulletEnabled val="1"/>
        </dgm:presLayoutVars>
      </dgm:prSet>
      <dgm:spPr/>
      <dgm:t>
        <a:bodyPr/>
        <a:lstStyle/>
        <a:p>
          <a:endParaRPr lang="en-US"/>
        </a:p>
      </dgm:t>
    </dgm:pt>
    <dgm:pt modelId="{ECDBA1E4-A765-4172-8662-82D7B33C79D3}" type="pres">
      <dgm:prSet presAssocID="{AF1BE49A-4CDD-4C39-82E5-802CED6AA4EF}" presName="dummy" presStyleCnt="0"/>
      <dgm:spPr/>
    </dgm:pt>
    <dgm:pt modelId="{B128E9F2-2CAD-4208-B766-66B3EA92949D}" type="pres">
      <dgm:prSet presAssocID="{A4BF4937-FEC0-48B8-B0D4-0FF79A328451}" presName="sibTrans" presStyleLbl="sibTrans2D1" presStyleIdx="4" presStyleCnt="5"/>
      <dgm:spPr/>
      <dgm:t>
        <a:bodyPr/>
        <a:lstStyle/>
        <a:p>
          <a:endParaRPr lang="en-US"/>
        </a:p>
      </dgm:t>
    </dgm:pt>
  </dgm:ptLst>
  <dgm:cxnLst>
    <dgm:cxn modelId="{3E6DD96C-78B8-44C4-8DEB-4155C3412309}" type="presOf" srcId="{A584D873-01D3-4D8F-9EB2-BE478504B5FD}" destId="{E07DDDCF-4800-42E2-B211-C525A3E82BC0}" srcOrd="0" destOrd="0" presId="urn:microsoft.com/office/officeart/2005/8/layout/radial6"/>
    <dgm:cxn modelId="{3B801A66-AA89-42A3-AD2E-D3EE5CA45E95}" srcId="{61C7D6CF-806F-4611-96AD-AF173CD43D17}" destId="{48348CF9-6C62-43E2-A731-C1BFE889D0BD}" srcOrd="0" destOrd="0" parTransId="{BB1EC7CF-2323-4326-B615-A28D475BB964}" sibTransId="{32CFBC2F-DCCB-4398-B9B2-9B72E9ACF161}"/>
    <dgm:cxn modelId="{2D86C911-FBDA-4775-8B18-EFB41DA37302}" srcId="{48348CF9-6C62-43E2-A731-C1BFE889D0BD}" destId="{A584D873-01D3-4D8F-9EB2-BE478504B5FD}" srcOrd="3" destOrd="0" parTransId="{EE665368-B4A4-4919-B2C2-91F48D43F5F3}" sibTransId="{C39E7DCF-BF24-48F1-AB5D-9E247783F65E}"/>
    <dgm:cxn modelId="{2A663C8F-8CD8-4C51-B540-174034B3AC11}" type="presOf" srcId="{48348CF9-6C62-43E2-A731-C1BFE889D0BD}" destId="{58DB00CB-EA19-46BD-9AD3-FF0FD84237EF}" srcOrd="0" destOrd="0" presId="urn:microsoft.com/office/officeart/2005/8/layout/radial6"/>
    <dgm:cxn modelId="{D216043F-D64C-4BFB-9F1E-E18F5752BC74}" srcId="{48348CF9-6C62-43E2-A731-C1BFE889D0BD}" destId="{4FE0B954-7736-4060-89A1-3A83466504D3}" srcOrd="0" destOrd="0" parTransId="{5FBC1C9B-3C85-4C79-9FEF-710CFD859100}" sibTransId="{B31CB49D-3BF2-447A-B0D4-DDFB12C7405E}"/>
    <dgm:cxn modelId="{E4909D9E-62F3-4217-BA7D-AA09EA890851}" type="presOf" srcId="{C39E7DCF-BF24-48F1-AB5D-9E247783F65E}" destId="{6A905FAC-0D1C-4AED-A093-241852BB8718}" srcOrd="0" destOrd="0" presId="urn:microsoft.com/office/officeart/2005/8/layout/radial6"/>
    <dgm:cxn modelId="{4A8C7976-1F31-471D-801A-F24ABB0E72D8}" type="presOf" srcId="{A4BF4937-FEC0-48B8-B0D4-0FF79A328451}" destId="{B128E9F2-2CAD-4208-B766-66B3EA92949D}" srcOrd="0" destOrd="0" presId="urn:microsoft.com/office/officeart/2005/8/layout/radial6"/>
    <dgm:cxn modelId="{3514F476-5762-4854-87C2-4396A3B930CD}" srcId="{48348CF9-6C62-43E2-A731-C1BFE889D0BD}" destId="{2EA626A6-C3A4-4A79-B666-D116555CF81B}" srcOrd="1" destOrd="0" parTransId="{E3319F5A-65F3-49EB-9754-5D6AB401635D}" sibTransId="{12A128EA-1722-4E90-A7AF-24680B0BC3EE}"/>
    <dgm:cxn modelId="{ECBA9325-FA2D-4B13-A1B1-5F5805A67C9E}" type="presOf" srcId="{1C951931-E6AA-4B9A-A976-53E5AEF0AD09}" destId="{C17C1C42-C534-4300-A98D-9995198035F2}" srcOrd="0" destOrd="0" presId="urn:microsoft.com/office/officeart/2005/8/layout/radial6"/>
    <dgm:cxn modelId="{BB766F17-6B23-4E28-8858-5EFD6D78B6C3}" type="presOf" srcId="{2EA626A6-C3A4-4A79-B666-D116555CF81B}" destId="{3964C895-9445-44E8-B2D6-D7957D701CF8}" srcOrd="0" destOrd="0" presId="urn:microsoft.com/office/officeart/2005/8/layout/radial6"/>
    <dgm:cxn modelId="{4F4EF43B-FA8A-4BDD-9181-6932FD63ED32}" type="presOf" srcId="{12A128EA-1722-4E90-A7AF-24680B0BC3EE}" destId="{24A28B6A-AECA-4E19-8EF2-BF800ABB73BF}" srcOrd="0" destOrd="0" presId="urn:microsoft.com/office/officeart/2005/8/layout/radial6"/>
    <dgm:cxn modelId="{1C4F1238-46D9-484E-B549-C0E2403CD267}" type="presOf" srcId="{61C7D6CF-806F-4611-96AD-AF173CD43D17}" destId="{109D9082-C37B-44D5-BF0D-EB9235EBD61F}" srcOrd="0" destOrd="0" presId="urn:microsoft.com/office/officeart/2005/8/layout/radial6"/>
    <dgm:cxn modelId="{2979CF73-162C-4C4A-A5FE-A2FE98E3B074}" type="presOf" srcId="{B31CB49D-3BF2-447A-B0D4-DDFB12C7405E}" destId="{BB546F97-6ECB-43DB-BECE-A6C0E34A7922}" srcOrd="0" destOrd="0" presId="urn:microsoft.com/office/officeart/2005/8/layout/radial6"/>
    <dgm:cxn modelId="{8097A994-7141-4B6D-9F77-DC703603897D}" type="presOf" srcId="{801B4DE9-01EC-47D2-84E1-EB2BC82016A2}" destId="{5C0E3207-6A88-46B3-AC0B-233870136A6A}" srcOrd="0" destOrd="0" presId="urn:microsoft.com/office/officeart/2005/8/layout/radial6"/>
    <dgm:cxn modelId="{D5372FC3-6593-4F4A-8F0F-6C286D7820D8}" type="presOf" srcId="{4FE0B954-7736-4060-89A1-3A83466504D3}" destId="{59F4D756-8199-4E77-B897-501E4B30A68F}" srcOrd="0" destOrd="0" presId="urn:microsoft.com/office/officeart/2005/8/layout/radial6"/>
    <dgm:cxn modelId="{085D472D-BF09-440E-81DF-496C3D9486F3}" srcId="{48348CF9-6C62-43E2-A731-C1BFE889D0BD}" destId="{AF1BE49A-4CDD-4C39-82E5-802CED6AA4EF}" srcOrd="4" destOrd="0" parTransId="{BEF418AC-9B6C-4167-AE69-0702EB2255F2}" sibTransId="{A4BF4937-FEC0-48B8-B0D4-0FF79A328451}"/>
    <dgm:cxn modelId="{98EF3411-6564-456A-A13F-5FE2C51F14AC}" srcId="{48348CF9-6C62-43E2-A731-C1BFE889D0BD}" destId="{801B4DE9-01EC-47D2-84E1-EB2BC82016A2}" srcOrd="2" destOrd="0" parTransId="{E7771E40-25EF-4B02-B9FE-4F29EBB1F034}" sibTransId="{1C951931-E6AA-4B9A-A976-53E5AEF0AD09}"/>
    <dgm:cxn modelId="{A17C731F-CC40-498D-8445-8D7AD3EECD39}" type="presOf" srcId="{AF1BE49A-4CDD-4C39-82E5-802CED6AA4EF}" destId="{AA551FCB-6342-46C8-B3DF-EDD6651E673E}" srcOrd="0" destOrd="0" presId="urn:microsoft.com/office/officeart/2005/8/layout/radial6"/>
    <dgm:cxn modelId="{2118C366-9DD8-4B0D-A1E0-8F578D79125E}" type="presParOf" srcId="{109D9082-C37B-44D5-BF0D-EB9235EBD61F}" destId="{58DB00CB-EA19-46BD-9AD3-FF0FD84237EF}" srcOrd="0" destOrd="0" presId="urn:microsoft.com/office/officeart/2005/8/layout/radial6"/>
    <dgm:cxn modelId="{59CB8059-B5E3-4718-88BF-F47EE4AE2223}" type="presParOf" srcId="{109D9082-C37B-44D5-BF0D-EB9235EBD61F}" destId="{59F4D756-8199-4E77-B897-501E4B30A68F}" srcOrd="1" destOrd="0" presId="urn:microsoft.com/office/officeart/2005/8/layout/radial6"/>
    <dgm:cxn modelId="{804C0DF8-2EE8-4CB4-AC36-CC9B057A18AA}" type="presParOf" srcId="{109D9082-C37B-44D5-BF0D-EB9235EBD61F}" destId="{CDF0F1DB-2037-42CE-ADFA-137812A9F2B6}" srcOrd="2" destOrd="0" presId="urn:microsoft.com/office/officeart/2005/8/layout/radial6"/>
    <dgm:cxn modelId="{CAE414E7-8C39-4ED1-8909-67B148614AD0}" type="presParOf" srcId="{109D9082-C37B-44D5-BF0D-EB9235EBD61F}" destId="{BB546F97-6ECB-43DB-BECE-A6C0E34A7922}" srcOrd="3" destOrd="0" presId="urn:microsoft.com/office/officeart/2005/8/layout/radial6"/>
    <dgm:cxn modelId="{9962AA3B-60B9-4716-BEC5-3A4C0F14610E}" type="presParOf" srcId="{109D9082-C37B-44D5-BF0D-EB9235EBD61F}" destId="{3964C895-9445-44E8-B2D6-D7957D701CF8}" srcOrd="4" destOrd="0" presId="urn:microsoft.com/office/officeart/2005/8/layout/radial6"/>
    <dgm:cxn modelId="{81F67B8D-CDB1-40D2-8624-09F91785478F}" type="presParOf" srcId="{109D9082-C37B-44D5-BF0D-EB9235EBD61F}" destId="{5E54866E-43E5-4ED3-B233-3C5F82865FC2}" srcOrd="5" destOrd="0" presId="urn:microsoft.com/office/officeart/2005/8/layout/radial6"/>
    <dgm:cxn modelId="{732F4290-D5DA-48EF-9345-88121C3F74AD}" type="presParOf" srcId="{109D9082-C37B-44D5-BF0D-EB9235EBD61F}" destId="{24A28B6A-AECA-4E19-8EF2-BF800ABB73BF}" srcOrd="6" destOrd="0" presId="urn:microsoft.com/office/officeart/2005/8/layout/radial6"/>
    <dgm:cxn modelId="{5524CCA3-B4D0-454F-84CC-2AAFD8987B0C}" type="presParOf" srcId="{109D9082-C37B-44D5-BF0D-EB9235EBD61F}" destId="{5C0E3207-6A88-46B3-AC0B-233870136A6A}" srcOrd="7" destOrd="0" presId="urn:microsoft.com/office/officeart/2005/8/layout/radial6"/>
    <dgm:cxn modelId="{6552184C-288C-4FE9-82C7-D0FBB6485763}" type="presParOf" srcId="{109D9082-C37B-44D5-BF0D-EB9235EBD61F}" destId="{703B1083-6FBD-43CE-B595-05CA9FF4971B}" srcOrd="8" destOrd="0" presId="urn:microsoft.com/office/officeart/2005/8/layout/radial6"/>
    <dgm:cxn modelId="{AEAB338C-029B-44F2-B2A2-7E88AD8C9701}" type="presParOf" srcId="{109D9082-C37B-44D5-BF0D-EB9235EBD61F}" destId="{C17C1C42-C534-4300-A98D-9995198035F2}" srcOrd="9" destOrd="0" presId="urn:microsoft.com/office/officeart/2005/8/layout/radial6"/>
    <dgm:cxn modelId="{4AF8841D-1CE4-46BF-8569-A8793C1F23F8}" type="presParOf" srcId="{109D9082-C37B-44D5-BF0D-EB9235EBD61F}" destId="{E07DDDCF-4800-42E2-B211-C525A3E82BC0}" srcOrd="10" destOrd="0" presId="urn:microsoft.com/office/officeart/2005/8/layout/radial6"/>
    <dgm:cxn modelId="{4BB7182D-17CE-40C9-8367-55FC00A81519}" type="presParOf" srcId="{109D9082-C37B-44D5-BF0D-EB9235EBD61F}" destId="{C3A7744C-5D00-43B8-BD12-FA4236B23D29}" srcOrd="11" destOrd="0" presId="urn:microsoft.com/office/officeart/2005/8/layout/radial6"/>
    <dgm:cxn modelId="{33F5880D-C302-4A79-A261-D883E7DAE124}" type="presParOf" srcId="{109D9082-C37B-44D5-BF0D-EB9235EBD61F}" destId="{6A905FAC-0D1C-4AED-A093-241852BB8718}" srcOrd="12" destOrd="0" presId="urn:microsoft.com/office/officeart/2005/8/layout/radial6"/>
    <dgm:cxn modelId="{3CBBBBB1-242E-406F-8EEF-95DE8AC25857}" type="presParOf" srcId="{109D9082-C37B-44D5-BF0D-EB9235EBD61F}" destId="{AA551FCB-6342-46C8-B3DF-EDD6651E673E}" srcOrd="13" destOrd="0" presId="urn:microsoft.com/office/officeart/2005/8/layout/radial6"/>
    <dgm:cxn modelId="{D0EA1E79-B32C-4120-B9C5-4B92BB6553E4}" type="presParOf" srcId="{109D9082-C37B-44D5-BF0D-EB9235EBD61F}" destId="{ECDBA1E4-A765-4172-8662-82D7B33C79D3}" srcOrd="14" destOrd="0" presId="urn:microsoft.com/office/officeart/2005/8/layout/radial6"/>
    <dgm:cxn modelId="{389FDF44-4BBE-4362-AC03-41935C6EAD23}" type="presParOf" srcId="{109D9082-C37B-44D5-BF0D-EB9235EBD61F}" destId="{B128E9F2-2CAD-4208-B766-66B3EA92949D}" srcOrd="15" destOrd="0" presId="urn:microsoft.com/office/officeart/2005/8/layout/radial6"/>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9924BB-3F37-40D0-A947-89BF9413FB2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2E3B6D8-61A1-4032-8756-6973F891C445}">
      <dgm:prSet phldrT="[Text]"/>
      <dgm:spPr>
        <a:solidFill>
          <a:schemeClr val="accent5"/>
        </a:solidFill>
      </dgm:spPr>
      <dgm:t>
        <a:bodyPr/>
        <a:lstStyle/>
        <a:p>
          <a:r>
            <a:rPr lang="en-US" dirty="0" smtClean="0"/>
            <a:t>Good Idea about the sales.</a:t>
          </a:r>
          <a:endParaRPr lang="en-US" dirty="0"/>
        </a:p>
      </dgm:t>
    </dgm:pt>
    <dgm:pt modelId="{3B7B7779-831E-460C-81F8-F81C20879713}" type="parTrans" cxnId="{E4F9CA86-F1A6-4ADD-A5CC-5B25D9744236}">
      <dgm:prSet/>
      <dgm:spPr/>
      <dgm:t>
        <a:bodyPr/>
        <a:lstStyle/>
        <a:p>
          <a:endParaRPr lang="en-US"/>
        </a:p>
      </dgm:t>
    </dgm:pt>
    <dgm:pt modelId="{9786EA93-C50F-41CC-A050-9F5424FD14D1}" type="sibTrans" cxnId="{E4F9CA86-F1A6-4ADD-A5CC-5B25D9744236}">
      <dgm:prSet/>
      <dgm:spPr/>
      <dgm:t>
        <a:bodyPr/>
        <a:lstStyle/>
        <a:p>
          <a:endParaRPr lang="en-US"/>
        </a:p>
      </dgm:t>
    </dgm:pt>
    <dgm:pt modelId="{80C50C56-7CA1-4D1A-8BD3-B47F407ECA6F}">
      <dgm:prSet phldrT="[Text]"/>
      <dgm:spPr>
        <a:solidFill>
          <a:schemeClr val="accent5"/>
        </a:solidFill>
        <a:ln>
          <a:solidFill>
            <a:schemeClr val="accent5"/>
          </a:solidFill>
        </a:ln>
      </dgm:spPr>
      <dgm:t>
        <a:bodyPr/>
        <a:lstStyle/>
        <a:p>
          <a:r>
            <a:rPr lang="en-US" dirty="0" smtClean="0"/>
            <a:t>Profit for the company.</a:t>
          </a:r>
          <a:endParaRPr lang="en-US" dirty="0"/>
        </a:p>
      </dgm:t>
    </dgm:pt>
    <dgm:pt modelId="{820A8823-902F-455E-8202-57930B8F0D9E}" type="parTrans" cxnId="{3DE54840-25BD-43E2-8A2C-DDD90F35B6AD}">
      <dgm:prSet/>
      <dgm:spPr/>
      <dgm:t>
        <a:bodyPr/>
        <a:lstStyle/>
        <a:p>
          <a:endParaRPr lang="en-US"/>
        </a:p>
      </dgm:t>
    </dgm:pt>
    <dgm:pt modelId="{8FECDCF7-B2A9-4601-B636-9D75C79BA4B2}" type="sibTrans" cxnId="{3DE54840-25BD-43E2-8A2C-DDD90F35B6AD}">
      <dgm:prSet/>
      <dgm:spPr/>
      <dgm:t>
        <a:bodyPr/>
        <a:lstStyle/>
        <a:p>
          <a:endParaRPr lang="en-US"/>
        </a:p>
      </dgm:t>
    </dgm:pt>
    <dgm:pt modelId="{C5C85EAE-2AFA-4F27-820A-950B4D1A0A27}">
      <dgm:prSet phldrT="[Text]"/>
      <dgm:spPr>
        <a:solidFill>
          <a:schemeClr val="accent5"/>
        </a:solidFill>
      </dgm:spPr>
      <dgm:t>
        <a:bodyPr/>
        <a:lstStyle/>
        <a:p>
          <a:r>
            <a:rPr lang="en-US" dirty="0" smtClean="0"/>
            <a:t>Knowledge about the popularity of the Car.</a:t>
          </a:r>
          <a:endParaRPr lang="en-US" dirty="0"/>
        </a:p>
      </dgm:t>
    </dgm:pt>
    <dgm:pt modelId="{29B75C1A-FE29-4DB2-BC49-3971D0E31595}" type="parTrans" cxnId="{AF693B11-7249-4163-AB09-87F92D444B02}">
      <dgm:prSet/>
      <dgm:spPr/>
      <dgm:t>
        <a:bodyPr/>
        <a:lstStyle/>
        <a:p>
          <a:endParaRPr lang="en-US"/>
        </a:p>
      </dgm:t>
    </dgm:pt>
    <dgm:pt modelId="{A68AAC32-A03F-47AB-9D50-60505756804D}" type="sibTrans" cxnId="{AF693B11-7249-4163-AB09-87F92D444B02}">
      <dgm:prSet/>
      <dgm:spPr/>
      <dgm:t>
        <a:bodyPr/>
        <a:lstStyle/>
        <a:p>
          <a:endParaRPr lang="en-US"/>
        </a:p>
      </dgm:t>
    </dgm:pt>
    <dgm:pt modelId="{A40492B5-0065-46D7-B8E3-31A42148414D}" type="pres">
      <dgm:prSet presAssocID="{FE9924BB-3F37-40D0-A947-89BF9413FB28}" presName="linear" presStyleCnt="0">
        <dgm:presLayoutVars>
          <dgm:dir/>
          <dgm:animLvl val="lvl"/>
          <dgm:resizeHandles val="exact"/>
        </dgm:presLayoutVars>
      </dgm:prSet>
      <dgm:spPr/>
      <dgm:t>
        <a:bodyPr/>
        <a:lstStyle/>
        <a:p>
          <a:endParaRPr lang="en-US"/>
        </a:p>
      </dgm:t>
    </dgm:pt>
    <dgm:pt modelId="{9CAB4BAE-E621-47CE-90CA-003929CAFE88}" type="pres">
      <dgm:prSet presAssocID="{62E3B6D8-61A1-4032-8756-6973F891C445}" presName="parentLin" presStyleCnt="0"/>
      <dgm:spPr/>
    </dgm:pt>
    <dgm:pt modelId="{88A025ED-2AD4-4538-A24D-08BDCD6121D3}" type="pres">
      <dgm:prSet presAssocID="{62E3B6D8-61A1-4032-8756-6973F891C445}" presName="parentLeftMargin" presStyleLbl="node1" presStyleIdx="0" presStyleCnt="3"/>
      <dgm:spPr/>
      <dgm:t>
        <a:bodyPr/>
        <a:lstStyle/>
        <a:p>
          <a:endParaRPr lang="en-US"/>
        </a:p>
      </dgm:t>
    </dgm:pt>
    <dgm:pt modelId="{1B2CAF02-64AF-420F-8541-5C0B98E9C297}" type="pres">
      <dgm:prSet presAssocID="{62E3B6D8-61A1-4032-8756-6973F891C445}" presName="parentText" presStyleLbl="node1" presStyleIdx="0" presStyleCnt="3">
        <dgm:presLayoutVars>
          <dgm:chMax val="0"/>
          <dgm:bulletEnabled val="1"/>
        </dgm:presLayoutVars>
      </dgm:prSet>
      <dgm:spPr/>
      <dgm:t>
        <a:bodyPr/>
        <a:lstStyle/>
        <a:p>
          <a:endParaRPr lang="en-US"/>
        </a:p>
      </dgm:t>
    </dgm:pt>
    <dgm:pt modelId="{4BB8309E-10DF-4F09-8E89-E8955090821F}" type="pres">
      <dgm:prSet presAssocID="{62E3B6D8-61A1-4032-8756-6973F891C445}" presName="negativeSpace" presStyleCnt="0"/>
      <dgm:spPr/>
    </dgm:pt>
    <dgm:pt modelId="{0F06CFA9-2167-4B2E-A9CD-E2C426A44556}" type="pres">
      <dgm:prSet presAssocID="{62E3B6D8-61A1-4032-8756-6973F891C445}" presName="childText" presStyleLbl="conFgAcc1" presStyleIdx="0" presStyleCnt="3">
        <dgm:presLayoutVars>
          <dgm:bulletEnabled val="1"/>
        </dgm:presLayoutVars>
      </dgm:prSet>
      <dgm:spPr/>
    </dgm:pt>
    <dgm:pt modelId="{50154803-B235-446A-889B-6C0085F0977E}" type="pres">
      <dgm:prSet presAssocID="{9786EA93-C50F-41CC-A050-9F5424FD14D1}" presName="spaceBetweenRectangles" presStyleCnt="0"/>
      <dgm:spPr/>
    </dgm:pt>
    <dgm:pt modelId="{C1CA7129-1388-45E2-A8A9-4201D7609210}" type="pres">
      <dgm:prSet presAssocID="{80C50C56-7CA1-4D1A-8BD3-B47F407ECA6F}" presName="parentLin" presStyleCnt="0"/>
      <dgm:spPr/>
    </dgm:pt>
    <dgm:pt modelId="{8DA32F35-3F58-4C1D-9826-163E70F64922}" type="pres">
      <dgm:prSet presAssocID="{80C50C56-7CA1-4D1A-8BD3-B47F407ECA6F}" presName="parentLeftMargin" presStyleLbl="node1" presStyleIdx="0" presStyleCnt="3"/>
      <dgm:spPr/>
      <dgm:t>
        <a:bodyPr/>
        <a:lstStyle/>
        <a:p>
          <a:endParaRPr lang="en-US"/>
        </a:p>
      </dgm:t>
    </dgm:pt>
    <dgm:pt modelId="{6DB8DB64-FD9D-42BD-80EC-7D4708EF886B}" type="pres">
      <dgm:prSet presAssocID="{80C50C56-7CA1-4D1A-8BD3-B47F407ECA6F}" presName="parentText" presStyleLbl="node1" presStyleIdx="1" presStyleCnt="3">
        <dgm:presLayoutVars>
          <dgm:chMax val="0"/>
          <dgm:bulletEnabled val="1"/>
        </dgm:presLayoutVars>
      </dgm:prSet>
      <dgm:spPr/>
      <dgm:t>
        <a:bodyPr/>
        <a:lstStyle/>
        <a:p>
          <a:endParaRPr lang="en-US"/>
        </a:p>
      </dgm:t>
    </dgm:pt>
    <dgm:pt modelId="{09237EA9-82F9-46D5-9CFE-6B07E5767C53}" type="pres">
      <dgm:prSet presAssocID="{80C50C56-7CA1-4D1A-8BD3-B47F407ECA6F}" presName="negativeSpace" presStyleCnt="0"/>
      <dgm:spPr/>
    </dgm:pt>
    <dgm:pt modelId="{F5800B87-0203-4375-AC68-C3DC33466947}" type="pres">
      <dgm:prSet presAssocID="{80C50C56-7CA1-4D1A-8BD3-B47F407ECA6F}" presName="childText" presStyleLbl="conFgAcc1" presStyleIdx="1" presStyleCnt="3">
        <dgm:presLayoutVars>
          <dgm:bulletEnabled val="1"/>
        </dgm:presLayoutVars>
      </dgm:prSet>
      <dgm:spPr/>
    </dgm:pt>
    <dgm:pt modelId="{9D02BD3E-99EC-4511-9E2F-A4C84E3DDC73}" type="pres">
      <dgm:prSet presAssocID="{8FECDCF7-B2A9-4601-B636-9D75C79BA4B2}" presName="spaceBetweenRectangles" presStyleCnt="0"/>
      <dgm:spPr/>
    </dgm:pt>
    <dgm:pt modelId="{18DC1DC7-0DC0-4A5F-B8EC-4BC1D060FF35}" type="pres">
      <dgm:prSet presAssocID="{C5C85EAE-2AFA-4F27-820A-950B4D1A0A27}" presName="parentLin" presStyleCnt="0"/>
      <dgm:spPr/>
    </dgm:pt>
    <dgm:pt modelId="{F392A27E-D868-40F5-93C1-A3999A1FC059}" type="pres">
      <dgm:prSet presAssocID="{C5C85EAE-2AFA-4F27-820A-950B4D1A0A27}" presName="parentLeftMargin" presStyleLbl="node1" presStyleIdx="1" presStyleCnt="3"/>
      <dgm:spPr/>
      <dgm:t>
        <a:bodyPr/>
        <a:lstStyle/>
        <a:p>
          <a:endParaRPr lang="en-US"/>
        </a:p>
      </dgm:t>
    </dgm:pt>
    <dgm:pt modelId="{1F7219D8-23FB-44DF-8EB7-4FE0A360FC5E}" type="pres">
      <dgm:prSet presAssocID="{C5C85EAE-2AFA-4F27-820A-950B4D1A0A27}" presName="parentText" presStyleLbl="node1" presStyleIdx="2" presStyleCnt="3">
        <dgm:presLayoutVars>
          <dgm:chMax val="0"/>
          <dgm:bulletEnabled val="1"/>
        </dgm:presLayoutVars>
      </dgm:prSet>
      <dgm:spPr/>
      <dgm:t>
        <a:bodyPr/>
        <a:lstStyle/>
        <a:p>
          <a:endParaRPr lang="en-US"/>
        </a:p>
      </dgm:t>
    </dgm:pt>
    <dgm:pt modelId="{3BE50CC4-27A4-4BDD-B295-081321AA36C4}" type="pres">
      <dgm:prSet presAssocID="{C5C85EAE-2AFA-4F27-820A-950B4D1A0A27}" presName="negativeSpace" presStyleCnt="0"/>
      <dgm:spPr/>
    </dgm:pt>
    <dgm:pt modelId="{51407EA5-CBC4-41AD-BB1C-05D558C814D7}" type="pres">
      <dgm:prSet presAssocID="{C5C85EAE-2AFA-4F27-820A-950B4D1A0A27}" presName="childText" presStyleLbl="conFgAcc1" presStyleIdx="2" presStyleCnt="3">
        <dgm:presLayoutVars>
          <dgm:bulletEnabled val="1"/>
        </dgm:presLayoutVars>
      </dgm:prSet>
      <dgm:spPr/>
    </dgm:pt>
  </dgm:ptLst>
  <dgm:cxnLst>
    <dgm:cxn modelId="{3DE54840-25BD-43E2-8A2C-DDD90F35B6AD}" srcId="{FE9924BB-3F37-40D0-A947-89BF9413FB28}" destId="{80C50C56-7CA1-4D1A-8BD3-B47F407ECA6F}" srcOrd="1" destOrd="0" parTransId="{820A8823-902F-455E-8202-57930B8F0D9E}" sibTransId="{8FECDCF7-B2A9-4601-B636-9D75C79BA4B2}"/>
    <dgm:cxn modelId="{93495C80-E9F3-4885-9570-6E3498C3CD0F}" type="presOf" srcId="{62E3B6D8-61A1-4032-8756-6973F891C445}" destId="{1B2CAF02-64AF-420F-8541-5C0B98E9C297}" srcOrd="1" destOrd="0" presId="urn:microsoft.com/office/officeart/2005/8/layout/list1"/>
    <dgm:cxn modelId="{DAC8BF37-8D84-4C94-8934-D036AE0D995E}" type="presOf" srcId="{FE9924BB-3F37-40D0-A947-89BF9413FB28}" destId="{A40492B5-0065-46D7-B8E3-31A42148414D}" srcOrd="0" destOrd="0" presId="urn:microsoft.com/office/officeart/2005/8/layout/list1"/>
    <dgm:cxn modelId="{C53862BF-30A2-4AC1-8A72-4BD87997B03E}" type="presOf" srcId="{62E3B6D8-61A1-4032-8756-6973F891C445}" destId="{88A025ED-2AD4-4538-A24D-08BDCD6121D3}" srcOrd="0" destOrd="0" presId="urn:microsoft.com/office/officeart/2005/8/layout/list1"/>
    <dgm:cxn modelId="{E4F9CA86-F1A6-4ADD-A5CC-5B25D9744236}" srcId="{FE9924BB-3F37-40D0-A947-89BF9413FB28}" destId="{62E3B6D8-61A1-4032-8756-6973F891C445}" srcOrd="0" destOrd="0" parTransId="{3B7B7779-831E-460C-81F8-F81C20879713}" sibTransId="{9786EA93-C50F-41CC-A050-9F5424FD14D1}"/>
    <dgm:cxn modelId="{3F01D6DE-684B-41C9-B819-9EE54B410F7A}" type="presOf" srcId="{80C50C56-7CA1-4D1A-8BD3-B47F407ECA6F}" destId="{8DA32F35-3F58-4C1D-9826-163E70F64922}" srcOrd="0" destOrd="0" presId="urn:microsoft.com/office/officeart/2005/8/layout/list1"/>
    <dgm:cxn modelId="{CF1A6595-B118-48E7-ABE3-184D255BD848}" type="presOf" srcId="{C5C85EAE-2AFA-4F27-820A-950B4D1A0A27}" destId="{1F7219D8-23FB-44DF-8EB7-4FE0A360FC5E}" srcOrd="1" destOrd="0" presId="urn:microsoft.com/office/officeart/2005/8/layout/list1"/>
    <dgm:cxn modelId="{2CFD9B19-79C0-425F-B42C-308E3AFC3CB7}" type="presOf" srcId="{C5C85EAE-2AFA-4F27-820A-950B4D1A0A27}" destId="{F392A27E-D868-40F5-93C1-A3999A1FC059}" srcOrd="0" destOrd="0" presId="urn:microsoft.com/office/officeart/2005/8/layout/list1"/>
    <dgm:cxn modelId="{AF693B11-7249-4163-AB09-87F92D444B02}" srcId="{FE9924BB-3F37-40D0-A947-89BF9413FB28}" destId="{C5C85EAE-2AFA-4F27-820A-950B4D1A0A27}" srcOrd="2" destOrd="0" parTransId="{29B75C1A-FE29-4DB2-BC49-3971D0E31595}" sibTransId="{A68AAC32-A03F-47AB-9D50-60505756804D}"/>
    <dgm:cxn modelId="{1892B433-78E2-4470-B11B-AF49B2B021E9}" type="presOf" srcId="{80C50C56-7CA1-4D1A-8BD3-B47F407ECA6F}" destId="{6DB8DB64-FD9D-42BD-80EC-7D4708EF886B}" srcOrd="1" destOrd="0" presId="urn:microsoft.com/office/officeart/2005/8/layout/list1"/>
    <dgm:cxn modelId="{ADFB9215-B321-4C12-A487-836E68E459B2}" type="presParOf" srcId="{A40492B5-0065-46D7-B8E3-31A42148414D}" destId="{9CAB4BAE-E621-47CE-90CA-003929CAFE88}" srcOrd="0" destOrd="0" presId="urn:microsoft.com/office/officeart/2005/8/layout/list1"/>
    <dgm:cxn modelId="{F46ECF9B-607C-443C-B87C-A90B36382F7F}" type="presParOf" srcId="{9CAB4BAE-E621-47CE-90CA-003929CAFE88}" destId="{88A025ED-2AD4-4538-A24D-08BDCD6121D3}" srcOrd="0" destOrd="0" presId="urn:microsoft.com/office/officeart/2005/8/layout/list1"/>
    <dgm:cxn modelId="{1265B3F9-5D1B-453C-B426-ACFE564A30B0}" type="presParOf" srcId="{9CAB4BAE-E621-47CE-90CA-003929CAFE88}" destId="{1B2CAF02-64AF-420F-8541-5C0B98E9C297}" srcOrd="1" destOrd="0" presId="urn:microsoft.com/office/officeart/2005/8/layout/list1"/>
    <dgm:cxn modelId="{91B0D558-5181-445E-873C-C43CCA26B588}" type="presParOf" srcId="{A40492B5-0065-46D7-B8E3-31A42148414D}" destId="{4BB8309E-10DF-4F09-8E89-E8955090821F}" srcOrd="1" destOrd="0" presId="urn:microsoft.com/office/officeart/2005/8/layout/list1"/>
    <dgm:cxn modelId="{9DE324E8-3C02-4097-918E-92D675C5E4AA}" type="presParOf" srcId="{A40492B5-0065-46D7-B8E3-31A42148414D}" destId="{0F06CFA9-2167-4B2E-A9CD-E2C426A44556}" srcOrd="2" destOrd="0" presId="urn:microsoft.com/office/officeart/2005/8/layout/list1"/>
    <dgm:cxn modelId="{854E620D-E52B-4DA2-BE87-A63472242521}" type="presParOf" srcId="{A40492B5-0065-46D7-B8E3-31A42148414D}" destId="{50154803-B235-446A-889B-6C0085F0977E}" srcOrd="3" destOrd="0" presId="urn:microsoft.com/office/officeart/2005/8/layout/list1"/>
    <dgm:cxn modelId="{3C3B484A-2894-4E1F-BF02-5D5DD9D30675}" type="presParOf" srcId="{A40492B5-0065-46D7-B8E3-31A42148414D}" destId="{C1CA7129-1388-45E2-A8A9-4201D7609210}" srcOrd="4" destOrd="0" presId="urn:microsoft.com/office/officeart/2005/8/layout/list1"/>
    <dgm:cxn modelId="{2E8D59DC-E67A-4285-A4EF-62618DF9346E}" type="presParOf" srcId="{C1CA7129-1388-45E2-A8A9-4201D7609210}" destId="{8DA32F35-3F58-4C1D-9826-163E70F64922}" srcOrd="0" destOrd="0" presId="urn:microsoft.com/office/officeart/2005/8/layout/list1"/>
    <dgm:cxn modelId="{D30C0985-FF5D-49C1-8568-93A9711B1F02}" type="presParOf" srcId="{C1CA7129-1388-45E2-A8A9-4201D7609210}" destId="{6DB8DB64-FD9D-42BD-80EC-7D4708EF886B}" srcOrd="1" destOrd="0" presId="urn:microsoft.com/office/officeart/2005/8/layout/list1"/>
    <dgm:cxn modelId="{B62EC66A-D871-4BB2-A6A9-7C48FEFC4053}" type="presParOf" srcId="{A40492B5-0065-46D7-B8E3-31A42148414D}" destId="{09237EA9-82F9-46D5-9CFE-6B07E5767C53}" srcOrd="5" destOrd="0" presId="urn:microsoft.com/office/officeart/2005/8/layout/list1"/>
    <dgm:cxn modelId="{1C83E534-6629-47CF-B3DC-6E8DA04615AE}" type="presParOf" srcId="{A40492B5-0065-46D7-B8E3-31A42148414D}" destId="{F5800B87-0203-4375-AC68-C3DC33466947}" srcOrd="6" destOrd="0" presId="urn:microsoft.com/office/officeart/2005/8/layout/list1"/>
    <dgm:cxn modelId="{6A630433-E95C-48B8-AA84-5711A1825018}" type="presParOf" srcId="{A40492B5-0065-46D7-B8E3-31A42148414D}" destId="{9D02BD3E-99EC-4511-9E2F-A4C84E3DDC73}" srcOrd="7" destOrd="0" presId="urn:microsoft.com/office/officeart/2005/8/layout/list1"/>
    <dgm:cxn modelId="{E13B2702-5A57-4E1D-B142-0B88912304AF}" type="presParOf" srcId="{A40492B5-0065-46D7-B8E3-31A42148414D}" destId="{18DC1DC7-0DC0-4A5F-B8EC-4BC1D060FF35}" srcOrd="8" destOrd="0" presId="urn:microsoft.com/office/officeart/2005/8/layout/list1"/>
    <dgm:cxn modelId="{D64D81D7-878E-4CBB-9563-6A991BCFFB3C}" type="presParOf" srcId="{18DC1DC7-0DC0-4A5F-B8EC-4BC1D060FF35}" destId="{F392A27E-D868-40F5-93C1-A3999A1FC059}" srcOrd="0" destOrd="0" presId="urn:microsoft.com/office/officeart/2005/8/layout/list1"/>
    <dgm:cxn modelId="{07FF2165-C1CE-4160-ABE4-3D571DB969DE}" type="presParOf" srcId="{18DC1DC7-0DC0-4A5F-B8EC-4BC1D060FF35}" destId="{1F7219D8-23FB-44DF-8EB7-4FE0A360FC5E}" srcOrd="1" destOrd="0" presId="urn:microsoft.com/office/officeart/2005/8/layout/list1"/>
    <dgm:cxn modelId="{5DE5F679-C386-4FEC-8609-B5301AEFE1D8}" type="presParOf" srcId="{A40492B5-0065-46D7-B8E3-31A42148414D}" destId="{3BE50CC4-27A4-4BDD-B295-081321AA36C4}" srcOrd="9" destOrd="0" presId="urn:microsoft.com/office/officeart/2005/8/layout/list1"/>
    <dgm:cxn modelId="{5932FAC3-E9DA-49AE-BED9-509C8F0A7324}" type="presParOf" srcId="{A40492B5-0065-46D7-B8E3-31A42148414D}" destId="{51407EA5-CBC4-41AD-BB1C-05D558C814D7}" srcOrd="10" destOrd="0" presId="urn:microsoft.com/office/officeart/2005/8/layout/lis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9924BB-3F37-40D0-A947-89BF9413FB2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2E3B6D8-61A1-4032-8756-6973F891C445}">
      <dgm:prSet phldrT="[Text]"/>
      <dgm:spPr>
        <a:solidFill>
          <a:schemeClr val="accent5"/>
        </a:solidFill>
      </dgm:spPr>
      <dgm:t>
        <a:bodyPr/>
        <a:lstStyle/>
        <a:p>
          <a:r>
            <a:rPr lang="en-US" dirty="0" smtClean="0"/>
            <a:t>Fulfill </a:t>
          </a:r>
          <a:r>
            <a:rPr lang="en-US" smtClean="0"/>
            <a:t>the </a:t>
          </a:r>
          <a:r>
            <a:rPr lang="en-US" smtClean="0"/>
            <a:t>demands</a:t>
          </a:r>
          <a:r>
            <a:rPr lang="en-US" dirty="0" smtClean="0"/>
            <a:t>. </a:t>
          </a:r>
          <a:endParaRPr lang="en-US" dirty="0"/>
        </a:p>
      </dgm:t>
    </dgm:pt>
    <dgm:pt modelId="{3B7B7779-831E-460C-81F8-F81C20879713}" type="parTrans" cxnId="{E4F9CA86-F1A6-4ADD-A5CC-5B25D9744236}">
      <dgm:prSet/>
      <dgm:spPr/>
      <dgm:t>
        <a:bodyPr/>
        <a:lstStyle/>
        <a:p>
          <a:endParaRPr lang="en-US"/>
        </a:p>
      </dgm:t>
    </dgm:pt>
    <dgm:pt modelId="{9786EA93-C50F-41CC-A050-9F5424FD14D1}" type="sibTrans" cxnId="{E4F9CA86-F1A6-4ADD-A5CC-5B25D9744236}">
      <dgm:prSet/>
      <dgm:spPr/>
      <dgm:t>
        <a:bodyPr/>
        <a:lstStyle/>
        <a:p>
          <a:endParaRPr lang="en-US"/>
        </a:p>
      </dgm:t>
    </dgm:pt>
    <dgm:pt modelId="{80C50C56-7CA1-4D1A-8BD3-B47F407ECA6F}">
      <dgm:prSet phldrT="[Text]"/>
      <dgm:spPr>
        <a:solidFill>
          <a:schemeClr val="accent5"/>
        </a:solidFill>
        <a:ln>
          <a:solidFill>
            <a:schemeClr val="accent5"/>
          </a:solidFill>
        </a:ln>
      </dgm:spPr>
      <dgm:t>
        <a:bodyPr/>
        <a:lstStyle/>
        <a:p>
          <a:r>
            <a:rPr lang="en-US" dirty="0" smtClean="0"/>
            <a:t>Ready with the supply.</a:t>
          </a:r>
          <a:endParaRPr lang="en-US" dirty="0"/>
        </a:p>
      </dgm:t>
    </dgm:pt>
    <dgm:pt modelId="{820A8823-902F-455E-8202-57930B8F0D9E}" type="parTrans" cxnId="{3DE54840-25BD-43E2-8A2C-DDD90F35B6AD}">
      <dgm:prSet/>
      <dgm:spPr/>
      <dgm:t>
        <a:bodyPr/>
        <a:lstStyle/>
        <a:p>
          <a:endParaRPr lang="en-US"/>
        </a:p>
      </dgm:t>
    </dgm:pt>
    <dgm:pt modelId="{8FECDCF7-B2A9-4601-B636-9D75C79BA4B2}" type="sibTrans" cxnId="{3DE54840-25BD-43E2-8A2C-DDD90F35B6AD}">
      <dgm:prSet/>
      <dgm:spPr/>
      <dgm:t>
        <a:bodyPr/>
        <a:lstStyle/>
        <a:p>
          <a:endParaRPr lang="en-US"/>
        </a:p>
      </dgm:t>
    </dgm:pt>
    <dgm:pt modelId="{C5C85EAE-2AFA-4F27-820A-950B4D1A0A27}">
      <dgm:prSet phldrT="[Text]"/>
      <dgm:spPr>
        <a:solidFill>
          <a:schemeClr val="accent5"/>
        </a:solidFill>
      </dgm:spPr>
      <dgm:t>
        <a:bodyPr/>
        <a:lstStyle/>
        <a:p>
          <a:r>
            <a:rPr lang="en-US" dirty="0" smtClean="0"/>
            <a:t>Better utilization of man power.</a:t>
          </a:r>
          <a:endParaRPr lang="en-US" dirty="0"/>
        </a:p>
      </dgm:t>
    </dgm:pt>
    <dgm:pt modelId="{29B75C1A-FE29-4DB2-BC49-3971D0E31595}" type="parTrans" cxnId="{AF693B11-7249-4163-AB09-87F92D444B02}">
      <dgm:prSet/>
      <dgm:spPr/>
      <dgm:t>
        <a:bodyPr/>
        <a:lstStyle/>
        <a:p>
          <a:endParaRPr lang="en-US"/>
        </a:p>
      </dgm:t>
    </dgm:pt>
    <dgm:pt modelId="{A68AAC32-A03F-47AB-9D50-60505756804D}" type="sibTrans" cxnId="{AF693B11-7249-4163-AB09-87F92D444B02}">
      <dgm:prSet/>
      <dgm:spPr/>
      <dgm:t>
        <a:bodyPr/>
        <a:lstStyle/>
        <a:p>
          <a:endParaRPr lang="en-US"/>
        </a:p>
      </dgm:t>
    </dgm:pt>
    <dgm:pt modelId="{A40492B5-0065-46D7-B8E3-31A42148414D}" type="pres">
      <dgm:prSet presAssocID="{FE9924BB-3F37-40D0-A947-89BF9413FB28}" presName="linear" presStyleCnt="0">
        <dgm:presLayoutVars>
          <dgm:dir/>
          <dgm:animLvl val="lvl"/>
          <dgm:resizeHandles val="exact"/>
        </dgm:presLayoutVars>
      </dgm:prSet>
      <dgm:spPr/>
      <dgm:t>
        <a:bodyPr/>
        <a:lstStyle/>
        <a:p>
          <a:endParaRPr lang="en-US"/>
        </a:p>
      </dgm:t>
    </dgm:pt>
    <dgm:pt modelId="{9CAB4BAE-E621-47CE-90CA-003929CAFE88}" type="pres">
      <dgm:prSet presAssocID="{62E3B6D8-61A1-4032-8756-6973F891C445}" presName="parentLin" presStyleCnt="0"/>
      <dgm:spPr/>
    </dgm:pt>
    <dgm:pt modelId="{88A025ED-2AD4-4538-A24D-08BDCD6121D3}" type="pres">
      <dgm:prSet presAssocID="{62E3B6D8-61A1-4032-8756-6973F891C445}" presName="parentLeftMargin" presStyleLbl="node1" presStyleIdx="0" presStyleCnt="3"/>
      <dgm:spPr/>
      <dgm:t>
        <a:bodyPr/>
        <a:lstStyle/>
        <a:p>
          <a:endParaRPr lang="en-US"/>
        </a:p>
      </dgm:t>
    </dgm:pt>
    <dgm:pt modelId="{1B2CAF02-64AF-420F-8541-5C0B98E9C297}" type="pres">
      <dgm:prSet presAssocID="{62E3B6D8-61A1-4032-8756-6973F891C445}" presName="parentText" presStyleLbl="node1" presStyleIdx="0" presStyleCnt="3">
        <dgm:presLayoutVars>
          <dgm:chMax val="0"/>
          <dgm:bulletEnabled val="1"/>
        </dgm:presLayoutVars>
      </dgm:prSet>
      <dgm:spPr/>
      <dgm:t>
        <a:bodyPr/>
        <a:lstStyle/>
        <a:p>
          <a:endParaRPr lang="en-US"/>
        </a:p>
      </dgm:t>
    </dgm:pt>
    <dgm:pt modelId="{4BB8309E-10DF-4F09-8E89-E8955090821F}" type="pres">
      <dgm:prSet presAssocID="{62E3B6D8-61A1-4032-8756-6973F891C445}" presName="negativeSpace" presStyleCnt="0"/>
      <dgm:spPr/>
    </dgm:pt>
    <dgm:pt modelId="{0F06CFA9-2167-4B2E-A9CD-E2C426A44556}" type="pres">
      <dgm:prSet presAssocID="{62E3B6D8-61A1-4032-8756-6973F891C445}" presName="childText" presStyleLbl="conFgAcc1" presStyleIdx="0" presStyleCnt="3">
        <dgm:presLayoutVars>
          <dgm:bulletEnabled val="1"/>
        </dgm:presLayoutVars>
      </dgm:prSet>
      <dgm:spPr/>
    </dgm:pt>
    <dgm:pt modelId="{50154803-B235-446A-889B-6C0085F0977E}" type="pres">
      <dgm:prSet presAssocID="{9786EA93-C50F-41CC-A050-9F5424FD14D1}" presName="spaceBetweenRectangles" presStyleCnt="0"/>
      <dgm:spPr/>
    </dgm:pt>
    <dgm:pt modelId="{C1CA7129-1388-45E2-A8A9-4201D7609210}" type="pres">
      <dgm:prSet presAssocID="{80C50C56-7CA1-4D1A-8BD3-B47F407ECA6F}" presName="parentLin" presStyleCnt="0"/>
      <dgm:spPr/>
    </dgm:pt>
    <dgm:pt modelId="{8DA32F35-3F58-4C1D-9826-163E70F64922}" type="pres">
      <dgm:prSet presAssocID="{80C50C56-7CA1-4D1A-8BD3-B47F407ECA6F}" presName="parentLeftMargin" presStyleLbl="node1" presStyleIdx="0" presStyleCnt="3"/>
      <dgm:spPr/>
      <dgm:t>
        <a:bodyPr/>
        <a:lstStyle/>
        <a:p>
          <a:endParaRPr lang="en-US"/>
        </a:p>
      </dgm:t>
    </dgm:pt>
    <dgm:pt modelId="{6DB8DB64-FD9D-42BD-80EC-7D4708EF886B}" type="pres">
      <dgm:prSet presAssocID="{80C50C56-7CA1-4D1A-8BD3-B47F407ECA6F}" presName="parentText" presStyleLbl="node1" presStyleIdx="1" presStyleCnt="3">
        <dgm:presLayoutVars>
          <dgm:chMax val="0"/>
          <dgm:bulletEnabled val="1"/>
        </dgm:presLayoutVars>
      </dgm:prSet>
      <dgm:spPr/>
      <dgm:t>
        <a:bodyPr/>
        <a:lstStyle/>
        <a:p>
          <a:endParaRPr lang="en-US"/>
        </a:p>
      </dgm:t>
    </dgm:pt>
    <dgm:pt modelId="{09237EA9-82F9-46D5-9CFE-6B07E5767C53}" type="pres">
      <dgm:prSet presAssocID="{80C50C56-7CA1-4D1A-8BD3-B47F407ECA6F}" presName="negativeSpace" presStyleCnt="0"/>
      <dgm:spPr/>
    </dgm:pt>
    <dgm:pt modelId="{F5800B87-0203-4375-AC68-C3DC33466947}" type="pres">
      <dgm:prSet presAssocID="{80C50C56-7CA1-4D1A-8BD3-B47F407ECA6F}" presName="childText" presStyleLbl="conFgAcc1" presStyleIdx="1" presStyleCnt="3">
        <dgm:presLayoutVars>
          <dgm:bulletEnabled val="1"/>
        </dgm:presLayoutVars>
      </dgm:prSet>
      <dgm:spPr/>
    </dgm:pt>
    <dgm:pt modelId="{9D02BD3E-99EC-4511-9E2F-A4C84E3DDC73}" type="pres">
      <dgm:prSet presAssocID="{8FECDCF7-B2A9-4601-B636-9D75C79BA4B2}" presName="spaceBetweenRectangles" presStyleCnt="0"/>
      <dgm:spPr/>
    </dgm:pt>
    <dgm:pt modelId="{18DC1DC7-0DC0-4A5F-B8EC-4BC1D060FF35}" type="pres">
      <dgm:prSet presAssocID="{C5C85EAE-2AFA-4F27-820A-950B4D1A0A27}" presName="parentLin" presStyleCnt="0"/>
      <dgm:spPr/>
    </dgm:pt>
    <dgm:pt modelId="{F392A27E-D868-40F5-93C1-A3999A1FC059}" type="pres">
      <dgm:prSet presAssocID="{C5C85EAE-2AFA-4F27-820A-950B4D1A0A27}" presName="parentLeftMargin" presStyleLbl="node1" presStyleIdx="1" presStyleCnt="3"/>
      <dgm:spPr/>
      <dgm:t>
        <a:bodyPr/>
        <a:lstStyle/>
        <a:p>
          <a:endParaRPr lang="en-US"/>
        </a:p>
      </dgm:t>
    </dgm:pt>
    <dgm:pt modelId="{1F7219D8-23FB-44DF-8EB7-4FE0A360FC5E}" type="pres">
      <dgm:prSet presAssocID="{C5C85EAE-2AFA-4F27-820A-950B4D1A0A27}" presName="parentText" presStyleLbl="node1" presStyleIdx="2" presStyleCnt="3">
        <dgm:presLayoutVars>
          <dgm:chMax val="0"/>
          <dgm:bulletEnabled val="1"/>
        </dgm:presLayoutVars>
      </dgm:prSet>
      <dgm:spPr/>
      <dgm:t>
        <a:bodyPr/>
        <a:lstStyle/>
        <a:p>
          <a:endParaRPr lang="en-US"/>
        </a:p>
      </dgm:t>
    </dgm:pt>
    <dgm:pt modelId="{3BE50CC4-27A4-4BDD-B295-081321AA36C4}" type="pres">
      <dgm:prSet presAssocID="{C5C85EAE-2AFA-4F27-820A-950B4D1A0A27}" presName="negativeSpace" presStyleCnt="0"/>
      <dgm:spPr/>
    </dgm:pt>
    <dgm:pt modelId="{51407EA5-CBC4-41AD-BB1C-05D558C814D7}" type="pres">
      <dgm:prSet presAssocID="{C5C85EAE-2AFA-4F27-820A-950B4D1A0A27}" presName="childText" presStyleLbl="conFgAcc1" presStyleIdx="2" presStyleCnt="3">
        <dgm:presLayoutVars>
          <dgm:bulletEnabled val="1"/>
        </dgm:presLayoutVars>
      </dgm:prSet>
      <dgm:spPr/>
      <dgm:t>
        <a:bodyPr/>
        <a:lstStyle/>
        <a:p>
          <a:endParaRPr lang="en-US"/>
        </a:p>
      </dgm:t>
    </dgm:pt>
  </dgm:ptLst>
  <dgm:cxnLst>
    <dgm:cxn modelId="{99E768DA-7D3E-491D-9102-5178417B9214}" type="presOf" srcId="{FE9924BB-3F37-40D0-A947-89BF9413FB28}" destId="{A40492B5-0065-46D7-B8E3-31A42148414D}" srcOrd="0" destOrd="0" presId="urn:microsoft.com/office/officeart/2005/8/layout/list1"/>
    <dgm:cxn modelId="{5FD1CEB8-DA51-4DD6-803B-AE8849083EB2}" type="presOf" srcId="{80C50C56-7CA1-4D1A-8BD3-B47F407ECA6F}" destId="{6DB8DB64-FD9D-42BD-80EC-7D4708EF886B}" srcOrd="1" destOrd="0" presId="urn:microsoft.com/office/officeart/2005/8/layout/list1"/>
    <dgm:cxn modelId="{95A8CDC6-722F-4CF2-8D2F-59CDABA3BF43}" type="presOf" srcId="{62E3B6D8-61A1-4032-8756-6973F891C445}" destId="{1B2CAF02-64AF-420F-8541-5C0B98E9C297}" srcOrd="1" destOrd="0" presId="urn:microsoft.com/office/officeart/2005/8/layout/list1"/>
    <dgm:cxn modelId="{F65532F1-A04F-40B7-8F50-40C1B1550772}" type="presOf" srcId="{80C50C56-7CA1-4D1A-8BD3-B47F407ECA6F}" destId="{8DA32F35-3F58-4C1D-9826-163E70F64922}" srcOrd="0" destOrd="0" presId="urn:microsoft.com/office/officeart/2005/8/layout/list1"/>
    <dgm:cxn modelId="{41ECE8A3-4463-47DA-96AD-4C2C2FD1237C}" type="presOf" srcId="{C5C85EAE-2AFA-4F27-820A-950B4D1A0A27}" destId="{1F7219D8-23FB-44DF-8EB7-4FE0A360FC5E}" srcOrd="1" destOrd="0" presId="urn:microsoft.com/office/officeart/2005/8/layout/list1"/>
    <dgm:cxn modelId="{3FE7037F-D082-4B0F-943F-EAAAEF64FDC2}" type="presOf" srcId="{62E3B6D8-61A1-4032-8756-6973F891C445}" destId="{88A025ED-2AD4-4538-A24D-08BDCD6121D3}" srcOrd="0" destOrd="0" presId="urn:microsoft.com/office/officeart/2005/8/layout/list1"/>
    <dgm:cxn modelId="{AF693B11-7249-4163-AB09-87F92D444B02}" srcId="{FE9924BB-3F37-40D0-A947-89BF9413FB28}" destId="{C5C85EAE-2AFA-4F27-820A-950B4D1A0A27}" srcOrd="2" destOrd="0" parTransId="{29B75C1A-FE29-4DB2-BC49-3971D0E31595}" sibTransId="{A68AAC32-A03F-47AB-9D50-60505756804D}"/>
    <dgm:cxn modelId="{E4F9CA86-F1A6-4ADD-A5CC-5B25D9744236}" srcId="{FE9924BB-3F37-40D0-A947-89BF9413FB28}" destId="{62E3B6D8-61A1-4032-8756-6973F891C445}" srcOrd="0" destOrd="0" parTransId="{3B7B7779-831E-460C-81F8-F81C20879713}" sibTransId="{9786EA93-C50F-41CC-A050-9F5424FD14D1}"/>
    <dgm:cxn modelId="{2D59BED2-EAF8-4E6A-A601-3AA53BAA180A}" type="presOf" srcId="{C5C85EAE-2AFA-4F27-820A-950B4D1A0A27}" destId="{F392A27E-D868-40F5-93C1-A3999A1FC059}" srcOrd="0" destOrd="0" presId="urn:microsoft.com/office/officeart/2005/8/layout/list1"/>
    <dgm:cxn modelId="{3DE54840-25BD-43E2-8A2C-DDD90F35B6AD}" srcId="{FE9924BB-3F37-40D0-A947-89BF9413FB28}" destId="{80C50C56-7CA1-4D1A-8BD3-B47F407ECA6F}" srcOrd="1" destOrd="0" parTransId="{820A8823-902F-455E-8202-57930B8F0D9E}" sibTransId="{8FECDCF7-B2A9-4601-B636-9D75C79BA4B2}"/>
    <dgm:cxn modelId="{D18B104E-FE90-471F-B996-1626CC6A0056}" type="presParOf" srcId="{A40492B5-0065-46D7-B8E3-31A42148414D}" destId="{9CAB4BAE-E621-47CE-90CA-003929CAFE88}" srcOrd="0" destOrd="0" presId="urn:microsoft.com/office/officeart/2005/8/layout/list1"/>
    <dgm:cxn modelId="{5AB85EE0-0E04-468A-9887-F423661AD86A}" type="presParOf" srcId="{9CAB4BAE-E621-47CE-90CA-003929CAFE88}" destId="{88A025ED-2AD4-4538-A24D-08BDCD6121D3}" srcOrd="0" destOrd="0" presId="urn:microsoft.com/office/officeart/2005/8/layout/list1"/>
    <dgm:cxn modelId="{89D3ED68-1254-4451-BB3D-01108F6EDDC1}" type="presParOf" srcId="{9CAB4BAE-E621-47CE-90CA-003929CAFE88}" destId="{1B2CAF02-64AF-420F-8541-5C0B98E9C297}" srcOrd="1" destOrd="0" presId="urn:microsoft.com/office/officeart/2005/8/layout/list1"/>
    <dgm:cxn modelId="{8CD66889-620D-4435-8DAC-51076371F814}" type="presParOf" srcId="{A40492B5-0065-46D7-B8E3-31A42148414D}" destId="{4BB8309E-10DF-4F09-8E89-E8955090821F}" srcOrd="1" destOrd="0" presId="urn:microsoft.com/office/officeart/2005/8/layout/list1"/>
    <dgm:cxn modelId="{A1B1BD34-9508-4CD0-A088-C9FC8C2C2567}" type="presParOf" srcId="{A40492B5-0065-46D7-B8E3-31A42148414D}" destId="{0F06CFA9-2167-4B2E-A9CD-E2C426A44556}" srcOrd="2" destOrd="0" presId="urn:microsoft.com/office/officeart/2005/8/layout/list1"/>
    <dgm:cxn modelId="{165DF498-BBF8-4DFF-9E64-7B995ABE7BE6}" type="presParOf" srcId="{A40492B5-0065-46D7-B8E3-31A42148414D}" destId="{50154803-B235-446A-889B-6C0085F0977E}" srcOrd="3" destOrd="0" presId="urn:microsoft.com/office/officeart/2005/8/layout/list1"/>
    <dgm:cxn modelId="{5AA8C4BB-93D5-4BBE-9C46-38871C86C284}" type="presParOf" srcId="{A40492B5-0065-46D7-B8E3-31A42148414D}" destId="{C1CA7129-1388-45E2-A8A9-4201D7609210}" srcOrd="4" destOrd="0" presId="urn:microsoft.com/office/officeart/2005/8/layout/list1"/>
    <dgm:cxn modelId="{C5DC3C53-4635-40CC-AC85-247AB1312F74}" type="presParOf" srcId="{C1CA7129-1388-45E2-A8A9-4201D7609210}" destId="{8DA32F35-3F58-4C1D-9826-163E70F64922}" srcOrd="0" destOrd="0" presId="urn:microsoft.com/office/officeart/2005/8/layout/list1"/>
    <dgm:cxn modelId="{60FC218A-DBC9-4B1E-856B-C7FA3EEB757D}" type="presParOf" srcId="{C1CA7129-1388-45E2-A8A9-4201D7609210}" destId="{6DB8DB64-FD9D-42BD-80EC-7D4708EF886B}" srcOrd="1" destOrd="0" presId="urn:microsoft.com/office/officeart/2005/8/layout/list1"/>
    <dgm:cxn modelId="{C9BA49C0-6825-4DBE-A941-D165338BD091}" type="presParOf" srcId="{A40492B5-0065-46D7-B8E3-31A42148414D}" destId="{09237EA9-82F9-46D5-9CFE-6B07E5767C53}" srcOrd="5" destOrd="0" presId="urn:microsoft.com/office/officeart/2005/8/layout/list1"/>
    <dgm:cxn modelId="{B12BC130-E16E-46AD-A375-F859D643108C}" type="presParOf" srcId="{A40492B5-0065-46D7-B8E3-31A42148414D}" destId="{F5800B87-0203-4375-AC68-C3DC33466947}" srcOrd="6" destOrd="0" presId="urn:microsoft.com/office/officeart/2005/8/layout/list1"/>
    <dgm:cxn modelId="{59DCC17E-3A23-44A7-AF4C-EB8CE8482DE8}" type="presParOf" srcId="{A40492B5-0065-46D7-B8E3-31A42148414D}" destId="{9D02BD3E-99EC-4511-9E2F-A4C84E3DDC73}" srcOrd="7" destOrd="0" presId="urn:microsoft.com/office/officeart/2005/8/layout/list1"/>
    <dgm:cxn modelId="{0ADD795E-5441-4F97-B6CB-15BE65DA096D}" type="presParOf" srcId="{A40492B5-0065-46D7-B8E3-31A42148414D}" destId="{18DC1DC7-0DC0-4A5F-B8EC-4BC1D060FF35}" srcOrd="8" destOrd="0" presId="urn:microsoft.com/office/officeart/2005/8/layout/list1"/>
    <dgm:cxn modelId="{46DEC466-8600-462B-8FD9-C9B2294072F8}" type="presParOf" srcId="{18DC1DC7-0DC0-4A5F-B8EC-4BC1D060FF35}" destId="{F392A27E-D868-40F5-93C1-A3999A1FC059}" srcOrd="0" destOrd="0" presId="urn:microsoft.com/office/officeart/2005/8/layout/list1"/>
    <dgm:cxn modelId="{0DB3F5D4-7477-42D6-A43A-385FC668549C}" type="presParOf" srcId="{18DC1DC7-0DC0-4A5F-B8EC-4BC1D060FF35}" destId="{1F7219D8-23FB-44DF-8EB7-4FE0A360FC5E}" srcOrd="1" destOrd="0" presId="urn:microsoft.com/office/officeart/2005/8/layout/list1"/>
    <dgm:cxn modelId="{63D7D71E-D72C-4A52-A147-701B7694B4E7}" type="presParOf" srcId="{A40492B5-0065-46D7-B8E3-31A42148414D}" destId="{3BE50CC4-27A4-4BDD-B295-081321AA36C4}" srcOrd="9" destOrd="0" presId="urn:microsoft.com/office/officeart/2005/8/layout/list1"/>
    <dgm:cxn modelId="{0A0A4332-33A9-4AEC-9002-F3AB9477317D}" type="presParOf" srcId="{A40492B5-0065-46D7-B8E3-31A42148414D}" destId="{51407EA5-CBC4-41AD-BB1C-05D558C814D7}" srcOrd="10" destOrd="0" presId="urn:microsoft.com/office/officeart/2005/8/layout/lis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1C7D6CF-806F-4611-96AD-AF173CD43D17}" type="doc">
      <dgm:prSet loTypeId="urn:microsoft.com/office/officeart/2005/8/layout/pyramid4" loCatId="relationship" qsTypeId="urn:microsoft.com/office/officeart/2005/8/quickstyle/3d7" qsCatId="3D" csTypeId="urn:microsoft.com/office/officeart/2005/8/colors/colorful5" csCatId="colorful" phldr="1"/>
      <dgm:spPr/>
      <dgm:t>
        <a:bodyPr/>
        <a:lstStyle/>
        <a:p>
          <a:endParaRPr lang="en-US"/>
        </a:p>
      </dgm:t>
    </dgm:pt>
    <dgm:pt modelId="{48348CF9-6C62-43E2-A731-C1BFE889D0BD}">
      <dgm:prSet phldrT="[Text]"/>
      <dgm:spPr/>
      <dgm:t>
        <a:bodyPr/>
        <a:lstStyle/>
        <a:p>
          <a:r>
            <a:rPr lang="en-US" smtClean="0"/>
            <a:t>Linear Regression</a:t>
          </a:r>
          <a:endParaRPr lang="en-US" dirty="0"/>
        </a:p>
      </dgm:t>
    </dgm:pt>
    <dgm:pt modelId="{BB1EC7CF-2323-4326-B615-A28D475BB964}" type="parTrans" cxnId="{3B801A66-AA89-42A3-AD2E-D3EE5CA45E95}">
      <dgm:prSet/>
      <dgm:spPr/>
      <dgm:t>
        <a:bodyPr/>
        <a:lstStyle/>
        <a:p>
          <a:endParaRPr lang="en-US"/>
        </a:p>
      </dgm:t>
    </dgm:pt>
    <dgm:pt modelId="{32CFBC2F-DCCB-4398-B9B2-9B72E9ACF161}" type="sibTrans" cxnId="{3B801A66-AA89-42A3-AD2E-D3EE5CA45E95}">
      <dgm:prSet/>
      <dgm:spPr/>
      <dgm:t>
        <a:bodyPr/>
        <a:lstStyle/>
        <a:p>
          <a:endParaRPr lang="en-US"/>
        </a:p>
      </dgm:t>
    </dgm:pt>
    <dgm:pt modelId="{218B9701-E2EE-4B3D-A6E9-785DEA5AE70E}">
      <dgm:prSet phldrT="[Text]"/>
      <dgm:spPr/>
      <dgm:t>
        <a:bodyPr/>
        <a:lstStyle/>
        <a:p>
          <a:r>
            <a:rPr lang="en-US" dirty="0" smtClean="0"/>
            <a:t>Random Forest</a:t>
          </a:r>
          <a:endParaRPr lang="en-US" dirty="0"/>
        </a:p>
      </dgm:t>
    </dgm:pt>
    <dgm:pt modelId="{B4211154-2EF9-4D0A-AD77-511393697F00}" type="parTrans" cxnId="{EF80A2E6-6BA5-42F2-8B49-B8B9D11B29EC}">
      <dgm:prSet/>
      <dgm:spPr/>
      <dgm:t>
        <a:bodyPr/>
        <a:lstStyle/>
        <a:p>
          <a:endParaRPr lang="en-US"/>
        </a:p>
      </dgm:t>
    </dgm:pt>
    <dgm:pt modelId="{287DB047-3C38-449E-919A-9076BD061881}" type="sibTrans" cxnId="{EF80A2E6-6BA5-42F2-8B49-B8B9D11B29EC}">
      <dgm:prSet/>
      <dgm:spPr/>
      <dgm:t>
        <a:bodyPr/>
        <a:lstStyle/>
        <a:p>
          <a:endParaRPr lang="en-US"/>
        </a:p>
      </dgm:t>
    </dgm:pt>
    <dgm:pt modelId="{8B492C9E-29DA-4EF1-B6DD-AC8CFB22FD4C}">
      <dgm:prSet phldrT="[Text]"/>
      <dgm:spPr/>
      <dgm:t>
        <a:bodyPr/>
        <a:lstStyle/>
        <a:p>
          <a:r>
            <a:rPr lang="en-US" dirty="0" smtClean="0"/>
            <a:t>Algorithm Used</a:t>
          </a:r>
          <a:endParaRPr lang="en-US" dirty="0"/>
        </a:p>
      </dgm:t>
    </dgm:pt>
    <dgm:pt modelId="{C6D2DB71-02DE-405B-A9D8-43FD4454F947}" type="parTrans" cxnId="{A1DB91AE-A503-4D85-BD4D-3FDB910058D5}">
      <dgm:prSet/>
      <dgm:spPr/>
      <dgm:t>
        <a:bodyPr/>
        <a:lstStyle/>
        <a:p>
          <a:endParaRPr lang="en-US"/>
        </a:p>
      </dgm:t>
    </dgm:pt>
    <dgm:pt modelId="{41107C58-FF1B-4191-A399-0F27E21729A7}" type="sibTrans" cxnId="{A1DB91AE-A503-4D85-BD4D-3FDB910058D5}">
      <dgm:prSet/>
      <dgm:spPr/>
      <dgm:t>
        <a:bodyPr/>
        <a:lstStyle/>
        <a:p>
          <a:endParaRPr lang="en-US"/>
        </a:p>
      </dgm:t>
    </dgm:pt>
    <dgm:pt modelId="{8579A413-6DDE-4015-87AB-1EDFFC842460}">
      <dgm:prSet phldrT="[Text]"/>
      <dgm:spPr/>
      <dgm:t>
        <a:bodyPr/>
        <a:lstStyle/>
        <a:p>
          <a:r>
            <a:rPr lang="en-US" dirty="0" smtClean="0"/>
            <a:t>Logistic Regression</a:t>
          </a:r>
          <a:endParaRPr lang="en-US" dirty="0"/>
        </a:p>
      </dgm:t>
    </dgm:pt>
    <dgm:pt modelId="{927610B9-F073-4CD0-BCA6-3E15245D400E}" type="parTrans" cxnId="{18D9D05C-9EA9-4F91-9665-9E161C8D9735}">
      <dgm:prSet/>
      <dgm:spPr/>
      <dgm:t>
        <a:bodyPr/>
        <a:lstStyle/>
        <a:p>
          <a:endParaRPr lang="en-US"/>
        </a:p>
      </dgm:t>
    </dgm:pt>
    <dgm:pt modelId="{9CB2E3DA-7A8C-41E2-9C0E-5A216392A748}" type="sibTrans" cxnId="{18D9D05C-9EA9-4F91-9665-9E161C8D9735}">
      <dgm:prSet/>
      <dgm:spPr/>
      <dgm:t>
        <a:bodyPr/>
        <a:lstStyle/>
        <a:p>
          <a:endParaRPr lang="en-US"/>
        </a:p>
      </dgm:t>
    </dgm:pt>
    <dgm:pt modelId="{BD1F6D24-85A6-4993-9957-E11D5600C3C8}" type="pres">
      <dgm:prSet presAssocID="{61C7D6CF-806F-4611-96AD-AF173CD43D17}" presName="compositeShape" presStyleCnt="0">
        <dgm:presLayoutVars>
          <dgm:chMax val="9"/>
          <dgm:dir/>
          <dgm:resizeHandles val="exact"/>
        </dgm:presLayoutVars>
      </dgm:prSet>
      <dgm:spPr/>
      <dgm:t>
        <a:bodyPr/>
        <a:lstStyle/>
        <a:p>
          <a:endParaRPr lang="en-US"/>
        </a:p>
      </dgm:t>
    </dgm:pt>
    <dgm:pt modelId="{AC5516B5-6AC6-419F-9D4E-01B329E695D1}" type="pres">
      <dgm:prSet presAssocID="{61C7D6CF-806F-4611-96AD-AF173CD43D17}" presName="triangle1" presStyleLbl="node1" presStyleIdx="0" presStyleCnt="4" custScaleY="92590" custLinFactNeighborY="-521">
        <dgm:presLayoutVars>
          <dgm:bulletEnabled val="1"/>
        </dgm:presLayoutVars>
      </dgm:prSet>
      <dgm:spPr/>
      <dgm:t>
        <a:bodyPr/>
        <a:lstStyle/>
        <a:p>
          <a:endParaRPr lang="en-US"/>
        </a:p>
      </dgm:t>
    </dgm:pt>
    <dgm:pt modelId="{EC36D78C-5DC0-42DC-9CAA-942C2B34CA9C}" type="pres">
      <dgm:prSet presAssocID="{61C7D6CF-806F-4611-96AD-AF173CD43D17}" presName="triangle2" presStyleLbl="node1" presStyleIdx="1" presStyleCnt="4" custScaleX="90787">
        <dgm:presLayoutVars>
          <dgm:bulletEnabled val="1"/>
        </dgm:presLayoutVars>
      </dgm:prSet>
      <dgm:spPr/>
      <dgm:t>
        <a:bodyPr/>
        <a:lstStyle/>
        <a:p>
          <a:endParaRPr lang="en-US"/>
        </a:p>
      </dgm:t>
    </dgm:pt>
    <dgm:pt modelId="{A7C47958-63C0-4D2A-9902-F2385E73A1FE}" type="pres">
      <dgm:prSet presAssocID="{61C7D6CF-806F-4611-96AD-AF173CD43D17}" presName="triangle3" presStyleLbl="node1" presStyleIdx="2" presStyleCnt="4" custScaleX="92405">
        <dgm:presLayoutVars>
          <dgm:bulletEnabled val="1"/>
        </dgm:presLayoutVars>
      </dgm:prSet>
      <dgm:spPr/>
      <dgm:t>
        <a:bodyPr/>
        <a:lstStyle/>
        <a:p>
          <a:endParaRPr lang="en-US"/>
        </a:p>
      </dgm:t>
    </dgm:pt>
    <dgm:pt modelId="{C2B34893-ADAF-4704-B26A-FD32F042BE6D}" type="pres">
      <dgm:prSet presAssocID="{61C7D6CF-806F-4611-96AD-AF173CD43D17}" presName="triangle4" presStyleLbl="node1" presStyleIdx="3" presStyleCnt="4" custScaleX="87166">
        <dgm:presLayoutVars>
          <dgm:bulletEnabled val="1"/>
        </dgm:presLayoutVars>
      </dgm:prSet>
      <dgm:spPr/>
      <dgm:t>
        <a:bodyPr/>
        <a:lstStyle/>
        <a:p>
          <a:endParaRPr lang="en-US"/>
        </a:p>
      </dgm:t>
    </dgm:pt>
  </dgm:ptLst>
  <dgm:cxnLst>
    <dgm:cxn modelId="{3B801A66-AA89-42A3-AD2E-D3EE5CA45E95}" srcId="{61C7D6CF-806F-4611-96AD-AF173CD43D17}" destId="{48348CF9-6C62-43E2-A731-C1BFE889D0BD}" srcOrd="0" destOrd="0" parTransId="{BB1EC7CF-2323-4326-B615-A28D475BB964}" sibTransId="{32CFBC2F-DCCB-4398-B9B2-9B72E9ACF161}"/>
    <dgm:cxn modelId="{EF80A2E6-6BA5-42F2-8B49-B8B9D11B29EC}" srcId="{61C7D6CF-806F-4611-96AD-AF173CD43D17}" destId="{218B9701-E2EE-4B3D-A6E9-785DEA5AE70E}" srcOrd="1" destOrd="0" parTransId="{B4211154-2EF9-4D0A-AD77-511393697F00}" sibTransId="{287DB047-3C38-449E-919A-9076BD061881}"/>
    <dgm:cxn modelId="{B6AE8DAE-5EBB-442C-944C-1DBFAA529994}" type="presOf" srcId="{48348CF9-6C62-43E2-A731-C1BFE889D0BD}" destId="{AC5516B5-6AC6-419F-9D4E-01B329E695D1}" srcOrd="0" destOrd="0" presId="urn:microsoft.com/office/officeart/2005/8/layout/pyramid4"/>
    <dgm:cxn modelId="{9A353702-B28E-4D2E-B5AF-BF126B57CB6C}" type="presOf" srcId="{8579A413-6DDE-4015-87AB-1EDFFC842460}" destId="{C2B34893-ADAF-4704-B26A-FD32F042BE6D}" srcOrd="0" destOrd="0" presId="urn:microsoft.com/office/officeart/2005/8/layout/pyramid4"/>
    <dgm:cxn modelId="{9F2CAD17-5A9B-467F-8DD5-40C9D7AEFE2D}" type="presOf" srcId="{218B9701-E2EE-4B3D-A6E9-785DEA5AE70E}" destId="{EC36D78C-5DC0-42DC-9CAA-942C2B34CA9C}" srcOrd="0" destOrd="0" presId="urn:microsoft.com/office/officeart/2005/8/layout/pyramid4"/>
    <dgm:cxn modelId="{CA2E423D-75CD-4FCC-9ED9-1965B548215C}" type="presOf" srcId="{61C7D6CF-806F-4611-96AD-AF173CD43D17}" destId="{BD1F6D24-85A6-4993-9957-E11D5600C3C8}" srcOrd="0" destOrd="0" presId="urn:microsoft.com/office/officeart/2005/8/layout/pyramid4"/>
    <dgm:cxn modelId="{9A652828-0066-4A55-9A83-E9604FC1DA86}" type="presOf" srcId="{8B492C9E-29DA-4EF1-B6DD-AC8CFB22FD4C}" destId="{A7C47958-63C0-4D2A-9902-F2385E73A1FE}" srcOrd="0" destOrd="0" presId="urn:microsoft.com/office/officeart/2005/8/layout/pyramid4"/>
    <dgm:cxn modelId="{A1DB91AE-A503-4D85-BD4D-3FDB910058D5}" srcId="{61C7D6CF-806F-4611-96AD-AF173CD43D17}" destId="{8B492C9E-29DA-4EF1-B6DD-AC8CFB22FD4C}" srcOrd="2" destOrd="0" parTransId="{C6D2DB71-02DE-405B-A9D8-43FD4454F947}" sibTransId="{41107C58-FF1B-4191-A399-0F27E21729A7}"/>
    <dgm:cxn modelId="{18D9D05C-9EA9-4F91-9665-9E161C8D9735}" srcId="{61C7D6CF-806F-4611-96AD-AF173CD43D17}" destId="{8579A413-6DDE-4015-87AB-1EDFFC842460}" srcOrd="3" destOrd="0" parTransId="{927610B9-F073-4CD0-BCA6-3E15245D400E}" sibTransId="{9CB2E3DA-7A8C-41E2-9C0E-5A216392A748}"/>
    <dgm:cxn modelId="{B67C9F78-2C74-4D0E-9CBE-79DE2F6C81FA}" type="presParOf" srcId="{BD1F6D24-85A6-4993-9957-E11D5600C3C8}" destId="{AC5516B5-6AC6-419F-9D4E-01B329E695D1}" srcOrd="0" destOrd="0" presId="urn:microsoft.com/office/officeart/2005/8/layout/pyramid4"/>
    <dgm:cxn modelId="{789367B0-67A4-496E-96C7-F2E516FA2D41}" type="presParOf" srcId="{BD1F6D24-85A6-4993-9957-E11D5600C3C8}" destId="{EC36D78C-5DC0-42DC-9CAA-942C2B34CA9C}" srcOrd="1" destOrd="0" presId="urn:microsoft.com/office/officeart/2005/8/layout/pyramid4"/>
    <dgm:cxn modelId="{4471D475-078A-4916-BDC2-D890423BD33F}" type="presParOf" srcId="{BD1F6D24-85A6-4993-9957-E11D5600C3C8}" destId="{A7C47958-63C0-4D2A-9902-F2385E73A1FE}" srcOrd="2" destOrd="0" presId="urn:microsoft.com/office/officeart/2005/8/layout/pyramid4"/>
    <dgm:cxn modelId="{5FCE3BE5-EEC6-4E0F-8015-380F41BD6B8A}" type="presParOf" srcId="{BD1F6D24-85A6-4993-9957-E11D5600C3C8}" destId="{C2B34893-ADAF-4704-B26A-FD32F042BE6D}" srcOrd="3" destOrd="0" presId="urn:microsoft.com/office/officeart/2005/8/layout/pyramid4"/>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8E9F2-2CAD-4208-B766-66B3EA92949D}">
      <dsp:nvSpPr>
        <dsp:cNvPr id="0" name=""/>
        <dsp:cNvSpPr/>
      </dsp:nvSpPr>
      <dsp:spPr>
        <a:xfrm>
          <a:off x="1503292" y="668787"/>
          <a:ext cx="4459407" cy="4459407"/>
        </a:xfrm>
        <a:prstGeom prst="blockArc">
          <a:avLst>
            <a:gd name="adj1" fmla="val 11880000"/>
            <a:gd name="adj2" fmla="val 16200000"/>
            <a:gd name="adj3" fmla="val 4639"/>
          </a:avLst>
        </a:prstGeom>
        <a:solidFill>
          <a:schemeClr val="accent5">
            <a:hueOff val="20154258"/>
            <a:satOff val="-9417"/>
            <a:lumOff val="-1058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A905FAC-0D1C-4AED-A093-241852BB8718}">
      <dsp:nvSpPr>
        <dsp:cNvPr id="0" name=""/>
        <dsp:cNvSpPr/>
      </dsp:nvSpPr>
      <dsp:spPr>
        <a:xfrm>
          <a:off x="1503292" y="668787"/>
          <a:ext cx="4459407" cy="4459407"/>
        </a:xfrm>
        <a:prstGeom prst="blockArc">
          <a:avLst>
            <a:gd name="adj1" fmla="val 7560000"/>
            <a:gd name="adj2" fmla="val 11880000"/>
            <a:gd name="adj3" fmla="val 4639"/>
          </a:avLst>
        </a:prstGeom>
        <a:solidFill>
          <a:schemeClr val="accent5">
            <a:hueOff val="15115693"/>
            <a:satOff val="-7063"/>
            <a:lumOff val="-794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17C1C42-C534-4300-A98D-9995198035F2}">
      <dsp:nvSpPr>
        <dsp:cNvPr id="0" name=""/>
        <dsp:cNvSpPr/>
      </dsp:nvSpPr>
      <dsp:spPr>
        <a:xfrm>
          <a:off x="1503292" y="668787"/>
          <a:ext cx="4459407" cy="4459407"/>
        </a:xfrm>
        <a:prstGeom prst="blockArc">
          <a:avLst>
            <a:gd name="adj1" fmla="val 3240000"/>
            <a:gd name="adj2" fmla="val 7560000"/>
            <a:gd name="adj3" fmla="val 4639"/>
          </a:avLst>
        </a:prstGeom>
        <a:solidFill>
          <a:schemeClr val="accent5">
            <a:hueOff val="10077129"/>
            <a:satOff val="-4709"/>
            <a:lumOff val="-529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4A28B6A-AECA-4E19-8EF2-BF800ABB73BF}">
      <dsp:nvSpPr>
        <dsp:cNvPr id="0" name=""/>
        <dsp:cNvSpPr/>
      </dsp:nvSpPr>
      <dsp:spPr>
        <a:xfrm>
          <a:off x="1503292" y="668787"/>
          <a:ext cx="4459407" cy="4459407"/>
        </a:xfrm>
        <a:prstGeom prst="blockArc">
          <a:avLst>
            <a:gd name="adj1" fmla="val 20520000"/>
            <a:gd name="adj2" fmla="val 3240000"/>
            <a:gd name="adj3" fmla="val 4639"/>
          </a:avLst>
        </a:prstGeom>
        <a:solidFill>
          <a:schemeClr val="accent5">
            <a:hueOff val="5038564"/>
            <a:satOff val="-2354"/>
            <a:lumOff val="-264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B546F97-6ECB-43DB-BECE-A6C0E34A7922}">
      <dsp:nvSpPr>
        <dsp:cNvPr id="0" name=""/>
        <dsp:cNvSpPr/>
      </dsp:nvSpPr>
      <dsp:spPr>
        <a:xfrm>
          <a:off x="1503292" y="668787"/>
          <a:ext cx="4459407" cy="4459407"/>
        </a:xfrm>
        <a:prstGeom prst="blockArc">
          <a:avLst>
            <a:gd name="adj1" fmla="val 16200000"/>
            <a:gd name="adj2" fmla="val 20520000"/>
            <a:gd name="adj3" fmla="val 4639"/>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DB00CB-EA19-46BD-9AD3-FF0FD84237EF}">
      <dsp:nvSpPr>
        <dsp:cNvPr id="0" name=""/>
        <dsp:cNvSpPr/>
      </dsp:nvSpPr>
      <dsp:spPr>
        <a:xfrm>
          <a:off x="2706786" y="1872281"/>
          <a:ext cx="2052418" cy="2052418"/>
        </a:xfrm>
        <a:prstGeom prst="ellipse">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Dataset</a:t>
          </a:r>
          <a:endParaRPr lang="en-US" sz="2800" kern="1200" dirty="0"/>
        </a:p>
      </dsp:txBody>
      <dsp:txXfrm>
        <a:off x="3007356" y="2172851"/>
        <a:ext cx="1451278" cy="1451278"/>
      </dsp:txXfrm>
    </dsp:sp>
    <dsp:sp modelId="{59F4D756-8199-4E77-B897-501E4B30A68F}">
      <dsp:nvSpPr>
        <dsp:cNvPr id="0" name=""/>
        <dsp:cNvSpPr/>
      </dsp:nvSpPr>
      <dsp:spPr>
        <a:xfrm>
          <a:off x="3014649" y="2161"/>
          <a:ext cx="1436693" cy="1436693"/>
        </a:xfrm>
        <a:prstGeom prst="ellipse">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5 Years Historic Data</a:t>
          </a:r>
          <a:endParaRPr lang="en-US" sz="1600" kern="1200" dirty="0"/>
        </a:p>
      </dsp:txBody>
      <dsp:txXfrm>
        <a:off x="3225048" y="212560"/>
        <a:ext cx="1015895" cy="1015895"/>
      </dsp:txXfrm>
    </dsp:sp>
    <dsp:sp modelId="{3964C895-9445-44E8-B2D6-D7957D701CF8}">
      <dsp:nvSpPr>
        <dsp:cNvPr id="0" name=""/>
        <dsp:cNvSpPr/>
      </dsp:nvSpPr>
      <dsp:spPr>
        <a:xfrm>
          <a:off x="5086034" y="1507110"/>
          <a:ext cx="1436693" cy="1436693"/>
        </a:xfrm>
        <a:prstGeom prst="ellipse">
          <a:avLst/>
        </a:prstGeom>
        <a:solidFill>
          <a:schemeClr val="accent5">
            <a:hueOff val="5038564"/>
            <a:satOff val="-2354"/>
            <a:lumOff val="-264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1 Million Rows</a:t>
          </a:r>
          <a:endParaRPr lang="en-US" sz="1600" kern="1200" dirty="0"/>
        </a:p>
      </dsp:txBody>
      <dsp:txXfrm>
        <a:off x="5296433" y="1717509"/>
        <a:ext cx="1015895" cy="1015895"/>
      </dsp:txXfrm>
    </dsp:sp>
    <dsp:sp modelId="{5C0E3207-6A88-46B3-AC0B-233870136A6A}">
      <dsp:nvSpPr>
        <dsp:cNvPr id="0" name=""/>
        <dsp:cNvSpPr/>
      </dsp:nvSpPr>
      <dsp:spPr>
        <a:xfrm>
          <a:off x="4294835" y="3942169"/>
          <a:ext cx="1436693" cy="1436693"/>
        </a:xfrm>
        <a:prstGeom prst="ellipse">
          <a:avLst/>
        </a:prstGeom>
        <a:solidFill>
          <a:schemeClr val="accent5">
            <a:hueOff val="10077129"/>
            <a:satOff val="-4709"/>
            <a:lumOff val="-529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8 Attributes</a:t>
          </a:r>
          <a:endParaRPr lang="en-US" sz="1600" kern="1200" dirty="0"/>
        </a:p>
      </dsp:txBody>
      <dsp:txXfrm>
        <a:off x="4505234" y="4152568"/>
        <a:ext cx="1015895" cy="1015895"/>
      </dsp:txXfrm>
    </dsp:sp>
    <dsp:sp modelId="{E07DDDCF-4800-42E2-B211-C525A3E82BC0}">
      <dsp:nvSpPr>
        <dsp:cNvPr id="0" name=""/>
        <dsp:cNvSpPr/>
      </dsp:nvSpPr>
      <dsp:spPr>
        <a:xfrm>
          <a:off x="1734463" y="3942169"/>
          <a:ext cx="1436693" cy="1436693"/>
        </a:xfrm>
        <a:prstGeom prst="ellipse">
          <a:avLst/>
        </a:prstGeom>
        <a:solidFill>
          <a:schemeClr val="accent5">
            <a:hueOff val="15115693"/>
            <a:satOff val="-7063"/>
            <a:lumOff val="-794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Training and Test Data Set</a:t>
          </a:r>
          <a:endParaRPr lang="en-US" sz="1600" kern="1200" dirty="0"/>
        </a:p>
      </dsp:txBody>
      <dsp:txXfrm>
        <a:off x="1944862" y="4152568"/>
        <a:ext cx="1015895" cy="1015895"/>
      </dsp:txXfrm>
    </dsp:sp>
    <dsp:sp modelId="{AA551FCB-6342-46C8-B3DF-EDD6651E673E}">
      <dsp:nvSpPr>
        <dsp:cNvPr id="0" name=""/>
        <dsp:cNvSpPr/>
      </dsp:nvSpPr>
      <dsp:spPr>
        <a:xfrm>
          <a:off x="943264" y="1507110"/>
          <a:ext cx="1436693" cy="1436693"/>
        </a:xfrm>
        <a:prstGeom prst="ellipse">
          <a:avLst/>
        </a:prstGeom>
        <a:solidFill>
          <a:schemeClr val="accent5">
            <a:hueOff val="20154258"/>
            <a:satOff val="-9417"/>
            <a:lumOff val="-1058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Deter  mining the accuracy</a:t>
          </a:r>
          <a:endParaRPr lang="en-US" sz="1600" kern="1200" dirty="0"/>
        </a:p>
      </dsp:txBody>
      <dsp:txXfrm>
        <a:off x="1153663" y="1717509"/>
        <a:ext cx="1015895" cy="10158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6CFA9-2167-4B2E-A9CD-E2C426A44556}">
      <dsp:nvSpPr>
        <dsp:cNvPr id="0" name=""/>
        <dsp:cNvSpPr/>
      </dsp:nvSpPr>
      <dsp:spPr>
        <a:xfrm>
          <a:off x="0" y="1023590"/>
          <a:ext cx="9112586" cy="5292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2CAF02-64AF-420F-8541-5C0B98E9C297}">
      <dsp:nvSpPr>
        <dsp:cNvPr id="0" name=""/>
        <dsp:cNvSpPr/>
      </dsp:nvSpPr>
      <dsp:spPr>
        <a:xfrm>
          <a:off x="455629" y="713630"/>
          <a:ext cx="6378810" cy="619920"/>
        </a:xfrm>
        <a:prstGeom prst="roundRect">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104" tIns="0" rIns="241104" bIns="0" numCol="1" spcCol="1270" anchor="ctr" anchorCtr="0">
          <a:noAutofit/>
        </a:bodyPr>
        <a:lstStyle/>
        <a:p>
          <a:pPr lvl="0" algn="l" defTabSz="933450">
            <a:lnSpc>
              <a:spcPct val="90000"/>
            </a:lnSpc>
            <a:spcBef>
              <a:spcPct val="0"/>
            </a:spcBef>
            <a:spcAft>
              <a:spcPct val="35000"/>
            </a:spcAft>
          </a:pPr>
          <a:r>
            <a:rPr lang="en-US" sz="2100" kern="1200" dirty="0" smtClean="0"/>
            <a:t>Good Idea about the sales.</a:t>
          </a:r>
          <a:endParaRPr lang="en-US" sz="2100" kern="1200" dirty="0"/>
        </a:p>
      </dsp:txBody>
      <dsp:txXfrm>
        <a:off x="485891" y="743892"/>
        <a:ext cx="6318286" cy="559396"/>
      </dsp:txXfrm>
    </dsp:sp>
    <dsp:sp modelId="{F5800B87-0203-4375-AC68-C3DC33466947}">
      <dsp:nvSpPr>
        <dsp:cNvPr id="0" name=""/>
        <dsp:cNvSpPr/>
      </dsp:nvSpPr>
      <dsp:spPr>
        <a:xfrm>
          <a:off x="0" y="1976150"/>
          <a:ext cx="9112586" cy="5292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B8DB64-FD9D-42BD-80EC-7D4708EF886B}">
      <dsp:nvSpPr>
        <dsp:cNvPr id="0" name=""/>
        <dsp:cNvSpPr/>
      </dsp:nvSpPr>
      <dsp:spPr>
        <a:xfrm>
          <a:off x="455629" y="1666190"/>
          <a:ext cx="6378810" cy="619920"/>
        </a:xfrm>
        <a:prstGeom prst="roundRect">
          <a:avLst/>
        </a:prstGeom>
        <a:solidFill>
          <a:schemeClr val="accent5"/>
        </a:solidFill>
        <a:ln w="15875" cap="rnd" cmpd="sng" algn="ctr">
          <a:solidFill>
            <a:schemeClr val="accent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104" tIns="0" rIns="241104" bIns="0" numCol="1" spcCol="1270" anchor="ctr" anchorCtr="0">
          <a:noAutofit/>
        </a:bodyPr>
        <a:lstStyle/>
        <a:p>
          <a:pPr lvl="0" algn="l" defTabSz="933450">
            <a:lnSpc>
              <a:spcPct val="90000"/>
            </a:lnSpc>
            <a:spcBef>
              <a:spcPct val="0"/>
            </a:spcBef>
            <a:spcAft>
              <a:spcPct val="35000"/>
            </a:spcAft>
          </a:pPr>
          <a:r>
            <a:rPr lang="en-US" sz="2100" kern="1200" dirty="0" smtClean="0"/>
            <a:t>Profit for the company.</a:t>
          </a:r>
          <a:endParaRPr lang="en-US" sz="2100" kern="1200" dirty="0"/>
        </a:p>
      </dsp:txBody>
      <dsp:txXfrm>
        <a:off x="485891" y="1696452"/>
        <a:ext cx="6318286" cy="559396"/>
      </dsp:txXfrm>
    </dsp:sp>
    <dsp:sp modelId="{51407EA5-CBC4-41AD-BB1C-05D558C814D7}">
      <dsp:nvSpPr>
        <dsp:cNvPr id="0" name=""/>
        <dsp:cNvSpPr/>
      </dsp:nvSpPr>
      <dsp:spPr>
        <a:xfrm>
          <a:off x="0" y="2928710"/>
          <a:ext cx="9112586" cy="5292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7219D8-23FB-44DF-8EB7-4FE0A360FC5E}">
      <dsp:nvSpPr>
        <dsp:cNvPr id="0" name=""/>
        <dsp:cNvSpPr/>
      </dsp:nvSpPr>
      <dsp:spPr>
        <a:xfrm>
          <a:off x="455629" y="2618750"/>
          <a:ext cx="6378810" cy="619920"/>
        </a:xfrm>
        <a:prstGeom prst="roundRect">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104" tIns="0" rIns="241104" bIns="0" numCol="1" spcCol="1270" anchor="ctr" anchorCtr="0">
          <a:noAutofit/>
        </a:bodyPr>
        <a:lstStyle/>
        <a:p>
          <a:pPr lvl="0" algn="l" defTabSz="933450">
            <a:lnSpc>
              <a:spcPct val="90000"/>
            </a:lnSpc>
            <a:spcBef>
              <a:spcPct val="0"/>
            </a:spcBef>
            <a:spcAft>
              <a:spcPct val="35000"/>
            </a:spcAft>
          </a:pPr>
          <a:r>
            <a:rPr lang="en-US" sz="2100" kern="1200" dirty="0" smtClean="0"/>
            <a:t>Knowledge about the popularity of the Car.</a:t>
          </a:r>
          <a:endParaRPr lang="en-US" sz="2100" kern="1200" dirty="0"/>
        </a:p>
      </dsp:txBody>
      <dsp:txXfrm>
        <a:off x="485891" y="2649012"/>
        <a:ext cx="6318286" cy="5593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6CFA9-2167-4B2E-A9CD-E2C426A44556}">
      <dsp:nvSpPr>
        <dsp:cNvPr id="0" name=""/>
        <dsp:cNvSpPr/>
      </dsp:nvSpPr>
      <dsp:spPr>
        <a:xfrm>
          <a:off x="0" y="568370"/>
          <a:ext cx="9112586" cy="7560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2CAF02-64AF-420F-8541-5C0B98E9C297}">
      <dsp:nvSpPr>
        <dsp:cNvPr id="0" name=""/>
        <dsp:cNvSpPr/>
      </dsp:nvSpPr>
      <dsp:spPr>
        <a:xfrm>
          <a:off x="455629" y="125570"/>
          <a:ext cx="6378810" cy="885600"/>
        </a:xfrm>
        <a:prstGeom prst="roundRect">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104" tIns="0" rIns="241104" bIns="0" numCol="1" spcCol="1270" anchor="ctr" anchorCtr="0">
          <a:noAutofit/>
        </a:bodyPr>
        <a:lstStyle/>
        <a:p>
          <a:pPr lvl="0" algn="l" defTabSz="1333500">
            <a:lnSpc>
              <a:spcPct val="90000"/>
            </a:lnSpc>
            <a:spcBef>
              <a:spcPct val="0"/>
            </a:spcBef>
            <a:spcAft>
              <a:spcPct val="35000"/>
            </a:spcAft>
          </a:pPr>
          <a:r>
            <a:rPr lang="en-US" sz="3000" kern="1200" dirty="0" smtClean="0"/>
            <a:t>Fulfill </a:t>
          </a:r>
          <a:r>
            <a:rPr lang="en-US" sz="3000" kern="1200" smtClean="0"/>
            <a:t>the </a:t>
          </a:r>
          <a:r>
            <a:rPr lang="en-US" sz="3000" kern="1200" smtClean="0"/>
            <a:t>demands</a:t>
          </a:r>
          <a:r>
            <a:rPr lang="en-US" sz="3000" kern="1200" dirty="0" smtClean="0"/>
            <a:t>. </a:t>
          </a:r>
          <a:endParaRPr lang="en-US" sz="3000" kern="1200" dirty="0"/>
        </a:p>
      </dsp:txBody>
      <dsp:txXfrm>
        <a:off x="498860" y="168801"/>
        <a:ext cx="6292348" cy="799138"/>
      </dsp:txXfrm>
    </dsp:sp>
    <dsp:sp modelId="{F5800B87-0203-4375-AC68-C3DC33466947}">
      <dsp:nvSpPr>
        <dsp:cNvPr id="0" name=""/>
        <dsp:cNvSpPr/>
      </dsp:nvSpPr>
      <dsp:spPr>
        <a:xfrm>
          <a:off x="0" y="1929170"/>
          <a:ext cx="9112586" cy="7560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B8DB64-FD9D-42BD-80EC-7D4708EF886B}">
      <dsp:nvSpPr>
        <dsp:cNvPr id="0" name=""/>
        <dsp:cNvSpPr/>
      </dsp:nvSpPr>
      <dsp:spPr>
        <a:xfrm>
          <a:off x="455629" y="1486370"/>
          <a:ext cx="6378810" cy="885600"/>
        </a:xfrm>
        <a:prstGeom prst="roundRect">
          <a:avLst/>
        </a:prstGeom>
        <a:solidFill>
          <a:schemeClr val="accent5"/>
        </a:solidFill>
        <a:ln w="15875" cap="rnd" cmpd="sng" algn="ctr">
          <a:solidFill>
            <a:schemeClr val="accent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104" tIns="0" rIns="241104" bIns="0" numCol="1" spcCol="1270" anchor="ctr" anchorCtr="0">
          <a:noAutofit/>
        </a:bodyPr>
        <a:lstStyle/>
        <a:p>
          <a:pPr lvl="0" algn="l" defTabSz="1333500">
            <a:lnSpc>
              <a:spcPct val="90000"/>
            </a:lnSpc>
            <a:spcBef>
              <a:spcPct val="0"/>
            </a:spcBef>
            <a:spcAft>
              <a:spcPct val="35000"/>
            </a:spcAft>
          </a:pPr>
          <a:r>
            <a:rPr lang="en-US" sz="3000" kern="1200" dirty="0" smtClean="0"/>
            <a:t>Ready with the supply.</a:t>
          </a:r>
          <a:endParaRPr lang="en-US" sz="3000" kern="1200" dirty="0"/>
        </a:p>
      </dsp:txBody>
      <dsp:txXfrm>
        <a:off x="498860" y="1529601"/>
        <a:ext cx="6292348" cy="799138"/>
      </dsp:txXfrm>
    </dsp:sp>
    <dsp:sp modelId="{51407EA5-CBC4-41AD-BB1C-05D558C814D7}">
      <dsp:nvSpPr>
        <dsp:cNvPr id="0" name=""/>
        <dsp:cNvSpPr/>
      </dsp:nvSpPr>
      <dsp:spPr>
        <a:xfrm>
          <a:off x="0" y="3289970"/>
          <a:ext cx="9112586" cy="7560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7219D8-23FB-44DF-8EB7-4FE0A360FC5E}">
      <dsp:nvSpPr>
        <dsp:cNvPr id="0" name=""/>
        <dsp:cNvSpPr/>
      </dsp:nvSpPr>
      <dsp:spPr>
        <a:xfrm>
          <a:off x="455629" y="2847170"/>
          <a:ext cx="6378810" cy="885600"/>
        </a:xfrm>
        <a:prstGeom prst="roundRect">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104" tIns="0" rIns="241104" bIns="0" numCol="1" spcCol="1270" anchor="ctr" anchorCtr="0">
          <a:noAutofit/>
        </a:bodyPr>
        <a:lstStyle/>
        <a:p>
          <a:pPr lvl="0" algn="l" defTabSz="1333500">
            <a:lnSpc>
              <a:spcPct val="90000"/>
            </a:lnSpc>
            <a:spcBef>
              <a:spcPct val="0"/>
            </a:spcBef>
            <a:spcAft>
              <a:spcPct val="35000"/>
            </a:spcAft>
          </a:pPr>
          <a:r>
            <a:rPr lang="en-US" sz="3000" kern="1200" dirty="0" smtClean="0"/>
            <a:t>Better utilization of man power.</a:t>
          </a:r>
          <a:endParaRPr lang="en-US" sz="3000" kern="1200" dirty="0"/>
        </a:p>
      </dsp:txBody>
      <dsp:txXfrm>
        <a:off x="498860" y="2890401"/>
        <a:ext cx="6292348" cy="7991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5516B5-6AC6-419F-9D4E-01B329E695D1}">
      <dsp:nvSpPr>
        <dsp:cNvPr id="0" name=""/>
        <dsp:cNvSpPr/>
      </dsp:nvSpPr>
      <dsp:spPr>
        <a:xfrm>
          <a:off x="2733771" y="36073"/>
          <a:ext cx="2709246" cy="2508491"/>
        </a:xfrm>
        <a:prstGeom prst="triangle">
          <a:avLst/>
        </a:prstGeom>
        <a:solidFill>
          <a:schemeClr val="accent5">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smtClean="0"/>
            <a:t>Linear Regression</a:t>
          </a:r>
          <a:endParaRPr lang="en-US" sz="1600" kern="1200" dirty="0"/>
        </a:p>
      </dsp:txBody>
      <dsp:txXfrm>
        <a:off x="3411083" y="1290319"/>
        <a:ext cx="1354623" cy="1254245"/>
      </dsp:txXfrm>
    </dsp:sp>
    <dsp:sp modelId="{EC36D78C-5DC0-42DC-9CAA-942C2B34CA9C}">
      <dsp:nvSpPr>
        <dsp:cNvPr id="0" name=""/>
        <dsp:cNvSpPr/>
      </dsp:nvSpPr>
      <dsp:spPr>
        <a:xfrm>
          <a:off x="1503949" y="2659057"/>
          <a:ext cx="2459643" cy="2709246"/>
        </a:xfrm>
        <a:prstGeom prst="triangle">
          <a:avLst/>
        </a:prstGeom>
        <a:solidFill>
          <a:schemeClr val="accent5">
            <a:hueOff val="6718086"/>
            <a:satOff val="-3139"/>
            <a:lumOff val="-3529"/>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Random Forest</a:t>
          </a:r>
          <a:endParaRPr lang="en-US" sz="1600" kern="1200" dirty="0"/>
        </a:p>
      </dsp:txBody>
      <dsp:txXfrm>
        <a:off x="2118860" y="4013680"/>
        <a:ext cx="1229821" cy="1354623"/>
      </dsp:txXfrm>
    </dsp:sp>
    <dsp:sp modelId="{A7C47958-63C0-4D2A-9902-F2385E73A1FE}">
      <dsp:nvSpPr>
        <dsp:cNvPr id="0" name=""/>
        <dsp:cNvSpPr/>
      </dsp:nvSpPr>
      <dsp:spPr>
        <a:xfrm rot="10800000">
          <a:off x="2836654" y="2659057"/>
          <a:ext cx="2503479" cy="2709246"/>
        </a:xfrm>
        <a:prstGeom prst="triangle">
          <a:avLst/>
        </a:prstGeom>
        <a:solidFill>
          <a:schemeClr val="accent5">
            <a:hueOff val="13436172"/>
            <a:satOff val="-6278"/>
            <a:lumOff val="-7058"/>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Algorithm Used</a:t>
          </a:r>
          <a:endParaRPr lang="en-US" sz="1600" kern="1200" dirty="0"/>
        </a:p>
      </dsp:txBody>
      <dsp:txXfrm rot="10800000">
        <a:off x="3462524" y="2659057"/>
        <a:ext cx="1251739" cy="1354623"/>
      </dsp:txXfrm>
    </dsp:sp>
    <dsp:sp modelId="{C2B34893-ADAF-4704-B26A-FD32F042BE6D}">
      <dsp:nvSpPr>
        <dsp:cNvPr id="0" name=""/>
        <dsp:cNvSpPr/>
      </dsp:nvSpPr>
      <dsp:spPr>
        <a:xfrm>
          <a:off x="4262246" y="2659057"/>
          <a:ext cx="2361541" cy="2709246"/>
        </a:xfrm>
        <a:prstGeom prst="triangle">
          <a:avLst/>
        </a:prstGeom>
        <a:solidFill>
          <a:schemeClr val="accent5">
            <a:hueOff val="20154258"/>
            <a:satOff val="-9417"/>
            <a:lumOff val="-10587"/>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Logistic Regression</a:t>
          </a:r>
          <a:endParaRPr lang="en-US" sz="1600" kern="1200" dirty="0"/>
        </a:p>
      </dsp:txBody>
      <dsp:txXfrm>
        <a:off x="4852631" y="4013680"/>
        <a:ext cx="1180771" cy="1354623"/>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A9467-8ED3-4A6D-810B-9C4480FE89FA}" type="datetimeFigureOut">
              <a:rPr lang="en-US" smtClean="0"/>
              <a:t>5/15/2018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175424-4E97-4A81-AC35-27784D96BDFA}" type="slidenum">
              <a:rPr lang="en-US" smtClean="0"/>
              <a:t>‹#›</a:t>
            </a:fld>
            <a:endParaRPr lang="en-US"/>
          </a:p>
        </p:txBody>
      </p:sp>
    </p:spTree>
    <p:extLst>
      <p:ext uri="{BB962C8B-B14F-4D97-AF65-F5344CB8AC3E}">
        <p14:creationId xmlns:p14="http://schemas.microsoft.com/office/powerpoint/2010/main" val="2246462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ADEBB2-15CA-4DF4-83BE-BB74F23DAC00}" type="slidenum">
              <a:rPr lang="en-US" smtClean="0"/>
              <a:t>2</a:t>
            </a:fld>
            <a:endParaRPr lang="en-US"/>
          </a:p>
        </p:txBody>
      </p:sp>
    </p:spTree>
    <p:extLst>
      <p:ext uri="{BB962C8B-B14F-4D97-AF65-F5344CB8AC3E}">
        <p14:creationId xmlns:p14="http://schemas.microsoft.com/office/powerpoint/2010/main" val="2143390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C0B3135-1D0A-42B6-A67B-7B1074A0F292}" type="slidenum">
              <a:rPr lang="en-US" smtClean="0"/>
              <a:t>18</a:t>
            </a:fld>
            <a:endParaRPr lang="en-US"/>
          </a:p>
        </p:txBody>
      </p:sp>
    </p:spTree>
    <p:extLst>
      <p:ext uri="{BB962C8B-B14F-4D97-AF65-F5344CB8AC3E}">
        <p14:creationId xmlns:p14="http://schemas.microsoft.com/office/powerpoint/2010/main" val="317563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FB7787A-351D-4AB4-B5CA-A5CA50F4187E}"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7188-267C-4DAE-BF69-E291FFDC5220}"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182261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5FB7787A-351D-4AB4-B5CA-A5CA50F4187E}" type="datetimeFigureOut">
              <a:rPr lang="en-US" smtClean="0"/>
              <a:t>5/15/2018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4F7188-267C-4DAE-BF69-E291FFDC5220}" type="slidenum">
              <a:rPr lang="en-US" smtClean="0"/>
              <a:t>‹#›</a:t>
            </a:fld>
            <a:endParaRPr lang="en-US"/>
          </a:p>
        </p:txBody>
      </p:sp>
    </p:spTree>
    <p:extLst>
      <p:ext uri="{BB962C8B-B14F-4D97-AF65-F5344CB8AC3E}">
        <p14:creationId xmlns:p14="http://schemas.microsoft.com/office/powerpoint/2010/main" val="3724592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B7787A-351D-4AB4-B5CA-A5CA50F4187E}"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7188-267C-4DAE-BF69-E291FFDC5220}" type="slidenum">
              <a:rPr lang="en-US" smtClean="0"/>
              <a:t>‹#›</a:t>
            </a:fld>
            <a:endParaRPr lang="en-US"/>
          </a:p>
        </p:txBody>
      </p:sp>
    </p:spTree>
    <p:extLst>
      <p:ext uri="{BB962C8B-B14F-4D97-AF65-F5344CB8AC3E}">
        <p14:creationId xmlns:p14="http://schemas.microsoft.com/office/powerpoint/2010/main" val="487080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B7787A-351D-4AB4-B5CA-A5CA50F4187E}"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7188-267C-4DAE-BF69-E291FFDC5220}"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19392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B7787A-351D-4AB4-B5CA-A5CA50F4187E}"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7188-267C-4DAE-BF69-E291FFDC5220}" type="slidenum">
              <a:rPr lang="en-US" smtClean="0"/>
              <a:t>‹#›</a:t>
            </a:fld>
            <a:endParaRPr lang="en-US"/>
          </a:p>
        </p:txBody>
      </p:sp>
    </p:spTree>
    <p:extLst>
      <p:ext uri="{BB962C8B-B14F-4D97-AF65-F5344CB8AC3E}">
        <p14:creationId xmlns:p14="http://schemas.microsoft.com/office/powerpoint/2010/main" val="1210945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B7787A-351D-4AB4-B5CA-A5CA50F4187E}"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7188-267C-4DAE-BF69-E291FFDC5220}"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86461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B7787A-351D-4AB4-B5CA-A5CA50F4187E}"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7188-267C-4DAE-BF69-E291FFDC5220}" type="slidenum">
              <a:rPr lang="en-US" smtClean="0"/>
              <a:t>‹#›</a:t>
            </a:fld>
            <a:endParaRPr lang="en-US"/>
          </a:p>
        </p:txBody>
      </p:sp>
    </p:spTree>
    <p:extLst>
      <p:ext uri="{BB962C8B-B14F-4D97-AF65-F5344CB8AC3E}">
        <p14:creationId xmlns:p14="http://schemas.microsoft.com/office/powerpoint/2010/main" val="952547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B7787A-351D-4AB4-B5CA-A5CA50F4187E}"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7188-267C-4DAE-BF69-E291FFDC5220}" type="slidenum">
              <a:rPr lang="en-US" smtClean="0"/>
              <a:t>‹#›</a:t>
            </a:fld>
            <a:endParaRPr lang="en-US"/>
          </a:p>
        </p:txBody>
      </p:sp>
    </p:spTree>
    <p:extLst>
      <p:ext uri="{BB962C8B-B14F-4D97-AF65-F5344CB8AC3E}">
        <p14:creationId xmlns:p14="http://schemas.microsoft.com/office/powerpoint/2010/main" val="22876254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B7787A-351D-4AB4-B5CA-A5CA50F4187E}"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7188-267C-4DAE-BF69-E291FFDC5220}" type="slidenum">
              <a:rPr lang="en-US" smtClean="0"/>
              <a:t>‹#›</a:t>
            </a:fld>
            <a:endParaRPr lang="en-US"/>
          </a:p>
        </p:txBody>
      </p:sp>
    </p:spTree>
    <p:extLst>
      <p:ext uri="{BB962C8B-B14F-4D97-AF65-F5344CB8AC3E}">
        <p14:creationId xmlns:p14="http://schemas.microsoft.com/office/powerpoint/2010/main" val="10208577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4639" y="1439704"/>
            <a:ext cx="5624905" cy="46331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78927" y="1439703"/>
            <a:ext cx="5626670" cy="22318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78927" y="3840975"/>
            <a:ext cx="5626670" cy="223189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41856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B7787A-351D-4AB4-B5CA-A5CA50F4187E}"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7188-267C-4DAE-BF69-E291FFDC5220}" type="slidenum">
              <a:rPr lang="en-US" smtClean="0"/>
              <a:t>‹#›</a:t>
            </a:fld>
            <a:endParaRPr lang="en-US"/>
          </a:p>
        </p:txBody>
      </p:sp>
    </p:spTree>
    <p:extLst>
      <p:ext uri="{BB962C8B-B14F-4D97-AF65-F5344CB8AC3E}">
        <p14:creationId xmlns:p14="http://schemas.microsoft.com/office/powerpoint/2010/main" val="2468309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B7787A-351D-4AB4-B5CA-A5CA50F4187E}"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7188-267C-4DAE-BF69-E291FFDC5220}" type="slidenum">
              <a:rPr lang="en-US" smtClean="0"/>
              <a:t>‹#›</a:t>
            </a:fld>
            <a:endParaRPr lang="en-US"/>
          </a:p>
        </p:txBody>
      </p:sp>
    </p:spTree>
    <p:extLst>
      <p:ext uri="{BB962C8B-B14F-4D97-AF65-F5344CB8AC3E}">
        <p14:creationId xmlns:p14="http://schemas.microsoft.com/office/powerpoint/2010/main" val="2045356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FB7787A-351D-4AB4-B5CA-A5CA50F4187E}" type="datetimeFigureOut">
              <a:rPr lang="en-US" smtClean="0"/>
              <a:t>5/15/2018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F7188-267C-4DAE-BF69-E291FFDC5220}" type="slidenum">
              <a:rPr lang="en-US" smtClean="0"/>
              <a:t>‹#›</a:t>
            </a:fld>
            <a:endParaRPr lang="en-US"/>
          </a:p>
        </p:txBody>
      </p:sp>
    </p:spTree>
    <p:extLst>
      <p:ext uri="{BB962C8B-B14F-4D97-AF65-F5344CB8AC3E}">
        <p14:creationId xmlns:p14="http://schemas.microsoft.com/office/powerpoint/2010/main" val="73423948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B7787A-351D-4AB4-B5CA-A5CA50F4187E}" type="datetimeFigureOut">
              <a:rPr lang="en-US" smtClean="0"/>
              <a:t>5/15/2018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4F7188-267C-4DAE-BF69-E291FFDC5220}" type="slidenum">
              <a:rPr lang="en-US" smtClean="0"/>
              <a:t>‹#›</a:t>
            </a:fld>
            <a:endParaRPr lang="en-US"/>
          </a:p>
        </p:txBody>
      </p:sp>
    </p:spTree>
    <p:extLst>
      <p:ext uri="{BB962C8B-B14F-4D97-AF65-F5344CB8AC3E}">
        <p14:creationId xmlns:p14="http://schemas.microsoft.com/office/powerpoint/2010/main" val="302755671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FB7787A-351D-4AB4-B5CA-A5CA50F4187E}" type="datetimeFigureOut">
              <a:rPr lang="en-US" smtClean="0"/>
              <a:t>5/15/2018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4F7188-267C-4DAE-BF69-E291FFDC5220}" type="slidenum">
              <a:rPr lang="en-US" smtClean="0"/>
              <a:t>‹#›</a:t>
            </a:fld>
            <a:endParaRPr lang="en-US"/>
          </a:p>
        </p:txBody>
      </p:sp>
    </p:spTree>
    <p:extLst>
      <p:ext uri="{BB962C8B-B14F-4D97-AF65-F5344CB8AC3E}">
        <p14:creationId xmlns:p14="http://schemas.microsoft.com/office/powerpoint/2010/main" val="1570532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B7787A-351D-4AB4-B5CA-A5CA50F4187E}" type="datetimeFigureOut">
              <a:rPr lang="en-US" smtClean="0"/>
              <a:t>5/15/2018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4F7188-267C-4DAE-BF69-E291FFDC5220}" type="slidenum">
              <a:rPr lang="en-US" smtClean="0"/>
              <a:t>‹#›</a:t>
            </a:fld>
            <a:endParaRPr lang="en-US"/>
          </a:p>
        </p:txBody>
      </p:sp>
    </p:spTree>
    <p:extLst>
      <p:ext uri="{BB962C8B-B14F-4D97-AF65-F5344CB8AC3E}">
        <p14:creationId xmlns:p14="http://schemas.microsoft.com/office/powerpoint/2010/main" val="239935447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B7787A-351D-4AB4-B5CA-A5CA50F4187E}" type="datetimeFigureOut">
              <a:rPr lang="en-US" smtClean="0"/>
              <a:t>5/15/2018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F7188-267C-4DAE-BF69-E291FFDC5220}" type="slidenum">
              <a:rPr lang="en-US" smtClean="0"/>
              <a:t>‹#›</a:t>
            </a:fld>
            <a:endParaRPr lang="en-US"/>
          </a:p>
        </p:txBody>
      </p:sp>
    </p:spTree>
    <p:extLst>
      <p:ext uri="{BB962C8B-B14F-4D97-AF65-F5344CB8AC3E}">
        <p14:creationId xmlns:p14="http://schemas.microsoft.com/office/powerpoint/2010/main" val="325256473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B7787A-351D-4AB4-B5CA-A5CA50F4187E}" type="datetimeFigureOut">
              <a:rPr lang="en-US" smtClean="0"/>
              <a:t>5/15/2018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F7188-267C-4DAE-BF69-E291FFDC5220}" type="slidenum">
              <a:rPr lang="en-US" smtClean="0"/>
              <a:t>‹#›</a:t>
            </a:fld>
            <a:endParaRPr lang="en-US"/>
          </a:p>
        </p:txBody>
      </p:sp>
    </p:spTree>
    <p:extLst>
      <p:ext uri="{BB962C8B-B14F-4D97-AF65-F5344CB8AC3E}">
        <p14:creationId xmlns:p14="http://schemas.microsoft.com/office/powerpoint/2010/main" val="710086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FB7787A-351D-4AB4-B5CA-A5CA50F4187E}" type="datetimeFigureOut">
              <a:rPr lang="en-US" smtClean="0"/>
              <a:t>5/15/2018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F4F7188-267C-4DAE-BF69-E291FFDC5220}" type="slidenum">
              <a:rPr lang="en-US" smtClean="0"/>
              <a:t>‹#›</a:t>
            </a:fld>
            <a:endParaRPr lang="en-US"/>
          </a:p>
        </p:txBody>
      </p:sp>
    </p:spTree>
    <p:extLst>
      <p:ext uri="{BB962C8B-B14F-4D97-AF65-F5344CB8AC3E}">
        <p14:creationId xmlns:p14="http://schemas.microsoft.com/office/powerpoint/2010/main" val="282631327"/>
      </p:ext>
    </p:extLst>
  </p:cSld>
  <p:clrMap bg1="dk1" tx1="lt1" bg2="dk2" tx2="lt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 id="2147484155" r:id="rId5"/>
    <p:sldLayoutId id="2147484156" r:id="rId6"/>
    <p:sldLayoutId id="2147484157" r:id="rId7"/>
    <p:sldLayoutId id="2147484158" r:id="rId8"/>
    <p:sldLayoutId id="2147484159" r:id="rId9"/>
    <p:sldLayoutId id="2147484160" r:id="rId10"/>
    <p:sldLayoutId id="2147484161" r:id="rId11"/>
    <p:sldLayoutId id="2147484162" r:id="rId12"/>
    <p:sldLayoutId id="2147484163" r:id="rId13"/>
    <p:sldLayoutId id="2147484164" r:id="rId14"/>
    <p:sldLayoutId id="2147484165" r:id="rId15"/>
    <p:sldLayoutId id="2147484166" r:id="rId16"/>
    <p:sldLayoutId id="2147484167" r:id="rId17"/>
    <p:sldLayoutId id="2147484168"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microsoft.com/office/2007/relationships/hdphoto" Target="../media/hdphoto1.wdp"/><Relationship Id="rId4" Type="http://schemas.openxmlformats.org/officeDocument/2006/relationships/tags" Target="../tags/tag4.xml"/><Relationship Id="rId9"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84.xml"/><Relationship Id="rId7" Type="http://schemas.openxmlformats.org/officeDocument/2006/relationships/tags" Target="../tags/tag88.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s>
</file>

<file path=ppt/slides/_rels/slide11.xml.rels><?xml version="1.0" encoding="UTF-8" standalone="yes"?>
<Relationships xmlns="http://schemas.openxmlformats.org/package/2006/relationships"><Relationship Id="rId8" Type="http://schemas.openxmlformats.org/officeDocument/2006/relationships/tags" Target="../tags/tag96.xml"/><Relationship Id="rId13" Type="http://schemas.openxmlformats.org/officeDocument/2006/relationships/diagramQuickStyle" Target="../diagrams/quickStyle4.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diagramLayout" Target="../diagrams/layout4.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tags" Target="../tags/tag94.xml"/><Relationship Id="rId11" Type="http://schemas.openxmlformats.org/officeDocument/2006/relationships/diagramData" Target="../diagrams/data4.xml"/><Relationship Id="rId5" Type="http://schemas.openxmlformats.org/officeDocument/2006/relationships/tags" Target="../tags/tag93.xml"/><Relationship Id="rId15" Type="http://schemas.microsoft.com/office/2007/relationships/diagramDrawing" Target="../diagrams/drawing4.xml"/><Relationship Id="rId10" Type="http://schemas.openxmlformats.org/officeDocument/2006/relationships/slideLayout" Target="../slideLayouts/slideLayout6.xml"/><Relationship Id="rId4" Type="http://schemas.openxmlformats.org/officeDocument/2006/relationships/tags" Target="../tags/tag92.xml"/><Relationship Id="rId9" Type="http://schemas.openxmlformats.org/officeDocument/2006/relationships/tags" Target="../tags/tag97.xml"/><Relationship Id="rId14" Type="http://schemas.openxmlformats.org/officeDocument/2006/relationships/diagramColors" Target="../diagrams/colors4.xml"/></Relationships>
</file>

<file path=ppt/slides/_rels/slide12.xml.rels><?xml version="1.0" encoding="UTF-8" standalone="yes"?>
<Relationships xmlns="http://schemas.openxmlformats.org/package/2006/relationships"><Relationship Id="rId8" Type="http://schemas.openxmlformats.org/officeDocument/2006/relationships/tags" Target="../tags/tag105.xml"/><Relationship Id="rId3" Type="http://schemas.openxmlformats.org/officeDocument/2006/relationships/tags" Target="../tags/tag100.xml"/><Relationship Id="rId7" Type="http://schemas.openxmlformats.org/officeDocument/2006/relationships/tags" Target="../tags/tag104.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5" Type="http://schemas.openxmlformats.org/officeDocument/2006/relationships/tags" Target="../tags/tag102.xml"/><Relationship Id="rId10" Type="http://schemas.openxmlformats.org/officeDocument/2006/relationships/image" Target="../media/image12.PNG"/><Relationship Id="rId4" Type="http://schemas.openxmlformats.org/officeDocument/2006/relationships/tags" Target="../tags/tag101.xml"/><Relationship Id="rId9"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tags" Target="../tags/tag113.xml"/><Relationship Id="rId3" Type="http://schemas.openxmlformats.org/officeDocument/2006/relationships/tags" Target="../tags/tag108.xml"/><Relationship Id="rId7" Type="http://schemas.openxmlformats.org/officeDocument/2006/relationships/tags" Target="../tags/tag112.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5" Type="http://schemas.openxmlformats.org/officeDocument/2006/relationships/tags" Target="../tags/tag110.xml"/><Relationship Id="rId10" Type="http://schemas.openxmlformats.org/officeDocument/2006/relationships/image" Target="../media/image13.PNG"/><Relationship Id="rId4" Type="http://schemas.openxmlformats.org/officeDocument/2006/relationships/tags" Target="../tags/tag109.xml"/><Relationship Id="rId9"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tags" Target="../tags/tag121.xml"/><Relationship Id="rId3" Type="http://schemas.openxmlformats.org/officeDocument/2006/relationships/tags" Target="../tags/tag116.xml"/><Relationship Id="rId7" Type="http://schemas.openxmlformats.org/officeDocument/2006/relationships/tags" Target="../tags/tag120.xml"/><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tags" Target="../tags/tag119.xml"/><Relationship Id="rId5" Type="http://schemas.openxmlformats.org/officeDocument/2006/relationships/tags" Target="../tags/tag118.xml"/><Relationship Id="rId10" Type="http://schemas.openxmlformats.org/officeDocument/2006/relationships/image" Target="../media/image14.PNG"/><Relationship Id="rId4" Type="http://schemas.openxmlformats.org/officeDocument/2006/relationships/tags" Target="../tags/tag117.xml"/><Relationship Id="rId9"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tags" Target="../tags/tag129.xml"/><Relationship Id="rId3" Type="http://schemas.openxmlformats.org/officeDocument/2006/relationships/tags" Target="../tags/tag124.xml"/><Relationship Id="rId7" Type="http://schemas.openxmlformats.org/officeDocument/2006/relationships/tags" Target="../tags/tag128.xml"/><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tags" Target="../tags/tag127.xml"/><Relationship Id="rId5" Type="http://schemas.openxmlformats.org/officeDocument/2006/relationships/tags" Target="../tags/tag126.xml"/><Relationship Id="rId10" Type="http://schemas.openxmlformats.org/officeDocument/2006/relationships/image" Target="../media/image14.PNG"/><Relationship Id="rId4" Type="http://schemas.openxmlformats.org/officeDocument/2006/relationships/tags" Target="../tags/tag125.xml"/><Relationship Id="rId9"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tags" Target="../tags/tag137.xml"/><Relationship Id="rId3" Type="http://schemas.openxmlformats.org/officeDocument/2006/relationships/tags" Target="../tags/tag132.xml"/><Relationship Id="rId7" Type="http://schemas.openxmlformats.org/officeDocument/2006/relationships/tags" Target="../tags/tag136.xml"/><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tags" Target="../tags/tag135.xml"/><Relationship Id="rId5" Type="http://schemas.openxmlformats.org/officeDocument/2006/relationships/tags" Target="../tags/tag134.xml"/><Relationship Id="rId10" Type="http://schemas.openxmlformats.org/officeDocument/2006/relationships/image" Target="../media/image15.png"/><Relationship Id="rId4" Type="http://schemas.openxmlformats.org/officeDocument/2006/relationships/tags" Target="../tags/tag133.xml"/><Relationship Id="rId9"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tags" Target="../tags/tag145.xml"/><Relationship Id="rId13" Type="http://schemas.openxmlformats.org/officeDocument/2006/relationships/image" Target="../media/image17.PNG"/><Relationship Id="rId3" Type="http://schemas.openxmlformats.org/officeDocument/2006/relationships/tags" Target="../tags/tag140.xml"/><Relationship Id="rId7" Type="http://schemas.openxmlformats.org/officeDocument/2006/relationships/tags" Target="../tags/tag144.xml"/><Relationship Id="rId12" Type="http://schemas.openxmlformats.org/officeDocument/2006/relationships/image" Target="../media/image16.PNG"/><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tags" Target="../tags/tag143.xml"/><Relationship Id="rId11" Type="http://schemas.openxmlformats.org/officeDocument/2006/relationships/slideLayout" Target="../slideLayouts/slideLayout4.xml"/><Relationship Id="rId5" Type="http://schemas.openxmlformats.org/officeDocument/2006/relationships/tags" Target="../tags/tag142.xml"/><Relationship Id="rId10" Type="http://schemas.openxmlformats.org/officeDocument/2006/relationships/tags" Target="../tags/tag147.xml"/><Relationship Id="rId4" Type="http://schemas.openxmlformats.org/officeDocument/2006/relationships/tags" Target="../tags/tag141.xml"/><Relationship Id="rId9" Type="http://schemas.openxmlformats.org/officeDocument/2006/relationships/tags" Target="../tags/tag146.xml"/></Relationships>
</file>

<file path=ppt/slides/_rels/slide18.xml.rels><?xml version="1.0" encoding="UTF-8" standalone="yes"?>
<Relationships xmlns="http://schemas.openxmlformats.org/package/2006/relationships"><Relationship Id="rId8" Type="http://schemas.openxmlformats.org/officeDocument/2006/relationships/tags" Target="../tags/tag155.xml"/><Relationship Id="rId13" Type="http://schemas.openxmlformats.org/officeDocument/2006/relationships/tags" Target="../tags/tag160.xml"/><Relationship Id="rId18" Type="http://schemas.openxmlformats.org/officeDocument/2006/relationships/tags" Target="../tags/tag165.xml"/><Relationship Id="rId3" Type="http://schemas.openxmlformats.org/officeDocument/2006/relationships/tags" Target="../tags/tag150.xml"/><Relationship Id="rId21" Type="http://schemas.openxmlformats.org/officeDocument/2006/relationships/notesSlide" Target="../notesSlides/notesSlide2.xml"/><Relationship Id="rId7" Type="http://schemas.openxmlformats.org/officeDocument/2006/relationships/tags" Target="../tags/tag154.xml"/><Relationship Id="rId12" Type="http://schemas.openxmlformats.org/officeDocument/2006/relationships/tags" Target="../tags/tag159.xml"/><Relationship Id="rId17" Type="http://schemas.openxmlformats.org/officeDocument/2006/relationships/tags" Target="../tags/tag164.xml"/><Relationship Id="rId2" Type="http://schemas.openxmlformats.org/officeDocument/2006/relationships/tags" Target="../tags/tag149.xml"/><Relationship Id="rId16" Type="http://schemas.openxmlformats.org/officeDocument/2006/relationships/tags" Target="../tags/tag163.xml"/><Relationship Id="rId20" Type="http://schemas.openxmlformats.org/officeDocument/2006/relationships/slideLayout" Target="../slideLayouts/slideLayout2.xml"/><Relationship Id="rId1" Type="http://schemas.openxmlformats.org/officeDocument/2006/relationships/tags" Target="../tags/tag148.xml"/><Relationship Id="rId6" Type="http://schemas.openxmlformats.org/officeDocument/2006/relationships/tags" Target="../tags/tag153.xml"/><Relationship Id="rId11" Type="http://schemas.openxmlformats.org/officeDocument/2006/relationships/tags" Target="../tags/tag158.xml"/><Relationship Id="rId5" Type="http://schemas.openxmlformats.org/officeDocument/2006/relationships/tags" Target="../tags/tag152.xml"/><Relationship Id="rId15" Type="http://schemas.openxmlformats.org/officeDocument/2006/relationships/tags" Target="../tags/tag162.xml"/><Relationship Id="rId23" Type="http://schemas.openxmlformats.org/officeDocument/2006/relationships/image" Target="../media/image19.jpeg"/><Relationship Id="rId10" Type="http://schemas.openxmlformats.org/officeDocument/2006/relationships/tags" Target="../tags/tag157.xml"/><Relationship Id="rId19" Type="http://schemas.openxmlformats.org/officeDocument/2006/relationships/tags" Target="../tags/tag166.xml"/><Relationship Id="rId4" Type="http://schemas.openxmlformats.org/officeDocument/2006/relationships/tags" Target="../tags/tag151.xml"/><Relationship Id="rId9" Type="http://schemas.openxmlformats.org/officeDocument/2006/relationships/tags" Target="../tags/tag156.xml"/><Relationship Id="rId14" Type="http://schemas.openxmlformats.org/officeDocument/2006/relationships/tags" Target="../tags/tag161.xml"/><Relationship Id="rId22" Type="http://schemas.openxmlformats.org/officeDocument/2006/relationships/image" Target="../media/image18.png"/></Relationships>
</file>

<file path=ppt/slides/_rels/slide19.xml.rels><?xml version="1.0" encoding="UTF-8" standalone="yes"?>
<Relationships xmlns="http://schemas.openxmlformats.org/package/2006/relationships"><Relationship Id="rId8" Type="http://schemas.openxmlformats.org/officeDocument/2006/relationships/tags" Target="../tags/tag174.xml"/><Relationship Id="rId3" Type="http://schemas.openxmlformats.org/officeDocument/2006/relationships/tags" Target="../tags/tag169.xml"/><Relationship Id="rId7" Type="http://schemas.openxmlformats.org/officeDocument/2006/relationships/tags" Target="../tags/tag173.xml"/><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tags" Target="../tags/tag172.xml"/><Relationship Id="rId11" Type="http://schemas.openxmlformats.org/officeDocument/2006/relationships/image" Target="../media/image20.jpeg"/><Relationship Id="rId5" Type="http://schemas.openxmlformats.org/officeDocument/2006/relationships/tags" Target="../tags/tag171.xml"/><Relationship Id="rId10" Type="http://schemas.openxmlformats.org/officeDocument/2006/relationships/slideLayout" Target="../slideLayouts/slideLayout18.xml"/><Relationship Id="rId4" Type="http://schemas.openxmlformats.org/officeDocument/2006/relationships/tags" Target="../tags/tag170.xml"/><Relationship Id="rId9" Type="http://schemas.openxmlformats.org/officeDocument/2006/relationships/tags" Target="../tags/tag175.xml"/></Relationships>
</file>

<file path=ppt/slides/_rels/slide2.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image" Target="../media/image4.png"/><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image" Target="../media/image3.png"/><Relationship Id="rId2" Type="http://schemas.openxmlformats.org/officeDocument/2006/relationships/tags" Target="../tags/tag9.xml"/><Relationship Id="rId16" Type="http://schemas.openxmlformats.org/officeDocument/2006/relationships/image" Target="../media/image2.png"/><Relationship Id="rId20" Type="http://schemas.openxmlformats.org/officeDocument/2006/relationships/image" Target="../media/image6.jpg"/><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notesSlide" Target="../notesSlides/notesSlide1.xml"/><Relationship Id="rId10" Type="http://schemas.openxmlformats.org/officeDocument/2006/relationships/tags" Target="../tags/tag17.xml"/><Relationship Id="rId19" Type="http://schemas.openxmlformats.org/officeDocument/2006/relationships/image" Target="../media/image5.png"/><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slideLayout" Target="../slideLayouts/slideLayout4.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tags" Target="../tags/tag32.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tags" Target="../tags/tag31.xml"/><Relationship Id="rId5" Type="http://schemas.openxmlformats.org/officeDocument/2006/relationships/tags" Target="../tags/tag25.xml"/><Relationship Id="rId15" Type="http://schemas.openxmlformats.org/officeDocument/2006/relationships/image" Target="../media/image8.png"/><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tags" Target="../tags/tag40.xml"/><Relationship Id="rId3" Type="http://schemas.openxmlformats.org/officeDocument/2006/relationships/tags" Target="../tags/tag35.xml"/><Relationship Id="rId7" Type="http://schemas.openxmlformats.org/officeDocument/2006/relationships/tags" Target="../tags/tag39.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9"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tags" Target="../tags/tag48.xml"/><Relationship Id="rId3" Type="http://schemas.openxmlformats.org/officeDocument/2006/relationships/tags" Target="../tags/tag43.xml"/><Relationship Id="rId7" Type="http://schemas.openxmlformats.org/officeDocument/2006/relationships/tags" Target="../tags/tag47.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9"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tags" Target="../tags/tag56.xml"/><Relationship Id="rId13" Type="http://schemas.openxmlformats.org/officeDocument/2006/relationships/diagramLayout" Target="../diagrams/layout1.xml"/><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diagramData" Target="../diagrams/data1.xml"/><Relationship Id="rId2" Type="http://schemas.openxmlformats.org/officeDocument/2006/relationships/tags" Target="../tags/tag50.xml"/><Relationship Id="rId16" Type="http://schemas.microsoft.com/office/2007/relationships/diagramDrawing" Target="../diagrams/drawing1.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image" Target="../media/image9.png"/><Relationship Id="rId5" Type="http://schemas.openxmlformats.org/officeDocument/2006/relationships/tags" Target="../tags/tag53.xml"/><Relationship Id="rId15" Type="http://schemas.openxmlformats.org/officeDocument/2006/relationships/diagramColors" Target="../diagrams/colors1.xml"/><Relationship Id="rId10" Type="http://schemas.openxmlformats.org/officeDocument/2006/relationships/slideLayout" Target="../slideLayouts/slideLayout4.xml"/><Relationship Id="rId4" Type="http://schemas.openxmlformats.org/officeDocument/2006/relationships/tags" Target="../tags/tag52.xml"/><Relationship Id="rId9" Type="http://schemas.openxmlformats.org/officeDocument/2006/relationships/tags" Target="../tags/tag57.xml"/><Relationship Id="rId1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tags" Target="../tags/tag65.xml"/><Relationship Id="rId13" Type="http://schemas.openxmlformats.org/officeDocument/2006/relationships/image" Target="../media/image11.jpeg"/><Relationship Id="rId3" Type="http://schemas.openxmlformats.org/officeDocument/2006/relationships/tags" Target="../tags/tag60.xml"/><Relationship Id="rId7" Type="http://schemas.openxmlformats.org/officeDocument/2006/relationships/tags" Target="../tags/tag64.xml"/><Relationship Id="rId12" Type="http://schemas.openxmlformats.org/officeDocument/2006/relationships/image" Target="../media/image10.jpg"/><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slideLayout" Target="../slideLayouts/slideLayout4.xml"/><Relationship Id="rId5" Type="http://schemas.openxmlformats.org/officeDocument/2006/relationships/tags" Target="../tags/tag62.xml"/><Relationship Id="rId10" Type="http://schemas.openxmlformats.org/officeDocument/2006/relationships/tags" Target="../tags/tag67.xml"/><Relationship Id="rId4" Type="http://schemas.openxmlformats.org/officeDocument/2006/relationships/tags" Target="../tags/tag61.xml"/><Relationship Id="rId9" Type="http://schemas.openxmlformats.org/officeDocument/2006/relationships/tags" Target="../tags/tag66.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4.xml"/><Relationship Id="rId13" Type="http://schemas.microsoft.com/office/2007/relationships/diagramDrawing" Target="../diagrams/drawing2.xml"/><Relationship Id="rId3" Type="http://schemas.openxmlformats.org/officeDocument/2006/relationships/tags" Target="../tags/tag70.xml"/><Relationship Id="rId7" Type="http://schemas.openxmlformats.org/officeDocument/2006/relationships/tags" Target="../tags/tag74.xml"/><Relationship Id="rId12" Type="http://schemas.openxmlformats.org/officeDocument/2006/relationships/diagramColors" Target="../diagrams/colors2.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diagramQuickStyle" Target="../diagrams/quickStyle2.xml"/><Relationship Id="rId5" Type="http://schemas.openxmlformats.org/officeDocument/2006/relationships/tags" Target="../tags/tag72.xml"/><Relationship Id="rId10" Type="http://schemas.openxmlformats.org/officeDocument/2006/relationships/diagramLayout" Target="../diagrams/layout2.xml"/><Relationship Id="rId4" Type="http://schemas.openxmlformats.org/officeDocument/2006/relationships/tags" Target="../tags/tag71.xml"/><Relationship Id="rId9"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4.xml"/><Relationship Id="rId13" Type="http://schemas.microsoft.com/office/2007/relationships/diagramDrawing" Target="../diagrams/drawing3.xml"/><Relationship Id="rId3" Type="http://schemas.openxmlformats.org/officeDocument/2006/relationships/tags" Target="../tags/tag77.xml"/><Relationship Id="rId7" Type="http://schemas.openxmlformats.org/officeDocument/2006/relationships/tags" Target="../tags/tag81.xml"/><Relationship Id="rId12" Type="http://schemas.openxmlformats.org/officeDocument/2006/relationships/diagramColors" Target="../diagrams/colors3.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tags" Target="../tags/tag80.xml"/><Relationship Id="rId11" Type="http://schemas.openxmlformats.org/officeDocument/2006/relationships/diagramQuickStyle" Target="../diagrams/quickStyle3.xml"/><Relationship Id="rId5" Type="http://schemas.openxmlformats.org/officeDocument/2006/relationships/tags" Target="../tags/tag79.xml"/><Relationship Id="rId10" Type="http://schemas.openxmlformats.org/officeDocument/2006/relationships/diagramLayout" Target="../diagrams/layout3.xml"/><Relationship Id="rId4" Type="http://schemas.openxmlformats.org/officeDocument/2006/relationships/tags" Target="../tags/tag78.xml"/><Relationship Id="rId9"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2"/>
            </p:custDataLst>
          </p:nvPr>
        </p:nvSpPr>
        <p:spPr>
          <a:xfrm>
            <a:off x="197" y="0"/>
            <a:ext cx="1411474" cy="141147"/>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endParaRPr lang="en-GB" sz="111" dirty="0"/>
          </a:p>
        </p:txBody>
      </p:sp>
      <p:sp>
        <p:nvSpPr>
          <p:cNvPr id="8" name="Rectangle 7"/>
          <p:cNvSpPr/>
          <p:nvPr>
            <p:custDataLst>
              <p:tags r:id="rId3"/>
            </p:custDataLst>
          </p:nvPr>
        </p:nvSpPr>
        <p:spPr>
          <a:xfrm>
            <a:off x="3378200" y="873004"/>
            <a:ext cx="6106159" cy="1529008"/>
          </a:xfrm>
          <a:prstGeom prst="rect">
            <a:avLst/>
          </a:prstGeom>
        </p:spPr>
        <p:txBody>
          <a:bodyPr wrap="none">
            <a:spAutoFit/>
          </a:bodyPr>
          <a:lstStyle/>
          <a:p>
            <a:pPr algn="ctr"/>
            <a:r>
              <a:rPr lang="en-GB" sz="2667" b="1" dirty="0">
                <a:solidFill>
                  <a:srgbClr val="FF0000"/>
                </a:solidFill>
              </a:rPr>
              <a:t>Interpreting</a:t>
            </a:r>
            <a:r>
              <a:rPr lang="en-GB" sz="2667" b="1" dirty="0">
                <a:solidFill>
                  <a:schemeClr val="accent1">
                    <a:lumMod val="40000"/>
                    <a:lumOff val="60000"/>
                  </a:schemeClr>
                </a:solidFill>
              </a:rPr>
              <a:t> </a:t>
            </a:r>
            <a:r>
              <a:rPr lang="en-GB" sz="3556" b="1" dirty="0">
                <a:solidFill>
                  <a:schemeClr val="accent4"/>
                </a:solidFill>
              </a:rPr>
              <a:t>the</a:t>
            </a:r>
            <a:r>
              <a:rPr lang="en-GB" sz="3556" b="1" dirty="0">
                <a:solidFill>
                  <a:schemeClr val="bg1"/>
                </a:solidFill>
              </a:rPr>
              <a:t> </a:t>
            </a:r>
            <a:r>
              <a:rPr lang="en-GB" sz="5335" b="1" dirty="0">
                <a:solidFill>
                  <a:schemeClr val="bg2">
                    <a:lumMod val="50000"/>
                  </a:schemeClr>
                </a:solidFill>
              </a:rPr>
              <a:t>world </a:t>
            </a:r>
            <a:r>
              <a:rPr lang="en-GB" sz="4001" b="1" dirty="0">
                <a:solidFill>
                  <a:schemeClr val="accent5">
                    <a:lumMod val="40000"/>
                    <a:lumOff val="60000"/>
                  </a:schemeClr>
                </a:solidFill>
              </a:rPr>
              <a:t>on</a:t>
            </a:r>
            <a:r>
              <a:rPr lang="en-GB" sz="4001" b="1" dirty="0">
                <a:solidFill>
                  <a:schemeClr val="bg1"/>
                </a:solidFill>
              </a:rPr>
              <a:t> </a:t>
            </a:r>
            <a:r>
              <a:rPr lang="en-GB" sz="3556" b="1" dirty="0">
                <a:solidFill>
                  <a:schemeClr val="accent4">
                    <a:lumMod val="60000"/>
                    <a:lumOff val="40000"/>
                  </a:schemeClr>
                </a:solidFill>
              </a:rPr>
              <a:t>a</a:t>
            </a:r>
          </a:p>
          <a:p>
            <a:pPr algn="ctr"/>
            <a:r>
              <a:rPr lang="en-GB" sz="2667" b="1" dirty="0">
                <a:solidFill>
                  <a:srgbClr val="FFC000"/>
                </a:solidFill>
              </a:rPr>
              <a:t>different</a:t>
            </a:r>
            <a:r>
              <a:rPr lang="en-GB" sz="2667" b="1" dirty="0">
                <a:solidFill>
                  <a:schemeClr val="bg1"/>
                </a:solidFill>
              </a:rPr>
              <a:t> </a:t>
            </a:r>
            <a:r>
              <a:rPr lang="en-GB" sz="4001" b="1" dirty="0">
                <a:solidFill>
                  <a:schemeClr val="accent3">
                    <a:lumMod val="20000"/>
                    <a:lumOff val="80000"/>
                  </a:schemeClr>
                </a:solidFill>
              </a:rPr>
              <a:t>plane</a:t>
            </a:r>
            <a:endParaRPr lang="en-GB" sz="3556" b="1" dirty="0">
              <a:solidFill>
                <a:schemeClr val="accent3">
                  <a:lumMod val="20000"/>
                  <a:lumOff val="80000"/>
                </a:schemeClr>
              </a:solidFill>
            </a:endParaRPr>
          </a:p>
        </p:txBody>
      </p:sp>
      <p:cxnSp>
        <p:nvCxnSpPr>
          <p:cNvPr id="9" name="Straight Connector 8"/>
          <p:cNvCxnSpPr/>
          <p:nvPr>
            <p:custDataLst>
              <p:tags r:id="rId4"/>
            </p:custDataLst>
          </p:nvPr>
        </p:nvCxnSpPr>
        <p:spPr>
          <a:xfrm>
            <a:off x="2661834" y="4778848"/>
            <a:ext cx="8778361" cy="0"/>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custDataLst>
              <p:tags r:id="rId5"/>
            </p:custDataLst>
          </p:nvPr>
        </p:nvPicPr>
        <p:blipFill rotWithShape="1">
          <a:blip r:embed="rId9" cstate="print">
            <a:extLst>
              <a:ext uri="{BEBA8EAE-BF5A-486C-A8C5-ECC9F3942E4B}">
                <a14:imgProps xmlns:a14="http://schemas.microsoft.com/office/drawing/2010/main">
                  <a14:imgLayer r:embed="rId10">
                    <a14:imgEffect>
                      <a14:backgroundRemoval t="10000" b="90000" l="10000" r="90000">
                        <a14:backgroundMark x1="30290" y1="56729" x2="34993" y2="69044"/>
                        <a14:backgroundMark x1="31397" y1="54778" x2="36653" y2="60902"/>
                      </a14:backgroundRemoval>
                    </a14:imgEffect>
                  </a14:imgLayer>
                </a14:imgProps>
              </a:ext>
              <a:ext uri="{28A0092B-C50C-407E-A947-70E740481C1C}">
                <a14:useLocalDpi xmlns:a14="http://schemas.microsoft.com/office/drawing/2010/main" val="0"/>
              </a:ext>
            </a:extLst>
          </a:blip>
          <a:srcRect l="28458" t="18540" r="26194" b="13020"/>
          <a:stretch/>
        </p:blipFill>
        <p:spPr>
          <a:xfrm>
            <a:off x="639290" y="620972"/>
            <a:ext cx="2738910" cy="4696061"/>
          </a:xfrm>
          <a:prstGeom prst="rect">
            <a:avLst/>
          </a:prstGeom>
        </p:spPr>
      </p:pic>
      <p:sp>
        <p:nvSpPr>
          <p:cNvPr id="10" name="Rectangle 9"/>
          <p:cNvSpPr/>
          <p:nvPr>
            <p:custDataLst>
              <p:tags r:id="rId6"/>
            </p:custDataLst>
          </p:nvPr>
        </p:nvSpPr>
        <p:spPr>
          <a:xfrm>
            <a:off x="2808910" y="3942392"/>
            <a:ext cx="8156400" cy="628698"/>
          </a:xfrm>
          <a:prstGeom prst="rect">
            <a:avLst/>
          </a:prstGeom>
        </p:spPr>
        <p:txBody>
          <a:bodyPr wrap="none">
            <a:spAutoFit/>
          </a:bodyPr>
          <a:lstStyle/>
          <a:p>
            <a:pPr>
              <a:lnSpc>
                <a:spcPct val="150000"/>
              </a:lnSpc>
            </a:pPr>
            <a:r>
              <a:rPr lang="en-US" sz="2667" b="1" dirty="0">
                <a:solidFill>
                  <a:schemeClr val="bg2">
                    <a:lumMod val="50000"/>
                  </a:schemeClr>
                </a:solidFill>
              </a:rPr>
              <a:t>Robert Bosch Engineering and Business Solutions</a:t>
            </a:r>
          </a:p>
        </p:txBody>
      </p:sp>
      <p:sp>
        <p:nvSpPr>
          <p:cNvPr id="12" name="Rectangle 11"/>
          <p:cNvSpPr/>
          <p:nvPr>
            <p:custDataLst>
              <p:tags r:id="rId7"/>
            </p:custDataLst>
          </p:nvPr>
        </p:nvSpPr>
        <p:spPr>
          <a:xfrm>
            <a:off x="2661834" y="4790765"/>
            <a:ext cx="8778361" cy="1631793"/>
          </a:xfrm>
          <a:prstGeom prst="rect">
            <a:avLst/>
          </a:prstGeom>
          <a:solidFill>
            <a:schemeClr val="accent3">
              <a:lumMod val="75000"/>
            </a:schemeClr>
          </a:solidFill>
        </p:spPr>
        <p:txBody>
          <a:bodyPr wrap="square">
            <a:spAutoFit/>
          </a:bodyPr>
          <a:lstStyle/>
          <a:p>
            <a:pPr>
              <a:lnSpc>
                <a:spcPct val="150000"/>
              </a:lnSpc>
            </a:pPr>
            <a:r>
              <a:rPr lang="en-US" sz="2223" dirty="0">
                <a:solidFill>
                  <a:schemeClr val="bg1"/>
                </a:solidFill>
                <a:effectLst>
                  <a:outerShdw blurRad="38100" dist="38100" dir="2700000" algn="tl">
                    <a:srgbClr val="C0C0C0"/>
                  </a:outerShdw>
                </a:effectLst>
              </a:rPr>
              <a:t>AI/ML - Car and OEM Sales Forecast for Indian Market </a:t>
            </a:r>
          </a:p>
          <a:p>
            <a:pPr>
              <a:lnSpc>
                <a:spcPct val="150000"/>
              </a:lnSpc>
            </a:pPr>
            <a:r>
              <a:rPr lang="en-US" sz="2223" dirty="0">
                <a:solidFill>
                  <a:schemeClr val="bg1"/>
                </a:solidFill>
                <a:effectLst>
                  <a:outerShdw blurRad="38100" dist="38100" dir="2700000" algn="tl">
                    <a:srgbClr val="C0C0C0"/>
                  </a:outerShdw>
                </a:effectLst>
              </a:rPr>
              <a:t>(Predictive Analysis)</a:t>
            </a:r>
          </a:p>
          <a:p>
            <a:pPr>
              <a:lnSpc>
                <a:spcPct val="150000"/>
              </a:lnSpc>
            </a:pPr>
            <a:endParaRPr lang="en-US" sz="2223" dirty="0">
              <a:solidFill>
                <a:schemeClr val="bg1"/>
              </a:solidFill>
            </a:endParaRPr>
          </a:p>
        </p:txBody>
      </p:sp>
    </p:spTree>
    <p:custDataLst>
      <p:tags r:id="rId1"/>
    </p:custDataLst>
    <p:extLst>
      <p:ext uri="{BB962C8B-B14F-4D97-AF65-F5344CB8AC3E}">
        <p14:creationId xmlns:p14="http://schemas.microsoft.com/office/powerpoint/2010/main" val="3113951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667" dirty="0"/>
              <a:t>Car and OEM Sales Forecast for Indian Market (Predictive Analysis)</a:t>
            </a:r>
          </a:p>
        </p:txBody>
      </p:sp>
      <p:sp>
        <p:nvSpPr>
          <p:cNvPr id="9" name="Rectangle 8"/>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endParaRPr lang="en-US" sz="667" kern="0" dirty="0">
              <a:solidFill>
                <a:srgbClr val="B2B3B5"/>
              </a:solidFill>
              <a:latin typeface="Bosch Office Sans"/>
            </a:endParaRPr>
          </a:p>
        </p:txBody>
      </p:sp>
      <p:sp>
        <p:nvSpPr>
          <p:cNvPr id="8" name="Rectangle 7"/>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10</a:t>
            </a:r>
            <a:endParaRPr lang="en-US" sz="1334" kern="0" dirty="0">
              <a:solidFill>
                <a:srgbClr val="999FA6"/>
              </a:solidFill>
              <a:latin typeface="Bosch Office Sans"/>
            </a:endParaRPr>
          </a:p>
        </p:txBody>
      </p:sp>
      <p:sp>
        <p:nvSpPr>
          <p:cNvPr id="7" name="Rectangle 6" hidden="1"/>
          <p:cNvSpPr>
            <a:spLocks/>
          </p:cNvSpPr>
          <p:nvPr>
            <p:custDataLst>
              <p:tags r:id="rId5"/>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6" name="TextBox 5"/>
          <p:cNvSpPr txBox="1"/>
          <p:nvPr>
            <p:custDataLst>
              <p:tags r:id="rId6"/>
            </p:custDataLst>
          </p:nvPr>
        </p:nvSpPr>
        <p:spPr>
          <a:xfrm>
            <a:off x="288137" y="1439704"/>
            <a:ext cx="2355750" cy="4632458"/>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ts val="2556"/>
              </a:lnSpc>
            </a:pPr>
            <a:endParaRPr lang="en-US" sz="1445" kern="0" dirty="0"/>
          </a:p>
        </p:txBody>
      </p:sp>
      <p:sp>
        <p:nvSpPr>
          <p:cNvPr id="4" name="TextBox 3"/>
          <p:cNvSpPr txBox="1"/>
          <p:nvPr>
            <p:custDataLst>
              <p:tags r:id="rId7"/>
            </p:custDataLst>
          </p:nvPr>
        </p:nvSpPr>
        <p:spPr>
          <a:xfrm>
            <a:off x="1042570" y="2767196"/>
            <a:ext cx="9146352" cy="1016261"/>
          </a:xfrm>
          <a:prstGeom prst="rect">
            <a:avLst/>
          </a:prstGeom>
          <a:noFill/>
        </p:spPr>
        <p:txBody>
          <a:bodyPr wrap="none" lIns="0" tIns="0" rIns="0" bIns="0" rtlCol="0">
            <a:noAutofit/>
          </a:bodyPr>
          <a:lstStyle/>
          <a:p>
            <a:r>
              <a:rPr lang="en-US" sz="4446" b="1" dirty="0"/>
              <a:t>Predictive modelling and Algorithms</a:t>
            </a:r>
          </a:p>
        </p:txBody>
      </p:sp>
    </p:spTree>
    <p:custDataLst>
      <p:tags r:id="rId1"/>
    </p:custDataLst>
    <p:extLst>
      <p:ext uri="{BB962C8B-B14F-4D97-AF65-F5344CB8AC3E}">
        <p14:creationId xmlns:p14="http://schemas.microsoft.com/office/powerpoint/2010/main" val="1144750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667" dirty="0"/>
              <a:t>Car and OEM Sales Forecast for Indian Market(Predictive Analysis)</a:t>
            </a:r>
            <a:br>
              <a:rPr lang="en-US" sz="2667" dirty="0"/>
            </a:br>
            <a:endParaRPr lang="en-US" sz="2667" kern="0" dirty="0"/>
          </a:p>
        </p:txBody>
      </p:sp>
      <p:sp>
        <p:nvSpPr>
          <p:cNvPr id="6" name="Rectangle 5"/>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endParaRPr lang="en-US" sz="667" kern="0" dirty="0">
              <a:solidFill>
                <a:srgbClr val="B2B3B5"/>
              </a:solidFill>
              <a:latin typeface="Bosch Office Sans"/>
            </a:endParaRPr>
          </a:p>
        </p:txBody>
      </p:sp>
      <p:sp>
        <p:nvSpPr>
          <p:cNvPr id="5" name="Rectangle 4"/>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11</a:t>
            </a:r>
            <a:endParaRPr lang="en-US" sz="1334" kern="0" dirty="0">
              <a:solidFill>
                <a:srgbClr val="999FA6"/>
              </a:solidFill>
              <a:latin typeface="Bosch Office Sans"/>
            </a:endParaRPr>
          </a:p>
        </p:txBody>
      </p:sp>
      <p:sp>
        <p:nvSpPr>
          <p:cNvPr id="4" name="Rectangle 3" hidden="1"/>
          <p:cNvSpPr>
            <a:spLocks/>
          </p:cNvSpPr>
          <p:nvPr>
            <p:custDataLst>
              <p:tags r:id="rId5"/>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3" name="TextBox 2"/>
          <p:cNvSpPr txBox="1"/>
          <p:nvPr>
            <p:custDataLst>
              <p:tags r:id="rId6"/>
            </p:custDataLst>
          </p:nvPr>
        </p:nvSpPr>
        <p:spPr>
          <a:xfrm>
            <a:off x="288137" y="1439704"/>
            <a:ext cx="2355750" cy="4632458"/>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ts val="2556"/>
              </a:lnSpc>
            </a:pPr>
            <a:endParaRPr lang="en-US" sz="1445" kern="0" dirty="0"/>
          </a:p>
        </p:txBody>
      </p:sp>
      <p:sp>
        <p:nvSpPr>
          <p:cNvPr id="2" name="Title 1"/>
          <p:cNvSpPr>
            <a:spLocks noGrp="1"/>
          </p:cNvSpPr>
          <p:nvPr>
            <p:ph type="title"/>
            <p:custDataLst>
              <p:tags r:id="rId7"/>
            </p:custDataLst>
          </p:nvPr>
        </p:nvSpPr>
        <p:spPr>
          <a:xfrm>
            <a:off x="288137" y="719852"/>
            <a:ext cx="11616432" cy="719852"/>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0A5139"/>
                </a:solidFill>
              </a:rPr>
              <a:t>Algorithms</a:t>
            </a:r>
            <a:r>
              <a:rPr lang="en-US" sz="3112" dirty="0"/>
              <a:t/>
            </a:r>
            <a:br>
              <a:rPr lang="en-US" sz="3112" dirty="0"/>
            </a:br>
            <a:r>
              <a:rPr lang="en-US" sz="3112" dirty="0"/>
              <a:t/>
            </a:r>
            <a:br>
              <a:rPr lang="en-US" sz="3112" dirty="0"/>
            </a:br>
            <a:r>
              <a:rPr lang="en-US" sz="3112" dirty="0"/>
              <a:t/>
            </a:r>
            <a:br>
              <a:rPr lang="en-US" sz="3112" dirty="0"/>
            </a:br>
            <a:endParaRPr lang="en-US" sz="3112" dirty="0">
              <a:solidFill>
                <a:srgbClr val="0A5139"/>
              </a:solidFill>
            </a:endParaRPr>
          </a:p>
        </p:txBody>
      </p:sp>
      <p:graphicFrame>
        <p:nvGraphicFramePr>
          <p:cNvPr id="12" name="Diagram 11"/>
          <p:cNvGraphicFramePr/>
          <p:nvPr>
            <p:custDataLst>
              <p:tags r:id="rId8"/>
            </p:custDataLst>
            <p:extLst/>
          </p:nvPr>
        </p:nvGraphicFramePr>
        <p:xfrm>
          <a:off x="4826553" y="726910"/>
          <a:ext cx="8127738" cy="5418493"/>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14" name="TextBox 13"/>
          <p:cNvSpPr txBox="1"/>
          <p:nvPr>
            <p:custDataLst>
              <p:tags r:id="rId9"/>
            </p:custDataLst>
          </p:nvPr>
        </p:nvSpPr>
        <p:spPr>
          <a:xfrm>
            <a:off x="296606" y="1439704"/>
            <a:ext cx="5579666" cy="4671979"/>
          </a:xfrm>
          <a:prstGeom prst="rect">
            <a:avLst/>
          </a:prstGeom>
          <a:noFill/>
        </p:spPr>
        <p:txBody>
          <a:bodyPr wrap="square" lIns="0" tIns="0" rIns="0" bIns="0" rtlCol="0">
            <a:noAutofit/>
          </a:bodyPr>
          <a:lstStyle/>
          <a:p>
            <a:r>
              <a:rPr lang="en-US" sz="2001" dirty="0"/>
              <a:t>The Following supervised learning algorithms to perform data mining and statistic analysis in order to determine Car and OEM sales.</a:t>
            </a:r>
          </a:p>
          <a:p>
            <a:endParaRPr lang="en-US" sz="2001" dirty="0"/>
          </a:p>
          <a:p>
            <a:r>
              <a:rPr lang="en-US" sz="2001" dirty="0"/>
              <a:t>Here data set is in the form of structure .We should  use supervised learning to deal with structural data.</a:t>
            </a:r>
          </a:p>
          <a:p>
            <a:endParaRPr lang="en-US" sz="2001" dirty="0"/>
          </a:p>
        </p:txBody>
      </p:sp>
    </p:spTree>
    <p:custDataLst>
      <p:tags r:id="rId1"/>
    </p:custDataLst>
    <p:extLst>
      <p:ext uri="{BB962C8B-B14F-4D97-AF65-F5344CB8AC3E}">
        <p14:creationId xmlns:p14="http://schemas.microsoft.com/office/powerpoint/2010/main" val="2997395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667" dirty="0"/>
              <a:t>Car and OEM Sales Forecast for Indian Market (Predictive Analysis)</a:t>
            </a:r>
          </a:p>
        </p:txBody>
      </p:sp>
      <p:sp>
        <p:nvSpPr>
          <p:cNvPr id="8" name="Rectangle 7"/>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endParaRPr lang="en-US" sz="667" kern="0" dirty="0">
              <a:solidFill>
                <a:srgbClr val="B2B3B5"/>
              </a:solidFill>
              <a:latin typeface="Bosch Office Sans"/>
            </a:endParaRPr>
          </a:p>
        </p:txBody>
      </p:sp>
      <p:sp>
        <p:nvSpPr>
          <p:cNvPr id="7" name="Rectangle 6"/>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12</a:t>
            </a:r>
            <a:endParaRPr lang="en-US" sz="1334" kern="0" dirty="0">
              <a:solidFill>
                <a:srgbClr val="999FA6"/>
              </a:solidFill>
              <a:latin typeface="Bosch Office Sans"/>
            </a:endParaRPr>
          </a:p>
        </p:txBody>
      </p:sp>
      <p:sp>
        <p:nvSpPr>
          <p:cNvPr id="6" name="Rectangle 5" hidden="1"/>
          <p:cNvSpPr>
            <a:spLocks/>
          </p:cNvSpPr>
          <p:nvPr>
            <p:custDataLst>
              <p:tags r:id="rId5"/>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2" name="Title 1"/>
          <p:cNvSpPr>
            <a:spLocks noGrp="1"/>
          </p:cNvSpPr>
          <p:nvPr>
            <p:ph type="title"/>
            <p:custDataLst>
              <p:tags r:id="rId6"/>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0A5139"/>
                </a:solidFill>
              </a:rPr>
              <a:t>Linear Regression</a:t>
            </a:r>
          </a:p>
        </p:txBody>
      </p:sp>
      <p:graphicFrame>
        <p:nvGraphicFramePr>
          <p:cNvPr id="3" name="Table 2"/>
          <p:cNvGraphicFramePr>
            <a:graphicFrameLocks noGrp="1"/>
          </p:cNvGraphicFramePr>
          <p:nvPr>
            <p:custDataLst>
              <p:tags r:id="rId7"/>
            </p:custDataLst>
            <p:extLst/>
          </p:nvPr>
        </p:nvGraphicFramePr>
        <p:xfrm>
          <a:off x="296607" y="1240786"/>
          <a:ext cx="11195163" cy="4920655"/>
        </p:xfrm>
        <a:graphic>
          <a:graphicData uri="http://schemas.openxmlformats.org/drawingml/2006/table">
            <a:tbl>
              <a:tblPr firstRow="1" bandRow="1">
                <a:tableStyleId>{7DF18680-E054-41AD-8BC1-D1AEF772440D}</a:tableStyleId>
              </a:tblPr>
              <a:tblGrid>
                <a:gridCol w="2973867">
                  <a:extLst>
                    <a:ext uri="{9D8B030D-6E8A-4147-A177-3AD203B41FA5}">
                      <a16:colId xmlns:a16="http://schemas.microsoft.com/office/drawing/2014/main" xmlns="" val="20000"/>
                    </a:ext>
                  </a:extLst>
                </a:gridCol>
                <a:gridCol w="3309365">
                  <a:extLst>
                    <a:ext uri="{9D8B030D-6E8A-4147-A177-3AD203B41FA5}">
                      <a16:colId xmlns:a16="http://schemas.microsoft.com/office/drawing/2014/main" xmlns="" val="20001"/>
                    </a:ext>
                  </a:extLst>
                </a:gridCol>
                <a:gridCol w="4911931">
                  <a:extLst>
                    <a:ext uri="{9D8B030D-6E8A-4147-A177-3AD203B41FA5}">
                      <a16:colId xmlns:a16="http://schemas.microsoft.com/office/drawing/2014/main" xmlns="" val="20002"/>
                    </a:ext>
                  </a:extLst>
                </a:gridCol>
              </a:tblGrid>
              <a:tr h="711383">
                <a:tc>
                  <a:txBody>
                    <a:bodyPr/>
                    <a:lstStyle/>
                    <a:p>
                      <a:r>
                        <a:rPr lang="en-US" sz="2000" dirty="0" smtClean="0"/>
                        <a:t>Accuracy for </a:t>
                      </a:r>
                      <a:r>
                        <a:rPr lang="en-US" sz="2000" dirty="0" err="1" smtClean="0"/>
                        <a:t>Maruti</a:t>
                      </a:r>
                      <a:r>
                        <a:rPr lang="en-US" sz="2000" dirty="0" smtClean="0"/>
                        <a:t> Swift</a:t>
                      </a:r>
                      <a:endParaRPr lang="en-US" sz="2000" dirty="0"/>
                    </a:p>
                  </a:txBody>
                  <a:tcPr marL="101626" marR="101626" marT="50813" marB="50813"/>
                </a:tc>
                <a:tc>
                  <a:txBody>
                    <a:bodyPr/>
                    <a:lstStyle/>
                    <a:p>
                      <a:r>
                        <a:rPr lang="en-US" sz="2000" dirty="0" smtClean="0"/>
                        <a:t>RMSE</a:t>
                      </a:r>
                      <a:r>
                        <a:rPr lang="en-US" sz="2000" baseline="0" dirty="0" smtClean="0"/>
                        <a:t> value</a:t>
                      </a:r>
                      <a:r>
                        <a:rPr lang="en-US" sz="2000" dirty="0" smtClean="0"/>
                        <a:t> for </a:t>
                      </a:r>
                      <a:r>
                        <a:rPr lang="en-US" sz="2000" dirty="0" err="1" smtClean="0"/>
                        <a:t>Maruti</a:t>
                      </a:r>
                      <a:r>
                        <a:rPr lang="en-US" sz="2000" dirty="0" smtClean="0"/>
                        <a:t> Swift</a:t>
                      </a:r>
                      <a:endParaRPr lang="en-US" sz="2000" dirty="0"/>
                    </a:p>
                  </a:txBody>
                  <a:tcPr marL="101626" marR="101626" marT="50813" marB="50813"/>
                </a:tc>
                <a:tc>
                  <a:txBody>
                    <a:bodyPr/>
                    <a:lstStyle/>
                    <a:p>
                      <a:r>
                        <a:rPr lang="en-US" sz="2000" dirty="0" smtClean="0"/>
                        <a:t>Line Graph</a:t>
                      </a:r>
                      <a:r>
                        <a:rPr lang="en-US" sz="2000" baseline="0" dirty="0" smtClean="0"/>
                        <a:t> </a:t>
                      </a:r>
                      <a:endParaRPr lang="en-US" sz="2000" dirty="0"/>
                    </a:p>
                  </a:txBody>
                  <a:tcPr marL="101626" marR="101626" marT="50813" marB="50813"/>
                </a:tc>
                <a:extLst>
                  <a:ext uri="{0D108BD9-81ED-4DB2-BD59-A6C34878D82A}">
                    <a16:rowId xmlns:a16="http://schemas.microsoft.com/office/drawing/2014/main" xmlns="" val="10000"/>
                  </a:ext>
                </a:extLst>
              </a:tr>
              <a:tr h="4209272">
                <a:tc>
                  <a:txBody>
                    <a:bodyPr/>
                    <a:lstStyle/>
                    <a:p>
                      <a:r>
                        <a:rPr lang="en-US" sz="2000" dirty="0" smtClean="0"/>
                        <a:t>Accuracy</a:t>
                      </a:r>
                      <a:r>
                        <a:rPr lang="en-US" sz="2000" baseline="0" dirty="0" smtClean="0"/>
                        <a:t> for </a:t>
                      </a:r>
                      <a:r>
                        <a:rPr lang="en-US" sz="2000" baseline="0" dirty="0" err="1" smtClean="0"/>
                        <a:t>Maruti</a:t>
                      </a:r>
                      <a:r>
                        <a:rPr lang="en-US" sz="2000" baseline="0" dirty="0" smtClean="0"/>
                        <a:t> Swift using Linear regression is:</a:t>
                      </a:r>
                    </a:p>
                    <a:p>
                      <a:r>
                        <a:rPr lang="en-US" sz="2000" baseline="0" dirty="0" smtClean="0"/>
                        <a:t>83.33%</a:t>
                      </a:r>
                      <a:endParaRPr lang="en-US" sz="2000" dirty="0"/>
                    </a:p>
                  </a:txBody>
                  <a:tcPr marL="101626" marR="101626" marT="50813" marB="50813">
                    <a:solidFill>
                      <a:schemeClr val="accent5">
                        <a:lumMod val="20000"/>
                        <a:lumOff val="80000"/>
                      </a:schemeClr>
                    </a:solidFill>
                  </a:tcPr>
                </a:tc>
                <a:tc>
                  <a:txBody>
                    <a:bodyPr/>
                    <a:lstStyle/>
                    <a:p>
                      <a:r>
                        <a:rPr lang="en-US" sz="2000" baseline="0" dirty="0" smtClean="0"/>
                        <a:t>RMSE value for </a:t>
                      </a:r>
                      <a:r>
                        <a:rPr lang="en-US" sz="2000" baseline="0" dirty="0" err="1" smtClean="0"/>
                        <a:t>Maruti</a:t>
                      </a:r>
                      <a:r>
                        <a:rPr lang="en-US" sz="2000" baseline="0" dirty="0" smtClean="0"/>
                        <a:t> Suzuki Swift using Linear regression is : 1772</a:t>
                      </a:r>
                      <a:endParaRPr lang="en-US" sz="2000" dirty="0"/>
                    </a:p>
                  </a:txBody>
                  <a:tcPr marL="101626" marR="101626" marT="50813" marB="50813">
                    <a:solidFill>
                      <a:schemeClr val="accent5">
                        <a:lumMod val="20000"/>
                        <a:lumOff val="80000"/>
                      </a:schemeClr>
                    </a:solidFill>
                  </a:tcPr>
                </a:tc>
                <a:tc>
                  <a:txBody>
                    <a:bodyPr/>
                    <a:lstStyle/>
                    <a:p>
                      <a:endParaRPr lang="en-US" sz="2000" dirty="0"/>
                    </a:p>
                  </a:txBody>
                  <a:tcPr marL="101626" marR="101626" marT="50813" marB="50813">
                    <a:solidFill>
                      <a:schemeClr val="accent5">
                        <a:lumMod val="20000"/>
                        <a:lumOff val="80000"/>
                      </a:schemeClr>
                    </a:solidFill>
                  </a:tcPr>
                </a:tc>
                <a:extLst>
                  <a:ext uri="{0D108BD9-81ED-4DB2-BD59-A6C34878D82A}">
                    <a16:rowId xmlns:a16="http://schemas.microsoft.com/office/drawing/2014/main" xmlns="" val="10001"/>
                  </a:ext>
                </a:extLst>
              </a:tr>
            </a:tbl>
          </a:graphicData>
        </a:graphic>
      </p:graphicFrame>
      <p:pic>
        <p:nvPicPr>
          <p:cNvPr id="11" name="Picture 10"/>
          <p:cNvPicPr>
            <a:picLocks noChangeAspect="1"/>
          </p:cNvPicPr>
          <p:nvPr>
            <p:custDataLst>
              <p:tags r:id="rId8"/>
            </p:custDataLst>
          </p:nvPr>
        </p:nvPicPr>
        <p:blipFill>
          <a:blip r:embed="rId10">
            <a:extLst>
              <a:ext uri="{28A0092B-C50C-407E-A947-70E740481C1C}">
                <a14:useLocalDpi xmlns:a14="http://schemas.microsoft.com/office/drawing/2010/main" val="0"/>
              </a:ext>
            </a:extLst>
          </a:blip>
          <a:stretch>
            <a:fillRect/>
          </a:stretch>
        </p:blipFill>
        <p:spPr>
          <a:xfrm>
            <a:off x="6831070" y="1978561"/>
            <a:ext cx="4453862" cy="3995015"/>
          </a:xfrm>
          <a:prstGeom prst="rect">
            <a:avLst/>
          </a:prstGeom>
        </p:spPr>
      </p:pic>
    </p:spTree>
    <p:custDataLst>
      <p:tags r:id="rId1"/>
    </p:custDataLst>
    <p:extLst>
      <p:ext uri="{BB962C8B-B14F-4D97-AF65-F5344CB8AC3E}">
        <p14:creationId xmlns:p14="http://schemas.microsoft.com/office/powerpoint/2010/main" val="29581233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667" dirty="0"/>
              <a:t>Car and OEM Sales Forecast for Indian Market (Predictive Analysis)</a:t>
            </a:r>
          </a:p>
        </p:txBody>
      </p:sp>
      <p:sp>
        <p:nvSpPr>
          <p:cNvPr id="8" name="Rectangle 7"/>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endParaRPr lang="en-US" sz="667" kern="0" dirty="0">
              <a:solidFill>
                <a:srgbClr val="B2B3B5"/>
              </a:solidFill>
              <a:latin typeface="Bosch Office Sans"/>
            </a:endParaRPr>
          </a:p>
        </p:txBody>
      </p:sp>
      <p:sp>
        <p:nvSpPr>
          <p:cNvPr id="7" name="Rectangle 6"/>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13</a:t>
            </a:r>
            <a:endParaRPr lang="en-US" sz="1334" kern="0" dirty="0">
              <a:solidFill>
                <a:srgbClr val="999FA6"/>
              </a:solidFill>
              <a:latin typeface="Bosch Office Sans"/>
            </a:endParaRPr>
          </a:p>
        </p:txBody>
      </p:sp>
      <p:sp>
        <p:nvSpPr>
          <p:cNvPr id="6" name="Rectangle 5" hidden="1"/>
          <p:cNvSpPr>
            <a:spLocks/>
          </p:cNvSpPr>
          <p:nvPr>
            <p:custDataLst>
              <p:tags r:id="rId5"/>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2" name="Title 1"/>
          <p:cNvSpPr>
            <a:spLocks noGrp="1"/>
          </p:cNvSpPr>
          <p:nvPr>
            <p:ph type="title"/>
            <p:custDataLst>
              <p:tags r:id="rId6"/>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0A5139"/>
                </a:solidFill>
              </a:rPr>
              <a:t>Logistic Regression</a:t>
            </a:r>
          </a:p>
        </p:txBody>
      </p:sp>
      <p:graphicFrame>
        <p:nvGraphicFramePr>
          <p:cNvPr id="3" name="Table 2"/>
          <p:cNvGraphicFramePr>
            <a:graphicFrameLocks noGrp="1"/>
          </p:cNvGraphicFramePr>
          <p:nvPr>
            <p:custDataLst>
              <p:tags r:id="rId7"/>
            </p:custDataLst>
            <p:extLst/>
          </p:nvPr>
        </p:nvGraphicFramePr>
        <p:xfrm>
          <a:off x="296607" y="1240786"/>
          <a:ext cx="11195163" cy="4920655"/>
        </p:xfrm>
        <a:graphic>
          <a:graphicData uri="http://schemas.openxmlformats.org/drawingml/2006/table">
            <a:tbl>
              <a:tblPr firstRow="1" bandRow="1">
                <a:tableStyleId>{7DF18680-E054-41AD-8BC1-D1AEF772440D}</a:tableStyleId>
              </a:tblPr>
              <a:tblGrid>
                <a:gridCol w="2973867">
                  <a:extLst>
                    <a:ext uri="{9D8B030D-6E8A-4147-A177-3AD203B41FA5}">
                      <a16:colId xmlns:a16="http://schemas.microsoft.com/office/drawing/2014/main" xmlns="" val="20000"/>
                    </a:ext>
                  </a:extLst>
                </a:gridCol>
                <a:gridCol w="3309365">
                  <a:extLst>
                    <a:ext uri="{9D8B030D-6E8A-4147-A177-3AD203B41FA5}">
                      <a16:colId xmlns:a16="http://schemas.microsoft.com/office/drawing/2014/main" xmlns="" val="20001"/>
                    </a:ext>
                  </a:extLst>
                </a:gridCol>
                <a:gridCol w="4911931">
                  <a:extLst>
                    <a:ext uri="{9D8B030D-6E8A-4147-A177-3AD203B41FA5}">
                      <a16:colId xmlns:a16="http://schemas.microsoft.com/office/drawing/2014/main" xmlns="" val="20002"/>
                    </a:ext>
                  </a:extLst>
                </a:gridCol>
              </a:tblGrid>
              <a:tr h="711383">
                <a:tc>
                  <a:txBody>
                    <a:bodyPr/>
                    <a:lstStyle/>
                    <a:p>
                      <a:r>
                        <a:rPr lang="en-US" sz="2000" dirty="0" smtClean="0"/>
                        <a:t>Accuracy for </a:t>
                      </a:r>
                      <a:r>
                        <a:rPr lang="en-US" sz="2000" dirty="0" err="1" smtClean="0"/>
                        <a:t>Maruti</a:t>
                      </a:r>
                      <a:r>
                        <a:rPr lang="en-US" sz="2000" dirty="0" smtClean="0"/>
                        <a:t> Swift</a:t>
                      </a:r>
                      <a:endParaRPr lang="en-US" sz="2000" dirty="0"/>
                    </a:p>
                  </a:txBody>
                  <a:tcPr marL="101626" marR="101626" marT="50813" marB="50813"/>
                </a:tc>
                <a:tc>
                  <a:txBody>
                    <a:bodyPr/>
                    <a:lstStyle/>
                    <a:p>
                      <a:r>
                        <a:rPr lang="en-US" sz="2000" dirty="0" smtClean="0"/>
                        <a:t>RMSE</a:t>
                      </a:r>
                      <a:r>
                        <a:rPr lang="en-US" sz="2000" baseline="0" dirty="0" smtClean="0"/>
                        <a:t> value</a:t>
                      </a:r>
                      <a:r>
                        <a:rPr lang="en-US" sz="2000" dirty="0" smtClean="0"/>
                        <a:t> for </a:t>
                      </a:r>
                      <a:r>
                        <a:rPr lang="en-US" sz="2000" dirty="0" err="1" smtClean="0"/>
                        <a:t>Maruti</a:t>
                      </a:r>
                      <a:r>
                        <a:rPr lang="en-US" sz="2000" dirty="0" smtClean="0"/>
                        <a:t> Swift</a:t>
                      </a:r>
                      <a:endParaRPr lang="en-US" sz="2000" dirty="0"/>
                    </a:p>
                  </a:txBody>
                  <a:tcPr marL="101626" marR="101626" marT="50813" marB="50813"/>
                </a:tc>
                <a:tc>
                  <a:txBody>
                    <a:bodyPr/>
                    <a:lstStyle/>
                    <a:p>
                      <a:r>
                        <a:rPr lang="en-US" sz="2000" dirty="0" smtClean="0"/>
                        <a:t>Line Graph</a:t>
                      </a:r>
                      <a:r>
                        <a:rPr lang="en-US" sz="2000" baseline="0" dirty="0" smtClean="0"/>
                        <a:t> </a:t>
                      </a:r>
                      <a:endParaRPr lang="en-US" sz="2000" dirty="0"/>
                    </a:p>
                  </a:txBody>
                  <a:tcPr marL="101626" marR="101626" marT="50813" marB="50813"/>
                </a:tc>
                <a:extLst>
                  <a:ext uri="{0D108BD9-81ED-4DB2-BD59-A6C34878D82A}">
                    <a16:rowId xmlns:a16="http://schemas.microsoft.com/office/drawing/2014/main" xmlns="" val="10000"/>
                  </a:ext>
                </a:extLst>
              </a:tr>
              <a:tr h="4209272">
                <a:tc>
                  <a:txBody>
                    <a:bodyPr/>
                    <a:lstStyle/>
                    <a:p>
                      <a:r>
                        <a:rPr lang="en-US" sz="2000" dirty="0" smtClean="0"/>
                        <a:t>Accuracy</a:t>
                      </a:r>
                      <a:r>
                        <a:rPr lang="en-US" sz="2000" baseline="0" dirty="0" smtClean="0"/>
                        <a:t> for </a:t>
                      </a:r>
                      <a:r>
                        <a:rPr lang="en-US" sz="2000" baseline="0" dirty="0" err="1" smtClean="0"/>
                        <a:t>Maruti</a:t>
                      </a:r>
                      <a:r>
                        <a:rPr lang="en-US" sz="2000" baseline="0" dirty="0" smtClean="0"/>
                        <a:t> Swift using Linear regression is:</a:t>
                      </a:r>
                    </a:p>
                    <a:p>
                      <a:r>
                        <a:rPr lang="en-US" sz="2000" baseline="0" dirty="0" smtClean="0"/>
                        <a:t>81.33%</a:t>
                      </a:r>
                      <a:endParaRPr lang="en-US" sz="2000" dirty="0"/>
                    </a:p>
                  </a:txBody>
                  <a:tcPr marL="101626" marR="101626" marT="50813" marB="50813">
                    <a:solidFill>
                      <a:schemeClr val="accent5">
                        <a:lumMod val="20000"/>
                        <a:lumOff val="80000"/>
                      </a:schemeClr>
                    </a:solidFill>
                  </a:tcPr>
                </a:tc>
                <a:tc>
                  <a:txBody>
                    <a:bodyPr/>
                    <a:lstStyle/>
                    <a:p>
                      <a:r>
                        <a:rPr lang="en-US" sz="2000" baseline="0" dirty="0" smtClean="0"/>
                        <a:t>RMSE value for </a:t>
                      </a:r>
                      <a:r>
                        <a:rPr lang="en-US" sz="2000" baseline="0" dirty="0" err="1" smtClean="0"/>
                        <a:t>Maruti</a:t>
                      </a:r>
                      <a:r>
                        <a:rPr lang="en-US" sz="2000" baseline="0" dirty="0" smtClean="0"/>
                        <a:t> Suzuki Swift using Linear regression is : 1820</a:t>
                      </a:r>
                      <a:endParaRPr lang="en-US" sz="2000" dirty="0"/>
                    </a:p>
                  </a:txBody>
                  <a:tcPr marL="101626" marR="101626" marT="50813" marB="50813">
                    <a:solidFill>
                      <a:schemeClr val="accent5">
                        <a:lumMod val="20000"/>
                        <a:lumOff val="80000"/>
                      </a:schemeClr>
                    </a:solidFill>
                  </a:tcPr>
                </a:tc>
                <a:tc>
                  <a:txBody>
                    <a:bodyPr/>
                    <a:lstStyle/>
                    <a:p>
                      <a:endParaRPr lang="en-US" sz="2000" dirty="0"/>
                    </a:p>
                  </a:txBody>
                  <a:tcPr marL="101626" marR="101626" marT="50813" marB="50813">
                    <a:solidFill>
                      <a:schemeClr val="accent5">
                        <a:lumMod val="20000"/>
                        <a:lumOff val="80000"/>
                      </a:schemeClr>
                    </a:solidFill>
                  </a:tcPr>
                </a:tc>
                <a:extLst>
                  <a:ext uri="{0D108BD9-81ED-4DB2-BD59-A6C34878D82A}">
                    <a16:rowId xmlns:a16="http://schemas.microsoft.com/office/drawing/2014/main" xmlns="" val="10001"/>
                  </a:ext>
                </a:extLst>
              </a:tr>
            </a:tbl>
          </a:graphicData>
        </a:graphic>
      </p:graphicFrame>
      <p:pic>
        <p:nvPicPr>
          <p:cNvPr id="5" name="Picture 4"/>
          <p:cNvPicPr>
            <a:picLocks noChangeAspect="1"/>
          </p:cNvPicPr>
          <p:nvPr>
            <p:custDataLst>
              <p:tags r:id="rId8"/>
            </p:custDataLst>
          </p:nvPr>
        </p:nvPicPr>
        <p:blipFill>
          <a:blip r:embed="rId10">
            <a:extLst>
              <a:ext uri="{28A0092B-C50C-407E-A947-70E740481C1C}">
                <a14:useLocalDpi xmlns:a14="http://schemas.microsoft.com/office/drawing/2010/main" val="0"/>
              </a:ext>
            </a:extLst>
          </a:blip>
          <a:stretch>
            <a:fillRect/>
          </a:stretch>
        </p:blipFill>
        <p:spPr>
          <a:xfrm>
            <a:off x="6723157" y="1995553"/>
            <a:ext cx="4561776" cy="3875039"/>
          </a:xfrm>
          <a:prstGeom prst="rect">
            <a:avLst/>
          </a:prstGeom>
        </p:spPr>
      </p:pic>
    </p:spTree>
    <p:custDataLst>
      <p:tags r:id="rId1"/>
    </p:custDataLst>
    <p:extLst>
      <p:ext uri="{BB962C8B-B14F-4D97-AF65-F5344CB8AC3E}">
        <p14:creationId xmlns:p14="http://schemas.microsoft.com/office/powerpoint/2010/main" val="30342655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667" dirty="0"/>
              <a:t>Car and OEM Sales Forecast for Indian Market (Predictive Analysis)</a:t>
            </a:r>
          </a:p>
        </p:txBody>
      </p:sp>
      <p:sp>
        <p:nvSpPr>
          <p:cNvPr id="8" name="Rectangle 7"/>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endParaRPr lang="en-US" sz="667" kern="0" dirty="0">
              <a:solidFill>
                <a:srgbClr val="B2B3B5"/>
              </a:solidFill>
              <a:latin typeface="Bosch Office Sans"/>
            </a:endParaRPr>
          </a:p>
        </p:txBody>
      </p:sp>
      <p:sp>
        <p:nvSpPr>
          <p:cNvPr id="7" name="Rectangle 6"/>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14</a:t>
            </a:r>
            <a:endParaRPr lang="en-US" sz="1334" kern="0" dirty="0">
              <a:solidFill>
                <a:srgbClr val="999FA6"/>
              </a:solidFill>
              <a:latin typeface="Bosch Office Sans"/>
            </a:endParaRPr>
          </a:p>
        </p:txBody>
      </p:sp>
      <p:sp>
        <p:nvSpPr>
          <p:cNvPr id="6" name="Rectangle 5" hidden="1"/>
          <p:cNvSpPr>
            <a:spLocks/>
          </p:cNvSpPr>
          <p:nvPr>
            <p:custDataLst>
              <p:tags r:id="rId5"/>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2" name="Title 1"/>
          <p:cNvSpPr>
            <a:spLocks noGrp="1"/>
          </p:cNvSpPr>
          <p:nvPr>
            <p:ph type="title"/>
            <p:custDataLst>
              <p:tags r:id="rId6"/>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0A5139"/>
                </a:solidFill>
              </a:rPr>
              <a:t>Random Forest</a:t>
            </a:r>
          </a:p>
        </p:txBody>
      </p:sp>
      <p:graphicFrame>
        <p:nvGraphicFramePr>
          <p:cNvPr id="3" name="Table 2"/>
          <p:cNvGraphicFramePr>
            <a:graphicFrameLocks noGrp="1"/>
          </p:cNvGraphicFramePr>
          <p:nvPr>
            <p:custDataLst>
              <p:tags r:id="rId7"/>
            </p:custDataLst>
            <p:extLst/>
          </p:nvPr>
        </p:nvGraphicFramePr>
        <p:xfrm>
          <a:off x="296607" y="1240786"/>
          <a:ext cx="11195163" cy="4920655"/>
        </p:xfrm>
        <a:graphic>
          <a:graphicData uri="http://schemas.openxmlformats.org/drawingml/2006/table">
            <a:tbl>
              <a:tblPr firstRow="1" bandRow="1">
                <a:tableStyleId>{7DF18680-E054-41AD-8BC1-D1AEF772440D}</a:tableStyleId>
              </a:tblPr>
              <a:tblGrid>
                <a:gridCol w="2973867">
                  <a:extLst>
                    <a:ext uri="{9D8B030D-6E8A-4147-A177-3AD203B41FA5}">
                      <a16:colId xmlns:a16="http://schemas.microsoft.com/office/drawing/2014/main" xmlns="" val="20000"/>
                    </a:ext>
                  </a:extLst>
                </a:gridCol>
                <a:gridCol w="3309365">
                  <a:extLst>
                    <a:ext uri="{9D8B030D-6E8A-4147-A177-3AD203B41FA5}">
                      <a16:colId xmlns:a16="http://schemas.microsoft.com/office/drawing/2014/main" xmlns="" val="20001"/>
                    </a:ext>
                  </a:extLst>
                </a:gridCol>
                <a:gridCol w="4911931">
                  <a:extLst>
                    <a:ext uri="{9D8B030D-6E8A-4147-A177-3AD203B41FA5}">
                      <a16:colId xmlns:a16="http://schemas.microsoft.com/office/drawing/2014/main" xmlns="" val="20002"/>
                    </a:ext>
                  </a:extLst>
                </a:gridCol>
              </a:tblGrid>
              <a:tr h="711383">
                <a:tc>
                  <a:txBody>
                    <a:bodyPr/>
                    <a:lstStyle/>
                    <a:p>
                      <a:r>
                        <a:rPr lang="en-US" sz="2000" dirty="0" smtClean="0"/>
                        <a:t>Accuracy for </a:t>
                      </a:r>
                      <a:r>
                        <a:rPr lang="en-US" sz="2000" dirty="0" err="1" smtClean="0"/>
                        <a:t>Maruti</a:t>
                      </a:r>
                      <a:r>
                        <a:rPr lang="en-US" sz="2000" dirty="0" smtClean="0"/>
                        <a:t> Swift</a:t>
                      </a:r>
                      <a:endParaRPr lang="en-US" sz="2000" dirty="0"/>
                    </a:p>
                  </a:txBody>
                  <a:tcPr marL="101626" marR="101626" marT="50813" marB="50813"/>
                </a:tc>
                <a:tc>
                  <a:txBody>
                    <a:bodyPr/>
                    <a:lstStyle/>
                    <a:p>
                      <a:r>
                        <a:rPr lang="en-US" sz="2000" dirty="0" smtClean="0"/>
                        <a:t>RMSE</a:t>
                      </a:r>
                      <a:r>
                        <a:rPr lang="en-US" sz="2000" baseline="0" dirty="0" smtClean="0"/>
                        <a:t> value</a:t>
                      </a:r>
                      <a:r>
                        <a:rPr lang="en-US" sz="2000" dirty="0" smtClean="0"/>
                        <a:t> for </a:t>
                      </a:r>
                      <a:r>
                        <a:rPr lang="en-US" sz="2000" dirty="0" err="1" smtClean="0"/>
                        <a:t>Maruti</a:t>
                      </a:r>
                      <a:r>
                        <a:rPr lang="en-US" sz="2000" dirty="0" smtClean="0"/>
                        <a:t> Swift</a:t>
                      </a:r>
                      <a:endParaRPr lang="en-US" sz="2000" dirty="0"/>
                    </a:p>
                  </a:txBody>
                  <a:tcPr marL="101626" marR="101626" marT="50813" marB="50813"/>
                </a:tc>
                <a:tc>
                  <a:txBody>
                    <a:bodyPr/>
                    <a:lstStyle/>
                    <a:p>
                      <a:r>
                        <a:rPr lang="en-US" sz="2000" dirty="0" smtClean="0"/>
                        <a:t>Line Graph</a:t>
                      </a:r>
                      <a:r>
                        <a:rPr lang="en-US" sz="2000" baseline="0" dirty="0" smtClean="0"/>
                        <a:t> </a:t>
                      </a:r>
                      <a:endParaRPr lang="en-US" sz="2000" dirty="0"/>
                    </a:p>
                  </a:txBody>
                  <a:tcPr marL="101626" marR="101626" marT="50813" marB="50813"/>
                </a:tc>
                <a:extLst>
                  <a:ext uri="{0D108BD9-81ED-4DB2-BD59-A6C34878D82A}">
                    <a16:rowId xmlns:a16="http://schemas.microsoft.com/office/drawing/2014/main" xmlns="" val="10000"/>
                  </a:ext>
                </a:extLst>
              </a:tr>
              <a:tr h="4209272">
                <a:tc>
                  <a:txBody>
                    <a:bodyPr/>
                    <a:lstStyle/>
                    <a:p>
                      <a:r>
                        <a:rPr lang="en-US" sz="2000" dirty="0" smtClean="0"/>
                        <a:t>Accuracy</a:t>
                      </a:r>
                      <a:r>
                        <a:rPr lang="en-US" sz="2000" baseline="0" dirty="0" smtClean="0"/>
                        <a:t> for </a:t>
                      </a:r>
                      <a:r>
                        <a:rPr lang="en-US" sz="2000" baseline="0" dirty="0" err="1" smtClean="0"/>
                        <a:t>Maruti</a:t>
                      </a:r>
                      <a:r>
                        <a:rPr lang="en-US" sz="2000" baseline="0" dirty="0" smtClean="0"/>
                        <a:t> Swift using Linear regression is:</a:t>
                      </a:r>
                    </a:p>
                    <a:p>
                      <a:r>
                        <a:rPr lang="en-US" sz="2000" baseline="0" dirty="0" smtClean="0"/>
                        <a:t>91.67%</a:t>
                      </a:r>
                      <a:endParaRPr lang="en-US" sz="2000" dirty="0"/>
                    </a:p>
                  </a:txBody>
                  <a:tcPr marL="101626" marR="101626" marT="50813" marB="50813">
                    <a:solidFill>
                      <a:schemeClr val="accent5">
                        <a:lumMod val="20000"/>
                        <a:lumOff val="80000"/>
                      </a:schemeClr>
                    </a:solidFill>
                  </a:tcPr>
                </a:tc>
                <a:tc>
                  <a:txBody>
                    <a:bodyPr/>
                    <a:lstStyle/>
                    <a:p>
                      <a:r>
                        <a:rPr lang="en-US" sz="2000" baseline="0" dirty="0" smtClean="0"/>
                        <a:t>RMSE value for </a:t>
                      </a:r>
                      <a:r>
                        <a:rPr lang="en-US" sz="2000" baseline="0" dirty="0" err="1" smtClean="0"/>
                        <a:t>Maruti</a:t>
                      </a:r>
                      <a:r>
                        <a:rPr lang="en-US" sz="2000" baseline="0" dirty="0" smtClean="0"/>
                        <a:t> Suzuki Swift using Linear regression is : 1300</a:t>
                      </a:r>
                      <a:endParaRPr lang="en-US" sz="2000" dirty="0"/>
                    </a:p>
                  </a:txBody>
                  <a:tcPr marL="101626" marR="101626" marT="50813" marB="50813">
                    <a:solidFill>
                      <a:schemeClr val="accent5">
                        <a:lumMod val="20000"/>
                        <a:lumOff val="80000"/>
                      </a:schemeClr>
                    </a:solidFill>
                  </a:tcPr>
                </a:tc>
                <a:tc>
                  <a:txBody>
                    <a:bodyPr/>
                    <a:lstStyle/>
                    <a:p>
                      <a:endParaRPr lang="en-US" sz="2000" dirty="0"/>
                    </a:p>
                  </a:txBody>
                  <a:tcPr marL="101626" marR="101626" marT="50813" marB="50813">
                    <a:solidFill>
                      <a:schemeClr val="accent5">
                        <a:lumMod val="20000"/>
                        <a:lumOff val="80000"/>
                      </a:schemeClr>
                    </a:solidFill>
                  </a:tcPr>
                </a:tc>
                <a:extLst>
                  <a:ext uri="{0D108BD9-81ED-4DB2-BD59-A6C34878D82A}">
                    <a16:rowId xmlns:a16="http://schemas.microsoft.com/office/drawing/2014/main" xmlns="" val="10001"/>
                  </a:ext>
                </a:extLst>
              </a:tr>
            </a:tbl>
          </a:graphicData>
        </a:graphic>
      </p:graphicFrame>
      <p:pic>
        <p:nvPicPr>
          <p:cNvPr id="5" name="Picture 4"/>
          <p:cNvPicPr>
            <a:picLocks noChangeAspect="1"/>
          </p:cNvPicPr>
          <p:nvPr>
            <p:custDataLst>
              <p:tags r:id="rId8"/>
            </p:custDataLst>
          </p:nvPr>
        </p:nvPicPr>
        <p:blipFill>
          <a:blip r:embed="rId10">
            <a:extLst>
              <a:ext uri="{28A0092B-C50C-407E-A947-70E740481C1C}">
                <a14:useLocalDpi xmlns:a14="http://schemas.microsoft.com/office/drawing/2010/main" val="0"/>
              </a:ext>
            </a:extLst>
          </a:blip>
          <a:stretch>
            <a:fillRect/>
          </a:stretch>
        </p:blipFill>
        <p:spPr>
          <a:xfrm>
            <a:off x="6827387" y="1904221"/>
            <a:ext cx="4442887" cy="4094545"/>
          </a:xfrm>
          <a:prstGeom prst="rect">
            <a:avLst/>
          </a:prstGeom>
        </p:spPr>
      </p:pic>
    </p:spTree>
    <p:custDataLst>
      <p:tags r:id="rId1"/>
    </p:custDataLst>
    <p:extLst>
      <p:ext uri="{BB962C8B-B14F-4D97-AF65-F5344CB8AC3E}">
        <p14:creationId xmlns:p14="http://schemas.microsoft.com/office/powerpoint/2010/main" val="33828101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667" dirty="0"/>
              <a:t>Car and OEM Sales Forecast for Indian Market (Predictive Analysis)</a:t>
            </a:r>
          </a:p>
        </p:txBody>
      </p:sp>
      <p:sp>
        <p:nvSpPr>
          <p:cNvPr id="8" name="Rectangle 7"/>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endParaRPr lang="en-US" sz="667" kern="0" dirty="0">
              <a:solidFill>
                <a:srgbClr val="B2B3B5"/>
              </a:solidFill>
              <a:latin typeface="Bosch Office Sans"/>
            </a:endParaRPr>
          </a:p>
        </p:txBody>
      </p:sp>
      <p:sp>
        <p:nvSpPr>
          <p:cNvPr id="7" name="Rectangle 6"/>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14</a:t>
            </a:r>
            <a:endParaRPr lang="en-US" sz="1334" kern="0" dirty="0">
              <a:solidFill>
                <a:srgbClr val="999FA6"/>
              </a:solidFill>
              <a:latin typeface="Bosch Office Sans"/>
            </a:endParaRPr>
          </a:p>
        </p:txBody>
      </p:sp>
      <p:sp>
        <p:nvSpPr>
          <p:cNvPr id="6" name="Rectangle 5" hidden="1"/>
          <p:cNvSpPr>
            <a:spLocks/>
          </p:cNvSpPr>
          <p:nvPr>
            <p:custDataLst>
              <p:tags r:id="rId5"/>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2" name="Title 1"/>
          <p:cNvSpPr>
            <a:spLocks noGrp="1"/>
          </p:cNvSpPr>
          <p:nvPr>
            <p:ph type="title"/>
            <p:custDataLst>
              <p:tags r:id="rId6"/>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smtClean="0">
                <a:solidFill>
                  <a:srgbClr val="0A5139"/>
                </a:solidFill>
              </a:rPr>
              <a:t>Time Series (ARIMA)</a:t>
            </a:r>
            <a:endParaRPr lang="en-US" sz="3112" dirty="0">
              <a:solidFill>
                <a:srgbClr val="0A5139"/>
              </a:solidFill>
            </a:endParaRPr>
          </a:p>
        </p:txBody>
      </p:sp>
      <p:graphicFrame>
        <p:nvGraphicFramePr>
          <p:cNvPr id="3" name="Table 2"/>
          <p:cNvGraphicFramePr>
            <a:graphicFrameLocks noGrp="1"/>
          </p:cNvGraphicFramePr>
          <p:nvPr>
            <p:custDataLst>
              <p:tags r:id="rId7"/>
            </p:custDataLst>
            <p:extLst>
              <p:ext uri="{D42A27DB-BD31-4B8C-83A1-F6EECF244321}">
                <p14:modId xmlns:p14="http://schemas.microsoft.com/office/powerpoint/2010/main" val="1690233828"/>
              </p:ext>
            </p:extLst>
          </p:nvPr>
        </p:nvGraphicFramePr>
        <p:xfrm>
          <a:off x="296607" y="1240786"/>
          <a:ext cx="11195163" cy="4920655"/>
        </p:xfrm>
        <a:graphic>
          <a:graphicData uri="http://schemas.openxmlformats.org/drawingml/2006/table">
            <a:tbl>
              <a:tblPr firstRow="1" bandRow="1">
                <a:tableStyleId>{7DF18680-E054-41AD-8BC1-D1AEF772440D}</a:tableStyleId>
              </a:tblPr>
              <a:tblGrid>
                <a:gridCol w="2973867">
                  <a:extLst>
                    <a:ext uri="{9D8B030D-6E8A-4147-A177-3AD203B41FA5}">
                      <a16:colId xmlns:a16="http://schemas.microsoft.com/office/drawing/2014/main" xmlns="" val="20000"/>
                    </a:ext>
                  </a:extLst>
                </a:gridCol>
                <a:gridCol w="3309365">
                  <a:extLst>
                    <a:ext uri="{9D8B030D-6E8A-4147-A177-3AD203B41FA5}">
                      <a16:colId xmlns:a16="http://schemas.microsoft.com/office/drawing/2014/main" xmlns="" val="20001"/>
                    </a:ext>
                  </a:extLst>
                </a:gridCol>
                <a:gridCol w="4911931">
                  <a:extLst>
                    <a:ext uri="{9D8B030D-6E8A-4147-A177-3AD203B41FA5}">
                      <a16:colId xmlns:a16="http://schemas.microsoft.com/office/drawing/2014/main" xmlns="" val="20002"/>
                    </a:ext>
                  </a:extLst>
                </a:gridCol>
              </a:tblGrid>
              <a:tr h="711383">
                <a:tc>
                  <a:txBody>
                    <a:bodyPr/>
                    <a:lstStyle/>
                    <a:p>
                      <a:r>
                        <a:rPr lang="en-US" sz="2000" dirty="0" smtClean="0"/>
                        <a:t>Accuracy for </a:t>
                      </a:r>
                      <a:r>
                        <a:rPr lang="en-US" sz="2000" dirty="0" err="1" smtClean="0"/>
                        <a:t>Maruti</a:t>
                      </a:r>
                      <a:r>
                        <a:rPr lang="en-US" sz="2000" dirty="0" smtClean="0"/>
                        <a:t> Swift</a:t>
                      </a:r>
                      <a:endParaRPr lang="en-US" sz="2000" dirty="0"/>
                    </a:p>
                  </a:txBody>
                  <a:tcPr marL="101626" marR="101626" marT="50813" marB="50813"/>
                </a:tc>
                <a:tc>
                  <a:txBody>
                    <a:bodyPr/>
                    <a:lstStyle/>
                    <a:p>
                      <a:r>
                        <a:rPr lang="en-US" sz="2000" dirty="0" smtClean="0"/>
                        <a:t>RMSE</a:t>
                      </a:r>
                      <a:r>
                        <a:rPr lang="en-US" sz="2000" baseline="0" dirty="0" smtClean="0"/>
                        <a:t> value</a:t>
                      </a:r>
                      <a:r>
                        <a:rPr lang="en-US" sz="2000" dirty="0" smtClean="0"/>
                        <a:t> for </a:t>
                      </a:r>
                      <a:r>
                        <a:rPr lang="en-US" sz="2000" dirty="0" err="1" smtClean="0"/>
                        <a:t>Maruti</a:t>
                      </a:r>
                      <a:r>
                        <a:rPr lang="en-US" sz="2000" dirty="0" smtClean="0"/>
                        <a:t> Swift</a:t>
                      </a:r>
                      <a:endParaRPr lang="en-US" sz="2000" dirty="0"/>
                    </a:p>
                  </a:txBody>
                  <a:tcPr marL="101626" marR="101626" marT="50813" marB="50813"/>
                </a:tc>
                <a:tc>
                  <a:txBody>
                    <a:bodyPr/>
                    <a:lstStyle/>
                    <a:p>
                      <a:r>
                        <a:rPr lang="en-US" sz="2000" dirty="0" smtClean="0"/>
                        <a:t>Line Graph</a:t>
                      </a:r>
                      <a:r>
                        <a:rPr lang="en-US" sz="2000" baseline="0" dirty="0" smtClean="0"/>
                        <a:t> </a:t>
                      </a:r>
                      <a:endParaRPr lang="en-US" sz="2000" dirty="0"/>
                    </a:p>
                  </a:txBody>
                  <a:tcPr marL="101626" marR="101626" marT="50813" marB="50813"/>
                </a:tc>
                <a:extLst>
                  <a:ext uri="{0D108BD9-81ED-4DB2-BD59-A6C34878D82A}">
                    <a16:rowId xmlns:a16="http://schemas.microsoft.com/office/drawing/2014/main" xmlns="" val="10000"/>
                  </a:ext>
                </a:extLst>
              </a:tr>
              <a:tr h="4209272">
                <a:tc>
                  <a:txBody>
                    <a:bodyPr/>
                    <a:lstStyle/>
                    <a:p>
                      <a:r>
                        <a:rPr lang="en-US" sz="2000" dirty="0" smtClean="0"/>
                        <a:t>Accuracy</a:t>
                      </a:r>
                      <a:r>
                        <a:rPr lang="en-US" sz="2000" baseline="0" dirty="0" smtClean="0"/>
                        <a:t> for </a:t>
                      </a:r>
                      <a:r>
                        <a:rPr lang="en-US" sz="2000" baseline="0" dirty="0" err="1" smtClean="0"/>
                        <a:t>Maruti</a:t>
                      </a:r>
                      <a:r>
                        <a:rPr lang="en-US" sz="2000" baseline="0" dirty="0" smtClean="0"/>
                        <a:t> Swift using Linear regression is:</a:t>
                      </a:r>
                    </a:p>
                    <a:p>
                      <a:r>
                        <a:rPr lang="en-US" sz="2000" baseline="0" dirty="0" smtClean="0"/>
                        <a:t>94.23%</a:t>
                      </a:r>
                      <a:endParaRPr lang="en-US" sz="2000" dirty="0"/>
                    </a:p>
                  </a:txBody>
                  <a:tcPr marL="101626" marR="101626" marT="50813" marB="50813">
                    <a:solidFill>
                      <a:schemeClr val="accent5">
                        <a:lumMod val="20000"/>
                        <a:lumOff val="80000"/>
                      </a:schemeClr>
                    </a:solidFill>
                  </a:tcPr>
                </a:tc>
                <a:tc>
                  <a:txBody>
                    <a:bodyPr/>
                    <a:lstStyle/>
                    <a:p>
                      <a:r>
                        <a:rPr lang="en-US" sz="2000" baseline="0" dirty="0" smtClean="0"/>
                        <a:t>RMSE value for </a:t>
                      </a:r>
                      <a:r>
                        <a:rPr lang="en-US" sz="2000" baseline="0" dirty="0" err="1" smtClean="0"/>
                        <a:t>Maruti</a:t>
                      </a:r>
                      <a:r>
                        <a:rPr lang="en-US" sz="2000" baseline="0" dirty="0" smtClean="0"/>
                        <a:t> Suzuki Swift using Linear regression is : 1123</a:t>
                      </a:r>
                      <a:endParaRPr lang="en-US" sz="2000" dirty="0"/>
                    </a:p>
                  </a:txBody>
                  <a:tcPr marL="101626" marR="101626" marT="50813" marB="50813">
                    <a:solidFill>
                      <a:schemeClr val="accent5">
                        <a:lumMod val="20000"/>
                        <a:lumOff val="80000"/>
                      </a:schemeClr>
                    </a:solidFill>
                  </a:tcPr>
                </a:tc>
                <a:tc>
                  <a:txBody>
                    <a:bodyPr/>
                    <a:lstStyle/>
                    <a:p>
                      <a:endParaRPr lang="en-US" sz="2000" dirty="0"/>
                    </a:p>
                  </a:txBody>
                  <a:tcPr marL="101626" marR="101626" marT="50813" marB="50813">
                    <a:solidFill>
                      <a:schemeClr val="accent5">
                        <a:lumMod val="20000"/>
                        <a:lumOff val="80000"/>
                      </a:schemeClr>
                    </a:solidFill>
                  </a:tcPr>
                </a:tc>
                <a:extLst>
                  <a:ext uri="{0D108BD9-81ED-4DB2-BD59-A6C34878D82A}">
                    <a16:rowId xmlns:a16="http://schemas.microsoft.com/office/drawing/2014/main" xmlns="" val="10001"/>
                  </a:ext>
                </a:extLst>
              </a:tr>
            </a:tbl>
          </a:graphicData>
        </a:graphic>
      </p:graphicFrame>
      <p:pic>
        <p:nvPicPr>
          <p:cNvPr id="5" name="Picture 4"/>
          <p:cNvPicPr>
            <a:picLocks noChangeAspect="1"/>
          </p:cNvPicPr>
          <p:nvPr>
            <p:custDataLst>
              <p:tags r:id="rId8"/>
            </p:custDataLst>
          </p:nvPr>
        </p:nvPicPr>
        <p:blipFill>
          <a:blip r:embed="rId10">
            <a:extLst>
              <a:ext uri="{28A0092B-C50C-407E-A947-70E740481C1C}">
                <a14:useLocalDpi xmlns:a14="http://schemas.microsoft.com/office/drawing/2010/main" val="0"/>
              </a:ext>
            </a:extLst>
          </a:blip>
          <a:stretch>
            <a:fillRect/>
          </a:stretch>
        </p:blipFill>
        <p:spPr>
          <a:xfrm>
            <a:off x="6827387" y="1904221"/>
            <a:ext cx="4442887" cy="4094545"/>
          </a:xfrm>
          <a:prstGeom prst="rect">
            <a:avLst/>
          </a:prstGeom>
        </p:spPr>
      </p:pic>
    </p:spTree>
    <p:custDataLst>
      <p:tags r:id="rId1"/>
    </p:custDataLst>
    <p:extLst>
      <p:ext uri="{BB962C8B-B14F-4D97-AF65-F5344CB8AC3E}">
        <p14:creationId xmlns:p14="http://schemas.microsoft.com/office/powerpoint/2010/main" val="23381883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667" dirty="0"/>
              <a:t>Car and OEM Sales Forecast for Indian Market (Predictive Analysis)</a:t>
            </a:r>
          </a:p>
        </p:txBody>
      </p:sp>
      <p:sp>
        <p:nvSpPr>
          <p:cNvPr id="8" name="Rectangle 7"/>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endParaRPr lang="en-US" sz="667" kern="0" dirty="0">
              <a:solidFill>
                <a:srgbClr val="B2B3B5"/>
              </a:solidFill>
              <a:latin typeface="Bosch Office Sans"/>
            </a:endParaRPr>
          </a:p>
        </p:txBody>
      </p:sp>
      <p:sp>
        <p:nvSpPr>
          <p:cNvPr id="7" name="Rectangle 6"/>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15</a:t>
            </a:r>
            <a:endParaRPr lang="en-US" sz="1334" kern="0" dirty="0">
              <a:solidFill>
                <a:srgbClr val="999FA6"/>
              </a:solidFill>
              <a:latin typeface="Bosch Office Sans"/>
            </a:endParaRPr>
          </a:p>
        </p:txBody>
      </p:sp>
      <p:sp>
        <p:nvSpPr>
          <p:cNvPr id="6" name="Rectangle 5" hidden="1"/>
          <p:cNvSpPr>
            <a:spLocks/>
          </p:cNvSpPr>
          <p:nvPr>
            <p:custDataLst>
              <p:tags r:id="rId5"/>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2" name="Title 1"/>
          <p:cNvSpPr>
            <a:spLocks noGrp="1"/>
          </p:cNvSpPr>
          <p:nvPr>
            <p:ph type="title"/>
            <p:custDataLst>
              <p:tags r:id="rId6"/>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0A5139"/>
                </a:solidFill>
              </a:rPr>
              <a:t>Car Sales Prediction</a:t>
            </a:r>
          </a:p>
        </p:txBody>
      </p:sp>
      <p:graphicFrame>
        <p:nvGraphicFramePr>
          <p:cNvPr id="3" name="Table 2"/>
          <p:cNvGraphicFramePr>
            <a:graphicFrameLocks noGrp="1"/>
          </p:cNvGraphicFramePr>
          <p:nvPr>
            <p:custDataLst>
              <p:tags r:id="rId7"/>
            </p:custDataLst>
            <p:extLst/>
          </p:nvPr>
        </p:nvGraphicFramePr>
        <p:xfrm>
          <a:off x="617011" y="1565771"/>
          <a:ext cx="10731438" cy="4204886"/>
        </p:xfrm>
        <a:graphic>
          <a:graphicData uri="http://schemas.openxmlformats.org/drawingml/2006/table">
            <a:tbl>
              <a:tblPr firstRow="1" bandRow="1">
                <a:tableStyleId>{5C22544A-7EE6-4342-B048-85BDC9FD1C3A}</a:tableStyleId>
              </a:tblPr>
              <a:tblGrid>
                <a:gridCol w="10731438">
                  <a:extLst>
                    <a:ext uri="{9D8B030D-6E8A-4147-A177-3AD203B41FA5}">
                      <a16:colId xmlns:a16="http://schemas.microsoft.com/office/drawing/2014/main" xmlns="" val="20000"/>
                    </a:ext>
                  </a:extLst>
                </a:gridCol>
              </a:tblGrid>
              <a:tr h="623100">
                <a:tc>
                  <a:txBody>
                    <a:bodyPr/>
                    <a:lstStyle/>
                    <a:p>
                      <a:r>
                        <a:rPr lang="en-US" sz="2000" dirty="0" smtClean="0"/>
                        <a:t>Car</a:t>
                      </a:r>
                      <a:r>
                        <a:rPr lang="en-US" sz="2000" baseline="0" dirty="0" smtClean="0"/>
                        <a:t> Sales Prediction using RANDOM FOREST for </a:t>
                      </a:r>
                      <a:r>
                        <a:rPr lang="en-US" sz="2000" baseline="0" dirty="0" err="1" smtClean="0"/>
                        <a:t>Maruti</a:t>
                      </a:r>
                      <a:r>
                        <a:rPr lang="en-US" sz="2000" baseline="0" dirty="0" smtClean="0"/>
                        <a:t> Swift for 9 months are </a:t>
                      </a:r>
                      <a:endParaRPr lang="en-US" sz="2000" dirty="0"/>
                    </a:p>
                  </a:txBody>
                  <a:tcPr marL="101626" marR="101626" marT="50813" marB="50813">
                    <a:solidFill>
                      <a:schemeClr val="accent5"/>
                    </a:solidFill>
                  </a:tcPr>
                </a:tc>
                <a:extLst>
                  <a:ext uri="{0D108BD9-81ED-4DB2-BD59-A6C34878D82A}">
                    <a16:rowId xmlns:a16="http://schemas.microsoft.com/office/drawing/2014/main" xmlns="" val="10000"/>
                  </a:ext>
                </a:extLst>
              </a:tr>
              <a:tr h="3581786">
                <a:tc>
                  <a:txBody>
                    <a:bodyPr/>
                    <a:lstStyle/>
                    <a:p>
                      <a:endParaRPr lang="en-US" sz="2000" dirty="0"/>
                    </a:p>
                  </a:txBody>
                  <a:tcPr marL="101626" marR="101626" marT="50813" marB="50813">
                    <a:solidFill>
                      <a:schemeClr val="accent5">
                        <a:lumMod val="20000"/>
                        <a:lumOff val="80000"/>
                      </a:schemeClr>
                    </a:solidFill>
                  </a:tcPr>
                </a:tc>
                <a:extLst>
                  <a:ext uri="{0D108BD9-81ED-4DB2-BD59-A6C34878D82A}">
                    <a16:rowId xmlns:a16="http://schemas.microsoft.com/office/drawing/2014/main" xmlns="" val="10001"/>
                  </a:ext>
                </a:extLst>
              </a:tr>
            </a:tbl>
          </a:graphicData>
        </a:graphic>
      </p:graphicFrame>
      <p:pic>
        <p:nvPicPr>
          <p:cNvPr id="11" name="Picture 10"/>
          <p:cNvPicPr>
            <a:picLocks noChangeAspect="1"/>
          </p:cNvPicPr>
          <p:nvPr>
            <p:custDataLst>
              <p:tags r:id="rId8"/>
            </p:custDataLst>
          </p:nvPr>
        </p:nvPicPr>
        <p:blipFill>
          <a:blip r:embed="rId10"/>
          <a:stretch>
            <a:fillRect/>
          </a:stretch>
        </p:blipFill>
        <p:spPr>
          <a:xfrm>
            <a:off x="2666930" y="2254244"/>
            <a:ext cx="5984517" cy="3462740"/>
          </a:xfrm>
          <a:prstGeom prst="rect">
            <a:avLst/>
          </a:prstGeom>
        </p:spPr>
      </p:pic>
    </p:spTree>
    <p:custDataLst>
      <p:tags r:id="rId1"/>
    </p:custDataLst>
    <p:extLst>
      <p:ext uri="{BB962C8B-B14F-4D97-AF65-F5344CB8AC3E}">
        <p14:creationId xmlns:p14="http://schemas.microsoft.com/office/powerpoint/2010/main" val="21637359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667" dirty="0"/>
              <a:t>Car and OEM Sales Forecast for Indian Market (Predictive Analysis)</a:t>
            </a:r>
          </a:p>
        </p:txBody>
      </p:sp>
      <p:sp>
        <p:nvSpPr>
          <p:cNvPr id="9" name="Rectangle 8"/>
          <p:cNvSpPr>
            <a:spLocks/>
          </p:cNvSpPr>
          <p:nvPr>
            <p:custDataLst>
              <p:tags r:id="rId3"/>
            </p:custDataLst>
          </p:nvPr>
        </p:nvSpPr>
        <p:spPr>
          <a:xfrm>
            <a:off x="659355" y="6272592"/>
            <a:ext cx="10172494" cy="11997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000000"/>
                </a:solidFill>
              </a:rPr>
              <a:t>RBEI/BSB | 2018</a:t>
            </a:r>
            <a:endParaRPr lang="en-US" sz="667" kern="0" dirty="0">
              <a:solidFill>
                <a:srgbClr val="000000"/>
              </a:solidFill>
            </a:endParaRPr>
          </a:p>
        </p:txBody>
      </p:sp>
      <p:sp>
        <p:nvSpPr>
          <p:cNvPr id="8" name="Rectangle 7"/>
          <p:cNvSpPr>
            <a:spLocks/>
          </p:cNvSpPr>
          <p:nvPr>
            <p:custDataLst>
              <p:tags r:id="rId4"/>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B2B3B5"/>
                </a:solidFill>
                <a:latin typeface="Bosch Office Sans"/>
              </a:rPr>
              <a:t>©  Robert Bosch Engineering and Business Solutions Private Limited 2016. All rights reserved, also regarding any disposal, exploitation, reproduction, editing, distribution, as well as in the event of applications for industrial property rights.</a:t>
            </a:r>
            <a:endParaRPr lang="en-US" sz="667" kern="0" dirty="0">
              <a:solidFill>
                <a:srgbClr val="B2B3B5"/>
              </a:solidFill>
              <a:latin typeface="Bosch Office Sans"/>
            </a:endParaRPr>
          </a:p>
        </p:txBody>
      </p:sp>
      <p:sp>
        <p:nvSpPr>
          <p:cNvPr id="7" name="Rectangle 6"/>
          <p:cNvSpPr>
            <a:spLocks/>
          </p:cNvSpPr>
          <p:nvPr>
            <p:custDataLst>
              <p:tags r:id="rId5"/>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16</a:t>
            </a:r>
            <a:endParaRPr lang="en-US" sz="1334" kern="0" dirty="0">
              <a:solidFill>
                <a:srgbClr val="999FA6"/>
              </a:solidFill>
              <a:latin typeface="Bosch Office Sans"/>
            </a:endParaRPr>
          </a:p>
        </p:txBody>
      </p:sp>
      <p:sp>
        <p:nvSpPr>
          <p:cNvPr id="6" name="Rectangle 5" hidden="1"/>
          <p:cNvSpPr>
            <a:spLocks/>
          </p:cNvSpPr>
          <p:nvPr>
            <p:custDataLst>
              <p:tags r:id="rId6"/>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2" name="Title 1"/>
          <p:cNvSpPr>
            <a:spLocks noGrp="1"/>
          </p:cNvSpPr>
          <p:nvPr>
            <p:ph type="title"/>
            <p:custDataLst>
              <p:tags r:id="rId7"/>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0A5139"/>
                </a:solidFill>
              </a:rPr>
              <a:t>BOSCH OEM Sales</a:t>
            </a:r>
          </a:p>
        </p:txBody>
      </p:sp>
      <p:graphicFrame>
        <p:nvGraphicFramePr>
          <p:cNvPr id="4" name="Table 3"/>
          <p:cNvGraphicFramePr>
            <a:graphicFrameLocks noGrp="1"/>
          </p:cNvGraphicFramePr>
          <p:nvPr>
            <p:custDataLst>
              <p:tags r:id="rId8"/>
            </p:custDataLst>
            <p:extLst/>
          </p:nvPr>
        </p:nvGraphicFramePr>
        <p:xfrm>
          <a:off x="617011" y="1229827"/>
          <a:ext cx="10228953" cy="5209244"/>
        </p:xfrm>
        <a:graphic>
          <a:graphicData uri="http://schemas.openxmlformats.org/drawingml/2006/table">
            <a:tbl>
              <a:tblPr firstRow="1" bandRow="1">
                <a:tableStyleId>{5C22544A-7EE6-4342-B048-85BDC9FD1C3A}</a:tableStyleId>
              </a:tblPr>
              <a:tblGrid>
                <a:gridCol w="5011710">
                  <a:extLst>
                    <a:ext uri="{9D8B030D-6E8A-4147-A177-3AD203B41FA5}">
                      <a16:colId xmlns:a16="http://schemas.microsoft.com/office/drawing/2014/main" xmlns="" val="20000"/>
                    </a:ext>
                  </a:extLst>
                </a:gridCol>
                <a:gridCol w="5217243">
                  <a:extLst>
                    <a:ext uri="{9D8B030D-6E8A-4147-A177-3AD203B41FA5}">
                      <a16:colId xmlns:a16="http://schemas.microsoft.com/office/drawing/2014/main" xmlns="" val="20001"/>
                    </a:ext>
                  </a:extLst>
                </a:gridCol>
              </a:tblGrid>
              <a:tr h="815725">
                <a:tc>
                  <a:txBody>
                    <a:bodyPr/>
                    <a:lstStyle/>
                    <a:p>
                      <a:r>
                        <a:rPr lang="en-US" sz="2000" dirty="0" smtClean="0"/>
                        <a:t>BOSCH OEM Car</a:t>
                      </a:r>
                      <a:r>
                        <a:rPr lang="en-US" sz="2000" baseline="0" dirty="0" smtClean="0"/>
                        <a:t> Parts used in </a:t>
                      </a:r>
                      <a:r>
                        <a:rPr lang="en-US" sz="2000" baseline="0" dirty="0" err="1" smtClean="0"/>
                        <a:t>Maruti</a:t>
                      </a:r>
                      <a:r>
                        <a:rPr lang="en-US" sz="2000" baseline="0" dirty="0" smtClean="0"/>
                        <a:t> Swift using RANDOM FOREST</a:t>
                      </a:r>
                      <a:endParaRPr lang="en-US" sz="2000" dirty="0"/>
                    </a:p>
                  </a:txBody>
                  <a:tcPr marL="101626" marR="101626" marT="50813" marB="50813">
                    <a:solidFill>
                      <a:schemeClr val="accent5"/>
                    </a:solidFill>
                  </a:tcPr>
                </a:tc>
                <a:tc>
                  <a:txBody>
                    <a:bodyPr/>
                    <a:lstStyle/>
                    <a:p>
                      <a:r>
                        <a:rPr lang="en-US" sz="2000" dirty="0" smtClean="0"/>
                        <a:t>Total</a:t>
                      </a:r>
                      <a:r>
                        <a:rPr lang="en-US" sz="2000" baseline="0" dirty="0" smtClean="0"/>
                        <a:t> BOSCH OEM Car Parts Required </a:t>
                      </a:r>
                      <a:endParaRPr lang="en-US" sz="2000" dirty="0"/>
                    </a:p>
                  </a:txBody>
                  <a:tcPr marL="101626" marR="101626" marT="50813" marB="50813">
                    <a:solidFill>
                      <a:schemeClr val="accent5"/>
                    </a:solidFill>
                  </a:tcPr>
                </a:tc>
                <a:extLst>
                  <a:ext uri="{0D108BD9-81ED-4DB2-BD59-A6C34878D82A}">
                    <a16:rowId xmlns:a16="http://schemas.microsoft.com/office/drawing/2014/main" xmlns="" val="10000"/>
                  </a:ext>
                </a:extLst>
              </a:tr>
              <a:tr h="4393519">
                <a:tc>
                  <a:txBody>
                    <a:bodyPr/>
                    <a:lstStyle/>
                    <a:p>
                      <a:endParaRPr lang="en-US" sz="2000" dirty="0"/>
                    </a:p>
                  </a:txBody>
                  <a:tcPr marL="101626" marR="101626" marT="50813" marB="50813">
                    <a:solidFill>
                      <a:schemeClr val="accent5">
                        <a:lumMod val="20000"/>
                        <a:lumOff val="80000"/>
                      </a:schemeClr>
                    </a:solidFill>
                  </a:tcPr>
                </a:tc>
                <a:tc>
                  <a:txBody>
                    <a:bodyPr/>
                    <a:lstStyle/>
                    <a:p>
                      <a:endParaRPr lang="en-US" sz="2000" dirty="0"/>
                    </a:p>
                  </a:txBody>
                  <a:tcPr marL="101626" marR="101626" marT="50813" marB="50813">
                    <a:solidFill>
                      <a:schemeClr val="accent5">
                        <a:lumMod val="20000"/>
                        <a:lumOff val="80000"/>
                      </a:schemeClr>
                    </a:solidFill>
                  </a:tcPr>
                </a:tc>
                <a:extLst>
                  <a:ext uri="{0D108BD9-81ED-4DB2-BD59-A6C34878D82A}">
                    <a16:rowId xmlns:a16="http://schemas.microsoft.com/office/drawing/2014/main" xmlns="" val="10001"/>
                  </a:ext>
                </a:extLst>
              </a:tr>
            </a:tbl>
          </a:graphicData>
        </a:graphic>
      </p:graphicFrame>
      <p:pic>
        <p:nvPicPr>
          <p:cNvPr id="5" name="Picture 4"/>
          <p:cNvPicPr>
            <a:picLocks noChangeAspect="1"/>
          </p:cNvPicPr>
          <p:nvPr>
            <p:custDataLst>
              <p:tags r:id="rId9"/>
            </p:custDataLst>
          </p:nvPr>
        </p:nvPicPr>
        <p:blipFill>
          <a:blip r:embed="rId12">
            <a:extLst>
              <a:ext uri="{28A0092B-C50C-407E-A947-70E740481C1C}">
                <a14:useLocalDpi xmlns:a14="http://schemas.microsoft.com/office/drawing/2010/main" val="0"/>
              </a:ext>
            </a:extLst>
          </a:blip>
          <a:stretch>
            <a:fillRect/>
          </a:stretch>
        </p:blipFill>
        <p:spPr>
          <a:xfrm>
            <a:off x="1240448" y="2221646"/>
            <a:ext cx="3536178" cy="4073679"/>
          </a:xfrm>
          <a:prstGeom prst="rect">
            <a:avLst/>
          </a:prstGeom>
        </p:spPr>
      </p:pic>
      <p:pic>
        <p:nvPicPr>
          <p:cNvPr id="11" name="Picture 10"/>
          <p:cNvPicPr>
            <a:picLocks noChangeAspect="1"/>
          </p:cNvPicPr>
          <p:nvPr>
            <p:custDataLst>
              <p:tags r:id="rId10"/>
            </p:custDataLst>
          </p:nvPr>
        </p:nvPicPr>
        <p:blipFill>
          <a:blip r:embed="rId13">
            <a:extLst>
              <a:ext uri="{28A0092B-C50C-407E-A947-70E740481C1C}">
                <a14:useLocalDpi xmlns:a14="http://schemas.microsoft.com/office/drawing/2010/main" val="0"/>
              </a:ext>
            </a:extLst>
          </a:blip>
          <a:stretch>
            <a:fillRect/>
          </a:stretch>
        </p:blipFill>
        <p:spPr>
          <a:xfrm>
            <a:off x="6302077" y="2255005"/>
            <a:ext cx="3883671" cy="4006963"/>
          </a:xfrm>
          <a:prstGeom prst="rect">
            <a:avLst/>
          </a:prstGeom>
        </p:spPr>
      </p:pic>
    </p:spTree>
    <p:custDataLst>
      <p:tags r:id="rId1"/>
    </p:custDataLst>
    <p:extLst>
      <p:ext uri="{BB962C8B-B14F-4D97-AF65-F5344CB8AC3E}">
        <p14:creationId xmlns:p14="http://schemas.microsoft.com/office/powerpoint/2010/main" val="7426605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custDataLst>
              <p:tags r:id="rId2"/>
            </p:custDataLst>
          </p:nvPr>
        </p:nvSpPr>
        <p:spPr>
          <a:xfrm>
            <a:off x="140411" y="1277384"/>
            <a:ext cx="8019767" cy="4995207"/>
          </a:xfrm>
          <a:prstGeom prst="rect">
            <a:avLst/>
          </a:prstGeom>
          <a:solidFill>
            <a:srgbClr val="B2B3B5">
              <a:alpha val="25000"/>
            </a:srgbClr>
          </a:solidFill>
          <a:ln w="9525" cap="flat" cmpd="sng" algn="ctr">
            <a:noFill/>
            <a:prstDash val="solid"/>
          </a:ln>
          <a:effectLst/>
        </p:spPr>
        <p:txBody>
          <a:bodyPr rtlCol="0" anchor="ctr"/>
          <a:lstStyle/>
          <a:p>
            <a:pPr algn="ctr" defTabSz="1016264"/>
            <a:endParaRPr lang="en-US" sz="2001" kern="0" dirty="0">
              <a:solidFill>
                <a:srgbClr val="000000"/>
              </a:solidFill>
              <a:latin typeface="Bosch Office Sans"/>
            </a:endParaRPr>
          </a:p>
        </p:txBody>
      </p:sp>
      <p:sp>
        <p:nvSpPr>
          <p:cNvPr id="7" name="Rectangle 6"/>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rtlCol="0" anchor="t">
            <a:noAutofit/>
          </a:bodyPr>
          <a:lstStyle/>
          <a:p>
            <a:pPr defTabSz="1016264">
              <a:lnSpc>
                <a:spcPct val="107000"/>
              </a:lnSpc>
              <a:spcAft>
                <a:spcPts val="111"/>
              </a:spcAft>
            </a:pPr>
            <a:endParaRPr lang="en-US" sz="667" kern="0" dirty="0">
              <a:solidFill>
                <a:srgbClr val="B2B3B5"/>
              </a:solidFill>
            </a:endParaRPr>
          </a:p>
        </p:txBody>
      </p:sp>
      <p:sp>
        <p:nvSpPr>
          <p:cNvPr id="6" name="Rectangle 5"/>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noAutofit/>
          </a:bodyPr>
          <a:lstStyle/>
          <a:p>
            <a:pPr defTabSz="1016264"/>
            <a:r>
              <a:rPr lang="en-US" sz="1334" kern="0">
                <a:solidFill>
                  <a:srgbClr val="999FA6"/>
                </a:solidFill>
                <a:latin typeface="Bosch Office Sans"/>
              </a:rPr>
              <a:t>17</a:t>
            </a:r>
            <a:endParaRPr lang="en-US" sz="1334" kern="0" dirty="0">
              <a:solidFill>
                <a:srgbClr val="999FA6"/>
              </a:solidFill>
              <a:latin typeface="Bosch Office Sans"/>
            </a:endParaRPr>
          </a:p>
        </p:txBody>
      </p:sp>
      <p:sp>
        <p:nvSpPr>
          <p:cNvPr id="5" name="Rectangle 4" hidden="1"/>
          <p:cNvSpPr>
            <a:spLocks/>
          </p:cNvSpPr>
          <p:nvPr>
            <p:custDataLst>
              <p:tags r:id="rId5"/>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pic>
        <p:nvPicPr>
          <p:cNvPr id="1026" name="Picture 2" descr="Image result for Capability icon"/>
          <p:cNvPicPr>
            <a:picLocks noChangeAspect="1" noChangeArrowheads="1"/>
          </p:cNvPicPr>
          <p:nvPr>
            <p:custDataLst>
              <p:tags r:id="rId6"/>
            </p:custDataLst>
          </p:nvPr>
        </p:nvPicPr>
        <p:blipFill>
          <a:blip r:embed="rId22" cstate="print">
            <a:extLst>
              <a:ext uri="{28A0092B-C50C-407E-A947-70E740481C1C}">
                <a14:useLocalDpi xmlns:a14="http://schemas.microsoft.com/office/drawing/2010/main" val="0"/>
              </a:ext>
            </a:extLst>
          </a:blip>
          <a:srcRect/>
          <a:stretch>
            <a:fillRect/>
          </a:stretch>
        </p:blipFill>
        <p:spPr bwMode="auto">
          <a:xfrm>
            <a:off x="7076722" y="5229177"/>
            <a:ext cx="1064083" cy="106408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_" descr="Image result for Differentiators icon"/>
          <p:cNvPicPr>
            <a:picLocks noChangeAspect="1" noChangeArrowheads="1"/>
          </p:cNvPicPr>
          <p:nvPr>
            <p:custDataLst>
              <p:tags r:id="rId7"/>
            </p:custDataLst>
          </p:nvPr>
        </p:nvPicPr>
        <p:blipFill>
          <a:blip r:embed="rId23">
            <a:extLst>
              <a:ext uri="{28A0092B-C50C-407E-A947-70E740481C1C}">
                <a14:useLocalDpi xmlns:a14="http://schemas.microsoft.com/office/drawing/2010/main" val="0"/>
              </a:ext>
            </a:extLst>
          </a:blip>
          <a:srcRect/>
          <a:stretch>
            <a:fillRect/>
          </a:stretch>
        </p:blipFill>
        <p:spPr bwMode="auto">
          <a:xfrm>
            <a:off x="9960263" y="1184099"/>
            <a:ext cx="1982269" cy="991135"/>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p:cNvSpPr/>
          <p:nvPr>
            <p:custDataLst>
              <p:tags r:id="rId8"/>
            </p:custDataLst>
          </p:nvPr>
        </p:nvSpPr>
        <p:spPr>
          <a:xfrm>
            <a:off x="8440002" y="1226572"/>
            <a:ext cx="3566853" cy="4774211"/>
          </a:xfrm>
          <a:prstGeom prst="roundRect">
            <a:avLst/>
          </a:prstGeom>
          <a:noFill/>
          <a:ln w="9525" cap="flat" cmpd="sng" algn="ctr">
            <a:solidFill>
              <a:srgbClr val="3F136C"/>
            </a:solidFill>
            <a:prstDash val="solid"/>
          </a:ln>
          <a:effectLst/>
        </p:spPr>
        <p:txBody>
          <a:bodyPr rtlCol="0" anchor="ctr"/>
          <a:lstStyle/>
          <a:p>
            <a:pPr algn="ctr" defTabSz="1016264"/>
            <a:endParaRPr lang="en-US" sz="2001" kern="0" dirty="0">
              <a:solidFill>
                <a:srgbClr val="000000"/>
              </a:solidFill>
              <a:latin typeface="Bosch Office Sans"/>
            </a:endParaRPr>
          </a:p>
        </p:txBody>
      </p:sp>
      <p:sp>
        <p:nvSpPr>
          <p:cNvPr id="56" name="Content Placeholder 2__________"/>
          <p:cNvSpPr txBox="1">
            <a:spLocks/>
          </p:cNvSpPr>
          <p:nvPr>
            <p:custDataLst>
              <p:tags r:id="rId9"/>
            </p:custDataLst>
          </p:nvPr>
        </p:nvSpPr>
        <p:spPr bwMode="auto">
          <a:xfrm>
            <a:off x="8526730" y="2169899"/>
            <a:ext cx="3393396" cy="327152"/>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a:lnSpc>
                <a:spcPts val="1778"/>
              </a:lnSpc>
              <a:spcAft>
                <a:spcPts val="0"/>
              </a:spcAft>
              <a:buFont typeface="Wingdings 3" panose="05040102010807070707" pitchFamily="18" charset="2"/>
              <a:buChar char=""/>
            </a:pPr>
            <a:r>
              <a:rPr lang="en-US" sz="1334" b="1" dirty="0"/>
              <a:t>Mentors</a:t>
            </a:r>
          </a:p>
          <a:p>
            <a:pPr marL="254066" indent="-254066">
              <a:lnSpc>
                <a:spcPts val="1778"/>
              </a:lnSpc>
              <a:spcAft>
                <a:spcPts val="0"/>
              </a:spcAft>
              <a:buFont typeface="Wingdings" panose="05000000000000000000" pitchFamily="2" charset="2"/>
              <a:buChar char="q"/>
            </a:pPr>
            <a:r>
              <a:rPr lang="en-US" sz="1184" dirty="0"/>
              <a:t>Ponvannan Ponnuramu (RBEI/BSW3)</a:t>
            </a:r>
          </a:p>
          <a:p>
            <a:pPr marL="190550" indent="-190550">
              <a:lnSpc>
                <a:spcPts val="1778"/>
              </a:lnSpc>
              <a:spcAft>
                <a:spcPts val="0"/>
              </a:spcAft>
              <a:buFont typeface="Wingdings" panose="05000000000000000000" pitchFamily="2" charset="2"/>
              <a:buChar char="q"/>
            </a:pPr>
            <a:r>
              <a:rPr lang="en-US" sz="1184" dirty="0"/>
              <a:t> Yuvaraj Vellore Chandrasekaran (RBEI/BSW3)</a:t>
            </a:r>
          </a:p>
          <a:p>
            <a:pPr>
              <a:lnSpc>
                <a:spcPts val="1778"/>
              </a:lnSpc>
              <a:spcAft>
                <a:spcPts val="0"/>
              </a:spcAft>
              <a:buFont typeface="Wingdings 3" panose="05040102010807070707" pitchFamily="18" charset="2"/>
              <a:buChar char=""/>
            </a:pPr>
            <a:r>
              <a:rPr lang="en-US" sz="1334" b="1" dirty="0"/>
              <a:t>Interns</a:t>
            </a:r>
          </a:p>
          <a:p>
            <a:pPr>
              <a:lnSpc>
                <a:spcPts val="1778"/>
              </a:lnSpc>
              <a:spcAft>
                <a:spcPts val="0"/>
              </a:spcAft>
              <a:buFont typeface="Wingdings" panose="05000000000000000000" pitchFamily="2" charset="2"/>
              <a:buChar char="q"/>
            </a:pPr>
            <a:r>
              <a:rPr lang="sv-SE" sz="1334" dirty="0"/>
              <a:t>Ankit Parichha</a:t>
            </a:r>
          </a:p>
          <a:p>
            <a:pPr>
              <a:lnSpc>
                <a:spcPts val="1778"/>
              </a:lnSpc>
              <a:spcAft>
                <a:spcPts val="0"/>
              </a:spcAft>
              <a:buFont typeface="Wingdings" panose="05000000000000000000" pitchFamily="2" charset="2"/>
              <a:buChar char="q"/>
            </a:pPr>
            <a:r>
              <a:rPr lang="sv-SE" sz="1334" dirty="0"/>
              <a:t>Shobhit Sinha</a:t>
            </a:r>
          </a:p>
          <a:p>
            <a:pPr>
              <a:lnSpc>
                <a:spcPts val="1778"/>
              </a:lnSpc>
              <a:spcAft>
                <a:spcPts val="0"/>
              </a:spcAft>
              <a:buFont typeface="Wingdings" panose="05000000000000000000" pitchFamily="2" charset="2"/>
              <a:buChar char="q"/>
            </a:pPr>
            <a:r>
              <a:rPr lang="sv-SE" sz="1334" dirty="0"/>
              <a:t>Gaurav Kumar</a:t>
            </a:r>
          </a:p>
          <a:p>
            <a:pPr>
              <a:lnSpc>
                <a:spcPts val="1778"/>
              </a:lnSpc>
              <a:spcAft>
                <a:spcPts val="0"/>
              </a:spcAft>
              <a:buFont typeface="Wingdings" panose="05000000000000000000" pitchFamily="2" charset="2"/>
              <a:buChar char="q"/>
            </a:pPr>
            <a:r>
              <a:rPr lang="sv-SE" sz="1334" dirty="0"/>
              <a:t>Harshit Srivastava</a:t>
            </a:r>
          </a:p>
          <a:p>
            <a:pPr>
              <a:lnSpc>
                <a:spcPts val="1778"/>
              </a:lnSpc>
              <a:spcAft>
                <a:spcPts val="0"/>
              </a:spcAft>
              <a:buFont typeface="Wingdings 3" panose="05040102010807070707" pitchFamily="18" charset="2"/>
              <a:buChar char=""/>
            </a:pPr>
            <a:endParaRPr lang="sv-SE" sz="1334" dirty="0"/>
          </a:p>
          <a:p>
            <a:pPr>
              <a:lnSpc>
                <a:spcPts val="1778"/>
              </a:lnSpc>
              <a:spcAft>
                <a:spcPts val="0"/>
              </a:spcAft>
              <a:buFont typeface="Wingdings 3" panose="05040102010807070707" pitchFamily="18" charset="2"/>
              <a:buChar char=""/>
            </a:pPr>
            <a:endParaRPr lang="en-US" sz="1334" dirty="0"/>
          </a:p>
          <a:p>
            <a:pPr>
              <a:lnSpc>
                <a:spcPts val="1778"/>
              </a:lnSpc>
              <a:spcAft>
                <a:spcPts val="0"/>
              </a:spcAft>
              <a:buFont typeface="Wingdings 3" panose="05040102010807070707" pitchFamily="18" charset="2"/>
              <a:buChar char=""/>
            </a:pPr>
            <a:endParaRPr lang="en-US" sz="1334" dirty="0"/>
          </a:p>
          <a:p>
            <a:pPr>
              <a:lnSpc>
                <a:spcPts val="1778"/>
              </a:lnSpc>
              <a:spcAft>
                <a:spcPts val="0"/>
              </a:spcAft>
              <a:buFont typeface="Wingdings 3" panose="05040102010807070707" pitchFamily="18" charset="2"/>
              <a:buChar char=""/>
            </a:pPr>
            <a:endParaRPr lang="en-US" sz="1334" dirty="0"/>
          </a:p>
          <a:p>
            <a:pPr>
              <a:lnSpc>
                <a:spcPts val="1778"/>
              </a:lnSpc>
              <a:spcAft>
                <a:spcPts val="0"/>
              </a:spcAft>
              <a:buFont typeface="Wingdings 3" panose="05040102010807070707" pitchFamily="18" charset="2"/>
              <a:buChar char=""/>
            </a:pPr>
            <a:endParaRPr lang="en-US" sz="1334" dirty="0"/>
          </a:p>
        </p:txBody>
      </p:sp>
      <p:sp>
        <p:nvSpPr>
          <p:cNvPr id="36" name="Content Placeholder 2_____________"/>
          <p:cNvSpPr txBox="1">
            <a:spLocks/>
          </p:cNvSpPr>
          <p:nvPr>
            <p:custDataLst>
              <p:tags r:id="rId10"/>
            </p:custDataLst>
          </p:nvPr>
        </p:nvSpPr>
        <p:spPr bwMode="auto">
          <a:xfrm>
            <a:off x="342422" y="1758297"/>
            <a:ext cx="2719277" cy="197874"/>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marL="0" indent="0">
              <a:lnSpc>
                <a:spcPts val="1778"/>
              </a:lnSpc>
              <a:spcAft>
                <a:spcPts val="0"/>
              </a:spcAft>
            </a:pPr>
            <a:r>
              <a:rPr lang="en-US" sz="1778" b="1" kern="0" dirty="0">
                <a:solidFill>
                  <a:srgbClr val="000000"/>
                </a:solidFill>
              </a:rPr>
              <a:t>Overview </a:t>
            </a:r>
          </a:p>
        </p:txBody>
      </p:sp>
      <p:sp>
        <p:nvSpPr>
          <p:cNvPr id="39" name="Content Placeholder 2________________"/>
          <p:cNvSpPr txBox="1">
            <a:spLocks/>
          </p:cNvSpPr>
          <p:nvPr>
            <p:custDataLst>
              <p:tags r:id="rId11"/>
            </p:custDataLst>
          </p:nvPr>
        </p:nvSpPr>
        <p:spPr bwMode="auto">
          <a:xfrm>
            <a:off x="378404" y="5301297"/>
            <a:ext cx="2719277" cy="197874"/>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marL="0" indent="0">
              <a:lnSpc>
                <a:spcPts val="1778"/>
              </a:lnSpc>
              <a:spcAft>
                <a:spcPts val="0"/>
              </a:spcAft>
            </a:pPr>
            <a:r>
              <a:rPr lang="en-US" sz="1778" b="1" kern="0" dirty="0">
                <a:solidFill>
                  <a:srgbClr val="000000"/>
                </a:solidFill>
              </a:rPr>
              <a:t>Technologies</a:t>
            </a:r>
          </a:p>
        </p:txBody>
      </p:sp>
      <p:sp>
        <p:nvSpPr>
          <p:cNvPr id="40" name="Content Placeholder 2______________"/>
          <p:cNvSpPr txBox="1">
            <a:spLocks/>
          </p:cNvSpPr>
          <p:nvPr>
            <p:custDataLst>
              <p:tags r:id="rId12"/>
            </p:custDataLst>
          </p:nvPr>
        </p:nvSpPr>
        <p:spPr bwMode="auto">
          <a:xfrm>
            <a:off x="8642234" y="1482386"/>
            <a:ext cx="2719277" cy="197874"/>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marL="0" indent="0">
              <a:lnSpc>
                <a:spcPts val="1778"/>
              </a:lnSpc>
              <a:spcAft>
                <a:spcPts val="0"/>
              </a:spcAft>
            </a:pPr>
            <a:r>
              <a:rPr lang="en-US" sz="1778" b="1" kern="0" dirty="0">
                <a:solidFill>
                  <a:srgbClr val="000000"/>
                </a:solidFill>
              </a:rPr>
              <a:t>Team </a:t>
            </a:r>
          </a:p>
        </p:txBody>
      </p:sp>
      <p:sp>
        <p:nvSpPr>
          <p:cNvPr id="42" name="TextBox 41"/>
          <p:cNvSpPr txBox="1">
            <a:spLocks/>
          </p:cNvSpPr>
          <p:nvPr>
            <p:custDataLst>
              <p:tags r:id="rId13"/>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3112" dirty="0"/>
              <a:t>Interns @BSX : 2018</a:t>
            </a:r>
            <a:endParaRPr lang="en-US" sz="3112" kern="0" dirty="0"/>
          </a:p>
        </p:txBody>
      </p:sp>
      <p:sp>
        <p:nvSpPr>
          <p:cNvPr id="43" name="Title 1"/>
          <p:cNvSpPr>
            <a:spLocks noGrp="1"/>
          </p:cNvSpPr>
          <p:nvPr>
            <p:ph type="title"/>
            <p:custDataLst>
              <p:tags r:id="rId14"/>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2667" dirty="0">
                <a:solidFill>
                  <a:srgbClr val="A80163"/>
                </a:solidFill>
              </a:rPr>
              <a:t>ML Use case - 3</a:t>
            </a:r>
            <a:endParaRPr lang="en-US" sz="2223" dirty="0">
              <a:solidFill>
                <a:srgbClr val="7030A0"/>
              </a:solidFill>
            </a:endParaRPr>
          </a:p>
        </p:txBody>
      </p:sp>
      <p:sp>
        <p:nvSpPr>
          <p:cNvPr id="25" name="Rectangle 24"/>
          <p:cNvSpPr/>
          <p:nvPr>
            <p:custDataLst>
              <p:tags r:id="rId15"/>
            </p:custDataLst>
          </p:nvPr>
        </p:nvSpPr>
        <p:spPr>
          <a:xfrm>
            <a:off x="140411" y="1185638"/>
            <a:ext cx="8221999" cy="508131"/>
          </a:xfrm>
          <a:prstGeom prst="rect">
            <a:avLst/>
          </a:prstGeom>
          <a:solidFill>
            <a:schemeClr val="accent3">
              <a:lumMod val="40000"/>
              <a:lumOff val="60000"/>
            </a:schemeClr>
          </a:solidFill>
          <a:ln w="9525" cap="flat" cmpd="sng" algn="ctr">
            <a:noFill/>
            <a:prstDash val="solid"/>
          </a:ln>
          <a:effectLst/>
        </p:spPr>
        <p:txBody>
          <a:bodyPr rtlCol="0" anchor="ctr"/>
          <a:lstStyle/>
          <a:p>
            <a:pPr algn="ctr" defTabSz="1016264"/>
            <a:endParaRPr lang="en-US" sz="2001" kern="0" dirty="0">
              <a:solidFill>
                <a:srgbClr val="000000"/>
              </a:solidFill>
              <a:latin typeface="Bosch Office Sans"/>
            </a:endParaRPr>
          </a:p>
        </p:txBody>
      </p:sp>
      <p:sp>
        <p:nvSpPr>
          <p:cNvPr id="28" name="TextBox 27"/>
          <p:cNvSpPr txBox="1"/>
          <p:nvPr>
            <p:custDataLst>
              <p:tags r:id="rId16"/>
            </p:custDataLst>
          </p:nvPr>
        </p:nvSpPr>
        <p:spPr>
          <a:xfrm>
            <a:off x="420234" y="1313681"/>
            <a:ext cx="7942176" cy="403278"/>
          </a:xfrm>
          <a:prstGeom prst="rect">
            <a:avLst/>
          </a:prstGeom>
          <a:noFill/>
        </p:spPr>
        <p:txBody>
          <a:bodyPr wrap="square" lIns="0" tIns="0" rIns="0" bIns="0" rtlCol="0">
            <a:noAutofit/>
          </a:bodyPr>
          <a:lstStyle/>
          <a:p>
            <a:r>
              <a:rPr lang="en-US" sz="2001" dirty="0"/>
              <a:t>Car and OEM Sales Forecast for Indian Market </a:t>
            </a:r>
            <a:r>
              <a:rPr lang="en-US" sz="1778" kern="0" dirty="0">
                <a:solidFill>
                  <a:srgbClr val="000000"/>
                </a:solidFill>
              </a:rPr>
              <a:t>(Predictive Analysis)</a:t>
            </a:r>
            <a:endParaRPr lang="en-US" sz="1778" dirty="0"/>
          </a:p>
          <a:p>
            <a:endParaRPr lang="en-US" sz="1778" dirty="0"/>
          </a:p>
        </p:txBody>
      </p:sp>
      <p:cxnSp>
        <p:nvCxnSpPr>
          <p:cNvPr id="9" name="Straight Connector 8"/>
          <p:cNvCxnSpPr/>
          <p:nvPr>
            <p:custDataLst>
              <p:tags r:id="rId17"/>
            </p:custDataLst>
          </p:nvPr>
        </p:nvCxnSpPr>
        <p:spPr>
          <a:xfrm>
            <a:off x="296606" y="5229177"/>
            <a:ext cx="791075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TextBox 9"/>
          <p:cNvSpPr txBox="1"/>
          <p:nvPr>
            <p:custDataLst>
              <p:tags r:id="rId18"/>
            </p:custDataLst>
          </p:nvPr>
        </p:nvSpPr>
        <p:spPr>
          <a:xfrm>
            <a:off x="326031" y="1983274"/>
            <a:ext cx="7718791" cy="3095387"/>
          </a:xfrm>
          <a:prstGeom prst="rect">
            <a:avLst/>
          </a:prstGeom>
          <a:noFill/>
        </p:spPr>
        <p:txBody>
          <a:bodyPr wrap="square" lIns="0" tIns="0" rIns="0" bIns="0" rtlCol="0">
            <a:noAutofit/>
          </a:bodyPr>
          <a:lstStyle/>
          <a:p>
            <a:pPr marL="317583" indent="-317583">
              <a:lnSpc>
                <a:spcPts val="2556"/>
              </a:lnSpc>
              <a:spcBef>
                <a:spcPts val="556"/>
              </a:spcBef>
              <a:buFont typeface="Arial" panose="020B0604020202020204" pitchFamily="34" charset="0"/>
              <a:buChar char="•"/>
            </a:pPr>
            <a:r>
              <a:rPr lang="en-US" sz="1334" kern="0" dirty="0">
                <a:solidFill>
                  <a:srgbClr val="000000"/>
                </a:solidFill>
              </a:rPr>
              <a:t>Build 6 months car and OEM Sales forecast using following input data</a:t>
            </a:r>
          </a:p>
          <a:p>
            <a:pPr marL="825715" lvl="1" indent="-317583">
              <a:lnSpc>
                <a:spcPts val="2556"/>
              </a:lnSpc>
              <a:spcBef>
                <a:spcPts val="556"/>
              </a:spcBef>
              <a:buFont typeface="Arial" panose="020B0604020202020204" pitchFamily="34" charset="0"/>
              <a:buChar char="•"/>
            </a:pPr>
            <a:r>
              <a:rPr lang="en-US" sz="1334" kern="0" dirty="0">
                <a:solidFill>
                  <a:srgbClr val="000000"/>
                </a:solidFill>
              </a:rPr>
              <a:t>2 years of historical car sales</a:t>
            </a:r>
          </a:p>
          <a:p>
            <a:pPr marL="825715" lvl="1" indent="-317583">
              <a:lnSpc>
                <a:spcPts val="2556"/>
              </a:lnSpc>
              <a:spcBef>
                <a:spcPts val="556"/>
              </a:spcBef>
              <a:buFont typeface="Arial" panose="020B0604020202020204" pitchFamily="34" charset="0"/>
              <a:buChar char="•"/>
            </a:pPr>
            <a:r>
              <a:rPr lang="en-US" sz="1334" kern="0" dirty="0">
                <a:solidFill>
                  <a:srgbClr val="000000"/>
                </a:solidFill>
              </a:rPr>
              <a:t>Fuel Price : Petrol and Diesel</a:t>
            </a:r>
          </a:p>
          <a:p>
            <a:pPr marL="825715" lvl="1" indent="-317583">
              <a:lnSpc>
                <a:spcPts val="2556"/>
              </a:lnSpc>
              <a:spcBef>
                <a:spcPts val="556"/>
              </a:spcBef>
              <a:buFont typeface="Arial" panose="020B0604020202020204" pitchFamily="34" charset="0"/>
              <a:buChar char="•"/>
            </a:pPr>
            <a:r>
              <a:rPr lang="en-US" sz="1334" kern="0" dirty="0">
                <a:solidFill>
                  <a:srgbClr val="000000"/>
                </a:solidFill>
              </a:rPr>
              <a:t>GDP</a:t>
            </a:r>
          </a:p>
          <a:p>
            <a:pPr marL="825715" lvl="1" indent="-317583">
              <a:lnSpc>
                <a:spcPts val="2556"/>
              </a:lnSpc>
              <a:spcBef>
                <a:spcPts val="556"/>
              </a:spcBef>
              <a:buFont typeface="Arial" panose="020B0604020202020204" pitchFamily="34" charset="0"/>
              <a:buChar char="•"/>
            </a:pPr>
            <a:r>
              <a:rPr lang="en-US" sz="1334" kern="0" dirty="0">
                <a:solidFill>
                  <a:srgbClr val="000000"/>
                </a:solidFill>
              </a:rPr>
              <a:t>Unemployment</a:t>
            </a:r>
          </a:p>
          <a:p>
            <a:pPr marL="317583" indent="-317583">
              <a:lnSpc>
                <a:spcPts val="2556"/>
              </a:lnSpc>
              <a:spcBef>
                <a:spcPts val="556"/>
              </a:spcBef>
              <a:buFont typeface="Arial" panose="020B0604020202020204" pitchFamily="34" charset="0"/>
              <a:buChar char="•"/>
            </a:pPr>
            <a:r>
              <a:rPr lang="en-US" sz="1334" kern="0" dirty="0">
                <a:solidFill>
                  <a:srgbClr val="000000"/>
                </a:solidFill>
              </a:rPr>
              <a:t>Different types of Prediction Methods and Data Visualization are used to bring</a:t>
            </a:r>
          </a:p>
          <a:p>
            <a:pPr marL="825715" lvl="1" indent="-317583">
              <a:lnSpc>
                <a:spcPts val="2556"/>
              </a:lnSpc>
              <a:spcBef>
                <a:spcPts val="556"/>
              </a:spcBef>
              <a:buFont typeface="Arial" panose="020B0604020202020204" pitchFamily="34" charset="0"/>
              <a:buChar char="•"/>
            </a:pPr>
            <a:r>
              <a:rPr lang="en-US" sz="1334" kern="0" dirty="0">
                <a:solidFill>
                  <a:srgbClr val="000000"/>
                </a:solidFill>
              </a:rPr>
              <a:t>Car Sales Forecast by make, segment and Fuel </a:t>
            </a:r>
          </a:p>
          <a:p>
            <a:pPr marL="825715" lvl="1" indent="-317583">
              <a:lnSpc>
                <a:spcPts val="2556"/>
              </a:lnSpc>
              <a:spcBef>
                <a:spcPts val="556"/>
              </a:spcBef>
              <a:buFont typeface="Arial" panose="020B0604020202020204" pitchFamily="34" charset="0"/>
              <a:buChar char="•"/>
            </a:pPr>
            <a:r>
              <a:rPr lang="en-US" sz="1334" kern="0" dirty="0">
                <a:solidFill>
                  <a:srgbClr val="000000"/>
                </a:solidFill>
              </a:rPr>
              <a:t>BOSCH OEM Products Forecast</a:t>
            </a:r>
          </a:p>
        </p:txBody>
      </p:sp>
      <p:sp>
        <p:nvSpPr>
          <p:cNvPr id="30" name="TextBox 29"/>
          <p:cNvSpPr txBox="1"/>
          <p:nvPr>
            <p:custDataLst>
              <p:tags r:id="rId19"/>
            </p:custDataLst>
          </p:nvPr>
        </p:nvSpPr>
        <p:spPr>
          <a:xfrm>
            <a:off x="378404" y="5609251"/>
            <a:ext cx="5952826" cy="738149"/>
          </a:xfrm>
          <a:prstGeom prst="rect">
            <a:avLst/>
          </a:prstGeom>
          <a:noFill/>
        </p:spPr>
        <p:txBody>
          <a:bodyPr wrap="square" lIns="0" tIns="0" rIns="0" bIns="0" rtlCol="0">
            <a:noAutofit/>
          </a:bodyPr>
          <a:lstStyle/>
          <a:p>
            <a:pPr marL="381099" indent="-381099">
              <a:lnSpc>
                <a:spcPts val="1111"/>
              </a:lnSpc>
              <a:spcBef>
                <a:spcPts val="667"/>
              </a:spcBef>
              <a:buFontTx/>
              <a:buAutoNum type="arabicPeriod"/>
            </a:pPr>
            <a:r>
              <a:rPr lang="en-US" sz="1334" kern="0" dirty="0"/>
              <a:t>R Language for Predictive Analysis</a:t>
            </a:r>
          </a:p>
          <a:p>
            <a:pPr marL="381099" indent="-381099">
              <a:lnSpc>
                <a:spcPts val="1111"/>
              </a:lnSpc>
              <a:spcBef>
                <a:spcPts val="667"/>
              </a:spcBef>
              <a:buFontTx/>
              <a:buAutoNum type="arabicPeriod"/>
            </a:pPr>
            <a:r>
              <a:rPr lang="en-US" sz="1334" kern="0" dirty="0"/>
              <a:t>Azure SQL DB or CSV file to Store data</a:t>
            </a:r>
          </a:p>
          <a:p>
            <a:pPr marL="381099" indent="-381099">
              <a:lnSpc>
                <a:spcPts val="1111"/>
              </a:lnSpc>
              <a:spcBef>
                <a:spcPts val="667"/>
              </a:spcBef>
              <a:buFontTx/>
              <a:buAutoNum type="arabicPeriod"/>
            </a:pPr>
            <a:r>
              <a:rPr lang="en-US" sz="1334" kern="0" dirty="0"/>
              <a:t>Azure ML Studio to host and Deploy</a:t>
            </a:r>
          </a:p>
        </p:txBody>
      </p:sp>
    </p:spTree>
    <p:custDataLst>
      <p:tags r:id="rId1"/>
    </p:custDataLst>
    <p:extLst>
      <p:ext uri="{BB962C8B-B14F-4D97-AF65-F5344CB8AC3E}">
        <p14:creationId xmlns:p14="http://schemas.microsoft.com/office/powerpoint/2010/main" val="30002511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p:cNvSpPr>
          <p:nvPr>
            <p:custDataLst>
              <p:tags r:id="rId2"/>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endParaRPr lang="en-US" sz="667" kern="0" dirty="0">
              <a:solidFill>
                <a:srgbClr val="B2B3B5"/>
              </a:solidFill>
              <a:latin typeface="Bosch Office Sans"/>
            </a:endParaRPr>
          </a:p>
        </p:txBody>
      </p:sp>
      <p:sp>
        <p:nvSpPr>
          <p:cNvPr id="8" name="Rectangle 7"/>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18</a:t>
            </a:r>
            <a:endParaRPr lang="en-US" sz="1334" kern="0" dirty="0">
              <a:solidFill>
                <a:srgbClr val="999FA6"/>
              </a:solidFill>
              <a:latin typeface="Bosch Office Sans"/>
            </a:endParaRPr>
          </a:p>
        </p:txBody>
      </p:sp>
      <p:sp>
        <p:nvSpPr>
          <p:cNvPr id="7" name="Rectangle 6" hidden="1"/>
          <p:cNvSpPr>
            <a:spLocks/>
          </p:cNvSpPr>
          <p:nvPr>
            <p:custDataLst>
              <p:tags r:id="rId4"/>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6" name="TextBox 5"/>
          <p:cNvSpPr txBox="1"/>
          <p:nvPr>
            <p:custDataLst>
              <p:tags r:id="rId5"/>
            </p:custDataLst>
          </p:nvPr>
        </p:nvSpPr>
        <p:spPr>
          <a:xfrm>
            <a:off x="288137" y="1439704"/>
            <a:ext cx="2355750" cy="4632458"/>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ts val="2556"/>
              </a:lnSpc>
            </a:pPr>
            <a:endParaRPr lang="en-US" sz="1445" kern="0" dirty="0"/>
          </a:p>
        </p:txBody>
      </p:sp>
      <p:sp>
        <p:nvSpPr>
          <p:cNvPr id="4" name="TextBox 3"/>
          <p:cNvSpPr txBox="1"/>
          <p:nvPr>
            <p:custDataLst>
              <p:tags r:id="rId6"/>
            </p:custDataLst>
          </p:nvPr>
        </p:nvSpPr>
        <p:spPr>
          <a:xfrm>
            <a:off x="617011" y="2132032"/>
            <a:ext cx="2876584" cy="1016261"/>
          </a:xfrm>
          <a:prstGeom prst="rect">
            <a:avLst/>
          </a:prstGeom>
          <a:noFill/>
        </p:spPr>
        <p:txBody>
          <a:bodyPr wrap="none" lIns="0" tIns="0" rIns="0" bIns="0" rtlCol="0">
            <a:noAutofit/>
          </a:bodyPr>
          <a:lstStyle/>
          <a:p>
            <a:r>
              <a:rPr lang="en-US" sz="4446" b="1" dirty="0"/>
              <a:t>Team</a:t>
            </a:r>
          </a:p>
        </p:txBody>
      </p:sp>
      <p:sp>
        <p:nvSpPr>
          <p:cNvPr id="3" name="Rectangle 2"/>
          <p:cNvSpPr/>
          <p:nvPr>
            <p:custDataLst>
              <p:tags r:id="rId7"/>
            </p:custDataLst>
          </p:nvPr>
        </p:nvSpPr>
        <p:spPr>
          <a:xfrm>
            <a:off x="3493595" y="508131"/>
            <a:ext cx="7727821" cy="4243200"/>
          </a:xfrm>
          <a:prstGeom prst="rect">
            <a:avLst/>
          </a:prstGeom>
          <a:noFill/>
          <a:ln w="9525" cap="flat" cmpd="sng" algn="ctr">
            <a:solidFill>
              <a:srgbClr val="3F136C"/>
            </a:solidFill>
            <a:prstDash val="solid"/>
          </a:ln>
          <a:effectLst/>
        </p:spPr>
        <p:txBody>
          <a:bodyPr rtlCol="0" anchor="ctr"/>
          <a:lstStyle/>
          <a:p>
            <a:pPr algn="ctr" defTabSz="1016264"/>
            <a:r>
              <a:rPr lang="en-US" sz="2001" kern="0" dirty="0">
                <a:solidFill>
                  <a:srgbClr val="000000"/>
                </a:solidFill>
                <a:latin typeface="Bosch Office Sans"/>
              </a:rPr>
              <a:t>Picture Here</a:t>
            </a:r>
          </a:p>
        </p:txBody>
      </p:sp>
      <p:sp>
        <p:nvSpPr>
          <p:cNvPr id="5" name="Rectangle 4"/>
          <p:cNvSpPr/>
          <p:nvPr>
            <p:custDataLst>
              <p:tags r:id="rId8"/>
            </p:custDataLst>
          </p:nvPr>
        </p:nvSpPr>
        <p:spPr>
          <a:xfrm>
            <a:off x="4155119" y="5331686"/>
            <a:ext cx="2498310" cy="1246495"/>
          </a:xfrm>
          <a:prstGeom prst="rect">
            <a:avLst/>
          </a:prstGeom>
        </p:spPr>
        <p:txBody>
          <a:bodyPr wrap="square">
            <a:spAutoFit/>
          </a:bodyPr>
          <a:lstStyle/>
          <a:p>
            <a:pPr marL="317583" indent="-317583">
              <a:lnSpc>
                <a:spcPts val="1778"/>
              </a:lnSpc>
              <a:buFont typeface="Wingdings" panose="05000000000000000000" pitchFamily="2" charset="2"/>
              <a:buChar char="Ø"/>
            </a:pPr>
            <a:r>
              <a:rPr lang="en-US" sz="2001" b="1" dirty="0"/>
              <a:t>Interns</a:t>
            </a:r>
          </a:p>
          <a:p>
            <a:pPr>
              <a:lnSpc>
                <a:spcPts val="1778"/>
              </a:lnSpc>
              <a:buFont typeface="Wingdings" panose="05000000000000000000" pitchFamily="2" charset="2"/>
              <a:buChar char="q"/>
            </a:pPr>
            <a:r>
              <a:rPr lang="sv-SE" sz="1778" dirty="0"/>
              <a:t>Shobhit Sinha</a:t>
            </a:r>
          </a:p>
          <a:p>
            <a:pPr>
              <a:lnSpc>
                <a:spcPts val="1778"/>
              </a:lnSpc>
              <a:buFont typeface="Wingdings" panose="05000000000000000000" pitchFamily="2" charset="2"/>
              <a:buChar char="q"/>
            </a:pPr>
            <a:r>
              <a:rPr lang="sv-SE" sz="1778" dirty="0"/>
              <a:t>Ankit Parichha</a:t>
            </a:r>
          </a:p>
          <a:p>
            <a:pPr>
              <a:lnSpc>
                <a:spcPts val="1778"/>
              </a:lnSpc>
              <a:buFont typeface="Wingdings" panose="05000000000000000000" pitchFamily="2" charset="2"/>
              <a:buChar char="q"/>
            </a:pPr>
            <a:r>
              <a:rPr lang="sv-SE" sz="1778" dirty="0"/>
              <a:t>Gaurav Kumar</a:t>
            </a:r>
          </a:p>
          <a:p>
            <a:pPr>
              <a:lnSpc>
                <a:spcPts val="1778"/>
              </a:lnSpc>
              <a:buFont typeface="Wingdings" panose="05000000000000000000" pitchFamily="2" charset="2"/>
              <a:buChar char="q"/>
            </a:pPr>
            <a:r>
              <a:rPr lang="sv-SE" sz="1778" dirty="0"/>
              <a:t>Harshit Srivastava</a:t>
            </a:r>
            <a:endParaRPr lang="en-US" sz="2001" dirty="0"/>
          </a:p>
        </p:txBody>
      </p:sp>
      <p:sp>
        <p:nvSpPr>
          <p:cNvPr id="11" name="Rectangle 10"/>
          <p:cNvSpPr/>
          <p:nvPr>
            <p:custDataLst>
              <p:tags r:id="rId9"/>
            </p:custDataLst>
          </p:nvPr>
        </p:nvSpPr>
        <p:spPr>
          <a:xfrm>
            <a:off x="6597427" y="5331686"/>
            <a:ext cx="4234422" cy="1015663"/>
          </a:xfrm>
          <a:prstGeom prst="rect">
            <a:avLst/>
          </a:prstGeom>
        </p:spPr>
        <p:txBody>
          <a:bodyPr wrap="square">
            <a:spAutoFit/>
          </a:bodyPr>
          <a:lstStyle/>
          <a:p>
            <a:pPr marL="317583" indent="-317583">
              <a:lnSpc>
                <a:spcPts val="1778"/>
              </a:lnSpc>
              <a:buFont typeface="Wingdings" panose="05000000000000000000" pitchFamily="2" charset="2"/>
              <a:buChar char="Ø"/>
            </a:pPr>
            <a:r>
              <a:rPr lang="en-US" sz="2001" b="1" dirty="0"/>
              <a:t>Mentors</a:t>
            </a:r>
          </a:p>
          <a:p>
            <a:pPr marL="254066" indent="-254066">
              <a:lnSpc>
                <a:spcPts val="1778"/>
              </a:lnSpc>
              <a:buFont typeface="Wingdings" panose="05000000000000000000" pitchFamily="2" charset="2"/>
              <a:buChar char="q"/>
            </a:pPr>
            <a:r>
              <a:rPr lang="en-US" sz="2001" dirty="0"/>
              <a:t>Ponvannan Ponnuramu</a:t>
            </a:r>
          </a:p>
          <a:p>
            <a:pPr marL="190550" indent="-190550">
              <a:lnSpc>
                <a:spcPts val="1778"/>
              </a:lnSpc>
              <a:buFont typeface="Wingdings" panose="05000000000000000000" pitchFamily="2" charset="2"/>
              <a:buChar char="q"/>
            </a:pPr>
            <a:r>
              <a:rPr lang="en-US" sz="2001" dirty="0"/>
              <a:t> Yuvaraj Vellore Chandrasekaran</a:t>
            </a:r>
          </a:p>
        </p:txBody>
      </p:sp>
      <p:pic>
        <p:nvPicPr>
          <p:cNvPr id="10" name="Picture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493595" y="366560"/>
            <a:ext cx="7727820" cy="4903732"/>
          </a:xfrm>
          <a:prstGeom prst="rect">
            <a:avLst/>
          </a:prstGeom>
        </p:spPr>
      </p:pic>
    </p:spTree>
    <p:custDataLst>
      <p:tags r:id="rId1"/>
    </p:custDataLst>
    <p:extLst>
      <p:ext uri="{BB962C8B-B14F-4D97-AF65-F5344CB8AC3E}">
        <p14:creationId xmlns:p14="http://schemas.microsoft.com/office/powerpoint/2010/main" val="6868985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p:cNvSpPr>
          <p:nvPr>
            <p:custDataLst>
              <p:tags r:id="rId2"/>
            </p:custDataLst>
          </p:nvPr>
        </p:nvSpPr>
        <p:spPr>
          <a:xfrm>
            <a:off x="316907" y="311689"/>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667" dirty="0"/>
              <a:t>Car and OEM Sales Forecast for Indian Market (Predictive Analysis)</a:t>
            </a:r>
          </a:p>
        </p:txBody>
      </p:sp>
      <p:sp>
        <p:nvSpPr>
          <p:cNvPr id="7" name="Rectangle 6"/>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2</a:t>
            </a:r>
            <a:endParaRPr lang="en-US" sz="1334" kern="0" dirty="0">
              <a:solidFill>
                <a:srgbClr val="999FA6"/>
              </a:solidFill>
              <a:latin typeface="Bosch Office Sans"/>
            </a:endParaRPr>
          </a:p>
        </p:txBody>
      </p:sp>
      <p:sp>
        <p:nvSpPr>
          <p:cNvPr id="6" name="Rectangle 5" hidden="1"/>
          <p:cNvSpPr>
            <a:spLocks/>
          </p:cNvSpPr>
          <p:nvPr>
            <p:custDataLst>
              <p:tags r:id="rId4"/>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5" name="TextBox 4"/>
          <p:cNvSpPr txBox="1"/>
          <p:nvPr>
            <p:custDataLst>
              <p:tags r:id="rId5"/>
            </p:custDataLst>
          </p:nvPr>
        </p:nvSpPr>
        <p:spPr>
          <a:xfrm>
            <a:off x="288137" y="1439704"/>
            <a:ext cx="2355750" cy="4632458"/>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ts val="2556"/>
              </a:lnSpc>
            </a:pPr>
            <a:endParaRPr lang="en-US" sz="1445" kern="0" dirty="0"/>
          </a:p>
        </p:txBody>
      </p:sp>
      <p:sp>
        <p:nvSpPr>
          <p:cNvPr id="2" name="Title 1"/>
          <p:cNvSpPr>
            <a:spLocks noGrp="1"/>
          </p:cNvSpPr>
          <p:nvPr>
            <p:ph type="title"/>
            <p:custDataLst>
              <p:tags r:id="rId6"/>
            </p:custDataLst>
          </p:nvPr>
        </p:nvSpPr>
        <p:spPr>
          <a:xfrm>
            <a:off x="349693" y="746765"/>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0A5139"/>
                </a:solidFill>
              </a:rPr>
              <a:t>Overview</a:t>
            </a:r>
          </a:p>
        </p:txBody>
      </p:sp>
      <p:sp>
        <p:nvSpPr>
          <p:cNvPr id="21" name="Rectangle 20"/>
          <p:cNvSpPr/>
          <p:nvPr>
            <p:custDataLst>
              <p:tags r:id="rId7"/>
            </p:custDataLst>
          </p:nvPr>
        </p:nvSpPr>
        <p:spPr>
          <a:xfrm>
            <a:off x="288137" y="1178676"/>
            <a:ext cx="5836986" cy="5529719"/>
          </a:xfrm>
          <a:prstGeom prst="rect">
            <a:avLst/>
          </a:prstGeom>
        </p:spPr>
        <p:txBody>
          <a:bodyPr wrap="square">
            <a:spAutoFit/>
          </a:bodyPr>
          <a:lstStyle/>
          <a:p>
            <a:pPr marL="317583" indent="-317583">
              <a:lnSpc>
                <a:spcPts val="2556"/>
              </a:lnSpc>
              <a:spcBef>
                <a:spcPts val="556"/>
              </a:spcBef>
              <a:buFont typeface="Arial" panose="020B0604020202020204" pitchFamily="34" charset="0"/>
              <a:buChar char="•"/>
            </a:pPr>
            <a:r>
              <a:rPr lang="en-US" sz="1334" kern="0" dirty="0">
                <a:solidFill>
                  <a:srgbClr val="000000"/>
                </a:solidFill>
              </a:rPr>
              <a:t>Build </a:t>
            </a:r>
            <a:r>
              <a:rPr lang="en-US" sz="1334" kern="0" dirty="0" smtClean="0">
                <a:solidFill>
                  <a:srgbClr val="000000"/>
                </a:solidFill>
              </a:rPr>
              <a:t>9 </a:t>
            </a:r>
            <a:r>
              <a:rPr lang="en-US" sz="1334" kern="0" dirty="0">
                <a:solidFill>
                  <a:srgbClr val="000000"/>
                </a:solidFill>
              </a:rPr>
              <a:t>months car and OEM Sales forecast using following input data</a:t>
            </a:r>
          </a:p>
          <a:p>
            <a:pPr marL="825715" lvl="1" indent="-317583">
              <a:lnSpc>
                <a:spcPts val="2556"/>
              </a:lnSpc>
              <a:spcBef>
                <a:spcPts val="556"/>
              </a:spcBef>
              <a:buFont typeface="Arial" panose="020B0604020202020204" pitchFamily="34" charset="0"/>
              <a:buChar char="•"/>
            </a:pPr>
            <a:r>
              <a:rPr lang="en-US" sz="1334" kern="0" dirty="0"/>
              <a:t>5 years of historical car sales</a:t>
            </a:r>
          </a:p>
          <a:p>
            <a:pPr marL="825715" lvl="1" indent="-317583">
              <a:lnSpc>
                <a:spcPts val="2556"/>
              </a:lnSpc>
              <a:spcBef>
                <a:spcPts val="556"/>
              </a:spcBef>
              <a:buFont typeface="Arial" panose="020B0604020202020204" pitchFamily="34" charset="0"/>
              <a:buChar char="•"/>
            </a:pPr>
            <a:r>
              <a:rPr lang="en-US" sz="1334" kern="0" dirty="0"/>
              <a:t>Fuel Price – Petrol and Diesel</a:t>
            </a:r>
          </a:p>
          <a:p>
            <a:pPr marL="825715" lvl="1" indent="-317583">
              <a:lnSpc>
                <a:spcPts val="2556"/>
              </a:lnSpc>
              <a:spcBef>
                <a:spcPts val="556"/>
              </a:spcBef>
              <a:buFont typeface="Arial" panose="020B0604020202020204" pitchFamily="34" charset="0"/>
              <a:buChar char="•"/>
            </a:pPr>
            <a:r>
              <a:rPr lang="en-US" sz="1334" kern="0" dirty="0"/>
              <a:t>GDP</a:t>
            </a:r>
          </a:p>
          <a:p>
            <a:pPr marL="825715" lvl="1" indent="-317583">
              <a:lnSpc>
                <a:spcPts val="2556"/>
              </a:lnSpc>
              <a:spcBef>
                <a:spcPts val="556"/>
              </a:spcBef>
              <a:buFont typeface="Arial" panose="020B0604020202020204" pitchFamily="34" charset="0"/>
              <a:buChar char="•"/>
            </a:pPr>
            <a:r>
              <a:rPr lang="en-US" sz="1334" kern="0" dirty="0"/>
              <a:t>Unemployment</a:t>
            </a:r>
          </a:p>
          <a:p>
            <a:pPr marL="825715" lvl="1" indent="-317583">
              <a:lnSpc>
                <a:spcPts val="2556"/>
              </a:lnSpc>
              <a:spcBef>
                <a:spcPts val="556"/>
              </a:spcBef>
              <a:buFont typeface="Arial" panose="020B0604020202020204" pitchFamily="34" charset="0"/>
              <a:buChar char="•"/>
            </a:pPr>
            <a:r>
              <a:rPr lang="en-US" sz="1334" kern="0" dirty="0"/>
              <a:t>BOSCH OEM Car Parts</a:t>
            </a:r>
          </a:p>
          <a:p>
            <a:pPr marL="317583" indent="-317583" algn="just">
              <a:lnSpc>
                <a:spcPts val="2556"/>
              </a:lnSpc>
              <a:spcBef>
                <a:spcPts val="556"/>
              </a:spcBef>
              <a:buFont typeface="Arial" panose="020B0604020202020204" pitchFamily="34" charset="0"/>
              <a:buChar char="•"/>
            </a:pPr>
            <a:r>
              <a:rPr lang="en-US" sz="1334" kern="0" dirty="0"/>
              <a:t>The challenge is to accurately predict future Car and OEM Sales using predictive analytics and machine learning and then to identify the optimal strategy for OEM sales forecast.</a:t>
            </a:r>
          </a:p>
          <a:p>
            <a:pPr marL="317583" indent="-317583" algn="just">
              <a:lnSpc>
                <a:spcPts val="2556"/>
              </a:lnSpc>
              <a:spcBef>
                <a:spcPts val="556"/>
              </a:spcBef>
              <a:buFont typeface="Arial" panose="020B0604020202020204" pitchFamily="34" charset="0"/>
              <a:buChar char="•"/>
            </a:pPr>
            <a:r>
              <a:rPr lang="en-US" sz="1334" kern="0" dirty="0"/>
              <a:t>Predictive Modeling and Data Visualization used to bring</a:t>
            </a:r>
          </a:p>
          <a:p>
            <a:pPr marL="825715" lvl="1" indent="-317583">
              <a:lnSpc>
                <a:spcPts val="2556"/>
              </a:lnSpc>
              <a:spcBef>
                <a:spcPts val="556"/>
              </a:spcBef>
              <a:buFont typeface="Arial" panose="020B0604020202020204" pitchFamily="34" charset="0"/>
              <a:buChar char="•"/>
            </a:pPr>
            <a:r>
              <a:rPr lang="en-US" sz="1334" kern="0" dirty="0"/>
              <a:t>Car Sales Forecast by make, segment and Fuel </a:t>
            </a:r>
          </a:p>
          <a:p>
            <a:pPr marL="825715" lvl="1" indent="-317583">
              <a:lnSpc>
                <a:spcPts val="2556"/>
              </a:lnSpc>
              <a:spcBef>
                <a:spcPts val="556"/>
              </a:spcBef>
              <a:buFont typeface="Arial" panose="020B0604020202020204" pitchFamily="34" charset="0"/>
              <a:buChar char="•"/>
            </a:pPr>
            <a:r>
              <a:rPr lang="en-US" sz="1334" kern="0" dirty="0"/>
              <a:t>BOSCH OEM Products Forecast</a:t>
            </a:r>
          </a:p>
          <a:p>
            <a:pPr marL="317583" indent="-317583" algn="just">
              <a:lnSpc>
                <a:spcPts val="2556"/>
              </a:lnSpc>
              <a:spcBef>
                <a:spcPts val="556"/>
              </a:spcBef>
              <a:buFont typeface="Arial" panose="020B0604020202020204" pitchFamily="34" charset="0"/>
              <a:buChar char="•"/>
            </a:pPr>
            <a:r>
              <a:rPr lang="en-US" sz="1334" dirty="0"/>
              <a:t> Identify the optimal strategy for  BOSCH OEM Sales forecast.</a:t>
            </a:r>
            <a:endParaRPr lang="en-US" sz="1334" kern="0" dirty="0">
              <a:solidFill>
                <a:srgbClr val="000000"/>
              </a:solidFill>
            </a:endParaRPr>
          </a:p>
        </p:txBody>
      </p:sp>
      <p:sp>
        <p:nvSpPr>
          <p:cNvPr id="22" name="Rectangle 21"/>
          <p:cNvSpPr/>
          <p:nvPr>
            <p:custDataLst>
              <p:tags r:id="rId8"/>
            </p:custDataLst>
          </p:nvPr>
        </p:nvSpPr>
        <p:spPr>
          <a:xfrm>
            <a:off x="7800402" y="800543"/>
            <a:ext cx="4104168" cy="434414"/>
          </a:xfrm>
          <a:prstGeom prst="rect">
            <a:avLst/>
          </a:prstGeom>
        </p:spPr>
        <p:txBody>
          <a:bodyPr wrap="square">
            <a:spAutoFit/>
          </a:bodyPr>
          <a:lstStyle/>
          <a:p>
            <a:r>
              <a:rPr lang="en-US" sz="2223" b="1" dirty="0">
                <a:latin typeface="Calibri" panose="020F0502020204030204" pitchFamily="34" charset="0"/>
              </a:rPr>
              <a:t>T</a:t>
            </a:r>
            <a:r>
              <a:rPr lang="en-US" sz="1778" b="1" dirty="0">
                <a:latin typeface="Calibri" panose="020F0502020204030204" pitchFamily="34" charset="0"/>
              </a:rPr>
              <a:t>ECHNOLOGIES</a:t>
            </a:r>
            <a:endParaRPr lang="en-US" sz="1334" dirty="0">
              <a:latin typeface="Calibri" panose="020F0502020204030204" pitchFamily="34" charset="0"/>
            </a:endParaRPr>
          </a:p>
        </p:txBody>
      </p:sp>
      <p:pic>
        <p:nvPicPr>
          <p:cNvPr id="4" name="Picture 3"/>
          <p:cNvPicPr>
            <a:picLocks noChangeAspect="1"/>
          </p:cNvPicPr>
          <p:nvPr>
            <p:custDataLst>
              <p:tags r:id="rId9"/>
            </p:custDataLst>
          </p:nvPr>
        </p:nvPicPr>
        <p:blipFill>
          <a:blip r:embed="rId16" cstate="print">
            <a:extLst>
              <a:ext uri="{28A0092B-C50C-407E-A947-70E740481C1C}">
                <a14:useLocalDpi xmlns:a14="http://schemas.microsoft.com/office/drawing/2010/main" val="0"/>
              </a:ext>
            </a:extLst>
          </a:blip>
          <a:stretch>
            <a:fillRect/>
          </a:stretch>
        </p:blipFill>
        <p:spPr>
          <a:xfrm>
            <a:off x="7111828" y="5559601"/>
            <a:ext cx="821558" cy="636594"/>
          </a:xfrm>
          <a:prstGeom prst="rect">
            <a:avLst/>
          </a:prstGeom>
        </p:spPr>
      </p:pic>
      <p:pic>
        <p:nvPicPr>
          <p:cNvPr id="14" name="Picture 13"/>
          <p:cNvPicPr>
            <a:picLocks noChangeAspect="1"/>
          </p:cNvPicPr>
          <p:nvPr>
            <p:custDataLst>
              <p:tags r:id="rId10"/>
            </p:custDataLst>
          </p:nvPr>
        </p:nvPicPr>
        <p:blipFill>
          <a:blip r:embed="rId17" cstate="print">
            <a:extLst>
              <a:ext uri="{28A0092B-C50C-407E-A947-70E740481C1C}">
                <a14:useLocalDpi xmlns:a14="http://schemas.microsoft.com/office/drawing/2010/main" val="0"/>
              </a:ext>
            </a:extLst>
          </a:blip>
          <a:stretch>
            <a:fillRect/>
          </a:stretch>
        </p:blipFill>
        <p:spPr>
          <a:xfrm>
            <a:off x="8160299" y="5638182"/>
            <a:ext cx="833811" cy="621743"/>
          </a:xfrm>
          <a:prstGeom prst="rect">
            <a:avLst/>
          </a:prstGeom>
        </p:spPr>
      </p:pic>
      <p:pic>
        <p:nvPicPr>
          <p:cNvPr id="17" name="Picture 16"/>
          <p:cNvPicPr>
            <a:picLocks noChangeAspect="1"/>
          </p:cNvPicPr>
          <p:nvPr>
            <p:custDataLst>
              <p:tags r:id="rId11"/>
            </p:custDataLst>
          </p:nvPr>
        </p:nvPicPr>
        <p:blipFill>
          <a:blip r:embed="rId18" cstate="print">
            <a:extLst>
              <a:ext uri="{28A0092B-C50C-407E-A947-70E740481C1C}">
                <a14:useLocalDpi xmlns:a14="http://schemas.microsoft.com/office/drawing/2010/main" val="0"/>
              </a:ext>
            </a:extLst>
          </a:blip>
          <a:stretch>
            <a:fillRect/>
          </a:stretch>
        </p:blipFill>
        <p:spPr>
          <a:xfrm>
            <a:off x="9631801" y="5737018"/>
            <a:ext cx="686937" cy="545454"/>
          </a:xfrm>
          <a:prstGeom prst="rect">
            <a:avLst/>
          </a:prstGeom>
        </p:spPr>
      </p:pic>
      <p:pic>
        <p:nvPicPr>
          <p:cNvPr id="3" name="Picture 2"/>
          <p:cNvPicPr>
            <a:picLocks noChangeAspect="1"/>
          </p:cNvPicPr>
          <p:nvPr>
            <p:custDataLst>
              <p:tags r:id="rId12"/>
            </p:custDataLst>
          </p:nvPr>
        </p:nvPicPr>
        <p:blipFill>
          <a:blip r:embed="rId19" cstate="print">
            <a:extLst>
              <a:ext uri="{28A0092B-C50C-407E-A947-70E740481C1C}">
                <a14:useLocalDpi xmlns:a14="http://schemas.microsoft.com/office/drawing/2010/main" val="0"/>
              </a:ext>
            </a:extLst>
          </a:blip>
          <a:stretch>
            <a:fillRect/>
          </a:stretch>
        </p:blipFill>
        <p:spPr>
          <a:xfrm>
            <a:off x="10642949" y="5720321"/>
            <a:ext cx="1261621" cy="487273"/>
          </a:xfrm>
          <a:prstGeom prst="rect">
            <a:avLst/>
          </a:prstGeom>
        </p:spPr>
      </p:pic>
      <p:pic>
        <p:nvPicPr>
          <p:cNvPr id="12" name="Picture 11"/>
          <p:cNvPicPr>
            <a:picLocks noChangeAspect="1"/>
          </p:cNvPicPr>
          <p:nvPr>
            <p:custDataLst>
              <p:tags r:id="rId13"/>
            </p:custDataLst>
          </p:nvPr>
        </p:nvPicPr>
        <p:blipFill>
          <a:blip r:embed="rId20">
            <a:extLst>
              <a:ext uri="{28A0092B-C50C-407E-A947-70E740481C1C}">
                <a14:useLocalDpi xmlns:a14="http://schemas.microsoft.com/office/drawing/2010/main" val="0"/>
              </a:ext>
            </a:extLst>
          </a:blip>
          <a:stretch>
            <a:fillRect/>
          </a:stretch>
        </p:blipFill>
        <p:spPr>
          <a:xfrm>
            <a:off x="6452275" y="1345674"/>
            <a:ext cx="5452295" cy="4057348"/>
          </a:xfrm>
          <a:prstGeom prst="rect">
            <a:avLst/>
          </a:prstGeom>
        </p:spPr>
      </p:pic>
    </p:spTree>
    <p:custDataLst>
      <p:tags r:id="rId1"/>
    </p:custDataLst>
    <p:extLst>
      <p:ext uri="{BB962C8B-B14F-4D97-AF65-F5344CB8AC3E}">
        <p14:creationId xmlns:p14="http://schemas.microsoft.com/office/powerpoint/2010/main" val="21152496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custDataLst>
              <p:tags r:id="rId2"/>
            </p:custDataLst>
          </p:nvPr>
        </p:nvSpPr>
        <p:spPr>
          <a:xfrm>
            <a:off x="288137" y="287941"/>
            <a:ext cx="10972800" cy="5784221"/>
          </a:xfrm>
          <a:effectLst/>
          <a:extLst>
            <a:ext uri="{53640926-AAD7-44D8-BBD7-CCE9431645EC}">
              <a14:shadowObscured xmlns:a14="http://schemas.microsoft.com/office/drawing/2010/main"/>
            </a:ext>
          </a:extLst>
        </p:spPr>
        <p:txBody>
          <a:bodyPr vert="horz" wrap="square" lIns="0" tIns="0" rIns="0" bIns="0" rtlCol="0" anchor="t">
            <a:noAutofit/>
          </a:bodyPr>
          <a:lstStyle/>
          <a:p>
            <a:r>
              <a:rPr lang="en-US" dirty="0" smtClean="0">
                <a:solidFill>
                  <a:schemeClr val="tx1"/>
                </a:solidFill>
              </a:rPr>
              <a:t/>
            </a:r>
            <a:br>
              <a:rPr lang="en-US" dirty="0" smtClean="0">
                <a:solidFill>
                  <a:schemeClr val="tx1"/>
                </a:solidFill>
              </a:rPr>
            </a:br>
            <a:r>
              <a:rPr lang="en-US" dirty="0" smtClean="0">
                <a:solidFill>
                  <a:schemeClr val="tx1"/>
                </a:solidFill>
              </a:rPr>
              <a:t>Happy Machine</a:t>
            </a:r>
            <a:br>
              <a:rPr lang="en-US" dirty="0" smtClean="0">
                <a:solidFill>
                  <a:schemeClr val="tx1"/>
                </a:solidFill>
              </a:rPr>
            </a:br>
            <a:r>
              <a:rPr lang="en-US" dirty="0" smtClean="0">
                <a:solidFill>
                  <a:schemeClr val="tx1"/>
                </a:solidFill>
              </a:rPr>
              <a:t>Learning    </a:t>
            </a:r>
            <a:r>
              <a:rPr lang="en-US" dirty="0">
                <a:solidFill>
                  <a:schemeClr val="tx1"/>
                </a:solidFill>
              </a:rPr>
              <a:t/>
            </a:r>
            <a:br>
              <a:rPr lang="en-US" dirty="0">
                <a:solidFill>
                  <a:schemeClr val="tx1"/>
                </a:solidFill>
              </a:rPr>
            </a:br>
            <a:r>
              <a:rPr lang="en-US" dirty="0" smtClean="0">
                <a:solidFill>
                  <a:schemeClr val="tx1"/>
                </a:solidFill>
              </a:rPr>
              <a:t>(THANK YOU)                   </a:t>
            </a:r>
            <a:endParaRPr lang="en-US" dirty="0">
              <a:solidFill>
                <a:schemeClr val="tx1"/>
              </a:solidFill>
            </a:endParaRPr>
          </a:p>
        </p:txBody>
      </p:sp>
      <p:sp>
        <p:nvSpPr>
          <p:cNvPr id="2" name="Subtitle 1" hidden="1"/>
          <p:cNvSpPr>
            <a:spLocks noGrp="1"/>
          </p:cNvSpPr>
          <p:nvPr>
            <p:ph type="subTitle" idx="1"/>
            <p:custDataLst>
              <p:tags r:id="rId3"/>
            </p:custDataLst>
          </p:nvPr>
        </p:nvSpPr>
        <p:spPr>
          <a:xfrm>
            <a:off x="197" y="0"/>
            <a:ext cx="1411474" cy="141147"/>
          </a:xfrm>
          <a:effectLst/>
          <a:extLst>
            <a:ext uri="{53640926-AAD7-44D8-BBD7-CCE9431645EC}">
              <a14:shadowObscured xmlns:a14="http://schemas.microsoft.com/office/drawing/2010/main"/>
            </a:ext>
          </a:extLst>
        </p:spPr>
        <p:txBody>
          <a:bodyPr vert="horz" wrap="none" lIns="0" tIns="0" rIns="0" bIns="0" rtlCol="0" anchor="t">
            <a:noAutofit/>
          </a:bodyPr>
          <a:lstStyle/>
          <a:p>
            <a:endParaRPr lang="en-US"/>
          </a:p>
        </p:txBody>
      </p:sp>
    </p:spTree>
    <p:custDataLst>
      <p:tags r:id="rId1"/>
    </p:custDataLst>
    <p:extLst>
      <p:ext uri="{BB962C8B-B14F-4D97-AF65-F5344CB8AC3E}">
        <p14:creationId xmlns:p14="http://schemas.microsoft.com/office/powerpoint/2010/main" val="37211815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667" dirty="0"/>
              <a:t>Car and OEM Sales Forecast for Indian Market (Predictive Analysis)</a:t>
            </a:r>
          </a:p>
          <a:p>
            <a:pPr>
              <a:lnSpc>
                <a:spcPct val="89000"/>
              </a:lnSpc>
            </a:pPr>
            <a:endParaRPr lang="en-US" sz="2001" kern="0" dirty="0"/>
          </a:p>
        </p:txBody>
      </p:sp>
      <p:sp>
        <p:nvSpPr>
          <p:cNvPr id="8" name="Rectangle 7"/>
          <p:cNvSpPr>
            <a:spLocks/>
          </p:cNvSpPr>
          <p:nvPr>
            <p:custDataLst>
              <p:tags r:id="rId3"/>
            </p:custDataLst>
          </p:nvPr>
        </p:nvSpPr>
        <p:spPr>
          <a:xfrm>
            <a:off x="583378" y="6363631"/>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endParaRPr lang="en-US" sz="667" kern="0" dirty="0">
              <a:solidFill>
                <a:srgbClr val="B2B3B5"/>
              </a:solidFill>
              <a:latin typeface="Bosch Office Sans"/>
            </a:endParaRPr>
          </a:p>
        </p:txBody>
      </p:sp>
      <p:sp>
        <p:nvSpPr>
          <p:cNvPr id="7" name="Rectangle 6"/>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3</a:t>
            </a:r>
            <a:endParaRPr lang="en-US" sz="1334" kern="0" dirty="0">
              <a:solidFill>
                <a:srgbClr val="999FA6"/>
              </a:solidFill>
              <a:latin typeface="Bosch Office Sans"/>
            </a:endParaRPr>
          </a:p>
        </p:txBody>
      </p:sp>
      <p:sp>
        <p:nvSpPr>
          <p:cNvPr id="6" name="Rectangle 5" hidden="1"/>
          <p:cNvSpPr>
            <a:spLocks/>
          </p:cNvSpPr>
          <p:nvPr>
            <p:custDataLst>
              <p:tags r:id="rId5"/>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5" name="TextBox 4"/>
          <p:cNvSpPr txBox="1"/>
          <p:nvPr>
            <p:custDataLst>
              <p:tags r:id="rId6"/>
            </p:custDataLst>
          </p:nvPr>
        </p:nvSpPr>
        <p:spPr>
          <a:xfrm>
            <a:off x="288137" y="1439704"/>
            <a:ext cx="2355750" cy="4632458"/>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ts val="2556"/>
              </a:lnSpc>
            </a:pPr>
            <a:endParaRPr lang="en-US" sz="1445" kern="0" dirty="0"/>
          </a:p>
        </p:txBody>
      </p:sp>
      <p:sp>
        <p:nvSpPr>
          <p:cNvPr id="2" name="Title 1"/>
          <p:cNvSpPr>
            <a:spLocks noGrp="1"/>
          </p:cNvSpPr>
          <p:nvPr>
            <p:ph type="title"/>
            <p:custDataLst>
              <p:tags r:id="rId7"/>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0A5139"/>
                </a:solidFill>
              </a:rPr>
              <a:t>Project Objective</a:t>
            </a:r>
          </a:p>
        </p:txBody>
      </p:sp>
      <p:sp>
        <p:nvSpPr>
          <p:cNvPr id="21" name="Rectangle 20"/>
          <p:cNvSpPr/>
          <p:nvPr>
            <p:custDataLst>
              <p:tags r:id="rId8"/>
            </p:custDataLst>
          </p:nvPr>
        </p:nvSpPr>
        <p:spPr>
          <a:xfrm>
            <a:off x="254024" y="1439705"/>
            <a:ext cx="4202001" cy="5633145"/>
          </a:xfrm>
          <a:prstGeom prst="rect">
            <a:avLst/>
          </a:prstGeom>
        </p:spPr>
        <p:txBody>
          <a:bodyPr wrap="square">
            <a:spAutoFit/>
          </a:bodyPr>
          <a:lstStyle/>
          <a:p>
            <a:r>
              <a:rPr lang="en-US" sz="2223" b="1" dirty="0">
                <a:solidFill>
                  <a:schemeClr val="bg1"/>
                </a:solidFill>
              </a:rPr>
              <a:t>EXPLORING AND PRE PROCESSING DATA</a:t>
            </a:r>
            <a:endParaRPr lang="en-US" sz="1778" b="1" dirty="0">
              <a:solidFill>
                <a:schemeClr val="bg1"/>
              </a:solidFill>
            </a:endParaRPr>
          </a:p>
          <a:p>
            <a:r>
              <a:rPr lang="en-US" sz="1778" b="1" dirty="0"/>
              <a:t>Our data is divided into 70:30 ratio in training and testing data</a:t>
            </a:r>
            <a:endParaRPr lang="en-US" sz="1556" b="1" dirty="0"/>
          </a:p>
          <a:p>
            <a:endParaRPr lang="en-US" sz="2223" b="1" dirty="0">
              <a:solidFill>
                <a:srgbClr val="00B050"/>
              </a:solidFill>
            </a:endParaRPr>
          </a:p>
          <a:p>
            <a:endParaRPr lang="en-US" sz="2223" b="1" dirty="0">
              <a:solidFill>
                <a:schemeClr val="accent6"/>
              </a:solidFill>
            </a:endParaRPr>
          </a:p>
          <a:p>
            <a:r>
              <a:rPr lang="en-US" sz="2223" b="1" dirty="0">
                <a:solidFill>
                  <a:schemeClr val="bg1"/>
                </a:solidFill>
              </a:rPr>
              <a:t>VISUALIZING DATA</a:t>
            </a:r>
          </a:p>
          <a:p>
            <a:r>
              <a:rPr lang="en-US" sz="1778" b="1" dirty="0"/>
              <a:t>For Visualizing the data we used:</a:t>
            </a:r>
          </a:p>
          <a:p>
            <a:r>
              <a:rPr lang="en-US" sz="1778" b="1" dirty="0"/>
              <a:t>Bar graph</a:t>
            </a:r>
          </a:p>
          <a:p>
            <a:r>
              <a:rPr lang="en-US" sz="1778" b="1" dirty="0"/>
              <a:t>Point Graph</a:t>
            </a:r>
          </a:p>
          <a:p>
            <a:r>
              <a:rPr lang="en-US" sz="1778" b="1" dirty="0"/>
              <a:t>Line Graph</a:t>
            </a:r>
            <a:endParaRPr lang="en-US" sz="1778" b="1" dirty="0">
              <a:solidFill>
                <a:srgbClr val="00B050"/>
              </a:solidFill>
            </a:endParaRPr>
          </a:p>
          <a:p>
            <a:endParaRPr lang="en-US" sz="1778" b="1" dirty="0"/>
          </a:p>
          <a:p>
            <a:endParaRPr lang="en-US" sz="1778" b="1" dirty="0"/>
          </a:p>
          <a:p>
            <a:endParaRPr lang="en-US" sz="1778" b="1" dirty="0">
              <a:solidFill>
                <a:srgbClr val="00B050"/>
              </a:solidFill>
            </a:endParaRPr>
          </a:p>
          <a:p>
            <a:endParaRPr lang="en-US" sz="1778" dirty="0">
              <a:solidFill>
                <a:srgbClr val="00B050"/>
              </a:solidFill>
            </a:endParaRPr>
          </a:p>
          <a:p>
            <a:endParaRPr lang="en-US" sz="1778" dirty="0">
              <a:solidFill>
                <a:srgbClr val="00B050"/>
              </a:solidFill>
            </a:endParaRPr>
          </a:p>
          <a:p>
            <a:endParaRPr lang="en-US" sz="1778" dirty="0">
              <a:solidFill>
                <a:srgbClr val="00B050"/>
              </a:solidFill>
            </a:endParaRPr>
          </a:p>
          <a:p>
            <a:endParaRPr lang="en-US" sz="1778" dirty="0">
              <a:solidFill>
                <a:srgbClr val="00B050"/>
              </a:solidFill>
            </a:endParaRPr>
          </a:p>
          <a:p>
            <a:endParaRPr lang="en-US" sz="1778" dirty="0">
              <a:solidFill>
                <a:srgbClr val="00B050"/>
              </a:solidFill>
            </a:endParaRPr>
          </a:p>
        </p:txBody>
      </p:sp>
      <p:sp>
        <p:nvSpPr>
          <p:cNvPr id="22" name="Rectangle 21"/>
          <p:cNvSpPr/>
          <p:nvPr>
            <p:custDataLst>
              <p:tags r:id="rId9"/>
            </p:custDataLst>
          </p:nvPr>
        </p:nvSpPr>
        <p:spPr>
          <a:xfrm>
            <a:off x="6883224" y="3503080"/>
            <a:ext cx="4302888" cy="1802416"/>
          </a:xfrm>
          <a:prstGeom prst="rect">
            <a:avLst/>
          </a:prstGeom>
        </p:spPr>
        <p:txBody>
          <a:bodyPr wrap="square">
            <a:spAutoFit/>
          </a:bodyPr>
          <a:lstStyle/>
          <a:p>
            <a:r>
              <a:rPr lang="en-US" sz="2100" b="1" dirty="0">
                <a:solidFill>
                  <a:schemeClr val="accent1">
                    <a:lumMod val="75000"/>
                  </a:schemeClr>
                </a:solidFill>
              </a:rPr>
              <a:t>PREDICT CAR AND OEM SALES</a:t>
            </a:r>
          </a:p>
          <a:p>
            <a:r>
              <a:rPr lang="en-US" sz="1778" b="1" dirty="0"/>
              <a:t>For Predicting car sales we used four different models.</a:t>
            </a:r>
          </a:p>
          <a:p>
            <a:r>
              <a:rPr lang="en-US" sz="1778" b="1" dirty="0"/>
              <a:t>For Predicting OEM sales we multiplied the parts manufactured for particular car  with total number of sales predicted.  </a:t>
            </a:r>
          </a:p>
        </p:txBody>
      </p:sp>
      <p:pic>
        <p:nvPicPr>
          <p:cNvPr id="3" name="Picture 2"/>
          <p:cNvPicPr>
            <a:picLocks noChangeAspect="1"/>
          </p:cNvPicPr>
          <p:nvPr>
            <p:custDataLst>
              <p:tags r:id="rId10"/>
            </p:custDataLst>
          </p:nvPr>
        </p:nvPicPr>
        <p:blipFill>
          <a:blip r:embed="rId14">
            <a:extLst>
              <a:ext uri="{28A0092B-C50C-407E-A947-70E740481C1C}">
                <a14:useLocalDpi xmlns:a14="http://schemas.microsoft.com/office/drawing/2010/main" val="0"/>
              </a:ext>
            </a:extLst>
          </a:blip>
          <a:stretch>
            <a:fillRect/>
          </a:stretch>
        </p:blipFill>
        <p:spPr>
          <a:xfrm>
            <a:off x="4490138" y="1493234"/>
            <a:ext cx="2200553" cy="1894920"/>
          </a:xfrm>
          <a:prstGeom prst="rect">
            <a:avLst/>
          </a:prstGeom>
        </p:spPr>
      </p:pic>
      <p:pic>
        <p:nvPicPr>
          <p:cNvPr id="15" name="Picture 2_" descr="Image result for car animation"/>
          <p:cNvPicPr>
            <a:picLocks noChangeAspect="1" noChangeArrowheads="1"/>
          </p:cNvPicPr>
          <p:nvPr>
            <p:custDataLst>
              <p:tags r:id="rId11"/>
            </p:custDataLst>
          </p:nvPr>
        </p:nvPicPr>
        <p:blipFill>
          <a:blip r:embed="rId15">
            <a:extLst>
              <a:ext uri="{28A0092B-C50C-407E-A947-70E740481C1C}">
                <a14:useLocalDpi xmlns:a14="http://schemas.microsoft.com/office/drawing/2010/main" val="0"/>
              </a:ext>
            </a:extLst>
          </a:blip>
          <a:srcRect/>
          <a:stretch>
            <a:fillRect/>
          </a:stretch>
        </p:blipFill>
        <p:spPr bwMode="auto">
          <a:xfrm>
            <a:off x="3774270" y="4108005"/>
            <a:ext cx="3070656" cy="116370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custDataLst>
              <p:tags r:id="rId12"/>
            </p:custDataLst>
          </p:nvPr>
        </p:nvSpPr>
        <p:spPr>
          <a:xfrm>
            <a:off x="6883224" y="1290659"/>
            <a:ext cx="5179431" cy="1339213"/>
          </a:xfrm>
          <a:prstGeom prst="rect">
            <a:avLst/>
          </a:prstGeom>
        </p:spPr>
        <p:txBody>
          <a:bodyPr wrap="square">
            <a:spAutoFit/>
          </a:bodyPr>
          <a:lstStyle/>
          <a:p>
            <a:r>
              <a:rPr lang="en-US" sz="2100" b="1" dirty="0" smtClean="0">
                <a:solidFill>
                  <a:schemeClr val="accent1">
                    <a:lumMod val="75000"/>
                  </a:schemeClr>
                </a:solidFill>
              </a:rPr>
              <a:t>MACHINE LEARNING MODELS</a:t>
            </a:r>
            <a:endParaRPr lang="en-US" sz="2100" b="1" dirty="0">
              <a:solidFill>
                <a:schemeClr val="accent1">
                  <a:lumMod val="75000"/>
                </a:schemeClr>
              </a:solidFill>
            </a:endParaRPr>
          </a:p>
          <a:p>
            <a:r>
              <a:rPr lang="en-US" sz="2001" b="1" dirty="0"/>
              <a:t>Models that are used are as follows:</a:t>
            </a:r>
          </a:p>
          <a:p>
            <a:r>
              <a:rPr lang="en-US" sz="2001" b="1" dirty="0"/>
              <a:t>Linear Regression</a:t>
            </a:r>
          </a:p>
          <a:p>
            <a:r>
              <a:rPr lang="en-US" sz="2001" b="1" dirty="0"/>
              <a:t>Random Forest</a:t>
            </a:r>
          </a:p>
        </p:txBody>
      </p:sp>
    </p:spTree>
    <p:custDataLst>
      <p:tags r:id="rId1"/>
    </p:custDataLst>
    <p:extLst>
      <p:ext uri="{BB962C8B-B14F-4D97-AF65-F5344CB8AC3E}">
        <p14:creationId xmlns:p14="http://schemas.microsoft.com/office/powerpoint/2010/main" val="9076598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3112" dirty="0"/>
              <a:t>Car and OEM Sales Forecast for Indian Market</a:t>
            </a:r>
          </a:p>
          <a:p>
            <a:pPr>
              <a:lnSpc>
                <a:spcPct val="89000"/>
              </a:lnSpc>
            </a:pPr>
            <a:endParaRPr lang="en-US" sz="3112" dirty="0"/>
          </a:p>
          <a:p>
            <a:pPr>
              <a:lnSpc>
                <a:spcPct val="89000"/>
              </a:lnSpc>
            </a:pPr>
            <a:endParaRPr lang="en-US" sz="3112" dirty="0"/>
          </a:p>
          <a:p>
            <a:pPr>
              <a:lnSpc>
                <a:spcPct val="89000"/>
              </a:lnSpc>
            </a:pPr>
            <a:endParaRPr lang="en-US" sz="3112" kern="0" dirty="0"/>
          </a:p>
          <a:p>
            <a:pPr>
              <a:lnSpc>
                <a:spcPct val="89000"/>
              </a:lnSpc>
            </a:pPr>
            <a:endParaRPr lang="en-US" sz="3112" kern="0" dirty="0"/>
          </a:p>
        </p:txBody>
      </p:sp>
      <p:sp>
        <p:nvSpPr>
          <p:cNvPr id="8" name="Rectangle 7"/>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endParaRPr lang="en-US" sz="667" kern="0" dirty="0">
              <a:solidFill>
                <a:srgbClr val="B2B3B5"/>
              </a:solidFill>
              <a:latin typeface="Bosch Office Sans"/>
            </a:endParaRPr>
          </a:p>
        </p:txBody>
      </p:sp>
      <p:sp>
        <p:nvSpPr>
          <p:cNvPr id="7" name="Rectangle 6"/>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4</a:t>
            </a:r>
            <a:endParaRPr lang="en-US" sz="1334" kern="0" dirty="0">
              <a:solidFill>
                <a:srgbClr val="999FA6"/>
              </a:solidFill>
              <a:latin typeface="Bosch Office Sans"/>
            </a:endParaRPr>
          </a:p>
        </p:txBody>
      </p:sp>
      <p:sp>
        <p:nvSpPr>
          <p:cNvPr id="6" name="Rectangle 5" hidden="1"/>
          <p:cNvSpPr>
            <a:spLocks/>
          </p:cNvSpPr>
          <p:nvPr>
            <p:custDataLst>
              <p:tags r:id="rId5"/>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5" name="TextBox 4"/>
          <p:cNvSpPr txBox="1"/>
          <p:nvPr>
            <p:custDataLst>
              <p:tags r:id="rId6"/>
            </p:custDataLst>
          </p:nvPr>
        </p:nvSpPr>
        <p:spPr>
          <a:xfrm>
            <a:off x="288137" y="1439704"/>
            <a:ext cx="2355750" cy="4632458"/>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ts val="2556"/>
              </a:lnSpc>
            </a:pPr>
            <a:endParaRPr lang="en-US" sz="1445" kern="0" dirty="0"/>
          </a:p>
        </p:txBody>
      </p:sp>
      <p:sp>
        <p:nvSpPr>
          <p:cNvPr id="2" name="Title 1"/>
          <p:cNvSpPr>
            <a:spLocks noGrp="1"/>
          </p:cNvSpPr>
          <p:nvPr>
            <p:ph type="title"/>
            <p:custDataLst>
              <p:tags r:id="rId7"/>
            </p:custDataLst>
          </p:nvPr>
        </p:nvSpPr>
        <p:spPr>
          <a:xfrm rot="10800000" flipV="1">
            <a:off x="288137" y="719852"/>
            <a:ext cx="11616432" cy="907904"/>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t>(Predictive Analysis)</a:t>
            </a:r>
            <a:br>
              <a:rPr lang="en-US" sz="3112" dirty="0"/>
            </a:br>
            <a:r>
              <a:rPr lang="en-US" sz="3112" dirty="0"/>
              <a:t>Data Dictionary</a:t>
            </a:r>
            <a:br>
              <a:rPr lang="en-US" sz="3112" dirty="0"/>
            </a:br>
            <a:endParaRPr lang="en-US" sz="3112" dirty="0"/>
          </a:p>
        </p:txBody>
      </p:sp>
      <p:graphicFrame>
        <p:nvGraphicFramePr>
          <p:cNvPr id="4" name="Table 3"/>
          <p:cNvGraphicFramePr>
            <a:graphicFrameLocks noGrp="1"/>
          </p:cNvGraphicFramePr>
          <p:nvPr>
            <p:custDataLst>
              <p:tags r:id="rId8"/>
            </p:custDataLst>
            <p:extLst/>
          </p:nvPr>
        </p:nvGraphicFramePr>
        <p:xfrm>
          <a:off x="617011" y="1702566"/>
          <a:ext cx="10228953" cy="4239746"/>
        </p:xfrm>
        <a:graphic>
          <a:graphicData uri="http://schemas.openxmlformats.org/drawingml/2006/table">
            <a:tbl>
              <a:tblPr firstRow="1" bandRow="1">
                <a:tableStyleId>{93296810-A885-4BE3-A3E7-6D5BEEA58F35}</a:tableStyleId>
              </a:tblPr>
              <a:tblGrid>
                <a:gridCol w="2444999">
                  <a:extLst>
                    <a:ext uri="{9D8B030D-6E8A-4147-A177-3AD203B41FA5}">
                      <a16:colId xmlns:a16="http://schemas.microsoft.com/office/drawing/2014/main" xmlns="" val="2844547394"/>
                    </a:ext>
                  </a:extLst>
                </a:gridCol>
                <a:gridCol w="5879611">
                  <a:extLst>
                    <a:ext uri="{9D8B030D-6E8A-4147-A177-3AD203B41FA5}">
                      <a16:colId xmlns:a16="http://schemas.microsoft.com/office/drawing/2014/main" xmlns="" val="3672511867"/>
                    </a:ext>
                  </a:extLst>
                </a:gridCol>
                <a:gridCol w="1904343">
                  <a:extLst>
                    <a:ext uri="{9D8B030D-6E8A-4147-A177-3AD203B41FA5}">
                      <a16:colId xmlns:a16="http://schemas.microsoft.com/office/drawing/2014/main" xmlns="" val="4059454952"/>
                    </a:ext>
                  </a:extLst>
                </a:gridCol>
              </a:tblGrid>
              <a:tr h="406505">
                <a:tc>
                  <a:txBody>
                    <a:bodyPr/>
                    <a:lstStyle/>
                    <a:p>
                      <a:r>
                        <a:rPr lang="en-US" sz="2000" dirty="0" smtClean="0"/>
                        <a:t>Variable</a:t>
                      </a:r>
                      <a:endParaRPr lang="en-US" sz="2000" dirty="0"/>
                    </a:p>
                  </a:txBody>
                  <a:tcPr marL="101626" marR="101626" marT="50813" marB="50813">
                    <a:solidFill>
                      <a:schemeClr val="accent5"/>
                    </a:solidFill>
                  </a:tcPr>
                </a:tc>
                <a:tc>
                  <a:txBody>
                    <a:bodyPr/>
                    <a:lstStyle/>
                    <a:p>
                      <a:r>
                        <a:rPr lang="en-US" sz="2000" dirty="0" smtClean="0"/>
                        <a:t>Definition</a:t>
                      </a:r>
                      <a:r>
                        <a:rPr lang="en-US" sz="2000" baseline="0" dirty="0" smtClean="0"/>
                        <a:t> </a:t>
                      </a:r>
                      <a:endParaRPr lang="en-US" sz="2000" dirty="0"/>
                    </a:p>
                  </a:txBody>
                  <a:tcPr marL="101626" marR="101626" marT="50813" marB="50813">
                    <a:solidFill>
                      <a:schemeClr val="accent5"/>
                    </a:solidFill>
                  </a:tcPr>
                </a:tc>
                <a:tc>
                  <a:txBody>
                    <a:bodyPr/>
                    <a:lstStyle/>
                    <a:p>
                      <a:r>
                        <a:rPr lang="en-US" sz="2000" dirty="0" smtClean="0"/>
                        <a:t>Key (Sample)</a:t>
                      </a:r>
                      <a:endParaRPr lang="en-US" sz="2000" dirty="0"/>
                    </a:p>
                  </a:txBody>
                  <a:tcPr marL="101626" marR="101626" marT="50813" marB="50813">
                    <a:solidFill>
                      <a:schemeClr val="accent5"/>
                    </a:solidFill>
                  </a:tcPr>
                </a:tc>
                <a:extLst>
                  <a:ext uri="{0D108BD9-81ED-4DB2-BD59-A6C34878D82A}">
                    <a16:rowId xmlns:a16="http://schemas.microsoft.com/office/drawing/2014/main" xmlns="" val="3497713299"/>
                  </a:ext>
                </a:extLst>
              </a:tr>
              <a:tr h="411932">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kumimoji="0" lang="en-US" sz="2000" u="none" strike="noStrike" cap="none" normalizeH="0" baseline="0" dirty="0" smtClean="0">
                          <a:ln>
                            <a:noFill/>
                          </a:ln>
                          <a:effectLst/>
                        </a:rPr>
                        <a:t>make</a:t>
                      </a:r>
                      <a:endParaRPr lang="en-US" sz="2000" dirty="0"/>
                    </a:p>
                  </a:txBody>
                  <a:tcPr marL="101626" marR="101626" marT="50813" marB="50813">
                    <a:solidFill>
                      <a:schemeClr val="accent5">
                        <a:lumMod val="20000"/>
                        <a:lumOff val="80000"/>
                      </a:schemeClr>
                    </a:solidFill>
                  </a:tcPr>
                </a:tc>
                <a:tc>
                  <a:txBody>
                    <a:bodyPr/>
                    <a:lstStyle/>
                    <a:p>
                      <a:r>
                        <a:rPr lang="en-US" sz="2000" dirty="0" smtClean="0"/>
                        <a:t>Car</a:t>
                      </a:r>
                      <a:r>
                        <a:rPr lang="en-US" sz="2000" baseline="0" dirty="0" smtClean="0"/>
                        <a:t> manufacturer name.</a:t>
                      </a:r>
                      <a:endParaRPr lang="en-US" sz="2000" dirty="0"/>
                    </a:p>
                  </a:txBody>
                  <a:tcPr marL="101626" marR="101626" marT="50813" marB="50813">
                    <a:solidFill>
                      <a:schemeClr val="accent5">
                        <a:lumMod val="20000"/>
                        <a:lumOff val="80000"/>
                      </a:schemeClr>
                    </a:solidFill>
                  </a:tcPr>
                </a:tc>
                <a:tc>
                  <a:txBody>
                    <a:bodyPr/>
                    <a:lstStyle/>
                    <a:p>
                      <a:endParaRPr lang="en-US" sz="2000" dirty="0"/>
                    </a:p>
                  </a:txBody>
                  <a:tcPr marL="101626" marR="101626" marT="50813" marB="50813">
                    <a:solidFill>
                      <a:schemeClr val="accent5">
                        <a:lumMod val="20000"/>
                        <a:lumOff val="80000"/>
                      </a:schemeClr>
                    </a:solidFill>
                  </a:tcPr>
                </a:tc>
                <a:extLst>
                  <a:ext uri="{0D108BD9-81ED-4DB2-BD59-A6C34878D82A}">
                    <a16:rowId xmlns:a16="http://schemas.microsoft.com/office/drawing/2014/main" xmlns="" val="476794400"/>
                  </a:ext>
                </a:extLst>
              </a:tr>
              <a:tr h="411932">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kumimoji="0" lang="en-US" sz="2000" u="none" strike="noStrike" cap="none" normalizeH="0" baseline="0" dirty="0" smtClean="0">
                          <a:ln>
                            <a:noFill/>
                          </a:ln>
                          <a:effectLst/>
                        </a:rPr>
                        <a:t>model</a:t>
                      </a:r>
                      <a:endParaRPr lang="en-US" sz="2000" dirty="0"/>
                    </a:p>
                  </a:txBody>
                  <a:tcPr marL="101626" marR="101626" marT="50813" marB="50813">
                    <a:solidFill>
                      <a:schemeClr val="accent5">
                        <a:lumMod val="20000"/>
                        <a:lumOff val="80000"/>
                      </a:schemeClr>
                    </a:solidFill>
                  </a:tcPr>
                </a:tc>
                <a:tc>
                  <a:txBody>
                    <a:bodyPr/>
                    <a:lstStyle/>
                    <a:p>
                      <a:r>
                        <a:rPr lang="en-US" sz="2000" dirty="0" smtClean="0"/>
                        <a:t>Model</a:t>
                      </a:r>
                      <a:r>
                        <a:rPr lang="en-US" sz="2000" baseline="0" dirty="0" smtClean="0"/>
                        <a:t> name of the particular brand.</a:t>
                      </a:r>
                      <a:endParaRPr lang="en-US" sz="2000" dirty="0"/>
                    </a:p>
                  </a:txBody>
                  <a:tcPr marL="101626" marR="101626" marT="50813" marB="50813">
                    <a:solidFill>
                      <a:schemeClr val="accent5">
                        <a:lumMod val="20000"/>
                        <a:lumOff val="80000"/>
                      </a:schemeClr>
                    </a:solidFill>
                  </a:tcPr>
                </a:tc>
                <a:tc>
                  <a:txBody>
                    <a:bodyPr/>
                    <a:lstStyle/>
                    <a:p>
                      <a:endParaRPr lang="en-US" sz="2000" dirty="0"/>
                    </a:p>
                  </a:txBody>
                  <a:tcPr marL="101626" marR="101626" marT="50813" marB="50813">
                    <a:solidFill>
                      <a:schemeClr val="accent5">
                        <a:lumMod val="20000"/>
                        <a:lumOff val="80000"/>
                      </a:schemeClr>
                    </a:solidFill>
                  </a:tcPr>
                </a:tc>
                <a:extLst>
                  <a:ext uri="{0D108BD9-81ED-4DB2-BD59-A6C34878D82A}">
                    <a16:rowId xmlns:a16="http://schemas.microsoft.com/office/drawing/2014/main" xmlns="" val="2084985631"/>
                  </a:ext>
                </a:extLst>
              </a:tr>
              <a:tr h="411932">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kumimoji="0" lang="en-US" sz="2000" u="none" strike="noStrike" cap="none" normalizeH="0" baseline="0" dirty="0" smtClean="0">
                          <a:ln>
                            <a:noFill/>
                          </a:ln>
                          <a:effectLst/>
                        </a:rPr>
                        <a:t>month_code </a:t>
                      </a:r>
                      <a:endParaRPr lang="en-US" sz="2000" dirty="0"/>
                    </a:p>
                  </a:txBody>
                  <a:tcPr marL="101626" marR="101626" marT="50813" marB="50813">
                    <a:solidFill>
                      <a:schemeClr val="accent5">
                        <a:lumMod val="20000"/>
                        <a:lumOff val="80000"/>
                      </a:schemeClr>
                    </a:solidFill>
                  </a:tcPr>
                </a:tc>
                <a:tc>
                  <a:txBody>
                    <a:bodyPr/>
                    <a:lstStyle/>
                    <a:p>
                      <a:r>
                        <a:rPr lang="en-US" sz="2000" dirty="0" smtClean="0"/>
                        <a:t>Code</a:t>
                      </a:r>
                      <a:r>
                        <a:rPr lang="en-US" sz="2000" baseline="0" dirty="0" smtClean="0"/>
                        <a:t> assigned to particular month.</a:t>
                      </a:r>
                      <a:endParaRPr lang="en-US" sz="2000" dirty="0"/>
                    </a:p>
                  </a:txBody>
                  <a:tcPr marL="101626" marR="101626" marT="50813" marB="50813">
                    <a:solidFill>
                      <a:schemeClr val="accent5">
                        <a:lumMod val="20000"/>
                        <a:lumOff val="80000"/>
                      </a:schemeClr>
                    </a:solidFill>
                  </a:tcPr>
                </a:tc>
                <a:tc>
                  <a:txBody>
                    <a:bodyPr/>
                    <a:lstStyle/>
                    <a:p>
                      <a:endParaRPr lang="en-US" sz="2000" dirty="0"/>
                    </a:p>
                  </a:txBody>
                  <a:tcPr marL="101626" marR="101626" marT="50813" marB="50813">
                    <a:solidFill>
                      <a:schemeClr val="accent5">
                        <a:lumMod val="20000"/>
                        <a:lumOff val="80000"/>
                      </a:schemeClr>
                    </a:solidFill>
                  </a:tcPr>
                </a:tc>
                <a:extLst>
                  <a:ext uri="{0D108BD9-81ED-4DB2-BD59-A6C34878D82A}">
                    <a16:rowId xmlns:a16="http://schemas.microsoft.com/office/drawing/2014/main" xmlns="" val="3596604742"/>
                  </a:ext>
                </a:extLst>
              </a:tr>
              <a:tr h="411932">
                <a:tc>
                  <a:txBody>
                    <a:bodyPr/>
                    <a:lstStyle/>
                    <a:p>
                      <a:r>
                        <a:rPr lang="en-US" sz="2000" dirty="0" smtClean="0"/>
                        <a:t>total</a:t>
                      </a:r>
                      <a:endParaRPr lang="en-US" sz="2000" dirty="0"/>
                    </a:p>
                  </a:txBody>
                  <a:tcPr marL="101626" marR="101626" marT="50813" marB="50813">
                    <a:solidFill>
                      <a:schemeClr val="accent5">
                        <a:lumMod val="20000"/>
                        <a:lumOff val="80000"/>
                      </a:schemeClr>
                    </a:solidFill>
                  </a:tcPr>
                </a:tc>
                <a:tc>
                  <a:txBody>
                    <a:bodyPr/>
                    <a:lstStyle/>
                    <a:p>
                      <a:r>
                        <a:rPr lang="en-US" sz="2000" dirty="0" smtClean="0"/>
                        <a:t>Total</a:t>
                      </a:r>
                      <a:r>
                        <a:rPr lang="en-US" sz="2000" baseline="0" dirty="0" smtClean="0"/>
                        <a:t> Sale of the car for particular month.</a:t>
                      </a:r>
                      <a:endParaRPr lang="en-US" sz="2000" dirty="0"/>
                    </a:p>
                  </a:txBody>
                  <a:tcPr marL="101626" marR="101626" marT="50813" marB="50813">
                    <a:solidFill>
                      <a:schemeClr val="accent5">
                        <a:lumMod val="20000"/>
                        <a:lumOff val="80000"/>
                      </a:schemeClr>
                    </a:solidFill>
                  </a:tcPr>
                </a:tc>
                <a:tc>
                  <a:txBody>
                    <a:bodyPr/>
                    <a:lstStyle/>
                    <a:p>
                      <a:endParaRPr lang="en-US" sz="2000" dirty="0"/>
                    </a:p>
                  </a:txBody>
                  <a:tcPr marL="101626" marR="101626" marT="50813" marB="50813">
                    <a:solidFill>
                      <a:schemeClr val="accent5">
                        <a:lumMod val="20000"/>
                        <a:lumOff val="80000"/>
                      </a:schemeClr>
                    </a:solidFill>
                  </a:tcPr>
                </a:tc>
                <a:extLst>
                  <a:ext uri="{0D108BD9-81ED-4DB2-BD59-A6C34878D82A}">
                    <a16:rowId xmlns:a16="http://schemas.microsoft.com/office/drawing/2014/main" xmlns="" val="1701883094"/>
                  </a:ext>
                </a:extLst>
              </a:tr>
              <a:tr h="650125">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gdp</a:t>
                      </a:r>
                    </a:p>
                  </a:txBody>
                  <a:tcPr marL="101626" marR="101626" marT="50813" marB="50813">
                    <a:solidFill>
                      <a:schemeClr val="accent5">
                        <a:lumMod val="20000"/>
                        <a:lumOff val="80000"/>
                      </a:schemeClr>
                    </a:solidFill>
                  </a:tcPr>
                </a:tc>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1800" kern="1200" dirty="0" smtClean="0"/>
                        <a:t>Gross Domestic Platform of India for particular month. </a:t>
                      </a:r>
                    </a:p>
                  </a:txBody>
                  <a:tcPr marL="101626" marR="101626" marT="50813" marB="50813">
                    <a:solidFill>
                      <a:schemeClr val="accent5">
                        <a:lumMod val="20000"/>
                        <a:lumOff val="80000"/>
                      </a:schemeClr>
                    </a:solidFill>
                  </a:tcPr>
                </a:tc>
                <a:tc>
                  <a:txBody>
                    <a:bodyPr/>
                    <a:lstStyle/>
                    <a:p>
                      <a:endParaRPr lang="en-US" sz="2000" dirty="0"/>
                    </a:p>
                  </a:txBody>
                  <a:tcPr marL="101626" marR="101626" marT="50813" marB="50813">
                    <a:solidFill>
                      <a:schemeClr val="accent5">
                        <a:lumMod val="20000"/>
                        <a:lumOff val="80000"/>
                      </a:schemeClr>
                    </a:solidFill>
                  </a:tcPr>
                </a:tc>
                <a:extLst>
                  <a:ext uri="{0D108BD9-81ED-4DB2-BD59-A6C34878D82A}">
                    <a16:rowId xmlns:a16="http://schemas.microsoft.com/office/drawing/2014/main" xmlns="" val="3229444998"/>
                  </a:ext>
                </a:extLst>
              </a:tr>
              <a:tr h="711383">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kumimoji="0" lang="en-US" sz="2000" u="none" strike="noStrike" cap="none" normalizeH="0" baseline="0" dirty="0" smtClean="0">
                          <a:ln>
                            <a:noFill/>
                          </a:ln>
                          <a:effectLst/>
                        </a:rPr>
                        <a:t>unemployment</a:t>
                      </a:r>
                      <a:endParaRPr lang="en-US" sz="2000" dirty="0"/>
                    </a:p>
                  </a:txBody>
                  <a:tcPr marL="101626" marR="101626" marT="50813" marB="50813">
                    <a:solidFill>
                      <a:schemeClr val="accent5">
                        <a:lumMod val="20000"/>
                        <a:lumOff val="80000"/>
                      </a:schemeClr>
                    </a:solidFill>
                  </a:tcPr>
                </a:tc>
                <a:tc>
                  <a:txBody>
                    <a:bodyPr/>
                    <a:lstStyle/>
                    <a:p>
                      <a:r>
                        <a:rPr lang="en-US" sz="2000" dirty="0" smtClean="0"/>
                        <a:t>Unemployment</a:t>
                      </a:r>
                      <a:r>
                        <a:rPr lang="en-US" sz="2000" baseline="0" dirty="0" smtClean="0"/>
                        <a:t> rate of India for particular month</a:t>
                      </a:r>
                      <a:endParaRPr lang="en-US" sz="2000" dirty="0"/>
                    </a:p>
                  </a:txBody>
                  <a:tcPr marL="101626" marR="101626" marT="50813" marB="50813">
                    <a:solidFill>
                      <a:schemeClr val="accent5">
                        <a:lumMod val="20000"/>
                        <a:lumOff val="80000"/>
                      </a:schemeClr>
                    </a:solidFill>
                  </a:tcPr>
                </a:tc>
                <a:tc>
                  <a:txBody>
                    <a:bodyPr/>
                    <a:lstStyle/>
                    <a:p>
                      <a:endParaRPr lang="en-US" sz="2000" dirty="0"/>
                    </a:p>
                  </a:txBody>
                  <a:tcPr marL="101626" marR="101626" marT="50813" marB="50813">
                    <a:solidFill>
                      <a:schemeClr val="accent5">
                        <a:lumMod val="20000"/>
                        <a:lumOff val="80000"/>
                      </a:schemeClr>
                    </a:solidFill>
                  </a:tcPr>
                </a:tc>
                <a:extLst>
                  <a:ext uri="{0D108BD9-81ED-4DB2-BD59-A6C34878D82A}">
                    <a16:rowId xmlns:a16="http://schemas.microsoft.com/office/drawing/2014/main" xmlns="" val="2889670044"/>
                  </a:ext>
                </a:extLst>
              </a:tr>
              <a:tr h="411932">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2000" dirty="0" smtClean="0"/>
                        <a:t>petrol_price</a:t>
                      </a:r>
                      <a:endParaRPr lang="en-US" sz="2000" dirty="0"/>
                    </a:p>
                  </a:txBody>
                  <a:tcPr marL="101626" marR="101626" marT="50813" marB="50813">
                    <a:solidFill>
                      <a:schemeClr val="accent5">
                        <a:lumMod val="20000"/>
                        <a:lumOff val="80000"/>
                      </a:schemeClr>
                    </a:solidFill>
                  </a:tcPr>
                </a:tc>
                <a:tc>
                  <a:txBody>
                    <a:bodyPr/>
                    <a:lstStyle/>
                    <a:p>
                      <a:r>
                        <a:rPr lang="en-US" sz="2000" dirty="0" smtClean="0"/>
                        <a:t>Petrol</a:t>
                      </a:r>
                      <a:r>
                        <a:rPr lang="en-US" sz="2000" baseline="0" dirty="0" smtClean="0"/>
                        <a:t> Price of India for particular month.</a:t>
                      </a:r>
                      <a:endParaRPr lang="en-US" sz="2000" dirty="0"/>
                    </a:p>
                  </a:txBody>
                  <a:tcPr marL="101626" marR="101626" marT="50813" marB="50813">
                    <a:solidFill>
                      <a:schemeClr val="accent5">
                        <a:lumMod val="20000"/>
                        <a:lumOff val="80000"/>
                      </a:schemeClr>
                    </a:solidFill>
                  </a:tcPr>
                </a:tc>
                <a:tc>
                  <a:txBody>
                    <a:bodyPr/>
                    <a:lstStyle/>
                    <a:p>
                      <a:endParaRPr lang="en-US" sz="2000" dirty="0"/>
                    </a:p>
                  </a:txBody>
                  <a:tcPr marL="101626" marR="101626" marT="50813" marB="50813">
                    <a:solidFill>
                      <a:schemeClr val="accent5">
                        <a:lumMod val="20000"/>
                        <a:lumOff val="80000"/>
                      </a:schemeClr>
                    </a:solidFill>
                  </a:tcPr>
                </a:tc>
                <a:extLst>
                  <a:ext uri="{0D108BD9-81ED-4DB2-BD59-A6C34878D82A}">
                    <a16:rowId xmlns:a16="http://schemas.microsoft.com/office/drawing/2014/main" xmlns="" val="1891745283"/>
                  </a:ext>
                </a:extLst>
              </a:tr>
              <a:tr h="411932">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kumimoji="0" lang="en-US" sz="2000" u="none" strike="noStrike" cap="none" normalizeH="0" baseline="0" dirty="0" smtClean="0">
                          <a:ln>
                            <a:noFill/>
                          </a:ln>
                          <a:effectLst/>
                        </a:rPr>
                        <a:t>diesel_price</a:t>
                      </a:r>
                      <a:endParaRPr lang="en-US" sz="2000" dirty="0"/>
                    </a:p>
                  </a:txBody>
                  <a:tcPr marL="101626" marR="101626" marT="50813" marB="50813">
                    <a:solidFill>
                      <a:schemeClr val="accent5">
                        <a:lumMod val="20000"/>
                        <a:lumOff val="80000"/>
                      </a:schemeClr>
                    </a:solidFill>
                  </a:tcPr>
                </a:tc>
                <a:tc>
                  <a:txBody>
                    <a:bodyPr/>
                    <a:lstStyle/>
                    <a:p>
                      <a:r>
                        <a:rPr lang="en-US" sz="2000" dirty="0" smtClean="0"/>
                        <a:t>Diesel</a:t>
                      </a:r>
                      <a:r>
                        <a:rPr lang="en-US" sz="2000" baseline="0" dirty="0" smtClean="0"/>
                        <a:t> Price of India for particular month</a:t>
                      </a:r>
                      <a:r>
                        <a:rPr lang="en-US" sz="2000" dirty="0" smtClean="0"/>
                        <a:t>.</a:t>
                      </a:r>
                      <a:endParaRPr lang="en-US" sz="2000" dirty="0"/>
                    </a:p>
                  </a:txBody>
                  <a:tcPr marL="101626" marR="101626" marT="50813" marB="50813">
                    <a:solidFill>
                      <a:schemeClr val="accent5">
                        <a:lumMod val="20000"/>
                        <a:lumOff val="80000"/>
                      </a:schemeClr>
                    </a:solidFill>
                  </a:tcPr>
                </a:tc>
                <a:tc>
                  <a:txBody>
                    <a:bodyPr/>
                    <a:lstStyle/>
                    <a:p>
                      <a:endParaRPr lang="en-US" sz="2000" dirty="0"/>
                    </a:p>
                  </a:txBody>
                  <a:tcPr marL="101626" marR="101626" marT="50813" marB="50813">
                    <a:solidFill>
                      <a:schemeClr val="accent5">
                        <a:lumMod val="20000"/>
                        <a:lumOff val="80000"/>
                      </a:schemeClr>
                    </a:solidFill>
                  </a:tcPr>
                </a:tc>
                <a:extLst>
                  <a:ext uri="{0D108BD9-81ED-4DB2-BD59-A6C34878D82A}">
                    <a16:rowId xmlns:a16="http://schemas.microsoft.com/office/drawing/2014/main" xmlns="" val="3416753214"/>
                  </a:ext>
                </a:extLst>
              </a:tr>
            </a:tbl>
          </a:graphicData>
        </a:graphic>
      </p:graphicFrame>
    </p:spTree>
    <p:custDataLst>
      <p:tags r:id="rId1"/>
    </p:custDataLst>
    <p:extLst>
      <p:ext uri="{BB962C8B-B14F-4D97-AF65-F5344CB8AC3E}">
        <p14:creationId xmlns:p14="http://schemas.microsoft.com/office/powerpoint/2010/main" val="2474270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3112" dirty="0"/>
              <a:t>Car and OEM Sales Forecast for Indian Market</a:t>
            </a:r>
          </a:p>
          <a:p>
            <a:pPr>
              <a:lnSpc>
                <a:spcPct val="89000"/>
              </a:lnSpc>
            </a:pPr>
            <a:r>
              <a:rPr lang="en-US" sz="3112" dirty="0"/>
              <a:t>(Predictive Analysis)</a:t>
            </a:r>
          </a:p>
          <a:p>
            <a:pPr>
              <a:lnSpc>
                <a:spcPct val="89000"/>
              </a:lnSpc>
            </a:pPr>
            <a:endParaRPr lang="en-US" sz="2667" kern="0" dirty="0"/>
          </a:p>
        </p:txBody>
      </p:sp>
      <p:sp>
        <p:nvSpPr>
          <p:cNvPr id="8" name="Rectangle 7"/>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dirty="0" smtClean="0">
                <a:solidFill>
                  <a:srgbClr val="B2B3B5"/>
                </a:solidFill>
                <a:latin typeface="Bosch Office Sans"/>
              </a:rPr>
              <a:t>.</a:t>
            </a:r>
            <a:endParaRPr lang="en-US" sz="667" kern="0" dirty="0">
              <a:solidFill>
                <a:srgbClr val="B2B3B5"/>
              </a:solidFill>
              <a:latin typeface="Bosch Office Sans"/>
            </a:endParaRPr>
          </a:p>
        </p:txBody>
      </p:sp>
      <p:sp>
        <p:nvSpPr>
          <p:cNvPr id="7" name="Rectangle 6"/>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5</a:t>
            </a:r>
            <a:endParaRPr lang="en-US" sz="1334" kern="0" dirty="0">
              <a:solidFill>
                <a:srgbClr val="999FA6"/>
              </a:solidFill>
              <a:latin typeface="Bosch Office Sans"/>
            </a:endParaRPr>
          </a:p>
        </p:txBody>
      </p:sp>
      <p:sp>
        <p:nvSpPr>
          <p:cNvPr id="6" name="Rectangle 5" hidden="1"/>
          <p:cNvSpPr>
            <a:spLocks/>
          </p:cNvSpPr>
          <p:nvPr>
            <p:custDataLst>
              <p:tags r:id="rId5"/>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5" name="TextBox 4"/>
          <p:cNvSpPr txBox="1"/>
          <p:nvPr>
            <p:custDataLst>
              <p:tags r:id="rId6"/>
            </p:custDataLst>
          </p:nvPr>
        </p:nvSpPr>
        <p:spPr>
          <a:xfrm>
            <a:off x="288137" y="1439704"/>
            <a:ext cx="2355750" cy="4632458"/>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ts val="2556"/>
              </a:lnSpc>
            </a:pPr>
            <a:endParaRPr lang="en-US" sz="1445" kern="0" dirty="0"/>
          </a:p>
        </p:txBody>
      </p:sp>
      <p:sp>
        <p:nvSpPr>
          <p:cNvPr id="2" name="Title 1"/>
          <p:cNvSpPr>
            <a:spLocks noGrp="1"/>
          </p:cNvSpPr>
          <p:nvPr>
            <p:ph type="title"/>
            <p:custDataLst>
              <p:tags r:id="rId7"/>
            </p:custDataLst>
          </p:nvPr>
        </p:nvSpPr>
        <p:spPr>
          <a:xfrm>
            <a:off x="288137" y="719852"/>
            <a:ext cx="11616432" cy="5363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t/>
            </a:r>
            <a:br>
              <a:rPr lang="en-US" sz="3112" dirty="0"/>
            </a:br>
            <a:r>
              <a:rPr lang="en-US" sz="3112" dirty="0"/>
              <a:t>Data Dictionary </a:t>
            </a:r>
          </a:p>
        </p:txBody>
      </p:sp>
      <p:graphicFrame>
        <p:nvGraphicFramePr>
          <p:cNvPr id="4" name="Table 3"/>
          <p:cNvGraphicFramePr>
            <a:graphicFrameLocks noGrp="1"/>
          </p:cNvGraphicFramePr>
          <p:nvPr>
            <p:custDataLst>
              <p:tags r:id="rId8"/>
            </p:custDataLst>
            <p:extLst/>
          </p:nvPr>
        </p:nvGraphicFramePr>
        <p:xfrm>
          <a:off x="617011" y="1688124"/>
          <a:ext cx="9793350" cy="3658545"/>
        </p:xfrm>
        <a:graphic>
          <a:graphicData uri="http://schemas.openxmlformats.org/drawingml/2006/table">
            <a:tbl>
              <a:tblPr firstRow="1" bandRow="1">
                <a:tableStyleId>{93296810-A885-4BE3-A3E7-6D5BEEA58F35}</a:tableStyleId>
              </a:tblPr>
              <a:tblGrid>
                <a:gridCol w="4270036">
                  <a:extLst>
                    <a:ext uri="{9D8B030D-6E8A-4147-A177-3AD203B41FA5}">
                      <a16:colId xmlns:a16="http://schemas.microsoft.com/office/drawing/2014/main" xmlns="" val="2844547394"/>
                    </a:ext>
                  </a:extLst>
                </a:gridCol>
                <a:gridCol w="5523314">
                  <a:extLst>
                    <a:ext uri="{9D8B030D-6E8A-4147-A177-3AD203B41FA5}">
                      <a16:colId xmlns:a16="http://schemas.microsoft.com/office/drawing/2014/main" xmlns="" val="3672511867"/>
                    </a:ext>
                  </a:extLst>
                </a:gridCol>
              </a:tblGrid>
              <a:tr h="406505">
                <a:tc>
                  <a:txBody>
                    <a:bodyPr/>
                    <a:lstStyle/>
                    <a:p>
                      <a:r>
                        <a:rPr lang="en-US" sz="2000" dirty="0" smtClean="0"/>
                        <a:t>Variable</a:t>
                      </a:r>
                      <a:endParaRPr lang="en-US" sz="2000" dirty="0"/>
                    </a:p>
                  </a:txBody>
                  <a:tcPr marL="101626" marR="101626" marT="50813" marB="50813">
                    <a:solidFill>
                      <a:schemeClr val="accent5"/>
                    </a:solidFill>
                  </a:tcPr>
                </a:tc>
                <a:tc>
                  <a:txBody>
                    <a:bodyPr/>
                    <a:lstStyle/>
                    <a:p>
                      <a:endParaRPr lang="en-US" sz="2000" dirty="0"/>
                    </a:p>
                  </a:txBody>
                  <a:tcPr marL="101626" marR="101626" marT="50813" marB="50813">
                    <a:solidFill>
                      <a:schemeClr val="accent5"/>
                    </a:solidFill>
                  </a:tcPr>
                </a:tc>
                <a:extLst>
                  <a:ext uri="{0D108BD9-81ED-4DB2-BD59-A6C34878D82A}">
                    <a16:rowId xmlns:a16="http://schemas.microsoft.com/office/drawing/2014/main" xmlns="" val="3497713299"/>
                  </a:ext>
                </a:extLst>
              </a:tr>
              <a:tr h="406505">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2000" dirty="0" smtClean="0"/>
                        <a:t>diesel system</a:t>
                      </a:r>
                      <a:endParaRPr lang="en-US" sz="2000" dirty="0"/>
                    </a:p>
                  </a:txBody>
                  <a:tcPr marL="101626" marR="101626" marT="50813" marB="50813">
                    <a:solidFill>
                      <a:schemeClr val="accent5">
                        <a:lumMod val="20000"/>
                        <a:lumOff val="80000"/>
                      </a:schemeClr>
                    </a:solidFill>
                  </a:tcPr>
                </a:tc>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2000" dirty="0" smtClean="0"/>
                        <a:t>auxiliary system </a:t>
                      </a:r>
                    </a:p>
                  </a:txBody>
                  <a:tcPr marL="101626" marR="101626" marT="50813" marB="50813">
                    <a:solidFill>
                      <a:schemeClr val="accent5">
                        <a:lumMod val="20000"/>
                        <a:lumOff val="80000"/>
                      </a:schemeClr>
                    </a:solidFill>
                  </a:tcPr>
                </a:tc>
                <a:extLst>
                  <a:ext uri="{0D108BD9-81ED-4DB2-BD59-A6C34878D82A}">
                    <a16:rowId xmlns:a16="http://schemas.microsoft.com/office/drawing/2014/main" xmlns="" val="476794400"/>
                  </a:ext>
                </a:extLst>
              </a:tr>
              <a:tr h="406505">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kumimoji="0" lang="en-US" sz="2000" u="none" strike="noStrike" cap="none" normalizeH="0" baseline="0" dirty="0" smtClean="0">
                          <a:ln>
                            <a:noFill/>
                          </a:ln>
                          <a:effectLst/>
                        </a:rPr>
                        <a:t>breaking system</a:t>
                      </a:r>
                      <a:endParaRPr lang="en-US" sz="2000" dirty="0"/>
                    </a:p>
                  </a:txBody>
                  <a:tcPr marL="101626" marR="101626" marT="50813" marB="50813">
                    <a:solidFill>
                      <a:schemeClr val="accent5">
                        <a:lumMod val="20000"/>
                        <a:lumOff val="80000"/>
                      </a:schemeClr>
                    </a:solidFill>
                  </a:tcPr>
                </a:tc>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2000" dirty="0" smtClean="0"/>
                        <a:t>automotive bulbs</a:t>
                      </a:r>
                    </a:p>
                  </a:txBody>
                  <a:tcPr marL="101626" marR="101626" marT="50813" marB="50813">
                    <a:solidFill>
                      <a:schemeClr val="accent5">
                        <a:lumMod val="20000"/>
                        <a:lumOff val="80000"/>
                      </a:schemeClr>
                    </a:solidFill>
                  </a:tcPr>
                </a:tc>
                <a:extLst>
                  <a:ext uri="{0D108BD9-81ED-4DB2-BD59-A6C34878D82A}">
                    <a16:rowId xmlns:a16="http://schemas.microsoft.com/office/drawing/2014/main" xmlns="" val="2084985631"/>
                  </a:ext>
                </a:extLst>
              </a:tr>
              <a:tr h="406505">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kumimoji="0" lang="en-US" sz="2000" u="none" strike="noStrike" cap="none" normalizeH="0" baseline="0" dirty="0" smtClean="0">
                          <a:ln>
                            <a:noFill/>
                          </a:ln>
                          <a:effectLst/>
                        </a:rPr>
                        <a:t>auto electricals</a:t>
                      </a:r>
                      <a:endParaRPr lang="en-US" sz="2000" dirty="0"/>
                    </a:p>
                  </a:txBody>
                  <a:tcPr marL="101626" marR="101626" marT="50813" marB="50813">
                    <a:solidFill>
                      <a:schemeClr val="accent5">
                        <a:lumMod val="20000"/>
                        <a:lumOff val="80000"/>
                      </a:schemeClr>
                    </a:solidFill>
                  </a:tcPr>
                </a:tc>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2000" dirty="0" smtClean="0"/>
                        <a:t>spark plugs</a:t>
                      </a:r>
                    </a:p>
                  </a:txBody>
                  <a:tcPr marL="101626" marR="101626" marT="50813" marB="50813">
                    <a:solidFill>
                      <a:schemeClr val="accent5">
                        <a:lumMod val="20000"/>
                        <a:lumOff val="80000"/>
                      </a:schemeClr>
                    </a:solidFill>
                  </a:tcPr>
                </a:tc>
                <a:extLst>
                  <a:ext uri="{0D108BD9-81ED-4DB2-BD59-A6C34878D82A}">
                    <a16:rowId xmlns:a16="http://schemas.microsoft.com/office/drawing/2014/main" xmlns="" val="3596604742"/>
                  </a:ext>
                </a:extLst>
              </a:tr>
              <a:tr h="406505">
                <a:tc>
                  <a:txBody>
                    <a:bodyPr/>
                    <a:lstStyle/>
                    <a:p>
                      <a:r>
                        <a:rPr lang="en-US" sz="2000" dirty="0" smtClean="0"/>
                        <a:t>batteries</a:t>
                      </a:r>
                      <a:endParaRPr lang="en-US" sz="2000" dirty="0"/>
                    </a:p>
                  </a:txBody>
                  <a:tcPr marL="101626" marR="101626" marT="50813" marB="50813">
                    <a:solidFill>
                      <a:schemeClr val="accent5">
                        <a:lumMod val="20000"/>
                        <a:lumOff val="80000"/>
                      </a:schemeClr>
                    </a:solidFill>
                  </a:tcPr>
                </a:tc>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2000" dirty="0" smtClean="0"/>
                        <a:t>wiper blades</a:t>
                      </a:r>
                    </a:p>
                  </a:txBody>
                  <a:tcPr marL="101626" marR="101626" marT="50813" marB="50813">
                    <a:solidFill>
                      <a:schemeClr val="accent5">
                        <a:lumMod val="20000"/>
                        <a:lumOff val="80000"/>
                      </a:schemeClr>
                    </a:solidFill>
                  </a:tcPr>
                </a:tc>
                <a:extLst>
                  <a:ext uri="{0D108BD9-81ED-4DB2-BD59-A6C34878D82A}">
                    <a16:rowId xmlns:a16="http://schemas.microsoft.com/office/drawing/2014/main" xmlns="" val="1701883094"/>
                  </a:ext>
                </a:extLst>
              </a:tr>
              <a:tr h="406505">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automotive belt</a:t>
                      </a:r>
                    </a:p>
                  </a:txBody>
                  <a:tcPr marL="101626" marR="101626" marT="50813" marB="50813">
                    <a:solidFill>
                      <a:schemeClr val="accent5">
                        <a:lumMod val="20000"/>
                        <a:lumOff val="80000"/>
                      </a:schemeClr>
                    </a:solidFill>
                  </a:tcPr>
                </a:tc>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2000" dirty="0" smtClean="0"/>
                        <a:t>lightning coils</a:t>
                      </a:r>
                    </a:p>
                  </a:txBody>
                  <a:tcPr marL="101626" marR="101626" marT="50813" marB="50813">
                    <a:solidFill>
                      <a:schemeClr val="accent5">
                        <a:lumMod val="20000"/>
                        <a:lumOff val="80000"/>
                      </a:schemeClr>
                    </a:solidFill>
                  </a:tcPr>
                </a:tc>
                <a:extLst>
                  <a:ext uri="{0D108BD9-81ED-4DB2-BD59-A6C34878D82A}">
                    <a16:rowId xmlns:a16="http://schemas.microsoft.com/office/drawing/2014/main" xmlns="" val="3229444998"/>
                  </a:ext>
                </a:extLst>
              </a:tr>
              <a:tr h="406505">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2000" dirty="0" smtClean="0"/>
                        <a:t>horns</a:t>
                      </a:r>
                    </a:p>
                  </a:txBody>
                  <a:tcPr marL="101626" marR="101626" marT="50813" marB="50813">
                    <a:solidFill>
                      <a:schemeClr val="accent5">
                        <a:lumMod val="20000"/>
                        <a:lumOff val="80000"/>
                      </a:schemeClr>
                    </a:solidFill>
                  </a:tcPr>
                </a:tc>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2000" dirty="0" smtClean="0"/>
                        <a:t>charging</a:t>
                      </a:r>
                      <a:r>
                        <a:rPr lang="en-US" sz="2000" baseline="0" dirty="0" smtClean="0"/>
                        <a:t> coils</a:t>
                      </a:r>
                      <a:endParaRPr lang="en-US" sz="2000" dirty="0" smtClean="0"/>
                    </a:p>
                  </a:txBody>
                  <a:tcPr marL="101626" marR="101626" marT="50813" marB="50813">
                    <a:solidFill>
                      <a:schemeClr val="accent5">
                        <a:lumMod val="20000"/>
                        <a:lumOff val="80000"/>
                      </a:schemeClr>
                    </a:solidFill>
                  </a:tcPr>
                </a:tc>
                <a:extLst>
                  <a:ext uri="{0D108BD9-81ED-4DB2-BD59-A6C34878D82A}">
                    <a16:rowId xmlns:a16="http://schemas.microsoft.com/office/drawing/2014/main" xmlns="" val="2889670044"/>
                  </a:ext>
                </a:extLst>
              </a:tr>
              <a:tr h="406505">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kumimoji="0" lang="en-US" sz="2000" u="none" strike="noStrike" cap="none" normalizeH="0" baseline="0" dirty="0" smtClean="0">
                          <a:ln>
                            <a:noFill/>
                          </a:ln>
                          <a:effectLst/>
                        </a:rPr>
                        <a:t>filters</a:t>
                      </a:r>
                      <a:endParaRPr lang="en-US" sz="2000" dirty="0" smtClean="0"/>
                    </a:p>
                  </a:txBody>
                  <a:tcPr marL="101626" marR="101626" marT="50813" marB="50813">
                    <a:solidFill>
                      <a:schemeClr val="accent5">
                        <a:lumMod val="20000"/>
                        <a:lumOff val="80000"/>
                      </a:schemeClr>
                    </a:solidFill>
                  </a:tcPr>
                </a:tc>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2000" dirty="0" smtClean="0"/>
                        <a:t>ignition coils</a:t>
                      </a:r>
                    </a:p>
                  </a:txBody>
                  <a:tcPr marL="101626" marR="101626" marT="50813" marB="50813">
                    <a:solidFill>
                      <a:schemeClr val="accent5">
                        <a:lumMod val="20000"/>
                        <a:lumOff val="80000"/>
                      </a:schemeClr>
                    </a:solidFill>
                  </a:tcPr>
                </a:tc>
                <a:extLst>
                  <a:ext uri="{0D108BD9-81ED-4DB2-BD59-A6C34878D82A}">
                    <a16:rowId xmlns:a16="http://schemas.microsoft.com/office/drawing/2014/main" xmlns="" val="1891745283"/>
                  </a:ext>
                </a:extLst>
              </a:tr>
              <a:tr h="406505">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2000" dirty="0" smtClean="0"/>
                        <a:t>gasoline system</a:t>
                      </a:r>
                    </a:p>
                  </a:txBody>
                  <a:tcPr marL="101626" marR="101626" marT="50813" marB="50813">
                    <a:solidFill>
                      <a:schemeClr val="accent5">
                        <a:lumMod val="20000"/>
                        <a:lumOff val="80000"/>
                      </a:schemeClr>
                    </a:solidFill>
                  </a:tcPr>
                </a:tc>
                <a:tc>
                  <a:txBody>
                    <a:bodyPr/>
                    <a:lstStyle/>
                    <a:p>
                      <a:endParaRPr lang="en-US" sz="2000" dirty="0"/>
                    </a:p>
                  </a:txBody>
                  <a:tcPr marL="101626" marR="101626" marT="50813" marB="50813">
                    <a:solidFill>
                      <a:schemeClr val="accent5">
                        <a:lumMod val="20000"/>
                        <a:lumOff val="80000"/>
                      </a:schemeClr>
                    </a:solidFill>
                  </a:tcPr>
                </a:tc>
                <a:extLst>
                  <a:ext uri="{0D108BD9-81ED-4DB2-BD59-A6C34878D82A}">
                    <a16:rowId xmlns:a16="http://schemas.microsoft.com/office/drawing/2014/main" xmlns="" val="3416753214"/>
                  </a:ext>
                </a:extLst>
              </a:tr>
            </a:tbl>
          </a:graphicData>
        </a:graphic>
      </p:graphicFrame>
    </p:spTree>
    <p:custDataLst>
      <p:tags r:id="rId1"/>
    </p:custDataLst>
    <p:extLst>
      <p:ext uri="{BB962C8B-B14F-4D97-AF65-F5344CB8AC3E}">
        <p14:creationId xmlns:p14="http://schemas.microsoft.com/office/powerpoint/2010/main" val="29600593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667"/>
              <a:t>Car and OEM Sales Forecast for Indian Market(Predictive Analysis)</a:t>
            </a:r>
            <a:endParaRPr lang="en-US" sz="2667" kern="0" dirty="0"/>
          </a:p>
        </p:txBody>
      </p:sp>
      <p:sp>
        <p:nvSpPr>
          <p:cNvPr id="8" name="Rectangle 7"/>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endParaRPr lang="en-US" sz="667" kern="0" dirty="0">
              <a:solidFill>
                <a:srgbClr val="B2B3B5"/>
              </a:solidFill>
              <a:latin typeface="Bosch Office Sans"/>
            </a:endParaRPr>
          </a:p>
        </p:txBody>
      </p:sp>
      <p:sp>
        <p:nvSpPr>
          <p:cNvPr id="7" name="Rectangle 6"/>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6</a:t>
            </a:r>
            <a:endParaRPr lang="en-US" sz="1334" kern="0" dirty="0">
              <a:solidFill>
                <a:srgbClr val="999FA6"/>
              </a:solidFill>
              <a:latin typeface="Bosch Office Sans"/>
            </a:endParaRPr>
          </a:p>
        </p:txBody>
      </p:sp>
      <p:sp>
        <p:nvSpPr>
          <p:cNvPr id="6" name="Rectangle 5" hidden="1"/>
          <p:cNvSpPr>
            <a:spLocks/>
          </p:cNvSpPr>
          <p:nvPr>
            <p:custDataLst>
              <p:tags r:id="rId5"/>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5" name="TextBox 4"/>
          <p:cNvSpPr txBox="1"/>
          <p:nvPr>
            <p:custDataLst>
              <p:tags r:id="rId6"/>
            </p:custDataLst>
          </p:nvPr>
        </p:nvSpPr>
        <p:spPr>
          <a:xfrm>
            <a:off x="288137" y="1439704"/>
            <a:ext cx="2355750" cy="4632458"/>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ts val="2556"/>
              </a:lnSpc>
            </a:pPr>
            <a:endParaRPr lang="en-US" sz="1445" kern="0" dirty="0"/>
          </a:p>
        </p:txBody>
      </p:sp>
      <p:sp>
        <p:nvSpPr>
          <p:cNvPr id="2" name="Title 1"/>
          <p:cNvSpPr>
            <a:spLocks noGrp="1"/>
          </p:cNvSpPr>
          <p:nvPr>
            <p:ph type="title"/>
            <p:custDataLst>
              <p:tags r:id="rId7"/>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0A5139"/>
                </a:solidFill>
              </a:rPr>
              <a:t>Data Set Description</a:t>
            </a:r>
          </a:p>
        </p:txBody>
      </p:sp>
      <p:pic>
        <p:nvPicPr>
          <p:cNvPr id="21" name="Picture 20"/>
          <p:cNvPicPr>
            <a:picLocks noChangeAspect="1"/>
          </p:cNvPicPr>
          <p:nvPr>
            <p:custDataLst>
              <p:tags r:id="rId8"/>
            </p:custDataLst>
          </p:nvPr>
        </p:nvPicPr>
        <p:blipFill>
          <a:blip r:embed="rId11"/>
          <a:stretch>
            <a:fillRect/>
          </a:stretch>
        </p:blipFill>
        <p:spPr>
          <a:xfrm>
            <a:off x="288138" y="1226572"/>
            <a:ext cx="4308525" cy="4583762"/>
          </a:xfrm>
          <a:prstGeom prst="rect">
            <a:avLst/>
          </a:prstGeom>
        </p:spPr>
      </p:pic>
      <p:graphicFrame>
        <p:nvGraphicFramePr>
          <p:cNvPr id="15" name="Diagram 14"/>
          <p:cNvGraphicFramePr/>
          <p:nvPr>
            <p:custDataLst>
              <p:tags r:id="rId9"/>
            </p:custDataLst>
            <p:extLst>
              <p:ext uri="{D42A27DB-BD31-4B8C-83A1-F6EECF244321}">
                <p14:modId xmlns:p14="http://schemas.microsoft.com/office/powerpoint/2010/main" val="3980296265"/>
              </p:ext>
            </p:extLst>
          </p:nvPr>
        </p:nvGraphicFramePr>
        <p:xfrm>
          <a:off x="4725813" y="782036"/>
          <a:ext cx="7465992" cy="541849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custDataLst>
      <p:tags r:id="rId1"/>
    </p:custDataLst>
    <p:extLst>
      <p:ext uri="{BB962C8B-B14F-4D97-AF65-F5344CB8AC3E}">
        <p14:creationId xmlns:p14="http://schemas.microsoft.com/office/powerpoint/2010/main" val="34473650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667" dirty="0"/>
              <a:t>Car and OEM Sales Forecast for Indian Market (Predictive Analysis)</a:t>
            </a:r>
          </a:p>
        </p:txBody>
      </p:sp>
      <p:sp>
        <p:nvSpPr>
          <p:cNvPr id="8" name="Rectangle 7"/>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endParaRPr lang="en-US" sz="667" kern="0" dirty="0">
              <a:solidFill>
                <a:srgbClr val="B2B3B5"/>
              </a:solidFill>
              <a:latin typeface="Bosch Office Sans"/>
            </a:endParaRPr>
          </a:p>
        </p:txBody>
      </p:sp>
      <p:sp>
        <p:nvSpPr>
          <p:cNvPr id="7" name="Rectangle 6"/>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7</a:t>
            </a:r>
            <a:endParaRPr lang="en-US" sz="1334" kern="0" dirty="0">
              <a:solidFill>
                <a:srgbClr val="999FA6"/>
              </a:solidFill>
              <a:latin typeface="Bosch Office Sans"/>
            </a:endParaRPr>
          </a:p>
        </p:txBody>
      </p:sp>
      <p:sp>
        <p:nvSpPr>
          <p:cNvPr id="6" name="Rectangle 5" hidden="1"/>
          <p:cNvSpPr>
            <a:spLocks/>
          </p:cNvSpPr>
          <p:nvPr>
            <p:custDataLst>
              <p:tags r:id="rId5"/>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5" name="TextBox 4"/>
          <p:cNvSpPr txBox="1"/>
          <p:nvPr>
            <p:custDataLst>
              <p:tags r:id="rId6"/>
            </p:custDataLst>
          </p:nvPr>
        </p:nvSpPr>
        <p:spPr>
          <a:xfrm>
            <a:off x="288137" y="1439704"/>
            <a:ext cx="2355750" cy="4632458"/>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ts val="2556"/>
              </a:lnSpc>
            </a:pPr>
            <a:endParaRPr lang="en-US" sz="1445" kern="0" dirty="0"/>
          </a:p>
        </p:txBody>
      </p:sp>
      <p:sp>
        <p:nvSpPr>
          <p:cNvPr id="2" name="Title 1"/>
          <p:cNvSpPr>
            <a:spLocks noGrp="1"/>
          </p:cNvSpPr>
          <p:nvPr>
            <p:ph type="title"/>
            <p:custDataLst>
              <p:tags r:id="rId7"/>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0A5139"/>
                </a:solidFill>
              </a:rPr>
              <a:t>Challenges</a:t>
            </a:r>
          </a:p>
        </p:txBody>
      </p:sp>
      <p:sp>
        <p:nvSpPr>
          <p:cNvPr id="19" name="Content Placeholder 18"/>
          <p:cNvSpPr>
            <a:spLocks noGrp="1"/>
          </p:cNvSpPr>
          <p:nvPr>
            <p:ph sz="half" idx="1"/>
            <p:custDataLst>
              <p:tags r:id="rId8"/>
            </p:custDataLst>
          </p:nvPr>
        </p:nvSpPr>
        <p:spPr>
          <a:xfrm>
            <a:off x="4927884" y="1439704"/>
            <a:ext cx="6972452" cy="4632458"/>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US" dirty="0"/>
              <a:t> Car and OEM Sales Forecast has </a:t>
            </a:r>
            <a:r>
              <a:rPr lang="en-US" dirty="0" smtClean="0"/>
              <a:t>few challenges. </a:t>
            </a:r>
          </a:p>
          <a:p>
            <a:pPr lvl="1"/>
            <a:r>
              <a:rPr lang="en-US" dirty="0" smtClean="0"/>
              <a:t>Dataset imbalance</a:t>
            </a:r>
          </a:p>
          <a:p>
            <a:pPr lvl="1"/>
            <a:r>
              <a:rPr lang="en-US" dirty="0" smtClean="0"/>
              <a:t>Collecting </a:t>
            </a:r>
            <a:r>
              <a:rPr lang="en-US" dirty="0"/>
              <a:t>data regarding car sales of previous two </a:t>
            </a:r>
            <a:r>
              <a:rPr lang="en-US" dirty="0" smtClean="0"/>
              <a:t>years monthly wise </a:t>
            </a:r>
            <a:r>
              <a:rPr lang="en-US" dirty="0"/>
              <a:t>by considering each model of different </a:t>
            </a:r>
            <a:r>
              <a:rPr lang="en-US" dirty="0" smtClean="0"/>
              <a:t>companies.</a:t>
            </a:r>
          </a:p>
          <a:p>
            <a:pPr lvl="1"/>
            <a:r>
              <a:rPr lang="en-US" dirty="0" smtClean="0"/>
              <a:t>Collection </a:t>
            </a:r>
            <a:r>
              <a:rPr lang="en-US" dirty="0"/>
              <a:t>of data regarding </a:t>
            </a:r>
            <a:r>
              <a:rPr lang="en-US" dirty="0" smtClean="0"/>
              <a:t>various BOSCH OEM </a:t>
            </a:r>
            <a:r>
              <a:rPr lang="en-US" dirty="0"/>
              <a:t>products of the organization used in different </a:t>
            </a:r>
            <a:r>
              <a:rPr lang="en-US" dirty="0" smtClean="0"/>
              <a:t>cars.</a:t>
            </a:r>
          </a:p>
          <a:p>
            <a:pPr lvl="1"/>
            <a:r>
              <a:rPr lang="en-US" dirty="0" smtClean="0"/>
              <a:t>Mapping </a:t>
            </a:r>
            <a:r>
              <a:rPr lang="en-US" dirty="0"/>
              <a:t>the OEM product sales with the prediction of car sales of a particular </a:t>
            </a:r>
            <a:r>
              <a:rPr lang="en-US" dirty="0" smtClean="0"/>
              <a:t>model.</a:t>
            </a:r>
          </a:p>
          <a:p>
            <a:pPr lvl="1"/>
            <a:r>
              <a:rPr lang="en-US" dirty="0"/>
              <a:t>Choosing of different algorithm for the prediction and comparing and getting best results out of all the </a:t>
            </a:r>
            <a:r>
              <a:rPr lang="en-US" dirty="0" smtClean="0"/>
              <a:t>models.</a:t>
            </a:r>
          </a:p>
        </p:txBody>
      </p:sp>
      <p:pic>
        <p:nvPicPr>
          <p:cNvPr id="4" name="Picture 3"/>
          <p:cNvPicPr>
            <a:picLocks noChangeAspect="1"/>
          </p:cNvPicPr>
          <p:nvPr>
            <p:custDataLst>
              <p:tags r:id="rId9"/>
            </p:custDataLst>
          </p:nvPr>
        </p:nvPicPr>
        <p:blipFill>
          <a:blip r:embed="rId12">
            <a:extLst>
              <a:ext uri="{28A0092B-C50C-407E-A947-70E740481C1C}">
                <a14:useLocalDpi xmlns:a14="http://schemas.microsoft.com/office/drawing/2010/main" val="0"/>
              </a:ext>
            </a:extLst>
          </a:blip>
          <a:stretch>
            <a:fillRect/>
          </a:stretch>
        </p:blipFill>
        <p:spPr>
          <a:xfrm>
            <a:off x="456809" y="1352192"/>
            <a:ext cx="4030752" cy="2327239"/>
          </a:xfrm>
          <a:prstGeom prst="rect">
            <a:avLst/>
          </a:prstGeom>
        </p:spPr>
      </p:pic>
      <p:pic>
        <p:nvPicPr>
          <p:cNvPr id="20" name="Picture 19"/>
          <p:cNvPicPr>
            <a:picLocks noChangeAspect="1"/>
          </p:cNvPicPr>
          <p:nvPr>
            <p:custDataLst>
              <p:tags r:id="rId10"/>
            </p:custDataLst>
          </p:nvPr>
        </p:nvPicPr>
        <p:blipFill>
          <a:blip r:embed="rId13" cstate="print">
            <a:extLst>
              <a:ext uri="{28A0092B-C50C-407E-A947-70E740481C1C}">
                <a14:useLocalDpi xmlns:a14="http://schemas.microsoft.com/office/drawing/2010/main" val="0"/>
              </a:ext>
            </a:extLst>
          </a:blip>
          <a:stretch>
            <a:fillRect/>
          </a:stretch>
        </p:blipFill>
        <p:spPr>
          <a:xfrm>
            <a:off x="456809" y="3672150"/>
            <a:ext cx="4030752" cy="2414750"/>
          </a:xfrm>
          <a:prstGeom prst="rect">
            <a:avLst/>
          </a:prstGeom>
        </p:spPr>
      </p:pic>
    </p:spTree>
    <p:custDataLst>
      <p:tags r:id="rId1"/>
    </p:custDataLst>
    <p:extLst>
      <p:ext uri="{BB962C8B-B14F-4D97-AF65-F5344CB8AC3E}">
        <p14:creationId xmlns:p14="http://schemas.microsoft.com/office/powerpoint/2010/main" val="1002529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667" dirty="0"/>
              <a:t>Car and OEM Sales Forecast for Indian Market (Predictive Analysis)</a:t>
            </a:r>
          </a:p>
        </p:txBody>
      </p:sp>
      <p:sp>
        <p:nvSpPr>
          <p:cNvPr id="8" name="Rectangle 7"/>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endParaRPr lang="en-US" sz="667" kern="0" dirty="0">
              <a:solidFill>
                <a:srgbClr val="B2B3B5"/>
              </a:solidFill>
              <a:latin typeface="Bosch Office Sans"/>
            </a:endParaRPr>
          </a:p>
        </p:txBody>
      </p:sp>
      <p:sp>
        <p:nvSpPr>
          <p:cNvPr id="7" name="Rectangle 6"/>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8</a:t>
            </a:r>
            <a:endParaRPr lang="en-US" sz="1334" kern="0" dirty="0">
              <a:solidFill>
                <a:srgbClr val="999FA6"/>
              </a:solidFill>
              <a:latin typeface="Bosch Office Sans"/>
            </a:endParaRPr>
          </a:p>
        </p:txBody>
      </p:sp>
      <p:sp>
        <p:nvSpPr>
          <p:cNvPr id="6" name="Rectangle 5" hidden="1"/>
          <p:cNvSpPr>
            <a:spLocks/>
          </p:cNvSpPr>
          <p:nvPr>
            <p:custDataLst>
              <p:tags r:id="rId5"/>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2" name="Title 1"/>
          <p:cNvSpPr>
            <a:spLocks noGrp="1"/>
          </p:cNvSpPr>
          <p:nvPr>
            <p:ph type="title"/>
            <p:custDataLst>
              <p:tags r:id="rId6"/>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0A5139"/>
                </a:solidFill>
              </a:rPr>
              <a:t>Use case -  Car Manufacturers Based</a:t>
            </a:r>
          </a:p>
        </p:txBody>
      </p:sp>
      <p:graphicFrame>
        <p:nvGraphicFramePr>
          <p:cNvPr id="3" name="Diagram 2"/>
          <p:cNvGraphicFramePr/>
          <p:nvPr>
            <p:custDataLst>
              <p:tags r:id="rId7"/>
            </p:custDataLst>
            <p:extLst/>
          </p:nvPr>
        </p:nvGraphicFramePr>
        <p:xfrm>
          <a:off x="659355" y="1473580"/>
          <a:ext cx="9112586" cy="417154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ustDataLst>
      <p:tags r:id="rId1"/>
    </p:custDataLst>
    <p:extLst>
      <p:ext uri="{BB962C8B-B14F-4D97-AF65-F5344CB8AC3E}">
        <p14:creationId xmlns:p14="http://schemas.microsoft.com/office/powerpoint/2010/main" val="6266772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667" dirty="0"/>
              <a:t>Car and OEM Sales Forecast for Indian Market (Predictive Analysis)</a:t>
            </a:r>
          </a:p>
        </p:txBody>
      </p:sp>
      <p:sp>
        <p:nvSpPr>
          <p:cNvPr id="8" name="Rectangle 7"/>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endParaRPr lang="en-US" sz="667" kern="0" dirty="0">
              <a:solidFill>
                <a:srgbClr val="B2B3B5"/>
              </a:solidFill>
              <a:latin typeface="Bosch Office Sans"/>
            </a:endParaRPr>
          </a:p>
        </p:txBody>
      </p:sp>
      <p:sp>
        <p:nvSpPr>
          <p:cNvPr id="7" name="Rectangle 6"/>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9</a:t>
            </a:r>
            <a:endParaRPr lang="en-US" sz="1334" kern="0" dirty="0">
              <a:solidFill>
                <a:srgbClr val="999FA6"/>
              </a:solidFill>
              <a:latin typeface="Bosch Office Sans"/>
            </a:endParaRPr>
          </a:p>
        </p:txBody>
      </p:sp>
      <p:sp>
        <p:nvSpPr>
          <p:cNvPr id="6" name="Rectangle 5" hidden="1"/>
          <p:cNvSpPr>
            <a:spLocks/>
          </p:cNvSpPr>
          <p:nvPr>
            <p:custDataLst>
              <p:tags r:id="rId5"/>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2" name="Title 1"/>
          <p:cNvSpPr>
            <a:spLocks noGrp="1"/>
          </p:cNvSpPr>
          <p:nvPr>
            <p:ph type="title"/>
            <p:custDataLst>
              <p:tags r:id="rId6"/>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0A5139"/>
                </a:solidFill>
              </a:rPr>
              <a:t>Use case -  OEM Based</a:t>
            </a:r>
          </a:p>
        </p:txBody>
      </p:sp>
      <p:graphicFrame>
        <p:nvGraphicFramePr>
          <p:cNvPr id="3" name="Diagram 2"/>
          <p:cNvGraphicFramePr/>
          <p:nvPr>
            <p:custDataLst>
              <p:tags r:id="rId7"/>
            </p:custDataLst>
            <p:extLst/>
          </p:nvPr>
        </p:nvGraphicFramePr>
        <p:xfrm>
          <a:off x="659355" y="1473580"/>
          <a:ext cx="9112586" cy="417154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ustDataLst>
      <p:tags r:id="rId1"/>
    </p:custDataLst>
    <p:extLst>
      <p:ext uri="{BB962C8B-B14F-4D97-AF65-F5344CB8AC3E}">
        <p14:creationId xmlns:p14="http://schemas.microsoft.com/office/powerpoint/2010/main" val="403964297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_1" val="RBEI_Kor"/>
  <p:tag name="ML_2" val="Bosch2.mcr"/>
  <p:tag name="SHAPESETGROUPCLASSNAME" val="ShapeSetGroup1"/>
  <p:tag name="SHAPESETCLASSNAME" val="TitleSupergraphic1"/>
  <p:tag name="COLORSETGROUPCLASSNAME" val="ColorSetGroup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PICTURE 5_SHAPECLASSPROTECTIONTYPE" val="15"/>
  <p:tag name="SUBTITLE 2_SHAPECLASSPROTECTIONTYPE" val="0"/>
  <p:tag name="TITLE 1_SHAPECLASSPROTECTIONTYPE" val="0"/>
  <p:tag name="ML_LAYOUT_RESOURCE" val="BOSCH2_16_9_NAVI.mcr"/>
  <p:tag name="FIELD.CHAPTER.CONTENT" val="Header of section"/>
  <p:tag name="FIELD.CHAPTER.VALUE" val="Header of section"/>
  <p:tag name="FIELD.DPT.CONTENT" val="RBEI/BSB"/>
  <p:tag name="FIELD.DPT.VALUE" val="RBEI/BSB | "/>
  <p:tag name="FIELDS.INITIALIZED" val="1"/>
  <p:tag name="PICTURE 1_SHAPECLASSPROTECTIONTYPE" val="15"/>
  <p:tag name="PICTURE 10_SHAPECLASSPROTECTIONTYPE" val="15"/>
  <p:tag name="PICTURE 13_SHAPECLASSPROTECTIONTYPE" val="15"/>
</p:tagLst>
</file>

<file path=ppt/tags/tag1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10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10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10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10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10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0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6.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Lst>
</file>

<file path=ppt/tags/tag10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10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10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1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11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11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11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1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4.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Lst>
</file>

<file path=ppt/tags/tag11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11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11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11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11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1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woObjects"/>
  <p:tag name="COLORSETGROUPCLASSNAME" val="ColorSetGroup7"/>
  <p:tag name="FONTSETGROUPCLASSNAME" val="FontSetGroup1"/>
  <p:tag name="SHAPECLASSNAME" val="tNavbar"/>
  <p:tag name="SHAPECLASSPROTECTIONTYPE" val="31"/>
</p:tagLst>
</file>

<file path=ppt/tags/tag12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2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Lst>
</file>

<file path=ppt/tags/tag12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12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12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12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12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12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2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130.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Lst>
</file>

<file path=ppt/tags/tag13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13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13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13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13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13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3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8.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Lst>
</file>

<file path=ppt/tags/tag13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woObjects"/>
  <p:tag name="COLORSETGROUPCLASSNAME" val="ColorSetGroup7"/>
  <p:tag name="FONTSETGROUPCLASSNAME" val="FontSetGroup1"/>
  <p:tag name="SHAPECLASSNAME" val="FooterLine1OnSlides"/>
  <p:tag name="SHAPECLASSPROTECTIONTYPE" val="63"/>
</p:tagLst>
</file>

<file path=ppt/tags/tag14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14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14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14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14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4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8.xml><?xml version="1.0" encoding="utf-8"?>
<p:tagLst xmlns:a="http://schemas.openxmlformats.org/drawingml/2006/main" xmlns:r="http://schemas.openxmlformats.org/officeDocument/2006/relationships" xmlns:p="http://schemas.openxmlformats.org/presentationml/2006/main">
  <p:tag name="ML_1" val="RBEI_Kor"/>
  <p:tag name="ML_2" val="Bosch2.mcr"/>
  <p:tag name="SHAPESETGROUPCLASSNAME" val="ShapeSetGroup1"/>
  <p:tag name="SHAPESETCLASSNAME" val="Object"/>
  <p:tag name="COLORSETGROUPCLASSNAME" val="ColorSetGroup5"/>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NBTXT" val="Partnership-Vision"/>
  <p:tag name="AGTX" val="Partnership-Vision"/>
  <p:tag name="FIELD.CHAPTER.COMBOINDEX" val="-2"/>
  <p:tag name="FIELD.REM_ANL.COMBOINDEX" val="-2"/>
  <p:tag name="FIELD.DPT.COMBOINDEX" val="-2"/>
  <p:tag name="NBTXTC" val="Value Propositions"/>
  <p:tag name="AGTXC" val="Value Propositions"/>
  <p:tag name="ML_LAYOUT_RESOURCE" val="BOSCH2_16_9_NAVI.mcr"/>
  <p:tag name="FIELDS.INITIALIZED" val="1"/>
  <p:tag name="CONFIG" val="BOSCH2"/>
  <p:tag name="PICTURE 11_SHAPECLASSPROTECTIONTYPE" val="15"/>
  <p:tag name="PICTURE 12_SHAPECLASSPROTECTIONTYPE" val="15"/>
  <p:tag name="FIELD.DPT.CONTENT" val="RBEI/BSX"/>
  <p:tag name="FIELD.DPT.VALUE" val="RBEI/BSX | "/>
  <p:tag name="FIELD.CHAPTER.CONTENT" val="RBEI/BSX – Building AI Capability"/>
  <p:tag name="FIELD.CHAPTER.VALUE" val="RBEI/BSX – Building AI Capability"/>
</p:tagLst>
</file>

<file path=ppt/tags/tag149.xml><?xml version="1.0" encoding="utf-8"?>
<p:tagLst xmlns:a="http://schemas.openxmlformats.org/drawingml/2006/main" xmlns:r="http://schemas.openxmlformats.org/officeDocument/2006/relationships" xmlns:p="http://schemas.openxmlformats.org/presentationml/2006/main">
  <p:tag name="COLORSETCLASSNAME" val="ColorSet2"/>
  <p:tag name="COLORS" val="LightGray;-1;-2;-2;-1;-2"/>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5"/>
  <p:tag name="FONTSETGROUPCLASSNAME" val="FontSetGroup1"/>
  <p:tag name="SHAPECLASSNAME" val="FooterLine2OnSlides"/>
  <p:tag name="SHAPECLASSPROTECTIONTYPE" val="63"/>
  <p:tag name="FONTCOLOR" val="Black"/>
  <p:tag name="FONTCOLOR2" val="LightGray"/>
  <p:tag name="FONTCOLOR3" val="LightGray"/>
</p:tagLst>
</file>

<file path=ppt/tags/tag15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5"/>
  <p:tag name="FONTSETGROUPCLASSNAME" val="FontSetGroup1"/>
  <p:tag name="SHAPECLASSNAME" val="PageNumberOnSlides"/>
  <p:tag name="SHAPECLASSPROTECTIONTYPE" val="63"/>
</p:tagLst>
</file>

<file path=ppt/tags/tag15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5"/>
  <p:tag name="FONTSETGROUPCLASSNAME" val="FontSetGroup1"/>
  <p:tag name="SHAPECLASSNAME" val="Attachment"/>
  <p:tag name="SHAPECLASSPROTECTIONTYPE" val="3"/>
</p:tagLst>
</file>

<file path=ppt/tags/tag15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5.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15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6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Stacked"/>
  <p:tag name="COLORSETGROUPCLASSNAME" val="ColorSetGroup1"/>
  <p:tag name="FONTSETGROUPCLASSNAME" val="FontSetGroup1"/>
  <p:tag name="SHAPECLASSNAME" val="TitleOnSlides"/>
  <p:tag name="SHAPECLASSPROTECTIONTYPE" val="9"/>
  <p:tag name="COLORS" val="-2;-2;-2;-2;-1;-2"/>
</p:tagLst>
</file>

<file path=ppt/tags/tag162.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6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4.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16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7.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hree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5_SHAPECLASSPROTECTIONTYPE" val="31"/>
  <p:tag name="RECTANGLE 6_SHAPECLASSPROTECTIONTYPE" val="3"/>
  <p:tag name="RECTANGLE 7_SHAPECLASSPROTECTIONTYPE" val="63"/>
  <p:tag name="RECTANGLE 8_SHAPECLASSPROTECTIONTYPE" val="63"/>
  <p:tag name="RECTANGLE 9_SHAPECLASSPROTECTIONTYPE" val="63"/>
  <p:tag name="CONTENT PLACEHOLDER 3_SHAPECLASSPROTECTIONTYPE" val="0"/>
  <p:tag name="CONTENT PLACEHOLDER 4_SHAPECLASSPROTECTIONTYPE" val="0"/>
  <p:tag name="CONTENT PLACEHOLDER 2_SHAPECLASSPROTECTIONTYPE" val="0"/>
  <p:tag name="TEXTBOX 10_SHAPECLASSPROTECTIONTYPE" val="25"/>
  <p:tag name="TITLE 1_SHAPECLASSPROTECTIONTYPE" val="9"/>
  <p:tag name="CONTENT PLACEHOLDER 15_SHAPECLASSPROTECTIONTYPE" val="0"/>
  <p:tag name="CONTENT PLACEHOLDER 16_SHAPECLASSPROTECTIONTYPE" val="0"/>
  <p:tag name="CONTENT PLACEHOLDER 17_SHAPECLASSPROTECTIONTYPE" val="0"/>
  <p:tag name="PICTURE 14_SHAPECLASSPROTECTIONTYPE" val="15"/>
  <p:tag name="CONTENT PLACEHOLDER 22_SHAPECLASSPROTECTIONTYPE" val="0"/>
  <p:tag name="CONTENT PLACEHOLDER 23_SHAPECLASSPROTECTIONTYPE" val="0"/>
  <p:tag name="CONTENT PLACEHOLDER 24_SHAPECLASSPROTECTIONTYPE" val="0"/>
  <p:tag name="PICTURE 21_SHAPECLASSPROTECTIONTYPE" val="15"/>
</p:tagLst>
</file>

<file path=ppt/tags/tag16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hreeObjects"/>
  <p:tag name="COLORSETGROUPCLASSNAME" val="ColorSetGroup7"/>
  <p:tag name="FONTSETGROUPCLASSNAME" val="FontSetGroup1"/>
  <p:tag name="SHAPECLASSNAME" val="FooterLine2OnSlides"/>
  <p:tag name="SHAPECLASSPROTECTIONTYPE" val="63"/>
</p:tagLst>
</file>

<file path=ppt/tags/tag16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hreeObjects"/>
  <p:tag name="COLORSETGROUPCLASSNAME" val="ColorSetGroup7"/>
  <p:tag name="FONTSETGROUPCLASSNAME" val="FontSetGroup1"/>
  <p:tag name="SHAPECLASSNAME" val="PageNumberOnSlides"/>
  <p:tag name="SHAPECLASSPROTECTIONTYPE" val="63"/>
</p:tagLst>
</file>

<file path=ppt/tags/tag1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hreeObjects"/>
  <p:tag name="COLORSETGROUPCLASSNAME" val="ColorSetGroup7"/>
  <p:tag name="FONTSETGROUPCLASSNAME" val="FontSetGroup1"/>
  <p:tag name="SHAPECLASSNAME" val="Attachment"/>
  <p:tag name="SHAPECLASSPROTECTIONTYPE" val="3"/>
</p:tagLst>
</file>

<file path=ppt/tags/tag17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hreeObjects"/>
  <p:tag name="COLORSETGROUPCLASSNAME" val="ColorSetGroup7"/>
  <p:tag name="FONTSETGROUPCLASSNAME" val="FontSetGroup1"/>
  <p:tag name="SHAPECLASSNAME" val="tNavbar"/>
  <p:tag name="SHAPECLASSPROTECTIONTYPE" val="31"/>
</p:tagLst>
</file>

<file path=ppt/tags/tag17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3.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17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6.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EndSlide"/>
  <p:tag name="COLORSETGROUPCLASSNAME" val="ColorSetGroup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SUBTITLE 1_SHAPECLASSPROTECTIONTYPE" val="0"/>
  <p:tag name="TITLE 2_SHAPECLASSPROTECTIONTYPE" val="3"/>
  <p:tag name="PICTURE 5_SHAPECLASSPROTECTIONTYPE" val="15"/>
</p:tagLst>
</file>

<file path=ppt/tags/tag177.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ETCLASSNAME" val="ColorSet1"/>
  <p:tag name="MLI" val="1"/>
  <p:tag name="SHAPESETGROUPCLASSNAME" val="ShapeSetGroup1"/>
  <p:tag name="SHAPESETCLASSNAME" val="EndSlide"/>
  <p:tag name="COLORSETGROUPCLASSNAME" val="ColorSetGroup1"/>
  <p:tag name="FONTSETGROUPCLASSNAME" val="FontSetGroup1"/>
  <p:tag name="SHAPECLASSNAME" val="TextOnEndSlide"/>
  <p:tag name="SHAPECLASSPROTECTIONTYPE" val="3"/>
  <p:tag name="COLORS" val="-2;-2;-2;-2;-1;-2"/>
</p:tagLst>
</file>

<file path=ppt/tags/tag178.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EndSlide"/>
  <p:tag name="COLORSETGROUPCLASSNAME" val="ColorSetGroup1"/>
  <p:tag name="FONTSETGROUPCLASSNAME" val="FontSetGroup1"/>
  <p:tag name="SHAPECLASSNAME" val="HiddenSubtitle"/>
  <p:tag name="SHAPECLASSPROTECTIONTYPE" val="0"/>
  <p:tag name="ML_SENDTOBACK" val=" 1"/>
</p:tagLst>
</file>

<file path=ppt/tags/tag1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upergraphic1"/>
  <p:tag name="COLORSETGROUPCLASSNAME" val="ColorSetGroup1"/>
  <p:tag name="FONTSETGROUPCLASSNAME" val="FontSetGroup1"/>
  <p:tag name="SHAPECLASSNAME" val="HiddenSubtitle"/>
  <p:tag name="SHAPECLASSPROTECTIONTYPE" val="0"/>
  <p:tag name="ML_SENDTOBACK" val=" 1"/>
</p:tagLst>
</file>

<file path=ppt/tags/tag2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Lst>
</file>

<file path=ppt/tags/tag2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2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2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2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 name="COLORS" val="-2;-2;-2;-2;-1;-2"/>
</p:tagLst>
</file>

<file path=ppt/tags/tag2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woObjects"/>
  <p:tag name="COLORSETGROUPCLASSNAME" val="ColorSetGroup7"/>
  <p:tag name="FONTSETGROUPCLASSNAME" val="FontSetGroup1"/>
  <p:tag name="SHAPECLASSNAME" val="tNavbar"/>
  <p:tag name="SHAPECLASSPROTECTIONTYPE" val="31"/>
</p:tagLst>
</file>

<file path=ppt/tags/tag2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28.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29.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3.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33.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 name="CONTENT PLACEHOLDER 10_SHAPECLASSPROTECTIONTYPE" val="0"/>
  <p:tag name="CONTENT PLACEHOLDER 11_SHAPECLASSPROTECTIONTYPE" val="0"/>
</p:tagLst>
</file>

<file path=ppt/tags/tag3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3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3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3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3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woObjects"/>
  <p:tag name="COLORSETGROUPCLASSNAME" val="ColorSetGroup7"/>
  <p:tag name="FONTSETGROUPCLASSNAME" val="FontSetGroup1"/>
  <p:tag name="SHAPECLASSNAME" val="tNavbar"/>
  <p:tag name="SHAPECLASSPROTECTIONTYPE" val="31"/>
</p:tagLst>
</file>

<file path=ppt/tags/tag3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1;-2"/>
</p:tagLst>
</file>

<file path=ppt/tags/tag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 name="CONTENT PLACEHOLDER 10_SHAPECLASSPROTECTIONTYPE" val="0"/>
  <p:tag name="CONTENT PLACEHOLDER 11_SHAPECLASSPROTECTIONTYPE" val="0"/>
</p:tagLst>
</file>

<file path=ppt/tags/tag4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4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4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4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4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woObjects"/>
  <p:tag name="COLORSETGROUPCLASSNAME" val="ColorSetGroup7"/>
  <p:tag name="FONTSETGROUPCLASSNAME" val="FontSetGroup1"/>
  <p:tag name="SHAPECLASSNAME" val="tNavbar"/>
  <p:tag name="SHAPECLASSPROTECTIONTYPE" val="31"/>
</p:tagLst>
</file>

<file path=ppt/tags/tag4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1;-2"/>
</p:tagLst>
</file>

<file path=ppt/tags/tag4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9.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 name="CONTENT PLACEHOLDER 10_SHAPECLASSPROTECTIONTYPE" val="0"/>
</p:tagLst>
</file>

<file path=ppt/tags/tag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5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5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5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5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woObjects"/>
  <p:tag name="COLORSETGROUPCLASSNAME" val="ColorSetGroup7"/>
  <p:tag name="FONTSETGROUPCLASSNAME" val="FontSetGroup1"/>
  <p:tag name="SHAPECLASSNAME" val="tNavbar"/>
  <p:tag name="SHAPECLASSPROTECTIONTYPE" val="31"/>
</p:tagLst>
</file>

<file path=ppt/tags/tag5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8.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Lst>
</file>

<file path=ppt/tags/tag5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6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6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6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woObjects"/>
  <p:tag name="COLORSETGROUPCLASSNAME" val="ColorSetGroup7"/>
  <p:tag name="FONTSETGROUPCLASSNAME" val="FontSetGroup1"/>
  <p:tag name="SHAPECLASSNAME" val="tNavbar"/>
  <p:tag name="SHAPECLASSPROTECTIONTYPE" val="31"/>
</p:tagLst>
</file>

<file path=ppt/tags/tag6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65.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TwoObjects"/>
  <p:tag name="COLORSETGROUPCLASSNAME" val="ColorSetGroup7"/>
  <p:tag name="FONTSETGROUPCLASSNAME" val="FontSetGroup1"/>
  <p:tag name="SHAPECLASSNAME" val="ObjectRight"/>
  <p:tag name="SHAPECLASSPROTECTIONTYPE" val="0"/>
  <p:tag name="COLORS" val="-2;-2;-2;-2;-1;-2"/>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8.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 name="CONTENT PLACEHOLDER 10_SHAPECLASSPROTECTIONTYPE" val="0"/>
</p:tagLst>
</file>

<file path=ppt/tags/tag6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7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7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7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7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5.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 name="CONTENT PLACEHOLDER 10_SHAPECLASSPROTECTIONTYPE" val="0"/>
</p:tagLst>
</file>

<file path=ppt/tags/tag7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7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7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7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8.xml><?xml version="1.0" encoding="utf-8"?>
<p:tagLst xmlns:a="http://schemas.openxmlformats.org/drawingml/2006/main" xmlns:r="http://schemas.openxmlformats.org/officeDocument/2006/relationships" xmlns:p="http://schemas.openxmlformats.org/presentationml/2006/main">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 name="FIELD.CHAPTER.CONTENT" val="Predict and Optimize Product Backorders "/>
  <p:tag name="FIELD.CHAPTER.VALUE" val="Predict and Optimize Product Backorders "/>
  <p:tag name="FIELD.CHAPTER.COMBOINDEX" val="-2"/>
  <p:tag name="FIELD.REM_ANL.COMBOINDEX" val="-2"/>
  <p:tag name="FIELD.DPT.CONTENT" val="RBEI/BSX"/>
  <p:tag name="FIELD.DPT.VALUE" val="RBEI/BSX | "/>
  <p:tag name="FIELD.DPT.COMBOINDEX" val="-2"/>
</p:tagLst>
</file>

<file path=ppt/tags/tag8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8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hree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5_SHAPECLASSPROTECTIONTYPE" val="31"/>
  <p:tag name="RECTANGLE 6_SHAPECLASSPROTECTIONTYPE" val="3"/>
  <p:tag name="RECTANGLE 7_SHAPECLASSPROTECTIONTYPE" val="63"/>
  <p:tag name="RECTANGLE 8_SHAPECLASSPROTECTIONTYPE" val="63"/>
  <p:tag name="RECTANGLE 9_SHAPECLASSPROTECTIONTYPE" val="63"/>
  <p:tag name="CONTENT PLACEHOLDER 3_SHAPECLASSPROTECTIONTYPE" val="0"/>
  <p:tag name="CONTENT PLACEHOLDER 4_SHAPECLASSPROTECTIONTYPE" val="0"/>
  <p:tag name="CONTENT PLACEHOLDER 2_SHAPECLASSPROTECTIONTYPE" val="0"/>
  <p:tag name="TEXTBOX 10_SHAPECLASSPROTECTIONTYPE" val="25"/>
  <p:tag name="TITLE 1_SHAPECLASSPROTECTIONTYPE" val="9"/>
  <p:tag name="CONTENT PLACEHOLDER 15_SHAPECLASSPROTECTIONTYPE" val="0"/>
  <p:tag name="CONTENT PLACEHOLDER 16_SHAPECLASSPROTECTIONTYPE" val="0"/>
  <p:tag name="CONTENT PLACEHOLDER 17_SHAPECLASSPROTECTIONTYPE" val="0"/>
  <p:tag name="PICTURE 14_SHAPECLASSPROTECTIONTYPE" val="15"/>
  <p:tag name="CONTENT PLACEHOLDER 22_SHAPECLASSPROTECTIONTYPE" val="0"/>
  <p:tag name="CONTENT PLACEHOLDER 23_SHAPECLASSPROTECTIONTYPE" val="0"/>
  <p:tag name="CONTENT PLACEHOLDER 24_SHAPECLASSPROTECTIONTYPE" val="0"/>
  <p:tag name="PICTURE 21_SHAPECLASSPROTECTIONTYPE" val="15"/>
</p:tagLst>
</file>

<file path=ppt/tags/tag8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hreeObjects"/>
  <p:tag name="COLORSETGROUPCLASSNAME" val="ColorSetGroup7"/>
  <p:tag name="FONTSETGROUPCLASSNAME" val="FontSetGroup1"/>
  <p:tag name="SHAPECLASSNAME" val="Chapterbox"/>
  <p:tag name="SHAPECLASSPROTECTIONTYPE" val="25"/>
  <p:tag name="COLORS" val="-2;-2;-2;-2;-1;-2"/>
</p:tagLst>
</file>

<file path=ppt/tags/tag8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hreeObjects"/>
  <p:tag name="COLORSETGROUPCLASSNAME" val="ColorSetGroup7"/>
  <p:tag name="FONTSETGROUPCLASSNAME" val="FontSetGroup1"/>
  <p:tag name="SHAPECLASSNAME" val="FooterLine2OnSlides"/>
  <p:tag name="SHAPECLASSPROTECTIONTYPE" val="63"/>
</p:tagLst>
</file>

<file path=ppt/tags/tag8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hreeObjects"/>
  <p:tag name="COLORSETGROUPCLASSNAME" val="ColorSetGroup7"/>
  <p:tag name="FONTSETGROUPCLASSNAME" val="FontSetGroup1"/>
  <p:tag name="SHAPECLASSNAME" val="PageNumberOnSlides"/>
  <p:tag name="SHAPECLASSPROTECTIONTYPE" val="63"/>
</p:tagLst>
</file>

<file path=ppt/tags/tag8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hreeObjects"/>
  <p:tag name="COLORSETGROUPCLASSNAME" val="ColorSetGroup7"/>
  <p:tag name="FONTSETGROUPCLASSNAME" val="FontSetGroup1"/>
  <p:tag name="SHAPECLASSNAME" val="Attachment"/>
  <p:tag name="SHAPECLASSPROTECTIONTYPE" val="3"/>
</p:tagLst>
</file>

<file path=ppt/tags/tag8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hreeObjects"/>
  <p:tag name="COLORSETGROUPCLASSNAME" val="ColorSetGroup7"/>
  <p:tag name="FONTSETGROUPCLASSNAME" val="FontSetGroup1"/>
  <p:tag name="SHAPECLASSNAME" val="tNavbar"/>
  <p:tag name="SHAPECLASSPROTECTIONTYPE" val="31"/>
</p:tagLst>
</file>

<file path=ppt/tags/tag8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9.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itleOnly"/>
  <p:tag name="COLORSETGROUPCLASSNAME" val="ColorSetGroup7"/>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 name="PICTURE 8_SHAPECLASSPROTECTIONTYPE" val="15"/>
  <p:tag name="PICTURE 9_SHAPECLASSPROTECTIONTYPE" val="15"/>
</p:tagLst>
</file>

<file path=ppt/tags/tag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9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7"/>
  <p:tag name="FONTSETGROUPCLASSNAME" val="FontSetGroup1"/>
  <p:tag name="SHAPECLASSNAME" val="Chapterbox"/>
  <p:tag name="SHAPECLASSPROTECTIONTYPE" val="25"/>
  <p:tag name="COLORS" val="-2;-2;-2;-2;-1;-2"/>
</p:tagLst>
</file>

<file path=ppt/tags/tag9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7"/>
  <p:tag name="FONTSETGROUPCLASSNAME" val="FontSetGroup1"/>
  <p:tag name="SHAPECLASSNAME" val="FooterLine2OnSlides"/>
  <p:tag name="SHAPECLASSPROTECTIONTYPE" val="63"/>
</p:tagLst>
</file>

<file path=ppt/tags/tag9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7"/>
  <p:tag name="FONTSETGROUPCLASSNAME" val="FontSetGroup1"/>
  <p:tag name="SHAPECLASSNAME" val="PageNumberOnSlides"/>
  <p:tag name="SHAPECLASSPROTECTIONTYPE" val="63"/>
</p:tagLst>
</file>

<file path=ppt/tags/tag9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7"/>
  <p:tag name="FONTSETGROUPCLASSNAME" val="FontSetGroup1"/>
  <p:tag name="SHAPECLASSNAME" val="Attachment"/>
  <p:tag name="SHAPECLASSPROTECTIONTYPE" val="3"/>
</p:tagLst>
</file>

<file path=ppt/tags/tag9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7"/>
  <p:tag name="FONTSETGROUPCLASSNAME" val="FontSetGroup1"/>
  <p:tag name="SHAPECLASSNAME" val="tNavbar"/>
  <p:tag name="SHAPECLASSPROTECTIONTYPE" val="31"/>
</p:tagLst>
</file>

<file path=ppt/tags/tag9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7"/>
  <p:tag name="FONTSETGROUPCLASSNAME" val="FontSetGroup1"/>
  <p:tag name="SHAPECLASSNAME" val="TitleOnSlides"/>
  <p:tag name="SHAPECLASSPROTECTIONTYPE" val="9"/>
  <p:tag name="COLORS" val="-2;-2;-2;-2;-3;-2"/>
</p:tagLst>
</file>

<file path=ppt/tags/tag9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8.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Lst>
</file>

<file path=ppt/tags/tag9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1082</Words>
  <Application>Microsoft Office PowerPoint</Application>
  <PresentationFormat>Widescreen</PresentationFormat>
  <Paragraphs>223</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Bosch Office Sans</vt:lpstr>
      <vt:lpstr>Calibri</vt:lpstr>
      <vt:lpstr>Century Gothic</vt:lpstr>
      <vt:lpstr>Wingdings</vt:lpstr>
      <vt:lpstr>Wingdings 3</vt:lpstr>
      <vt:lpstr>Slice</vt:lpstr>
      <vt:lpstr>PowerPoint Presentation</vt:lpstr>
      <vt:lpstr>Overview</vt:lpstr>
      <vt:lpstr>Project Objective</vt:lpstr>
      <vt:lpstr>(Predictive Analysis) Data Dictionary </vt:lpstr>
      <vt:lpstr> Data Dictionary </vt:lpstr>
      <vt:lpstr>Data Set Description</vt:lpstr>
      <vt:lpstr>Challenges</vt:lpstr>
      <vt:lpstr>Use case -  Car Manufacturers Based</vt:lpstr>
      <vt:lpstr>Use case -  OEM Based</vt:lpstr>
      <vt:lpstr>PowerPoint Presentation</vt:lpstr>
      <vt:lpstr>Algorithms   </vt:lpstr>
      <vt:lpstr>Linear Regression</vt:lpstr>
      <vt:lpstr>Logistic Regression</vt:lpstr>
      <vt:lpstr>Random Forest</vt:lpstr>
      <vt:lpstr>Time Series (ARIMA)</vt:lpstr>
      <vt:lpstr>Car Sales Prediction</vt:lpstr>
      <vt:lpstr>BOSCH OEM Sales</vt:lpstr>
      <vt:lpstr>ML Use case - 3</vt:lpstr>
      <vt:lpstr>PowerPoint Presentation</vt:lpstr>
      <vt:lpstr> Happy Machine Learning     (THANK YOU)                   </vt:lpstr>
    </vt:vector>
  </TitlesOfParts>
  <Company>BOSCH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FIXED-TERM Sinha Shobhit (RBEI/BSW)</dc:creator>
  <cp:lastModifiedBy>FIXED-TERM Parichha Ankit (RBEI/BSW)</cp:lastModifiedBy>
  <cp:revision>15</cp:revision>
  <dcterms:created xsi:type="dcterms:W3CDTF">2018-05-14T07:25:41Z</dcterms:created>
  <dcterms:modified xsi:type="dcterms:W3CDTF">2018-05-15T08:59:52Z</dcterms:modified>
</cp:coreProperties>
</file>