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9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6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4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0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7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5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3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1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2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C4951C-7591-41BD-8E4C-F96AEE99D71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13D407-BFA5-49A7-B97A-1A2618D4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8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  <p:sldLayoutId id="21474841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088D-FCE8-C8BB-3932-B0A34993B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Diwali Sales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082E-7D3A-201B-FC7F-542315F6F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Insights &amp; Strategic Recommendations</a:t>
            </a:r>
          </a:p>
          <a:p>
            <a:r>
              <a:rPr lang="en-US" dirty="0"/>
              <a:t>Ankit Parwatkar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06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B8BA-E327-F245-924D-C5F3DBEB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CA2-D336-93D9-34AA-74F0A3C0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Presentation By Ankit Parwatkar</a:t>
            </a:r>
          </a:p>
        </p:txBody>
      </p:sp>
    </p:spTree>
    <p:extLst>
      <p:ext uri="{BB962C8B-B14F-4D97-AF65-F5344CB8AC3E}">
        <p14:creationId xmlns:p14="http://schemas.microsoft.com/office/powerpoint/2010/main" val="245176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A5F-DFFF-F455-FEA9-E45C52F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8" y="1172816"/>
            <a:ext cx="5161722" cy="3279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Executive Summary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B2E-7495-1B85-40D0-AAA2E537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Revenue:</a:t>
            </a:r>
            <a:r>
              <a:rPr lang="en-US" dirty="0"/>
              <a:t> ₹106.6M</a:t>
            </a:r>
          </a:p>
          <a:p>
            <a:r>
              <a:rPr lang="en-US" b="1" dirty="0"/>
              <a:t>Key Segments Driving Sales:</a:t>
            </a:r>
            <a:endParaRPr lang="en-US" dirty="0"/>
          </a:p>
          <a:p>
            <a:pPr lvl="1"/>
            <a:r>
              <a:rPr lang="en-US" dirty="0"/>
              <a:t>Female shoppers (65% of revenue)</a:t>
            </a:r>
          </a:p>
          <a:p>
            <a:pPr lvl="1"/>
            <a:r>
              <a:rPr lang="en-US" dirty="0"/>
              <a:t>Adults aged 30-39 (₹34.5M revenue)</a:t>
            </a:r>
          </a:p>
          <a:p>
            <a:r>
              <a:rPr lang="en-US" b="1" dirty="0"/>
              <a:t>Top Performing State:</a:t>
            </a:r>
            <a:r>
              <a:rPr lang="en-US" dirty="0"/>
              <a:t> Uttar Pradesh (₹19.4M)</a:t>
            </a:r>
          </a:p>
          <a:p>
            <a:r>
              <a:rPr lang="en-US" b="1" dirty="0"/>
              <a:t>Highest-Growth Category:</a:t>
            </a:r>
            <a:r>
              <a:rPr lang="en-US" dirty="0"/>
              <a:t> Food &amp; Grocery (₹33.9M revenue)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25CF-887A-A03B-D226-21B0ABC6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2F9E-8D8F-613F-2A36-E5631B51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Dataset:</a:t>
            </a:r>
            <a:r>
              <a:rPr lang="en-IN" dirty="0"/>
              <a:t> 11,251 transactions, 15 features</a:t>
            </a:r>
          </a:p>
          <a:p>
            <a:r>
              <a:rPr lang="en-IN" b="1" dirty="0"/>
              <a:t>Key Variables Analyzed:</a:t>
            </a:r>
            <a:endParaRPr lang="en-IN" dirty="0"/>
          </a:p>
          <a:p>
            <a:pPr lvl="1"/>
            <a:r>
              <a:rPr lang="en-IN" dirty="0"/>
              <a:t>Customer demographics (Age/Gender/Location)</a:t>
            </a:r>
          </a:p>
          <a:p>
            <a:pPr lvl="1"/>
            <a:r>
              <a:rPr lang="en-IN" dirty="0"/>
              <a:t>Purchase behaviour (Orders/Spending)</a:t>
            </a:r>
          </a:p>
          <a:p>
            <a:pPr lvl="1"/>
            <a:r>
              <a:rPr lang="en-IN" dirty="0"/>
              <a:t>Product categories</a:t>
            </a:r>
          </a:p>
          <a:p>
            <a:r>
              <a:rPr lang="en-IN" b="1" dirty="0"/>
              <a:t>Data Quality:</a:t>
            </a:r>
            <a:endParaRPr lang="en-IN" dirty="0"/>
          </a:p>
          <a:p>
            <a:pPr lvl="1"/>
            <a:r>
              <a:rPr lang="en-IN" dirty="0"/>
              <a:t>Removed 12 null records</a:t>
            </a:r>
          </a:p>
          <a:p>
            <a:pPr lvl="1"/>
            <a:r>
              <a:rPr lang="en-IN" dirty="0"/>
              <a:t>Enhanced with RFM segmentation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4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84B6-9B69-8AFC-3A87-C1F3ED5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Demographic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1892-5B7F-A8CC-1FA1-86391F4D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5086"/>
            <a:ext cx="9905999" cy="4035287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/>
              <a:t>Gender Analysis:</a:t>
            </a:r>
            <a:endParaRPr lang="en-US" sz="2900" dirty="0"/>
          </a:p>
          <a:p>
            <a:r>
              <a:rPr lang="en-US" sz="2900" dirty="0"/>
              <a:t>Female customers dominate:</a:t>
            </a:r>
          </a:p>
          <a:p>
            <a:pPr lvl="1"/>
            <a:r>
              <a:rPr lang="en-US" sz="2600" dirty="0"/>
              <a:t>65% of customer base</a:t>
            </a:r>
          </a:p>
          <a:p>
            <a:pPr lvl="1"/>
            <a:r>
              <a:rPr lang="en-US" sz="2600" dirty="0"/>
              <a:t>65% of total revenue</a:t>
            </a:r>
          </a:p>
          <a:p>
            <a:r>
              <a:rPr lang="en-US" sz="2900" dirty="0"/>
              <a:t>Male customers show higher average spending (₹9,452 vs ₹9,146)</a:t>
            </a:r>
          </a:p>
          <a:p>
            <a:r>
              <a:rPr lang="en-US" sz="2900" b="1" dirty="0"/>
              <a:t>Age Group Performance:</a:t>
            </a:r>
            <a:endParaRPr lang="en-US" sz="2900" dirty="0"/>
          </a:p>
          <a:p>
            <a:r>
              <a:rPr lang="en-US" sz="2900" b="1" dirty="0"/>
              <a:t>Top segment:</a:t>
            </a:r>
            <a:r>
              <a:rPr lang="en-US" sz="2900" dirty="0"/>
              <a:t> 30-39 years (31% of customers, 32% of revenue)</a:t>
            </a:r>
          </a:p>
          <a:p>
            <a:r>
              <a:rPr lang="en-US" sz="2900" b="1" dirty="0"/>
              <a:t>High-potential segment:</a:t>
            </a:r>
            <a:r>
              <a:rPr lang="en-US" sz="2900" dirty="0"/>
              <a:t> 20-29 years (28% of customers)</a:t>
            </a:r>
          </a:p>
          <a:p>
            <a:r>
              <a:rPr lang="en-US" sz="2900" dirty="0"/>
              <a:t>ANOVA confirms significant spending differences between age groups (p=0.0104)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1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853F-6A2E-C8E1-13B7-63F03F40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Geographic Hotspots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C561-0794-9372-A014-E2020D0B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Top States by Revenue:</a:t>
            </a:r>
            <a:endParaRPr lang="en-IN" dirty="0"/>
          </a:p>
          <a:p>
            <a:r>
              <a:rPr lang="en-IN" dirty="0"/>
              <a:t>Uttar Pradesh (₹19.4M)</a:t>
            </a:r>
          </a:p>
          <a:p>
            <a:r>
              <a:rPr lang="en-IN" dirty="0"/>
              <a:t>Maharashtra (₹14.4M)</a:t>
            </a:r>
          </a:p>
          <a:p>
            <a:r>
              <a:rPr lang="en-IN" dirty="0"/>
              <a:t>Karnataka (₹13.5M)</a:t>
            </a:r>
          </a:p>
          <a:p>
            <a:r>
              <a:rPr lang="en-IN" b="1" dirty="0"/>
              <a:t>High-Value Zones:</a:t>
            </a:r>
            <a:endParaRPr lang="en-IN" dirty="0"/>
          </a:p>
          <a:p>
            <a:r>
              <a:rPr lang="en-IN" dirty="0"/>
              <a:t>Northern states show highest average spending (Delhi: ₹10,511)</a:t>
            </a:r>
          </a:p>
          <a:p>
            <a:r>
              <a:rPr lang="en-IN" dirty="0"/>
              <a:t>Western zone contributes 28% of total revenue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35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FC58-E33F-D5BD-8C36-47F9165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Product Performance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986C-9F15-91DB-B892-3D0CD514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Categories by Revenue:</a:t>
            </a:r>
            <a:endParaRPr lang="en-US" dirty="0"/>
          </a:p>
          <a:p>
            <a:r>
              <a:rPr lang="en-US" dirty="0"/>
              <a:t>Food &amp; Grocery (₹33.9M)</a:t>
            </a:r>
          </a:p>
          <a:p>
            <a:r>
              <a:rPr lang="en-US" dirty="0"/>
              <a:t>Fashion (₹16.5M)</a:t>
            </a:r>
          </a:p>
          <a:p>
            <a:r>
              <a:rPr lang="en-US" dirty="0"/>
              <a:t>Electronics (₹15.6M)</a:t>
            </a:r>
          </a:p>
          <a:p>
            <a:r>
              <a:rPr lang="en-US" b="1" dirty="0"/>
              <a:t>Order Volume Leaders:</a:t>
            </a:r>
            <a:endParaRPr lang="en-US" dirty="0"/>
          </a:p>
          <a:p>
            <a:r>
              <a:rPr lang="en-US" dirty="0"/>
              <a:t>Fashion (2,100+ orders)</a:t>
            </a:r>
          </a:p>
          <a:p>
            <a:r>
              <a:rPr lang="en-US" dirty="0"/>
              <a:t>Food &amp; Grocery (1,850+ orders)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57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C9F9-B131-7943-A580-57596787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Customer Segmentation (RFM)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3FAE-0603-5E71-B0D1-E6B3DF4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High-Value Segments Identified:</a:t>
            </a:r>
            <a:endParaRPr lang="en-US" dirty="0"/>
          </a:p>
          <a:p>
            <a:r>
              <a:rPr lang="en-US" b="1" dirty="0"/>
              <a:t>Champions</a:t>
            </a:r>
            <a:r>
              <a:rPr lang="en-US" dirty="0"/>
              <a:t> (12%): High spenders, recent purchases</a:t>
            </a:r>
          </a:p>
          <a:p>
            <a:r>
              <a:rPr lang="en-US" b="1" dirty="0"/>
              <a:t>Loyal Customers</a:t>
            </a:r>
            <a:r>
              <a:rPr lang="en-US" dirty="0"/>
              <a:t> (18%): Frequent buyers</a:t>
            </a:r>
          </a:p>
          <a:p>
            <a:r>
              <a:rPr lang="en-US" b="1" dirty="0"/>
              <a:t>At Risk</a:t>
            </a:r>
            <a:r>
              <a:rPr lang="en-US" dirty="0"/>
              <a:t> (22%): Declining engagement</a:t>
            </a:r>
          </a:p>
          <a:p>
            <a:r>
              <a:rPr lang="en-US" b="1" dirty="0"/>
              <a:t>Opportunity:</a:t>
            </a:r>
            <a:endParaRPr lang="en-US" dirty="0"/>
          </a:p>
          <a:p>
            <a:r>
              <a:rPr lang="en-US" dirty="0"/>
              <a:t>40% of customers in "Need Attention" segment show high spending potential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39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EF32-E872-726E-69CA-3419690B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8770-E214-81EC-97ED-76B43439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Targeted Marketing:</a:t>
            </a:r>
            <a:endParaRPr lang="en-IN" dirty="0"/>
          </a:p>
          <a:p>
            <a:pPr lvl="1"/>
            <a:r>
              <a:rPr lang="en-IN" dirty="0"/>
              <a:t>Focus on female shoppers (30-39) in UP/Maharashtra with Fashion &amp; Electronics bundles</a:t>
            </a:r>
          </a:p>
          <a:p>
            <a:r>
              <a:rPr lang="en-IN" b="1" dirty="0"/>
              <a:t>Category Expansion:</a:t>
            </a:r>
            <a:endParaRPr lang="en-IN" dirty="0"/>
          </a:p>
          <a:p>
            <a:pPr lvl="1"/>
            <a:r>
              <a:rPr lang="en-IN" dirty="0"/>
              <a:t>Increase Food &amp; Grocery inventory by 25% for next Diwali season</a:t>
            </a:r>
          </a:p>
          <a:p>
            <a:r>
              <a:rPr lang="en-IN" b="1" dirty="0"/>
              <a:t>Customer Retention:</a:t>
            </a:r>
            <a:endParaRPr lang="en-IN" dirty="0"/>
          </a:p>
          <a:p>
            <a:pPr lvl="1"/>
            <a:r>
              <a:rPr lang="en-IN" dirty="0"/>
              <a:t>Launch loyalty program for "At Risk" segment (₹1,000 welcome bonus)</a:t>
            </a:r>
          </a:p>
          <a:p>
            <a:r>
              <a:rPr lang="en-IN" b="1" dirty="0"/>
              <a:t>Geographic Strategy:</a:t>
            </a:r>
            <a:endParaRPr lang="en-IN" dirty="0"/>
          </a:p>
          <a:p>
            <a:pPr lvl="1"/>
            <a:r>
              <a:rPr lang="en-IN" dirty="0"/>
              <a:t>Open 3 new fulfilment centre's in Northern India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4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97E6-B274-A814-3129-35B316E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8DF-3BE3-EADF-2697-2C9DBCD3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floor for discussion</a:t>
            </a:r>
            <a:endParaRPr lang="en-US" dirty="0"/>
          </a:p>
          <a:p>
            <a:r>
              <a:rPr lang="en-US" b="1" dirty="0"/>
              <a:t>Contact:</a:t>
            </a:r>
            <a:r>
              <a:rPr lang="en-US" dirty="0"/>
              <a:t> ankitparwatkar35@gmail.com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408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Diwali Sales Analysis </vt:lpstr>
      <vt:lpstr>Executive Summary </vt:lpstr>
      <vt:lpstr>Data Overview </vt:lpstr>
      <vt:lpstr>Demographic Insights </vt:lpstr>
      <vt:lpstr>Geographic Hotspots </vt:lpstr>
      <vt:lpstr>Product Performance </vt:lpstr>
      <vt:lpstr>Customer Segmentation (RFM) </vt:lpstr>
      <vt:lpstr>Recommendations </vt:lpstr>
      <vt:lpstr>Q&amp;A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Parwatkar</dc:creator>
  <cp:lastModifiedBy>Ankit Parwatkar</cp:lastModifiedBy>
  <cp:revision>1</cp:revision>
  <dcterms:created xsi:type="dcterms:W3CDTF">2025-06-17T10:36:43Z</dcterms:created>
  <dcterms:modified xsi:type="dcterms:W3CDTF">2025-06-17T10:59:44Z</dcterms:modified>
</cp:coreProperties>
</file>