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8" r:id="rId2"/>
    <p:sldId id="256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7/12/2020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what-is-mqtt-and-how-it-works/" TargetMode="External"/><Relationship Id="rId2" Type="http://schemas.openxmlformats.org/officeDocument/2006/relationships/hyperlink" Target="https://link.springer.com/chapter/10.1007/978-981-13-6528-7_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ranslatetheweb.com/?from=de&amp;to=en&amp;a=https%3A%2F%2Fullisroboterseite.de%2Fandroid-AI2-MQTT-e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565C-AF6A-4C03-911C-CBF36CB55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IoT based smart weigh scale and tank monitor</a:t>
            </a:r>
            <a:endParaRPr lang="en-CA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4F1BC-49C6-4EA9-8683-341EB6F75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5027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Submitted by:</a:t>
            </a:r>
            <a:r>
              <a:rPr lang="en-CA" dirty="0"/>
              <a:t>  Group 5</a:t>
            </a:r>
          </a:p>
          <a:p>
            <a:r>
              <a:rPr lang="en-CA" dirty="0" err="1"/>
              <a:t>Ankitkumar</a:t>
            </a:r>
            <a:r>
              <a:rPr lang="en-CA" dirty="0"/>
              <a:t> Patel</a:t>
            </a:r>
          </a:p>
          <a:p>
            <a:r>
              <a:rPr lang="en-CA" dirty="0"/>
              <a:t>Gurvinder Singh</a:t>
            </a:r>
          </a:p>
          <a:p>
            <a:r>
              <a:rPr lang="en-CA" dirty="0"/>
              <a:t>Fanse Krutika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4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BC66B4-02FC-4E0B-8718-C7DF3AA2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919" y="2524719"/>
            <a:ext cx="5123940" cy="4007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A57719-595E-4C09-BCFE-7BB27BDD6E89}"/>
              </a:ext>
            </a:extLst>
          </p:cNvPr>
          <p:cNvSpPr txBox="1"/>
          <p:nvPr/>
        </p:nvSpPr>
        <p:spPr>
          <a:xfrm>
            <a:off x="462518" y="648588"/>
            <a:ext cx="10779641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cs typeface="Calibri"/>
              </a:rPr>
              <a:t>QoS in MQTT</a:t>
            </a:r>
            <a:endParaRPr lang="en-US" sz="2000" dirty="0">
              <a:cs typeface="Calibri" panose="020F0502020204030204"/>
            </a:endParaRPr>
          </a:p>
          <a:p>
            <a:endParaRPr lang="en-US" b="1" dirty="0">
              <a:cs typeface="Calibri"/>
            </a:endParaRPr>
          </a:p>
          <a:p>
            <a:r>
              <a:rPr lang="en-US" b="1" dirty="0"/>
              <a:t>What is Quality of Service?</a:t>
            </a:r>
            <a:endParaRPr lang="en-US" b="1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The Quality of Service (QoS) level is an agreement between the sender of a message and the receiver of a message that defines the guarantee of delivery for a specific message. There are 3 QoS levels in MQTT:</a:t>
            </a:r>
            <a:endParaRPr lang="en-US" dirty="0">
              <a:cs typeface="Calibri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QoS 0:- At most once.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QoS 1:- At least once.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QoS 2:- Exactly once.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83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A680D-A0C2-4D4E-A163-D3235A7C9D22}"/>
              </a:ext>
            </a:extLst>
          </p:cNvPr>
          <p:cNvSpPr txBox="1"/>
          <p:nvPr/>
        </p:nvSpPr>
        <p:spPr>
          <a:xfrm>
            <a:off x="1038447" y="604284"/>
            <a:ext cx="101682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cs typeface="Calibri"/>
              </a:rPr>
              <a:t> </a:t>
            </a:r>
            <a:r>
              <a:rPr lang="en-US" sz="3200" b="1" dirty="0">
                <a:latin typeface="+mj-lt"/>
                <a:cs typeface="Calibri"/>
              </a:rPr>
              <a:t>Demonstration</a:t>
            </a:r>
            <a:endParaRPr lang="en-US" sz="2800" b="1" dirty="0">
              <a:latin typeface="+mj-lt"/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Client:- 1 LTE module + Arduino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Broker:- test.mosquitto.org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Client:- 2 Mobile App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D2F752-8158-4E53-AF1D-9C399816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57" y="2855614"/>
            <a:ext cx="1868889" cy="384012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B0EB985-7641-4D93-9CEE-4E0FF7EA29F4}"/>
              </a:ext>
            </a:extLst>
          </p:cNvPr>
          <p:cNvSpPr/>
          <p:nvPr/>
        </p:nvSpPr>
        <p:spPr>
          <a:xfrm>
            <a:off x="3514539" y="4290606"/>
            <a:ext cx="1211384" cy="4884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859481C2-AE83-45F1-A8A3-A31839A21CCF}"/>
              </a:ext>
            </a:extLst>
          </p:cNvPr>
          <p:cNvSpPr/>
          <p:nvPr/>
        </p:nvSpPr>
        <p:spPr>
          <a:xfrm>
            <a:off x="4951291" y="3778982"/>
            <a:ext cx="2471613" cy="1406769"/>
          </a:xfrm>
          <a:prstGeom prst="snip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cs typeface="Calibri"/>
              </a:rPr>
              <a:t>Broker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cs typeface="Calibri"/>
              </a:rPr>
              <a:t>(test.mosquitto.org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067B895-EBBD-448A-A180-3581CA9E9B58}"/>
              </a:ext>
            </a:extLst>
          </p:cNvPr>
          <p:cNvSpPr/>
          <p:nvPr/>
        </p:nvSpPr>
        <p:spPr>
          <a:xfrm>
            <a:off x="7639597" y="4293048"/>
            <a:ext cx="1211384" cy="4884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538F60-56BB-4894-BE57-C99F0AD50C34}"/>
              </a:ext>
            </a:extLst>
          </p:cNvPr>
          <p:cNvSpPr/>
          <p:nvPr/>
        </p:nvSpPr>
        <p:spPr>
          <a:xfrm>
            <a:off x="8887068" y="3250223"/>
            <a:ext cx="2198075" cy="28037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cs typeface="Calibri"/>
              </a:rPr>
              <a:t>LTE Module + Arduino Board</a:t>
            </a:r>
          </a:p>
        </p:txBody>
      </p:sp>
    </p:spTree>
    <p:extLst>
      <p:ext uri="{BB962C8B-B14F-4D97-AF65-F5344CB8AC3E}">
        <p14:creationId xmlns:p14="http://schemas.microsoft.com/office/powerpoint/2010/main" val="94710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2C83-714C-427A-ADF5-9C634C08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4660-F075-4F6E-B35E-8E86D76D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Objectives, Design, and Development,  by Patton E.W., </a:t>
            </a:r>
            <a:r>
              <a:rPr lang="en-CA" dirty="0" err="1"/>
              <a:t>Tissenbaum</a:t>
            </a:r>
            <a:r>
              <a:rPr lang="en-CA" dirty="0"/>
              <a:t> M., </a:t>
            </a:r>
            <a:r>
              <a:rPr lang="en-CA" dirty="0" err="1"/>
              <a:t>Harunani</a:t>
            </a:r>
            <a:r>
              <a:rPr lang="en-CA" dirty="0"/>
              <a:t> F.</a:t>
            </a:r>
          </a:p>
          <a:p>
            <a:pPr marL="0" indent="0">
              <a:buNone/>
            </a:pPr>
            <a:r>
              <a:rPr lang="en-CA" dirty="0"/>
              <a:t>    Published on  May 3,2019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>
                <a:hlinkClick r:id="rId2"/>
              </a:rPr>
              <a:t>https://link.springer.com/chapter/10.1007/978-981-13-6528-7_3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US" dirty="0"/>
              <a:t>What is MQTT and How It Works, by </a:t>
            </a:r>
            <a:r>
              <a:rPr lang="pt-BR" dirty="0"/>
              <a:t>Rui Santos and Sara Santos,</a:t>
            </a:r>
          </a:p>
          <a:p>
            <a:pPr marL="0" indent="0">
              <a:buNone/>
            </a:pPr>
            <a:r>
              <a:rPr lang="pt-BR" dirty="0"/>
              <a:t>    Published on January 15,2017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https://randomnerdtutorials.com/what-is-mqtt-and-how-it-works/</a:t>
            </a:r>
            <a:endParaRPr lang="en-US" dirty="0"/>
          </a:p>
          <a:p>
            <a:pPr marL="0" indent="0">
              <a:buNone/>
            </a:pPr>
            <a:endParaRPr lang="en-CA" dirty="0"/>
          </a:p>
          <a:p>
            <a:r>
              <a:rPr lang="en-US" dirty="0"/>
              <a:t>AI2 MQTT Extension: Sensor Readings back and forth,  modified on April 24, 2020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https://www.translatetheweb.com/?from=de&amp;to=en&amp;a=https%3A%2F%2Fullisroboterseite.de%2Fandroid-AI2-MQTT-en.html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905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AEF4-3CB4-460D-9FBC-776B1E6C0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Mobile application development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34458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DCD9-EB9C-40B7-8325-4060CD9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5FC25-A95E-497F-98A3-CBED8F38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PLATFORM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MQTT PROTOCOL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77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6FB4-3563-4BFD-81BB-4C2CF626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platform</a:t>
            </a:r>
            <a:br>
              <a:rPr lang="en-US" dirty="0"/>
            </a:br>
            <a:r>
              <a:rPr lang="en-US" sz="4000" dirty="0"/>
              <a:t>(</a:t>
            </a:r>
            <a:r>
              <a:rPr lang="en-US" sz="4000" dirty="0" err="1"/>
              <a:t>mit</a:t>
            </a:r>
            <a:r>
              <a:rPr lang="en-US" sz="4000" dirty="0"/>
              <a:t> App Inventor)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D841-2D46-4D43-85BB-49056E2A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585394" cy="4050792"/>
          </a:xfrm>
        </p:spPr>
        <p:txBody>
          <a:bodyPr/>
          <a:lstStyle/>
          <a:p>
            <a:r>
              <a:rPr lang="en-US" dirty="0"/>
              <a:t>It is an open source platform to develop mobile applications and to teach computational thinking concepts for the applications.</a:t>
            </a:r>
          </a:p>
          <a:p>
            <a:r>
              <a:rPr lang="en-CA" dirty="0"/>
              <a:t>It provides a space to build the mobile applications targeting Android and iOS operating systems.</a:t>
            </a:r>
          </a:p>
          <a:p>
            <a:r>
              <a:rPr lang="en-CA" dirty="0"/>
              <a:t>It is based on the concept of “WHAT YOU SEE IS WHAT YOU GET”.</a:t>
            </a:r>
          </a:p>
          <a:p>
            <a:r>
              <a:rPr lang="en-CA" dirty="0"/>
              <a:t>It offers interfacing in more than 12 languages across the globe.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7DC96-A824-4FBB-A6D3-6D35B831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72" y="1701579"/>
            <a:ext cx="5246324" cy="43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2366-B6C0-4D81-B020-995829F4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97" y="494965"/>
            <a:ext cx="4639189" cy="1057921"/>
          </a:xfrm>
        </p:spPr>
        <p:txBody>
          <a:bodyPr/>
          <a:lstStyle/>
          <a:p>
            <a:r>
              <a:rPr lang="en-US" dirty="0"/>
              <a:t>How it works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755E-C652-4C1B-B3A9-80095C68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29" y="1650098"/>
            <a:ext cx="5760322" cy="4183976"/>
          </a:xfrm>
        </p:spPr>
        <p:txBody>
          <a:bodyPr/>
          <a:lstStyle/>
          <a:p>
            <a:r>
              <a:rPr lang="en-US" dirty="0"/>
              <a:t>The user interface of MIT app inventor is composed of two main editors</a:t>
            </a:r>
            <a:r>
              <a:rPr lang="en-CA" dirty="0"/>
              <a:t>, that are</a:t>
            </a:r>
          </a:p>
          <a:p>
            <a:pPr marL="0" indent="0">
              <a:buNone/>
            </a:pPr>
            <a:r>
              <a:rPr lang="en-CA" dirty="0"/>
              <a:t>       the design editor (designer)</a:t>
            </a:r>
          </a:p>
          <a:p>
            <a:pPr marL="0" indent="0">
              <a:buNone/>
            </a:pPr>
            <a:r>
              <a:rPr lang="en-CA" dirty="0"/>
              <a:t>       the block editor.</a:t>
            </a:r>
          </a:p>
          <a:p>
            <a:r>
              <a:rPr lang="en-CA" dirty="0"/>
              <a:t>The designer is a drag and drop interface to disburse the elements of application’s user interface.</a:t>
            </a:r>
          </a:p>
          <a:p>
            <a:r>
              <a:rPr lang="en-CA" dirty="0"/>
              <a:t>In this the user can simply pick element from the palette and place on the main screen to add it to the app.</a:t>
            </a:r>
          </a:p>
          <a:p>
            <a:r>
              <a:rPr lang="en-CA" dirty="0"/>
              <a:t>Inventors can change the properties of the components.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FBF9D-60EA-45C9-B2FF-9FADB302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88" y="818189"/>
            <a:ext cx="5303520" cy="4652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281839-23FA-40DF-8B88-0E2CE9AF1D3E}"/>
              </a:ext>
            </a:extLst>
          </p:cNvPr>
          <p:cNvSpPr txBox="1"/>
          <p:nvPr/>
        </p:nvSpPr>
        <p:spPr>
          <a:xfrm>
            <a:off x="7851912" y="5670479"/>
            <a:ext cx="30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Designer screen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118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2366-B6C0-4D81-B020-995829F4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97" y="494965"/>
            <a:ext cx="4639189" cy="1057921"/>
          </a:xfrm>
        </p:spPr>
        <p:txBody>
          <a:bodyPr/>
          <a:lstStyle/>
          <a:p>
            <a:r>
              <a:rPr lang="en-US" dirty="0"/>
              <a:t>How it works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755E-C652-4C1B-B3A9-80095C68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29" y="1650098"/>
            <a:ext cx="5760322" cy="4183976"/>
          </a:xfrm>
        </p:spPr>
        <p:txBody>
          <a:bodyPr/>
          <a:lstStyle/>
          <a:p>
            <a:r>
              <a:rPr lang="en-US" dirty="0"/>
              <a:t>The block editor is an workspace the enables the designer to visually lay out the logic of the app.</a:t>
            </a:r>
          </a:p>
          <a:p>
            <a:r>
              <a:rPr lang="en-US" dirty="0"/>
              <a:t>Color coded blocks are used to describe the programming.</a:t>
            </a:r>
          </a:p>
          <a:p>
            <a:r>
              <a:rPr lang="en-US" dirty="0"/>
              <a:t>For assistance, in development and testing the MIT  has also provided mobile application called App Inventor Companion.</a:t>
            </a:r>
          </a:p>
          <a:p>
            <a:r>
              <a:rPr lang="en-US" dirty="0"/>
              <a:t>Companion can be used for testing and adjusting the designed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B3373-E173-439B-A46B-74D1CB40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19" y="1175156"/>
            <a:ext cx="5579390" cy="4247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0262C7-8F4A-44A3-ACAA-0B845D40B90A}"/>
              </a:ext>
            </a:extLst>
          </p:cNvPr>
          <p:cNvSpPr txBox="1"/>
          <p:nvPr/>
        </p:nvSpPr>
        <p:spPr>
          <a:xfrm>
            <a:off x="8619214" y="5573864"/>
            <a:ext cx="172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editor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950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EA0D-14E6-46FD-9B3F-10AB0BEA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64" y="182880"/>
            <a:ext cx="9613128" cy="2107096"/>
          </a:xfrm>
        </p:spPr>
        <p:txBody>
          <a:bodyPr>
            <a:normAutofit fontScale="90000"/>
          </a:bodyPr>
          <a:lstStyle/>
          <a:p>
            <a:r>
              <a:rPr lang="en-US" dirty="0"/>
              <a:t>MQTT Protocol:- </a:t>
            </a:r>
            <a:r>
              <a:rPr lang="en-US" dirty="0">
                <a:ea typeface="+mn-lt"/>
                <a:cs typeface="+mn-lt"/>
              </a:rPr>
              <a:t>Message Queuing Telemetry Transport.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A613-68FF-4AE2-8ED4-F460308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1" y="1590261"/>
            <a:ext cx="10388777" cy="4818489"/>
          </a:xfrm>
        </p:spPr>
        <p:txBody>
          <a:bodyPr>
            <a:normAutofit fontScale="40000" lnSpcReduction="20000"/>
          </a:bodyPr>
          <a:lstStyle/>
          <a:p>
            <a:endParaRPr lang="en-US" dirty="0">
              <a:cs typeface="Calibri"/>
            </a:endParaRPr>
          </a:p>
          <a:p>
            <a:r>
              <a:rPr lang="en-US" sz="4500" dirty="0">
                <a:ea typeface="+mn-lt"/>
                <a:cs typeface="+mn-lt"/>
              </a:rPr>
              <a:t>It was designed by Andy Stanford-Clark (IBM) and Arlen Nipper in 1999 for connecting Oil Pipeline telemetry systems over satellite.</a:t>
            </a:r>
          </a:p>
          <a:p>
            <a:pPr marL="0" indent="0">
              <a:buNone/>
            </a:pPr>
            <a:endParaRPr lang="en-US" sz="4500" dirty="0">
              <a:cs typeface="Calibri"/>
            </a:endParaRPr>
          </a:p>
          <a:p>
            <a:r>
              <a:rPr lang="en-US" sz="4500" dirty="0">
                <a:ea typeface="+mn-lt"/>
                <a:cs typeface="+mn-lt"/>
              </a:rPr>
              <a:t>Although it started as a proprietary protocol it was released Royalty free in 2010 and became an OASIS standard in 2014.</a:t>
            </a:r>
            <a:endParaRPr lang="en-US" sz="4500" dirty="0"/>
          </a:p>
          <a:p>
            <a:endParaRPr lang="en-US" sz="4500" dirty="0">
              <a:cs typeface="Calibri"/>
            </a:endParaRPr>
          </a:p>
          <a:p>
            <a:r>
              <a:rPr lang="en-US" sz="4500" b="1" dirty="0">
                <a:ea typeface="+mn-lt"/>
                <a:cs typeface="+mn-lt"/>
              </a:rPr>
              <a:t>MQTT</a:t>
            </a:r>
            <a:r>
              <a:rPr lang="en-US" sz="4500" dirty="0">
                <a:ea typeface="+mn-lt"/>
                <a:cs typeface="+mn-lt"/>
              </a:rPr>
              <a:t> is fast becoming one of the main protocols for</a:t>
            </a:r>
            <a:r>
              <a:rPr lang="en-US" sz="4500" b="1" dirty="0">
                <a:ea typeface="+mn-lt"/>
                <a:cs typeface="+mn-lt"/>
              </a:rPr>
              <a:t> IOT</a:t>
            </a:r>
            <a:r>
              <a:rPr lang="en-US" sz="4500" dirty="0">
                <a:ea typeface="+mn-lt"/>
                <a:cs typeface="+mn-lt"/>
              </a:rPr>
              <a:t> (internet of things) deployments.</a:t>
            </a:r>
            <a:endParaRPr lang="en-US" sz="4500" dirty="0"/>
          </a:p>
          <a:p>
            <a:endParaRPr lang="en-US" sz="4500" dirty="0">
              <a:cs typeface="Calibri"/>
            </a:endParaRPr>
          </a:p>
          <a:p>
            <a:r>
              <a:rPr lang="en-US" sz="4500" dirty="0">
                <a:ea typeface="+mn-lt"/>
                <a:cs typeface="+mn-lt"/>
              </a:rPr>
              <a:t>MQTT basic concepts</a:t>
            </a:r>
            <a:endParaRPr lang="en-US" sz="4500" dirty="0"/>
          </a:p>
          <a:p>
            <a:pPr marL="285750" indent="-285750">
              <a:buFont typeface="Arial"/>
              <a:buChar char="•"/>
            </a:pPr>
            <a:r>
              <a:rPr lang="en-US" sz="4500" dirty="0">
                <a:ea typeface="+mn-lt"/>
                <a:cs typeface="+mn-lt"/>
              </a:rPr>
              <a:t>Publish/Subscribe</a:t>
            </a:r>
            <a:endParaRPr lang="en-US" sz="4500" dirty="0"/>
          </a:p>
          <a:p>
            <a:pPr marL="285750" indent="-285750">
              <a:buFont typeface="Arial"/>
              <a:buChar char="•"/>
            </a:pPr>
            <a:r>
              <a:rPr lang="en-US" sz="4500" dirty="0">
                <a:ea typeface="+mn-lt"/>
                <a:cs typeface="+mn-lt"/>
              </a:rPr>
              <a:t>Messages</a:t>
            </a:r>
            <a:endParaRPr lang="en-US" sz="4500" dirty="0"/>
          </a:p>
          <a:p>
            <a:pPr marL="285750" indent="-285750">
              <a:buFont typeface="Arial"/>
              <a:buChar char="•"/>
            </a:pPr>
            <a:r>
              <a:rPr lang="en-US" sz="4500" dirty="0">
                <a:ea typeface="+mn-lt"/>
                <a:cs typeface="+mn-lt"/>
              </a:rPr>
              <a:t>Topics</a:t>
            </a:r>
            <a:endParaRPr lang="en-US" sz="4500" dirty="0"/>
          </a:p>
          <a:p>
            <a:pPr marL="285750" indent="-285750">
              <a:buFont typeface="Arial"/>
              <a:buChar char="•"/>
            </a:pPr>
            <a:r>
              <a:rPr lang="en-US" sz="4500" dirty="0">
                <a:ea typeface="+mn-lt"/>
                <a:cs typeface="+mn-lt"/>
              </a:rPr>
              <a:t>Broker</a:t>
            </a:r>
            <a:endParaRPr lang="en-US" sz="45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480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9EEEB7-2EC6-42B3-88F5-8A298E75B49F}"/>
              </a:ext>
            </a:extLst>
          </p:cNvPr>
          <p:cNvSpPr txBox="1"/>
          <p:nvPr/>
        </p:nvSpPr>
        <p:spPr>
          <a:xfrm>
            <a:off x="1119554" y="1148862"/>
            <a:ext cx="1013850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3A3A3A"/>
                </a:solidFill>
                <a:latin typeface="Open Sans"/>
              </a:rPr>
              <a:t>MQTT – Publish/Subscribe</a:t>
            </a:r>
          </a:p>
          <a:p>
            <a:endParaRPr lang="en-US" dirty="0">
              <a:solidFill>
                <a:srgbClr val="3A3A3A"/>
              </a:solidFill>
              <a:latin typeface="Open Sans"/>
            </a:endParaRPr>
          </a:p>
          <a:p>
            <a:r>
              <a:rPr lang="en-US" dirty="0">
                <a:solidFill>
                  <a:srgbClr val="3A3A3A"/>
                </a:solidFill>
                <a:latin typeface="Open Sans"/>
              </a:rPr>
              <a:t>In a publish and subscribe system, a device can publish a message on a topic, or it can be subscribed to a particular topic to receive messages</a:t>
            </a:r>
            <a:endParaRPr lang="en-US"/>
          </a:p>
          <a:p>
            <a:endParaRPr lang="en-US">
              <a:solidFill>
                <a:srgbClr val="3A3A3A"/>
              </a:solidFill>
              <a:latin typeface="Open Sans"/>
            </a:endParaRPr>
          </a:p>
        </p:txBody>
      </p:sp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4CBD63-7A2F-4FFF-B35C-BBAA508B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2630689"/>
            <a:ext cx="7753261" cy="31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0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66BD5-DE44-4747-8C61-C539745D5A96}"/>
              </a:ext>
            </a:extLst>
          </p:cNvPr>
          <p:cNvSpPr txBox="1"/>
          <p:nvPr/>
        </p:nvSpPr>
        <p:spPr>
          <a:xfrm>
            <a:off x="657447" y="639727"/>
            <a:ext cx="924987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MQTT – Broker</a:t>
            </a:r>
            <a:endParaRPr lang="en-US" dirty="0"/>
          </a:p>
          <a:p>
            <a:pPr algn="l"/>
            <a:endParaRPr lang="en-US" b="1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The broker is primarily responsible for receiving all messages, filtering the messages, decide who is interested in them and then publishing the message to all subscribed clients.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Some of the popular Available Brokers:-</a:t>
            </a: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Adafruit IO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Mosquitto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Paho</a:t>
            </a:r>
            <a:r>
              <a:rPr lang="en-US" dirty="0">
                <a:ea typeface="+mn-lt"/>
                <a:cs typeface="+mn-lt"/>
              </a:rPr>
              <a:t> MQTT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HiveMQ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Bevywise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MQTTBroker</a:t>
            </a:r>
            <a:endParaRPr lang="en-US" dirty="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Node-RED</a:t>
            </a:r>
          </a:p>
          <a:p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3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AF733B9-DB7B-400C-9514-26EC3AE1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56" y="2080154"/>
            <a:ext cx="6402572" cy="431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02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443</TotalTime>
  <Words>633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Open Sans</vt:lpstr>
      <vt:lpstr>Rockwell</vt:lpstr>
      <vt:lpstr>Rockwell Condensed</vt:lpstr>
      <vt:lpstr>Wingdings</vt:lpstr>
      <vt:lpstr>Wood Type</vt:lpstr>
      <vt:lpstr>IoT based smart weigh scale and tank monitor</vt:lpstr>
      <vt:lpstr>Mobile application development</vt:lpstr>
      <vt:lpstr>CONTENTS</vt:lpstr>
      <vt:lpstr>Developing platform (mit App Inventor)</vt:lpstr>
      <vt:lpstr>How it works</vt:lpstr>
      <vt:lpstr>How it works</vt:lpstr>
      <vt:lpstr>MQTT Protocol:- Message Queuing Telemetry Transport. 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krutika fanse</dc:creator>
  <cp:lastModifiedBy>krutika fanse</cp:lastModifiedBy>
  <cp:revision>28</cp:revision>
  <dcterms:created xsi:type="dcterms:W3CDTF">2020-07-10T23:33:43Z</dcterms:created>
  <dcterms:modified xsi:type="dcterms:W3CDTF">2020-07-13T01:41:01Z</dcterms:modified>
</cp:coreProperties>
</file>