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5" r:id="rId8"/>
    <p:sldId id="262" r:id="rId9"/>
    <p:sldId id="263" r:id="rId10"/>
    <p:sldId id="264" r:id="rId11"/>
    <p:sldId id="276" r:id="rId12"/>
    <p:sldId id="266" r:id="rId13"/>
    <p:sldId id="267" r:id="rId14"/>
    <p:sldId id="277" r:id="rId15"/>
    <p:sldId id="273" r:id="rId16"/>
    <p:sldId id="278" r:id="rId17"/>
    <p:sldId id="269" r:id="rId18"/>
    <p:sldId id="270" r:id="rId19"/>
    <p:sldId id="271" r:id="rId20"/>
    <p:sldId id="279" r:id="rId21"/>
    <p:sldId id="272" r:id="rId2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EE58B-C164-5202-D22B-854E097EF0E2}" v="1834" dt="2020-06-21T17:52:57.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94586"/>
  </p:normalViewPr>
  <p:slideViewPr>
    <p:cSldViewPr snapToGrid="0" snapToObjects="1">
      <p:cViewPr varScale="1">
        <p:scale>
          <a:sx n="102" d="100"/>
          <a:sy n="102"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1E0B474C-0A53-4645-B873-483376B7F4BF}" type="datetime">
              <a:rPr lang="en-US" sz="1200" b="0" strike="noStrike" spc="-1">
                <a:solidFill>
                  <a:srgbClr val="8B8B8B"/>
                </a:solidFill>
                <a:latin typeface="Calibri"/>
              </a:rPr>
              <a:t>6/21/20</a:t>
            </a:fld>
            <a:endParaRPr lang="en-CA"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CA"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645B8D32-DC6B-4D11-900B-2B053DDC8E9B}" type="slidenum">
              <a:rPr lang="en-US" sz="1200" b="0" strike="noStrike" spc="-1">
                <a:solidFill>
                  <a:srgbClr val="8B8B8B"/>
                </a:solidFill>
                <a:latin typeface="Calibri"/>
              </a:rPr>
              <a:t>‹#›</a:t>
            </a:fld>
            <a:endParaRPr lang="en-CA"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B5F89F6E-2548-4063-8674-F1CBF6D528B7}" type="datetime">
              <a:rPr lang="en-US" sz="1200" b="0" strike="noStrike" spc="-1">
                <a:solidFill>
                  <a:srgbClr val="8B8B8B"/>
                </a:solidFill>
                <a:latin typeface="Calibri"/>
              </a:rPr>
              <a:t>6/21/20</a:t>
            </a:fld>
            <a:endParaRPr lang="en-CA"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CA"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D8C20EC8-78BE-47F1-9BEA-5CC26ADA93C5}" type="slidenum">
              <a:rPr lang="en-US" sz="1200" b="0" strike="noStrike" spc="-1">
                <a:solidFill>
                  <a:srgbClr val="8B8B8B"/>
                </a:solidFill>
                <a:latin typeface="Calibri"/>
              </a:rPr>
              <a:t>‹#›</a:t>
            </a:fld>
            <a:endParaRPr lang="en-CA"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components101.com/mq2-gas-sensor" TargetMode="External"/><Relationship Id="rId2" Type="http://schemas.openxmlformats.org/officeDocument/2006/relationships/hyperlink" Target="https://www.nxp.com/products/processors-and-microcontrollers/arm-microcontrollers/general-purpose-mcus/lpc1700-cortex-m3/512kb-flash-64kb-sram-ethernet-usb-lqfp100-package:LPC1769FBD100" TargetMode="External"/><Relationship Id="rId1" Type="http://schemas.openxmlformats.org/officeDocument/2006/relationships/slideLayout" Target="../slideLayouts/slideLayout13.xml"/><Relationship Id="rId6" Type="http://schemas.openxmlformats.org/officeDocument/2006/relationships/hyperlink" Target="https://cdn.sparkfun.com/datasheets/Sensors/ForceFlex/hx711_english.pdf" TargetMode="External"/><Relationship Id="rId5" Type="http://schemas.openxmlformats.org/officeDocument/2006/relationships/hyperlink" Target="https://www.waveshare.com/SIM7600A-H-4G-HAT.htm" TargetMode="External"/><Relationship Id="rId4" Type="http://schemas.openxmlformats.org/officeDocument/2006/relationships/hyperlink" Target="https://www.seeedstudio.com/Weight-Sensor-Load-Cell-0-50kg-p-2099.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660358" y="449151"/>
            <a:ext cx="9143640" cy="1158862"/>
          </a:xfrm>
          <a:prstGeom prst="rect">
            <a:avLst/>
          </a:prstGeom>
          <a:noFill/>
          <a:ln>
            <a:noFill/>
          </a:ln>
        </p:spPr>
        <p:txBody>
          <a:bodyPr anchor="b">
            <a:normAutofit/>
          </a:bodyPr>
          <a:lstStyle/>
          <a:p>
            <a:pPr algn="ctr">
              <a:lnSpc>
                <a:spcPct val="90000"/>
              </a:lnSpc>
            </a:pPr>
            <a:r>
              <a:rPr lang="en-US" sz="6000" b="1" strike="noStrike" spc="-1">
                <a:solidFill>
                  <a:srgbClr val="000000"/>
                </a:solidFill>
                <a:latin typeface="Times New Roman"/>
              </a:rPr>
              <a:t>Component Specifications</a:t>
            </a:r>
            <a:endParaRPr lang="en-US" sz="6000" b="0" strike="noStrike" spc="-1">
              <a:solidFill>
                <a:srgbClr val="000000"/>
              </a:solidFill>
              <a:latin typeface="Times New Roman"/>
            </a:endParaRPr>
          </a:p>
        </p:txBody>
      </p:sp>
      <p:sp>
        <p:nvSpPr>
          <p:cNvPr id="83" name="TextShape 2"/>
          <p:cNvSpPr txBox="1"/>
          <p:nvPr/>
        </p:nvSpPr>
        <p:spPr>
          <a:xfrm>
            <a:off x="475920" y="4380480"/>
            <a:ext cx="11523600" cy="1655280"/>
          </a:xfrm>
          <a:prstGeom prst="rect">
            <a:avLst/>
          </a:prstGeom>
          <a:noFill/>
          <a:ln>
            <a:noFill/>
          </a:ln>
        </p:spPr>
        <p:txBody>
          <a:bodyPr anchor="t">
            <a:normAutofit fontScale="88000"/>
          </a:bodyPr>
          <a:lstStyle/>
          <a:p>
            <a:pPr>
              <a:lnSpc>
                <a:spcPct val="90000"/>
              </a:lnSpc>
              <a:spcBef>
                <a:spcPts val="1001"/>
              </a:spcBef>
            </a:pPr>
            <a:r>
              <a:rPr lang="en-US" sz="2400" b="0" strike="noStrike" spc="-1" dirty="0">
                <a:solidFill>
                  <a:srgbClr val="000000"/>
                </a:solidFill>
                <a:latin typeface="Times New Roman"/>
              </a:rPr>
              <a:t>Submitted by :</a:t>
            </a:r>
            <a:r>
              <a:rPr lang="en-US" sz="2400" spc="-1" dirty="0">
                <a:solidFill>
                  <a:srgbClr val="000000"/>
                </a:solidFill>
                <a:latin typeface="Times New Roman"/>
              </a:rPr>
              <a:t>                                                                                          </a:t>
            </a:r>
            <a:r>
              <a:rPr lang="en-US" sz="2400" b="0" strike="noStrike" spc="-1" dirty="0">
                <a:solidFill>
                  <a:srgbClr val="000000"/>
                </a:solidFill>
                <a:latin typeface="Times New Roman"/>
              </a:rPr>
              <a:t>Submitted </a:t>
            </a:r>
            <a:r>
              <a:rPr lang="en-US" sz="2400" spc="-1" dirty="0" err="1">
                <a:solidFill>
                  <a:srgbClr val="000000"/>
                </a:solidFill>
                <a:latin typeface="Times New Roman"/>
              </a:rPr>
              <a:t>to</a:t>
            </a:r>
            <a:r>
              <a:rPr lang="en-US" sz="2400" b="0" strike="noStrike" spc="-1" dirty="0" err="1">
                <a:solidFill>
                  <a:srgbClr val="000000"/>
                </a:solidFill>
                <a:latin typeface="Times New Roman"/>
              </a:rPr>
              <a:t>:Prof</a:t>
            </a:r>
            <a:r>
              <a:rPr lang="en-US" sz="2400" b="0" strike="noStrike" spc="-1" dirty="0">
                <a:solidFill>
                  <a:srgbClr val="000000"/>
                </a:solidFill>
                <a:latin typeface="Times New Roman"/>
              </a:rPr>
              <a:t>. Mike </a:t>
            </a:r>
            <a:r>
              <a:rPr lang="en-US" sz="2400" b="0" strike="noStrike" spc="-1" dirty="0" err="1">
                <a:solidFill>
                  <a:srgbClr val="000000"/>
                </a:solidFill>
                <a:latin typeface="Times New Roman"/>
              </a:rPr>
              <a:t>Aleshams</a:t>
            </a:r>
            <a:endParaRPr lang="en-CA" sz="2400" b="0" strike="noStrike" spc="-1" dirty="0">
              <a:latin typeface="Times New Roman"/>
            </a:endParaRPr>
          </a:p>
          <a:p>
            <a:pPr>
              <a:lnSpc>
                <a:spcPct val="90000"/>
              </a:lnSpc>
              <a:spcBef>
                <a:spcPts val="1001"/>
              </a:spcBef>
            </a:pPr>
            <a:r>
              <a:rPr lang="en-US" sz="2400" b="0" strike="noStrike" spc="-1" dirty="0">
                <a:solidFill>
                  <a:srgbClr val="000000"/>
                </a:solidFill>
                <a:latin typeface="Times New Roman"/>
              </a:rPr>
              <a:t>Gurvinder Singh</a:t>
            </a:r>
            <a:endParaRPr lang="en-CA" sz="2400" b="0" strike="noStrike" spc="-1" dirty="0">
              <a:latin typeface="Times New Roman"/>
            </a:endParaRPr>
          </a:p>
          <a:p>
            <a:pPr>
              <a:lnSpc>
                <a:spcPct val="90000"/>
              </a:lnSpc>
              <a:spcBef>
                <a:spcPts val="1001"/>
              </a:spcBef>
            </a:pPr>
            <a:r>
              <a:rPr lang="en-US" sz="2400" b="0" strike="noStrike" spc="-1" dirty="0">
                <a:solidFill>
                  <a:srgbClr val="000000"/>
                </a:solidFill>
                <a:latin typeface="Times New Roman"/>
              </a:rPr>
              <a:t>Ankit Patel</a:t>
            </a:r>
            <a:endParaRPr lang="en-CA" sz="2400" b="0" strike="noStrike" spc="-1" dirty="0">
              <a:latin typeface="Times New Roman"/>
            </a:endParaRPr>
          </a:p>
          <a:p>
            <a:pPr>
              <a:lnSpc>
                <a:spcPct val="90000"/>
              </a:lnSpc>
              <a:spcBef>
                <a:spcPts val="1001"/>
              </a:spcBef>
            </a:pPr>
            <a:r>
              <a:rPr lang="en-US" sz="2400" b="0" strike="noStrike" spc="-1" dirty="0" err="1">
                <a:solidFill>
                  <a:srgbClr val="000000"/>
                </a:solidFill>
                <a:latin typeface="Times New Roman"/>
              </a:rPr>
              <a:t>Krutika</a:t>
            </a:r>
            <a:endParaRPr lang="en-CA" sz="2400" b="0" strike="noStrike" spc="-1" dirty="0">
              <a:latin typeface="Times New Roman"/>
            </a:endParaRPr>
          </a:p>
          <a:p>
            <a:pPr>
              <a:lnSpc>
                <a:spcPct val="90000"/>
              </a:lnSpc>
              <a:spcBef>
                <a:spcPts val="1001"/>
              </a:spcBef>
            </a:pPr>
            <a:endParaRPr lang="en-CA" sz="2400" b="0" strike="noStrike" spc="-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05B716-71C6-4358-AB7A-FD5C4611C70F}"/>
              </a:ext>
            </a:extLst>
          </p:cNvPr>
          <p:cNvSpPr txBox="1"/>
          <p:nvPr/>
        </p:nvSpPr>
        <p:spPr>
          <a:xfrm>
            <a:off x="200026" y="592931"/>
            <a:ext cx="11565728" cy="92025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4400" dirty="0">
                <a:latin typeface="Times New Roman"/>
              </a:rPr>
              <a:t> </a:t>
            </a:r>
            <a:r>
              <a:rPr lang="en-US" sz="4400" b="1" dirty="0">
                <a:latin typeface="Times New Roman"/>
              </a:rPr>
              <a:t>Why we Use MQ-2 Gas Sensor ?</a:t>
            </a:r>
          </a:p>
          <a:p>
            <a:endParaRPr lang="en-US" sz="4400" dirty="0">
              <a:latin typeface="Times New Roman"/>
            </a:endParaRPr>
          </a:p>
          <a:p>
            <a:pPr marL="285750" indent="-285750">
              <a:buFont typeface="Arial"/>
              <a:buChar char="•"/>
            </a:pPr>
            <a:endParaRPr lang="en-US" dirty="0"/>
          </a:p>
          <a:p>
            <a:pPr marL="285750" indent="-285750">
              <a:buFont typeface="Arial"/>
              <a:buChar char="•"/>
            </a:pPr>
            <a:r>
              <a:rPr lang="en-US" sz="2400" dirty="0">
                <a:latin typeface="Times New Roman"/>
              </a:rPr>
              <a:t>It is system requirement to use any sensor which provides some triggering during the event of gas leakage.</a:t>
            </a:r>
          </a:p>
          <a:p>
            <a:pPr marL="285750" indent="-285750">
              <a:buFont typeface="Arial"/>
              <a:buChar char="•"/>
            </a:pPr>
            <a:endParaRPr lang="en-US" sz="2400" dirty="0">
              <a:latin typeface="Times New Roman"/>
            </a:endParaRPr>
          </a:p>
          <a:p>
            <a:pPr marL="285750" indent="-285750">
              <a:buFont typeface="Arial"/>
              <a:buChar char="•"/>
            </a:pPr>
            <a:r>
              <a:rPr lang="en-US" sz="2400" dirty="0">
                <a:latin typeface="Times New Roman"/>
              </a:rPr>
              <a:t>MQ-2 class best suites to requirement as it can be utilized to measure multiple gases.</a:t>
            </a:r>
          </a:p>
          <a:p>
            <a:pPr marL="285750" indent="-285750">
              <a:buFont typeface="Arial"/>
              <a:buChar char="•"/>
            </a:pPr>
            <a:endParaRPr lang="en-US" sz="2400" dirty="0">
              <a:latin typeface="Times New Roman"/>
            </a:endParaRPr>
          </a:p>
          <a:p>
            <a:pPr marL="285750" indent="-285750">
              <a:buFont typeface="Arial"/>
              <a:buChar char="•"/>
            </a:pPr>
            <a:r>
              <a:rPr lang="en-US" sz="2400" dirty="0">
                <a:latin typeface="Times New Roman"/>
              </a:rPr>
              <a:t>As it is very commonly available in market MTTR will be low if any failure during operation.</a:t>
            </a:r>
          </a:p>
          <a:p>
            <a:pPr marL="285750" indent="-285750">
              <a:buFont typeface="Arial"/>
              <a:buChar char="•"/>
            </a:pPr>
            <a:endParaRPr lang="en-US" sz="2400" dirty="0">
              <a:latin typeface="Times New Roman"/>
            </a:endParaRPr>
          </a:p>
          <a:p>
            <a:pPr marL="285750" indent="-285750">
              <a:buFont typeface="Arial"/>
              <a:buChar char="•"/>
            </a:pPr>
            <a:endParaRPr lang="en-US" sz="2400" dirty="0">
              <a:latin typeface="Times New Roman"/>
            </a:endParaRPr>
          </a:p>
          <a:p>
            <a:pPr marL="285750" indent="-285750">
              <a:buFont typeface="Arial"/>
              <a:buChar char="•"/>
            </a:pPr>
            <a:endParaRPr lang="en-US" dirty="0"/>
          </a:p>
          <a:p>
            <a:pPr marL="285750" indent="-285750">
              <a:buFont typeface="Arial"/>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821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50kg Load Cell Weight Sensor</a:t>
            </a:r>
          </a:p>
        </p:txBody>
      </p:sp>
      <p:sp>
        <p:nvSpPr>
          <p:cNvPr id="103" name="TextShape 2"/>
          <p:cNvSpPr txBox="1"/>
          <p:nvPr/>
        </p:nvSpPr>
        <p:spPr>
          <a:xfrm>
            <a:off x="838080" y="1825560"/>
            <a:ext cx="10515240" cy="4350960"/>
          </a:xfrm>
          <a:prstGeom prst="rect">
            <a:avLst/>
          </a:prstGeom>
          <a:noFill/>
          <a:ln>
            <a:noFill/>
          </a:ln>
        </p:spPr>
        <p:txBody>
          <a:bodyPr anchor="t">
            <a:normAutofit/>
          </a:bodyPr>
          <a:lstStyle/>
          <a:p>
            <a:pPr marL="228600" indent="-227965" algn="just">
              <a:lnSpc>
                <a:spcPct val="90000"/>
              </a:lnSpc>
              <a:spcBef>
                <a:spcPts val="1001"/>
              </a:spcBef>
              <a:buClr>
                <a:srgbClr val="000000"/>
              </a:buClr>
              <a:buFont typeface="Arial"/>
              <a:buChar char="•"/>
            </a:pPr>
            <a:r>
              <a:rPr lang="en-IN" sz="2400" b="0" strike="noStrike" spc="-1" dirty="0">
                <a:solidFill>
                  <a:srgbClr val="000000"/>
                </a:solidFill>
                <a:latin typeface="Times New Roman"/>
              </a:rPr>
              <a:t>Applicable to electronic scale, price </a:t>
            </a:r>
            <a:r>
              <a:rPr lang="en-IN" sz="2400" spc="-1" dirty="0">
                <a:solidFill>
                  <a:srgbClr val="000000"/>
                </a:solidFill>
                <a:latin typeface="Times New Roman"/>
              </a:rPr>
              <a:t>computing</a:t>
            </a:r>
            <a:r>
              <a:rPr lang="en-IN" sz="2400" b="0" strike="noStrike" spc="-1" dirty="0">
                <a:solidFill>
                  <a:srgbClr val="000000"/>
                </a:solidFill>
                <a:latin typeface="Times New Roman"/>
              </a:rPr>
              <a:t> scale, electronic platform scale, digital scale, electronic balance and all varieties of commercial scales by single load cell.</a:t>
            </a:r>
            <a:endParaRPr lang="en-US" sz="2400" b="0" strike="noStrike" spc="-1" dirty="0">
              <a:solidFill>
                <a:srgbClr val="000000"/>
              </a:solidFill>
              <a:latin typeface="Times New Roman"/>
            </a:endParaRPr>
          </a:p>
          <a:p>
            <a:pPr>
              <a:lnSpc>
                <a:spcPct val="90000"/>
              </a:lnSpc>
              <a:spcBef>
                <a:spcPts val="1001"/>
              </a:spcBef>
            </a:pPr>
            <a:endParaRPr lang="en-US" sz="2400" b="0" strike="noStrike" spc="-1" dirty="0">
              <a:solidFill>
                <a:srgbClr val="000000"/>
              </a:solidFill>
              <a:latin typeface="Times New Roman"/>
            </a:endParaRPr>
          </a:p>
          <a:p>
            <a:pPr>
              <a:lnSpc>
                <a:spcPct val="90000"/>
              </a:lnSpc>
              <a:spcBef>
                <a:spcPts val="1001"/>
              </a:spcBef>
            </a:pPr>
            <a:endParaRPr lang="en-US" sz="2400" b="0" strike="noStrike" spc="-1" dirty="0">
              <a:solidFill>
                <a:srgbClr val="000000"/>
              </a:solidFill>
              <a:latin typeface="Calibri"/>
            </a:endParaRPr>
          </a:p>
          <a:p>
            <a:pPr>
              <a:lnSpc>
                <a:spcPct val="90000"/>
              </a:lnSpc>
              <a:spcBef>
                <a:spcPts val="1001"/>
              </a:spcBef>
            </a:pPr>
            <a:endParaRPr lang="en-US" sz="2400" b="0" strike="noStrike" spc="-1" dirty="0">
              <a:solidFill>
                <a:srgbClr val="000000"/>
              </a:solidFill>
              <a:latin typeface="Calibri"/>
            </a:endParaRPr>
          </a:p>
        </p:txBody>
      </p:sp>
      <p:pic>
        <p:nvPicPr>
          <p:cNvPr id="104" name="Picture 4"/>
          <p:cNvPicPr/>
          <p:nvPr/>
        </p:nvPicPr>
        <p:blipFill>
          <a:blip r:embed="rId2"/>
          <a:stretch/>
        </p:blipFill>
        <p:spPr>
          <a:xfrm>
            <a:off x="1650960" y="3306960"/>
            <a:ext cx="8889480" cy="34556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126204"/>
            <a:ext cx="10515240" cy="684720"/>
          </a:xfrm>
          <a:prstGeom prst="rect">
            <a:avLst/>
          </a:prstGeom>
          <a:noFill/>
          <a:ln>
            <a:noFill/>
          </a:ln>
        </p:spPr>
        <p:txBody>
          <a:bodyPr anchor="ctr">
            <a:normAutofit lnSpcReduction="10000"/>
          </a:bodyPr>
          <a:lstStyle/>
          <a:p>
            <a:pPr algn="ctr">
              <a:lnSpc>
                <a:spcPct val="90000"/>
              </a:lnSpc>
            </a:pPr>
            <a:r>
              <a:rPr lang="en-US" sz="4400" b="1" strike="noStrike" spc="-1" dirty="0">
                <a:solidFill>
                  <a:srgbClr val="000000"/>
                </a:solidFill>
                <a:latin typeface="Times New Roman"/>
              </a:rPr>
              <a:t>50kg Load Cell Weight Sensor</a:t>
            </a:r>
            <a:endParaRPr lang="en-US" sz="4400" b="0" strike="noStrike" spc="-1" dirty="0">
              <a:solidFill>
                <a:srgbClr val="000000"/>
              </a:solidFill>
              <a:latin typeface="Times New Roman"/>
            </a:endParaRPr>
          </a:p>
        </p:txBody>
      </p:sp>
      <p:sp>
        <p:nvSpPr>
          <p:cNvPr id="106" name="TextShape 2"/>
          <p:cNvSpPr txBox="1"/>
          <p:nvPr/>
        </p:nvSpPr>
        <p:spPr>
          <a:xfrm>
            <a:off x="838080" y="963720"/>
            <a:ext cx="11220374" cy="5770264"/>
          </a:xfrm>
          <a:prstGeom prst="rect">
            <a:avLst/>
          </a:prstGeom>
          <a:noFill/>
          <a:ln>
            <a:noFill/>
          </a:ln>
        </p:spPr>
        <p:txBody>
          <a:bodyPr anchor="t">
            <a:noAutofit/>
          </a:bodyPr>
          <a:lstStyle/>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Capacity: 50KG</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Rated output(MV/V): 2.0±0.15</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Maximum number of </a:t>
            </a:r>
            <a:r>
              <a:rPr lang="en-IN" sz="2400" spc="-1" dirty="0">
                <a:solidFill>
                  <a:srgbClr val="000000"/>
                </a:solidFill>
                <a:latin typeface="Times New Roman"/>
              </a:rPr>
              <a:t>load</a:t>
            </a:r>
            <a:r>
              <a:rPr lang="en-IN" sz="2400" b="0" strike="noStrike" spc="-1" dirty="0">
                <a:solidFill>
                  <a:srgbClr val="000000"/>
                </a:solidFill>
                <a:latin typeface="Times New Roman"/>
              </a:rPr>
              <a:t> cell verification intervals(N max): 2000</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Minimum number of </a:t>
            </a:r>
            <a:r>
              <a:rPr lang="en-IN" sz="2400" spc="-1" dirty="0">
                <a:solidFill>
                  <a:srgbClr val="000000"/>
                </a:solidFill>
                <a:latin typeface="Times New Roman"/>
              </a:rPr>
              <a:t>load</a:t>
            </a:r>
            <a:r>
              <a:rPr lang="en-IN" sz="2400" b="0" strike="noStrike" spc="-1" dirty="0">
                <a:solidFill>
                  <a:srgbClr val="000000"/>
                </a:solidFill>
                <a:latin typeface="Times New Roman"/>
              </a:rPr>
              <a:t> cell verification intervals(</a:t>
            </a:r>
            <a:r>
              <a:rPr lang="en-IN" sz="2400" spc="-1" dirty="0">
                <a:solidFill>
                  <a:srgbClr val="000000"/>
                </a:solidFill>
                <a:latin typeface="Times New Roman"/>
              </a:rPr>
              <a:t>V min</a:t>
            </a:r>
            <a:r>
              <a:rPr lang="en-IN" sz="2400" b="0" strike="noStrike" spc="-1" dirty="0">
                <a:solidFill>
                  <a:srgbClr val="000000"/>
                </a:solidFill>
                <a:latin typeface="Times New Roman"/>
              </a:rPr>
              <a:t>): EMax/5000</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Input resistance(</a:t>
            </a:r>
            <a:r>
              <a:rPr lang="el-GR" sz="2400" b="0" strike="noStrike" spc="-1" dirty="0">
                <a:solidFill>
                  <a:srgbClr val="000000"/>
                </a:solidFill>
                <a:latin typeface="Times New Roman"/>
              </a:rPr>
              <a:t>Ω): 402±6</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Output resistance(</a:t>
            </a:r>
            <a:r>
              <a:rPr lang="el-GR" sz="2400" b="0" strike="noStrike" spc="-1" dirty="0">
                <a:solidFill>
                  <a:srgbClr val="000000"/>
                </a:solidFill>
                <a:latin typeface="Times New Roman"/>
              </a:rPr>
              <a:t>Ω): 350±3</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Operating temperature range(°C): -35~+80</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Safe overload(%RO): 150</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Ultimate overload(%RO): 200</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Load cell material: Aluminium</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Method of connecting wire: Red(+),Black(-),Green(+),White(-)</a:t>
            </a:r>
            <a:endParaRPr lang="en-US" sz="2400" b="0" strike="noStrike" spc="-1" dirty="0">
              <a:solidFill>
                <a:srgbClr val="000000"/>
              </a:solidFill>
              <a:latin typeface="Times New Roman"/>
            </a:endParaRPr>
          </a:p>
          <a:p>
            <a:pPr>
              <a:lnSpc>
                <a:spcPct val="90000"/>
              </a:lnSpc>
              <a:spcBef>
                <a:spcPts val="1001"/>
              </a:spcBef>
            </a:pPr>
            <a:endParaRPr lang="en-US" sz="3700" b="0" strike="noStrike" spc="-1" dirty="0">
              <a:solidFill>
                <a:srgbClr val="000000"/>
              </a:solidFill>
              <a:latin typeface="Calibri"/>
            </a:endParaRPr>
          </a:p>
          <a:p>
            <a:pPr>
              <a:lnSpc>
                <a:spcPct val="90000"/>
              </a:lnSpc>
              <a:spcBef>
                <a:spcPts val="1001"/>
              </a:spcBef>
            </a:pPr>
            <a:endParaRPr lang="en-US" sz="3700" b="0" strike="noStrike" spc="-1" dirty="0">
              <a:solidFill>
                <a:srgbClr val="000000"/>
              </a:solidFill>
              <a:latin typeface="Calibri"/>
            </a:endParaRPr>
          </a:p>
          <a:p>
            <a:pPr>
              <a:lnSpc>
                <a:spcPct val="90000"/>
              </a:lnSpc>
              <a:spcBef>
                <a:spcPts val="1001"/>
              </a:spcBef>
            </a:pPr>
            <a:endParaRPr lang="en-US" sz="3700" b="0" strike="noStrike" spc="-1" dirty="0">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F202CA-B2B7-4AAC-9673-DAA72741C6FC}"/>
              </a:ext>
            </a:extLst>
          </p:cNvPr>
          <p:cNvSpPr txBox="1"/>
          <p:nvPr/>
        </p:nvSpPr>
        <p:spPr>
          <a:xfrm>
            <a:off x="569119" y="866775"/>
            <a:ext cx="11327604" cy="80021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4400" b="1" dirty="0">
                <a:latin typeface="Times New Roman"/>
              </a:rPr>
              <a:t>Why we Used Load cell ?</a:t>
            </a:r>
          </a:p>
          <a:p>
            <a:endParaRPr lang="en-US" sz="4400" b="1" dirty="0">
              <a:latin typeface="Times New Roman"/>
            </a:endParaRPr>
          </a:p>
          <a:p>
            <a:pPr marL="285750" indent="-285750">
              <a:buFont typeface="Arial"/>
              <a:buChar char="•"/>
            </a:pPr>
            <a:endParaRPr lang="en-US" dirty="0">
              <a:latin typeface="Arial"/>
            </a:endParaRPr>
          </a:p>
          <a:p>
            <a:pPr marL="285750" indent="-285750">
              <a:buFont typeface="Arial"/>
              <a:buChar char="•"/>
            </a:pPr>
            <a:r>
              <a:rPr lang="en-US" sz="2400" dirty="0">
                <a:latin typeface="Times New Roman"/>
              </a:rPr>
              <a:t>Load cell converts surface stress in appropriate resistance value.</a:t>
            </a:r>
          </a:p>
          <a:p>
            <a:pPr marL="285750" indent="-285750">
              <a:buFont typeface="Arial"/>
              <a:buChar char="•"/>
            </a:pPr>
            <a:endParaRPr lang="en-US" sz="2400" dirty="0">
              <a:latin typeface="Times New Roman"/>
            </a:endParaRPr>
          </a:p>
          <a:p>
            <a:pPr marL="285750" indent="-285750">
              <a:buFont typeface="Arial"/>
              <a:buChar char="•"/>
            </a:pPr>
            <a:r>
              <a:rPr lang="en-US" sz="2400" dirty="0">
                <a:latin typeface="Times New Roman"/>
              </a:rPr>
              <a:t>In this design it is required to use loadcell to measure weights and report ant changes in weight.</a:t>
            </a:r>
          </a:p>
          <a:p>
            <a:pPr marL="285750" indent="-285750">
              <a:buFont typeface="Arial"/>
              <a:buChar char="•"/>
            </a:pPr>
            <a:endParaRPr lang="en-US" sz="2400" dirty="0">
              <a:latin typeface="Times New Roman"/>
            </a:endParaRPr>
          </a:p>
          <a:p>
            <a:pPr marL="285750" indent="-285750">
              <a:buFont typeface="Arial"/>
              <a:buChar char="•"/>
            </a:pPr>
            <a:r>
              <a:rPr lang="en-US" sz="2400" dirty="0">
                <a:latin typeface="Times New Roman"/>
              </a:rPr>
              <a:t>Sophisticated amplifiers are available in the market to be used with load cells.</a:t>
            </a:r>
          </a:p>
          <a:p>
            <a:pPr marL="285750" indent="-285750">
              <a:buFont typeface="Arial"/>
              <a:buChar char="•"/>
            </a:pPr>
            <a:endParaRPr lang="en-US" sz="2400" dirty="0">
              <a:latin typeface="Times New Roman"/>
            </a:endParaRPr>
          </a:p>
          <a:p>
            <a:pPr marL="285750" indent="-285750">
              <a:buFont typeface="Arial"/>
              <a:buChar char="•"/>
            </a:pPr>
            <a:r>
              <a:rPr lang="en-US" sz="2400" dirty="0">
                <a:latin typeface="Times New Roman"/>
              </a:rPr>
              <a:t>Again availability and simple design helps to keep MTTR low.</a:t>
            </a:r>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411723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C8CE4-D38D-4449-B2FD-7BB657EE546B}"/>
              </a:ext>
            </a:extLst>
          </p:cNvPr>
          <p:cNvSpPr txBox="1"/>
          <p:nvPr/>
        </p:nvSpPr>
        <p:spPr>
          <a:xfrm>
            <a:off x="323709" y="140030"/>
            <a:ext cx="11509184"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sz="4400" dirty="0">
                <a:latin typeface="Times New Roman"/>
                <a:ea typeface="+mn-lt"/>
                <a:cs typeface="+mn-lt"/>
              </a:rPr>
              <a:t> </a:t>
            </a:r>
            <a:r>
              <a:rPr lang="en-US" sz="4400" b="1" dirty="0">
                <a:latin typeface="Times New Roman"/>
                <a:ea typeface="+mn-lt"/>
                <a:cs typeface="+mn-lt"/>
              </a:rPr>
              <a:t>HX711 :- 24-Bit ADC for Weight Scales</a:t>
            </a:r>
          </a:p>
          <a:p>
            <a:endParaRPr lang="en-US" dirty="0">
              <a:cs typeface="Arial"/>
            </a:endParaRPr>
          </a:p>
          <a:p>
            <a:endParaRPr lang="en-US" dirty="0">
              <a:cs typeface="Arial"/>
            </a:endParaRPr>
          </a:p>
          <a:p>
            <a:r>
              <a:rPr lang="en-US" sz="2400" b="1" dirty="0">
                <a:latin typeface="Times New Roman"/>
                <a:ea typeface="+mn-lt"/>
                <a:cs typeface="+mn-lt"/>
              </a:rPr>
              <a:t>Features:-</a:t>
            </a:r>
            <a:endParaRPr lang="en-US" sz="2400" b="1" dirty="0">
              <a:latin typeface="Times New Roman"/>
            </a:endParaRPr>
          </a:p>
          <a:p>
            <a:r>
              <a:rPr lang="en-US" sz="2400" dirty="0">
                <a:latin typeface="Times New Roman"/>
                <a:ea typeface="+mn-lt"/>
                <a:cs typeface="+mn-lt"/>
              </a:rPr>
              <a:t>• Two selectable differential input channels</a:t>
            </a:r>
            <a:endParaRPr lang="en-US" sz="2400" dirty="0">
              <a:latin typeface="Times New Roman"/>
            </a:endParaRPr>
          </a:p>
          <a:p>
            <a:r>
              <a:rPr lang="en-US" sz="2400" dirty="0">
                <a:latin typeface="Times New Roman"/>
                <a:ea typeface="+mn-lt"/>
                <a:cs typeface="+mn-lt"/>
              </a:rPr>
              <a:t>• On-chip active low noise PGA with selectable gain of 32, 64 and 128</a:t>
            </a:r>
            <a:endParaRPr lang="en-US" sz="2400" dirty="0">
              <a:latin typeface="Times New Roman"/>
            </a:endParaRPr>
          </a:p>
          <a:p>
            <a:r>
              <a:rPr lang="en-US" sz="2400" dirty="0">
                <a:latin typeface="Times New Roman"/>
                <a:ea typeface="+mn-lt"/>
                <a:cs typeface="+mn-lt"/>
              </a:rPr>
              <a:t>• On-chip power supply regulator for load-cell and ADC analog power supply</a:t>
            </a:r>
            <a:endParaRPr lang="en-US" sz="2400" dirty="0">
              <a:latin typeface="Times New Roman"/>
            </a:endParaRPr>
          </a:p>
          <a:p>
            <a:r>
              <a:rPr lang="en-US" sz="2400" dirty="0">
                <a:latin typeface="Times New Roman"/>
                <a:ea typeface="+mn-lt"/>
                <a:cs typeface="+mn-lt"/>
              </a:rPr>
              <a:t>• On-chip oscillator requiring no external component with optional external crystal</a:t>
            </a:r>
            <a:endParaRPr lang="en-US" sz="2400" dirty="0">
              <a:latin typeface="Times New Roman"/>
            </a:endParaRPr>
          </a:p>
          <a:p>
            <a:r>
              <a:rPr lang="en-US" sz="2400" dirty="0">
                <a:latin typeface="Times New Roman"/>
                <a:ea typeface="+mn-lt"/>
                <a:cs typeface="+mn-lt"/>
              </a:rPr>
              <a:t>• On-chip power-on-reset</a:t>
            </a:r>
            <a:endParaRPr lang="en-US" sz="2400" dirty="0">
              <a:latin typeface="Times New Roman"/>
            </a:endParaRPr>
          </a:p>
          <a:p>
            <a:r>
              <a:rPr lang="en-US" sz="2400" dirty="0">
                <a:latin typeface="Times New Roman"/>
                <a:ea typeface="+mn-lt"/>
                <a:cs typeface="+mn-lt"/>
              </a:rPr>
              <a:t>• Simple digital control and serial interface: pin-driven controls, no programming needed</a:t>
            </a:r>
            <a:endParaRPr lang="en-US" sz="2400" dirty="0">
              <a:latin typeface="Times New Roman"/>
            </a:endParaRPr>
          </a:p>
          <a:p>
            <a:r>
              <a:rPr lang="en-US" sz="2400" dirty="0">
                <a:latin typeface="Times New Roman"/>
                <a:ea typeface="+mn-lt"/>
                <a:cs typeface="+mn-lt"/>
              </a:rPr>
              <a:t>• Simultaneous 50 and 60Hz supply rejection</a:t>
            </a:r>
            <a:endParaRPr lang="en-US" sz="2400" dirty="0">
              <a:latin typeface="Times New Roman"/>
            </a:endParaRPr>
          </a:p>
          <a:p>
            <a:r>
              <a:rPr lang="en-US" sz="2400" dirty="0">
                <a:latin typeface="Times New Roman"/>
                <a:ea typeface="+mn-lt"/>
                <a:cs typeface="+mn-lt"/>
              </a:rPr>
              <a:t>• Operation supply voltage range: 2.6 ~ 5.5V Current consumption including on-chip analog</a:t>
            </a:r>
            <a:endParaRPr lang="en-US" sz="2400" dirty="0">
              <a:latin typeface="Times New Roman"/>
            </a:endParaRPr>
          </a:p>
          <a:p>
            <a:r>
              <a:rPr lang="en-US" sz="2400" dirty="0">
                <a:latin typeface="Times New Roman"/>
                <a:ea typeface="+mn-lt"/>
                <a:cs typeface="+mn-lt"/>
              </a:rPr>
              <a:t>  power supply regulator: normal operation &lt; 1.5mA, power down &lt; 1uA</a:t>
            </a:r>
            <a:endParaRPr lang="en-US" sz="2400" dirty="0">
              <a:latin typeface="Times New Roman"/>
            </a:endParaRPr>
          </a:p>
          <a:p>
            <a:r>
              <a:rPr lang="en-US" sz="2400" dirty="0">
                <a:latin typeface="Times New Roman"/>
                <a:ea typeface="+mn-lt"/>
                <a:cs typeface="+mn-lt"/>
              </a:rPr>
              <a:t>• Operation temperature range: -40 ~ +85°C</a:t>
            </a:r>
            <a:endParaRPr lang="en-US" sz="2400" dirty="0">
              <a:latin typeface="Times New Roman"/>
            </a:endParaRPr>
          </a:p>
          <a:p>
            <a:r>
              <a:rPr lang="en-US" sz="2400" dirty="0">
                <a:latin typeface="Times New Roman"/>
                <a:ea typeface="+mn-lt"/>
                <a:cs typeface="+mn-lt"/>
              </a:rPr>
              <a:t>• 16 pin SOP-16 package.</a:t>
            </a:r>
            <a:endParaRPr lang="en-US" sz="2400" dirty="0">
              <a:latin typeface="Times New Roman"/>
            </a:endParaRPr>
          </a:p>
        </p:txBody>
      </p:sp>
    </p:spTree>
    <p:extLst>
      <p:ext uri="{BB962C8B-B14F-4D97-AF65-F5344CB8AC3E}">
        <p14:creationId xmlns:p14="http://schemas.microsoft.com/office/powerpoint/2010/main" val="4218039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90DB-815C-4C44-A1C0-5774F4EDFA66}"/>
              </a:ext>
            </a:extLst>
          </p:cNvPr>
          <p:cNvSpPr txBox="1"/>
          <p:nvPr/>
        </p:nvSpPr>
        <p:spPr>
          <a:xfrm>
            <a:off x="450057" y="866775"/>
            <a:ext cx="11422854" cy="9510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rPr>
              <a:t>                    </a:t>
            </a:r>
            <a:r>
              <a:rPr lang="en-US" sz="4400" b="1" dirty="0">
                <a:latin typeface="Times New Roman"/>
              </a:rPr>
              <a:t>Why we used HX711 ?</a:t>
            </a:r>
          </a:p>
          <a:p>
            <a:pPr marL="571500" indent="-571500">
              <a:buFont typeface="Arial"/>
              <a:buChar char="•"/>
            </a:pPr>
            <a:endParaRPr lang="en-US" sz="4400" dirty="0">
              <a:latin typeface="Times New Roman"/>
            </a:endParaRPr>
          </a:p>
          <a:p>
            <a:pPr marL="571500" indent="-571500">
              <a:buFont typeface="Arial"/>
              <a:buChar char="•"/>
            </a:pPr>
            <a:r>
              <a:rPr lang="en-US" sz="2400" dirty="0">
                <a:latin typeface="Times New Roman"/>
              </a:rPr>
              <a:t>Low cost and widely available product.</a:t>
            </a:r>
          </a:p>
          <a:p>
            <a:pPr marL="571500" indent="-571500">
              <a:buFont typeface="Arial"/>
              <a:buChar char="•"/>
            </a:pPr>
            <a:endParaRPr lang="en-US" sz="2400" dirty="0">
              <a:latin typeface="Times New Roman"/>
            </a:endParaRPr>
          </a:p>
          <a:p>
            <a:pPr marL="571500" indent="-571500">
              <a:buFont typeface="Arial"/>
              <a:buChar char="•"/>
            </a:pPr>
            <a:r>
              <a:rPr lang="en-US" sz="2400" dirty="0">
                <a:latin typeface="Times New Roman"/>
              </a:rPr>
              <a:t>Serves two function: Amplify and ADC.</a:t>
            </a:r>
          </a:p>
          <a:p>
            <a:pPr marL="571500" indent="-571500">
              <a:buFont typeface="Arial"/>
              <a:buChar char="•"/>
            </a:pPr>
            <a:endParaRPr lang="en-US" sz="2400" dirty="0">
              <a:latin typeface="Times New Roman"/>
            </a:endParaRPr>
          </a:p>
          <a:p>
            <a:pPr marL="571500" indent="-571500">
              <a:buFont typeface="Arial"/>
              <a:buChar char="•"/>
            </a:pPr>
            <a:r>
              <a:rPr lang="en-US" sz="2400" dirty="0">
                <a:latin typeface="Times New Roman"/>
              </a:rPr>
              <a:t>Stable during wide temperature range.</a:t>
            </a:r>
          </a:p>
          <a:p>
            <a:pPr marL="571500" indent="-571500">
              <a:buFont typeface="Arial"/>
              <a:buChar char="•"/>
            </a:pPr>
            <a:endParaRPr lang="en-US" sz="2400" dirty="0">
              <a:latin typeface="Times New Roman"/>
            </a:endParaRPr>
          </a:p>
          <a:p>
            <a:pPr marL="571500" indent="-571500">
              <a:buFont typeface="Arial"/>
              <a:buChar char="•"/>
            </a:pPr>
            <a:r>
              <a:rPr lang="en-US" sz="2400" dirty="0">
                <a:latin typeface="Times New Roman"/>
              </a:rPr>
              <a:t>Low power consumption (1 </a:t>
            </a:r>
            <a:r>
              <a:rPr lang="en-US" sz="2400" dirty="0" err="1">
                <a:latin typeface="Times New Roman"/>
              </a:rPr>
              <a:t>uA</a:t>
            </a:r>
            <a:r>
              <a:rPr lang="en-US" sz="2400" dirty="0">
                <a:latin typeface="Times New Roman"/>
              </a:rPr>
              <a:t>) during power down mode.</a:t>
            </a:r>
          </a:p>
          <a:p>
            <a:pPr marL="571500" indent="-571500">
              <a:buFont typeface="Arial"/>
              <a:buChar char="•"/>
            </a:pPr>
            <a:endParaRPr lang="en-US" sz="2400" dirty="0">
              <a:latin typeface="Times New Roman"/>
            </a:endParaRPr>
          </a:p>
          <a:p>
            <a:pPr marL="571500" indent="-571500">
              <a:buFont typeface="Arial"/>
              <a:buChar char="•"/>
            </a:pPr>
            <a:endParaRPr lang="en-US" sz="2400" dirty="0">
              <a:latin typeface="Times New Roman"/>
            </a:endParaRPr>
          </a:p>
          <a:p>
            <a:pPr marL="571500" indent="-571500">
              <a:buFont typeface="Arial"/>
              <a:buChar char="•"/>
            </a:pPr>
            <a:endParaRPr lang="en-US" sz="2400" dirty="0">
              <a:latin typeface="Times New Roman"/>
            </a:endParaRPr>
          </a:p>
          <a:p>
            <a:pPr marL="571500" indent="-571500">
              <a:buFont typeface="Arial"/>
              <a:buChar char="•"/>
            </a:pPr>
            <a:endParaRPr lang="en-US" sz="2400" dirty="0">
              <a:latin typeface="Times New Roman"/>
            </a:endParaRPr>
          </a:p>
          <a:p>
            <a:pPr marL="571500" indent="-571500">
              <a:buFont typeface="Arial"/>
              <a:buChar char="•"/>
            </a:pPr>
            <a:endParaRPr lang="en-US" sz="4400" dirty="0">
              <a:latin typeface="Times New Roman"/>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94965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963184" y="467398"/>
            <a:ext cx="10515240" cy="620026"/>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LTE Module</a:t>
            </a:r>
            <a:br>
              <a:rPr sz="4400" dirty="0">
                <a:latin typeface="Times New Roman"/>
              </a:rPr>
            </a:br>
            <a:endParaRPr lang="en-US" sz="4400" b="0" strike="noStrike" spc="-1">
              <a:solidFill>
                <a:srgbClr val="000000"/>
              </a:solidFill>
              <a:latin typeface="Calibri"/>
            </a:endParaRPr>
          </a:p>
        </p:txBody>
      </p:sp>
      <p:sp>
        <p:nvSpPr>
          <p:cNvPr id="110" name="TextShape 2"/>
          <p:cNvSpPr txBox="1"/>
          <p:nvPr/>
        </p:nvSpPr>
        <p:spPr>
          <a:xfrm>
            <a:off x="838080" y="989427"/>
            <a:ext cx="10515240" cy="1741034"/>
          </a:xfrm>
          <a:prstGeom prst="rect">
            <a:avLst/>
          </a:prstGeom>
          <a:noFill/>
          <a:ln>
            <a:noFill/>
          </a:ln>
        </p:spPr>
        <p:txBody>
          <a:bodyPr anchor="t">
            <a:noAutofit/>
          </a:bodyPr>
          <a:lstStyle/>
          <a:p>
            <a:pPr marL="228600" indent="-227965" algn="just">
              <a:lnSpc>
                <a:spcPct val="90000"/>
              </a:lnSpc>
              <a:spcBef>
                <a:spcPts val="1001"/>
              </a:spcBef>
              <a:buClr>
                <a:srgbClr val="000000"/>
              </a:buClr>
              <a:buFont typeface="Arial"/>
              <a:buChar char="•"/>
            </a:pPr>
            <a:r>
              <a:rPr lang="en-IN" sz="2000" strike="noStrike" spc="-1" dirty="0">
                <a:solidFill>
                  <a:srgbClr val="000000"/>
                </a:solidFill>
                <a:latin typeface="Times New Roman" panose="02020603050405020304" pitchFamily="18" charset="0"/>
                <a:cs typeface="Times New Roman" panose="02020603050405020304" pitchFamily="18" charset="0"/>
              </a:rPr>
              <a:t>The SIM7600A-H 4G HAT is a 4G communication and GNSS positioning module, which supports LTE CAT4 up to 150Mbps for downlink data transfer</a:t>
            </a:r>
            <a:r>
              <a:rPr lang="en-IN" sz="2000" spc="-1" dirty="0">
                <a:solidFill>
                  <a:srgbClr val="000000"/>
                </a:solidFill>
                <a:latin typeface="Times New Roman" panose="02020603050405020304" pitchFamily="18" charset="0"/>
                <a:cs typeface="Times New Roman" panose="02020603050405020304" pitchFamily="18" charset="0"/>
              </a:rPr>
              <a:t> at low</a:t>
            </a:r>
            <a:r>
              <a:rPr lang="en-IN" sz="2000" strike="noStrike" spc="-1" dirty="0">
                <a:solidFill>
                  <a:srgbClr val="000000"/>
                </a:solidFill>
                <a:latin typeface="Times New Roman" panose="02020603050405020304" pitchFamily="18" charset="0"/>
                <a:cs typeface="Times New Roman" panose="02020603050405020304" pitchFamily="18" charset="0"/>
              </a:rPr>
              <a:t> power consumption.</a:t>
            </a:r>
            <a:endParaRPr lang="en-US" sz="2000" strike="noStrike" spc="-1" dirty="0">
              <a:solidFill>
                <a:srgbClr val="000000"/>
              </a:solidFill>
              <a:latin typeface="Times New Roman" panose="02020603050405020304" pitchFamily="18" charset="0"/>
              <a:cs typeface="Times New Roman" panose="02020603050405020304" pitchFamily="18" charset="0"/>
            </a:endParaRPr>
          </a:p>
          <a:p>
            <a:pPr marL="228600" indent="-227965" algn="just">
              <a:lnSpc>
                <a:spcPct val="90000"/>
              </a:lnSpc>
              <a:spcBef>
                <a:spcPts val="1001"/>
              </a:spcBef>
              <a:buClr>
                <a:srgbClr val="000000"/>
              </a:buClr>
              <a:buFont typeface="Arial"/>
              <a:buChar char="•"/>
            </a:pPr>
            <a:r>
              <a:rPr lang="en-IN" sz="2000" strike="noStrike" spc="-1" dirty="0">
                <a:solidFill>
                  <a:srgbClr val="000000"/>
                </a:solidFill>
                <a:latin typeface="Times New Roman" panose="02020603050405020304" pitchFamily="18" charset="0"/>
                <a:cs typeface="Times New Roman" panose="02020603050405020304" pitchFamily="18" charset="0"/>
              </a:rPr>
              <a:t>You can connect this 4G module with computer to surf the Internet, or attach it onto Raspberry Pi to enable functions like 4G high speed connection, wireless communication, making telephone call, sending SMS, global positioning, etc.</a:t>
            </a:r>
            <a:endParaRPr lang="en-US" sz="2000" strike="noStrike" spc="-1" dirty="0">
              <a:solidFill>
                <a:srgbClr val="000000"/>
              </a:solidFill>
              <a:latin typeface="Times New Roman" panose="02020603050405020304" pitchFamily="18" charset="0"/>
              <a:cs typeface="Times New Roman" panose="02020603050405020304" pitchFamily="18" charset="0"/>
            </a:endParaRPr>
          </a:p>
        </p:txBody>
      </p:sp>
      <p:pic>
        <p:nvPicPr>
          <p:cNvPr id="111" name="Picture 4"/>
          <p:cNvPicPr/>
          <p:nvPr/>
        </p:nvPicPr>
        <p:blipFill>
          <a:blip r:embed="rId2"/>
          <a:stretch/>
        </p:blipFill>
        <p:spPr>
          <a:xfrm>
            <a:off x="6648090" y="2332430"/>
            <a:ext cx="4706893" cy="3706344"/>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38080" y="-112632"/>
            <a:ext cx="10515240" cy="783720"/>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LTE Module</a:t>
            </a:r>
            <a:endParaRPr lang="en-US" sz="4400" b="0" strike="noStrike" spc="-1" dirty="0">
              <a:solidFill>
                <a:srgbClr val="000000"/>
              </a:solidFill>
              <a:latin typeface="Times New Roman"/>
            </a:endParaRPr>
          </a:p>
        </p:txBody>
      </p:sp>
      <p:sp>
        <p:nvSpPr>
          <p:cNvPr id="113" name="TextShape 2"/>
          <p:cNvSpPr txBox="1"/>
          <p:nvPr/>
        </p:nvSpPr>
        <p:spPr>
          <a:xfrm>
            <a:off x="383155" y="733740"/>
            <a:ext cx="11709418" cy="4784760"/>
          </a:xfrm>
          <a:prstGeom prst="rect">
            <a:avLst/>
          </a:prstGeom>
          <a:noFill/>
          <a:ln>
            <a:noFill/>
          </a:ln>
        </p:spPr>
        <p:txBody>
          <a:bodyPr anchor="t">
            <a:noAutofit/>
          </a:bodyPr>
          <a:lstStyle/>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Standard Raspberry Pi 40PIN GPIO extension header, supports Raspberry Pi series boards, Jetson Nano</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Supports dial-up, telephone call, SMS, mail, TCP, UDP, DTMF, HTTP, FTP, etc.</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Onboard USB interface, to test AT Commands, get GPS positioning data, and so on</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Onboard CP2102 USB to UART converter, for serial debugging</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Breakout UART control pins, to connect with host boards like Arduino/STM32</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SIM card slot, supports 1.8V/3V SIM card</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TF card slot for storing data like files, messages, etc.</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Onboard audio jack and audio decoder for making telephone call</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2x LED indicators, easy to monitor the working status</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Onboard voltage translator, operating voltage can be configured to 3.3V or 5V via jumper</a:t>
            </a:r>
            <a:endParaRPr lang="en-US" sz="24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Baud rate</a:t>
            </a:r>
            <a:r>
              <a:rPr lang="en-IN" sz="2400" spc="-1" dirty="0">
                <a:solidFill>
                  <a:srgbClr val="000000"/>
                </a:solidFill>
                <a:latin typeface="Times New Roman"/>
              </a:rPr>
              <a:t> </a:t>
            </a:r>
            <a:r>
              <a:rPr lang="en-IN" sz="2400" b="0" strike="noStrike" spc="-1" dirty="0">
                <a:solidFill>
                  <a:srgbClr val="000000"/>
                </a:solidFill>
                <a:latin typeface="Times New Roman"/>
              </a:rPr>
              <a:t>: 300bps ~ 4Mbps (default: 115200bps)</a:t>
            </a:r>
            <a:endParaRPr lang="en-US" sz="2400" b="0" strike="noStrike" spc="-1" dirty="0">
              <a:solidFill>
                <a:srgbClr val="000000"/>
              </a:solidFill>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LTE Module</a:t>
            </a:r>
            <a:endParaRPr lang="en-US" sz="4400" b="0" strike="noStrike" spc="-1" dirty="0">
              <a:solidFill>
                <a:srgbClr val="000000"/>
              </a:solidFill>
              <a:latin typeface="Times New Roman"/>
            </a:endParaRPr>
          </a:p>
        </p:txBody>
      </p:sp>
      <p:sp>
        <p:nvSpPr>
          <p:cNvPr id="115" name="TextShape 2"/>
          <p:cNvSpPr txBox="1"/>
          <p:nvPr/>
        </p:nvSpPr>
        <p:spPr>
          <a:xfrm>
            <a:off x="838080" y="1825560"/>
            <a:ext cx="10515240" cy="4350960"/>
          </a:xfrm>
          <a:prstGeom prst="rect">
            <a:avLst/>
          </a:prstGeom>
          <a:noFill/>
          <a:ln>
            <a:noFill/>
          </a:ln>
        </p:spPr>
        <p:txBody>
          <a:bodyPr anchor="t">
            <a:noAutofit/>
          </a:bodyPr>
          <a:lstStyle/>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Power supply: 5V</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Operating voltage: 5V/3.3V (configured via jumper)</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Operating temperature: -30°C ~ 80°C</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Storage temperature: -45°C ~ 90°C</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Dimension: 56.21mm x 65.15mm</a:t>
            </a:r>
            <a:endParaRPr lang="en-US" sz="2400" b="0" strike="noStrike" spc="-1">
              <a:solidFill>
                <a:srgbClr val="000000"/>
              </a:solidFill>
              <a:latin typeface="Times New Roman"/>
            </a:endParaRPr>
          </a:p>
          <a:p>
            <a:pPr>
              <a:lnSpc>
                <a:spcPct val="90000"/>
              </a:lnSpc>
              <a:spcBef>
                <a:spcPts val="1001"/>
              </a:spcBef>
            </a:pPr>
            <a:endParaRPr lang="en-US" sz="2800" b="0" strike="noStrike" spc="-1">
              <a:solidFill>
                <a:srgbClr val="000000"/>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7956-6AA9-2F41-B7B7-9D9B4254C7C0}"/>
              </a:ext>
            </a:extLst>
          </p:cNvPr>
          <p:cNvSpPr>
            <a:spLocks noGrp="1"/>
          </p:cNvSpPr>
          <p:nvPr>
            <p:ph type="title"/>
          </p:nvPr>
        </p:nvSpPr>
        <p:spPr/>
        <p:txBody>
          <a:bodyPr/>
          <a:lstStyle/>
          <a:p>
            <a:pPr algn="ctr"/>
            <a:r>
              <a:rPr lang="en-US" b="1" dirty="0">
                <a:latin typeface="Times New Roman"/>
              </a:rPr>
              <a:t>Why we used LTE Module ?</a:t>
            </a:r>
            <a:br>
              <a:rPr lang="en-US" b="1" dirty="0">
                <a:latin typeface="Times New Roman"/>
              </a:rPr>
            </a:br>
            <a:endParaRPr lang="en-US" dirty="0"/>
          </a:p>
        </p:txBody>
      </p:sp>
      <p:sp>
        <p:nvSpPr>
          <p:cNvPr id="3" name="Subtitle 2">
            <a:extLst>
              <a:ext uri="{FF2B5EF4-FFF2-40B4-BE49-F238E27FC236}">
                <a16:creationId xmlns:a16="http://schemas.microsoft.com/office/drawing/2014/main" id="{BD32B3E8-6989-8A42-8FBD-1A9818795A20}"/>
              </a:ext>
            </a:extLst>
          </p:cNvPr>
          <p:cNvSpPr>
            <a:spLocks noGrp="1"/>
          </p:cNvSpPr>
          <p:nvPr>
            <p:ph type="subTitle"/>
          </p:nvPr>
        </p:nvSpPr>
        <p:spPr>
          <a:xfrm>
            <a:off x="871483" y="-38392"/>
            <a:ext cx="10515240" cy="4350960"/>
          </a:xfrm>
        </p:spPr>
        <p:txBody>
          <a:bodyPr/>
          <a:lstStyle/>
          <a:p>
            <a:r>
              <a:rPr lang="en-US" sz="2800" dirty="0">
                <a:latin typeface="Times New Roman" panose="02020603050405020304" pitchFamily="18" charset="0"/>
                <a:cs typeface="Times New Roman" panose="02020603050405020304" pitchFamily="18" charset="0"/>
              </a:rPr>
              <a:t>To transfer measured weight data and gas sensor status to mobile application.</a:t>
            </a:r>
          </a:p>
          <a:p>
            <a:pPr marL="0" indent="0">
              <a:buNone/>
            </a:pPr>
            <a:r>
              <a:rPr lang="en-US" sz="2800" dirty="0">
                <a:latin typeface="Times New Roman" panose="02020603050405020304" pitchFamily="18" charset="0"/>
                <a:cs typeface="Times New Roman" panose="02020603050405020304" pitchFamily="18" charset="0"/>
              </a:rPr>
              <a:t>Now why using LTE module instead of GSM?</a:t>
            </a:r>
          </a:p>
          <a:p>
            <a:pPr marL="0" indent="0">
              <a:buNone/>
            </a:pPr>
            <a:endParaRPr lang="en-US" dirty="0"/>
          </a:p>
        </p:txBody>
      </p:sp>
      <p:graphicFrame>
        <p:nvGraphicFramePr>
          <p:cNvPr id="5" name="Table 4">
            <a:extLst>
              <a:ext uri="{FF2B5EF4-FFF2-40B4-BE49-F238E27FC236}">
                <a16:creationId xmlns:a16="http://schemas.microsoft.com/office/drawing/2014/main" id="{F7E76848-2AF6-C043-81FF-8AAC12781998}"/>
              </a:ext>
            </a:extLst>
          </p:cNvPr>
          <p:cNvGraphicFramePr>
            <a:graphicFrameLocks noGrp="1"/>
          </p:cNvGraphicFramePr>
          <p:nvPr>
            <p:extLst>
              <p:ext uri="{D42A27DB-BD31-4B8C-83A1-F6EECF244321}">
                <p14:modId xmlns:p14="http://schemas.microsoft.com/office/powerpoint/2010/main" val="1103597009"/>
              </p:ext>
            </p:extLst>
          </p:nvPr>
        </p:nvGraphicFramePr>
        <p:xfrm>
          <a:off x="805276" y="2836560"/>
          <a:ext cx="10292784" cy="3114040"/>
        </p:xfrm>
        <a:graphic>
          <a:graphicData uri="http://schemas.openxmlformats.org/drawingml/2006/table">
            <a:tbl>
              <a:tblPr firstRow="1" bandRow="1">
                <a:tableStyleId>{5C22544A-7EE6-4342-B048-85BDC9FD1C3A}</a:tableStyleId>
              </a:tblPr>
              <a:tblGrid>
                <a:gridCol w="5146392">
                  <a:extLst>
                    <a:ext uri="{9D8B030D-6E8A-4147-A177-3AD203B41FA5}">
                      <a16:colId xmlns:a16="http://schemas.microsoft.com/office/drawing/2014/main" val="210509624"/>
                    </a:ext>
                  </a:extLst>
                </a:gridCol>
                <a:gridCol w="5146392">
                  <a:extLst>
                    <a:ext uri="{9D8B030D-6E8A-4147-A177-3AD203B41FA5}">
                      <a16:colId xmlns:a16="http://schemas.microsoft.com/office/drawing/2014/main" val="3387902984"/>
                    </a:ext>
                  </a:extLst>
                </a:gridCol>
              </a:tblGrid>
              <a:tr h="370840">
                <a:tc>
                  <a:txBody>
                    <a:bodyPr/>
                    <a:lstStyle/>
                    <a:p>
                      <a:r>
                        <a:rPr lang="en-US" dirty="0"/>
                        <a:t>GSM(Sim 900a)</a:t>
                      </a:r>
                    </a:p>
                  </a:txBody>
                  <a:tcPr/>
                </a:tc>
                <a:tc>
                  <a:txBody>
                    <a:bodyPr/>
                    <a:lstStyle/>
                    <a:p>
                      <a:r>
                        <a:rPr lang="en-US" dirty="0"/>
                        <a:t>Sim(7600a)</a:t>
                      </a:r>
                    </a:p>
                  </a:txBody>
                  <a:tcPr/>
                </a:tc>
                <a:extLst>
                  <a:ext uri="{0D108BD9-81ED-4DB2-BD59-A6C34878D82A}">
                    <a16:rowId xmlns:a16="http://schemas.microsoft.com/office/drawing/2014/main" val="2356107082"/>
                  </a:ext>
                </a:extLst>
              </a:tr>
              <a:tr h="370840">
                <a:tc>
                  <a:txBody>
                    <a:bodyPr/>
                    <a:lstStyle/>
                    <a:p>
                      <a:r>
                        <a:rPr lang="en-US" dirty="0"/>
                        <a:t>Data Rate:</a:t>
                      </a:r>
                    </a:p>
                    <a:p>
                      <a:r>
                        <a:rPr lang="en-US" dirty="0"/>
                        <a:t>DL- 85kbps, UL- 42kbps</a:t>
                      </a:r>
                    </a:p>
                  </a:txBody>
                  <a:tcPr/>
                </a:tc>
                <a:tc>
                  <a:txBody>
                    <a:bodyPr/>
                    <a:lstStyle/>
                    <a:p>
                      <a:r>
                        <a:rPr lang="en-US" dirty="0"/>
                        <a:t>Data Rate:</a:t>
                      </a:r>
                    </a:p>
                    <a:p>
                      <a:r>
                        <a:rPr lang="en-US" dirty="0"/>
                        <a:t>DL- </a:t>
                      </a:r>
                      <a:r>
                        <a:rPr lang="en-US" dirty="0" err="1"/>
                        <a:t>upto</a:t>
                      </a:r>
                      <a:r>
                        <a:rPr lang="en-US" dirty="0"/>
                        <a:t> 150mbps, UL- </a:t>
                      </a:r>
                      <a:r>
                        <a:rPr lang="en-US" dirty="0" err="1"/>
                        <a:t>upto</a:t>
                      </a:r>
                      <a:r>
                        <a:rPr lang="en-US" dirty="0"/>
                        <a:t> 50mbps</a:t>
                      </a:r>
                    </a:p>
                    <a:p>
                      <a:endParaRPr lang="en-US" dirty="0"/>
                    </a:p>
                  </a:txBody>
                  <a:tcPr/>
                </a:tc>
                <a:extLst>
                  <a:ext uri="{0D108BD9-81ED-4DB2-BD59-A6C34878D82A}">
                    <a16:rowId xmlns:a16="http://schemas.microsoft.com/office/drawing/2014/main" val="2899153629"/>
                  </a:ext>
                </a:extLst>
              </a:tr>
              <a:tr h="370840">
                <a:tc>
                  <a:txBody>
                    <a:bodyPr/>
                    <a:lstStyle/>
                    <a:p>
                      <a:r>
                        <a:rPr lang="en-US" dirty="0"/>
                        <a:t>Baud Rate:</a:t>
                      </a:r>
                    </a:p>
                    <a:p>
                      <a:r>
                        <a:rPr lang="en-US" dirty="0"/>
                        <a:t>1200bps to 115200bps</a:t>
                      </a:r>
                    </a:p>
                    <a:p>
                      <a:endParaRPr lang="en-US" dirty="0"/>
                    </a:p>
                  </a:txBody>
                  <a:tcPr/>
                </a:tc>
                <a:tc>
                  <a:txBody>
                    <a:bodyPr/>
                    <a:lstStyle/>
                    <a:p>
                      <a:r>
                        <a:rPr lang="en-US" dirty="0"/>
                        <a:t>Baud Rate:</a:t>
                      </a:r>
                    </a:p>
                    <a:p>
                      <a:r>
                        <a:rPr lang="en-US" dirty="0"/>
                        <a:t>300bps to 4mbps</a:t>
                      </a:r>
                    </a:p>
                    <a:p>
                      <a:endParaRPr lang="en-US" dirty="0"/>
                    </a:p>
                  </a:txBody>
                  <a:tcPr/>
                </a:tc>
                <a:extLst>
                  <a:ext uri="{0D108BD9-81ED-4DB2-BD59-A6C34878D82A}">
                    <a16:rowId xmlns:a16="http://schemas.microsoft.com/office/drawing/2014/main" val="2678848969"/>
                  </a:ext>
                </a:extLst>
              </a:tr>
              <a:tr h="370840">
                <a:tc>
                  <a:txBody>
                    <a:bodyPr/>
                    <a:lstStyle/>
                    <a:p>
                      <a:r>
                        <a:rPr lang="en-US" dirty="0"/>
                        <a:t>&gt;Don’t have on-board USB-UART Interface</a:t>
                      </a:r>
                    </a:p>
                    <a:p>
                      <a:r>
                        <a:rPr lang="en-US" dirty="0"/>
                        <a:t>&gt;To connect MCU USB port it needs USB-UART convertor</a:t>
                      </a:r>
                    </a:p>
                  </a:txBody>
                  <a:tcPr/>
                </a:tc>
                <a:tc>
                  <a:txBody>
                    <a:bodyPr/>
                    <a:lstStyle/>
                    <a:p>
                      <a:r>
                        <a:rPr lang="en-US" dirty="0"/>
                        <a:t>&gt;Have on-board USB-UART Interface</a:t>
                      </a:r>
                    </a:p>
                    <a:p>
                      <a:r>
                        <a:rPr lang="en-US" dirty="0"/>
                        <a:t>&gt;Easy to make direct connection between MCU USB port and Modem</a:t>
                      </a:r>
                    </a:p>
                  </a:txBody>
                  <a:tcPr/>
                </a:tc>
                <a:extLst>
                  <a:ext uri="{0D108BD9-81ED-4DB2-BD59-A6C34878D82A}">
                    <a16:rowId xmlns:a16="http://schemas.microsoft.com/office/drawing/2014/main" val="1630189842"/>
                  </a:ext>
                </a:extLst>
              </a:tr>
            </a:tbl>
          </a:graphicData>
        </a:graphic>
      </p:graphicFrame>
    </p:spTree>
    <p:extLst>
      <p:ext uri="{BB962C8B-B14F-4D97-AF65-F5344CB8AC3E}">
        <p14:creationId xmlns:p14="http://schemas.microsoft.com/office/powerpoint/2010/main" val="71879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Contents</a:t>
            </a:r>
            <a:endParaRPr lang="en-US" sz="4400" b="0" strike="noStrike" spc="-1" dirty="0">
              <a:solidFill>
                <a:srgbClr val="000000"/>
              </a:solidFill>
              <a:latin typeface="Times New Roman"/>
            </a:endParaRPr>
          </a:p>
        </p:txBody>
      </p:sp>
      <p:sp>
        <p:nvSpPr>
          <p:cNvPr id="85" name="TextShape 2"/>
          <p:cNvSpPr txBox="1"/>
          <p:nvPr/>
        </p:nvSpPr>
        <p:spPr>
          <a:xfrm>
            <a:off x="838080" y="1825560"/>
            <a:ext cx="10515240" cy="4350960"/>
          </a:xfrm>
          <a:prstGeom prst="rect">
            <a:avLst/>
          </a:prstGeom>
          <a:noFill/>
          <a:ln>
            <a:noFill/>
          </a:ln>
        </p:spPr>
        <p:txBody>
          <a:bodyPr anchor="t">
            <a:noAutofit/>
          </a:bodyPr>
          <a:lstStyle/>
          <a:p>
            <a:pPr marL="228600" indent="-227965">
              <a:lnSpc>
                <a:spcPct val="90000"/>
              </a:lnSpc>
              <a:spcBef>
                <a:spcPts val="1001"/>
              </a:spcBef>
              <a:buClr>
                <a:srgbClr val="000000"/>
              </a:buClr>
              <a:buFont typeface="Arial"/>
              <a:buChar char="•"/>
            </a:pPr>
            <a:endParaRPr lang="en-US" sz="2800" b="0" strike="noStrike" spc="-1" dirty="0">
              <a:solidFill>
                <a:srgbClr val="000000"/>
              </a:solidFill>
              <a:latin typeface="Times New Roman"/>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Times New Roman"/>
              </a:rPr>
              <a:t>LPC1769</a:t>
            </a:r>
            <a:r>
              <a:rPr lang="en-US" sz="2800" spc="-1" dirty="0">
                <a:solidFill>
                  <a:srgbClr val="000000"/>
                </a:solidFill>
                <a:latin typeface="Times New Roman"/>
              </a:rPr>
              <a:t> </a:t>
            </a:r>
            <a:endParaRPr lang="en-US" sz="28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Times New Roman"/>
              </a:rPr>
              <a:t>MQ-2 Gas Sensor</a:t>
            </a: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Times New Roman"/>
              </a:rPr>
              <a:t>50kg Load Cell Weight Sensor</a:t>
            </a: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Times New Roman"/>
              </a:rPr>
              <a:t>HX711 Load cell amplifier and ADC</a:t>
            </a: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Times New Roman"/>
              </a:rPr>
              <a:t>LTE Module</a:t>
            </a: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Times New Roman"/>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1" strike="noStrike" spc="-1">
                <a:solidFill>
                  <a:srgbClr val="000000"/>
                </a:solidFill>
                <a:latin typeface="Arial"/>
              </a:rPr>
              <a:t>Reference</a:t>
            </a:r>
            <a:endParaRPr lang="en-US" sz="4400" b="0" strike="noStrike" spc="-1">
              <a:solidFill>
                <a:srgbClr val="000000"/>
              </a:solidFill>
              <a:latin typeface="Calibri"/>
            </a:endParaRPr>
          </a:p>
        </p:txBody>
      </p:sp>
      <p:sp>
        <p:nvSpPr>
          <p:cNvPr id="117" name="TextShape 2"/>
          <p:cNvSpPr txBox="1"/>
          <p:nvPr/>
        </p:nvSpPr>
        <p:spPr>
          <a:xfrm>
            <a:off x="137786" y="1825560"/>
            <a:ext cx="11215534" cy="43509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algn="just"/>
            <a:r>
              <a:rPr lang="en-CA" sz="1600" dirty="0">
                <a:latin typeface="Times New Roman" panose="02020603050405020304" pitchFamily="18" charset="0"/>
                <a:cs typeface="Times New Roman" panose="02020603050405020304" pitchFamily="18" charset="0"/>
              </a:rPr>
              <a:t>1. LPC1769FBD100, Modified on March 20, 2020</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hlinkClick r:id="rId2"/>
              </a:rPr>
              <a:t>https://www.nxp.com/products/processors-and-microcontrollers/arm-microcontrollers/general-purpose-mcus/lpc1700-cortex-m3/512kb-flash-64kb-sram-ethernet-usb-lqfp100-package:LPC1769FBD100</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a:t>
            </a:r>
            <a:r>
              <a:rPr lang="en-CA" sz="1600" dirty="0">
                <a:latin typeface="Times New Roman" panose="02020603050405020304" pitchFamily="18" charset="0"/>
                <a:cs typeface="Times New Roman" panose="02020603050405020304" pitchFamily="18" charset="0"/>
              </a:rPr>
              <a:t>MQ2 Gas Sensor, modified on January 4, 2018</a:t>
            </a:r>
          </a:p>
          <a:p>
            <a:r>
              <a:rPr lang="en-US" sz="1600" dirty="0">
                <a:latin typeface="Times New Roman" panose="02020603050405020304" pitchFamily="18" charset="0"/>
                <a:cs typeface="Times New Roman" panose="02020603050405020304" pitchFamily="18" charset="0"/>
                <a:hlinkClick r:id="rId3"/>
              </a:rPr>
              <a:t>https://components101.com/mq2-gas-sensor</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50kg Load Cell Weight Sensor</a:t>
            </a:r>
          </a:p>
          <a:p>
            <a:r>
              <a:rPr lang="en-IN" sz="1600" dirty="0">
                <a:latin typeface="Times New Roman" panose="02020603050405020304" pitchFamily="18" charset="0"/>
                <a:cs typeface="Times New Roman" panose="02020603050405020304" pitchFamily="18" charset="0"/>
                <a:hlinkClick r:id="rId4"/>
              </a:rPr>
              <a:t>https://www.seeedstudio.com/Weight-Sensor-Load-Cell-0-50kg-p-2099.html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4.</a:t>
            </a:r>
            <a:r>
              <a:rPr lang="en-US" sz="1600" b="1" dirty="0">
                <a:latin typeface="Times New Roman"/>
                <a:ea typeface="+mn-lt"/>
                <a:cs typeface="+mn-lt"/>
              </a:rPr>
              <a:t> </a:t>
            </a:r>
            <a:r>
              <a:rPr lang="en-US" sz="1600" dirty="0">
                <a:latin typeface="Times New Roman"/>
                <a:ea typeface="+mn-lt"/>
                <a:cs typeface="+mn-lt"/>
              </a:rPr>
              <a:t>24-Bit ADC for Weight Scales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5.</a:t>
            </a:r>
            <a:r>
              <a:rPr lang="en-CA" sz="1600" dirty="0">
                <a:latin typeface="Times New Roman" panose="02020603050405020304" pitchFamily="18" charset="0"/>
                <a:cs typeface="Times New Roman" panose="02020603050405020304" pitchFamily="18" charset="0"/>
              </a:rPr>
              <a:t> SIM7600CE-T/E-H/A-H/G-H 4G Modules, </a:t>
            </a:r>
            <a:r>
              <a:rPr lang="en-US" sz="1600" dirty="0">
                <a:latin typeface="Times New Roman" panose="02020603050405020304" pitchFamily="18" charset="0"/>
                <a:cs typeface="Times New Roman" panose="02020603050405020304" pitchFamily="18" charset="0"/>
              </a:rPr>
              <a:t>modified on May 26, 2020</a:t>
            </a:r>
          </a:p>
          <a:p>
            <a:r>
              <a:rPr lang="en-US" sz="1600" dirty="0">
                <a:latin typeface="Times New Roman" panose="02020603050405020304" pitchFamily="18" charset="0"/>
                <a:cs typeface="Times New Roman" panose="02020603050405020304" pitchFamily="18" charset="0"/>
                <a:hlinkClick r:id="rId5"/>
              </a:rPr>
              <a:t>https://www.waveshare.com/SIM7600A-H-4G-HAT.htm</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B4CDEF-F713-4840-BACC-41F6B6D31405}"/>
              </a:ext>
            </a:extLst>
          </p:cNvPr>
          <p:cNvSpPr txBox="1"/>
          <p:nvPr/>
        </p:nvSpPr>
        <p:spPr>
          <a:xfrm>
            <a:off x="137786" y="4898163"/>
            <a:ext cx="80200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latin typeface="Times New Roman" panose="02020603050405020304" pitchFamily="18" charset="0"/>
                <a:ea typeface="+mn-lt"/>
                <a:cs typeface="Times New Roman" panose="02020603050405020304" pitchFamily="18" charset="0"/>
                <a:hlinkClick r:id="rId6"/>
              </a:rPr>
              <a:t>https://cdn.sparkfun.com/datasheets/Sensors/ForceFlex/hx711_english.pdf</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LPC1769</a:t>
            </a:r>
            <a:r>
              <a:rPr lang="en-US" sz="4400" b="1" spc="-1" dirty="0">
                <a:solidFill>
                  <a:srgbClr val="000000"/>
                </a:solidFill>
                <a:latin typeface="Times New Roman"/>
              </a:rPr>
              <a:t> </a:t>
            </a:r>
            <a:endParaRPr lang="en-US" sz="4400" b="0" strike="noStrike" spc="-1" dirty="0">
              <a:solidFill>
                <a:srgbClr val="000000"/>
              </a:solidFill>
              <a:latin typeface="Times New Roman"/>
            </a:endParaRPr>
          </a:p>
        </p:txBody>
      </p:sp>
      <p:pic>
        <p:nvPicPr>
          <p:cNvPr id="87" name="Content Placeholder 4"/>
          <p:cNvPicPr/>
          <p:nvPr/>
        </p:nvPicPr>
        <p:blipFill>
          <a:blip r:embed="rId2"/>
          <a:stretch/>
        </p:blipFill>
        <p:spPr>
          <a:xfrm>
            <a:off x="1753560" y="1886760"/>
            <a:ext cx="8241840" cy="42289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LPC1769 Overview</a:t>
            </a:r>
            <a:endParaRPr lang="en-US" sz="4400" b="0" strike="noStrike" spc="-1" dirty="0">
              <a:solidFill>
                <a:srgbClr val="000000"/>
              </a:solidFill>
              <a:latin typeface="Times New Roman"/>
            </a:endParaRPr>
          </a:p>
        </p:txBody>
      </p:sp>
      <p:sp>
        <p:nvSpPr>
          <p:cNvPr id="89" name="TextShape 2"/>
          <p:cNvSpPr txBox="1"/>
          <p:nvPr/>
        </p:nvSpPr>
        <p:spPr>
          <a:xfrm>
            <a:off x="838080" y="1825560"/>
            <a:ext cx="10515240" cy="4350960"/>
          </a:xfrm>
          <a:prstGeom prst="rect">
            <a:avLst/>
          </a:prstGeom>
          <a:noFill/>
          <a:ln>
            <a:noFill/>
          </a:ln>
        </p:spPr>
        <p:txBody>
          <a:bodyPr anchor="t">
            <a:noAutofit/>
          </a:bodyPr>
          <a:lstStyle/>
          <a:p>
            <a:pPr marL="228600" indent="-227965" algn="just">
              <a:lnSpc>
                <a:spcPct val="90000"/>
              </a:lnSpc>
              <a:spcBef>
                <a:spcPts val="1001"/>
              </a:spcBef>
              <a:buClr>
                <a:srgbClr val="000000"/>
              </a:buClr>
              <a:buFont typeface="Arial"/>
              <a:buChar char="•"/>
            </a:pPr>
            <a:r>
              <a:rPr lang="en-IN" sz="2800" b="0" strike="noStrike" spc="-1" dirty="0">
                <a:solidFill>
                  <a:srgbClr val="000000"/>
                </a:solidFill>
                <a:latin typeface="Times New Roman"/>
              </a:rPr>
              <a:t>The LPC1769 is a Cortex-M3 microcontroller for embedded applications featuring a high level of integration and low power consumption at frequencies of 120 </a:t>
            </a:r>
            <a:r>
              <a:rPr lang="en-IN" sz="2800" b="0" strike="noStrike" spc="-1" dirty="0" err="1">
                <a:solidFill>
                  <a:srgbClr val="000000"/>
                </a:solidFill>
                <a:latin typeface="Times New Roman"/>
              </a:rPr>
              <a:t>MHz.</a:t>
            </a:r>
            <a:r>
              <a:rPr lang="en-IN" sz="2800" b="0" strike="noStrike" spc="-1" dirty="0">
                <a:solidFill>
                  <a:srgbClr val="000000"/>
                </a:solidFill>
                <a:latin typeface="Times New Roman"/>
              </a:rPr>
              <a:t> Features include 512 kB of flash memory, 64 kB of data memory, USB Device/Host/OTG, 8-channel DMA controller, 4 UARTs, 8-channel 12-bit ADC, 10-bit DAC, motor control PWM, Quadrature Encoder interface, 4 general purpose timers, ultra-low power Real-Time Clock with separate battery supply, and up to 70 general purpose I/O pins. </a:t>
            </a: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838080" y="365040"/>
            <a:ext cx="10515240" cy="1131816"/>
          </a:xfrm>
          <a:prstGeom prst="rect">
            <a:avLst/>
          </a:prstGeom>
          <a:noFill/>
          <a:ln>
            <a:noFill/>
          </a:ln>
        </p:spPr>
        <p:txBody>
          <a:bodyPr anchor="ctr">
            <a:normAutofit/>
          </a:bodyPr>
          <a:lstStyle/>
          <a:p>
            <a:pPr algn="ctr">
              <a:lnSpc>
                <a:spcPct val="90000"/>
              </a:lnSpc>
            </a:pPr>
            <a:r>
              <a:rPr lang="en-US" sz="4400" b="1" strike="noStrike" spc="-1" dirty="0">
                <a:solidFill>
                  <a:srgbClr val="000000"/>
                </a:solidFill>
                <a:latin typeface="Times New Roman"/>
              </a:rPr>
              <a:t>LPC1769 Specifications</a:t>
            </a:r>
            <a:r>
              <a:rPr lang="en-US" sz="4400" b="1" spc="-1" dirty="0">
                <a:solidFill>
                  <a:srgbClr val="000000"/>
                </a:solidFill>
                <a:latin typeface="Arial"/>
              </a:rPr>
              <a:t> </a:t>
            </a:r>
            <a:endParaRPr lang="en-US" sz="4400" b="0" strike="noStrike" spc="-1" dirty="0">
              <a:solidFill>
                <a:srgbClr val="000000"/>
              </a:solidFill>
              <a:latin typeface="Calibri"/>
            </a:endParaRPr>
          </a:p>
        </p:txBody>
      </p:sp>
      <p:graphicFrame>
        <p:nvGraphicFramePr>
          <p:cNvPr id="91" name="Table 2"/>
          <p:cNvGraphicFramePr/>
          <p:nvPr>
            <p:extLst>
              <p:ext uri="{D42A27DB-BD31-4B8C-83A1-F6EECF244321}">
                <p14:modId xmlns:p14="http://schemas.microsoft.com/office/powerpoint/2010/main" val="230178210"/>
              </p:ext>
            </p:extLst>
          </p:nvPr>
        </p:nvGraphicFramePr>
        <p:xfrm>
          <a:off x="1711080" y="1690560"/>
          <a:ext cx="8769240" cy="4200120"/>
        </p:xfrm>
        <a:graphic>
          <a:graphicData uri="http://schemas.openxmlformats.org/drawingml/2006/table">
            <a:tbl>
              <a:tblPr/>
              <a:tblGrid>
                <a:gridCol w="2919600">
                  <a:extLst>
                    <a:ext uri="{9D8B030D-6E8A-4147-A177-3AD203B41FA5}">
                      <a16:colId xmlns:a16="http://schemas.microsoft.com/office/drawing/2014/main" val="20000"/>
                    </a:ext>
                  </a:extLst>
                </a:gridCol>
                <a:gridCol w="5849640">
                  <a:extLst>
                    <a:ext uri="{9D8B030D-6E8A-4147-A177-3AD203B41FA5}">
                      <a16:colId xmlns:a16="http://schemas.microsoft.com/office/drawing/2014/main" val="20001"/>
                    </a:ext>
                  </a:extLst>
                </a:gridCol>
              </a:tblGrid>
              <a:tr h="410400">
                <a:tc gridSpan="2">
                  <a:txBody>
                    <a:bodyPr/>
                    <a:lstStyle/>
                    <a:p>
                      <a:pPr>
                        <a:lnSpc>
                          <a:spcPct val="100000"/>
                        </a:lnSpc>
                      </a:pPr>
                      <a:r>
                        <a:rPr lang="en-IN" sz="1800" b="0" strike="noStrike" spc="-1" dirty="0">
                          <a:solidFill>
                            <a:srgbClr val="000000"/>
                          </a:solidFill>
                          <a:latin typeface="Times New Roman"/>
                        </a:rPr>
                        <a:t>LPC1769 </a:t>
                      </a:r>
                      <a:r>
                        <a:rPr lang="en-IN" sz="1800" b="0" strike="noStrike" spc="-1" dirty="0" err="1">
                          <a:solidFill>
                            <a:srgbClr val="000000"/>
                          </a:solidFill>
                          <a:latin typeface="Times New Roman"/>
                        </a:rPr>
                        <a:t>LPCXpresso</a:t>
                      </a:r>
                      <a:r>
                        <a:rPr lang="en-IN" sz="1800" b="0" strike="noStrike" spc="-1" dirty="0">
                          <a:solidFill>
                            <a:srgbClr val="000000"/>
                          </a:solidFill>
                          <a:latin typeface="Times New Roman"/>
                        </a:rPr>
                        <a:t> Board</a:t>
                      </a:r>
                      <a:endParaRPr lang="en-CA" sz="1800" b="0" strike="noStrike" spc="-1" dirty="0">
                        <a:latin typeface="Times New Roman"/>
                      </a:endParaRPr>
                    </a:p>
                  </a:txBody>
                  <a:tcPr marL="95040" marR="95040">
                    <a:lnB w="9360">
                      <a:solidFill>
                        <a:srgbClr val="8C7F7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15680">
                <a:tc>
                  <a:txBody>
                    <a:bodyPr/>
                    <a:lstStyle/>
                    <a:p>
                      <a:pPr>
                        <a:lnSpc>
                          <a:spcPct val="100000"/>
                        </a:lnSpc>
                      </a:pPr>
                      <a:r>
                        <a:rPr lang="en-IN" sz="1800" b="0" strike="noStrike" spc="-1" dirty="0">
                          <a:solidFill>
                            <a:srgbClr val="000000"/>
                          </a:solidFill>
                          <a:latin typeface="Times New Roman"/>
                        </a:rPr>
                        <a:t>Processor</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tc>
                  <a:txBody>
                    <a:bodyPr/>
                    <a:lstStyle/>
                    <a:p>
                      <a:pPr>
                        <a:lnSpc>
                          <a:spcPct val="100000"/>
                        </a:lnSpc>
                      </a:pPr>
                      <a:r>
                        <a:rPr lang="en-IN" sz="1800" b="0" strike="noStrike" spc="-1" dirty="0">
                          <a:solidFill>
                            <a:srgbClr val="000000"/>
                          </a:solidFill>
                          <a:latin typeface="Times New Roman"/>
                        </a:rPr>
                        <a:t>NXP's Cortex-M3 LPC1769 microcontroller in LQFP100 package</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extLst>
                  <a:ext uri="{0D108BD9-81ED-4DB2-BD59-A6C34878D82A}">
                    <a16:rowId xmlns:a16="http://schemas.microsoft.com/office/drawing/2014/main" val="10001"/>
                  </a:ext>
                </a:extLst>
              </a:tr>
              <a:tr h="410400">
                <a:tc>
                  <a:txBody>
                    <a:bodyPr/>
                    <a:lstStyle/>
                    <a:p>
                      <a:pPr>
                        <a:lnSpc>
                          <a:spcPct val="100000"/>
                        </a:lnSpc>
                      </a:pPr>
                      <a:r>
                        <a:rPr lang="en-IN" sz="1800" b="0" strike="noStrike" spc="-1" dirty="0">
                          <a:solidFill>
                            <a:srgbClr val="000000"/>
                          </a:solidFill>
                          <a:latin typeface="Times New Roman"/>
                        </a:rPr>
                        <a:t>Flash</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tc>
                  <a:txBody>
                    <a:bodyPr/>
                    <a:lstStyle/>
                    <a:p>
                      <a:pPr>
                        <a:lnSpc>
                          <a:spcPct val="100000"/>
                        </a:lnSpc>
                      </a:pPr>
                      <a:r>
                        <a:rPr lang="en-IN" sz="1800" b="0" strike="noStrike" spc="-1" dirty="0">
                          <a:solidFill>
                            <a:srgbClr val="000000"/>
                          </a:solidFill>
                          <a:latin typeface="Times New Roman"/>
                        </a:rPr>
                        <a:t>512 </a:t>
                      </a:r>
                      <a:r>
                        <a:rPr lang="en-IN" sz="1800" b="0" strike="noStrike" spc="-1" dirty="0" err="1">
                          <a:solidFill>
                            <a:srgbClr val="000000"/>
                          </a:solidFill>
                          <a:latin typeface="Times New Roman"/>
                        </a:rPr>
                        <a:t>KByte</a:t>
                      </a:r>
                      <a:endParaRPr lang="en-CA" sz="1800" b="0" strike="noStrike" spc="-1" dirty="0" err="1">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extLst>
                  <a:ext uri="{0D108BD9-81ED-4DB2-BD59-A6C34878D82A}">
                    <a16:rowId xmlns:a16="http://schemas.microsoft.com/office/drawing/2014/main" val="10002"/>
                  </a:ext>
                </a:extLst>
              </a:tr>
              <a:tr h="410400">
                <a:tc>
                  <a:txBody>
                    <a:bodyPr/>
                    <a:lstStyle/>
                    <a:p>
                      <a:pPr>
                        <a:lnSpc>
                          <a:spcPct val="100000"/>
                        </a:lnSpc>
                      </a:pPr>
                      <a:r>
                        <a:rPr lang="en-IN" sz="1800" b="0" strike="noStrike" spc="-1" dirty="0">
                          <a:solidFill>
                            <a:srgbClr val="000000"/>
                          </a:solidFill>
                          <a:latin typeface="Times New Roman"/>
                        </a:rPr>
                        <a:t>Data Memory</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tc>
                  <a:txBody>
                    <a:bodyPr/>
                    <a:lstStyle/>
                    <a:p>
                      <a:pPr>
                        <a:lnSpc>
                          <a:spcPct val="100000"/>
                        </a:lnSpc>
                      </a:pPr>
                      <a:r>
                        <a:rPr lang="en-IN" sz="1800" b="0" strike="noStrike" spc="-1" dirty="0">
                          <a:solidFill>
                            <a:srgbClr val="000000"/>
                          </a:solidFill>
                          <a:latin typeface="Times New Roman"/>
                        </a:rPr>
                        <a:t>64 </a:t>
                      </a:r>
                      <a:r>
                        <a:rPr lang="en-IN" sz="1800" b="0" strike="noStrike" spc="-1" err="1">
                          <a:solidFill>
                            <a:srgbClr val="000000"/>
                          </a:solidFill>
                          <a:latin typeface="Times New Roman"/>
                        </a:rPr>
                        <a:t>KByte</a:t>
                      </a:r>
                      <a:endParaRPr lang="en-CA" sz="1800" b="0" strike="noStrike" spc="-1" err="1">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extLst>
                  <a:ext uri="{0D108BD9-81ED-4DB2-BD59-A6C34878D82A}">
                    <a16:rowId xmlns:a16="http://schemas.microsoft.com/office/drawing/2014/main" val="10003"/>
                  </a:ext>
                </a:extLst>
              </a:tr>
              <a:tr h="410400">
                <a:tc>
                  <a:txBody>
                    <a:bodyPr/>
                    <a:lstStyle/>
                    <a:p>
                      <a:pPr>
                        <a:lnSpc>
                          <a:spcPct val="100000"/>
                        </a:lnSpc>
                      </a:pPr>
                      <a:r>
                        <a:rPr lang="en-IN" sz="1800" b="0" strike="noStrike" spc="-1" dirty="0">
                          <a:solidFill>
                            <a:srgbClr val="000000"/>
                          </a:solidFill>
                          <a:latin typeface="Times New Roman"/>
                        </a:rPr>
                        <a:t>Clock Crystals</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tc>
                  <a:txBody>
                    <a:bodyPr/>
                    <a:lstStyle/>
                    <a:p>
                      <a:pPr>
                        <a:lnSpc>
                          <a:spcPct val="100000"/>
                        </a:lnSpc>
                      </a:pPr>
                      <a:r>
                        <a:rPr lang="en-IN" sz="1800" b="0" strike="noStrike" spc="-1" dirty="0">
                          <a:solidFill>
                            <a:srgbClr val="000000"/>
                          </a:solidFill>
                          <a:latin typeface="Times New Roman"/>
                        </a:rPr>
                        <a:t>12.000 MHz crystal for CPU</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extLst>
                  <a:ext uri="{0D108BD9-81ED-4DB2-BD59-A6C34878D82A}">
                    <a16:rowId xmlns:a16="http://schemas.microsoft.com/office/drawing/2014/main" val="10004"/>
                  </a:ext>
                </a:extLst>
              </a:tr>
              <a:tr h="410400">
                <a:tc>
                  <a:txBody>
                    <a:bodyPr/>
                    <a:lstStyle/>
                    <a:p>
                      <a:pPr>
                        <a:lnSpc>
                          <a:spcPct val="100000"/>
                        </a:lnSpc>
                      </a:pPr>
                      <a:r>
                        <a:rPr lang="en-IN" sz="1800" b="0" strike="noStrike" spc="-1" dirty="0">
                          <a:solidFill>
                            <a:srgbClr val="000000"/>
                          </a:solidFill>
                          <a:latin typeface="Times New Roman"/>
                        </a:rPr>
                        <a:t>Dimensions</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tc>
                  <a:txBody>
                    <a:bodyPr/>
                    <a:lstStyle/>
                    <a:p>
                      <a:pPr>
                        <a:lnSpc>
                          <a:spcPct val="100000"/>
                        </a:lnSpc>
                      </a:pPr>
                      <a:r>
                        <a:rPr lang="en-IN" sz="1800" b="0" strike="noStrike" spc="-1" dirty="0">
                          <a:solidFill>
                            <a:srgbClr val="000000"/>
                          </a:solidFill>
                          <a:latin typeface="Times New Roman"/>
                        </a:rPr>
                        <a:t>35 x 140 mm</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extLst>
                  <a:ext uri="{0D108BD9-81ED-4DB2-BD59-A6C34878D82A}">
                    <a16:rowId xmlns:a16="http://schemas.microsoft.com/office/drawing/2014/main" val="10005"/>
                  </a:ext>
                </a:extLst>
              </a:tr>
              <a:tr h="715680">
                <a:tc>
                  <a:txBody>
                    <a:bodyPr/>
                    <a:lstStyle/>
                    <a:p>
                      <a:pPr>
                        <a:lnSpc>
                          <a:spcPct val="100000"/>
                        </a:lnSpc>
                      </a:pPr>
                      <a:r>
                        <a:rPr lang="en-IN" sz="1800" b="0" strike="noStrike" spc="-1" dirty="0">
                          <a:solidFill>
                            <a:srgbClr val="000000"/>
                          </a:solidFill>
                          <a:latin typeface="Times New Roman"/>
                        </a:rPr>
                        <a:t>Power</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tc>
                  <a:txBody>
                    <a:bodyPr/>
                    <a:lstStyle/>
                    <a:p>
                      <a:pPr>
                        <a:lnSpc>
                          <a:spcPct val="100000"/>
                        </a:lnSpc>
                      </a:pPr>
                      <a:r>
                        <a:rPr lang="en-IN" sz="1800" b="0" strike="noStrike" spc="-1" dirty="0">
                          <a:solidFill>
                            <a:srgbClr val="000000"/>
                          </a:solidFill>
                          <a:latin typeface="Times New Roman"/>
                        </a:rPr>
                        <a:t>3.15V-3.3V external powering, or from USB via JTAG probe (LPC-LINK)</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extLst>
                  <a:ext uri="{0D108BD9-81ED-4DB2-BD59-A6C34878D82A}">
                    <a16:rowId xmlns:a16="http://schemas.microsoft.com/office/drawing/2014/main" val="10006"/>
                  </a:ext>
                </a:extLst>
              </a:tr>
              <a:tr h="716760">
                <a:tc>
                  <a:txBody>
                    <a:bodyPr/>
                    <a:lstStyle/>
                    <a:p>
                      <a:pPr>
                        <a:lnSpc>
                          <a:spcPct val="100000"/>
                        </a:lnSpc>
                      </a:pPr>
                      <a:r>
                        <a:rPr lang="en-IN" sz="1800" b="0" strike="noStrike" spc="-1" dirty="0">
                          <a:solidFill>
                            <a:srgbClr val="000000"/>
                          </a:solidFill>
                          <a:latin typeface="Times New Roman"/>
                        </a:rPr>
                        <a:t>Connectors</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tc>
                  <a:txBody>
                    <a:bodyPr/>
                    <a:lstStyle/>
                    <a:p>
                      <a:pPr>
                        <a:lnSpc>
                          <a:spcPct val="100000"/>
                        </a:lnSpc>
                      </a:pPr>
                      <a:r>
                        <a:rPr lang="en-IN" sz="1800" b="0" strike="noStrike" spc="-1" dirty="0">
                          <a:solidFill>
                            <a:srgbClr val="000000"/>
                          </a:solidFill>
                          <a:latin typeface="Times New Roman"/>
                        </a:rPr>
                        <a:t>All LPC1769 pins available on expansion connector (2x27 pin rows, 100 mil pitch, 900 mil between rows)</a:t>
                      </a:r>
                      <a:endParaRPr lang="en-CA" sz="1800" b="0" strike="noStrike" spc="-1" dirty="0">
                        <a:latin typeface="Times New Roman"/>
                      </a:endParaRPr>
                    </a:p>
                  </a:txBody>
                  <a:tcPr marL="95040" marR="95040">
                    <a:lnL w="9360">
                      <a:solidFill>
                        <a:srgbClr val="8C7F70"/>
                      </a:solidFill>
                    </a:lnL>
                    <a:lnR w="9360">
                      <a:solidFill>
                        <a:srgbClr val="8C7F70"/>
                      </a:solidFill>
                    </a:lnR>
                    <a:lnT w="9360">
                      <a:solidFill>
                        <a:srgbClr val="8C7F70"/>
                      </a:solidFill>
                    </a:lnT>
                    <a:lnB w="9360">
                      <a:solidFill>
                        <a:srgbClr val="8C7F70"/>
                      </a:solidFill>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2E8D7-1AD6-4CF8-B3E1-A811531FC396}"/>
              </a:ext>
            </a:extLst>
          </p:cNvPr>
          <p:cNvSpPr txBox="1"/>
          <p:nvPr/>
        </p:nvSpPr>
        <p:spPr>
          <a:xfrm>
            <a:off x="1505803" y="1016757"/>
            <a:ext cx="10238095" cy="6955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4400" b="1" dirty="0">
                <a:latin typeface="Times New Roman"/>
              </a:rPr>
              <a:t>Why we Use LPC1769 ?</a:t>
            </a:r>
            <a:endParaRPr lang="en-US" b="1" dirty="0"/>
          </a:p>
          <a:p>
            <a:endParaRPr lang="en-US" b="1" dirty="0"/>
          </a:p>
          <a:p>
            <a:endParaRPr lang="en-US" b="1" dirty="0"/>
          </a:p>
          <a:p>
            <a:pPr marL="285750" indent="-285750">
              <a:buFont typeface="Arial"/>
              <a:buChar char="•"/>
            </a:pPr>
            <a:r>
              <a:rPr lang="en-US" sz="2400" dirty="0">
                <a:latin typeface="Times New Roman"/>
              </a:rPr>
              <a:t>On-board debugging circuit enables rapid prototyping and trouble shooting.</a:t>
            </a:r>
          </a:p>
          <a:p>
            <a:endParaRPr lang="en-US" sz="2400" dirty="0">
              <a:latin typeface="Times New Roman"/>
            </a:endParaRPr>
          </a:p>
          <a:p>
            <a:pPr marL="285750" indent="-285750">
              <a:buFont typeface="Arial"/>
              <a:buChar char="•"/>
            </a:pPr>
            <a:r>
              <a:rPr lang="en-US" sz="2400" dirty="0">
                <a:latin typeface="Times New Roman"/>
              </a:rPr>
              <a:t>ARM Cortex-M3 architecture providing true real time behavior.</a:t>
            </a:r>
          </a:p>
          <a:p>
            <a:endParaRPr lang="en-US" sz="2400" dirty="0">
              <a:latin typeface="Times New Roman"/>
            </a:endParaRPr>
          </a:p>
          <a:p>
            <a:pPr marL="285750" indent="-285750">
              <a:buFont typeface="Arial"/>
              <a:buChar char="•"/>
            </a:pPr>
            <a:r>
              <a:rPr lang="en-US" sz="2400" dirty="0">
                <a:latin typeface="Times New Roman"/>
              </a:rPr>
              <a:t>Already purchased and used previous semester so it will be cost effective.</a:t>
            </a:r>
          </a:p>
          <a:p>
            <a:endParaRPr lang="en-US" sz="2400" dirty="0">
              <a:latin typeface="Times New Roman"/>
            </a:endParaRPr>
          </a:p>
          <a:p>
            <a:pPr marL="285750" indent="-285750">
              <a:buFont typeface="Arial"/>
              <a:buChar char="•"/>
            </a:pPr>
            <a:r>
              <a:rPr lang="en-US" sz="2400" dirty="0">
                <a:latin typeface="Times New Roman"/>
              </a:rPr>
              <a:t>Smaller footprint of </a:t>
            </a:r>
            <a:r>
              <a:rPr lang="en-IN" sz="2400" dirty="0">
                <a:latin typeface="Times New Roman"/>
                <a:cs typeface="Times New Roman"/>
              </a:rPr>
              <a:t>LQFP100 package provides miniaturization during real product development.</a:t>
            </a:r>
            <a:endParaRPr lang="en-US" sz="2400" dirty="0">
              <a:latin typeface="Times New Roman"/>
            </a:endParaRPr>
          </a:p>
          <a:p>
            <a:pPr marL="285750" indent="-285750">
              <a:buFont typeface="Arial"/>
              <a:buChar char="•"/>
            </a:pPr>
            <a:endParaRPr lang="en-US" sz="2400" dirty="0">
              <a:latin typeface="Times New Roman"/>
            </a:endParaRPr>
          </a:p>
          <a:p>
            <a:pPr marL="285750" indent="-285750">
              <a:buFont typeface="Arial"/>
              <a:buChar char="•"/>
            </a:pPr>
            <a:r>
              <a:rPr lang="en-US" sz="2400" dirty="0">
                <a:latin typeface="Times New Roman"/>
              </a:rPr>
              <a:t>Most importantly low power consumption (2 ma) during sleep mode.</a:t>
            </a:r>
          </a:p>
          <a:p>
            <a:pPr marL="285750" indent="-285750">
              <a:buFont typeface="Arial"/>
              <a:buChar char="•"/>
            </a:pPr>
            <a:endParaRPr lang="en-US" b="1" dirty="0">
              <a:latin typeface="Arial"/>
            </a:endParaRPr>
          </a:p>
          <a:p>
            <a:pPr marL="285750" indent="-285750">
              <a:buFont typeface="Arial"/>
              <a:buChar char="•"/>
            </a:pPr>
            <a:endParaRPr lang="en-US" b="1"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3257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MQ-2 Gas Sensor</a:t>
            </a:r>
            <a:endParaRPr lang="en-US" sz="4400" b="0" strike="noStrike" spc="-1" dirty="0">
              <a:solidFill>
                <a:srgbClr val="000000"/>
              </a:solidFill>
              <a:latin typeface="Times New Roman"/>
            </a:endParaRPr>
          </a:p>
        </p:txBody>
      </p:sp>
      <p:pic>
        <p:nvPicPr>
          <p:cNvPr id="95" name="Content Placeholder 4"/>
          <p:cNvPicPr/>
          <p:nvPr/>
        </p:nvPicPr>
        <p:blipFill>
          <a:blip r:embed="rId2"/>
          <a:stretch/>
        </p:blipFill>
        <p:spPr>
          <a:xfrm>
            <a:off x="2921040" y="1963080"/>
            <a:ext cx="6349680" cy="407628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210960"/>
            <a:ext cx="10515240" cy="1325160"/>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MQ-2 Gas Sensor</a:t>
            </a:r>
            <a:endParaRPr lang="en-US" sz="4400" b="0" strike="noStrike" spc="-1" dirty="0">
              <a:solidFill>
                <a:srgbClr val="000000"/>
              </a:solidFill>
              <a:latin typeface="Times New Roman"/>
            </a:endParaRPr>
          </a:p>
        </p:txBody>
      </p:sp>
      <p:sp>
        <p:nvSpPr>
          <p:cNvPr id="97" name="TextShape 2"/>
          <p:cNvSpPr txBox="1"/>
          <p:nvPr/>
        </p:nvSpPr>
        <p:spPr>
          <a:xfrm>
            <a:off x="838080" y="1340280"/>
            <a:ext cx="10515240" cy="4836240"/>
          </a:xfrm>
          <a:prstGeom prst="rect">
            <a:avLst/>
          </a:prstGeom>
          <a:noFill/>
          <a:ln>
            <a:noFill/>
          </a:ln>
        </p:spPr>
        <p:txBody>
          <a:bodyPr anchor="t">
            <a:noAutofit/>
          </a:bodyPr>
          <a:lstStyle/>
          <a:p>
            <a:pPr marL="228600" indent="-227965" algn="just">
              <a:lnSpc>
                <a:spcPct val="90000"/>
              </a:lnSpc>
              <a:spcBef>
                <a:spcPts val="1001"/>
              </a:spcBef>
              <a:buClr>
                <a:srgbClr val="000000"/>
              </a:buClr>
              <a:buFont typeface="Arial"/>
              <a:buChar char="•"/>
            </a:pPr>
            <a:r>
              <a:rPr lang="en-IN" sz="2800" b="0" strike="noStrike" spc="-1" dirty="0">
                <a:solidFill>
                  <a:srgbClr val="000000"/>
                </a:solidFill>
                <a:latin typeface="Times New Roman"/>
              </a:rPr>
              <a:t>The MQ-2 Gas sensor can detect or measure gasses like LPG, Alcohol, Propane, Hydrogen, CO and even methane. The module version of this sensor comes with a Digital Pin which makes this sensor to operate even without a microcontroller and that comes in handy when you are only trying to detect one particular gas</a:t>
            </a:r>
            <a:r>
              <a:rPr lang="en-IN" sz="2800" spc="-1" dirty="0">
                <a:solidFill>
                  <a:srgbClr val="000000"/>
                </a:solidFill>
                <a:latin typeface="Times New Roman"/>
              </a:rPr>
              <a:t>, </a:t>
            </a:r>
            <a:r>
              <a:rPr lang="en-IN" sz="2800" b="0" strike="noStrike" spc="-1" dirty="0">
                <a:solidFill>
                  <a:srgbClr val="000000"/>
                </a:solidFill>
                <a:latin typeface="Times New Roman"/>
              </a:rPr>
              <a:t>hence can be used with most common microcontrollers.</a:t>
            </a:r>
            <a:endParaRPr lang="en-US" sz="2800" b="0" strike="noStrike" spc="-1" dirty="0">
              <a:solidFill>
                <a:srgbClr val="000000"/>
              </a:solidFill>
              <a:latin typeface="Times New Roman"/>
            </a:endParaRPr>
          </a:p>
          <a:p>
            <a:pPr>
              <a:lnSpc>
                <a:spcPct val="90000"/>
              </a:lnSpc>
              <a:spcBef>
                <a:spcPts val="1001"/>
              </a:spcBef>
            </a:pPr>
            <a:endParaRPr lang="en-US" sz="2800" b="0" strike="noStrike" spc="-1" dirty="0">
              <a:solidFill>
                <a:srgbClr val="000000"/>
              </a:solidFill>
              <a:latin typeface="Calibri"/>
            </a:endParaRPr>
          </a:p>
          <a:p>
            <a:pPr>
              <a:lnSpc>
                <a:spcPct val="90000"/>
              </a:lnSpc>
              <a:spcBef>
                <a:spcPts val="1001"/>
              </a:spcBef>
            </a:pPr>
            <a:endParaRPr lang="en-US" sz="2800" b="0" strike="noStrike" spc="-1" dirty="0">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Autofit/>
          </a:bodyPr>
          <a:lstStyle/>
          <a:p>
            <a:pPr algn="ctr">
              <a:lnSpc>
                <a:spcPct val="90000"/>
              </a:lnSpc>
            </a:pPr>
            <a:r>
              <a:rPr lang="en-US" sz="4400" b="1" strike="noStrike" spc="-1" dirty="0">
                <a:solidFill>
                  <a:srgbClr val="000000"/>
                </a:solidFill>
                <a:latin typeface="Times New Roman"/>
              </a:rPr>
              <a:t>MQ-2 Gas Sensor Specifications</a:t>
            </a:r>
            <a:endParaRPr lang="en-US" sz="4400" b="0" strike="noStrike" spc="-1" dirty="0">
              <a:solidFill>
                <a:srgbClr val="000000"/>
              </a:solidFill>
              <a:latin typeface="Times New Roman"/>
            </a:endParaRPr>
          </a:p>
        </p:txBody>
      </p:sp>
      <p:sp>
        <p:nvSpPr>
          <p:cNvPr id="99" name="TextShape 2"/>
          <p:cNvSpPr txBox="1"/>
          <p:nvPr/>
        </p:nvSpPr>
        <p:spPr>
          <a:xfrm>
            <a:off x="838080" y="1825560"/>
            <a:ext cx="10515240" cy="4350960"/>
          </a:xfrm>
          <a:prstGeom prst="rect">
            <a:avLst/>
          </a:prstGeom>
          <a:noFill/>
          <a:ln>
            <a:noFill/>
          </a:ln>
        </p:spPr>
        <p:txBody>
          <a:bodyPr anchor="t">
            <a:normAutofit fontScale="98500"/>
          </a:bodyPr>
          <a:lstStyle/>
          <a:p>
            <a:pPr>
              <a:lnSpc>
                <a:spcPct val="90000"/>
              </a:lnSpc>
              <a:spcBef>
                <a:spcPts val="1001"/>
              </a:spcBef>
            </a:pPr>
            <a:endParaRPr lang="en-US" sz="2800" b="0" strike="noStrike" spc="-1">
              <a:solidFill>
                <a:srgbClr val="000000"/>
              </a:solidFill>
              <a:latin typeface="Calibri"/>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Operating Voltage is +5V</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Can be used to Measure or detect LPG, Alcohol, Propane, Hydrogen, CO and even methane</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Analog output voltage: 0V to 5V</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Digital Output Voltage: 0V or 5V (TTL Logic)</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Preheat duration 20 seconds</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Can be used as a Digital or </a:t>
            </a:r>
            <a:r>
              <a:rPr lang="en-IN" sz="2400" b="0" strike="noStrike" spc="-1" dirty="0" err="1">
                <a:solidFill>
                  <a:srgbClr val="000000"/>
                </a:solidFill>
                <a:latin typeface="Times New Roman"/>
              </a:rPr>
              <a:t>analog</a:t>
            </a:r>
            <a:r>
              <a:rPr lang="en-IN" sz="2400" b="0" strike="noStrike" spc="-1" dirty="0">
                <a:solidFill>
                  <a:srgbClr val="000000"/>
                </a:solidFill>
                <a:latin typeface="Times New Roman"/>
              </a:rPr>
              <a:t> sensor</a:t>
            </a:r>
            <a:endParaRPr lang="en-US" sz="2400" b="0" strike="noStrike" spc="-1">
              <a:solidFill>
                <a:srgbClr val="000000"/>
              </a:solidFill>
              <a:latin typeface="Times New Roman"/>
            </a:endParaRPr>
          </a:p>
          <a:p>
            <a:pPr marL="228600" indent="-227965">
              <a:lnSpc>
                <a:spcPct val="90000"/>
              </a:lnSpc>
              <a:spcBef>
                <a:spcPts val="1001"/>
              </a:spcBef>
              <a:buClr>
                <a:srgbClr val="000000"/>
              </a:buClr>
              <a:buFont typeface="Arial"/>
              <a:buChar char="•"/>
            </a:pPr>
            <a:r>
              <a:rPr lang="en-IN" sz="2400" b="0" strike="noStrike" spc="-1" dirty="0">
                <a:solidFill>
                  <a:srgbClr val="000000"/>
                </a:solidFill>
                <a:latin typeface="Times New Roman"/>
              </a:rPr>
              <a:t>The Sensitivity of Digital pin can be varied using the potentiometer</a:t>
            </a:r>
            <a:endParaRPr lang="en-US" sz="2400" b="0" strike="noStrike" spc="-1" dirty="0">
              <a:solidFill>
                <a:srgbClr val="000000"/>
              </a:solidFill>
              <a:latin typeface="Times New Roman"/>
            </a:endParaRPr>
          </a:p>
          <a:p>
            <a:pPr>
              <a:lnSpc>
                <a:spcPct val="90000"/>
              </a:lnSpc>
              <a:spcBef>
                <a:spcPts val="1001"/>
              </a:spcBef>
            </a:pPr>
            <a:endParaRPr lang="en-US" sz="28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TotalTime>
  <Words>810</Words>
  <Application>Microsoft Macintosh PowerPoint</Application>
  <PresentationFormat>Widescreen</PresentationFormat>
  <Paragraphs>218</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Calibri Light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we used LTE Module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over-speed detection based on IOT</dc:title>
  <dc:subject/>
  <dc:creator>Microsoft Office User</dc:creator>
  <dc:description/>
  <cp:lastModifiedBy>Microsoft Office User</cp:lastModifiedBy>
  <cp:revision>500</cp:revision>
  <dcterms:created xsi:type="dcterms:W3CDTF">2020-01-16T01:35:48Z</dcterms:created>
  <dcterms:modified xsi:type="dcterms:W3CDTF">2020-06-22T00:52:56Z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