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theme/theme6.xml" ContentType="application/vnd.openxmlformats-officedocument.theme+xml"/>
  <Override PartName="/ppt/slideLayouts/slideLayout7.xml" ContentType="application/vnd.openxmlformats-officedocument.presentationml.slideLayout+xml"/>
  <Override PartName="/ppt/theme/theme7.xml" ContentType="application/vnd.openxmlformats-officedocument.theme+xml"/>
  <Override PartName="/ppt/slideLayouts/slideLayout8.xml" ContentType="application/vnd.openxmlformats-officedocument.presentationml.slideLayout+xml"/>
  <Override PartName="/ppt/theme/theme8.xml" ContentType="application/vnd.openxmlformats-officedocument.theme+xml"/>
  <Override PartName="/ppt/slideLayouts/slideLayout9.xml" ContentType="application/vnd.openxmlformats-officedocument.presentationml.slideLayout+xml"/>
  <Override PartName="/ppt/theme/theme9.xml" ContentType="application/vnd.openxmlformats-officedocument.theme+xml"/>
  <Override PartName="/ppt/slideLayouts/slideLayout10.xml" ContentType="application/vnd.openxmlformats-officedocument.presentationml.slideLayout+xml"/>
  <Override PartName="/ppt/theme/theme10.xml" ContentType="application/vnd.openxmlformats-officedocument.theme+xml"/>
  <Override PartName="/ppt/slideLayouts/slideLayout11.xml" ContentType="application/vnd.openxmlformats-officedocument.presentationml.slideLayout+xml"/>
  <Override PartName="/ppt/theme/theme11.xml" ContentType="application/vnd.openxmlformats-officedocument.theme+xml"/>
  <Override PartName="/ppt/slideLayouts/slideLayout12.xml" ContentType="application/vnd.openxmlformats-officedocument.presentationml.slideLayout+xml"/>
  <Override PartName="/ppt/theme/theme12.xml" ContentType="application/vnd.openxmlformats-officedocument.theme+xml"/>
  <Override PartName="/ppt/slideLayouts/slideLayout13.xml" ContentType="application/vnd.openxmlformats-officedocument.presentationml.slideLayout+xml"/>
  <Override PartName="/ppt/theme/theme13.xml" ContentType="application/vnd.openxmlformats-officedocument.theme+xml"/>
  <Override PartName="/ppt/slideLayouts/slideLayout14.xml" ContentType="application/vnd.openxmlformats-officedocument.presentationml.slideLayout+xml"/>
  <Override PartName="/ppt/theme/theme14.xml" ContentType="application/vnd.openxmlformats-officedocument.theme+xml"/>
  <Override PartName="/ppt/slideLayouts/slideLayout15.xml" ContentType="application/vnd.openxmlformats-officedocument.presentationml.slideLayout+xml"/>
  <Override PartName="/ppt/theme/theme15.xml" ContentType="application/vnd.openxmlformats-officedocument.theme+xml"/>
  <Override PartName="/ppt/slideLayouts/slideLayout16.xml" ContentType="application/vnd.openxmlformats-officedocument.presentationml.slideLayout+xml"/>
  <Override PartName="/ppt/theme/theme16.xml" ContentType="application/vnd.openxmlformats-officedocument.theme+xml"/>
  <Override PartName="/ppt/slideLayouts/slideLayout17.xml" ContentType="application/vnd.openxmlformats-officedocument.presentationml.slideLayout+xml"/>
  <Override PartName="/ppt/theme/theme17.xml" ContentType="application/vnd.openxmlformats-officedocument.theme+xml"/>
  <Override PartName="/ppt/slideLayouts/slideLayout18.xml" ContentType="application/vnd.openxmlformats-officedocument.presentationml.slideLayout+xml"/>
  <Override PartName="/ppt/theme/theme18.xml" ContentType="application/vnd.openxmlformats-officedocument.theme+xml"/>
  <Override PartName="/ppt/slideLayouts/slideLayout19.xml" ContentType="application/vnd.openxmlformats-officedocument.presentationml.slideLayout+xml"/>
  <Override PartName="/ppt/theme/theme19.xml" ContentType="application/vnd.openxmlformats-officedocument.theme+xml"/>
  <Override PartName="/ppt/slideLayouts/slideLayout20.xml" ContentType="application/vnd.openxmlformats-officedocument.presentationml.slideLayout+xml"/>
  <Override PartName="/ppt/theme/theme20.xml" ContentType="application/vnd.openxmlformats-officedocument.theme+xml"/>
  <Override PartName="/ppt/slideLayouts/slideLayout21.xml" ContentType="application/vnd.openxmlformats-officedocument.presentationml.slideLayout+xml"/>
  <Override PartName="/ppt/theme/theme21.xml" ContentType="application/vnd.openxmlformats-officedocument.theme+xml"/>
  <Override PartName="/ppt/slideLayouts/slideLayout22.xml" ContentType="application/vnd.openxmlformats-officedocument.presentationml.slideLayout+xml"/>
  <Override PartName="/ppt/theme/theme22.xml" ContentType="application/vnd.openxmlformats-officedocument.theme+xml"/>
  <Override PartName="/ppt/slideLayouts/slideLayout23.xml" ContentType="application/vnd.openxmlformats-officedocument.presentationml.slideLayout+xml"/>
  <Override PartName="/ppt/theme/theme23.xml" ContentType="application/vnd.openxmlformats-officedocument.theme+xml"/>
  <Override PartName="/ppt/slideLayouts/slideLayout24.xml" ContentType="application/vnd.openxmlformats-officedocument.presentationml.slideLayout+xml"/>
  <Override PartName="/ppt/theme/theme24.xml" ContentType="application/vnd.openxmlformats-officedocument.theme+xml"/>
  <Override PartName="/ppt/slideLayouts/slideLayout25.xml" ContentType="application/vnd.openxmlformats-officedocument.presentationml.slideLayout+xml"/>
  <Override PartName="/ppt/theme/theme25.xml" ContentType="application/vnd.openxmlformats-officedocument.theme+xml"/>
  <Override PartName="/ppt/theme/theme2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0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officedocument/2006/relationships/metadata/core-properties" Target="docProps/core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  <p:sldMasterId id="2147483652" r:id="rId3"/>
    <p:sldMasterId id="2147483654" r:id="rId4"/>
    <p:sldMasterId id="2147483656" r:id="rId5"/>
    <p:sldMasterId id="2147483658" r:id="rId6"/>
    <p:sldMasterId id="2147483662" r:id="rId7"/>
    <p:sldMasterId id="2147483664" r:id="rId8"/>
    <p:sldMasterId id="2147483666" r:id="rId9"/>
    <p:sldMasterId id="2147483668" r:id="rId10"/>
    <p:sldMasterId id="2147483674" r:id="rId11"/>
    <p:sldMasterId id="2147483676" r:id="rId12"/>
    <p:sldMasterId id="2147483678" r:id="rId13"/>
    <p:sldMasterId id="2147483680" r:id="rId14"/>
    <p:sldMasterId id="2147483682" r:id="rId15"/>
    <p:sldMasterId id="2147483684" r:id="rId16"/>
    <p:sldMasterId id="2147483686" r:id="rId17"/>
    <p:sldMasterId id="2147483688" r:id="rId18"/>
    <p:sldMasterId id="2147483690" r:id="rId19"/>
    <p:sldMasterId id="2147483692" r:id="rId20"/>
    <p:sldMasterId id="2147483694" r:id="rId21"/>
    <p:sldMasterId id="2147483696" r:id="rId22"/>
    <p:sldMasterId id="2147483698" r:id="rId23"/>
    <p:sldMasterId id="2147483700" r:id="rId24"/>
    <p:sldMasterId id="2147483702" r:id="rId25"/>
  </p:sldMasterIdLst>
  <p:notesMasterIdLst>
    <p:notesMasterId r:id="rId39"/>
  </p:notesMasterIdLst>
  <p:sldIdLst>
    <p:sldId id="256" r:id="rId26"/>
    <p:sldId id="257" r:id="rId27"/>
    <p:sldId id="268" r:id="rId28"/>
    <p:sldId id="269" r:id="rId29"/>
    <p:sldId id="270" r:id="rId30"/>
    <p:sldId id="272" r:id="rId31"/>
    <p:sldId id="273" r:id="rId32"/>
    <p:sldId id="274" r:id="rId33"/>
    <p:sldId id="275" r:id="rId34"/>
    <p:sldId id="276" r:id="rId35"/>
    <p:sldId id="277" r:id="rId36"/>
    <p:sldId id="278" r:id="rId37"/>
    <p:sldId id="279" r:id="rId3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26" Type="http://schemas.openxmlformats.org/officeDocument/2006/relationships/slide" Target="slides/slide1.xml"/><Relationship Id="rId39" Type="http://schemas.openxmlformats.org/officeDocument/2006/relationships/notesMaster" Target="notesMasters/notesMaster1.xml"/><Relationship Id="rId21" Type="http://schemas.openxmlformats.org/officeDocument/2006/relationships/slideMaster" Target="slideMasters/slideMaster21.xml"/><Relationship Id="rId34" Type="http://schemas.openxmlformats.org/officeDocument/2006/relationships/slide" Target="slides/slide9.xml"/><Relationship Id="rId42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0" Type="http://schemas.openxmlformats.org/officeDocument/2006/relationships/slideMaster" Target="slideMasters/slideMaster20.xml"/><Relationship Id="rId29" Type="http://schemas.openxmlformats.org/officeDocument/2006/relationships/slide" Target="slides/slide4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Master" Target="slideMasters/slideMaster24.xml"/><Relationship Id="rId32" Type="http://schemas.openxmlformats.org/officeDocument/2006/relationships/slide" Target="slides/slide7.xml"/><Relationship Id="rId37" Type="http://schemas.openxmlformats.org/officeDocument/2006/relationships/slide" Target="slides/slide12.xml"/><Relationship Id="rId40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Master" Target="slideMasters/slideMaster23.xml"/><Relationship Id="rId28" Type="http://schemas.openxmlformats.org/officeDocument/2006/relationships/slide" Target="slides/slide3.xml"/><Relationship Id="rId36" Type="http://schemas.openxmlformats.org/officeDocument/2006/relationships/slide" Target="slides/slide11.xml"/><Relationship Id="rId10" Type="http://schemas.openxmlformats.org/officeDocument/2006/relationships/slideMaster" Target="slideMasters/slideMaster10.xml"/><Relationship Id="rId19" Type="http://schemas.openxmlformats.org/officeDocument/2006/relationships/slideMaster" Target="slideMasters/slideMaster19.xml"/><Relationship Id="rId31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Master" Target="slideMasters/slideMaster22.xml"/><Relationship Id="rId27" Type="http://schemas.openxmlformats.org/officeDocument/2006/relationships/slide" Target="slides/slide2.xml"/><Relationship Id="rId30" Type="http://schemas.openxmlformats.org/officeDocument/2006/relationships/slide" Target="slides/slide5.xml"/><Relationship Id="rId35" Type="http://schemas.openxmlformats.org/officeDocument/2006/relationships/slide" Target="slides/slide10.xml"/><Relationship Id="rId43" Type="http://schemas.openxmlformats.org/officeDocument/2006/relationships/tableStyles" Target="tableStyles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Master" Target="slideMasters/slideMaster25.xml"/><Relationship Id="rId33" Type="http://schemas.openxmlformats.org/officeDocument/2006/relationships/slide" Target="slides/slide8.xml"/><Relationship Id="rId38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EE96EA-0207-41CD-BD9A-37686E7125D5}" type="datetimeFigureOut">
              <a:rPr lang="en-IN" smtClean="0"/>
              <a:t>13-04-2025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F60CF8-B740-4E3D-9EBA-EEA5836319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0971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32CE5F-DDF9-7310-8925-8A80C8FC06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E8D531C-0CB8-0F42-377E-81946FB8D6A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DCDEA65-4D01-911F-401A-A6E6B9EFE7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3CEA02-8E5C-5470-F0EC-C915B4C0E59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60CF8-B740-4E3D-9EBA-EEA5836319FF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50513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E17FF1-F978-7370-8DF1-E75507CF93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28DFFBC-C2F5-8CD3-92AE-A783EAF6679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4484FB9-D423-4AB0-F05F-AAE989643C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9F8E8E-4061-01BF-8ECC-A3DCDDAE5BA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60CF8-B740-4E3D-9EBA-EEA5836319FF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37027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D938D8-6A06-D3FC-04A0-2C7FFAE04A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B4A3E89-0BE4-EE08-FC79-BEB3D57C416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BE4E5E0-A093-093C-AAE5-88142D6521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ED96F7-97FC-2B1A-79AA-670E712F3F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60CF8-B740-4E3D-9EBA-EEA5836319FF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76931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27D302-FBB7-579D-BDE2-F5C2C23A63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0E6CEE0-CB88-D0E9-462E-F5726736155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59EE42A-F596-D768-648F-667A903958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2B5C38-E121-165F-1DCD-69F2EB3449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60CF8-B740-4E3D-9EBA-EEA5836319FF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82311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742172-F04E-C43C-A31E-2A00C6F0DA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BE7F7E0-2246-4469-EAF6-A8C24FB8564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E27AA1B-0824-C5B8-3C6F-DBA87B459B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B1EA4E-0A4B-BF53-6513-9FF1D86C44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60CF8-B740-4E3D-9EBA-EEA5836319FF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07347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49B0B9-BB7B-7775-43A1-D9E332B2DA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59F1D8A-EE4D-066D-1F3F-09F61AA8568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E4C5AD6-DF58-1068-E4DB-A0A855B57A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372F0F-63E5-48C6-02DD-348E9DBC63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60CF8-B740-4E3D-9EBA-EEA5836319FF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37972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6BBC0D-C566-D023-8632-A920CB0618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56EF4B9-5ABC-BE37-DBC1-84904EC6209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4DEBEEB-5B0C-9AD5-1359-6B910FA03E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ABCF51-DBBA-8A8B-B50E-A27E9C69540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60CF8-B740-4E3D-9EBA-EEA5836319FF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35844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8FA8D9-75F0-72F9-120A-F15B449949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74DACFB-F0C6-CA01-E582-348D71EF31E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772A61C-E254-251C-7BC2-EAB89201FA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EED5D2-CEA9-22E0-6620-67639AD70C3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60CF8-B740-4E3D-9EBA-EEA5836319FF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0061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015800" y="813240"/>
            <a:ext cx="4414320" cy="960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0" y="0"/>
            <a:ext cx="3097800" cy="5143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OpenSymbo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1_1_1_1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1_1_1_1_1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1_1_1_1_1_1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015800" y="813240"/>
            <a:ext cx="4414320" cy="960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0" y="0"/>
            <a:ext cx="3097800" cy="5143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015800" y="813240"/>
            <a:ext cx="4414320" cy="960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0" y="0"/>
            <a:ext cx="1511640" cy="5143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1587600" y="0"/>
            <a:ext cx="1511640" cy="5143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015800" y="813240"/>
            <a:ext cx="4414320" cy="960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chemeClr val="dk1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imple-light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2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2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Defau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Defaul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1_1_1_1_2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_ONLY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_ONLY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1_1_1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1_1_1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10.xml"/></Relationships>
</file>

<file path=ppt/slideMasters/_rels/slideMaster1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11.xml"/></Relationships>
</file>

<file path=ppt/slideMasters/_rels/slideMaster12.xml.rels><?xml version="1.0" encoding="UTF-8" standalone="yes"?>
<Relationships xmlns="http://schemas.openxmlformats.org/package/2006/relationships"><Relationship Id="rId2" Type="http://schemas.openxmlformats.org/officeDocument/2006/relationships/theme" Target="../theme/theme12.xml"/><Relationship Id="rId1" Type="http://schemas.openxmlformats.org/officeDocument/2006/relationships/slideLayout" Target="../slideLayouts/slideLayout12.xml"/></Relationships>
</file>

<file path=ppt/slideMasters/_rels/slideMaster13.xml.rels><?xml version="1.0" encoding="UTF-8" standalone="yes"?>
<Relationships xmlns="http://schemas.openxmlformats.org/package/2006/relationships"><Relationship Id="rId2" Type="http://schemas.openxmlformats.org/officeDocument/2006/relationships/theme" Target="../theme/theme13.xml"/><Relationship Id="rId1" Type="http://schemas.openxmlformats.org/officeDocument/2006/relationships/slideLayout" Target="../slideLayouts/slideLayout13.xml"/></Relationships>
</file>

<file path=ppt/slideMasters/_rels/slideMaster14.xml.rels><?xml version="1.0" encoding="UTF-8" standalone="yes"?>
<Relationships xmlns="http://schemas.openxmlformats.org/package/2006/relationships"><Relationship Id="rId2" Type="http://schemas.openxmlformats.org/officeDocument/2006/relationships/theme" Target="../theme/theme14.xml"/><Relationship Id="rId1" Type="http://schemas.openxmlformats.org/officeDocument/2006/relationships/slideLayout" Target="../slideLayouts/slideLayout14.xml"/></Relationships>
</file>

<file path=ppt/slideMasters/_rels/slideMaster15.xml.rels><?xml version="1.0" encoding="UTF-8" standalone="yes"?>
<Relationships xmlns="http://schemas.openxmlformats.org/package/2006/relationships"><Relationship Id="rId2" Type="http://schemas.openxmlformats.org/officeDocument/2006/relationships/theme" Target="../theme/theme15.xml"/><Relationship Id="rId1" Type="http://schemas.openxmlformats.org/officeDocument/2006/relationships/slideLayout" Target="../slideLayouts/slideLayout15.xml"/></Relationships>
</file>

<file path=ppt/slideMasters/_rels/slideMaster16.xml.rels><?xml version="1.0" encoding="UTF-8" standalone="yes"?>
<Relationships xmlns="http://schemas.openxmlformats.org/package/2006/relationships"><Relationship Id="rId2" Type="http://schemas.openxmlformats.org/officeDocument/2006/relationships/theme" Target="../theme/theme16.xml"/><Relationship Id="rId1" Type="http://schemas.openxmlformats.org/officeDocument/2006/relationships/slideLayout" Target="../slideLayouts/slideLayout16.xml"/></Relationships>
</file>

<file path=ppt/slideMasters/_rels/slideMaster17.xml.rels><?xml version="1.0" encoding="UTF-8" standalone="yes"?>
<Relationships xmlns="http://schemas.openxmlformats.org/package/2006/relationships"><Relationship Id="rId2" Type="http://schemas.openxmlformats.org/officeDocument/2006/relationships/theme" Target="../theme/theme17.xml"/><Relationship Id="rId1" Type="http://schemas.openxmlformats.org/officeDocument/2006/relationships/slideLayout" Target="../slideLayouts/slideLayout17.xml"/></Relationships>
</file>

<file path=ppt/slideMasters/_rels/slideMaster18.xml.rels><?xml version="1.0" encoding="UTF-8" standalone="yes"?>
<Relationships xmlns="http://schemas.openxmlformats.org/package/2006/relationships"><Relationship Id="rId2" Type="http://schemas.openxmlformats.org/officeDocument/2006/relationships/theme" Target="../theme/theme18.xml"/><Relationship Id="rId1" Type="http://schemas.openxmlformats.org/officeDocument/2006/relationships/slideLayout" Target="../slideLayouts/slideLayout18.xml"/></Relationships>
</file>

<file path=ppt/slideMasters/_rels/slideMaster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9.xml"/><Relationship Id="rId1" Type="http://schemas.openxmlformats.org/officeDocument/2006/relationships/slideLayout" Target="../slideLayouts/slideLayout1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20.xml.rels><?xml version="1.0" encoding="UTF-8" standalone="yes"?>
<Relationships xmlns="http://schemas.openxmlformats.org/package/2006/relationships"><Relationship Id="rId2" Type="http://schemas.openxmlformats.org/officeDocument/2006/relationships/theme" Target="../theme/theme20.xml"/><Relationship Id="rId1" Type="http://schemas.openxmlformats.org/officeDocument/2006/relationships/slideLayout" Target="../slideLayouts/slideLayout20.xml"/></Relationships>
</file>

<file path=ppt/slideMasters/_rels/slideMaster21.xml.rels><?xml version="1.0" encoding="UTF-8" standalone="yes"?>
<Relationships xmlns="http://schemas.openxmlformats.org/package/2006/relationships"><Relationship Id="rId2" Type="http://schemas.openxmlformats.org/officeDocument/2006/relationships/theme" Target="../theme/theme21.xml"/><Relationship Id="rId1" Type="http://schemas.openxmlformats.org/officeDocument/2006/relationships/slideLayout" Target="../slideLayouts/slideLayout21.xml"/></Relationships>
</file>

<file path=ppt/slideMasters/_rels/slideMaster2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2.xml"/><Relationship Id="rId1" Type="http://schemas.openxmlformats.org/officeDocument/2006/relationships/slideLayout" Target="../slideLayouts/slideLayout22.xml"/></Relationships>
</file>

<file path=ppt/slideMasters/_rels/slideMaster23.xml.rels><?xml version="1.0" encoding="UTF-8" standalone="yes"?>
<Relationships xmlns="http://schemas.openxmlformats.org/package/2006/relationships"><Relationship Id="rId2" Type="http://schemas.openxmlformats.org/officeDocument/2006/relationships/theme" Target="../theme/theme23.xml"/><Relationship Id="rId1" Type="http://schemas.openxmlformats.org/officeDocument/2006/relationships/slideLayout" Target="../slideLayouts/slideLayout23.xml"/></Relationships>
</file>

<file path=ppt/slideMasters/_rels/slideMaster24.xml.rels><?xml version="1.0" encoding="UTF-8" standalone="yes"?>
<Relationships xmlns="http://schemas.openxmlformats.org/package/2006/relationships"><Relationship Id="rId2" Type="http://schemas.openxmlformats.org/officeDocument/2006/relationships/theme" Target="../theme/theme24.xml"/><Relationship Id="rId1" Type="http://schemas.openxmlformats.org/officeDocument/2006/relationships/slideLayout" Target="../slideLayouts/slideLayout24.xml"/></Relationships>
</file>

<file path=ppt/slideMasters/_rels/slideMaster25.xml.rels><?xml version="1.0" encoding="UTF-8" standalone="yes"?>
<Relationships xmlns="http://schemas.openxmlformats.org/package/2006/relationships"><Relationship Id="rId2" Type="http://schemas.openxmlformats.org/officeDocument/2006/relationships/theme" Target="../theme/theme25.xml"/><Relationship Id="rId1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6.xml"/></Relationships>
</file>

<file path=ppt/slideMasters/_rels/slideMaster7.xml.rels><?xml version="1.0" encoding="UTF-8" standalone="yes"?>
<Relationships xmlns="http://schemas.openxmlformats.org/package/2006/relationships"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7.xml"/></Relationships>
</file>

<file path=ppt/slideMasters/_rels/slideMaster8.xml.rels><?xml version="1.0" encoding="UTF-8" standalone="yes"?>
<Relationships xmlns="http://schemas.openxmlformats.org/package/2006/relationships"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8.xml"/></Relationships>
</file>

<file path=ppt/slideMasters/_rels/slideMaster9.xml.rels><?xml version="1.0" encoding="UTF-8" standalone="yes"?>
<Relationships xmlns="http://schemas.openxmlformats.org/package/2006/relationships"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body"/>
          </p:nvPr>
        </p:nvSpPr>
        <p:spPr>
          <a:xfrm>
            <a:off x="5702760" y="0"/>
            <a:ext cx="3669480" cy="5143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title"/>
          </p:nvPr>
        </p:nvSpPr>
        <p:spPr>
          <a:xfrm>
            <a:off x="487440" y="1436400"/>
            <a:ext cx="4705920" cy="1715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48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738720" y="1234440"/>
            <a:ext cx="3759120" cy="7542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FR" sz="3900" b="0" strike="noStrike" spc="-1">
                <a:solidFill>
                  <a:schemeClr val="dk1"/>
                </a:solidFill>
                <a:latin typeface="Syncopate"/>
                <a:ea typeface="Syncopate"/>
              </a:rPr>
              <a:t>xx%</a:t>
            </a:r>
            <a:endParaRPr lang="fr-FR" sz="39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title"/>
          </p:nvPr>
        </p:nvSpPr>
        <p:spPr>
          <a:xfrm>
            <a:off x="738720" y="2921400"/>
            <a:ext cx="3759120" cy="7542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FR" sz="3900" b="0" strike="noStrike" spc="-1">
                <a:solidFill>
                  <a:schemeClr val="dk1"/>
                </a:solidFill>
                <a:latin typeface="Syncopate"/>
                <a:ea typeface="Syncopate"/>
              </a:rPr>
              <a:t>xx%</a:t>
            </a:r>
            <a:endParaRPr lang="fr-FR" sz="39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569200" y="0"/>
            <a:ext cx="3574440" cy="5143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body"/>
          </p:nvPr>
        </p:nvSpPr>
        <p:spPr>
          <a:xfrm>
            <a:off x="720000" y="1152360"/>
            <a:ext cx="7703640" cy="33393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30" name="PlaceHolder 2"/>
          <p:cNvSpPr>
            <a:spLocks noGrp="1"/>
          </p:cNvSpPr>
          <p:nvPr>
            <p:ph type="title"/>
          </p:nvPr>
        </p:nvSpPr>
        <p:spPr>
          <a:xfrm>
            <a:off x="713160" y="444960"/>
            <a:ext cx="771048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37560" y="444960"/>
            <a:ext cx="539280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5871600" y="0"/>
            <a:ext cx="3271680" cy="5143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fontScale="75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713160" y="444960"/>
            <a:ext cx="7710480" cy="607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body"/>
          </p:nvPr>
        </p:nvSpPr>
        <p:spPr>
          <a:xfrm>
            <a:off x="3786840" y="1963440"/>
            <a:ext cx="4653720" cy="22179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41" name="PlaceHolder 2"/>
          <p:cNvSpPr>
            <a:spLocks noGrp="1"/>
          </p:cNvSpPr>
          <p:nvPr>
            <p:ph type="title"/>
          </p:nvPr>
        </p:nvSpPr>
        <p:spPr>
          <a:xfrm>
            <a:off x="3405960" y="444960"/>
            <a:ext cx="4653720" cy="10108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0" y="0"/>
            <a:ext cx="3067920" cy="5143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fontScale="68333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1388160" y="1307160"/>
            <a:ext cx="6367320" cy="25290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buNone/>
            </a:pPr>
            <a:r>
              <a:rPr lang="fr-FR" sz="6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713160" y="444960"/>
            <a:ext cx="771048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0;p10"/>
          <p:cNvSpPr/>
          <p:nvPr/>
        </p:nvSpPr>
        <p:spPr>
          <a:xfrm>
            <a:off x="0" y="0"/>
            <a:ext cx="9143640" cy="5143320"/>
          </a:xfrm>
          <a:prstGeom prst="rect">
            <a:avLst/>
          </a:prstGeom>
          <a:solidFill>
            <a:schemeClr val="l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pic>
        <p:nvPicPr>
          <p:cNvPr id="46" name="Google Shape;41;p10"/>
          <p:cNvPicPr/>
          <p:nvPr/>
        </p:nvPicPr>
        <p:blipFill>
          <a:blip r:embed="rId3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sp>
        <p:nvSpPr>
          <p:cNvPr id="47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9143640" cy="5143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48" name="PlaceHolder 2"/>
          <p:cNvSpPr>
            <a:spLocks noGrp="1"/>
          </p:cNvSpPr>
          <p:nvPr>
            <p:ph type="title"/>
          </p:nvPr>
        </p:nvSpPr>
        <p:spPr>
          <a:xfrm>
            <a:off x="434160" y="3728160"/>
            <a:ext cx="4812120" cy="1006560"/>
          </a:xfrm>
          <a:prstGeom prst="rect">
            <a:avLst/>
          </a:prstGeom>
          <a:solidFill>
            <a:schemeClr val="lt1"/>
          </a:solidFill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7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284120" y="1953000"/>
            <a:ext cx="4454280" cy="7992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FR" sz="6000" b="0" strike="noStrike" spc="-1">
                <a:solidFill>
                  <a:schemeClr val="dk1"/>
                </a:solidFill>
                <a:latin typeface="Syncopate"/>
                <a:ea typeface="Syncopate"/>
              </a:rPr>
              <a:t>xx%</a:t>
            </a:r>
            <a:endParaRPr lang="fr-FR" sz="6000" b="0" strike="noStrike" spc="-1">
              <a:solidFill>
                <a:schemeClr val="dk1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112;p26"/>
          <p:cNvSpPr/>
          <p:nvPr/>
        </p:nvSpPr>
        <p:spPr>
          <a:xfrm>
            <a:off x="0" y="-10440"/>
            <a:ext cx="9143640" cy="1180440"/>
          </a:xfrm>
          <a:prstGeom prst="rect">
            <a:avLst/>
          </a:prstGeom>
          <a:solidFill>
            <a:schemeClr val="accen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713160" y="539640"/>
            <a:ext cx="7717320" cy="4820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2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115;p27"/>
          <p:cNvSpPr/>
          <p:nvPr/>
        </p:nvSpPr>
        <p:spPr>
          <a:xfrm>
            <a:off x="0" y="-10440"/>
            <a:ext cx="9143640" cy="1180440"/>
          </a:xfrm>
          <a:prstGeom prst="rect">
            <a:avLst/>
          </a:prstGeom>
          <a:solidFill>
            <a:schemeClr val="accen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728640" y="539640"/>
            <a:ext cx="3347280" cy="4820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2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53" name="PlaceHolder 2"/>
          <p:cNvSpPr>
            <a:spLocks noGrp="1"/>
          </p:cNvSpPr>
          <p:nvPr>
            <p:ph type="title"/>
          </p:nvPr>
        </p:nvSpPr>
        <p:spPr>
          <a:xfrm>
            <a:off x="4977720" y="539640"/>
            <a:ext cx="3458160" cy="4820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2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123;p30"/>
          <p:cNvSpPr/>
          <p:nvPr/>
        </p:nvSpPr>
        <p:spPr>
          <a:xfrm>
            <a:off x="0" y="-10440"/>
            <a:ext cx="9143640" cy="1180440"/>
          </a:xfrm>
          <a:prstGeom prst="rect">
            <a:avLst/>
          </a:prstGeom>
          <a:solidFill>
            <a:schemeClr val="accen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713160" y="539640"/>
            <a:ext cx="7717320" cy="4820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2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126;p31"/>
          <p:cNvSpPr/>
          <p:nvPr/>
        </p:nvSpPr>
        <p:spPr>
          <a:xfrm>
            <a:off x="0" y="-10440"/>
            <a:ext cx="9143640" cy="1180440"/>
          </a:xfrm>
          <a:prstGeom prst="rect">
            <a:avLst/>
          </a:prstGeom>
          <a:solidFill>
            <a:schemeClr val="accen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728640" y="539640"/>
            <a:ext cx="3347280" cy="4820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2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58" name="PlaceHolder 2"/>
          <p:cNvSpPr>
            <a:spLocks noGrp="1"/>
          </p:cNvSpPr>
          <p:nvPr>
            <p:ph type="title"/>
          </p:nvPr>
        </p:nvSpPr>
        <p:spPr>
          <a:xfrm>
            <a:off x="4977720" y="539640"/>
            <a:ext cx="3458160" cy="4820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2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2932200" y="444960"/>
            <a:ext cx="5395320" cy="6649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title"/>
          </p:nvPr>
        </p:nvSpPr>
        <p:spPr>
          <a:xfrm>
            <a:off x="3428640" y="1499040"/>
            <a:ext cx="816840" cy="4035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2000" b="0" strike="noStrike" spc="-1">
                <a:solidFill>
                  <a:schemeClr val="lt1"/>
                </a:solidFill>
                <a:latin typeface="Syncopate"/>
                <a:ea typeface="Syncopate"/>
              </a:rPr>
              <a:t>xx%</a:t>
            </a:r>
            <a:endParaRPr lang="fr-FR" sz="2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7" name="PlaceHolder 3"/>
          <p:cNvSpPr>
            <a:spLocks noGrp="1"/>
          </p:cNvSpPr>
          <p:nvPr>
            <p:ph type="title"/>
          </p:nvPr>
        </p:nvSpPr>
        <p:spPr>
          <a:xfrm>
            <a:off x="3428640" y="2553480"/>
            <a:ext cx="816840" cy="4035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2000" b="0" strike="noStrike" spc="-1">
                <a:solidFill>
                  <a:schemeClr val="lt1"/>
                </a:solidFill>
                <a:latin typeface="Syncopate"/>
                <a:ea typeface="Syncopate"/>
              </a:rPr>
              <a:t>xx%</a:t>
            </a:r>
            <a:endParaRPr lang="fr-FR" sz="2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8" name="PlaceHolder 4"/>
          <p:cNvSpPr>
            <a:spLocks noGrp="1"/>
          </p:cNvSpPr>
          <p:nvPr>
            <p:ph type="title"/>
          </p:nvPr>
        </p:nvSpPr>
        <p:spPr>
          <a:xfrm>
            <a:off x="3428640" y="3607920"/>
            <a:ext cx="816840" cy="4035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2000" b="0" strike="noStrike" spc="-1">
                <a:solidFill>
                  <a:schemeClr val="lt1"/>
                </a:solidFill>
                <a:latin typeface="Syncopate"/>
                <a:ea typeface="Syncopate"/>
              </a:rPr>
              <a:t>xx%</a:t>
            </a:r>
            <a:endParaRPr lang="fr-FR" sz="2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9" name="PlaceHolder 5"/>
          <p:cNvSpPr>
            <a:spLocks noGrp="1"/>
          </p:cNvSpPr>
          <p:nvPr>
            <p:ph type="body"/>
          </p:nvPr>
        </p:nvSpPr>
        <p:spPr>
          <a:xfrm>
            <a:off x="360" y="0"/>
            <a:ext cx="3405600" cy="5143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fontScale="93333"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713160" y="444960"/>
            <a:ext cx="771048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713160" y="444960"/>
            <a:ext cx="774432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713160" y="794520"/>
            <a:ext cx="7717320" cy="6980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4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3352680" y="2398680"/>
            <a:ext cx="5077800" cy="19501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3405960" y="444960"/>
            <a:ext cx="472428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3097800" cy="5143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fontScale="75000" lnSpcReduction="20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713160" y="444960"/>
            <a:ext cx="771048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-50141" y="938229"/>
            <a:ext cx="7079591" cy="949938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4800" b="0" strike="noStrike" spc="-1" dirty="0">
                <a:solidFill>
                  <a:schemeClr val="dk1"/>
                </a:solidFill>
                <a:latin typeface="Syncopate"/>
                <a:ea typeface="Syncopate"/>
              </a:rPr>
              <a:t>Predicting Youth Drug Use</a:t>
            </a:r>
            <a:endParaRPr lang="fr-FR" sz="4800" b="0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subTitle"/>
          </p:nvPr>
        </p:nvSpPr>
        <p:spPr>
          <a:xfrm>
            <a:off x="-50141" y="1697907"/>
            <a:ext cx="3993357" cy="3805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100" dirty="0"/>
              <a:t>Using NSDUH data to understand and predict youth behavior</a:t>
            </a:r>
            <a:endParaRPr lang="en-US" sz="1100" b="0" strike="noStrike" spc="-1" dirty="0">
              <a:solidFill>
                <a:srgbClr val="000000"/>
              </a:solidFill>
              <a:latin typeface="OpenSymbo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76546E2-B086-14A5-00BB-F83EDB1A8C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77" y="70244"/>
            <a:ext cx="1006243" cy="35123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1AD8073-6587-DFAB-A8F9-D683FE503DD6}"/>
              </a:ext>
            </a:extLst>
          </p:cNvPr>
          <p:cNvSpPr txBox="1"/>
          <p:nvPr/>
        </p:nvSpPr>
        <p:spPr>
          <a:xfrm>
            <a:off x="0" y="4696780"/>
            <a:ext cx="4872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Ankit Bisleri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DD91C5-81E3-5283-458F-77320DFE6C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>
            <a:extLst>
              <a:ext uri="{FF2B5EF4-FFF2-40B4-BE49-F238E27FC236}">
                <a16:creationId xmlns:a16="http://schemas.microsoft.com/office/drawing/2014/main" id="{A4D18828-AA06-204B-C40F-4D57147CF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49" y="421481"/>
            <a:ext cx="7714800" cy="377104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Can we predict the age of first marijuana use?</a:t>
            </a:r>
            <a:endParaRPr lang="fr-FR" sz="1800" b="1" strike="noStrike" spc="-1" dirty="0">
              <a:solidFill>
                <a:schemeClr val="dk1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B8AB0DE-83C8-34E6-C284-C3331C0DD367}"/>
              </a:ext>
            </a:extLst>
          </p:cNvPr>
          <p:cNvCxnSpPr>
            <a:cxnSpLocks/>
          </p:cNvCxnSpPr>
          <p:nvPr/>
        </p:nvCxnSpPr>
        <p:spPr>
          <a:xfrm flipV="1">
            <a:off x="167877" y="798585"/>
            <a:ext cx="8811817" cy="1317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4A6EEAB8-B89B-4262-8673-63A73CB8A7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77" y="70244"/>
            <a:ext cx="1006243" cy="35123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CA0B589-3EAC-438C-65B5-98F078628488}"/>
              </a:ext>
            </a:extLst>
          </p:cNvPr>
          <p:cNvSpPr txBox="1"/>
          <p:nvPr/>
        </p:nvSpPr>
        <p:spPr>
          <a:xfrm>
            <a:off x="99877" y="864394"/>
            <a:ext cx="4686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Model: </a:t>
            </a:r>
            <a:r>
              <a:rPr lang="en-US" dirty="0"/>
              <a:t>Random Forest Regressor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548D3B-5419-CBF0-DCA9-6CE2F0B2ED86}"/>
              </a:ext>
            </a:extLst>
          </p:cNvPr>
          <p:cNvSpPr txBox="1"/>
          <p:nvPr/>
        </p:nvSpPr>
        <p:spPr>
          <a:xfrm>
            <a:off x="221455" y="1233726"/>
            <a:ext cx="404336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bagging model has 100 trees with 25 features split at each split and has MSE 2.66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Points are somewhat clustered around the trend line → </a:t>
            </a:r>
            <a:r>
              <a:rPr lang="en-US" b="1" dirty="0"/>
              <a:t>decent but not perfect fit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Model struggles with exact predictions due to </a:t>
            </a:r>
            <a:r>
              <a:rPr lang="en-US" b="1" dirty="0"/>
              <a:t>binned/rounded nature</a:t>
            </a:r>
            <a:r>
              <a:rPr lang="en-US" dirty="0"/>
              <a:t> of age data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Underestimation</a:t>
            </a:r>
            <a:r>
              <a:rPr lang="en-US" dirty="0"/>
              <a:t> for some older actual ages</a:t>
            </a:r>
            <a:endParaRPr lang="en-IN" dirty="0"/>
          </a:p>
          <a:p>
            <a:r>
              <a:rPr lang="en-IN" dirty="0"/>
              <a:t>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D4F2C9F-CC7F-1C58-F203-8D3E3F56BE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0513" y="947511"/>
            <a:ext cx="4943610" cy="3396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9233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E7B10E-529B-864F-F91C-913FE0AA53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>
            <a:extLst>
              <a:ext uri="{FF2B5EF4-FFF2-40B4-BE49-F238E27FC236}">
                <a16:creationId xmlns:a16="http://schemas.microsoft.com/office/drawing/2014/main" id="{078D3122-92C3-1322-0446-6375AC139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49" y="421481"/>
            <a:ext cx="7714800" cy="377104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Can we predict the age of first marijuana use?</a:t>
            </a:r>
            <a:endParaRPr lang="fr-FR" sz="1800" b="1" strike="noStrike" spc="-1" dirty="0">
              <a:solidFill>
                <a:schemeClr val="dk1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AE58F54-31AD-4BD2-F2DF-4B8FD0E75D1C}"/>
              </a:ext>
            </a:extLst>
          </p:cNvPr>
          <p:cNvCxnSpPr>
            <a:cxnSpLocks/>
          </p:cNvCxnSpPr>
          <p:nvPr/>
        </p:nvCxnSpPr>
        <p:spPr>
          <a:xfrm flipV="1">
            <a:off x="167877" y="798585"/>
            <a:ext cx="8811817" cy="1317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0EA7FF4C-605A-656D-5CD3-40531073FB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77" y="70244"/>
            <a:ext cx="1006243" cy="35123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EC6B7DB-B10B-94E8-C583-2E69009E5BB7}"/>
              </a:ext>
            </a:extLst>
          </p:cNvPr>
          <p:cNvSpPr txBox="1"/>
          <p:nvPr/>
        </p:nvSpPr>
        <p:spPr>
          <a:xfrm>
            <a:off x="99877" y="864394"/>
            <a:ext cx="4686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Model: </a:t>
            </a:r>
            <a:r>
              <a:rPr lang="en-US" dirty="0"/>
              <a:t>Gradient Boost Regressor</a:t>
            </a:r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4160ADC-C763-317B-C0BF-16724A8A0A48}"/>
              </a:ext>
            </a:extLst>
          </p:cNvPr>
          <p:cNvSpPr txBox="1"/>
          <p:nvPr/>
        </p:nvSpPr>
        <p:spPr>
          <a:xfrm>
            <a:off x="250031" y="1314450"/>
            <a:ext cx="321468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Grade Level and </a:t>
            </a:r>
            <a:r>
              <a:rPr lang="en-US" sz="1200" dirty="0"/>
              <a:t>Marijuana Use Days in Past Month are the top 2 important factors</a:t>
            </a:r>
          </a:p>
          <a:p>
            <a:endParaRPr lang="en-US" sz="1200" dirty="0"/>
          </a:p>
          <a:p>
            <a:r>
              <a:rPr lang="en-US" sz="1200" dirty="0"/>
              <a:t>Grade level:</a:t>
            </a:r>
          </a:p>
          <a:p>
            <a:r>
              <a:rPr lang="en-US" sz="1200" dirty="0"/>
              <a:t>Steep jump in partial dependence at lower grade levels (likely elementary to high school).</a:t>
            </a:r>
          </a:p>
          <a:p>
            <a:r>
              <a:rPr lang="en-US" sz="1200" dirty="0"/>
              <a:t>Indicates that lower grades are associated with higher predicted marijuana use.</a:t>
            </a:r>
          </a:p>
          <a:p>
            <a:endParaRPr lang="en-US" sz="1200" dirty="0"/>
          </a:p>
          <a:p>
            <a:r>
              <a:rPr lang="en-US" sz="1200" dirty="0"/>
              <a:t>Marijuana Use Days in Past Month</a:t>
            </a:r>
          </a:p>
          <a:p>
            <a:r>
              <a:rPr lang="en-US" sz="1200" dirty="0"/>
              <a:t>Partial dependence value suggests minimal marginal impact beyond </a:t>
            </a:r>
            <a:r>
              <a:rPr lang="en-US" sz="1200" dirty="0" err="1"/>
              <a:t>intial</a:t>
            </a:r>
            <a:r>
              <a:rPr lang="en-US" sz="1200" dirty="0"/>
              <a:t> usage.</a:t>
            </a:r>
          </a:p>
          <a:p>
            <a:endParaRPr lang="en-US" sz="1200" dirty="0"/>
          </a:p>
          <a:p>
            <a:r>
              <a:rPr lang="en-US" sz="1200" dirty="0"/>
              <a:t>This has MSE of 3.67</a:t>
            </a:r>
            <a:endParaRPr lang="en-IN" sz="1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0BB8E63-AF81-9C00-E4B2-60FB86DD3B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9100" y="1175690"/>
            <a:ext cx="4750594" cy="2364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0424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0CCE63-131B-C49D-0E52-89D26DD342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>
            <a:extLst>
              <a:ext uri="{FF2B5EF4-FFF2-40B4-BE49-F238E27FC236}">
                <a16:creationId xmlns:a16="http://schemas.microsoft.com/office/drawing/2014/main" id="{EC47C61D-D7D9-EA99-0D35-36418F7A2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49" y="421481"/>
            <a:ext cx="7714800" cy="377104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Ethical Considerations</a:t>
            </a:r>
            <a:endParaRPr lang="fr-FR" sz="1800" b="1" strike="noStrike" spc="-1" dirty="0">
              <a:solidFill>
                <a:schemeClr val="dk1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19D861B-B010-7B82-F416-5363D20BF01D}"/>
              </a:ext>
            </a:extLst>
          </p:cNvPr>
          <p:cNvCxnSpPr>
            <a:cxnSpLocks/>
          </p:cNvCxnSpPr>
          <p:nvPr/>
        </p:nvCxnSpPr>
        <p:spPr>
          <a:xfrm flipV="1">
            <a:off x="167877" y="798585"/>
            <a:ext cx="8811817" cy="1317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EF22C02B-9717-3C9E-FD83-15F5E495F4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77" y="70244"/>
            <a:ext cx="1006243" cy="351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4805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F7BD50-FCA7-1A96-3E01-958371C3F8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>
            <a:extLst>
              <a:ext uri="{FF2B5EF4-FFF2-40B4-BE49-F238E27FC236}">
                <a16:creationId xmlns:a16="http://schemas.microsoft.com/office/drawing/2014/main" id="{82568084-1102-CE2B-F08A-1E0AA782C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49" y="421481"/>
            <a:ext cx="7714800" cy="377104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Conclusions</a:t>
            </a:r>
            <a:endParaRPr lang="fr-FR" sz="1800" b="1" strike="noStrike" spc="-1" dirty="0">
              <a:solidFill>
                <a:schemeClr val="dk1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82E5676-D7D6-2AE4-7761-7FDD87244493}"/>
              </a:ext>
            </a:extLst>
          </p:cNvPr>
          <p:cNvCxnSpPr>
            <a:cxnSpLocks/>
          </p:cNvCxnSpPr>
          <p:nvPr/>
        </p:nvCxnSpPr>
        <p:spPr>
          <a:xfrm flipV="1">
            <a:off x="167877" y="798585"/>
            <a:ext cx="8811817" cy="1317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2C9EE404-DD65-62AC-B00A-7560136514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77" y="70244"/>
            <a:ext cx="1006243" cy="35123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48D0447-F2F1-8306-4446-B35CC0561FAF}"/>
              </a:ext>
            </a:extLst>
          </p:cNvPr>
          <p:cNvSpPr txBox="1"/>
          <p:nvPr/>
        </p:nvSpPr>
        <p:spPr>
          <a:xfrm>
            <a:off x="167877" y="878681"/>
            <a:ext cx="881181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200" dirty="0"/>
              <a:t>Decision Tree and Random Forest models consistently highlighted a few features as especially important:</a:t>
            </a:r>
          </a:p>
          <a:p>
            <a:pPr>
              <a:buNone/>
            </a:pP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School Grades – Strongest overall predictor of use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Parental Support (e.g., pride, help with homework) – Reduces likelihood of use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Family Conflict – More arguments linked with higher use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Health &amp; Absences – Poor health and skipping school increased risk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Father Presence &amp; Household Rules – Provided some protective effect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r>
              <a:rPr lang="en-US" sz="1200" dirty="0"/>
              <a:t>Models </a:t>
            </a:r>
          </a:p>
          <a:p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Binary Trees captured decision paths linking low grades &amp; poor support to use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Multiclass Models helped differentiate usage intensity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Regression Models predicted age or frequency of use with moderate accuracy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Partial Dependence Plots confirmed feature effects across models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964200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99877" y="414086"/>
            <a:ext cx="7714800" cy="377104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90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800" b="0" strike="noStrike" spc="-1" dirty="0">
                <a:solidFill>
                  <a:schemeClr val="dk1"/>
                </a:solidFill>
                <a:latin typeface="Syncopate"/>
                <a:ea typeface="Syncopate"/>
              </a:rPr>
              <a:t>Dataset Overview, Cleaning and Features</a:t>
            </a:r>
            <a:endParaRPr lang="fr-FR" sz="2800" b="0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-78718" y="905282"/>
            <a:ext cx="5076360" cy="369332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000" dirty="0"/>
              <a:t>National Survey on Drug Use and Health (NSDUH)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Youth Survey</a:t>
            </a:r>
            <a:endParaRPr lang="fr-FR" sz="1200" b="0" strike="noStrike" spc="-1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5734C41-03F7-35D4-F737-FF7159EA0274}"/>
              </a:ext>
            </a:extLst>
          </p:cNvPr>
          <p:cNvCxnSpPr>
            <a:cxnSpLocks/>
          </p:cNvCxnSpPr>
          <p:nvPr/>
        </p:nvCxnSpPr>
        <p:spPr>
          <a:xfrm flipV="1">
            <a:off x="232171" y="913160"/>
            <a:ext cx="8679657" cy="1317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6FC08F7-7E53-7B80-B400-5B345D9FAA4E}"/>
              </a:ext>
            </a:extLst>
          </p:cNvPr>
          <p:cNvSpPr txBox="1"/>
          <p:nvPr/>
        </p:nvSpPr>
        <p:spPr>
          <a:xfrm>
            <a:off x="221454" y="1158250"/>
            <a:ext cx="84867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200" b="1" dirty="0"/>
              <a:t>Dataset Overview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/>
              <a:t>Data source: National Survey on Drug Use and Health (NSDUH)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/>
              <a:t>Focus: Youth respondents aged 12–17 in the United States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/>
              <a:t>Scope: 10,000+ responses including substance use patterns, demographics, and behavioral characteristics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/>
              <a:t>Objective: Predict and analyze marijuana use based on personal, social, and environmental factors</a:t>
            </a:r>
          </a:p>
          <a:p>
            <a:endParaRPr lang="en-IN" sz="12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E0AA676-54F9-3F0D-9C5D-DEB7135A6D92}"/>
              </a:ext>
            </a:extLst>
          </p:cNvPr>
          <p:cNvSpPr txBox="1"/>
          <p:nvPr/>
        </p:nvSpPr>
        <p:spPr>
          <a:xfrm>
            <a:off x="227039" y="2128838"/>
            <a:ext cx="84867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200" b="1" dirty="0"/>
              <a:t>Dataset Cleaning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Special codes (e.g., 991 = Never used, 993 = Did not use in past year) were treated as missing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/>
              <a:t>Replaced with </a:t>
            </a:r>
            <a:r>
              <a:rPr lang="en-US" sz="1200" dirty="0" err="1"/>
              <a:t>NaN</a:t>
            </a:r>
            <a:r>
              <a:rPr lang="en-US" sz="1200" dirty="0"/>
              <a:t> and dropped for modeling purposes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/>
              <a:t>Removed rows with missing values in key predictors or outcomes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/>
              <a:t>Recoded outcome variables like MRJFLAG and MRJYDAYS into interpretable labels for modeling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200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D99D62ED-90A5-FA8F-9CF6-DEE2FF17FC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77" y="70244"/>
            <a:ext cx="1006243" cy="351237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302C970F-8E99-D6EB-B495-1683611BEA9F}"/>
              </a:ext>
            </a:extLst>
          </p:cNvPr>
          <p:cNvSpPr txBox="1"/>
          <p:nvPr/>
        </p:nvSpPr>
        <p:spPr>
          <a:xfrm>
            <a:off x="221453" y="3212803"/>
            <a:ext cx="848677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000" b="1" dirty="0"/>
              <a:t>Targets</a:t>
            </a:r>
            <a:r>
              <a:rPr lang="en-US" sz="1000" dirty="0"/>
              <a:t>:</a:t>
            </a:r>
          </a:p>
          <a:p>
            <a:pPr algn="just"/>
            <a:r>
              <a:rPr lang="en-US" sz="1000" dirty="0"/>
              <a:t>  Binary: Ever used marijuana (MRJFLAG)</a:t>
            </a:r>
          </a:p>
          <a:p>
            <a:pPr algn="just"/>
            <a:r>
              <a:rPr lang="en-US" sz="1000" dirty="0"/>
              <a:t>  Multi-class: Frequency of marijuana use in past year (6 bins)</a:t>
            </a:r>
          </a:p>
          <a:p>
            <a:pPr algn="just"/>
            <a:r>
              <a:rPr lang="en-US" sz="1000" dirty="0"/>
              <a:t>  Regression: Age of first use (IRMJAGE)</a:t>
            </a:r>
          </a:p>
          <a:p>
            <a:pPr algn="just"/>
            <a:endParaRPr lang="en-US" sz="1000" dirty="0"/>
          </a:p>
          <a:p>
            <a:pPr>
              <a:buNone/>
            </a:pPr>
            <a:r>
              <a:rPr lang="en-US" sz="1000" b="1" dirty="0"/>
              <a:t>Features grouped into three categories</a:t>
            </a:r>
            <a:r>
              <a:rPr lang="en-US" sz="1000" dirty="0"/>
              <a:t>:</a:t>
            </a:r>
          </a:p>
          <a:p>
            <a:pPr>
              <a:buNone/>
            </a:pPr>
            <a:r>
              <a:rPr lang="en-US" sz="1000" dirty="0"/>
              <a:t>  Demographic: Gender, Race/Ethnicity, Family Income Level, Poverty Status, Population Density, Metro/Non-Metro County, Self-Reported Health</a:t>
            </a:r>
          </a:p>
          <a:p>
            <a:pPr>
              <a:buNone/>
            </a:pPr>
            <a:r>
              <a:rPr lang="en-US" sz="1000" dirty="0"/>
              <a:t>  School-related: Currently in School, Grade Level, School Absence (Sick Days)</a:t>
            </a:r>
          </a:p>
          <a:p>
            <a:pPr>
              <a:buNone/>
            </a:pPr>
            <a:r>
              <a:rPr lang="en-US" sz="1000" dirty="0"/>
              <a:t>  Parental environment: Mother in Household, Father in Household, Parent Checks Homework, Parent Helps with Homework, Parent Assigns Chores, Parent Limits TV Time </a:t>
            </a:r>
            <a:r>
              <a:rPr lang="en-US" sz="1000" dirty="0" err="1"/>
              <a:t>etc</a:t>
            </a:r>
            <a:endParaRPr lang="en-US" sz="1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A20ACE-B562-CDE8-4819-DCDE9F307B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>
            <a:extLst>
              <a:ext uri="{FF2B5EF4-FFF2-40B4-BE49-F238E27FC236}">
                <a16:creationId xmlns:a16="http://schemas.microsoft.com/office/drawing/2014/main" id="{FD99C5F9-9146-55C7-ACD3-7B4D9C3D4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49" y="421481"/>
            <a:ext cx="7714800" cy="377104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600" dirty="0"/>
              <a:t> Research Questions</a:t>
            </a:r>
            <a:endParaRPr lang="fr-FR" sz="1600" b="0" strike="noStrike" spc="-1" dirty="0">
              <a:solidFill>
                <a:schemeClr val="dk1"/>
              </a:solidFill>
              <a:latin typeface="Arial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AD81CB3-46BE-42C7-4DF6-CFDABA7C7F4C}"/>
              </a:ext>
            </a:extLst>
          </p:cNvPr>
          <p:cNvCxnSpPr>
            <a:cxnSpLocks/>
          </p:cNvCxnSpPr>
          <p:nvPr/>
        </p:nvCxnSpPr>
        <p:spPr>
          <a:xfrm flipV="1">
            <a:off x="167877" y="798585"/>
            <a:ext cx="8679657" cy="1317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A1D00D80-E409-9C3B-C09E-3855B8089A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77" y="70244"/>
            <a:ext cx="1006243" cy="35123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63C3EE4-2B31-D230-7FF6-1FE7A6615F33}"/>
              </a:ext>
            </a:extLst>
          </p:cNvPr>
          <p:cNvSpPr txBox="1"/>
          <p:nvPr/>
        </p:nvSpPr>
        <p:spPr>
          <a:xfrm>
            <a:off x="99877" y="1149822"/>
            <a:ext cx="733306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Binary Classification: Has the youth ever used marijuana? </a:t>
            </a:r>
          </a:p>
          <a:p>
            <a:endParaRPr lang="en-IN" dirty="0"/>
          </a:p>
          <a:p>
            <a:r>
              <a:rPr lang="en-IN" dirty="0"/>
              <a:t>Multi Class: How frequently does the youth use marijuana in a year?</a:t>
            </a:r>
          </a:p>
          <a:p>
            <a:endParaRPr lang="en-IN" dirty="0"/>
          </a:p>
          <a:p>
            <a:r>
              <a:rPr lang="en-IN" dirty="0"/>
              <a:t>Regression: At what age did the youth first use a substance?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15583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C1C22C-9E72-F4E8-3A99-08F25F9A59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>
            <a:extLst>
              <a:ext uri="{FF2B5EF4-FFF2-40B4-BE49-F238E27FC236}">
                <a16:creationId xmlns:a16="http://schemas.microsoft.com/office/drawing/2014/main" id="{CC9CBDB1-D069-39E3-66F7-DD3BFEE2C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49" y="421481"/>
            <a:ext cx="7714800" cy="377104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600" dirty="0"/>
              <a:t> </a:t>
            </a:r>
            <a:r>
              <a:rPr lang="en-IN" sz="1600" dirty="0"/>
              <a:t>Has the youth ever used marijuana?</a:t>
            </a:r>
            <a:endParaRPr lang="fr-FR" sz="1600" b="0" strike="noStrike" spc="-1" dirty="0">
              <a:solidFill>
                <a:schemeClr val="dk1"/>
              </a:solidFill>
              <a:latin typeface="Arial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52AD318-0A4B-1C1E-AF8F-2C833786616E}"/>
              </a:ext>
            </a:extLst>
          </p:cNvPr>
          <p:cNvCxnSpPr>
            <a:cxnSpLocks/>
          </p:cNvCxnSpPr>
          <p:nvPr/>
        </p:nvCxnSpPr>
        <p:spPr>
          <a:xfrm flipV="1">
            <a:off x="167877" y="798585"/>
            <a:ext cx="8679657" cy="1317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706AF052-1500-A16D-B1C7-92840148E7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77" y="70244"/>
            <a:ext cx="1006243" cy="35123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98F8018-8C36-B9B3-BD50-81FEA36D9775}"/>
              </a:ext>
            </a:extLst>
          </p:cNvPr>
          <p:cNvSpPr txBox="1"/>
          <p:nvPr/>
        </p:nvSpPr>
        <p:spPr>
          <a:xfrm>
            <a:off x="99877" y="864394"/>
            <a:ext cx="4686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Model: </a:t>
            </a:r>
            <a:r>
              <a:rPr lang="en-US" dirty="0"/>
              <a:t>Decision Tree</a:t>
            </a:r>
            <a:endParaRPr lang="en-IN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3CF4B19-F19E-0227-EBF0-03583E3CE30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6119" y="892968"/>
            <a:ext cx="5797153" cy="407512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E7A5EE3-A63A-1FF7-B30C-5F3D1A95312E}"/>
              </a:ext>
            </a:extLst>
          </p:cNvPr>
          <p:cNvSpPr txBox="1"/>
          <p:nvPr/>
        </p:nvSpPr>
        <p:spPr>
          <a:xfrm>
            <a:off x="99877" y="1298218"/>
            <a:ext cx="365045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Decision Tree with Demographic, School, and Parental Features achieved 99% accuracy.</a:t>
            </a:r>
          </a:p>
          <a:p>
            <a:endParaRPr lang="en-IN" sz="1400" dirty="0"/>
          </a:p>
          <a:p>
            <a:endParaRPr lang="en-IN" sz="1400" dirty="0"/>
          </a:p>
          <a:p>
            <a:r>
              <a:rPr lang="en-IN" sz="1400" dirty="0"/>
              <a:t>Top 5 essential features:</a:t>
            </a:r>
          </a:p>
          <a:p>
            <a:r>
              <a:rPr lang="en-IN" sz="1400" dirty="0"/>
              <a:t> 1. School Grade</a:t>
            </a:r>
          </a:p>
          <a:p>
            <a:r>
              <a:rPr lang="en-IN" sz="1400" dirty="0"/>
              <a:t> 2. Missed School Days(Sick)</a:t>
            </a:r>
          </a:p>
          <a:p>
            <a:r>
              <a:rPr lang="en-IN" sz="1400" dirty="0"/>
              <a:t> 3. Race/Ethnicity</a:t>
            </a:r>
          </a:p>
          <a:p>
            <a:r>
              <a:rPr lang="en-IN" sz="1400" dirty="0"/>
              <a:t> 4. Family Income</a:t>
            </a:r>
          </a:p>
          <a:p>
            <a:r>
              <a:rPr lang="en-IN" sz="1400" dirty="0"/>
              <a:t> 5. Health Rating</a:t>
            </a:r>
          </a:p>
          <a:p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3627365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729B08-F13B-6D46-7BB4-B88C4887BC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>
            <a:extLst>
              <a:ext uri="{FF2B5EF4-FFF2-40B4-BE49-F238E27FC236}">
                <a16:creationId xmlns:a16="http://schemas.microsoft.com/office/drawing/2014/main" id="{2AFCC017-121F-52B3-5527-B020A6855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49" y="421481"/>
            <a:ext cx="7714800" cy="377104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600" dirty="0"/>
              <a:t> </a:t>
            </a:r>
            <a:r>
              <a:rPr lang="en-IN" sz="1600" dirty="0"/>
              <a:t>Has the youth ever used marijuana?</a:t>
            </a:r>
            <a:endParaRPr lang="fr-FR" sz="1600" b="0" strike="noStrike" spc="-1" dirty="0">
              <a:solidFill>
                <a:schemeClr val="dk1"/>
              </a:solidFill>
              <a:latin typeface="Arial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2C1D388-B5F5-6159-08DD-347E2C03EBD6}"/>
              </a:ext>
            </a:extLst>
          </p:cNvPr>
          <p:cNvCxnSpPr>
            <a:cxnSpLocks/>
          </p:cNvCxnSpPr>
          <p:nvPr/>
        </p:nvCxnSpPr>
        <p:spPr>
          <a:xfrm flipV="1">
            <a:off x="167877" y="798585"/>
            <a:ext cx="8679657" cy="1317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53669230-28A9-CD1C-DF0A-62A27BA5BD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77" y="70244"/>
            <a:ext cx="1006243" cy="35123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69F21FB-C127-30A8-F5F6-B013931C5B23}"/>
              </a:ext>
            </a:extLst>
          </p:cNvPr>
          <p:cNvSpPr txBox="1"/>
          <p:nvPr/>
        </p:nvSpPr>
        <p:spPr>
          <a:xfrm>
            <a:off x="99877" y="864394"/>
            <a:ext cx="4686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Model: </a:t>
            </a:r>
            <a:r>
              <a:rPr lang="en-US" dirty="0"/>
              <a:t>Decision Tree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CAD174-1ED2-329D-1A40-B9131D431D16}"/>
              </a:ext>
            </a:extLst>
          </p:cNvPr>
          <p:cNvSpPr txBox="1"/>
          <p:nvPr/>
        </p:nvSpPr>
        <p:spPr>
          <a:xfrm>
            <a:off x="99877" y="1261979"/>
            <a:ext cx="3650456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After Pruning:</a:t>
            </a:r>
          </a:p>
          <a:p>
            <a:endParaRPr lang="en-IN" sz="1400" dirty="0"/>
          </a:p>
          <a:p>
            <a:r>
              <a:rPr lang="en-IN" sz="1400" dirty="0"/>
              <a:t>Best Tree Size: 2 leaf nodes</a:t>
            </a:r>
          </a:p>
          <a:p>
            <a:r>
              <a:rPr lang="en-IN" sz="1400" dirty="0"/>
              <a:t>Accuracy dropped to 84.34% </a:t>
            </a:r>
          </a:p>
          <a:p>
            <a:r>
              <a:rPr lang="en-US" sz="1400" dirty="0">
                <a:solidFill>
                  <a:srgbClr val="000000"/>
                </a:solidFill>
                <a:latin typeface="Helvetica Neue"/>
              </a:rPr>
              <a:t>N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/>
              </a:rPr>
              <a:t>umber of predictors reduced to 2 </a:t>
            </a:r>
          </a:p>
          <a:p>
            <a:endParaRPr lang="en-US" sz="1400" dirty="0">
              <a:solidFill>
                <a:srgbClr val="000000"/>
              </a:solidFill>
              <a:latin typeface="Helvetica Neue"/>
            </a:endParaRPr>
          </a:p>
          <a:p>
            <a:r>
              <a:rPr lang="en-US" sz="1400" dirty="0">
                <a:solidFill>
                  <a:srgbClr val="000000"/>
                </a:solidFill>
                <a:latin typeface="Helvetica Neue"/>
              </a:rPr>
              <a:t>.</a:t>
            </a:r>
          </a:p>
          <a:p>
            <a:r>
              <a:rPr lang="en-US" sz="1400" dirty="0">
                <a:solidFill>
                  <a:srgbClr val="000000"/>
                </a:solidFill>
                <a:latin typeface="Helvetica Neue"/>
              </a:rPr>
              <a:t>Conclusion: 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/>
              </a:rPr>
              <a:t>The number of predictors reduced to 2 but even the accuracy reduced from 97.65% to 84.34%. </a:t>
            </a:r>
          </a:p>
          <a:p>
            <a:endParaRPr lang="en-US" sz="1400" dirty="0">
              <a:solidFill>
                <a:srgbClr val="000000"/>
              </a:solidFill>
              <a:latin typeface="Helvetica Neue"/>
            </a:endParaRPr>
          </a:p>
          <a:p>
            <a:r>
              <a:rPr lang="en-US" sz="1400" dirty="0">
                <a:solidFill>
                  <a:srgbClr val="000000"/>
                </a:solidFill>
                <a:latin typeface="Helvetica Neue"/>
              </a:rPr>
              <a:t>Increasing leaf nodes up to 12 did not improve accuracy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ADCAE8-2E40-5B1D-E181-86178598A8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5964" y="864393"/>
            <a:ext cx="5130159" cy="4063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844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0AA3AB-0D74-9148-D956-48B3E13861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>
            <a:extLst>
              <a:ext uri="{FF2B5EF4-FFF2-40B4-BE49-F238E27FC236}">
                <a16:creationId xmlns:a16="http://schemas.microsoft.com/office/drawing/2014/main" id="{9DF9FE38-D70B-5271-5FE5-18C34295E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49" y="421481"/>
            <a:ext cx="7714800" cy="377104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600" dirty="0"/>
              <a:t> </a:t>
            </a:r>
            <a:r>
              <a:rPr lang="en-IN" sz="1600" dirty="0"/>
              <a:t>Has the youth ever used marijuana?</a:t>
            </a:r>
            <a:endParaRPr lang="fr-FR" sz="1600" b="0" strike="noStrike" spc="-1" dirty="0">
              <a:solidFill>
                <a:schemeClr val="dk1"/>
              </a:solidFill>
              <a:latin typeface="Arial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E00CE4E-B26B-4EF0-77B4-32B21D3BB24B}"/>
              </a:ext>
            </a:extLst>
          </p:cNvPr>
          <p:cNvCxnSpPr>
            <a:cxnSpLocks/>
          </p:cNvCxnSpPr>
          <p:nvPr/>
        </p:nvCxnSpPr>
        <p:spPr>
          <a:xfrm flipV="1">
            <a:off x="167877" y="798585"/>
            <a:ext cx="8679657" cy="1317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4A95A7A3-AC9B-B766-8641-C445391F1D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77" y="70244"/>
            <a:ext cx="1006243" cy="35123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3A8D036-1200-FB9E-28E6-0ED3D4EDB8F5}"/>
              </a:ext>
            </a:extLst>
          </p:cNvPr>
          <p:cNvSpPr txBox="1"/>
          <p:nvPr/>
        </p:nvSpPr>
        <p:spPr>
          <a:xfrm>
            <a:off x="99877" y="864394"/>
            <a:ext cx="4686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Model: </a:t>
            </a:r>
            <a:r>
              <a:rPr lang="en-US" dirty="0"/>
              <a:t>Random Forest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A9CD97-8387-9C11-2C0F-6D82043E19F1}"/>
              </a:ext>
            </a:extLst>
          </p:cNvPr>
          <p:cNvSpPr txBox="1"/>
          <p:nvPr/>
        </p:nvSpPr>
        <p:spPr>
          <a:xfrm>
            <a:off x="99877" y="1298218"/>
            <a:ext cx="3650456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Trained Random Forest with the same features as the decision tree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r>
              <a:rPr lang="en-IN" sz="1400" dirty="0"/>
              <a:t>Achieved </a:t>
            </a:r>
            <a:r>
              <a:rPr lang="en-IN" sz="1400" b="1" dirty="0"/>
              <a:t>84% accuracy</a:t>
            </a:r>
            <a:endParaRPr lang="en-US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1" dirty="0"/>
          </a:p>
          <a:p>
            <a:r>
              <a:rPr lang="en-US" sz="1400" b="1" dirty="0"/>
              <a:t>Top 3 important features</a:t>
            </a:r>
            <a:r>
              <a:rPr lang="en-US" sz="1400" dirty="0"/>
              <a:t> (according to importance graph):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Missed School Days (Sick)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Race/Ethnicity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School Grade</a:t>
            </a:r>
          </a:p>
          <a:p>
            <a:r>
              <a:rPr lang="en-US" sz="1400" dirty="0"/>
              <a:t>Different from decision tree's top features</a:t>
            </a:r>
            <a:endParaRPr lang="en-I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400" dirty="0"/>
          </a:p>
          <a:p>
            <a:r>
              <a:rPr lang="en-US" sz="1400" dirty="0"/>
              <a:t>Feature importance by group:</a:t>
            </a:r>
          </a:p>
          <a:p>
            <a:r>
              <a:rPr lang="en-US" sz="1400" dirty="0"/>
              <a:t>Demographic features play the most</a:t>
            </a:r>
            <a:r>
              <a:rPr lang="en-US" sz="1400" b="1" dirty="0"/>
              <a:t> </a:t>
            </a:r>
            <a:r>
              <a:rPr lang="en-US" sz="1400" dirty="0"/>
              <a:t>significant role in predicting marijuana use Followed by Parental factors and then School-related features.</a:t>
            </a:r>
            <a:endParaRPr lang="en-IN" sz="1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F1E4A9D-C4E6-C7A5-A2DB-C5700A3C5D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9063" y="869701"/>
            <a:ext cx="5115060" cy="248974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3B2A443-D7CE-AFB1-3249-44BF33FD61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29063" y="3609912"/>
            <a:ext cx="2534004" cy="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319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3A659C-D399-BC7A-2FFD-F431CE1AC9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>
            <a:extLst>
              <a:ext uri="{FF2B5EF4-FFF2-40B4-BE49-F238E27FC236}">
                <a16:creationId xmlns:a16="http://schemas.microsoft.com/office/drawing/2014/main" id="{98C6F375-4FBA-EFAA-0C6B-08691BFBA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49" y="421481"/>
            <a:ext cx="7714800" cy="377104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600" dirty="0"/>
              <a:t> </a:t>
            </a:r>
            <a:r>
              <a:rPr lang="en-US" sz="1500" b="1" i="0" dirty="0">
                <a:solidFill>
                  <a:srgbClr val="000000"/>
                </a:solidFill>
                <a:effectLst/>
              </a:rPr>
              <a:t>How frequently do users consume marijuana over a year?</a:t>
            </a:r>
            <a:br>
              <a:rPr lang="en-US" sz="1500" b="1" i="0" dirty="0">
                <a:solidFill>
                  <a:srgbClr val="000000"/>
                </a:solidFill>
                <a:effectLst/>
              </a:rPr>
            </a:br>
            <a:endParaRPr lang="fr-FR" sz="1500" b="0" strike="noStrike" spc="-1" dirty="0">
              <a:solidFill>
                <a:schemeClr val="dk1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F553645-B508-BB09-3F55-C5E3ACCB21F9}"/>
              </a:ext>
            </a:extLst>
          </p:cNvPr>
          <p:cNvCxnSpPr>
            <a:cxnSpLocks/>
          </p:cNvCxnSpPr>
          <p:nvPr/>
        </p:nvCxnSpPr>
        <p:spPr>
          <a:xfrm>
            <a:off x="167877" y="799902"/>
            <a:ext cx="8826104" cy="0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FB1C9E6E-FE36-AA44-2C4A-1630EA87F9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77" y="70244"/>
            <a:ext cx="1006243" cy="35123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B613728-700B-5E14-6A3E-9D9D819D85E0}"/>
              </a:ext>
            </a:extLst>
          </p:cNvPr>
          <p:cNvSpPr txBox="1"/>
          <p:nvPr/>
        </p:nvSpPr>
        <p:spPr>
          <a:xfrm>
            <a:off x="99877" y="864394"/>
            <a:ext cx="4686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Model: </a:t>
            </a:r>
            <a:r>
              <a:rPr lang="en-US" dirty="0"/>
              <a:t>Decision Tree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F2C681-F76B-1108-5EC3-4923C029D63A}"/>
              </a:ext>
            </a:extLst>
          </p:cNvPr>
          <p:cNvSpPr txBox="1"/>
          <p:nvPr/>
        </p:nvSpPr>
        <p:spPr>
          <a:xfrm>
            <a:off x="96976" y="1188032"/>
            <a:ext cx="3650456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Trained Random Forest with the same features as the decision tree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Achieved </a:t>
            </a:r>
            <a:r>
              <a:rPr lang="en-US" sz="1400" b="1" dirty="0"/>
              <a:t>75.89%</a:t>
            </a:r>
            <a:r>
              <a:rPr lang="en-US" sz="1400" dirty="0"/>
              <a:t> accuracy</a:t>
            </a:r>
          </a:p>
          <a:p>
            <a:endParaRPr lang="en-US" sz="1400" dirty="0"/>
          </a:p>
          <a:p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After pruning: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Best tree size: 14 leaf nodes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Accuracy improved to </a:t>
            </a:r>
            <a:r>
              <a:rPr lang="en-US" sz="1400" b="1" dirty="0"/>
              <a:t>86.87%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Approx. </a:t>
            </a:r>
            <a:r>
              <a:rPr lang="en-US" sz="1400" b="1" dirty="0"/>
              <a:t>10%</a:t>
            </a:r>
            <a:r>
              <a:rPr lang="en-US" sz="1400" dirty="0"/>
              <a:t> improvement over the decision tree’s accuracy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Top 3 important features </a:t>
            </a:r>
            <a:r>
              <a:rPr lang="en-US" sz="1400" dirty="0"/>
              <a:t>(according to importance graph):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Missed School Days(Sick)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School Grade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Health Rating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4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E3D270D-4A86-6CDC-74B9-D93FA63226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7599" y="893490"/>
            <a:ext cx="5336381" cy="3992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098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5B7EBA-FDC4-875E-C34D-5AD011AFF4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>
            <a:extLst>
              <a:ext uri="{FF2B5EF4-FFF2-40B4-BE49-F238E27FC236}">
                <a16:creationId xmlns:a16="http://schemas.microsoft.com/office/drawing/2014/main" id="{AA4B733F-3DB2-E940-94B6-9A0BD538B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49" y="421481"/>
            <a:ext cx="7714800" cy="377104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600" dirty="0"/>
              <a:t> </a:t>
            </a:r>
            <a:r>
              <a:rPr lang="en-US" sz="1500" b="1" i="0" dirty="0">
                <a:solidFill>
                  <a:srgbClr val="000000"/>
                </a:solidFill>
                <a:effectLst/>
              </a:rPr>
              <a:t>How frequently do users consume marijuana over a year?</a:t>
            </a:r>
            <a:br>
              <a:rPr lang="en-US" sz="1500" b="1" i="0" dirty="0">
                <a:solidFill>
                  <a:srgbClr val="000000"/>
                </a:solidFill>
                <a:effectLst/>
              </a:rPr>
            </a:br>
            <a:endParaRPr lang="fr-FR" sz="1500" b="0" strike="noStrike" spc="-1" dirty="0">
              <a:solidFill>
                <a:schemeClr val="dk1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B32BCDB-B12A-BE67-E247-0048260D02AE}"/>
              </a:ext>
            </a:extLst>
          </p:cNvPr>
          <p:cNvCxnSpPr>
            <a:cxnSpLocks/>
          </p:cNvCxnSpPr>
          <p:nvPr/>
        </p:nvCxnSpPr>
        <p:spPr>
          <a:xfrm flipV="1">
            <a:off x="167877" y="798585"/>
            <a:ext cx="8811817" cy="1317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0ADE4C0A-AEC2-72B6-137F-092316EE83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77" y="70244"/>
            <a:ext cx="1006243" cy="35123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B022346-6ECD-1EC6-F7AA-AEC82F7A3B51}"/>
              </a:ext>
            </a:extLst>
          </p:cNvPr>
          <p:cNvSpPr txBox="1"/>
          <p:nvPr/>
        </p:nvSpPr>
        <p:spPr>
          <a:xfrm>
            <a:off x="99877" y="864394"/>
            <a:ext cx="4686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Model: </a:t>
            </a:r>
            <a:r>
              <a:rPr lang="en-US" dirty="0"/>
              <a:t>Decision Tree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550EFE-80EA-893E-C696-E1D1BC4C07F5}"/>
              </a:ext>
            </a:extLst>
          </p:cNvPr>
          <p:cNvSpPr txBox="1"/>
          <p:nvPr/>
        </p:nvSpPr>
        <p:spPr>
          <a:xfrm>
            <a:off x="99877" y="1298218"/>
            <a:ext cx="365045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Classification report shows severe class imbalance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Class 6 (non-users) has 93% accuracy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All other classes have 0% accuracy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Used SMOTE (Synthetic Minority Over-sampling Technique) to address imbalance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SMOTE generates synthetic samples for minority classes to improve model</a:t>
            </a:r>
            <a:endParaRPr lang="en-IN" sz="16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C488F0B-C167-5B27-2985-AC2E0DDF8A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0333" y="864394"/>
            <a:ext cx="5182323" cy="2781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287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FAC273-AFFE-BFA9-D609-AD3404D3E7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>
            <a:extLst>
              <a:ext uri="{FF2B5EF4-FFF2-40B4-BE49-F238E27FC236}">
                <a16:creationId xmlns:a16="http://schemas.microsoft.com/office/drawing/2014/main" id="{752980C8-BC5C-43CB-B1F9-21E9F1C3F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49" y="421481"/>
            <a:ext cx="7714800" cy="377104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600" dirty="0"/>
              <a:t> </a:t>
            </a:r>
            <a:r>
              <a:rPr lang="en-US" sz="1500" b="1" i="0" dirty="0">
                <a:solidFill>
                  <a:srgbClr val="000000"/>
                </a:solidFill>
                <a:effectLst/>
              </a:rPr>
              <a:t>How frequently do users consume marijuana over a year?</a:t>
            </a:r>
            <a:br>
              <a:rPr lang="en-US" sz="1500" b="1" i="0" dirty="0">
                <a:solidFill>
                  <a:srgbClr val="000000"/>
                </a:solidFill>
                <a:effectLst/>
              </a:rPr>
            </a:br>
            <a:endParaRPr lang="fr-FR" sz="1500" b="0" strike="noStrike" spc="-1" dirty="0">
              <a:solidFill>
                <a:schemeClr val="dk1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47DA605-E6CD-3002-FA60-6397875B0868}"/>
              </a:ext>
            </a:extLst>
          </p:cNvPr>
          <p:cNvCxnSpPr>
            <a:cxnSpLocks/>
          </p:cNvCxnSpPr>
          <p:nvPr/>
        </p:nvCxnSpPr>
        <p:spPr>
          <a:xfrm flipV="1">
            <a:off x="167877" y="798585"/>
            <a:ext cx="8811817" cy="1317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4E6C8A24-3AED-67FC-D651-E7E850F551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77" y="70244"/>
            <a:ext cx="1006243" cy="35123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8B8C919-2497-F289-7271-F77BA69923F5}"/>
              </a:ext>
            </a:extLst>
          </p:cNvPr>
          <p:cNvSpPr txBox="1"/>
          <p:nvPr/>
        </p:nvSpPr>
        <p:spPr>
          <a:xfrm>
            <a:off x="99877" y="864394"/>
            <a:ext cx="4686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Model: </a:t>
            </a:r>
            <a:r>
              <a:rPr lang="en-US" dirty="0"/>
              <a:t>Random Forest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BDF95B-36F4-D3AB-5725-9BBC7CA903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0741" y="864394"/>
            <a:ext cx="4879780" cy="184373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6E0B504-4483-310B-30F5-7A3A5ABA096D}"/>
              </a:ext>
            </a:extLst>
          </p:cNvPr>
          <p:cNvSpPr txBox="1"/>
          <p:nvPr/>
        </p:nvSpPr>
        <p:spPr>
          <a:xfrm>
            <a:off x="221455" y="1233726"/>
            <a:ext cx="404336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As we can see from the classification report we have a balanced dataset and has a accuracy of 85%.</a:t>
            </a:r>
          </a:p>
          <a:p>
            <a:endParaRPr lang="en-IN" dirty="0"/>
          </a:p>
          <a:p>
            <a:r>
              <a:rPr lang="en-US" sz="1800" b="1" dirty="0"/>
              <a:t>Top 3 important features</a:t>
            </a:r>
            <a:r>
              <a:rPr lang="en-US" sz="1800" dirty="0"/>
              <a:t> (according to importance graph):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Health Rating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Missed School Days (Sick)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School Grade</a:t>
            </a:r>
            <a:endParaRPr lang="en-US" sz="1800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4675214-EF22-9A85-6162-B4F5877AAB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07669" y="2708130"/>
            <a:ext cx="4772025" cy="2275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128017"/>
      </p:ext>
    </p:extLst>
  </p:cSld>
  <p:clrMapOvr>
    <a:masterClrMapping/>
  </p:clrMapOvr>
</p:sld>
</file>

<file path=ppt/theme/theme1.xml><?xml version="1.0" encoding="utf-8"?>
<a:theme xmlns:a="http://schemas.openxmlformats.org/drawingml/2006/main" name="Minimalist Design by Slidesgo">
  <a:themeElements>
    <a:clrScheme name="Simple Light">
      <a:dk1>
        <a:srgbClr val="030303"/>
      </a:dk1>
      <a:lt1>
        <a:srgbClr val="FFFFFF"/>
      </a:lt1>
      <a:dk2>
        <a:srgbClr val="FFFFFF"/>
      </a:dk2>
      <a:lt2>
        <a:srgbClr val="FFFFFF"/>
      </a:lt2>
      <a:accent1>
        <a:srgbClr val="FFFFFF"/>
      </a:accent1>
      <a:accent2>
        <a:srgbClr val="FFFE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11111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Minimalist Design by Slidesgo">
  <a:themeElements>
    <a:clrScheme name="Simple Light">
      <a:dk1>
        <a:srgbClr val="030303"/>
      </a:dk1>
      <a:lt1>
        <a:srgbClr val="FFFFFF"/>
      </a:lt1>
      <a:dk2>
        <a:srgbClr val="FFFFFF"/>
      </a:dk2>
      <a:lt2>
        <a:srgbClr val="FFFFFF"/>
      </a:lt2>
      <a:accent1>
        <a:srgbClr val="FFFFFF"/>
      </a:accent1>
      <a:accent2>
        <a:srgbClr val="FFFE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11111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Minimalist Design by Slidesgo">
  <a:themeElements>
    <a:clrScheme name="Simple Light">
      <a:dk1>
        <a:srgbClr val="030303"/>
      </a:dk1>
      <a:lt1>
        <a:srgbClr val="FFFFFF"/>
      </a:lt1>
      <a:dk2>
        <a:srgbClr val="FFFFFF"/>
      </a:dk2>
      <a:lt2>
        <a:srgbClr val="FFFFFF"/>
      </a:lt2>
      <a:accent1>
        <a:srgbClr val="FFFFFF"/>
      </a:accent1>
      <a:accent2>
        <a:srgbClr val="FFFE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11111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Minimalist Design by Slidesgo">
  <a:themeElements>
    <a:clrScheme name="Simple Light">
      <a:dk1>
        <a:srgbClr val="030303"/>
      </a:dk1>
      <a:lt1>
        <a:srgbClr val="FFFFFF"/>
      </a:lt1>
      <a:dk2>
        <a:srgbClr val="FFFFFF"/>
      </a:dk2>
      <a:lt2>
        <a:srgbClr val="FFFFFF"/>
      </a:lt2>
      <a:accent1>
        <a:srgbClr val="FFFFFF"/>
      </a:accent1>
      <a:accent2>
        <a:srgbClr val="FFFE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11111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Minimalist Design by Slidesgo">
  <a:themeElements>
    <a:clrScheme name="Simple Light">
      <a:dk1>
        <a:srgbClr val="030303"/>
      </a:dk1>
      <a:lt1>
        <a:srgbClr val="FFFFFF"/>
      </a:lt1>
      <a:dk2>
        <a:srgbClr val="FFFFFF"/>
      </a:dk2>
      <a:lt2>
        <a:srgbClr val="FFFFFF"/>
      </a:lt2>
      <a:accent1>
        <a:srgbClr val="FFFFFF"/>
      </a:accent1>
      <a:accent2>
        <a:srgbClr val="FFFE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11111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4.xml><?xml version="1.0" encoding="utf-8"?>
<a:theme xmlns:a="http://schemas.openxmlformats.org/drawingml/2006/main" name="Minimalist Design by Slidesgo">
  <a:themeElements>
    <a:clrScheme name="Simple Light">
      <a:dk1>
        <a:srgbClr val="030303"/>
      </a:dk1>
      <a:lt1>
        <a:srgbClr val="FFFFFF"/>
      </a:lt1>
      <a:dk2>
        <a:srgbClr val="FFFFFF"/>
      </a:dk2>
      <a:lt2>
        <a:srgbClr val="FFFFFF"/>
      </a:lt2>
      <a:accent1>
        <a:srgbClr val="FFFFFF"/>
      </a:accent1>
      <a:accent2>
        <a:srgbClr val="FFFE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11111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5.xml><?xml version="1.0" encoding="utf-8"?>
<a:theme xmlns:a="http://schemas.openxmlformats.org/drawingml/2006/main" name="Minimalist Design by Slidesgo">
  <a:themeElements>
    <a:clrScheme name="Simple Light">
      <a:dk1>
        <a:srgbClr val="030303"/>
      </a:dk1>
      <a:lt1>
        <a:srgbClr val="FFFFFF"/>
      </a:lt1>
      <a:dk2>
        <a:srgbClr val="FFFFFF"/>
      </a:dk2>
      <a:lt2>
        <a:srgbClr val="FFFFFF"/>
      </a:lt2>
      <a:accent1>
        <a:srgbClr val="FFFFFF"/>
      </a:accent1>
      <a:accent2>
        <a:srgbClr val="FFFE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11111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6.xml><?xml version="1.0" encoding="utf-8"?>
<a:theme xmlns:a="http://schemas.openxmlformats.org/drawingml/2006/main" name="Minimalist Design by Slidesgo">
  <a:themeElements>
    <a:clrScheme name="Simple Light">
      <a:dk1>
        <a:srgbClr val="030303"/>
      </a:dk1>
      <a:lt1>
        <a:srgbClr val="FFFFFF"/>
      </a:lt1>
      <a:dk2>
        <a:srgbClr val="FFFFFF"/>
      </a:dk2>
      <a:lt2>
        <a:srgbClr val="FFFFFF"/>
      </a:lt2>
      <a:accent1>
        <a:srgbClr val="FFFFFF"/>
      </a:accent1>
      <a:accent2>
        <a:srgbClr val="FFFE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11111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7.xml><?xml version="1.0" encoding="utf-8"?>
<a:theme xmlns:a="http://schemas.openxmlformats.org/drawingml/2006/main" name="Minimalist Design by Slidesgo">
  <a:themeElements>
    <a:clrScheme name="Simple Light">
      <a:dk1>
        <a:srgbClr val="030303"/>
      </a:dk1>
      <a:lt1>
        <a:srgbClr val="FFFFFF"/>
      </a:lt1>
      <a:dk2>
        <a:srgbClr val="FFFFFF"/>
      </a:dk2>
      <a:lt2>
        <a:srgbClr val="FFFFFF"/>
      </a:lt2>
      <a:accent1>
        <a:srgbClr val="FFFFFF"/>
      </a:accent1>
      <a:accent2>
        <a:srgbClr val="FFFE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11111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8.xml><?xml version="1.0" encoding="utf-8"?>
<a:theme xmlns:a="http://schemas.openxmlformats.org/drawingml/2006/main" name="Minimalist Design by Slidesgo">
  <a:themeElements>
    <a:clrScheme name="Simple Light">
      <a:dk1>
        <a:srgbClr val="030303"/>
      </a:dk1>
      <a:lt1>
        <a:srgbClr val="FFFFFF"/>
      </a:lt1>
      <a:dk2>
        <a:srgbClr val="FFFFFF"/>
      </a:dk2>
      <a:lt2>
        <a:srgbClr val="FFFFFF"/>
      </a:lt2>
      <a:accent1>
        <a:srgbClr val="FFFFFF"/>
      </a:accent1>
      <a:accent2>
        <a:srgbClr val="FFFE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11111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9.xml><?xml version="1.0" encoding="utf-8"?>
<a:theme xmlns:a="http://schemas.openxmlformats.org/drawingml/2006/main" name="Minimalist Design by Slidesgo">
  <a:themeElements>
    <a:clrScheme name="Simple Light">
      <a:dk1>
        <a:srgbClr val="030303"/>
      </a:dk1>
      <a:lt1>
        <a:srgbClr val="FFFFFF"/>
      </a:lt1>
      <a:dk2>
        <a:srgbClr val="FFFFFF"/>
      </a:dk2>
      <a:lt2>
        <a:srgbClr val="FFFFFF"/>
      </a:lt2>
      <a:accent1>
        <a:srgbClr val="FFFFFF"/>
      </a:accent1>
      <a:accent2>
        <a:srgbClr val="FFFE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11111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inimalist Design by Slidesgo">
  <a:themeElements>
    <a:clrScheme name="Simple Light">
      <a:dk1>
        <a:srgbClr val="030303"/>
      </a:dk1>
      <a:lt1>
        <a:srgbClr val="FFFFFF"/>
      </a:lt1>
      <a:dk2>
        <a:srgbClr val="FFFFFF"/>
      </a:dk2>
      <a:lt2>
        <a:srgbClr val="FFFFFF"/>
      </a:lt2>
      <a:accent1>
        <a:srgbClr val="FFFFFF"/>
      </a:accent1>
      <a:accent2>
        <a:srgbClr val="FFFE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11111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0.xml><?xml version="1.0" encoding="utf-8"?>
<a:theme xmlns:a="http://schemas.openxmlformats.org/drawingml/2006/main" name="Slidesgo Final Pages">
  <a:themeElements>
    <a:clrScheme name="Simple Light">
      <a:dk1>
        <a:srgbClr val="FFFFFF"/>
      </a:dk1>
      <a:lt1>
        <a:srgbClr val="22244E"/>
      </a:lt1>
      <a:dk2>
        <a:srgbClr val="503259"/>
      </a:dk2>
      <a:lt2>
        <a:srgbClr val="765186"/>
      </a:lt2>
      <a:accent1>
        <a:srgbClr val="B07CC6"/>
      </a:accent1>
      <a:accent2>
        <a:srgbClr val="FAF6E7"/>
      </a:accent2>
      <a:accent3>
        <a:srgbClr val="E3DFD2"/>
      </a:accent3>
      <a:accent4>
        <a:srgbClr val="FFFFFF"/>
      </a:accent4>
      <a:accent5>
        <a:srgbClr val="FFFFFF"/>
      </a:accent5>
      <a:accent6>
        <a:srgbClr val="FFFFFF"/>
      </a:accent6>
      <a:hlink>
        <a:srgbClr val="765186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1.xml><?xml version="1.0" encoding="utf-8"?>
<a:theme xmlns:a="http://schemas.openxmlformats.org/drawingml/2006/main" name="Slidesgo Final Pages">
  <a:themeElements>
    <a:clrScheme name="Simple Light">
      <a:dk1>
        <a:srgbClr val="FFFFFF"/>
      </a:dk1>
      <a:lt1>
        <a:srgbClr val="22244E"/>
      </a:lt1>
      <a:dk2>
        <a:srgbClr val="503259"/>
      </a:dk2>
      <a:lt2>
        <a:srgbClr val="765186"/>
      </a:lt2>
      <a:accent1>
        <a:srgbClr val="B07CC6"/>
      </a:accent1>
      <a:accent2>
        <a:srgbClr val="FAF6E7"/>
      </a:accent2>
      <a:accent3>
        <a:srgbClr val="E3DFD2"/>
      </a:accent3>
      <a:accent4>
        <a:srgbClr val="FFFFFF"/>
      </a:accent4>
      <a:accent5>
        <a:srgbClr val="FFFFFF"/>
      </a:accent5>
      <a:accent6>
        <a:srgbClr val="FFFFFF"/>
      </a:accent6>
      <a:hlink>
        <a:srgbClr val="765186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2.xml><?xml version="1.0" encoding="utf-8"?>
<a:theme xmlns:a="http://schemas.openxmlformats.org/drawingml/2006/main" name="Slidesgo Final Pages">
  <a:themeElements>
    <a:clrScheme name="Simple Light">
      <a:dk1>
        <a:srgbClr val="FFFFFF"/>
      </a:dk1>
      <a:lt1>
        <a:srgbClr val="22244E"/>
      </a:lt1>
      <a:dk2>
        <a:srgbClr val="503259"/>
      </a:dk2>
      <a:lt2>
        <a:srgbClr val="765186"/>
      </a:lt2>
      <a:accent1>
        <a:srgbClr val="B07CC6"/>
      </a:accent1>
      <a:accent2>
        <a:srgbClr val="FAF6E7"/>
      </a:accent2>
      <a:accent3>
        <a:srgbClr val="E3DFD2"/>
      </a:accent3>
      <a:accent4>
        <a:srgbClr val="FFFFFF"/>
      </a:accent4>
      <a:accent5>
        <a:srgbClr val="FFFFFF"/>
      </a:accent5>
      <a:accent6>
        <a:srgbClr val="FFFFFF"/>
      </a:accent6>
      <a:hlink>
        <a:srgbClr val="765186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3.xml><?xml version="1.0" encoding="utf-8"?>
<a:theme xmlns:a="http://schemas.openxmlformats.org/drawingml/2006/main" name="Slidesgo Final Pages">
  <a:themeElements>
    <a:clrScheme name="Simple Light">
      <a:dk1>
        <a:srgbClr val="FFFFFF"/>
      </a:dk1>
      <a:lt1>
        <a:srgbClr val="22244E"/>
      </a:lt1>
      <a:dk2>
        <a:srgbClr val="503259"/>
      </a:dk2>
      <a:lt2>
        <a:srgbClr val="765186"/>
      </a:lt2>
      <a:accent1>
        <a:srgbClr val="B07CC6"/>
      </a:accent1>
      <a:accent2>
        <a:srgbClr val="FAF6E7"/>
      </a:accent2>
      <a:accent3>
        <a:srgbClr val="E3DFD2"/>
      </a:accent3>
      <a:accent4>
        <a:srgbClr val="FFFFFF"/>
      </a:accent4>
      <a:accent5>
        <a:srgbClr val="FFFFFF"/>
      </a:accent5>
      <a:accent6>
        <a:srgbClr val="FFFFFF"/>
      </a:accent6>
      <a:hlink>
        <a:srgbClr val="765186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4.xml><?xml version="1.0" encoding="utf-8"?>
<a:theme xmlns:a="http://schemas.openxmlformats.org/drawingml/2006/main" name="Slidesgo Final Pages">
  <a:themeElements>
    <a:clrScheme name="Simple Light">
      <a:dk1>
        <a:srgbClr val="FFFFFF"/>
      </a:dk1>
      <a:lt1>
        <a:srgbClr val="22244E"/>
      </a:lt1>
      <a:dk2>
        <a:srgbClr val="503259"/>
      </a:dk2>
      <a:lt2>
        <a:srgbClr val="765186"/>
      </a:lt2>
      <a:accent1>
        <a:srgbClr val="B07CC6"/>
      </a:accent1>
      <a:accent2>
        <a:srgbClr val="FAF6E7"/>
      </a:accent2>
      <a:accent3>
        <a:srgbClr val="E3DFD2"/>
      </a:accent3>
      <a:accent4>
        <a:srgbClr val="FFFFFF"/>
      </a:accent4>
      <a:accent5>
        <a:srgbClr val="FFFFFF"/>
      </a:accent5>
      <a:accent6>
        <a:srgbClr val="FFFFFF"/>
      </a:accent6>
      <a:hlink>
        <a:srgbClr val="765186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5.xml><?xml version="1.0" encoding="utf-8"?>
<a:theme xmlns:a="http://schemas.openxmlformats.org/drawingml/2006/main" name="Slidesgo Final Pages">
  <a:themeElements>
    <a:clrScheme name="Simple Light">
      <a:dk1>
        <a:srgbClr val="FFFFFF"/>
      </a:dk1>
      <a:lt1>
        <a:srgbClr val="22244E"/>
      </a:lt1>
      <a:dk2>
        <a:srgbClr val="503259"/>
      </a:dk2>
      <a:lt2>
        <a:srgbClr val="765186"/>
      </a:lt2>
      <a:accent1>
        <a:srgbClr val="B07CC6"/>
      </a:accent1>
      <a:accent2>
        <a:srgbClr val="FAF6E7"/>
      </a:accent2>
      <a:accent3>
        <a:srgbClr val="E3DFD2"/>
      </a:accent3>
      <a:accent4>
        <a:srgbClr val="FFFFFF"/>
      </a:accent4>
      <a:accent5>
        <a:srgbClr val="FFFFFF"/>
      </a:accent5>
      <a:accent6>
        <a:srgbClr val="FFFFFF"/>
      </a:accent6>
      <a:hlink>
        <a:srgbClr val="765186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inimalist Design by Slidesgo">
  <a:themeElements>
    <a:clrScheme name="Simple Light">
      <a:dk1>
        <a:srgbClr val="030303"/>
      </a:dk1>
      <a:lt1>
        <a:srgbClr val="FFFFFF"/>
      </a:lt1>
      <a:dk2>
        <a:srgbClr val="FFFFFF"/>
      </a:dk2>
      <a:lt2>
        <a:srgbClr val="FFFFFF"/>
      </a:lt2>
      <a:accent1>
        <a:srgbClr val="FFFFFF"/>
      </a:accent1>
      <a:accent2>
        <a:srgbClr val="FFFE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11111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Minimalist Design by Slidesgo">
  <a:themeElements>
    <a:clrScheme name="Simple Light">
      <a:dk1>
        <a:srgbClr val="030303"/>
      </a:dk1>
      <a:lt1>
        <a:srgbClr val="FFFFFF"/>
      </a:lt1>
      <a:dk2>
        <a:srgbClr val="FFFFFF"/>
      </a:dk2>
      <a:lt2>
        <a:srgbClr val="FFFFFF"/>
      </a:lt2>
      <a:accent1>
        <a:srgbClr val="FFFFFF"/>
      </a:accent1>
      <a:accent2>
        <a:srgbClr val="FFFE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11111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Minimalist Design by Slidesgo">
  <a:themeElements>
    <a:clrScheme name="Simple Light">
      <a:dk1>
        <a:srgbClr val="030303"/>
      </a:dk1>
      <a:lt1>
        <a:srgbClr val="FFFFFF"/>
      </a:lt1>
      <a:dk2>
        <a:srgbClr val="FFFFFF"/>
      </a:dk2>
      <a:lt2>
        <a:srgbClr val="FFFFFF"/>
      </a:lt2>
      <a:accent1>
        <a:srgbClr val="FFFFFF"/>
      </a:accent1>
      <a:accent2>
        <a:srgbClr val="FFFE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11111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Minimalist Design by Slidesgo">
  <a:themeElements>
    <a:clrScheme name="Simple Light">
      <a:dk1>
        <a:srgbClr val="030303"/>
      </a:dk1>
      <a:lt1>
        <a:srgbClr val="FFFFFF"/>
      </a:lt1>
      <a:dk2>
        <a:srgbClr val="FFFFFF"/>
      </a:dk2>
      <a:lt2>
        <a:srgbClr val="FFFFFF"/>
      </a:lt2>
      <a:accent1>
        <a:srgbClr val="FFFFFF"/>
      </a:accent1>
      <a:accent2>
        <a:srgbClr val="FFFE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11111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Minimalist Design by Slidesgo">
  <a:themeElements>
    <a:clrScheme name="Simple Light">
      <a:dk1>
        <a:srgbClr val="030303"/>
      </a:dk1>
      <a:lt1>
        <a:srgbClr val="FFFFFF"/>
      </a:lt1>
      <a:dk2>
        <a:srgbClr val="FFFFFF"/>
      </a:dk2>
      <a:lt2>
        <a:srgbClr val="FFFFFF"/>
      </a:lt2>
      <a:accent1>
        <a:srgbClr val="FFFFFF"/>
      </a:accent1>
      <a:accent2>
        <a:srgbClr val="FFFE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11111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Minimalist Design by Slidesgo">
  <a:themeElements>
    <a:clrScheme name="Simple Light">
      <a:dk1>
        <a:srgbClr val="030303"/>
      </a:dk1>
      <a:lt1>
        <a:srgbClr val="FFFFFF"/>
      </a:lt1>
      <a:dk2>
        <a:srgbClr val="FFFFFF"/>
      </a:dk2>
      <a:lt2>
        <a:srgbClr val="FFFFFF"/>
      </a:lt2>
      <a:accent1>
        <a:srgbClr val="FFFFFF"/>
      </a:accent1>
      <a:accent2>
        <a:srgbClr val="FFFE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11111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Minimalist Design by Slidesgo">
  <a:themeElements>
    <a:clrScheme name="Simple Light">
      <a:dk1>
        <a:srgbClr val="030303"/>
      </a:dk1>
      <a:lt1>
        <a:srgbClr val="FFFFFF"/>
      </a:lt1>
      <a:dk2>
        <a:srgbClr val="FFFFFF"/>
      </a:dk2>
      <a:lt2>
        <a:srgbClr val="FFFFFF"/>
      </a:lt2>
      <a:accent1>
        <a:srgbClr val="FFFFFF"/>
      </a:accent1>
      <a:accent2>
        <a:srgbClr val="FFFE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11111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1417</TotalTime>
  <Words>966</Words>
  <Application>Microsoft Office PowerPoint</Application>
  <PresentationFormat>On-screen Show (16:9)</PresentationFormat>
  <Paragraphs>143</Paragraphs>
  <Slides>13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25</vt:i4>
      </vt:variant>
      <vt:variant>
        <vt:lpstr>Slide Titles</vt:lpstr>
      </vt:variant>
      <vt:variant>
        <vt:i4>13</vt:i4>
      </vt:variant>
    </vt:vector>
  </HeadingPairs>
  <TitlesOfParts>
    <vt:vector size="45" baseType="lpstr">
      <vt:lpstr>Arial</vt:lpstr>
      <vt:lpstr>Calibri</vt:lpstr>
      <vt:lpstr>Helvetica Neue</vt:lpstr>
      <vt:lpstr>OpenSymbol</vt:lpstr>
      <vt:lpstr>Symbol</vt:lpstr>
      <vt:lpstr>Syncopate</vt:lpstr>
      <vt:lpstr>Wingdings</vt:lpstr>
      <vt:lpstr>Minimalist Design by Slidesgo</vt:lpstr>
      <vt:lpstr>Minimalist Design by Slidesgo</vt:lpstr>
      <vt:lpstr>Minimalist Design by Slidesgo</vt:lpstr>
      <vt:lpstr>Minimalist Design by Slidesgo</vt:lpstr>
      <vt:lpstr>Minimalist Design by Slidesgo</vt:lpstr>
      <vt:lpstr>Minimalist Design by Slidesgo</vt:lpstr>
      <vt:lpstr>Minimalist Design by Slidesgo</vt:lpstr>
      <vt:lpstr>Minimalist Design by Slidesgo</vt:lpstr>
      <vt:lpstr>Minimalist Design by Slidesgo</vt:lpstr>
      <vt:lpstr>Minimalist Design by Slidesgo</vt:lpstr>
      <vt:lpstr>Minimalist Design by Slidesgo</vt:lpstr>
      <vt:lpstr>Minimalist Design by Slidesgo</vt:lpstr>
      <vt:lpstr>Minimalist Design by Slidesgo</vt:lpstr>
      <vt:lpstr>Minimalist Design by Slidesgo</vt:lpstr>
      <vt:lpstr>Minimalist Design by Slidesgo</vt:lpstr>
      <vt:lpstr>Minimalist Design by Slidesgo</vt:lpstr>
      <vt:lpstr>Minimalist Design by Slidesgo</vt:lpstr>
      <vt:lpstr>Minimalist Design by Slidesgo</vt:lpstr>
      <vt:lpstr>Minimalist Design by Slidesgo</vt:lpstr>
      <vt:lpstr>Slidesgo Final Pages</vt:lpstr>
      <vt:lpstr>Slidesgo Final Pages</vt:lpstr>
      <vt:lpstr>Slidesgo Final Pages</vt:lpstr>
      <vt:lpstr>Slidesgo Final Pages</vt:lpstr>
      <vt:lpstr>Slidesgo Final Pages</vt:lpstr>
      <vt:lpstr>Slidesgo Final Pages</vt:lpstr>
      <vt:lpstr>Predicting Youth Drug Use</vt:lpstr>
      <vt:lpstr>Dataset Overview, Cleaning and Features</vt:lpstr>
      <vt:lpstr> Research Questions</vt:lpstr>
      <vt:lpstr> Has the youth ever used marijuana?</vt:lpstr>
      <vt:lpstr> Has the youth ever used marijuana?</vt:lpstr>
      <vt:lpstr> Has the youth ever used marijuana?</vt:lpstr>
      <vt:lpstr> How frequently do users consume marijuana over a year? </vt:lpstr>
      <vt:lpstr> How frequently do users consume marijuana over a year? </vt:lpstr>
      <vt:lpstr> How frequently do users consume marijuana over a year? </vt:lpstr>
      <vt:lpstr>Can we predict the age of first marijuana use?</vt:lpstr>
      <vt:lpstr>Can we predict the age of first marijuana use?</vt:lpstr>
      <vt:lpstr>Ethical Considerations</vt:lpstr>
      <vt:lpstr>Conclusions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Ankit Bisleri</cp:lastModifiedBy>
  <cp:revision>7</cp:revision>
  <dcterms:modified xsi:type="dcterms:W3CDTF">2025-04-14T23:44:38Z</dcterms:modified>
</cp:coreProperties>
</file>

<file path=docProps/core0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2025-04-14T00:01:21Z</dcterms:created>
  <dc:creator>Unknown Creator</dc:creator>
  <dc:description/>
  <dc:language>en-US</dc:language>
  <cp:lastModifiedBy>Unknown Creator</cp:lastModifiedBy>
  <dcterms:modified xsi:type="dcterms:W3CDTF">2025-04-14T00:01:21Z</dcterms:modified>
  <cp:revision>0</cp:revision>
  <dc:subject/>
  <dc:title>Untitled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lides">
    <vt:r8>12</vt:r8>
  </property>
</Properties>
</file>