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6858000" cy="9144000"/>
  <p:embeddedFontLst>
    <p:embeddedFont>
      <p:font typeface="Century Gothic Paneuropean" panose="020B0604020202020204" charset="0"/>
      <p:regular r:id="rId20"/>
    </p:embeddedFont>
    <p:embeddedFont>
      <p:font typeface="Century Gothic Paneuropean Bold" panose="020B0604020202020204" charset="0"/>
      <p:regular r:id="rId21"/>
    </p:embeddedFont>
    <p:embeddedFont>
      <p:font typeface="Open Sans" panose="020B0606030504020204" pitchFamily="34" charset="0"/>
      <p:regular r:id="rId22"/>
    </p:embeddedFont>
    <p:embeddedFont>
      <p:font typeface="Open Sans Bold" panose="020B0806030504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4754" y="3402152"/>
            <a:ext cx="13018493" cy="3568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1"/>
              </a:lnSpc>
            </a:pPr>
            <a:r>
              <a:rPr lang="en-US" sz="64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PREDICTING YOUTH DRUG USE</a:t>
            </a:r>
          </a:p>
          <a:p>
            <a:pPr algn="ctr">
              <a:lnSpc>
                <a:spcPts val="3631"/>
              </a:lnSpc>
            </a:pPr>
            <a:r>
              <a:rPr lang="en-US" sz="25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USING NSDUH DATA TO UNDERSTAND AND PREDICT YOUTH BEHAVIOR</a:t>
            </a:r>
          </a:p>
          <a:p>
            <a:pPr algn="ctr">
              <a:lnSpc>
                <a:spcPts val="6711"/>
              </a:lnSpc>
            </a:pPr>
            <a:endParaRPr lang="en-US" sz="2593" b="1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  <a:p>
            <a:pPr algn="ctr">
              <a:lnSpc>
                <a:spcPts val="9091"/>
              </a:lnSpc>
            </a:pPr>
            <a:endParaRPr lang="en-US" sz="2593" b="1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82925" y="5124667"/>
            <a:ext cx="8522150" cy="1058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Ankit Bisleri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96296" y="110753"/>
            <a:ext cx="15222647" cy="679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39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MULTICLASS CLASSIFICATION: PREDICTING USAGE FREQUENCY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94055" y="919437"/>
            <a:ext cx="15240248" cy="863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Target: </a:t>
            </a: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MRJYDAYS (Usage Frequency in Past Year, 6 classes).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Classes: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 = 1–2 days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 = 3–5 days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 = 6–19 days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 = 20–39 days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 = 40–99 days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 = 100–365 days (Daily Use)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Challenges: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Severe class imbalance (83% in Class 6).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Models Trained: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Decision Tree and Random Forest Classifier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SMOTE: 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Applied to training data to balance classes.</a:t>
            </a:r>
          </a:p>
        </p:txBody>
      </p:sp>
      <p:sp>
        <p:nvSpPr>
          <p:cNvPr id="13" name="Freeform 13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1BBCA-6F94-29AE-FD44-0B02EE20A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E52211E-912C-DE95-7AA3-F36918B90790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C53D67D-784E-F606-3F2B-68F2A1F5D87B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60D58B0-388A-925B-3D65-74B704C5F0E0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6ADE68D-BAD4-3C25-72F8-7D9878B799B9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95FA2CB-3EEA-CAB1-9ED6-E246B17A91CD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1F1B0BE-3F7E-35BD-C467-7F564E2D899E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6F4494B-D501-C403-A391-126C6580C198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305F158-6DC1-137B-E1A5-CB873CFD7697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7FC9ABB-4DF3-3E53-B0C3-490797045D54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2908A3E-8C25-213D-544E-DB4707A84CB8}"/>
              </a:ext>
            </a:extLst>
          </p:cNvPr>
          <p:cNvSpPr txBox="1"/>
          <p:nvPr/>
        </p:nvSpPr>
        <p:spPr>
          <a:xfrm>
            <a:off x="1496296" y="110753"/>
            <a:ext cx="15222647" cy="679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39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MULTICLASS CLASSIFICATION: PREDICTING USAGE FREQUENCY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3CEA868-2D14-296B-2225-53D30CD2C931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D98A5A1-2058-A6AC-6A10-858F5C41D939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CEC2EC-FA3B-8EB2-69B1-143D303F7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77" y="1515302"/>
            <a:ext cx="10318142" cy="7478970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37123503-F0E5-1043-FF5B-2F9412C7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400" y="1847757"/>
            <a:ext cx="662940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entury Gothic Paneuropean"/>
                <a:cs typeface="Century Gothic Paneuropean"/>
              </a:rPr>
              <a:t>School Grade was the most important predictor of marijuana use.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000" dirty="0">
              <a:solidFill>
                <a:srgbClr val="000000"/>
              </a:solidFill>
              <a:latin typeface="Century Gothic Paneuropean"/>
              <a:cs typeface="Century Gothic Paneuropean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entury Gothic Paneuropean"/>
                <a:cs typeface="Century Gothic Paneuropean"/>
              </a:rPr>
              <a:t>Missed School Days (Sick) and Health Rating also strongly influenced the prediction.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000" dirty="0">
              <a:solidFill>
                <a:srgbClr val="000000"/>
              </a:solidFill>
              <a:latin typeface="Century Gothic Paneuropean"/>
              <a:cs typeface="Century Gothic Paneuropean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entury Gothic Paneuropean"/>
                <a:cs typeface="Century Gothic Paneuropean"/>
              </a:rPr>
              <a:t>Race/Ethnicity and Family Income had moderate impact.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000" dirty="0">
              <a:solidFill>
                <a:srgbClr val="000000"/>
              </a:solidFill>
              <a:latin typeface="Century Gothic Paneuropean"/>
              <a:cs typeface="Century Gothic Paneuropean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entury Gothic Paneuropean"/>
                <a:cs typeface="Century Gothic Paneuropean"/>
              </a:rPr>
              <a:t>Academic performance and health-related behavior were more predictive than family income or demographics alone.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1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578155"/>
            <a:chOff x="0" y="0"/>
            <a:chExt cx="284633" cy="6790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679020"/>
            </a:xfrm>
            <a:custGeom>
              <a:avLst/>
              <a:gdLst/>
              <a:ahLst/>
              <a:cxnLst/>
              <a:rect l="l" t="t" r="r" b="b"/>
              <a:pathLst>
                <a:path w="284633" h="679020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536704"/>
                  </a:lnTo>
                  <a:cubicBezTo>
                    <a:pt x="284633" y="615303"/>
                    <a:pt x="220916" y="679020"/>
                    <a:pt x="142316" y="679020"/>
                  </a:cubicBezTo>
                  <a:lnTo>
                    <a:pt x="142316" y="679020"/>
                  </a:lnTo>
                  <a:cubicBezTo>
                    <a:pt x="63717" y="679020"/>
                    <a:pt x="0" y="615303"/>
                    <a:pt x="0" y="536704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7171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578155"/>
            <a:chOff x="0" y="0"/>
            <a:chExt cx="284633" cy="6790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679020"/>
            </a:xfrm>
            <a:custGeom>
              <a:avLst/>
              <a:gdLst/>
              <a:ahLst/>
              <a:cxnLst/>
              <a:rect l="l" t="t" r="r" b="b"/>
              <a:pathLst>
                <a:path w="284633" h="679020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536704"/>
                  </a:lnTo>
                  <a:cubicBezTo>
                    <a:pt x="284633" y="615303"/>
                    <a:pt x="220916" y="679020"/>
                    <a:pt x="142316" y="679020"/>
                  </a:cubicBezTo>
                  <a:lnTo>
                    <a:pt x="142316" y="679020"/>
                  </a:lnTo>
                  <a:cubicBezTo>
                    <a:pt x="63717" y="679020"/>
                    <a:pt x="0" y="615303"/>
                    <a:pt x="0" y="536704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7171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186983" y="1733120"/>
          <a:ext cx="9729486" cy="7867650"/>
        </p:xfrm>
        <a:graphic>
          <a:graphicData uri="http://schemas.openxmlformats.org/drawingml/2006/table">
            <a:tbl>
              <a:tblPr/>
              <a:tblGrid>
                <a:gridCol w="1462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4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589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  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Accuracy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Macro Avg. Precision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Macro Avg. Recall </a:t>
                      </a:r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Comments</a:t>
                      </a:r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0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Unpruned Decision Tree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79.99%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0.21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0.23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Bias toward majority class; poor minority class recall.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227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Pruned Decision Tree 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44.10%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0.20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0.25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Simplified model; slight improvement for rare classes.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60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 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87.30%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0.16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0.17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 overall accuracy but ignores minority classes.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227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(Balanced)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86.80%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0.19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0.17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Minor recall improvement for rare classes; slight accuracy drop.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519"/>
                        </a:lnSpc>
                        <a:spcBef>
                          <a:spcPct val="0"/>
                        </a:spcBef>
                      </a:pPr>
                      <a:r>
                        <a:rPr lang="en-US" sz="17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1298879" y="402947"/>
            <a:ext cx="15690243" cy="77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45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MULTICLASS CLASSIFICATION RESULTS &amp; COMPARISON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16468" y="1831835"/>
            <a:ext cx="8209607" cy="739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</a:t>
            </a:r>
            <a:r>
              <a:rPr lang="en-US" sz="3490" u="none" strike="noStrike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ithout SMOTE, Random Forest achieved very high accuracy (~87%) but was dominated by Class 6.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 applying SMOTE, minority class recall improved slightly, though overall accuracy dropped very slightly (~0.5%).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Decision Tree models showed very poor performance for minority classes without resampling.</a:t>
            </a:r>
          </a:p>
          <a:p>
            <a:pPr algn="l">
              <a:lnSpc>
                <a:spcPts val="4887"/>
              </a:lnSpc>
            </a:pPr>
            <a:endParaRPr lang="en-US" sz="3490" u="none" strike="noStrike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96296" y="110753"/>
            <a:ext cx="15222647" cy="679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39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REGRESSION TASK: PREDICTING AGE OF FIRST MARIJUANA USE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8695" y="1348559"/>
            <a:ext cx="15240248" cy="9255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Target :IR</a:t>
            </a: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MJAGE (Age of First Marijuana Use)</a:t>
            </a:r>
          </a:p>
          <a:p>
            <a:pPr algn="l">
              <a:lnSpc>
                <a:spcPts val="4887"/>
              </a:lnSpc>
            </a:pPr>
            <a:endParaRPr lang="en-US" sz="3490" u="none" strike="noStrike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Models Trained: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Decision Tree Regressor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Random Forest Regressor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Gradient Boosting Regressor</a:t>
            </a:r>
          </a:p>
          <a:p>
            <a:pPr algn="l">
              <a:lnSpc>
                <a:spcPts val="4887"/>
              </a:lnSpc>
            </a:pPr>
            <a:endParaRPr lang="en-US" sz="3490" u="none" strike="noStrike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Preparation:</a:t>
            </a: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Removed non-users (IRMJAGE=991)</a:t>
            </a:r>
          </a:p>
          <a:p>
            <a:pPr algn="l">
              <a:lnSpc>
                <a:spcPts val="4887"/>
              </a:lnSpc>
            </a:pPr>
            <a:endParaRPr lang="en-US" sz="3490" u="none" strike="noStrike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Imputed missing demographic, school, parental features</a:t>
            </a:r>
          </a:p>
          <a:p>
            <a:pPr algn="l">
              <a:lnSpc>
                <a:spcPts val="4887"/>
              </a:lnSpc>
            </a:pPr>
            <a:endParaRPr lang="en-US" sz="3490" u="none" strike="noStrike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Goal: Predict age of first use accurately with minimum RMSE.</a:t>
            </a:r>
          </a:p>
          <a:p>
            <a:pPr algn="l">
              <a:lnSpc>
                <a:spcPts val="4887"/>
              </a:lnSpc>
            </a:pPr>
            <a:endParaRPr lang="en-US" sz="3490" u="none" strike="noStrike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1507308" lvl="2" indent="-502436" algn="l">
              <a:lnSpc>
                <a:spcPts val="4887"/>
              </a:lnSpc>
              <a:buFont typeface="Arial"/>
              <a:buChar char="⚬"/>
            </a:pPr>
            <a:endParaRPr lang="en-US" sz="3490" u="none" strike="noStrike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304915"/>
            <a:chOff x="0" y="0"/>
            <a:chExt cx="284633" cy="6070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607056"/>
            </a:xfrm>
            <a:custGeom>
              <a:avLst/>
              <a:gdLst/>
              <a:ahLst/>
              <a:cxnLst/>
              <a:rect l="l" t="t" r="r" b="b"/>
              <a:pathLst>
                <a:path w="284633" h="607056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464740"/>
                  </a:lnTo>
                  <a:cubicBezTo>
                    <a:pt x="284633" y="543339"/>
                    <a:pt x="220916" y="607056"/>
                    <a:pt x="142316" y="607056"/>
                  </a:cubicBezTo>
                  <a:lnTo>
                    <a:pt x="142316" y="607056"/>
                  </a:lnTo>
                  <a:cubicBezTo>
                    <a:pt x="63717" y="607056"/>
                    <a:pt x="0" y="543339"/>
                    <a:pt x="0" y="464740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6451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304915"/>
            <a:chOff x="0" y="0"/>
            <a:chExt cx="284633" cy="6070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607056"/>
            </a:xfrm>
            <a:custGeom>
              <a:avLst/>
              <a:gdLst/>
              <a:ahLst/>
              <a:cxnLst/>
              <a:rect l="l" t="t" r="r" b="b"/>
              <a:pathLst>
                <a:path w="284633" h="607056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464740"/>
                  </a:lnTo>
                  <a:cubicBezTo>
                    <a:pt x="284633" y="543339"/>
                    <a:pt x="220916" y="607056"/>
                    <a:pt x="142316" y="607056"/>
                  </a:cubicBezTo>
                  <a:lnTo>
                    <a:pt x="142316" y="607056"/>
                  </a:lnTo>
                  <a:cubicBezTo>
                    <a:pt x="63717" y="607056"/>
                    <a:pt x="0" y="543339"/>
                    <a:pt x="0" y="464740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6451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6687"/>
              </p:ext>
            </p:extLst>
          </p:nvPr>
        </p:nvGraphicFramePr>
        <p:xfrm>
          <a:off x="231516" y="1409700"/>
          <a:ext cx="9684952" cy="8277374"/>
        </p:xfrm>
        <a:graphic>
          <a:graphicData uri="http://schemas.openxmlformats.org/drawingml/2006/table">
            <a:tbl>
              <a:tblPr/>
              <a:tblGrid>
                <a:gridCol w="201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054"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Model</a:t>
                      </a:r>
                    </a:p>
                    <a:p>
                      <a:pPr algn="just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RMSE</a:t>
                      </a:r>
                    </a:p>
                    <a:p>
                      <a:pPr algn="just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MAE</a:t>
                      </a:r>
                    </a:p>
                    <a:p>
                      <a:pPr algn="just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Comments</a:t>
                      </a:r>
                    </a:p>
                    <a:p>
                      <a:pPr algn="just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067">
                <a:tc>
                  <a:txBody>
                    <a:bodyPr/>
                    <a:lstStyle/>
                    <a:p>
                      <a:pPr algn="just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Tree Regressor 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2.04</a:t>
                      </a:r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1.50</a:t>
                      </a:r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 error, overfitting likely, poor generalization.</a:t>
                      </a:r>
                      <a:endParaRPr lang="en-US" sz="1100"/>
                    </a:p>
                    <a:p>
                      <a:pPr algn="just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533">
                <a:tc>
                  <a:txBody>
                    <a:bodyPr/>
                    <a:lstStyle/>
                    <a:p>
                      <a:pPr algn="just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 Regressor (Default)</a:t>
                      </a:r>
                      <a:endParaRPr lang="en-US" sz="1100"/>
                    </a:p>
                    <a:p>
                      <a:pPr algn="just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1.53</a:t>
                      </a:r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1.14</a:t>
                      </a:r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Better than Decision Tree, but not tuned yet.</a:t>
                      </a:r>
                      <a:endParaRPr lang="en-US" sz="1100"/>
                    </a:p>
                    <a:p>
                      <a:pPr algn="just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4889">
                <a:tc>
                  <a:txBody>
                    <a:bodyPr/>
                    <a:lstStyle/>
                    <a:p>
                      <a:pPr algn="just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 Regressor (Tuned)</a:t>
                      </a:r>
                      <a:endParaRPr lang="en-US" sz="1100"/>
                    </a:p>
                    <a:p>
                      <a:pPr algn="just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1.53</a:t>
                      </a:r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1.13</a:t>
                      </a:r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Slight improvement with tuning</a:t>
                      </a:r>
                      <a:endParaRPr lang="en-US" sz="1100"/>
                    </a:p>
                    <a:p>
                      <a:pPr algn="just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(max_depth=10, max_features='sqrt').</a:t>
                      </a:r>
                    </a:p>
                    <a:p>
                      <a:pPr algn="just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9831">
                <a:tc>
                  <a:txBody>
                    <a:bodyPr/>
                    <a:lstStyle/>
                    <a:p>
                      <a:pPr algn="just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Gradient Boosting Regressor (Tuned)</a:t>
                      </a:r>
                      <a:endParaRPr lang="en-US" sz="1100"/>
                    </a:p>
                    <a:p>
                      <a:pPr algn="just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1.47</a:t>
                      </a:r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1.10</a:t>
                      </a:r>
                    </a:p>
                    <a:p>
                      <a:pPr algn="just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79"/>
                        </a:lnSpc>
                        <a:defRPr/>
                      </a:pPr>
                      <a:r>
                        <a:rPr lang="en-US" sz="1699" spc="151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Best performance; benefited from learning rate 0.01 (shrinkage)</a:t>
                      </a:r>
                      <a:endParaRPr lang="en-US" sz="1100" dirty="0"/>
                    </a:p>
                    <a:p>
                      <a:pPr algn="just">
                        <a:lnSpc>
                          <a:spcPts val="2379"/>
                        </a:lnSpc>
                      </a:pPr>
                      <a:r>
                        <a:rPr lang="en-US" sz="1699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1298879" y="402947"/>
            <a:ext cx="15690243" cy="77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45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REGRESSION RESULTS &amp; COMPARISON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16468" y="1531335"/>
            <a:ext cx="8209607" cy="863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Grad</a:t>
            </a: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ient Boosting achieved the lowest RMSE (~1.47 years), meaning most accurate age prediction.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Tuned Random Forest performed better than default Random Forest.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Decision Tree Regressor had the highest error, confirming instability without ensemble methods.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Hyperparameter tuning and shrinkage were critical for improving model performance.</a:t>
            </a:r>
          </a:p>
          <a:p>
            <a:pPr algn="l">
              <a:lnSpc>
                <a:spcPts val="4887"/>
              </a:lnSpc>
            </a:pPr>
            <a:endParaRPr lang="en-US" sz="3490" u="none" strike="noStrike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14768" y="143217"/>
            <a:ext cx="13591664" cy="1309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69"/>
              </a:lnSpc>
            </a:pPr>
            <a:r>
              <a:rPr lang="en-US" sz="76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ETHICAL CONSIDERATIONS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29766" y="1931553"/>
            <a:ext cx="15361668" cy="8271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Bias Awareness: </a:t>
            </a:r>
          </a:p>
          <a:p>
            <a:pPr marL="1550487" lvl="2" indent="-516829" algn="l">
              <a:lnSpc>
                <a:spcPts val="5027"/>
              </a:lnSpc>
              <a:buFont typeface="Arial"/>
              <a:buChar char="⚬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Predictive models may reflect and reinforce existing societal biases present in survey data.</a:t>
            </a:r>
          </a:p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Youth Sensitivity:</a:t>
            </a:r>
          </a:p>
          <a:p>
            <a:pPr marL="1550487" lvl="2" indent="-516829" algn="l">
              <a:lnSpc>
                <a:spcPts val="5027"/>
              </a:lnSpc>
              <a:buFont typeface="Arial"/>
              <a:buChar char="⚬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Predicting substance use among youth requires extra caution to avoid stigmatization or misuse of predictions.</a:t>
            </a:r>
          </a:p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Fairness Across Groups:</a:t>
            </a:r>
          </a:p>
          <a:p>
            <a:pPr marL="1550487" lvl="2" indent="-516829" algn="l">
              <a:lnSpc>
                <a:spcPts val="5027"/>
              </a:lnSpc>
              <a:buFont typeface="Arial"/>
              <a:buChar char="⚬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Models showed imbalance issues — heavier users were easier to predict than rare users, suggesting fairness challenges.</a:t>
            </a:r>
          </a:p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Privacy and Integrity:</a:t>
            </a:r>
          </a:p>
          <a:p>
            <a:pPr marL="1550487" lvl="2" indent="-516829" algn="l">
              <a:lnSpc>
                <a:spcPts val="5027"/>
              </a:lnSpc>
              <a:buFont typeface="Arial"/>
              <a:buChar char="⚬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NSDUH data was anonymized; no personally identifiable information was used or exposed.</a:t>
            </a:r>
          </a:p>
          <a:p>
            <a:pPr algn="l">
              <a:lnSpc>
                <a:spcPts val="5027"/>
              </a:lnSpc>
            </a:pPr>
            <a:endParaRPr lang="en-US" sz="35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14768" y="143217"/>
            <a:ext cx="13591664" cy="1309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69"/>
              </a:lnSpc>
            </a:pPr>
            <a:r>
              <a:rPr lang="en-US" sz="76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DISCUSSIONS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59532" y="1614570"/>
            <a:ext cx="15361668" cy="785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8886" lvl="1" indent="-344443" algn="l">
              <a:lnSpc>
                <a:spcPts val="4467"/>
              </a:lnSpc>
              <a:buFont typeface="Arial"/>
              <a:buChar char="•"/>
            </a:pPr>
            <a:r>
              <a:rPr lang="en-US" sz="31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Binary Classification:</a:t>
            </a:r>
          </a:p>
          <a:p>
            <a:pPr marL="1377771" lvl="2" indent="-459257" algn="l">
              <a:lnSpc>
                <a:spcPts val="4467"/>
              </a:lnSpc>
              <a:buFont typeface="Arial"/>
              <a:buChar char="⚬"/>
            </a:pPr>
            <a:r>
              <a:rPr lang="en-US" sz="31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Pruned Decision Tree and Random Forest achieved ~84–85% accuracy.</a:t>
            </a:r>
          </a:p>
          <a:p>
            <a:pPr marL="688886" lvl="1" indent="-344443" algn="l">
              <a:lnSpc>
                <a:spcPts val="4467"/>
              </a:lnSpc>
              <a:buFont typeface="Arial"/>
              <a:buChar char="•"/>
            </a:pPr>
            <a:r>
              <a:rPr lang="en-US" sz="31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Multiclass Classification: </a:t>
            </a:r>
          </a:p>
          <a:p>
            <a:pPr marL="1377771" lvl="2" indent="-459257" algn="l">
              <a:lnSpc>
                <a:spcPts val="4467"/>
              </a:lnSpc>
              <a:buFont typeface="Arial"/>
              <a:buChar char="⚬"/>
            </a:pPr>
            <a:r>
              <a:rPr lang="en-US" sz="31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Random Forest (with SMOTE) achieved ~86–87% accuracy; slight improvement in minority class recall.</a:t>
            </a:r>
          </a:p>
          <a:p>
            <a:pPr marL="688886" lvl="1" indent="-344443" algn="l">
              <a:lnSpc>
                <a:spcPts val="4467"/>
              </a:lnSpc>
              <a:buFont typeface="Arial"/>
              <a:buChar char="•"/>
            </a:pPr>
            <a:r>
              <a:rPr lang="en-US" sz="31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Regression Prediction:</a:t>
            </a:r>
          </a:p>
          <a:p>
            <a:pPr marL="1377771" lvl="2" indent="-459257" algn="l">
              <a:lnSpc>
                <a:spcPts val="4467"/>
              </a:lnSpc>
              <a:buFont typeface="Arial"/>
              <a:buChar char="⚬"/>
            </a:pPr>
            <a:r>
              <a:rPr lang="en-US" sz="31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Gradient Boosting Regressor performed best with RMSE ~1.47 years.</a:t>
            </a:r>
          </a:p>
          <a:p>
            <a:pPr marL="688886" lvl="1" indent="-344443" algn="l">
              <a:lnSpc>
                <a:spcPts val="4467"/>
              </a:lnSpc>
              <a:buFont typeface="Arial"/>
              <a:buChar char="•"/>
            </a:pPr>
            <a:r>
              <a:rPr lang="en-US" sz="31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Impact of Tuning: </a:t>
            </a:r>
          </a:p>
          <a:p>
            <a:pPr marL="1377771" lvl="2" indent="-459257" algn="l">
              <a:lnSpc>
                <a:spcPts val="4467"/>
              </a:lnSpc>
              <a:buFont typeface="Arial"/>
              <a:buChar char="⚬"/>
            </a:pPr>
            <a:r>
              <a:rPr lang="en-US" sz="31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Hyperparameter tuning (max_depth, max_features, shrinkage) significantly improved Random Forest and Gradient Boosting models.</a:t>
            </a:r>
          </a:p>
          <a:p>
            <a:pPr marL="688886" lvl="1" indent="-344443" algn="l">
              <a:lnSpc>
                <a:spcPts val="4467"/>
              </a:lnSpc>
              <a:buFont typeface="Arial"/>
              <a:buChar char="•"/>
            </a:pPr>
            <a:r>
              <a:rPr lang="en-US" sz="31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Key Learnings:</a:t>
            </a:r>
          </a:p>
          <a:p>
            <a:pPr marL="1377771" lvl="2" indent="-459257" algn="l">
              <a:lnSpc>
                <a:spcPts val="4467"/>
              </a:lnSpc>
              <a:buFont typeface="Arial"/>
              <a:buChar char="⚬"/>
            </a:pPr>
            <a:r>
              <a:rPr lang="en-US" sz="31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Handling class imbalance, avoiding overfitting, and ethical modeling practices are critical when predicting sensitive youth behaviors.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14768" y="143217"/>
            <a:ext cx="13591664" cy="1309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69"/>
              </a:lnSpc>
            </a:pPr>
            <a:r>
              <a:rPr lang="en-US" sz="76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CONCLUSIONS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29766" y="1900340"/>
            <a:ext cx="15361668" cy="7745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6833" lvl="1" indent="-398416" algn="l">
              <a:lnSpc>
                <a:spcPts val="5167"/>
              </a:lnSpc>
              <a:buFont typeface="Arial"/>
              <a:buChar char="•"/>
            </a:pPr>
            <a:r>
              <a:rPr lang="en-US" sz="36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Machine learning can identify at-risk youth by analyzing school, family, and demographic factors.</a:t>
            </a:r>
          </a:p>
          <a:p>
            <a:pPr algn="l">
              <a:lnSpc>
                <a:spcPts val="5167"/>
              </a:lnSpc>
            </a:pPr>
            <a:endParaRPr lang="en-US" sz="36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96833" lvl="1" indent="-398416" algn="l">
              <a:lnSpc>
                <a:spcPts val="5167"/>
              </a:lnSpc>
              <a:buFont typeface="Arial"/>
              <a:buChar char="•"/>
            </a:pPr>
            <a:r>
              <a:rPr lang="en-US" sz="36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Models like Random Forest and Gradient Boosting support early intervention and targeted prevention.</a:t>
            </a:r>
          </a:p>
          <a:p>
            <a:pPr algn="l">
              <a:lnSpc>
                <a:spcPts val="5167"/>
              </a:lnSpc>
            </a:pPr>
            <a:endParaRPr lang="en-US" sz="36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96833" lvl="1" indent="-398416" algn="l">
              <a:lnSpc>
                <a:spcPts val="5167"/>
              </a:lnSpc>
              <a:buFont typeface="Arial"/>
              <a:buChar char="•"/>
            </a:pPr>
            <a:r>
              <a:rPr lang="en-US" sz="36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These insights can guide schools, counselors, and public health programs in resource allocation.</a:t>
            </a:r>
          </a:p>
          <a:p>
            <a:pPr algn="l">
              <a:lnSpc>
                <a:spcPts val="5167"/>
              </a:lnSpc>
            </a:pPr>
            <a:endParaRPr lang="en-US" sz="36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96833" lvl="1" indent="-398416" algn="l">
              <a:lnSpc>
                <a:spcPts val="5167"/>
              </a:lnSpc>
              <a:buFont typeface="Arial"/>
              <a:buChar char="•"/>
            </a:pPr>
            <a:r>
              <a:rPr lang="en-US" sz="36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Predictive tools act as early warning systems — aiding professionals, not replacing them.</a:t>
            </a:r>
          </a:p>
          <a:p>
            <a:pPr algn="l">
              <a:lnSpc>
                <a:spcPts val="5167"/>
              </a:lnSpc>
            </a:pPr>
            <a:endParaRPr lang="en-US" sz="36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75411" y="336272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0715" y="2032225"/>
            <a:ext cx="16718943" cy="215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7"/>
              </a:lnSpc>
            </a:pPr>
            <a:r>
              <a:rPr lang="en-US" sz="40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Goal: Predict marijuana use and behavior patterns among youth.</a:t>
            </a:r>
          </a:p>
          <a:p>
            <a:pPr algn="ctr">
              <a:lnSpc>
                <a:spcPts val="5727"/>
              </a:lnSpc>
            </a:pPr>
            <a:endParaRPr lang="en-US" sz="40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5727"/>
              </a:lnSpc>
            </a:pPr>
            <a:endParaRPr lang="en-US" sz="40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445828" y="3094198"/>
            <a:ext cx="15361668" cy="635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Tasks:</a:t>
            </a:r>
          </a:p>
          <a:p>
            <a:pPr marL="1550487" lvl="2" indent="-516829" algn="l">
              <a:lnSpc>
                <a:spcPts val="5027"/>
              </a:lnSpc>
              <a:buFont typeface="Arial"/>
              <a:buChar char="⚬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Binary Classification: Predict ever used marijuana (MRJFLAG).</a:t>
            </a:r>
          </a:p>
          <a:p>
            <a:pPr marL="1550487" lvl="2" indent="-516829" algn="l">
              <a:lnSpc>
                <a:spcPts val="5027"/>
              </a:lnSpc>
              <a:buFont typeface="Arial"/>
              <a:buChar char="⚬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Multiclass Classification: Predict usage frequency (MRJYDAYS).</a:t>
            </a:r>
          </a:p>
          <a:p>
            <a:pPr marL="1550487" lvl="2" indent="-516829" algn="l">
              <a:lnSpc>
                <a:spcPts val="5027"/>
              </a:lnSpc>
              <a:buFont typeface="Arial"/>
              <a:buChar char="⚬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Regression: Predict age of first marijuana use (IRMJAGE).</a:t>
            </a:r>
          </a:p>
          <a:p>
            <a:pPr algn="l">
              <a:lnSpc>
                <a:spcPts val="5027"/>
              </a:lnSpc>
            </a:pPr>
            <a:endParaRPr lang="en-US" sz="35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Dataset: NSDUH 2020 Youth Data (30,000+ records).</a:t>
            </a:r>
          </a:p>
          <a:p>
            <a:pPr algn="l">
              <a:lnSpc>
                <a:spcPts val="5027"/>
              </a:lnSpc>
            </a:pPr>
            <a:endParaRPr lang="en-US" sz="35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Challenges: Handling special missing codes (991, 993), severe class imbalance.</a:t>
            </a:r>
          </a:p>
          <a:p>
            <a:pPr algn="l">
              <a:lnSpc>
                <a:spcPts val="5027"/>
              </a:lnSpc>
            </a:pPr>
            <a:endParaRPr lang="en-US" sz="35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58306" y="336272"/>
            <a:ext cx="14571388" cy="1368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89"/>
              </a:lnSpc>
            </a:pPr>
            <a:r>
              <a:rPr lang="en-US" sz="79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THEORETICAL BACKGROUND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23676" y="1577740"/>
            <a:ext cx="15896063" cy="844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5707" lvl="1" indent="-322853" algn="l">
              <a:lnSpc>
                <a:spcPts val="4187"/>
              </a:lnSpc>
              <a:buFont typeface="Arial"/>
              <a:buChar char="•"/>
            </a:pPr>
            <a:r>
              <a:rPr lang="en-US" sz="299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Decision Trees: Predict outcomes by splitting features into decision rules; easy to interpret but prone to overfitting.</a:t>
            </a:r>
          </a:p>
          <a:p>
            <a:pPr algn="l">
              <a:lnSpc>
                <a:spcPts val="4187"/>
              </a:lnSpc>
            </a:pPr>
            <a:endParaRPr lang="en-US" sz="299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45707" lvl="1" indent="-322853" algn="l">
              <a:lnSpc>
                <a:spcPts val="4187"/>
              </a:lnSpc>
              <a:buFont typeface="Arial"/>
              <a:buChar char="•"/>
            </a:pPr>
            <a:r>
              <a:rPr lang="en-US" sz="299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Random Forests: Ensemble of decision trees; reduces overfitting by averaging many trees; improves stability and accuracy.</a:t>
            </a:r>
          </a:p>
          <a:p>
            <a:pPr algn="l">
              <a:lnSpc>
                <a:spcPts val="4187"/>
              </a:lnSpc>
            </a:pPr>
            <a:endParaRPr lang="en-US" sz="299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45707" lvl="1" indent="-322853" algn="l">
              <a:lnSpc>
                <a:spcPts val="4187"/>
              </a:lnSpc>
              <a:buFont typeface="Arial"/>
              <a:buChar char="•"/>
            </a:pPr>
            <a:r>
              <a:rPr lang="en-US" sz="299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Gradient Boosting: Builds trees sequentially to correct prior mistakes; uses shrinkage (learning rate) to avoid overfitting; typically achieves higher accuracy but needs careful tuning.</a:t>
            </a:r>
          </a:p>
          <a:p>
            <a:pPr algn="l">
              <a:lnSpc>
                <a:spcPts val="4187"/>
              </a:lnSpc>
            </a:pPr>
            <a:endParaRPr lang="en-US" sz="299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45707" lvl="1" indent="-322853" algn="l">
              <a:lnSpc>
                <a:spcPts val="4187"/>
              </a:lnSpc>
              <a:buFont typeface="Arial"/>
              <a:buChar char="•"/>
            </a:pPr>
            <a:r>
              <a:rPr lang="en-US" sz="299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SMOTE (for Multiclass Only):Synthetic Minority Oversampling Technique used to balance severely imbalanced classes.</a:t>
            </a:r>
          </a:p>
          <a:p>
            <a:pPr algn="l">
              <a:lnSpc>
                <a:spcPts val="4187"/>
              </a:lnSpc>
            </a:pPr>
            <a:endParaRPr lang="en-US" sz="299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45707" lvl="1" indent="-322853" algn="l">
              <a:lnSpc>
                <a:spcPts val="4187"/>
              </a:lnSpc>
              <a:buFont typeface="Arial"/>
              <a:buChar char="•"/>
            </a:pPr>
            <a:r>
              <a:rPr lang="en-US" sz="299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Bagging (Bootstrap Aggregating):Trains multiple models on random subsets of data and averages their predictions to reduce variance and prevent overfitting.</a:t>
            </a:r>
          </a:p>
          <a:p>
            <a:pPr algn="l">
              <a:lnSpc>
                <a:spcPts val="4887"/>
              </a:lnSpc>
            </a:pPr>
            <a:endParaRPr lang="en-US" sz="299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20206" y="364847"/>
            <a:ext cx="14571388" cy="1368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89"/>
              </a:lnSpc>
            </a:pPr>
            <a:r>
              <a:rPr lang="en-US" sz="79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DATA PREPARATION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23676" y="2265523"/>
            <a:ext cx="15896063" cy="763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Replaced special missing codes (991, 993, 91, 93) with appropriate values or NA.</a:t>
            </a:r>
          </a:p>
          <a:p>
            <a:pPr algn="l">
              <a:lnSpc>
                <a:spcPts val="5027"/>
              </a:lnSpc>
            </a:pPr>
            <a:endParaRPr lang="en-US" sz="35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Converted parental presence (IMOTHER, IFATHER) to binary indicators.</a:t>
            </a:r>
          </a:p>
          <a:p>
            <a:pPr algn="l">
              <a:lnSpc>
                <a:spcPts val="5027"/>
              </a:lnSpc>
            </a:pPr>
            <a:endParaRPr lang="en-US" sz="35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Selected key features: Demographic, School, Parental Factors.</a:t>
            </a:r>
          </a:p>
          <a:p>
            <a:pPr algn="l">
              <a:lnSpc>
                <a:spcPts val="5027"/>
              </a:lnSpc>
            </a:pPr>
            <a:endParaRPr lang="en-US" sz="35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Applied SMOTE oversampling only for Multiclass task.</a:t>
            </a:r>
          </a:p>
          <a:p>
            <a:pPr algn="l">
              <a:lnSpc>
                <a:spcPts val="5027"/>
              </a:lnSpc>
            </a:pPr>
            <a:endParaRPr lang="en-US" sz="35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Train/Test Split: 70% training, 30% testing.</a:t>
            </a:r>
          </a:p>
          <a:p>
            <a:pPr algn="l">
              <a:lnSpc>
                <a:spcPts val="5027"/>
              </a:lnSpc>
            </a:pPr>
            <a:endParaRPr lang="en-US" sz="359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03016" y="2071489"/>
            <a:ext cx="8497340" cy="5591715"/>
          </a:xfrm>
          <a:custGeom>
            <a:avLst/>
            <a:gdLst/>
            <a:ahLst/>
            <a:cxnLst/>
            <a:rect l="l" t="t" r="r" b="b"/>
            <a:pathLst>
              <a:path w="8497340" h="5591715">
                <a:moveTo>
                  <a:pt x="0" y="0"/>
                </a:moveTo>
                <a:lnTo>
                  <a:pt x="8497340" y="0"/>
                </a:lnTo>
                <a:lnTo>
                  <a:pt x="8497340" y="5591715"/>
                </a:lnTo>
                <a:lnTo>
                  <a:pt x="0" y="559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800356" y="2152857"/>
            <a:ext cx="9282141" cy="5734455"/>
          </a:xfrm>
          <a:custGeom>
            <a:avLst/>
            <a:gdLst/>
            <a:ahLst/>
            <a:cxnLst/>
            <a:rect l="l" t="t" r="r" b="b"/>
            <a:pathLst>
              <a:path w="9282141" h="5734455">
                <a:moveTo>
                  <a:pt x="0" y="0"/>
                </a:moveTo>
                <a:lnTo>
                  <a:pt x="9282141" y="0"/>
                </a:lnTo>
                <a:lnTo>
                  <a:pt x="9282141" y="5734456"/>
                </a:lnTo>
                <a:lnTo>
                  <a:pt x="0" y="57344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20206" y="374372"/>
            <a:ext cx="14571388" cy="1253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9"/>
              </a:lnSpc>
            </a:pPr>
            <a:r>
              <a:rPr lang="en-US" sz="72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EDA CLASSIFICATION TARGETS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8343" y="8006480"/>
            <a:ext cx="7847783" cy="125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5243" lvl="1" indent="-387622" algn="l">
              <a:lnSpc>
                <a:spcPts val="5027"/>
              </a:lnSpc>
              <a:buFont typeface="Arial"/>
              <a:buChar char="•"/>
            </a:pPr>
            <a:r>
              <a:rPr lang="en-US" sz="35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MRJFLAG (Binary Target):</a:t>
            </a:r>
          </a:p>
          <a:p>
            <a:pPr marL="1550487" lvl="2" indent="-516829" algn="l">
              <a:lnSpc>
                <a:spcPts val="5027"/>
              </a:lnSpc>
              <a:buFont typeface="Arial"/>
              <a:buChar char="⚬"/>
            </a:pPr>
            <a:r>
              <a:rPr lang="en-US" sz="35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85% never used; 15% used.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094548" y="7891545"/>
            <a:ext cx="8693757" cy="1616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296" lvl="1" indent="-333648" algn="l">
              <a:lnSpc>
                <a:spcPts val="4327"/>
              </a:lnSpc>
              <a:buFont typeface="Arial"/>
              <a:buChar char="•"/>
            </a:pPr>
            <a:r>
              <a:rPr lang="en-US" sz="30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MRJYDAYS(Usage Frequency in Past Year):</a:t>
            </a:r>
          </a:p>
          <a:p>
            <a:pPr marL="1334592" lvl="2" indent="-444864" algn="l">
              <a:lnSpc>
                <a:spcPts val="4327"/>
              </a:lnSpc>
              <a:buFont typeface="Arial"/>
              <a:buChar char="⚬"/>
            </a:pPr>
            <a:r>
              <a:rPr lang="en-US" sz="30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Majority report daily use; very few lower usage categories.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39151" y="1856737"/>
            <a:ext cx="7566749" cy="6216418"/>
          </a:xfrm>
          <a:custGeom>
            <a:avLst/>
            <a:gdLst/>
            <a:ahLst/>
            <a:cxnLst/>
            <a:rect l="l" t="t" r="r" b="b"/>
            <a:pathLst>
              <a:path w="7566749" h="6216418">
                <a:moveTo>
                  <a:pt x="0" y="0"/>
                </a:moveTo>
                <a:lnTo>
                  <a:pt x="7566749" y="0"/>
                </a:lnTo>
                <a:lnTo>
                  <a:pt x="7566749" y="6216418"/>
                </a:lnTo>
                <a:lnTo>
                  <a:pt x="0" y="6216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6" r="-1346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820206" y="374372"/>
            <a:ext cx="14571388" cy="1253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9"/>
              </a:lnSpc>
            </a:pPr>
            <a:r>
              <a:rPr lang="en-US" sz="72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EDA REGRESSION TARGET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2229442"/>
            <a:ext cx="7847783" cy="464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8422" lvl="1" indent="-409211" algn="l">
              <a:lnSpc>
                <a:spcPts val="5307"/>
              </a:lnSpc>
              <a:buFont typeface="Arial"/>
              <a:buChar char="•"/>
            </a:pPr>
            <a:r>
              <a:rPr lang="en-US" sz="37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</a:t>
            </a: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RMJAGE (Age at First Use):</a:t>
            </a:r>
          </a:p>
          <a:p>
            <a:pPr marL="1636845" lvl="2" indent="-545615" algn="l">
              <a:lnSpc>
                <a:spcPts val="5307"/>
              </a:lnSpc>
              <a:buFont typeface="Arial"/>
              <a:buChar char="⚬"/>
            </a:pP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Most youth first try marijuana between ages 15–17.</a:t>
            </a:r>
          </a:p>
          <a:p>
            <a:pPr marL="1636845" lvl="2" indent="-545615" algn="l">
              <a:lnSpc>
                <a:spcPts val="5307"/>
              </a:lnSpc>
              <a:buFont typeface="Arial"/>
              <a:buChar char="⚬"/>
            </a:pP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Few users start after age 25.</a:t>
            </a:r>
          </a:p>
          <a:p>
            <a:pPr algn="l">
              <a:lnSpc>
                <a:spcPts val="5307"/>
              </a:lnSpc>
            </a:pPr>
            <a:endParaRPr lang="en-US" sz="3790" u="none" strike="noStrike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266511"/>
            <a:ext cx="15690243" cy="76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BINARY CLASSIFICATION: PREDICTING MARIJUANA USE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29269" y="1405583"/>
            <a:ext cx="15240248" cy="79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8422" lvl="1" indent="-409211" algn="l">
              <a:lnSpc>
                <a:spcPts val="5307"/>
              </a:lnSpc>
              <a:buFont typeface="Arial"/>
              <a:buChar char="•"/>
            </a:pPr>
            <a:r>
              <a:rPr lang="en-US" sz="37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Target: </a:t>
            </a: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MRJFLAG (0 = Never used, 1 = Ever used).</a:t>
            </a:r>
          </a:p>
          <a:p>
            <a:pPr marL="818422" lvl="1" indent="-409211" algn="l">
              <a:lnSpc>
                <a:spcPts val="5307"/>
              </a:lnSpc>
              <a:buFont typeface="Arial"/>
              <a:buChar char="•"/>
            </a:pP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Features Used:</a:t>
            </a:r>
          </a:p>
          <a:p>
            <a:pPr marL="1636845" lvl="2" indent="-545615" algn="l">
              <a:lnSpc>
                <a:spcPts val="5307"/>
              </a:lnSpc>
              <a:buFont typeface="Arial"/>
              <a:buChar char="⚬"/>
            </a:pP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Demographic: Gender, Race, Family Income, Health.</a:t>
            </a:r>
          </a:p>
          <a:p>
            <a:pPr marL="1636845" lvl="2" indent="-545615" algn="l">
              <a:lnSpc>
                <a:spcPts val="5307"/>
              </a:lnSpc>
              <a:buFont typeface="Arial"/>
              <a:buChar char="⚬"/>
            </a:pP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School Factors: School Attendance, Grade.</a:t>
            </a:r>
          </a:p>
          <a:p>
            <a:pPr marL="1636845" lvl="2" indent="-545615" algn="l">
              <a:lnSpc>
                <a:spcPts val="5307"/>
              </a:lnSpc>
              <a:buFont typeface="Arial"/>
              <a:buChar char="⚬"/>
            </a:pP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Parental Factors: Homework Help, Chores, Parental Supervision.</a:t>
            </a:r>
          </a:p>
          <a:p>
            <a:pPr marL="818422" lvl="1" indent="-409211" algn="l">
              <a:lnSpc>
                <a:spcPts val="5307"/>
              </a:lnSpc>
              <a:buFont typeface="Arial"/>
              <a:buChar char="•"/>
            </a:pP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Models Trained:</a:t>
            </a:r>
          </a:p>
          <a:p>
            <a:pPr marL="1636845" lvl="2" indent="-545615" algn="l">
              <a:lnSpc>
                <a:spcPts val="5307"/>
              </a:lnSpc>
              <a:buFont typeface="Arial"/>
              <a:buChar char="⚬"/>
            </a:pP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Decision Tree Classifier</a:t>
            </a:r>
          </a:p>
          <a:p>
            <a:pPr marL="1636845" lvl="2" indent="-545615" algn="l">
              <a:lnSpc>
                <a:spcPts val="5307"/>
              </a:lnSpc>
              <a:buFont typeface="Arial"/>
              <a:buChar char="⚬"/>
            </a:pP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Random Forest Classifier</a:t>
            </a:r>
          </a:p>
          <a:p>
            <a:pPr marL="818422" lvl="1" indent="-409211" algn="l">
              <a:lnSpc>
                <a:spcPts val="5307"/>
              </a:lnSpc>
              <a:buFont typeface="Arial"/>
              <a:buChar char="•"/>
            </a:pP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Handling Class Imbalance:</a:t>
            </a:r>
          </a:p>
          <a:p>
            <a:pPr marL="1636845" lvl="2" indent="-545615" algn="l">
              <a:lnSpc>
                <a:spcPts val="5307"/>
              </a:lnSpc>
              <a:buFont typeface="Arial"/>
              <a:buChar char="⚬"/>
            </a:pPr>
            <a:r>
              <a:rPr lang="en-US" sz="37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Class weighting used (class_weight=balanced) in models.</a:t>
            </a:r>
          </a:p>
          <a:p>
            <a:pPr algn="l">
              <a:lnSpc>
                <a:spcPts val="5307"/>
              </a:lnSpc>
            </a:pPr>
            <a:endParaRPr lang="en-US" sz="3790" u="none" strike="noStrike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1927491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018863"/>
            <a:chOff x="0" y="0"/>
            <a:chExt cx="284633" cy="5317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531717"/>
            </a:xfrm>
            <a:custGeom>
              <a:avLst/>
              <a:gdLst/>
              <a:ahLst/>
              <a:cxnLst/>
              <a:rect l="l" t="t" r="r" b="b"/>
              <a:pathLst>
                <a:path w="284633" h="531717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389401"/>
                  </a:lnTo>
                  <a:cubicBezTo>
                    <a:pt x="284633" y="468000"/>
                    <a:pt x="220916" y="531717"/>
                    <a:pt x="142316" y="531717"/>
                  </a:cubicBezTo>
                  <a:lnTo>
                    <a:pt x="142316" y="531717"/>
                  </a:lnTo>
                  <a:cubicBezTo>
                    <a:pt x="63717" y="531717"/>
                    <a:pt x="0" y="468000"/>
                    <a:pt x="0" y="389401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569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-4196572" y="3842232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8" y="0"/>
                </a:lnTo>
                <a:lnTo>
                  <a:pt x="4518708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7977789" y="3842232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8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8" y="3939865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88343" y="1580515"/>
            <a:ext cx="12300145" cy="7677785"/>
          </a:xfrm>
          <a:custGeom>
            <a:avLst/>
            <a:gdLst/>
            <a:ahLst/>
            <a:cxnLst/>
            <a:rect l="l" t="t" r="r" b="b"/>
            <a:pathLst>
              <a:path w="12300145" h="7677785">
                <a:moveTo>
                  <a:pt x="0" y="0"/>
                </a:moveTo>
                <a:lnTo>
                  <a:pt x="12300144" y="0"/>
                </a:lnTo>
                <a:lnTo>
                  <a:pt x="12300144" y="7677785"/>
                </a:lnTo>
                <a:lnTo>
                  <a:pt x="0" y="76777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28" r="-202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266511"/>
            <a:ext cx="15690243" cy="76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PRUNED TREE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10977" y="1523365"/>
            <a:ext cx="4323874" cy="3124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7"/>
              </a:lnSpc>
              <a:spcBef>
                <a:spcPct val="0"/>
              </a:spcBef>
            </a:pPr>
            <a:r>
              <a:rPr lang="en-US" sz="29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Jordan:</a:t>
            </a:r>
          </a:p>
          <a:p>
            <a:pPr algn="l">
              <a:lnSpc>
                <a:spcPts val="4157"/>
              </a:lnSpc>
              <a:spcBef>
                <a:spcPct val="0"/>
              </a:spcBef>
            </a:pPr>
            <a:r>
              <a:rPr lang="en-US" sz="29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School Grade = 6</a:t>
            </a:r>
          </a:p>
          <a:p>
            <a:pPr algn="l">
              <a:lnSpc>
                <a:spcPts val="4157"/>
              </a:lnSpc>
              <a:spcBef>
                <a:spcPct val="0"/>
              </a:spcBef>
            </a:pPr>
            <a:r>
              <a:rPr lang="en-US" sz="29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Missed School Days = 4</a:t>
            </a:r>
          </a:p>
          <a:p>
            <a:pPr algn="l">
              <a:lnSpc>
                <a:spcPts val="4157"/>
              </a:lnSpc>
              <a:spcBef>
                <a:spcPct val="0"/>
              </a:spcBef>
            </a:pPr>
            <a:r>
              <a:rPr lang="en-US" sz="29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TV Limits = 2</a:t>
            </a:r>
          </a:p>
          <a:p>
            <a:pPr algn="l">
              <a:lnSpc>
                <a:spcPts val="4157"/>
              </a:lnSpc>
              <a:spcBef>
                <a:spcPct val="0"/>
              </a:spcBef>
            </a:pPr>
            <a:r>
              <a:rPr lang="en-US" sz="29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Family Arguments = 1</a:t>
            </a:r>
          </a:p>
          <a:p>
            <a:pPr algn="l">
              <a:lnSpc>
                <a:spcPts val="4157"/>
              </a:lnSpc>
              <a:spcBef>
                <a:spcPct val="0"/>
              </a:spcBef>
            </a:pPr>
            <a:endParaRPr lang="en-US" sz="296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034976" y="4596140"/>
            <a:ext cx="4942813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Prediction: 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Never Used Marijuana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578155"/>
            <a:chOff x="0" y="0"/>
            <a:chExt cx="284633" cy="6790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679020"/>
            </a:xfrm>
            <a:custGeom>
              <a:avLst/>
              <a:gdLst/>
              <a:ahLst/>
              <a:cxnLst/>
              <a:rect l="l" t="t" r="r" b="b"/>
              <a:pathLst>
                <a:path w="284633" h="679020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536704"/>
                  </a:lnTo>
                  <a:cubicBezTo>
                    <a:pt x="284633" y="615303"/>
                    <a:pt x="220916" y="679020"/>
                    <a:pt x="142316" y="679020"/>
                  </a:cubicBezTo>
                  <a:lnTo>
                    <a:pt x="142316" y="679020"/>
                  </a:lnTo>
                  <a:cubicBezTo>
                    <a:pt x="63717" y="679020"/>
                    <a:pt x="0" y="615303"/>
                    <a:pt x="0" y="536704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7171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578155"/>
            <a:chOff x="0" y="0"/>
            <a:chExt cx="284633" cy="6790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679020"/>
            </a:xfrm>
            <a:custGeom>
              <a:avLst/>
              <a:gdLst/>
              <a:ahLst/>
              <a:cxnLst/>
              <a:rect l="l" t="t" r="r" b="b"/>
              <a:pathLst>
                <a:path w="284633" h="679020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536704"/>
                  </a:lnTo>
                  <a:cubicBezTo>
                    <a:pt x="284633" y="615303"/>
                    <a:pt x="220916" y="679020"/>
                    <a:pt x="142316" y="679020"/>
                  </a:cubicBezTo>
                  <a:lnTo>
                    <a:pt x="142316" y="679020"/>
                  </a:lnTo>
                  <a:cubicBezTo>
                    <a:pt x="63717" y="679020"/>
                    <a:pt x="0" y="615303"/>
                    <a:pt x="0" y="536704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7171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270148" y="1879460"/>
          <a:ext cx="9541848" cy="7810499"/>
        </p:xfrm>
        <a:graphic>
          <a:graphicData uri="http://schemas.openxmlformats.org/drawingml/2006/table">
            <a:tbl>
              <a:tblPr/>
              <a:tblGrid>
                <a:gridCol w="188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9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172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Accuracy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Precision (Class 1)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Recall (Class 1)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F1-Score (Class 1)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Comments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sz="1699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43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Unpruned Decision Tree  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76.7%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0.23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0.26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0.24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r">
                        <a:lnSpc>
                          <a:spcPts val="2659"/>
                        </a:lnSpc>
                        <a:spcBef>
                          <a:spcPct val="0"/>
                        </a:spcBef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Slightly Overfitting</a:t>
                      </a:r>
                    </a:p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004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Pruned Decision Tree</a:t>
                      </a:r>
                    </a:p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85.4%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0.00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0.00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0.00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Improved accuracy but fails for minority class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004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83.6%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0.28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0.08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0.12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Handles majority class very well </a:t>
                      </a:r>
                    </a:p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824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 (Balanced)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83.6%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0.28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0.08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0.12</a:t>
                      </a:r>
                    </a:p>
                    <a:p>
                      <a:pPr marL="0" lvl="0" indent="0" algn="l">
                        <a:lnSpc>
                          <a:spcPts val="2939"/>
                        </a:lnSpc>
                        <a:spcBef>
                          <a:spcPct val="0"/>
                        </a:spcBef>
                      </a:pPr>
                      <a:r>
                        <a:rPr lang="en-US" sz="20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Same as RF, reweighted classes but minimal change</a:t>
                      </a:r>
                      <a:endParaRPr lang="en-US" sz="1100"/>
                    </a:p>
                    <a:p>
                      <a:pPr marL="0" lvl="0" indent="0" algn="l">
                        <a:lnSpc>
                          <a:spcPts val="2659"/>
                        </a:lnSpc>
                        <a:spcBef>
                          <a:spcPct val="0"/>
                        </a:spcBef>
                      </a:pPr>
                      <a:r>
                        <a:rPr lang="en-US" sz="1899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1298879" y="393422"/>
            <a:ext cx="15690243" cy="837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49"/>
              </a:lnSpc>
            </a:pPr>
            <a:r>
              <a:rPr lang="en-US" sz="48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BINARY CLASSIFICATION RESULTS &amp; COMPARISON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16468" y="1831835"/>
            <a:ext cx="8209607" cy="739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Pruning improved overall accuracy compared to Unpruned Tree.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Random Forest provided more stable performance but struggled with minority class (MRJFLAG=1).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Class imbalance remains a major challenge even after balancing weights.</a:t>
            </a:r>
          </a:p>
          <a:p>
            <a:pPr marL="753654" lvl="1" indent="-376827" algn="l">
              <a:lnSpc>
                <a:spcPts val="4887"/>
              </a:lnSpc>
              <a:buFont typeface="Arial"/>
              <a:buChar char="•"/>
            </a:pPr>
            <a:r>
              <a:rPr lang="en-US" sz="3490" u="none" strike="noStrike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Important Predictors: School Grade, Missed School Days, Race/Ethnicity.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1394</Words>
  <Application>Microsoft Office PowerPoint</Application>
  <PresentationFormat>Custom</PresentationFormat>
  <Paragraphs>331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Open Sans Bold</vt:lpstr>
      <vt:lpstr>Open Sans</vt:lpstr>
      <vt:lpstr>Century Gothic Paneuropean</vt:lpstr>
      <vt:lpstr>Arial</vt:lpstr>
      <vt:lpstr>Century Gothic Paneuropean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Youth Drug Use </dc:title>
  <cp:lastModifiedBy>Ankit Bisleri</cp:lastModifiedBy>
  <cp:revision>4</cp:revision>
  <dcterms:created xsi:type="dcterms:W3CDTF">2006-08-16T00:00:00Z</dcterms:created>
  <dcterms:modified xsi:type="dcterms:W3CDTF">2025-04-24T01:01:54Z</dcterms:modified>
  <dc:identifier>DAGlWX1BdBo</dc:identifier>
</cp:coreProperties>
</file>