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Montserrat Medium Italics" charset="1" panose="00000600000000000000"/>
      <p:regular r:id="rId15"/>
    </p:embeddedFont>
    <p:embeddedFont>
      <p:font typeface="Cocomat Pro Heavy" charset="1" panose="00000A00000000000000"/>
      <p:regular r:id="rId16"/>
    </p:embeddedFont>
    <p:embeddedFont>
      <p:font typeface="Montserrat Italics" charset="1" panose="00000500000000000000"/>
      <p:regular r:id="rId17"/>
    </p:embeddedFont>
    <p:embeddedFont>
      <p:font typeface="Montserrat Medium" charset="1" panose="00000600000000000000"/>
      <p:regular r:id="rId18"/>
    </p:embeddedFont>
    <p:embeddedFont>
      <p:font typeface="Montserrat Classic Bold" charset="1" panose="00000800000000000000"/>
      <p:regular r:id="rId19"/>
    </p:embeddedFont>
    <p:embeddedFont>
      <p:font typeface="Montserrat" charset="1" panose="00000500000000000000"/>
      <p:regular r:id="rId20"/>
    </p:embeddedFont>
    <p:embeddedFont>
      <p:font typeface="Montserrat Bold" charset="1" panose="000008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Relationship Id="rId6" Target="../media/image3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Relationship Id="rId4" Target="../media/image37.png" Type="http://schemas.openxmlformats.org/officeDocument/2006/relationships/image"/><Relationship Id="rId5" Target="../media/image38.svg" Type="http://schemas.openxmlformats.org/officeDocument/2006/relationships/image"/><Relationship Id="rId6" Target="../media/image39.png" Type="http://schemas.openxmlformats.org/officeDocument/2006/relationships/image"/><Relationship Id="rId7" Target="../media/image40.svg" Type="http://schemas.openxmlformats.org/officeDocument/2006/relationships/image"/><Relationship Id="rId8" Target="../media/image41.png" Type="http://schemas.openxmlformats.org/officeDocument/2006/relationships/image"/><Relationship Id="rId9" Target="../media/image4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C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60112" y="-6875490"/>
            <a:ext cx="13398375" cy="12377222"/>
          </a:xfrm>
          <a:custGeom>
            <a:avLst/>
            <a:gdLst/>
            <a:ahLst/>
            <a:cxnLst/>
            <a:rect r="r" b="b" t="t" l="l"/>
            <a:pathLst>
              <a:path h="12377222" w="13398375">
                <a:moveTo>
                  <a:pt x="0" y="0"/>
                </a:moveTo>
                <a:lnTo>
                  <a:pt x="13398376" y="0"/>
                </a:lnTo>
                <a:lnTo>
                  <a:pt x="13398376" y="12377222"/>
                </a:lnTo>
                <a:lnTo>
                  <a:pt x="0" y="123772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179" r="-211836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627094" y="534271"/>
            <a:ext cx="7726011" cy="9752729"/>
          </a:xfrm>
          <a:custGeom>
            <a:avLst/>
            <a:gdLst/>
            <a:ahLst/>
            <a:cxnLst/>
            <a:rect r="r" b="b" t="t" l="l"/>
            <a:pathLst>
              <a:path h="9752729" w="7726011">
                <a:moveTo>
                  <a:pt x="7726011" y="0"/>
                </a:moveTo>
                <a:lnTo>
                  <a:pt x="0" y="0"/>
                </a:lnTo>
                <a:lnTo>
                  <a:pt x="0" y="9752729"/>
                </a:lnTo>
                <a:lnTo>
                  <a:pt x="7726011" y="9752729"/>
                </a:lnTo>
                <a:lnTo>
                  <a:pt x="772601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920337" y="4862857"/>
            <a:ext cx="4568047" cy="1029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61"/>
              </a:lnSpc>
              <a:spcBef>
                <a:spcPct val="0"/>
              </a:spcBef>
            </a:pPr>
            <a:r>
              <a:rPr lang="en-US" sz="2972">
                <a:solidFill>
                  <a:srgbClr val="05066D"/>
                </a:solidFill>
                <a:latin typeface="Montserrat Medium Italics"/>
              </a:rPr>
              <a:t>INSIGHTS FROM HEALTH CARE DATA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703698" y="2122223"/>
            <a:ext cx="8555602" cy="2758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36"/>
              </a:lnSpc>
            </a:pPr>
            <a:r>
              <a:rPr lang="en-US" sz="8800">
                <a:solidFill>
                  <a:srgbClr val="05066D"/>
                </a:solidFill>
                <a:latin typeface="Cocomat Pro Heavy"/>
              </a:rPr>
              <a:t>HEALTH CARE</a:t>
            </a:r>
          </a:p>
          <a:p>
            <a:pPr algn="l">
              <a:lnSpc>
                <a:spcPts val="10736"/>
              </a:lnSpc>
            </a:pPr>
            <a:r>
              <a:rPr lang="en-US" sz="8800">
                <a:solidFill>
                  <a:srgbClr val="05066D"/>
                </a:solidFill>
                <a:latin typeface="Cocomat Pro Heavy"/>
              </a:rPr>
              <a:t>ANAYSIS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0" y="6006557"/>
            <a:ext cx="18288000" cy="6906869"/>
          </a:xfrm>
          <a:custGeom>
            <a:avLst/>
            <a:gdLst/>
            <a:ahLst/>
            <a:cxnLst/>
            <a:rect r="r" b="b" t="t" l="l"/>
            <a:pathLst>
              <a:path h="6906869" w="18288000">
                <a:moveTo>
                  <a:pt x="0" y="0"/>
                </a:moveTo>
                <a:lnTo>
                  <a:pt x="18288000" y="0"/>
                </a:lnTo>
                <a:lnTo>
                  <a:pt x="18288000" y="6906869"/>
                </a:lnTo>
                <a:lnTo>
                  <a:pt x="0" y="69068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901654" y="2085943"/>
            <a:ext cx="1569439" cy="1838289"/>
          </a:xfrm>
          <a:custGeom>
            <a:avLst/>
            <a:gdLst/>
            <a:ahLst/>
            <a:cxnLst/>
            <a:rect r="r" b="b" t="t" l="l"/>
            <a:pathLst>
              <a:path h="1838289" w="1569439">
                <a:moveTo>
                  <a:pt x="0" y="0"/>
                </a:moveTo>
                <a:lnTo>
                  <a:pt x="1569439" y="0"/>
                </a:lnTo>
                <a:lnTo>
                  <a:pt x="1569439" y="1838289"/>
                </a:lnTo>
                <a:lnTo>
                  <a:pt x="0" y="183828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330071" y="8145934"/>
            <a:ext cx="3050217" cy="531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306"/>
              </a:lnSpc>
            </a:pPr>
            <a:r>
              <a:rPr lang="en-US" sz="3076">
                <a:solidFill>
                  <a:srgbClr val="FFFFFF"/>
                </a:solidFill>
                <a:latin typeface="Montserrat Italics"/>
              </a:rPr>
              <a:t>Monster DA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5400818" y="8212609"/>
            <a:ext cx="1001904" cy="1012450"/>
          </a:xfrm>
          <a:custGeom>
            <a:avLst/>
            <a:gdLst/>
            <a:ahLst/>
            <a:cxnLst/>
            <a:rect r="r" b="b" t="t" l="l"/>
            <a:pathLst>
              <a:path h="1012450" w="1001904">
                <a:moveTo>
                  <a:pt x="0" y="0"/>
                </a:moveTo>
                <a:lnTo>
                  <a:pt x="1001904" y="0"/>
                </a:lnTo>
                <a:lnTo>
                  <a:pt x="1001904" y="1012450"/>
                </a:lnTo>
                <a:lnTo>
                  <a:pt x="0" y="10124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5272" y="-889902"/>
            <a:ext cx="4991149" cy="7541571"/>
          </a:xfrm>
          <a:custGeom>
            <a:avLst/>
            <a:gdLst/>
            <a:ahLst/>
            <a:cxnLst/>
            <a:rect r="r" b="b" t="t" l="l"/>
            <a:pathLst>
              <a:path h="7541571" w="4991149">
                <a:moveTo>
                  <a:pt x="0" y="0"/>
                </a:moveTo>
                <a:lnTo>
                  <a:pt x="4991149" y="0"/>
                </a:lnTo>
                <a:lnTo>
                  <a:pt x="4991149" y="7541572"/>
                </a:lnTo>
                <a:lnTo>
                  <a:pt x="0" y="7541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906383" y="1028700"/>
            <a:ext cx="5352917" cy="4447381"/>
          </a:xfrm>
          <a:custGeom>
            <a:avLst/>
            <a:gdLst/>
            <a:ahLst/>
            <a:cxnLst/>
            <a:rect r="r" b="b" t="t" l="l"/>
            <a:pathLst>
              <a:path h="4447381" w="5352917">
                <a:moveTo>
                  <a:pt x="0" y="0"/>
                </a:moveTo>
                <a:lnTo>
                  <a:pt x="5352917" y="0"/>
                </a:lnTo>
                <a:lnTo>
                  <a:pt x="5352917" y="4447381"/>
                </a:lnTo>
                <a:lnTo>
                  <a:pt x="0" y="44473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12804" y="5742550"/>
            <a:ext cx="2811895" cy="2514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95"/>
              </a:lnSpc>
            </a:pPr>
            <a:r>
              <a:rPr lang="en-US" sz="14639">
                <a:solidFill>
                  <a:srgbClr val="05066D"/>
                </a:solidFill>
                <a:latin typeface="Cocomat Pro Heavy"/>
              </a:rPr>
              <a:t>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12804" y="8113215"/>
            <a:ext cx="2811895" cy="807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5"/>
              </a:lnSpc>
            </a:pPr>
            <a:r>
              <a:rPr lang="en-US" sz="2332">
                <a:solidFill>
                  <a:srgbClr val="000000"/>
                </a:solidFill>
                <a:latin typeface="Montserrat Medium"/>
              </a:rPr>
              <a:t>Max Admitted Month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624699" y="5646617"/>
            <a:ext cx="2811895" cy="2514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95"/>
              </a:lnSpc>
            </a:pPr>
            <a:r>
              <a:rPr lang="en-US" sz="14639">
                <a:solidFill>
                  <a:srgbClr val="05066D"/>
                </a:solidFill>
                <a:latin typeface="Cocomat Pro Heavy"/>
              </a:rPr>
              <a:t>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40136" y="5646617"/>
            <a:ext cx="2811895" cy="2514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95"/>
              </a:lnSpc>
            </a:pPr>
            <a:r>
              <a:rPr lang="en-US" sz="14639">
                <a:solidFill>
                  <a:srgbClr val="05066D"/>
                </a:solidFill>
                <a:latin typeface="Cocomat Pro Heavy"/>
              </a:rPr>
              <a:t>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392294" y="5646617"/>
            <a:ext cx="2811895" cy="2514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95"/>
              </a:lnSpc>
            </a:pPr>
            <a:r>
              <a:rPr lang="en-US" sz="14639">
                <a:solidFill>
                  <a:srgbClr val="05066D"/>
                </a:solidFill>
                <a:latin typeface="Cocomat Pro Heavy"/>
              </a:rPr>
              <a:t>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950506" y="5742550"/>
            <a:ext cx="2811895" cy="2545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95"/>
              </a:lnSpc>
            </a:pPr>
            <a:r>
              <a:rPr lang="en-US" sz="14639">
                <a:solidFill>
                  <a:srgbClr val="05066D"/>
                </a:solidFill>
                <a:latin typeface="Cocomat Pro Heavy"/>
              </a:rPr>
              <a:t>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281628" y="1897539"/>
            <a:ext cx="8550780" cy="1354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98"/>
              </a:lnSpc>
              <a:spcBef>
                <a:spcPct val="0"/>
              </a:spcBef>
            </a:pPr>
            <a:r>
              <a:rPr lang="en-US" sz="7784">
                <a:solidFill>
                  <a:srgbClr val="05066D"/>
                </a:solidFill>
                <a:latin typeface="Cocomat Pro Heavy"/>
              </a:rPr>
              <a:t>INSIGHTS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624699" y="8113215"/>
            <a:ext cx="2811895" cy="807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5"/>
              </a:lnSpc>
            </a:pPr>
            <a:r>
              <a:rPr lang="en-US" sz="2332">
                <a:solidFill>
                  <a:srgbClr val="000000"/>
                </a:solidFill>
                <a:latin typeface="Montserrat Medium"/>
              </a:rPr>
              <a:t>Top Performing Hospital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940136" y="8113215"/>
            <a:ext cx="2811895" cy="807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5"/>
              </a:lnSpc>
            </a:pPr>
            <a:r>
              <a:rPr lang="en-US" sz="2332">
                <a:solidFill>
                  <a:srgbClr val="000000"/>
                </a:solidFill>
                <a:latin typeface="Montserrat Medium"/>
              </a:rPr>
              <a:t>Optimal Time of Staff Availability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500436" y="8113215"/>
            <a:ext cx="2811895" cy="807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5"/>
              </a:lnSpc>
            </a:pPr>
            <a:r>
              <a:rPr lang="en-US" sz="2332">
                <a:solidFill>
                  <a:srgbClr val="000000"/>
                </a:solidFill>
                <a:latin typeface="Montserrat Medium"/>
              </a:rPr>
              <a:t>Medical Condition and Medication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950506" y="8113215"/>
            <a:ext cx="2811895" cy="807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5"/>
              </a:lnSpc>
            </a:pPr>
            <a:r>
              <a:rPr lang="en-US" sz="2332">
                <a:solidFill>
                  <a:srgbClr val="000000"/>
                </a:solidFill>
                <a:latin typeface="Montserrat Medium"/>
              </a:rPr>
              <a:t>Most Expensive Medical Condition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30093" y="5625717"/>
            <a:ext cx="22473900" cy="7069063"/>
          </a:xfrm>
          <a:custGeom>
            <a:avLst/>
            <a:gdLst/>
            <a:ahLst/>
            <a:cxnLst/>
            <a:rect r="r" b="b" t="t" l="l"/>
            <a:pathLst>
              <a:path h="7069063" w="22473900">
                <a:moveTo>
                  <a:pt x="0" y="0"/>
                </a:moveTo>
                <a:lnTo>
                  <a:pt x="22473899" y="0"/>
                </a:lnTo>
                <a:lnTo>
                  <a:pt x="22473899" y="7069063"/>
                </a:lnTo>
                <a:lnTo>
                  <a:pt x="0" y="7069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39527" y="3411023"/>
            <a:ext cx="1953145" cy="195314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-66675"/>
              <a:ext cx="660400" cy="803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021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834756" y="3847914"/>
            <a:ext cx="1362686" cy="1079361"/>
          </a:xfrm>
          <a:custGeom>
            <a:avLst/>
            <a:gdLst/>
            <a:ahLst/>
            <a:cxnLst/>
            <a:rect r="r" b="b" t="t" l="l"/>
            <a:pathLst>
              <a:path h="1079361" w="1362686">
                <a:moveTo>
                  <a:pt x="0" y="0"/>
                </a:moveTo>
                <a:lnTo>
                  <a:pt x="1362686" y="0"/>
                </a:lnTo>
                <a:lnTo>
                  <a:pt x="1362686" y="1079362"/>
                </a:lnTo>
                <a:lnTo>
                  <a:pt x="0" y="10793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539527" y="5786120"/>
            <a:ext cx="1953145" cy="1953145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C5FF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-66675"/>
              <a:ext cx="660400" cy="803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021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012219" y="6354767"/>
            <a:ext cx="1185223" cy="963487"/>
          </a:xfrm>
          <a:custGeom>
            <a:avLst/>
            <a:gdLst/>
            <a:ahLst/>
            <a:cxnLst/>
            <a:rect r="r" b="b" t="t" l="l"/>
            <a:pathLst>
              <a:path h="963487" w="1185223">
                <a:moveTo>
                  <a:pt x="0" y="0"/>
                </a:moveTo>
                <a:lnTo>
                  <a:pt x="1185223" y="0"/>
                </a:lnTo>
                <a:lnTo>
                  <a:pt x="1185223" y="963488"/>
                </a:lnTo>
                <a:lnTo>
                  <a:pt x="0" y="9634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710938" y="1551429"/>
            <a:ext cx="11235803" cy="1304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599"/>
              </a:lnSpc>
              <a:spcBef>
                <a:spcPct val="0"/>
              </a:spcBef>
            </a:pPr>
            <a:r>
              <a:rPr lang="en-US" sz="7570">
                <a:solidFill>
                  <a:srgbClr val="05066D"/>
                </a:solidFill>
                <a:latin typeface="Cocomat Pro Heavy"/>
              </a:rPr>
              <a:t>ABOUT US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757319" y="3248989"/>
            <a:ext cx="4283072" cy="746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93"/>
              </a:lnSpc>
              <a:spcBef>
                <a:spcPct val="0"/>
              </a:spcBef>
            </a:pPr>
            <a:r>
              <a:rPr lang="en-US" sz="4352">
                <a:solidFill>
                  <a:srgbClr val="337096"/>
                </a:solidFill>
                <a:latin typeface="Montserrat Classic Bold"/>
              </a:rPr>
              <a:t>OUR TEAM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757319" y="4320920"/>
            <a:ext cx="4283072" cy="526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3"/>
              </a:lnSpc>
              <a:spcBef>
                <a:spcPct val="0"/>
              </a:spcBef>
            </a:pPr>
            <a:r>
              <a:rPr lang="en-US" sz="3052">
                <a:solidFill>
                  <a:srgbClr val="337096"/>
                </a:solidFill>
                <a:latin typeface="Montserrat Classic Bold"/>
              </a:rPr>
              <a:t>ANKIT RAJ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757319" y="5430546"/>
            <a:ext cx="4283072" cy="526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3"/>
              </a:lnSpc>
              <a:spcBef>
                <a:spcPct val="0"/>
              </a:spcBef>
            </a:pPr>
            <a:r>
              <a:rPr lang="en-US" sz="3052">
                <a:solidFill>
                  <a:srgbClr val="337096"/>
                </a:solidFill>
                <a:latin typeface="Montserrat Classic Bold"/>
              </a:rPr>
              <a:t>ANUJ KUMAR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757319" y="6540171"/>
            <a:ext cx="4283072" cy="526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3"/>
              </a:lnSpc>
              <a:spcBef>
                <a:spcPct val="0"/>
              </a:spcBef>
            </a:pPr>
            <a:r>
              <a:rPr lang="en-US" sz="3052">
                <a:solidFill>
                  <a:srgbClr val="337096"/>
                </a:solidFill>
                <a:latin typeface="Montserrat Classic Bold"/>
              </a:rPr>
              <a:t>KRISHNA KISHORE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C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91487" y="1991724"/>
            <a:ext cx="5089155" cy="4389396"/>
          </a:xfrm>
          <a:custGeom>
            <a:avLst/>
            <a:gdLst/>
            <a:ahLst/>
            <a:cxnLst/>
            <a:rect r="r" b="b" t="t" l="l"/>
            <a:pathLst>
              <a:path h="4389396" w="5089155">
                <a:moveTo>
                  <a:pt x="0" y="0"/>
                </a:moveTo>
                <a:lnTo>
                  <a:pt x="5089156" y="0"/>
                </a:lnTo>
                <a:lnTo>
                  <a:pt x="5089156" y="4389397"/>
                </a:lnTo>
                <a:lnTo>
                  <a:pt x="0" y="43893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798" t="-90543" r="-380302" b="-13335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02716" y="623148"/>
            <a:ext cx="6985284" cy="9663852"/>
          </a:xfrm>
          <a:custGeom>
            <a:avLst/>
            <a:gdLst/>
            <a:ahLst/>
            <a:cxnLst/>
            <a:rect r="r" b="b" t="t" l="l"/>
            <a:pathLst>
              <a:path h="9663852" w="6985284">
                <a:moveTo>
                  <a:pt x="0" y="0"/>
                </a:moveTo>
                <a:lnTo>
                  <a:pt x="6985284" y="0"/>
                </a:lnTo>
                <a:lnTo>
                  <a:pt x="6985284" y="9663852"/>
                </a:lnTo>
                <a:lnTo>
                  <a:pt x="0" y="96638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3201623" y="3646473"/>
            <a:ext cx="7956059" cy="1868396"/>
            <a:chOff x="0" y="0"/>
            <a:chExt cx="1268996" cy="29801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68996" cy="298010"/>
            </a:xfrm>
            <a:custGeom>
              <a:avLst/>
              <a:gdLst/>
              <a:ahLst/>
              <a:cxnLst/>
              <a:rect r="r" b="b" t="t" l="l"/>
              <a:pathLst>
                <a:path h="298010" w="1268996">
                  <a:moveTo>
                    <a:pt x="97308" y="0"/>
                  </a:moveTo>
                  <a:lnTo>
                    <a:pt x="1171687" y="0"/>
                  </a:lnTo>
                  <a:cubicBezTo>
                    <a:pt x="1197495" y="0"/>
                    <a:pt x="1222246" y="10252"/>
                    <a:pt x="1240495" y="28501"/>
                  </a:cubicBezTo>
                  <a:cubicBezTo>
                    <a:pt x="1258744" y="46750"/>
                    <a:pt x="1268996" y="71501"/>
                    <a:pt x="1268996" y="97308"/>
                  </a:cubicBezTo>
                  <a:lnTo>
                    <a:pt x="1268996" y="200702"/>
                  </a:lnTo>
                  <a:cubicBezTo>
                    <a:pt x="1268996" y="254444"/>
                    <a:pt x="1225429" y="298010"/>
                    <a:pt x="1171687" y="298010"/>
                  </a:cubicBezTo>
                  <a:lnTo>
                    <a:pt x="97308" y="298010"/>
                  </a:lnTo>
                  <a:cubicBezTo>
                    <a:pt x="43566" y="298010"/>
                    <a:pt x="0" y="254444"/>
                    <a:pt x="0" y="200702"/>
                  </a:cubicBezTo>
                  <a:lnTo>
                    <a:pt x="0" y="97308"/>
                  </a:lnTo>
                  <a:cubicBezTo>
                    <a:pt x="0" y="43566"/>
                    <a:pt x="43566" y="0"/>
                    <a:pt x="97308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42875"/>
              <a:ext cx="1268996" cy="4408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021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725874" y="885825"/>
            <a:ext cx="9036227" cy="2474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70"/>
              </a:lnSpc>
              <a:spcBef>
                <a:spcPct val="0"/>
              </a:spcBef>
            </a:pPr>
            <a:r>
              <a:rPr lang="en-US" sz="6978">
                <a:solidFill>
                  <a:srgbClr val="05066D"/>
                </a:solidFill>
                <a:latin typeface="Cocomat Pro Heavy"/>
              </a:rPr>
              <a:t>MAX ADMITTED MONTH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65681" y="3581053"/>
            <a:ext cx="1421591" cy="1627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475"/>
              </a:lnSpc>
              <a:spcBef>
                <a:spcPct val="0"/>
              </a:spcBef>
            </a:pPr>
            <a:r>
              <a:rPr lang="en-US" sz="9625">
                <a:solidFill>
                  <a:srgbClr val="337096"/>
                </a:solidFill>
                <a:latin typeface="Montserrat Classic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66421" y="6314446"/>
            <a:ext cx="7641703" cy="2491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3"/>
              </a:lnSpc>
              <a:spcBef>
                <a:spcPct val="0"/>
              </a:spcBef>
            </a:pPr>
            <a:r>
              <a:rPr lang="en-US" sz="3545">
                <a:solidFill>
                  <a:srgbClr val="000000"/>
                </a:solidFill>
                <a:latin typeface="Montserrat"/>
              </a:rPr>
              <a:t>As per the analysis we did in PowerBi, maximum number of patients admitted is in month August - </a:t>
            </a:r>
            <a:r>
              <a:rPr lang="en-US" sz="3545">
                <a:solidFill>
                  <a:srgbClr val="000000"/>
                </a:solidFill>
                <a:latin typeface="Montserrat Bold"/>
              </a:rPr>
              <a:t>4832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724179" y="4946989"/>
            <a:ext cx="28212405" cy="8874084"/>
          </a:xfrm>
          <a:custGeom>
            <a:avLst/>
            <a:gdLst/>
            <a:ahLst/>
            <a:cxnLst/>
            <a:rect r="r" b="b" t="t" l="l"/>
            <a:pathLst>
              <a:path h="8874084" w="28212405">
                <a:moveTo>
                  <a:pt x="0" y="0"/>
                </a:moveTo>
                <a:lnTo>
                  <a:pt x="28212405" y="0"/>
                </a:lnTo>
                <a:lnTo>
                  <a:pt x="28212405" y="8874083"/>
                </a:lnTo>
                <a:lnTo>
                  <a:pt x="0" y="88740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233181"/>
            <a:ext cx="7599093" cy="8030247"/>
          </a:xfrm>
          <a:custGeom>
            <a:avLst/>
            <a:gdLst/>
            <a:ahLst/>
            <a:cxnLst/>
            <a:rect r="r" b="b" t="t" l="l"/>
            <a:pathLst>
              <a:path h="8030247" w="7599093">
                <a:moveTo>
                  <a:pt x="0" y="0"/>
                </a:moveTo>
                <a:lnTo>
                  <a:pt x="7599093" y="0"/>
                </a:lnTo>
                <a:lnTo>
                  <a:pt x="7599093" y="8030248"/>
                </a:lnTo>
                <a:lnTo>
                  <a:pt x="0" y="80302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40770" y="4732432"/>
            <a:ext cx="5974898" cy="4651598"/>
          </a:xfrm>
          <a:custGeom>
            <a:avLst/>
            <a:gdLst/>
            <a:ahLst/>
            <a:cxnLst/>
            <a:rect r="r" b="b" t="t" l="l"/>
            <a:pathLst>
              <a:path h="4651598" w="5974898">
                <a:moveTo>
                  <a:pt x="0" y="0"/>
                </a:moveTo>
                <a:lnTo>
                  <a:pt x="5974897" y="0"/>
                </a:lnTo>
                <a:lnTo>
                  <a:pt x="5974897" y="4651599"/>
                </a:lnTo>
                <a:lnTo>
                  <a:pt x="0" y="465159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34452" t="-164563" r="-284710" b="-18238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275712" y="330405"/>
            <a:ext cx="16589316" cy="1223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898"/>
              </a:lnSpc>
              <a:spcBef>
                <a:spcPct val="0"/>
              </a:spcBef>
            </a:pPr>
            <a:r>
              <a:rPr lang="en-US" sz="7070">
                <a:solidFill>
                  <a:srgbClr val="45467E"/>
                </a:solidFill>
                <a:latin typeface="Cocomat Pro Heavy"/>
              </a:rPr>
              <a:t>TOP PERFORMING HOSPITAL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6042"/>
            <a:ext cx="1778267" cy="1627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475"/>
              </a:lnSpc>
              <a:spcBef>
                <a:spcPct val="0"/>
              </a:spcBef>
            </a:pPr>
            <a:r>
              <a:rPr lang="en-US" sz="9625">
                <a:solidFill>
                  <a:srgbClr val="337096"/>
                </a:solidFill>
                <a:latin typeface="Montserrat Classic Bold"/>
              </a:rPr>
              <a:t>02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627793" y="1577290"/>
            <a:ext cx="7641703" cy="1862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3"/>
              </a:lnSpc>
              <a:spcBef>
                <a:spcPct val="0"/>
              </a:spcBef>
            </a:pPr>
            <a:r>
              <a:rPr lang="en-US" sz="3545">
                <a:solidFill>
                  <a:srgbClr val="000000"/>
                </a:solidFill>
                <a:latin typeface="Montserrat"/>
              </a:rPr>
              <a:t>The maximum admissions in hospital is made by </a:t>
            </a:r>
            <a:r>
              <a:rPr lang="en-US" sz="3545">
                <a:solidFill>
                  <a:srgbClr val="000000"/>
                </a:solidFill>
                <a:latin typeface="Montserrat Bold"/>
              </a:rPr>
              <a:t>LLC Smith</a:t>
            </a:r>
            <a:r>
              <a:rPr lang="en-US" sz="3545">
                <a:solidFill>
                  <a:srgbClr val="000000"/>
                </a:solidFill>
                <a:latin typeface="Montserrat"/>
              </a:rPr>
              <a:t> among all the other hospitals.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60343" y="1344635"/>
            <a:ext cx="9738141" cy="2057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24"/>
              </a:lnSpc>
              <a:spcBef>
                <a:spcPct val="0"/>
              </a:spcBef>
            </a:pPr>
            <a:r>
              <a:rPr lang="en-US" sz="5803">
                <a:solidFill>
                  <a:srgbClr val="05066D"/>
                </a:solidFill>
                <a:latin typeface="Cocomat Pro Heavy"/>
              </a:rPr>
              <a:t>OPTIMAL TIME OF STAFF AVAILABILITY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37784" y="5873395"/>
            <a:ext cx="6255454" cy="4369267"/>
          </a:xfrm>
          <a:custGeom>
            <a:avLst/>
            <a:gdLst/>
            <a:ahLst/>
            <a:cxnLst/>
            <a:rect r="r" b="b" t="t" l="l"/>
            <a:pathLst>
              <a:path h="4369267" w="6255454">
                <a:moveTo>
                  <a:pt x="0" y="0"/>
                </a:moveTo>
                <a:lnTo>
                  <a:pt x="6255454" y="0"/>
                </a:lnTo>
                <a:lnTo>
                  <a:pt x="6255454" y="4369267"/>
                </a:lnTo>
                <a:lnTo>
                  <a:pt x="0" y="4369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228911" y="3443686"/>
            <a:ext cx="8102351" cy="2429709"/>
            <a:chOff x="0" y="0"/>
            <a:chExt cx="1118886" cy="33552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18886" cy="335528"/>
            </a:xfrm>
            <a:custGeom>
              <a:avLst/>
              <a:gdLst/>
              <a:ahLst/>
              <a:cxnLst/>
              <a:rect r="r" b="b" t="t" l="l"/>
              <a:pathLst>
                <a:path h="335528" w="1118886">
                  <a:moveTo>
                    <a:pt x="16244" y="0"/>
                  </a:moveTo>
                  <a:lnTo>
                    <a:pt x="1102643" y="0"/>
                  </a:lnTo>
                  <a:cubicBezTo>
                    <a:pt x="1111614" y="0"/>
                    <a:pt x="1118886" y="7273"/>
                    <a:pt x="1118886" y="16244"/>
                  </a:cubicBezTo>
                  <a:lnTo>
                    <a:pt x="1118886" y="319285"/>
                  </a:lnTo>
                  <a:cubicBezTo>
                    <a:pt x="1118886" y="323593"/>
                    <a:pt x="1117175" y="327724"/>
                    <a:pt x="1114129" y="330771"/>
                  </a:cubicBezTo>
                  <a:cubicBezTo>
                    <a:pt x="1111082" y="333817"/>
                    <a:pt x="1106951" y="335528"/>
                    <a:pt x="1102643" y="335528"/>
                  </a:cubicBezTo>
                  <a:lnTo>
                    <a:pt x="16244" y="335528"/>
                  </a:lnTo>
                  <a:cubicBezTo>
                    <a:pt x="11936" y="335528"/>
                    <a:pt x="7804" y="333817"/>
                    <a:pt x="4758" y="330771"/>
                  </a:cubicBezTo>
                  <a:cubicBezTo>
                    <a:pt x="1711" y="327724"/>
                    <a:pt x="0" y="323593"/>
                    <a:pt x="0" y="319285"/>
                  </a:cubicBezTo>
                  <a:lnTo>
                    <a:pt x="0" y="16244"/>
                  </a:lnTo>
                  <a:cubicBezTo>
                    <a:pt x="0" y="11936"/>
                    <a:pt x="1711" y="7804"/>
                    <a:pt x="4758" y="4758"/>
                  </a:cubicBezTo>
                  <a:cubicBezTo>
                    <a:pt x="7804" y="1711"/>
                    <a:pt x="11936" y="0"/>
                    <a:pt x="16244" y="0"/>
                  </a:cubicBezTo>
                  <a:close/>
                </a:path>
              </a:pathLst>
            </a:custGeom>
            <a:solidFill>
              <a:srgbClr val="E4EEFF">
                <a:alpha val="56863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118886" cy="3926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82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735272" y="-889902"/>
            <a:ext cx="2630125" cy="3974090"/>
          </a:xfrm>
          <a:custGeom>
            <a:avLst/>
            <a:gdLst/>
            <a:ahLst/>
            <a:cxnLst/>
            <a:rect r="r" b="b" t="t" l="l"/>
            <a:pathLst>
              <a:path h="3974090" w="2630125">
                <a:moveTo>
                  <a:pt x="0" y="0"/>
                </a:moveTo>
                <a:lnTo>
                  <a:pt x="2630126" y="0"/>
                </a:lnTo>
                <a:lnTo>
                  <a:pt x="2630126" y="3974091"/>
                </a:lnTo>
                <a:lnTo>
                  <a:pt x="0" y="39740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3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1704061">
            <a:off x="13824431" y="5385399"/>
            <a:ext cx="4991149" cy="7541571"/>
          </a:xfrm>
          <a:custGeom>
            <a:avLst/>
            <a:gdLst/>
            <a:ahLst/>
            <a:cxnLst/>
            <a:rect r="r" b="b" t="t" l="l"/>
            <a:pathLst>
              <a:path h="7541571" w="4991149">
                <a:moveTo>
                  <a:pt x="4991149" y="7541572"/>
                </a:moveTo>
                <a:lnTo>
                  <a:pt x="0" y="7541572"/>
                </a:lnTo>
                <a:lnTo>
                  <a:pt x="0" y="0"/>
                </a:lnTo>
                <a:lnTo>
                  <a:pt x="4991149" y="0"/>
                </a:lnTo>
                <a:lnTo>
                  <a:pt x="4991149" y="7541572"/>
                </a:lnTo>
                <a:close/>
              </a:path>
            </a:pathLst>
          </a:custGeom>
          <a:blipFill>
            <a:blip r:embed="rId4">
              <a:alphaModFix amt="43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437018" y="1815855"/>
            <a:ext cx="4222398" cy="7063911"/>
          </a:xfrm>
          <a:custGeom>
            <a:avLst/>
            <a:gdLst/>
            <a:ahLst/>
            <a:cxnLst/>
            <a:rect r="r" b="b" t="t" l="l"/>
            <a:pathLst>
              <a:path h="7063911" w="4222398">
                <a:moveTo>
                  <a:pt x="0" y="0"/>
                </a:moveTo>
                <a:lnTo>
                  <a:pt x="4222398" y="0"/>
                </a:lnTo>
                <a:lnTo>
                  <a:pt x="4222398" y="7063911"/>
                </a:lnTo>
                <a:lnTo>
                  <a:pt x="0" y="70639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4631" t="-45864" r="-375198" b="-18678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506416" y="3552538"/>
            <a:ext cx="7547341" cy="211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1"/>
              </a:lnSpc>
              <a:spcBef>
                <a:spcPct val="0"/>
              </a:spcBef>
            </a:pPr>
            <a:r>
              <a:rPr lang="en-US" sz="3029">
                <a:solidFill>
                  <a:srgbClr val="000000"/>
                </a:solidFill>
                <a:latin typeface="Montserrat"/>
              </a:rPr>
              <a:t>Max staff is available when patients admitted are less that is in month</a:t>
            </a:r>
            <a:r>
              <a:rPr lang="en-US" sz="3029">
                <a:solidFill>
                  <a:srgbClr val="000000"/>
                </a:solidFill>
                <a:latin typeface="Montserrat Bold"/>
              </a:rPr>
              <a:t> February </a:t>
            </a:r>
            <a:r>
              <a:rPr lang="en-US" sz="3029">
                <a:solidFill>
                  <a:srgbClr val="000000"/>
                </a:solidFill>
                <a:latin typeface="Montserrat"/>
              </a:rPr>
              <a:t>and discharge is more that is in month </a:t>
            </a:r>
            <a:r>
              <a:rPr lang="en-US" sz="3029">
                <a:solidFill>
                  <a:srgbClr val="000000"/>
                </a:solidFill>
                <a:latin typeface="Montserrat Bold"/>
              </a:rPr>
              <a:t>July</a:t>
            </a:r>
            <a:r>
              <a:rPr lang="en-US" sz="3029">
                <a:solidFill>
                  <a:srgbClr val="000000"/>
                </a:solidFill>
                <a:latin typeface="Montserrat"/>
              </a:rPr>
              <a:t>.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7462" y="906644"/>
            <a:ext cx="1778267" cy="1627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475"/>
              </a:lnSpc>
              <a:spcBef>
                <a:spcPct val="0"/>
              </a:spcBef>
            </a:pPr>
            <a:r>
              <a:rPr lang="en-US" sz="9625">
                <a:solidFill>
                  <a:srgbClr val="337096"/>
                </a:solidFill>
                <a:latin typeface="Montserrat Classic Bold"/>
              </a:rPr>
              <a:t>03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C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20692" y="3355592"/>
            <a:ext cx="6163351" cy="1900994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8533438" y="5748573"/>
            <a:ext cx="2960660" cy="4211118"/>
            <a:chOff x="0" y="0"/>
            <a:chExt cx="3947547" cy="561482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36717" y="0"/>
              <a:ext cx="3910830" cy="762605"/>
              <a:chOff x="0" y="0"/>
              <a:chExt cx="494141" cy="96357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94141" cy="96357"/>
              </a:xfrm>
              <a:custGeom>
                <a:avLst/>
                <a:gdLst/>
                <a:ahLst/>
                <a:cxnLst/>
                <a:rect r="r" b="b" t="t" l="l"/>
                <a:pathLst>
                  <a:path h="96357" w="494141">
                    <a:moveTo>
                      <a:pt x="44871" y="0"/>
                    </a:moveTo>
                    <a:lnTo>
                      <a:pt x="449269" y="0"/>
                    </a:lnTo>
                    <a:cubicBezTo>
                      <a:pt x="461170" y="0"/>
                      <a:pt x="472583" y="4727"/>
                      <a:pt x="480998" y="13142"/>
                    </a:cubicBezTo>
                    <a:cubicBezTo>
                      <a:pt x="489413" y="21557"/>
                      <a:pt x="494141" y="32971"/>
                      <a:pt x="494141" y="44871"/>
                    </a:cubicBezTo>
                    <a:lnTo>
                      <a:pt x="494141" y="51485"/>
                    </a:lnTo>
                    <a:cubicBezTo>
                      <a:pt x="494141" y="63386"/>
                      <a:pt x="489413" y="74799"/>
                      <a:pt x="480998" y="83214"/>
                    </a:cubicBezTo>
                    <a:cubicBezTo>
                      <a:pt x="472583" y="91629"/>
                      <a:pt x="461170" y="96357"/>
                      <a:pt x="449269" y="96357"/>
                    </a:cubicBezTo>
                    <a:lnTo>
                      <a:pt x="44871" y="96357"/>
                    </a:lnTo>
                    <a:cubicBezTo>
                      <a:pt x="32971" y="96357"/>
                      <a:pt x="21557" y="91629"/>
                      <a:pt x="13142" y="83214"/>
                    </a:cubicBezTo>
                    <a:cubicBezTo>
                      <a:pt x="4727" y="74799"/>
                      <a:pt x="0" y="63386"/>
                      <a:pt x="0" y="51485"/>
                    </a:cubicBezTo>
                    <a:lnTo>
                      <a:pt x="0" y="44871"/>
                    </a:lnTo>
                    <a:cubicBezTo>
                      <a:pt x="0" y="32971"/>
                      <a:pt x="4727" y="21557"/>
                      <a:pt x="13142" y="13142"/>
                    </a:cubicBezTo>
                    <a:cubicBezTo>
                      <a:pt x="21557" y="4727"/>
                      <a:pt x="32971" y="0"/>
                      <a:pt x="44871" y="0"/>
                    </a:cubicBezTo>
                    <a:close/>
                  </a:path>
                </a:pathLst>
              </a:custGeom>
              <a:solidFill>
                <a:srgbClr val="3B365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28575"/>
                <a:ext cx="494141" cy="1249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88"/>
                  </a:lnSpc>
                </a:pPr>
                <a:r>
                  <a:rPr lang="en-US" sz="2093" spc="205">
                    <a:solidFill>
                      <a:srgbClr val="FBFAF8"/>
                    </a:solidFill>
                    <a:latin typeface="Montserrat"/>
                  </a:rPr>
                  <a:t>Arthritis - Aspirin</a:t>
                </a: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36717" y="929785"/>
              <a:ext cx="3874114" cy="770988"/>
              <a:chOff x="0" y="0"/>
              <a:chExt cx="489501" cy="97416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489501" cy="97416"/>
              </a:xfrm>
              <a:custGeom>
                <a:avLst/>
                <a:gdLst/>
                <a:ahLst/>
                <a:cxnLst/>
                <a:rect r="r" b="b" t="t" l="l"/>
                <a:pathLst>
                  <a:path h="97416" w="489501">
                    <a:moveTo>
                      <a:pt x="45296" y="0"/>
                    </a:moveTo>
                    <a:lnTo>
                      <a:pt x="444205" y="0"/>
                    </a:lnTo>
                    <a:cubicBezTo>
                      <a:pt x="456218" y="0"/>
                      <a:pt x="467740" y="4772"/>
                      <a:pt x="476234" y="13267"/>
                    </a:cubicBezTo>
                    <a:cubicBezTo>
                      <a:pt x="484729" y="21762"/>
                      <a:pt x="489501" y="33283"/>
                      <a:pt x="489501" y="45296"/>
                    </a:cubicBezTo>
                    <a:lnTo>
                      <a:pt x="489501" y="52119"/>
                    </a:lnTo>
                    <a:cubicBezTo>
                      <a:pt x="489501" y="77136"/>
                      <a:pt x="469221" y="97416"/>
                      <a:pt x="444205" y="97416"/>
                    </a:cubicBezTo>
                    <a:lnTo>
                      <a:pt x="45296" y="97416"/>
                    </a:lnTo>
                    <a:cubicBezTo>
                      <a:pt x="33283" y="97416"/>
                      <a:pt x="21762" y="92644"/>
                      <a:pt x="13267" y="84149"/>
                    </a:cubicBezTo>
                    <a:cubicBezTo>
                      <a:pt x="4772" y="75654"/>
                      <a:pt x="0" y="64133"/>
                      <a:pt x="0" y="52119"/>
                    </a:cubicBezTo>
                    <a:lnTo>
                      <a:pt x="0" y="45296"/>
                    </a:lnTo>
                    <a:cubicBezTo>
                      <a:pt x="0" y="33283"/>
                      <a:pt x="4772" y="21762"/>
                      <a:pt x="13267" y="13267"/>
                    </a:cubicBezTo>
                    <a:cubicBezTo>
                      <a:pt x="21762" y="4772"/>
                      <a:pt x="33283" y="0"/>
                      <a:pt x="45296" y="0"/>
                    </a:cubicBezTo>
                    <a:close/>
                  </a:path>
                </a:pathLst>
              </a:custGeom>
              <a:solidFill>
                <a:srgbClr val="3B365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489501" cy="13551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12"/>
                  </a:lnSpc>
                </a:pPr>
                <a:r>
                  <a:rPr lang="en-US" sz="1893" spc="185">
                    <a:solidFill>
                      <a:srgbClr val="FBFAF8"/>
                    </a:solidFill>
                    <a:latin typeface="Montserrat"/>
                  </a:rPr>
                  <a:t>Asthma - Penicillin</a:t>
                </a: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36717" y="1867954"/>
              <a:ext cx="3874114" cy="738642"/>
              <a:chOff x="0" y="0"/>
              <a:chExt cx="489501" cy="93329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489501" cy="93329"/>
              </a:xfrm>
              <a:custGeom>
                <a:avLst/>
                <a:gdLst/>
                <a:ahLst/>
                <a:cxnLst/>
                <a:rect r="r" b="b" t="t" l="l"/>
                <a:pathLst>
                  <a:path h="93329" w="489501">
                    <a:moveTo>
                      <a:pt x="45296" y="0"/>
                    </a:moveTo>
                    <a:lnTo>
                      <a:pt x="444205" y="0"/>
                    </a:lnTo>
                    <a:cubicBezTo>
                      <a:pt x="456218" y="0"/>
                      <a:pt x="467740" y="4772"/>
                      <a:pt x="476234" y="13267"/>
                    </a:cubicBezTo>
                    <a:cubicBezTo>
                      <a:pt x="484729" y="21762"/>
                      <a:pt x="489501" y="33283"/>
                      <a:pt x="489501" y="45296"/>
                    </a:cubicBezTo>
                    <a:lnTo>
                      <a:pt x="489501" y="48032"/>
                    </a:lnTo>
                    <a:cubicBezTo>
                      <a:pt x="489501" y="73049"/>
                      <a:pt x="469221" y="93329"/>
                      <a:pt x="444205" y="93329"/>
                    </a:cubicBezTo>
                    <a:lnTo>
                      <a:pt x="45296" y="93329"/>
                    </a:lnTo>
                    <a:cubicBezTo>
                      <a:pt x="33283" y="93329"/>
                      <a:pt x="21762" y="88556"/>
                      <a:pt x="13267" y="80062"/>
                    </a:cubicBezTo>
                    <a:cubicBezTo>
                      <a:pt x="4772" y="71567"/>
                      <a:pt x="0" y="60046"/>
                      <a:pt x="0" y="48032"/>
                    </a:cubicBezTo>
                    <a:lnTo>
                      <a:pt x="0" y="45296"/>
                    </a:lnTo>
                    <a:cubicBezTo>
                      <a:pt x="0" y="33283"/>
                      <a:pt x="4772" y="21762"/>
                      <a:pt x="13267" y="13267"/>
                    </a:cubicBezTo>
                    <a:cubicBezTo>
                      <a:pt x="21762" y="4772"/>
                      <a:pt x="33283" y="0"/>
                      <a:pt x="45296" y="0"/>
                    </a:cubicBezTo>
                    <a:close/>
                  </a:path>
                </a:pathLst>
              </a:custGeom>
              <a:solidFill>
                <a:srgbClr val="3B365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489501" cy="13142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12"/>
                  </a:lnSpc>
                </a:pPr>
                <a:r>
                  <a:rPr lang="en-US" sz="1893" spc="185">
                    <a:solidFill>
                      <a:srgbClr val="FBFAF8"/>
                    </a:solidFill>
                    <a:latin typeface="Montserrat"/>
                  </a:rPr>
                  <a:t>Cancer - Lipitor</a:t>
                </a: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73433" y="2771695"/>
              <a:ext cx="3874114" cy="733157"/>
              <a:chOff x="0" y="0"/>
              <a:chExt cx="489501" cy="92636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489501" cy="92636"/>
              </a:xfrm>
              <a:custGeom>
                <a:avLst/>
                <a:gdLst/>
                <a:ahLst/>
                <a:cxnLst/>
                <a:rect r="r" b="b" t="t" l="l"/>
                <a:pathLst>
                  <a:path h="92636" w="489501">
                    <a:moveTo>
                      <a:pt x="45296" y="0"/>
                    </a:moveTo>
                    <a:lnTo>
                      <a:pt x="444205" y="0"/>
                    </a:lnTo>
                    <a:cubicBezTo>
                      <a:pt x="456218" y="0"/>
                      <a:pt x="467740" y="4772"/>
                      <a:pt x="476234" y="13267"/>
                    </a:cubicBezTo>
                    <a:cubicBezTo>
                      <a:pt x="484729" y="21762"/>
                      <a:pt x="489501" y="33283"/>
                      <a:pt x="489501" y="45296"/>
                    </a:cubicBezTo>
                    <a:lnTo>
                      <a:pt x="489501" y="47339"/>
                    </a:lnTo>
                    <a:cubicBezTo>
                      <a:pt x="489501" y="59353"/>
                      <a:pt x="484729" y="70874"/>
                      <a:pt x="476234" y="79369"/>
                    </a:cubicBezTo>
                    <a:cubicBezTo>
                      <a:pt x="467740" y="87863"/>
                      <a:pt x="456218" y="92636"/>
                      <a:pt x="444205" y="92636"/>
                    </a:cubicBezTo>
                    <a:lnTo>
                      <a:pt x="45296" y="92636"/>
                    </a:lnTo>
                    <a:cubicBezTo>
                      <a:pt x="20280" y="92636"/>
                      <a:pt x="0" y="72356"/>
                      <a:pt x="0" y="47339"/>
                    </a:cubicBezTo>
                    <a:lnTo>
                      <a:pt x="0" y="45296"/>
                    </a:lnTo>
                    <a:cubicBezTo>
                      <a:pt x="0" y="33283"/>
                      <a:pt x="4772" y="21762"/>
                      <a:pt x="13267" y="13267"/>
                    </a:cubicBezTo>
                    <a:cubicBezTo>
                      <a:pt x="21762" y="4772"/>
                      <a:pt x="33283" y="0"/>
                      <a:pt x="45296" y="0"/>
                    </a:cubicBezTo>
                    <a:close/>
                  </a:path>
                </a:pathLst>
              </a:custGeom>
              <a:solidFill>
                <a:srgbClr val="3B365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28575"/>
                <a:ext cx="489501" cy="12121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50"/>
                  </a:lnSpc>
                </a:pPr>
                <a:r>
                  <a:rPr lang="en-US" sz="1993" spc="195">
                    <a:solidFill>
                      <a:srgbClr val="FBFAF8"/>
                    </a:solidFill>
                    <a:latin typeface="Montserrat"/>
                  </a:rPr>
                  <a:t>Diabetes - Lipitor</a:t>
                </a: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4881667"/>
              <a:ext cx="3874114" cy="733157"/>
              <a:chOff x="0" y="0"/>
              <a:chExt cx="489501" cy="92636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489501" cy="92636"/>
              </a:xfrm>
              <a:custGeom>
                <a:avLst/>
                <a:gdLst/>
                <a:ahLst/>
                <a:cxnLst/>
                <a:rect r="r" b="b" t="t" l="l"/>
                <a:pathLst>
                  <a:path h="92636" w="489501">
                    <a:moveTo>
                      <a:pt x="45296" y="0"/>
                    </a:moveTo>
                    <a:lnTo>
                      <a:pt x="444205" y="0"/>
                    </a:lnTo>
                    <a:cubicBezTo>
                      <a:pt x="456218" y="0"/>
                      <a:pt x="467740" y="4772"/>
                      <a:pt x="476234" y="13267"/>
                    </a:cubicBezTo>
                    <a:cubicBezTo>
                      <a:pt x="484729" y="21762"/>
                      <a:pt x="489501" y="33283"/>
                      <a:pt x="489501" y="45296"/>
                    </a:cubicBezTo>
                    <a:lnTo>
                      <a:pt x="489501" y="47339"/>
                    </a:lnTo>
                    <a:cubicBezTo>
                      <a:pt x="489501" y="59353"/>
                      <a:pt x="484729" y="70874"/>
                      <a:pt x="476234" y="79369"/>
                    </a:cubicBezTo>
                    <a:cubicBezTo>
                      <a:pt x="467740" y="87863"/>
                      <a:pt x="456218" y="92636"/>
                      <a:pt x="444205" y="92636"/>
                    </a:cubicBezTo>
                    <a:lnTo>
                      <a:pt x="45296" y="92636"/>
                    </a:lnTo>
                    <a:cubicBezTo>
                      <a:pt x="20280" y="92636"/>
                      <a:pt x="0" y="72356"/>
                      <a:pt x="0" y="47339"/>
                    </a:cubicBezTo>
                    <a:lnTo>
                      <a:pt x="0" y="45296"/>
                    </a:lnTo>
                    <a:cubicBezTo>
                      <a:pt x="0" y="33283"/>
                      <a:pt x="4772" y="21762"/>
                      <a:pt x="13267" y="13267"/>
                    </a:cubicBezTo>
                    <a:cubicBezTo>
                      <a:pt x="21762" y="4772"/>
                      <a:pt x="33283" y="0"/>
                      <a:pt x="45296" y="0"/>
                    </a:cubicBezTo>
                    <a:close/>
                  </a:path>
                </a:pathLst>
              </a:custGeom>
              <a:solidFill>
                <a:srgbClr val="3B365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489501" cy="13073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12"/>
                  </a:lnSpc>
                </a:pPr>
                <a:r>
                  <a:rPr lang="en-US" sz="1893" spc="185">
                    <a:solidFill>
                      <a:srgbClr val="FBFAF8"/>
                    </a:solidFill>
                    <a:latin typeface="Montserrat"/>
                  </a:rPr>
                  <a:t>Obesity - Penicillin</a:t>
                </a: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36717" y="3669952"/>
              <a:ext cx="3837397" cy="1063564"/>
              <a:chOff x="0" y="0"/>
              <a:chExt cx="484862" cy="134383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484862" cy="134383"/>
              </a:xfrm>
              <a:custGeom>
                <a:avLst/>
                <a:gdLst/>
                <a:ahLst/>
                <a:cxnLst/>
                <a:rect r="r" b="b" t="t" l="l"/>
                <a:pathLst>
                  <a:path h="134383" w="484862">
                    <a:moveTo>
                      <a:pt x="45730" y="0"/>
                    </a:moveTo>
                    <a:lnTo>
                      <a:pt x="439132" y="0"/>
                    </a:lnTo>
                    <a:cubicBezTo>
                      <a:pt x="464388" y="0"/>
                      <a:pt x="484862" y="20474"/>
                      <a:pt x="484862" y="45730"/>
                    </a:cubicBezTo>
                    <a:lnTo>
                      <a:pt x="484862" y="88653"/>
                    </a:lnTo>
                    <a:cubicBezTo>
                      <a:pt x="484862" y="113909"/>
                      <a:pt x="464388" y="134383"/>
                      <a:pt x="439132" y="134383"/>
                    </a:cubicBezTo>
                    <a:lnTo>
                      <a:pt x="45730" y="134383"/>
                    </a:lnTo>
                    <a:cubicBezTo>
                      <a:pt x="20474" y="134383"/>
                      <a:pt x="0" y="113909"/>
                      <a:pt x="0" y="88653"/>
                    </a:cubicBezTo>
                    <a:lnTo>
                      <a:pt x="0" y="45730"/>
                    </a:lnTo>
                    <a:cubicBezTo>
                      <a:pt x="0" y="20474"/>
                      <a:pt x="20474" y="0"/>
                      <a:pt x="45730" y="0"/>
                    </a:cubicBezTo>
                    <a:close/>
                  </a:path>
                </a:pathLst>
              </a:custGeom>
              <a:solidFill>
                <a:srgbClr val="3B365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38100"/>
                <a:ext cx="484862" cy="17248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12"/>
                  </a:lnSpc>
                </a:pPr>
                <a:r>
                  <a:rPr lang="en-US" sz="1893" spc="185">
                    <a:solidFill>
                      <a:srgbClr val="FBFAF8"/>
                    </a:solidFill>
                    <a:latin typeface="Montserrat"/>
                  </a:rPr>
                  <a:t>HyperTension - Ibuprofen</a:t>
                </a:r>
              </a:p>
            </p:txBody>
          </p:sp>
        </p:grpSp>
      </p:grpSp>
      <p:grpSp>
        <p:nvGrpSpPr>
          <p:cNvPr name="Group 22" id="22"/>
          <p:cNvGrpSpPr/>
          <p:nvPr/>
        </p:nvGrpSpPr>
        <p:grpSpPr>
          <a:xfrm rot="0">
            <a:off x="8574744" y="4846937"/>
            <a:ext cx="2878048" cy="797673"/>
            <a:chOff x="0" y="0"/>
            <a:chExt cx="484862" cy="13438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484862" cy="134383"/>
            </a:xfrm>
            <a:custGeom>
              <a:avLst/>
              <a:gdLst/>
              <a:ahLst/>
              <a:cxnLst/>
              <a:rect r="r" b="b" t="t" l="l"/>
              <a:pathLst>
                <a:path h="134383" w="484862">
                  <a:moveTo>
                    <a:pt x="45730" y="0"/>
                  </a:moveTo>
                  <a:lnTo>
                    <a:pt x="439132" y="0"/>
                  </a:lnTo>
                  <a:cubicBezTo>
                    <a:pt x="464388" y="0"/>
                    <a:pt x="484862" y="20474"/>
                    <a:pt x="484862" y="45730"/>
                  </a:cubicBezTo>
                  <a:lnTo>
                    <a:pt x="484862" y="88653"/>
                  </a:lnTo>
                  <a:cubicBezTo>
                    <a:pt x="484862" y="113909"/>
                    <a:pt x="464388" y="134383"/>
                    <a:pt x="439132" y="134383"/>
                  </a:cubicBezTo>
                  <a:lnTo>
                    <a:pt x="45730" y="134383"/>
                  </a:lnTo>
                  <a:cubicBezTo>
                    <a:pt x="20474" y="134383"/>
                    <a:pt x="0" y="113909"/>
                    <a:pt x="0" y="88653"/>
                  </a:cubicBezTo>
                  <a:lnTo>
                    <a:pt x="0" y="45730"/>
                  </a:lnTo>
                  <a:cubicBezTo>
                    <a:pt x="0" y="20474"/>
                    <a:pt x="20474" y="0"/>
                    <a:pt x="45730" y="0"/>
                  </a:cubicBezTo>
                  <a:close/>
                </a:path>
              </a:pathLst>
            </a:custGeom>
            <a:solidFill>
              <a:srgbClr val="3B365F"/>
            </a:solidFill>
            <a:ln cap="sq">
              <a:noFill/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28575"/>
              <a:ext cx="484862" cy="162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6"/>
                </a:lnSpc>
              </a:pPr>
              <a:r>
                <a:rPr lang="en-US" sz="1693" spc="165">
                  <a:solidFill>
                    <a:srgbClr val="FBFAF8"/>
                  </a:solidFill>
                  <a:latin typeface="Montserrat"/>
                </a:rPr>
                <a:t>Disease - Medication</a:t>
              </a:r>
            </a:p>
          </p:txBody>
        </p:sp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094967" y="3355592"/>
            <a:ext cx="6163351" cy="1900994"/>
          </a:xfrm>
          <a:prstGeom prst="rect">
            <a:avLst/>
          </a:prstGeom>
        </p:spPr>
      </p:pic>
      <p:grpSp>
        <p:nvGrpSpPr>
          <p:cNvPr name="Group 26" id="26"/>
          <p:cNvGrpSpPr/>
          <p:nvPr/>
        </p:nvGrpSpPr>
        <p:grpSpPr>
          <a:xfrm rot="0">
            <a:off x="12061028" y="-6319934"/>
            <a:ext cx="14697268" cy="14697268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500366" y="1474960"/>
            <a:ext cx="11590690" cy="2346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236"/>
              </a:lnSpc>
              <a:spcBef>
                <a:spcPct val="0"/>
              </a:spcBef>
            </a:pPr>
            <a:r>
              <a:rPr lang="en-US" sz="6597">
                <a:solidFill>
                  <a:srgbClr val="05066D"/>
                </a:solidFill>
                <a:latin typeface="Cocomat Pro Heavy"/>
              </a:rPr>
              <a:t>MEDICAL CONDITION AND MEDICATION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1744706" y="2319066"/>
            <a:ext cx="5514594" cy="7372937"/>
          </a:xfrm>
          <a:custGeom>
            <a:avLst/>
            <a:gdLst/>
            <a:ahLst/>
            <a:cxnLst/>
            <a:rect r="r" b="b" t="t" l="l"/>
            <a:pathLst>
              <a:path h="7372937" w="5514594">
                <a:moveTo>
                  <a:pt x="0" y="0"/>
                </a:moveTo>
                <a:lnTo>
                  <a:pt x="5514594" y="0"/>
                </a:lnTo>
                <a:lnTo>
                  <a:pt x="5514594" y="7372937"/>
                </a:lnTo>
                <a:lnTo>
                  <a:pt x="0" y="73729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611232" y="5047182"/>
            <a:ext cx="7671597" cy="3909893"/>
          </a:xfrm>
          <a:custGeom>
            <a:avLst/>
            <a:gdLst/>
            <a:ahLst/>
            <a:cxnLst/>
            <a:rect r="r" b="b" t="t" l="l"/>
            <a:pathLst>
              <a:path h="3909893" w="7671597">
                <a:moveTo>
                  <a:pt x="0" y="0"/>
                </a:moveTo>
                <a:lnTo>
                  <a:pt x="7671597" y="0"/>
                </a:lnTo>
                <a:lnTo>
                  <a:pt x="7671597" y="3909893"/>
                </a:lnTo>
                <a:lnTo>
                  <a:pt x="0" y="39098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27461" t="-219905" r="-105725" b="-47486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611232" y="1091717"/>
            <a:ext cx="1778267" cy="1627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475"/>
              </a:lnSpc>
              <a:spcBef>
                <a:spcPct val="0"/>
              </a:spcBef>
            </a:pPr>
            <a:r>
              <a:rPr lang="en-US" sz="9625">
                <a:solidFill>
                  <a:srgbClr val="337096"/>
                </a:solidFill>
                <a:latin typeface="Montserrat Classic Bold"/>
              </a:rPr>
              <a:t>04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C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71074" y="3086100"/>
            <a:ext cx="5188226" cy="7200900"/>
          </a:xfrm>
          <a:custGeom>
            <a:avLst/>
            <a:gdLst/>
            <a:ahLst/>
            <a:cxnLst/>
            <a:rect r="r" b="b" t="t" l="l"/>
            <a:pathLst>
              <a:path h="7200900" w="5188226">
                <a:moveTo>
                  <a:pt x="0" y="0"/>
                </a:moveTo>
                <a:lnTo>
                  <a:pt x="5188226" y="0"/>
                </a:lnTo>
                <a:lnTo>
                  <a:pt x="5188226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868642" y="1702168"/>
            <a:ext cx="3679576" cy="933692"/>
          </a:xfrm>
          <a:custGeom>
            <a:avLst/>
            <a:gdLst/>
            <a:ahLst/>
            <a:cxnLst/>
            <a:rect r="r" b="b" t="t" l="l"/>
            <a:pathLst>
              <a:path h="933692" w="3679576">
                <a:moveTo>
                  <a:pt x="0" y="0"/>
                </a:moveTo>
                <a:lnTo>
                  <a:pt x="3679576" y="0"/>
                </a:lnTo>
                <a:lnTo>
                  <a:pt x="3679576" y="933692"/>
                </a:lnTo>
                <a:lnTo>
                  <a:pt x="0" y="9336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29409" y="124698"/>
            <a:ext cx="4849309" cy="4088633"/>
          </a:xfrm>
          <a:custGeom>
            <a:avLst/>
            <a:gdLst/>
            <a:ahLst/>
            <a:cxnLst/>
            <a:rect r="r" b="b" t="t" l="l"/>
            <a:pathLst>
              <a:path h="4088633" w="4849309">
                <a:moveTo>
                  <a:pt x="0" y="0"/>
                </a:moveTo>
                <a:lnTo>
                  <a:pt x="4849309" y="0"/>
                </a:lnTo>
                <a:lnTo>
                  <a:pt x="4849309" y="4088633"/>
                </a:lnTo>
                <a:lnTo>
                  <a:pt x="0" y="40886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72157" t="-169834" r="-213316" b="-187056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55431" y="4445816"/>
            <a:ext cx="3113211" cy="789977"/>
          </a:xfrm>
          <a:custGeom>
            <a:avLst/>
            <a:gdLst/>
            <a:ahLst/>
            <a:cxnLst/>
            <a:rect r="r" b="b" t="t" l="l"/>
            <a:pathLst>
              <a:path h="789977" w="3113211">
                <a:moveTo>
                  <a:pt x="0" y="0"/>
                </a:moveTo>
                <a:lnTo>
                  <a:pt x="3113211" y="0"/>
                </a:lnTo>
                <a:lnTo>
                  <a:pt x="3113211" y="789977"/>
                </a:lnTo>
                <a:lnTo>
                  <a:pt x="0" y="7899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65507" y="4450466"/>
            <a:ext cx="2903136" cy="805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77"/>
              </a:lnSpc>
              <a:spcBef>
                <a:spcPct val="0"/>
              </a:spcBef>
            </a:pPr>
            <a:r>
              <a:rPr lang="en-US" sz="4555">
                <a:solidFill>
                  <a:srgbClr val="05066D"/>
                </a:solidFill>
                <a:latin typeface="Cocomat Pro Heavy"/>
              </a:rPr>
              <a:t>REASON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419832" y="2859381"/>
            <a:ext cx="7772670" cy="1462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8"/>
              </a:lnSpc>
              <a:spcBef>
                <a:spcPct val="0"/>
              </a:spcBef>
            </a:pPr>
            <a:r>
              <a:rPr lang="en-US" sz="2791">
                <a:solidFill>
                  <a:srgbClr val="000000"/>
                </a:solidFill>
                <a:latin typeface="Montserrat"/>
              </a:rPr>
              <a:t>As per our analysis, we got </a:t>
            </a:r>
            <a:r>
              <a:rPr lang="en-US" sz="2791">
                <a:solidFill>
                  <a:srgbClr val="000000"/>
                </a:solidFill>
                <a:latin typeface="Montserrat Bold"/>
              </a:rPr>
              <a:t>Diabetes </a:t>
            </a:r>
            <a:r>
              <a:rPr lang="en-US" sz="2791">
                <a:solidFill>
                  <a:srgbClr val="000000"/>
                </a:solidFill>
                <a:latin typeface="Montserrat"/>
              </a:rPr>
              <a:t>as the most expensive medical condition to be treated approximately - </a:t>
            </a:r>
            <a:r>
              <a:rPr lang="en-US" sz="2791">
                <a:solidFill>
                  <a:srgbClr val="000000"/>
                </a:solidFill>
                <a:latin typeface="Montserrat Bold"/>
              </a:rPr>
              <a:t>239 Million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67093" y="5531734"/>
            <a:ext cx="11040660" cy="4181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8781" indent="-364390" lvl="1">
              <a:lnSpc>
                <a:spcPts val="4725"/>
              </a:lnSpc>
              <a:buFont typeface="Arial"/>
              <a:buChar char="•"/>
            </a:pPr>
            <a:r>
              <a:rPr lang="en-US" sz="3375">
                <a:solidFill>
                  <a:srgbClr val="000000"/>
                </a:solidFill>
                <a:latin typeface="Montserrat"/>
              </a:rPr>
              <a:t>Curing diabetes is costly due to the genetic complexity, autoimmune nature, and challenging therapy development. </a:t>
            </a:r>
          </a:p>
          <a:p>
            <a:pPr algn="l" marL="728781" indent="-364390" lvl="1">
              <a:lnSpc>
                <a:spcPts val="4725"/>
              </a:lnSpc>
              <a:buFont typeface="Arial"/>
              <a:buChar char="•"/>
            </a:pPr>
            <a:r>
              <a:rPr lang="en-US" sz="3375">
                <a:solidFill>
                  <a:srgbClr val="000000"/>
                </a:solidFill>
                <a:latin typeface="Montserrat"/>
              </a:rPr>
              <a:t>Extensive research, long clinical trials, and specialized manufacturing processes for biological treatments like insulin contribute to the high expenses involved.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94148" y="1874443"/>
            <a:ext cx="2828566" cy="627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77"/>
              </a:lnSpc>
              <a:spcBef>
                <a:spcPct val="0"/>
              </a:spcBef>
            </a:pPr>
            <a:r>
              <a:rPr lang="en-US" sz="3555">
                <a:solidFill>
                  <a:srgbClr val="05066D"/>
                </a:solidFill>
                <a:latin typeface="Cocomat Pro Heavy"/>
              </a:rPr>
              <a:t>CONDITION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19832" y="-49580"/>
            <a:ext cx="1778267" cy="1627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475"/>
              </a:lnSpc>
              <a:spcBef>
                <a:spcPct val="0"/>
              </a:spcBef>
            </a:pPr>
            <a:r>
              <a:rPr lang="en-US" sz="9625">
                <a:solidFill>
                  <a:srgbClr val="337096"/>
                </a:solidFill>
                <a:latin typeface="Montserrat Classic Bold"/>
              </a:rPr>
              <a:t>05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527505" y="356510"/>
            <a:ext cx="11760495" cy="1812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197"/>
              </a:lnSpc>
              <a:spcBef>
                <a:spcPct val="0"/>
              </a:spcBef>
            </a:pPr>
            <a:r>
              <a:rPr lang="en-US" sz="5141">
                <a:solidFill>
                  <a:srgbClr val="05066D"/>
                </a:solidFill>
                <a:latin typeface="Cocomat Pro Heavy"/>
              </a:rPr>
              <a:t>MOST EXPENSIVE MEDICAL CONDITION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C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634062">
            <a:off x="21644529" y="-5615746"/>
            <a:ext cx="10793046" cy="15539726"/>
          </a:xfrm>
          <a:custGeom>
            <a:avLst/>
            <a:gdLst/>
            <a:ahLst/>
            <a:cxnLst/>
            <a:rect r="r" b="b" t="t" l="l"/>
            <a:pathLst>
              <a:path h="15539726" w="10793046">
                <a:moveTo>
                  <a:pt x="0" y="0"/>
                </a:moveTo>
                <a:lnTo>
                  <a:pt x="10793046" y="0"/>
                </a:lnTo>
                <a:lnTo>
                  <a:pt x="10793046" y="15539726"/>
                </a:lnTo>
                <a:lnTo>
                  <a:pt x="0" y="155397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574011">
            <a:off x="-797154" y="7044140"/>
            <a:ext cx="5318158" cy="7256156"/>
          </a:xfrm>
          <a:custGeom>
            <a:avLst/>
            <a:gdLst/>
            <a:ahLst/>
            <a:cxnLst/>
            <a:rect r="r" b="b" t="t" l="l"/>
            <a:pathLst>
              <a:path h="7256156" w="5318158">
                <a:moveTo>
                  <a:pt x="0" y="0"/>
                </a:moveTo>
                <a:lnTo>
                  <a:pt x="5318158" y="0"/>
                </a:lnTo>
                <a:lnTo>
                  <a:pt x="5318158" y="7256156"/>
                </a:lnTo>
                <a:lnTo>
                  <a:pt x="0" y="72561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05978" y="3366380"/>
            <a:ext cx="12708817" cy="1777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4228"/>
              </a:lnSpc>
              <a:spcBef>
                <a:spcPct val="0"/>
              </a:spcBef>
            </a:pPr>
            <a:r>
              <a:rPr lang="en-US" sz="10162">
                <a:solidFill>
                  <a:srgbClr val="FFFFFF"/>
                </a:solidFill>
                <a:latin typeface="Cocomat Pro Heavy"/>
              </a:rPr>
              <a:t>THANK YOU!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6205516" y="-2647963"/>
            <a:ext cx="16218559" cy="6663125"/>
          </a:xfrm>
          <a:custGeom>
            <a:avLst/>
            <a:gdLst/>
            <a:ahLst/>
            <a:cxnLst/>
            <a:rect r="r" b="b" t="t" l="l"/>
            <a:pathLst>
              <a:path h="6663125" w="16218559">
                <a:moveTo>
                  <a:pt x="0" y="0"/>
                </a:moveTo>
                <a:lnTo>
                  <a:pt x="16218559" y="0"/>
                </a:lnTo>
                <a:lnTo>
                  <a:pt x="16218559" y="6663124"/>
                </a:lnTo>
                <a:lnTo>
                  <a:pt x="0" y="66631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3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896541" y="1931543"/>
            <a:ext cx="5498560" cy="12602029"/>
          </a:xfrm>
          <a:custGeom>
            <a:avLst/>
            <a:gdLst/>
            <a:ahLst/>
            <a:cxnLst/>
            <a:rect r="r" b="b" t="t" l="l"/>
            <a:pathLst>
              <a:path h="12602029" w="5498560">
                <a:moveTo>
                  <a:pt x="0" y="0"/>
                </a:moveTo>
                <a:lnTo>
                  <a:pt x="5498560" y="0"/>
                </a:lnTo>
                <a:lnTo>
                  <a:pt x="5498560" y="12602029"/>
                </a:lnTo>
                <a:lnTo>
                  <a:pt x="0" y="1260202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574011">
            <a:off x="5469149" y="-6276041"/>
            <a:ext cx="5318158" cy="7256156"/>
          </a:xfrm>
          <a:custGeom>
            <a:avLst/>
            <a:gdLst/>
            <a:ahLst/>
            <a:cxnLst/>
            <a:rect r="r" b="b" t="t" l="l"/>
            <a:pathLst>
              <a:path h="7256156" w="5318158">
                <a:moveTo>
                  <a:pt x="0" y="0"/>
                </a:moveTo>
                <a:lnTo>
                  <a:pt x="5318158" y="0"/>
                </a:lnTo>
                <a:lnTo>
                  <a:pt x="5318158" y="7256156"/>
                </a:lnTo>
                <a:lnTo>
                  <a:pt x="0" y="72561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DAGJDLE95RY</dc:identifier>
  <dcterms:modified xsi:type="dcterms:W3CDTF">2011-08-01T06:04:30Z</dcterms:modified>
  <cp:revision>1</cp:revision>
  <dc:title>light blue creative modern medical clinic presentation</dc:title>
</cp:coreProperties>
</file>