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Lst>
  <p:sldSz cy="5143500" cx="9144000"/>
  <p:notesSz cx="6858000" cy="9144000"/>
  <p:embeddedFontLst>
    <p:embeddedFont>
      <p:font typeface="Raleway"/>
      <p:regular r:id="rId56"/>
      <p:bold r:id="rId57"/>
      <p:italic r:id="rId58"/>
      <p:boldItalic r:id="rId59"/>
    </p:embeddedFont>
    <p:embeddedFont>
      <p:font typeface="Lato"/>
      <p:regular r:id="rId60"/>
      <p:bold r:id="rId61"/>
      <p:italic r:id="rId62"/>
      <p:boldItalic r:id="rId63"/>
    </p:embeddedFont>
    <p:embeddedFont>
      <p:font typeface="Open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Lato-italic.fntdata"/><Relationship Id="rId61" Type="http://schemas.openxmlformats.org/officeDocument/2006/relationships/font" Target="fonts/Lato-bold.fntdata"/><Relationship Id="rId20" Type="http://schemas.openxmlformats.org/officeDocument/2006/relationships/slide" Target="slides/slide16.xml"/><Relationship Id="rId64" Type="http://schemas.openxmlformats.org/officeDocument/2006/relationships/font" Target="fonts/OpenSans-regular.fntdata"/><Relationship Id="rId63" Type="http://schemas.openxmlformats.org/officeDocument/2006/relationships/font" Target="fonts/Lato-boldItalic.fntdata"/><Relationship Id="rId22" Type="http://schemas.openxmlformats.org/officeDocument/2006/relationships/slide" Target="slides/slide18.xml"/><Relationship Id="rId66" Type="http://schemas.openxmlformats.org/officeDocument/2006/relationships/font" Target="fonts/OpenSans-italic.fntdata"/><Relationship Id="rId21" Type="http://schemas.openxmlformats.org/officeDocument/2006/relationships/slide" Target="slides/slide17.xml"/><Relationship Id="rId65" Type="http://schemas.openxmlformats.org/officeDocument/2006/relationships/font" Target="fonts/OpenSans-bold.fntdata"/><Relationship Id="rId24" Type="http://schemas.openxmlformats.org/officeDocument/2006/relationships/slide" Target="slides/slide20.xml"/><Relationship Id="rId23" Type="http://schemas.openxmlformats.org/officeDocument/2006/relationships/slide" Target="slides/slide19.xml"/><Relationship Id="rId67" Type="http://schemas.openxmlformats.org/officeDocument/2006/relationships/font" Target="fonts/OpenSans-boldItalic.fntdata"/><Relationship Id="rId60" Type="http://schemas.openxmlformats.org/officeDocument/2006/relationships/font" Target="fonts/Lato-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Raleway-bold.fntdata"/><Relationship Id="rId12" Type="http://schemas.openxmlformats.org/officeDocument/2006/relationships/slide" Target="slides/slide8.xml"/><Relationship Id="rId56" Type="http://schemas.openxmlformats.org/officeDocument/2006/relationships/font" Target="fonts/Raleway-regular.fntdata"/><Relationship Id="rId15" Type="http://schemas.openxmlformats.org/officeDocument/2006/relationships/slide" Target="slides/slide11.xml"/><Relationship Id="rId59" Type="http://schemas.openxmlformats.org/officeDocument/2006/relationships/font" Target="fonts/Raleway-boldItalic.fntdata"/><Relationship Id="rId14" Type="http://schemas.openxmlformats.org/officeDocument/2006/relationships/slide" Target="slides/slide10.xml"/><Relationship Id="rId58" Type="http://schemas.openxmlformats.org/officeDocument/2006/relationships/font" Target="fonts/Raleway-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5f5e60a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5f5e60a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5f5e60a8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5f5e60a8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5f5e60a8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5f5e60a8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6b8c98808f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b8c98808f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6b8c98808f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b8c98808f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6b8c98808f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b8c98808f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6b8c98808f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b8c98808f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6b8c98808f_0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b8c98808f_0_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6b8c98808f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b8c98808f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6b8c98808f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b8c98808f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6b8c98808f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b8c98808f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6b8c98808f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b8c98808f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6b8c98808f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b8c98808f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5f5e60a8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5f5e60a8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6b8c98808f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b8c98808f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6b8c98808f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b8c98808f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6b8c98808f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b8c98808f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794d54db1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94d54db1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94d54db1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94d54db1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794d54db1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94d54db1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794d54db1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94d54db1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794d54db13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94d54db13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5f5e60a8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5f5e60a8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794d54db13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94d54db13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7a5fc15e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a5fc15e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a5fc15e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a5fc15e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94d54db1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94d54db1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a5fc15e1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a5fc15e1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7a5fc15e1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a5fc15e1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7a5fc15e1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a5fc15e1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7a908a36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a908a36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7a68d489a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a68d489a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7a68d489a9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a68d489a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6b8c98808f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b8c98808f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7a68d489a9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7a68d489a9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a68d489a9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a68d489a9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7a68d489a9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a68d489a9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7a68d489a9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a68d489a9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7a908a366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7a908a366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7a908a366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a908a366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f7a3ee74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f7a3ee74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7a68d489a9_1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7a68d489a9_1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7a68d489a9_1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7a68d489a9_1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7a68d489a9_1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7a68d489a9_1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5f5e60a8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5f5e60a8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7a68d489a9_1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a68d489a9_1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a68d489a9_1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a68d489a9_1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6b8c98808f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b8c98808f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5f5e60a8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5f5e60a8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6b8c98808f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b8c98808f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6b8c98808f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b8c98808f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9900FF"/>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programiz.com/python-programming/list" TargetMode="External"/><Relationship Id="rId4" Type="http://schemas.openxmlformats.org/officeDocument/2006/relationships/hyperlink" Target="https://www.programiz.com/python-programming/tuple" TargetMode="External"/><Relationship Id="rId5" Type="http://schemas.openxmlformats.org/officeDocument/2006/relationships/hyperlink" Target="https://www.programiz.com/python-programming/str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programiz.com/python-programming/for-loop"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www.programiz.com/python-programming/for-loop"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Identifiers </a:t>
            </a:r>
            <a:endParaRPr/>
          </a:p>
        </p:txBody>
      </p:sp>
      <p:sp>
        <p:nvSpPr>
          <p:cNvPr id="87" name="Google Shape;87;p1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Rules for writing identifiers:</a:t>
            </a:r>
            <a:endParaRPr/>
          </a:p>
          <a:p>
            <a:pPr indent="-311150" lvl="0" marL="457200" rtl="0" algn="l">
              <a:spcBef>
                <a:spcPts val="1600"/>
              </a:spcBef>
              <a:spcAft>
                <a:spcPts val="0"/>
              </a:spcAft>
              <a:buSzPts val="1300"/>
              <a:buAutoNum type="arabicPeriod"/>
            </a:pPr>
            <a:r>
              <a:rPr lang="en"/>
              <a:t>Use only alphanumeric characters and underscores.</a:t>
            </a:r>
            <a:endParaRPr/>
          </a:p>
          <a:p>
            <a:pPr indent="-311150" lvl="0" marL="457200" rtl="0" algn="l">
              <a:spcBef>
                <a:spcPts val="0"/>
              </a:spcBef>
              <a:spcAft>
                <a:spcPts val="0"/>
              </a:spcAft>
              <a:buSzPts val="1300"/>
              <a:buAutoNum type="arabicPeriod"/>
            </a:pPr>
            <a:r>
              <a:rPr lang="en"/>
              <a:t>Never start with a number</a:t>
            </a:r>
            <a:endParaRPr/>
          </a:p>
          <a:p>
            <a:pPr indent="-311150" lvl="0" marL="457200" rtl="0" algn="l">
              <a:spcBef>
                <a:spcPts val="0"/>
              </a:spcBef>
              <a:spcAft>
                <a:spcPts val="0"/>
              </a:spcAft>
              <a:buSzPts val="1300"/>
              <a:buAutoNum type="arabicPeriod"/>
            </a:pPr>
            <a:r>
              <a:rPr lang="en"/>
              <a:t>Use underscores to </a:t>
            </a:r>
            <a:r>
              <a:rPr lang="en"/>
              <a:t>separate</a:t>
            </a:r>
            <a:r>
              <a:rPr lang="en"/>
              <a:t> two words</a:t>
            </a:r>
            <a:endParaRPr/>
          </a:p>
          <a:p>
            <a:pPr indent="-311150" lvl="0" marL="457200" rtl="0" algn="l">
              <a:spcBef>
                <a:spcPts val="0"/>
              </a:spcBef>
              <a:spcAft>
                <a:spcPts val="0"/>
              </a:spcAft>
              <a:buSzPts val="1300"/>
              <a:buAutoNum type="arabicPeriod"/>
            </a:pPr>
            <a:r>
              <a:rPr lang="en"/>
              <a:t>Keywords cannot be identifiers</a:t>
            </a:r>
            <a:endParaRPr/>
          </a:p>
          <a:p>
            <a:pPr indent="0" lvl="0" marL="0" rtl="0" algn="l">
              <a:lnSpc>
                <a:spcPct val="50000"/>
              </a:lnSpc>
              <a:spcBef>
                <a:spcPts val="160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Truth Tables</a:t>
            </a:r>
            <a:r>
              <a:rPr lang="en"/>
              <a:t> </a:t>
            </a:r>
            <a:endParaRPr/>
          </a:p>
        </p:txBody>
      </p:sp>
      <p:pic>
        <p:nvPicPr>
          <p:cNvPr id="142" name="Google Shape;142;p22"/>
          <p:cNvPicPr preferRelativeResize="0"/>
          <p:nvPr/>
        </p:nvPicPr>
        <p:blipFill rotWithShape="1">
          <a:blip r:embed="rId3">
            <a:alphaModFix/>
          </a:blip>
          <a:srcRect b="0" l="0" r="30555" t="0"/>
          <a:stretch/>
        </p:blipFill>
        <p:spPr>
          <a:xfrm>
            <a:off x="2061225" y="2119100"/>
            <a:ext cx="5433851" cy="24414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a:t>
            </a:r>
            <a:r>
              <a:rPr lang="en"/>
              <a:t>Arithmetic</a:t>
            </a:r>
            <a:r>
              <a:rPr lang="en"/>
              <a:t> Operators Test</a:t>
            </a:r>
            <a:endParaRPr/>
          </a:p>
        </p:txBody>
      </p:sp>
      <p:sp>
        <p:nvSpPr>
          <p:cNvPr id="148" name="Google Shape;148;p23"/>
          <p:cNvSpPr txBox="1"/>
          <p:nvPr>
            <p:ph idx="1" type="body"/>
          </p:nvPr>
        </p:nvSpPr>
        <p:spPr>
          <a:xfrm>
            <a:off x="729450" y="2155075"/>
            <a:ext cx="76887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t>Write a Program to take the average of three numbers.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a:t>
            </a:r>
            <a:endParaRPr/>
          </a:p>
        </p:txBody>
      </p:sp>
      <p:sp>
        <p:nvSpPr>
          <p:cNvPr id="154" name="Google Shape;154;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EFEFF1"/>
                </a:highlight>
                <a:latin typeface="Courier New"/>
                <a:ea typeface="Courier New"/>
                <a:cs typeface="Courier New"/>
                <a:sym typeface="Courier New"/>
              </a:rPr>
              <a:t>if test expression:</a:t>
            </a:r>
            <a:endParaRPr>
              <a:highlight>
                <a:srgbClr val="EFEFF1"/>
              </a:highlight>
              <a:latin typeface="Courier New"/>
              <a:ea typeface="Courier New"/>
              <a:cs typeface="Courier New"/>
              <a:sym typeface="Courier New"/>
            </a:endParaRPr>
          </a:p>
          <a:p>
            <a:pPr indent="0" lvl="0" marL="177800" marR="177800" rtl="0" algn="l">
              <a:lnSpc>
                <a:spcPct val="150000"/>
              </a:lnSpc>
              <a:spcBef>
                <a:spcPts val="1600"/>
              </a:spcBef>
              <a:spcAft>
                <a:spcPts val="0"/>
              </a:spcAft>
              <a:buNone/>
            </a:pPr>
            <a:r>
              <a:rPr lang="en">
                <a:highlight>
                  <a:srgbClr val="EFEFF1"/>
                </a:highlight>
                <a:latin typeface="Courier New"/>
                <a:ea typeface="Courier New"/>
                <a:cs typeface="Courier New"/>
                <a:sym typeface="Courier New"/>
              </a:rPr>
              <a:t>    statement(s)</a:t>
            </a:r>
            <a:endParaRPr>
              <a:highlight>
                <a:srgbClr val="EFEFF1"/>
              </a:highlight>
              <a:latin typeface="Courier New"/>
              <a:ea typeface="Courier New"/>
              <a:cs typeface="Courier New"/>
              <a:sym typeface="Courier New"/>
            </a:endParaRPr>
          </a:p>
          <a:p>
            <a:pPr indent="0" lvl="0" marL="0" rtl="0" algn="l">
              <a:spcBef>
                <a:spcPts val="1900"/>
              </a:spcBef>
              <a:spcAft>
                <a:spcPts val="0"/>
              </a:spcAft>
              <a:buNone/>
            </a:pPr>
            <a:r>
              <a:rPr lang="en">
                <a:highlight>
                  <a:srgbClr val="FFFFFF"/>
                </a:highlight>
              </a:rPr>
              <a:t>In Python, the body of the </a:t>
            </a:r>
            <a:r>
              <a:rPr lang="en">
                <a:highlight>
                  <a:srgbClr val="EFF0F1"/>
                </a:highlight>
              </a:rPr>
              <a:t>if</a:t>
            </a:r>
            <a:r>
              <a:rPr lang="en">
                <a:highlight>
                  <a:srgbClr val="FFFFFF"/>
                </a:highlight>
              </a:rPr>
              <a:t> statement is indicated by the indentation. Body starts with an indentation and the first unindented line marks the end.</a:t>
            </a:r>
            <a:endParaRPr>
              <a:highlight>
                <a:srgbClr val="FFFFFF"/>
              </a:highlight>
            </a:endParaRPr>
          </a:p>
          <a:p>
            <a:pPr indent="0" lvl="0" marL="0" rtl="0" algn="l">
              <a:spcBef>
                <a:spcPts val="1600"/>
              </a:spcBef>
              <a:spcAft>
                <a:spcPts val="1600"/>
              </a:spcAft>
              <a:buNone/>
            </a:pPr>
            <a:r>
              <a:rPr lang="en">
                <a:highlight>
                  <a:srgbClr val="FFFFFF"/>
                </a:highlight>
              </a:rPr>
              <a:t>The body of </a:t>
            </a:r>
            <a:r>
              <a:rPr lang="en">
                <a:highlight>
                  <a:srgbClr val="EFF0F1"/>
                </a:highlight>
              </a:rPr>
              <a:t>if</a:t>
            </a:r>
            <a:r>
              <a:rPr lang="en">
                <a:highlight>
                  <a:srgbClr val="FFFFFF"/>
                </a:highlight>
              </a:rPr>
              <a:t> is executed only if test expression evaluates to </a:t>
            </a:r>
            <a:r>
              <a:rPr lang="en">
                <a:highlight>
                  <a:srgbClr val="EFF0F1"/>
                </a:highlight>
              </a:rPr>
              <a:t>True</a:t>
            </a:r>
            <a:r>
              <a:rPr lang="en">
                <a:highlight>
                  <a:srgbClr val="FFFFFF"/>
                </a:highlight>
              </a:rPr>
              <a:t>.</a:t>
            </a:r>
            <a:endParaRPr>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if...else</a:t>
            </a:r>
            <a:endParaRPr/>
          </a:p>
        </p:txBody>
      </p:sp>
      <p:sp>
        <p:nvSpPr>
          <p:cNvPr id="160" name="Google Shape;160;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highlight>
                  <a:srgbClr val="EFEFF1"/>
                </a:highlight>
                <a:latin typeface="Courier New"/>
                <a:ea typeface="Courier New"/>
                <a:cs typeface="Courier New"/>
                <a:sym typeface="Courier New"/>
              </a:rPr>
              <a:t>i</a:t>
            </a:r>
            <a:r>
              <a:rPr lang="en">
                <a:highlight>
                  <a:srgbClr val="EFEFF1"/>
                </a:highlight>
                <a:latin typeface="Courier New"/>
                <a:ea typeface="Courier New"/>
                <a:cs typeface="Courier New"/>
                <a:sym typeface="Courier New"/>
              </a:rPr>
              <a:t>f test expression:</a:t>
            </a:r>
            <a:endParaRPr>
              <a:highlight>
                <a:srgbClr val="EFEFF1"/>
              </a:highlight>
              <a:latin typeface="Courier New"/>
              <a:ea typeface="Courier New"/>
              <a:cs typeface="Courier New"/>
              <a:sym typeface="Courier New"/>
            </a:endParaRPr>
          </a:p>
          <a:p>
            <a:pPr indent="0" lvl="0" marL="0" rtl="0" algn="l">
              <a:lnSpc>
                <a:spcPct val="100000"/>
              </a:lnSpc>
              <a:spcBef>
                <a:spcPts val="1600"/>
              </a:spcBef>
              <a:spcAft>
                <a:spcPts val="0"/>
              </a:spcAft>
              <a:buNone/>
            </a:pPr>
            <a:r>
              <a:rPr lang="en">
                <a:highlight>
                  <a:srgbClr val="EFEFF1"/>
                </a:highlight>
                <a:latin typeface="Courier New"/>
                <a:ea typeface="Courier New"/>
                <a:cs typeface="Courier New"/>
                <a:sym typeface="Courier New"/>
              </a:rPr>
              <a:t>    Body of if</a:t>
            </a:r>
            <a:endParaRPr>
              <a:highlight>
                <a:srgbClr val="EFEFF1"/>
              </a:highlight>
              <a:latin typeface="Courier New"/>
              <a:ea typeface="Courier New"/>
              <a:cs typeface="Courier New"/>
              <a:sym typeface="Courier New"/>
            </a:endParaRPr>
          </a:p>
          <a:p>
            <a:pPr indent="0" lvl="0" marL="0" rtl="0" algn="l">
              <a:lnSpc>
                <a:spcPct val="100000"/>
              </a:lnSpc>
              <a:spcBef>
                <a:spcPts val="1600"/>
              </a:spcBef>
              <a:spcAft>
                <a:spcPts val="0"/>
              </a:spcAft>
              <a:buNone/>
            </a:pPr>
            <a:r>
              <a:rPr lang="en">
                <a:highlight>
                  <a:srgbClr val="EFEFF1"/>
                </a:highlight>
                <a:latin typeface="Courier New"/>
                <a:ea typeface="Courier New"/>
                <a:cs typeface="Courier New"/>
                <a:sym typeface="Courier New"/>
              </a:rPr>
              <a:t>else:</a:t>
            </a:r>
            <a:endParaRPr>
              <a:highlight>
                <a:srgbClr val="EFEFF1"/>
              </a:highlight>
              <a:latin typeface="Courier New"/>
              <a:ea typeface="Courier New"/>
              <a:cs typeface="Courier New"/>
              <a:sym typeface="Courier New"/>
            </a:endParaRPr>
          </a:p>
          <a:p>
            <a:pPr indent="0" lvl="0" marL="0" rtl="0" algn="l">
              <a:lnSpc>
                <a:spcPct val="100000"/>
              </a:lnSpc>
              <a:spcBef>
                <a:spcPts val="1600"/>
              </a:spcBef>
              <a:spcAft>
                <a:spcPts val="0"/>
              </a:spcAft>
              <a:buNone/>
            </a:pPr>
            <a:r>
              <a:rPr lang="en">
                <a:highlight>
                  <a:srgbClr val="EFEFF1"/>
                </a:highlight>
                <a:latin typeface="Courier New"/>
                <a:ea typeface="Courier New"/>
                <a:cs typeface="Courier New"/>
                <a:sym typeface="Courier New"/>
              </a:rPr>
              <a:t>    Body of else</a:t>
            </a:r>
            <a:endParaRPr>
              <a:highlight>
                <a:srgbClr val="EFEFF1"/>
              </a:highlight>
              <a:latin typeface="Courier New"/>
              <a:ea typeface="Courier New"/>
              <a:cs typeface="Courier New"/>
              <a:sym typeface="Courier New"/>
            </a:endParaRPr>
          </a:p>
          <a:p>
            <a:pPr indent="0" lvl="0" marL="0" rtl="0" algn="l">
              <a:spcBef>
                <a:spcPts val="1800"/>
              </a:spcBef>
              <a:spcAft>
                <a:spcPts val="0"/>
              </a:spcAft>
              <a:buNone/>
            </a:pPr>
            <a:r>
              <a:rPr lang="en">
                <a:highlight>
                  <a:srgbClr val="FFFFFF"/>
                </a:highlight>
              </a:rPr>
              <a:t>The </a:t>
            </a:r>
            <a:r>
              <a:rPr lang="en">
                <a:highlight>
                  <a:srgbClr val="EFF0F1"/>
                </a:highlight>
              </a:rPr>
              <a:t>if..else</a:t>
            </a:r>
            <a:r>
              <a:rPr lang="en">
                <a:highlight>
                  <a:srgbClr val="FFFFFF"/>
                </a:highlight>
              </a:rPr>
              <a:t> statement evaluates </a:t>
            </a:r>
            <a:r>
              <a:rPr lang="en">
                <a:highlight>
                  <a:srgbClr val="EFF0F1"/>
                </a:highlight>
              </a:rPr>
              <a:t>test expression</a:t>
            </a:r>
            <a:r>
              <a:rPr lang="en">
                <a:highlight>
                  <a:srgbClr val="FFFFFF"/>
                </a:highlight>
              </a:rPr>
              <a:t> and will execute body of </a:t>
            </a:r>
            <a:r>
              <a:rPr lang="en">
                <a:highlight>
                  <a:srgbClr val="EFF0F1"/>
                </a:highlight>
              </a:rPr>
              <a:t>if</a:t>
            </a:r>
            <a:r>
              <a:rPr lang="en">
                <a:highlight>
                  <a:srgbClr val="FFFFFF"/>
                </a:highlight>
              </a:rPr>
              <a:t> only when test condition is </a:t>
            </a:r>
            <a:r>
              <a:rPr lang="en">
                <a:highlight>
                  <a:srgbClr val="EFF0F1"/>
                </a:highlight>
              </a:rPr>
              <a:t>True</a:t>
            </a:r>
            <a:r>
              <a:rPr lang="en">
                <a:highlight>
                  <a:srgbClr val="FFFFFF"/>
                </a:highlight>
              </a:rPr>
              <a:t>.</a:t>
            </a:r>
            <a:endParaRPr>
              <a:highlight>
                <a:srgbClr val="FFFFFF"/>
              </a:highlight>
            </a:endParaRPr>
          </a:p>
          <a:p>
            <a:pPr indent="0" lvl="0" marL="0" rtl="0" algn="l">
              <a:spcBef>
                <a:spcPts val="1800"/>
              </a:spcBef>
              <a:spcAft>
                <a:spcPts val="0"/>
              </a:spcAft>
              <a:buNone/>
            </a:pPr>
            <a:r>
              <a:rPr lang="en">
                <a:highlight>
                  <a:srgbClr val="FFFFFF"/>
                </a:highlight>
              </a:rPr>
              <a:t>If the condition is </a:t>
            </a:r>
            <a:r>
              <a:rPr lang="en">
                <a:highlight>
                  <a:srgbClr val="EFF0F1"/>
                </a:highlight>
              </a:rPr>
              <a:t>False</a:t>
            </a:r>
            <a:r>
              <a:rPr lang="en">
                <a:highlight>
                  <a:srgbClr val="FFFFFF"/>
                </a:highlight>
              </a:rPr>
              <a:t>, body of </a:t>
            </a:r>
            <a:r>
              <a:rPr lang="en">
                <a:highlight>
                  <a:srgbClr val="EFF0F1"/>
                </a:highlight>
              </a:rPr>
              <a:t>else</a:t>
            </a:r>
            <a:r>
              <a:rPr lang="en">
                <a:highlight>
                  <a:srgbClr val="FFFFFF"/>
                </a:highlight>
              </a:rPr>
              <a:t> is executed. Indentation is used to separate the blocks.</a:t>
            </a:r>
            <a:endParaRPr>
              <a:highlight>
                <a:srgbClr val="FFFFFF"/>
              </a:highlight>
            </a:endParaRPr>
          </a:p>
          <a:p>
            <a:pPr indent="0" lvl="0" marL="0" rtl="0" algn="l">
              <a:spcBef>
                <a:spcPts val="1800"/>
              </a:spcBef>
              <a:spcAft>
                <a:spcPts val="1600"/>
              </a:spcAft>
              <a:buNone/>
            </a:pPr>
            <a:r>
              <a:t/>
            </a:r>
            <a:endParaRPr>
              <a:highlight>
                <a:srgbClr val="EFEFF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if...elif...else</a:t>
            </a:r>
            <a:endParaRPr/>
          </a:p>
        </p:txBody>
      </p:sp>
      <p:sp>
        <p:nvSpPr>
          <p:cNvPr id="166" name="Google Shape;166;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252830"/>
                </a:solidFill>
                <a:highlight>
                  <a:srgbClr val="EFEFF1"/>
                </a:highlight>
                <a:latin typeface="Courier New"/>
                <a:ea typeface="Courier New"/>
                <a:cs typeface="Courier New"/>
                <a:sym typeface="Courier New"/>
              </a:rPr>
              <a:t>if test expression:</a:t>
            </a:r>
            <a:endParaRPr>
              <a:solidFill>
                <a:srgbClr val="252830"/>
              </a:solidFill>
              <a:highlight>
                <a:srgbClr val="EFEFF1"/>
              </a:highlight>
              <a:latin typeface="Courier New"/>
              <a:ea typeface="Courier New"/>
              <a:cs typeface="Courier New"/>
              <a:sym typeface="Courier New"/>
            </a:endParaRPr>
          </a:p>
          <a:p>
            <a:pPr indent="0" lvl="0" marL="0" rtl="0" algn="l">
              <a:lnSpc>
                <a:spcPct val="100000"/>
              </a:lnSpc>
              <a:spcBef>
                <a:spcPts val="1600"/>
              </a:spcBef>
              <a:spcAft>
                <a:spcPts val="0"/>
              </a:spcAft>
              <a:buNone/>
            </a:pPr>
            <a:r>
              <a:rPr lang="en">
                <a:solidFill>
                  <a:srgbClr val="252830"/>
                </a:solidFill>
                <a:highlight>
                  <a:srgbClr val="EFEFF1"/>
                </a:highlight>
                <a:latin typeface="Courier New"/>
                <a:ea typeface="Courier New"/>
                <a:cs typeface="Courier New"/>
                <a:sym typeface="Courier New"/>
              </a:rPr>
              <a:t>    Body of if</a:t>
            </a:r>
            <a:endParaRPr>
              <a:solidFill>
                <a:srgbClr val="252830"/>
              </a:solidFill>
              <a:highlight>
                <a:srgbClr val="EFEFF1"/>
              </a:highlight>
              <a:latin typeface="Courier New"/>
              <a:ea typeface="Courier New"/>
              <a:cs typeface="Courier New"/>
              <a:sym typeface="Courier New"/>
            </a:endParaRPr>
          </a:p>
          <a:p>
            <a:pPr indent="0" lvl="0" marL="0" rtl="0" algn="l">
              <a:lnSpc>
                <a:spcPct val="100000"/>
              </a:lnSpc>
              <a:spcBef>
                <a:spcPts val="1600"/>
              </a:spcBef>
              <a:spcAft>
                <a:spcPts val="0"/>
              </a:spcAft>
              <a:buNone/>
            </a:pPr>
            <a:r>
              <a:rPr lang="en">
                <a:solidFill>
                  <a:srgbClr val="252830"/>
                </a:solidFill>
                <a:highlight>
                  <a:srgbClr val="EFEFF1"/>
                </a:highlight>
                <a:latin typeface="Courier New"/>
                <a:ea typeface="Courier New"/>
                <a:cs typeface="Courier New"/>
                <a:sym typeface="Courier New"/>
              </a:rPr>
              <a:t>elif test expression:</a:t>
            </a:r>
            <a:endParaRPr>
              <a:solidFill>
                <a:srgbClr val="252830"/>
              </a:solidFill>
              <a:highlight>
                <a:srgbClr val="EFEFF1"/>
              </a:highlight>
              <a:latin typeface="Courier New"/>
              <a:ea typeface="Courier New"/>
              <a:cs typeface="Courier New"/>
              <a:sym typeface="Courier New"/>
            </a:endParaRPr>
          </a:p>
          <a:p>
            <a:pPr indent="0" lvl="0" marL="0" rtl="0" algn="l">
              <a:lnSpc>
                <a:spcPct val="100000"/>
              </a:lnSpc>
              <a:spcBef>
                <a:spcPts val="1600"/>
              </a:spcBef>
              <a:spcAft>
                <a:spcPts val="0"/>
              </a:spcAft>
              <a:buNone/>
            </a:pPr>
            <a:r>
              <a:rPr lang="en">
                <a:solidFill>
                  <a:srgbClr val="252830"/>
                </a:solidFill>
                <a:highlight>
                  <a:srgbClr val="EFEFF1"/>
                </a:highlight>
                <a:latin typeface="Courier New"/>
                <a:ea typeface="Courier New"/>
                <a:cs typeface="Courier New"/>
                <a:sym typeface="Courier New"/>
              </a:rPr>
              <a:t>    Body of elif</a:t>
            </a:r>
            <a:endParaRPr>
              <a:solidFill>
                <a:srgbClr val="252830"/>
              </a:solidFill>
              <a:highlight>
                <a:srgbClr val="EFEFF1"/>
              </a:highlight>
              <a:latin typeface="Courier New"/>
              <a:ea typeface="Courier New"/>
              <a:cs typeface="Courier New"/>
              <a:sym typeface="Courier New"/>
            </a:endParaRPr>
          </a:p>
          <a:p>
            <a:pPr indent="0" lvl="0" marL="0" rtl="0" algn="l">
              <a:lnSpc>
                <a:spcPct val="100000"/>
              </a:lnSpc>
              <a:spcBef>
                <a:spcPts val="1600"/>
              </a:spcBef>
              <a:spcAft>
                <a:spcPts val="0"/>
              </a:spcAft>
              <a:buNone/>
            </a:pPr>
            <a:r>
              <a:rPr lang="en">
                <a:solidFill>
                  <a:srgbClr val="252830"/>
                </a:solidFill>
                <a:highlight>
                  <a:srgbClr val="EFEFF1"/>
                </a:highlight>
                <a:latin typeface="Courier New"/>
                <a:ea typeface="Courier New"/>
                <a:cs typeface="Courier New"/>
                <a:sym typeface="Courier New"/>
              </a:rPr>
              <a:t>else: </a:t>
            </a:r>
            <a:endParaRPr>
              <a:solidFill>
                <a:srgbClr val="252830"/>
              </a:solidFill>
              <a:highlight>
                <a:srgbClr val="EFEFF1"/>
              </a:highlight>
              <a:latin typeface="Courier New"/>
              <a:ea typeface="Courier New"/>
              <a:cs typeface="Courier New"/>
              <a:sym typeface="Courier New"/>
            </a:endParaRPr>
          </a:p>
          <a:p>
            <a:pPr indent="0" lvl="0" marL="177800" marR="177800" rtl="0" algn="l">
              <a:lnSpc>
                <a:spcPct val="100000"/>
              </a:lnSpc>
              <a:spcBef>
                <a:spcPts val="1600"/>
              </a:spcBef>
              <a:spcAft>
                <a:spcPts val="0"/>
              </a:spcAft>
              <a:buNone/>
            </a:pPr>
            <a:r>
              <a:rPr lang="en">
                <a:solidFill>
                  <a:srgbClr val="252830"/>
                </a:solidFill>
                <a:highlight>
                  <a:srgbClr val="EFEFF1"/>
                </a:highlight>
                <a:latin typeface="Courier New"/>
                <a:ea typeface="Courier New"/>
                <a:cs typeface="Courier New"/>
                <a:sym typeface="Courier New"/>
              </a:rPr>
              <a:t>    Body of else</a:t>
            </a:r>
            <a:endParaRPr>
              <a:highlight>
                <a:srgbClr val="EFEFF1"/>
              </a:highlight>
              <a:latin typeface="Courier New"/>
              <a:ea typeface="Courier New"/>
              <a:cs typeface="Courier New"/>
              <a:sym typeface="Courier New"/>
            </a:endParaRPr>
          </a:p>
          <a:p>
            <a:pPr indent="0" lvl="0" marL="0" rtl="0" algn="l">
              <a:spcBef>
                <a:spcPts val="1900"/>
              </a:spcBef>
              <a:spcAft>
                <a:spcPts val="1600"/>
              </a:spcAft>
              <a:buNone/>
            </a:pPr>
            <a:r>
              <a:t/>
            </a:r>
            <a:endParaRPr>
              <a:highlight>
                <a:srgbClr val="EFEFF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nested if statements</a:t>
            </a:r>
            <a:endParaRPr/>
          </a:p>
        </p:txBody>
      </p:sp>
      <p:sp>
        <p:nvSpPr>
          <p:cNvPr id="172" name="Google Shape;172;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We can have a </a:t>
            </a:r>
            <a:r>
              <a:rPr lang="en">
                <a:highlight>
                  <a:srgbClr val="EFF0F1"/>
                </a:highlight>
              </a:rPr>
              <a:t>if...elif...else</a:t>
            </a:r>
            <a:r>
              <a:rPr lang="en">
                <a:highlight>
                  <a:srgbClr val="FFFFFF"/>
                </a:highlight>
              </a:rPr>
              <a:t> statement inside another </a:t>
            </a:r>
            <a:r>
              <a:rPr lang="en">
                <a:highlight>
                  <a:srgbClr val="EFF0F1"/>
                </a:highlight>
              </a:rPr>
              <a:t>if...elif...else</a:t>
            </a:r>
            <a:r>
              <a:rPr lang="en">
                <a:highlight>
                  <a:srgbClr val="FFFFFF"/>
                </a:highlight>
              </a:rPr>
              <a:t> statement. This is called nesting in computer programming.</a:t>
            </a:r>
            <a:endParaRPr>
              <a:highlight>
                <a:srgbClr val="FFFFFF"/>
              </a:highlight>
            </a:endParaRPr>
          </a:p>
          <a:p>
            <a:pPr indent="0" lvl="0" marL="0" rtl="0" algn="l">
              <a:spcBef>
                <a:spcPts val="1600"/>
              </a:spcBef>
              <a:spcAft>
                <a:spcPts val="1600"/>
              </a:spcAft>
              <a:buNone/>
            </a:pPr>
            <a:r>
              <a:rPr lang="en">
                <a:highlight>
                  <a:srgbClr val="FFFFFF"/>
                </a:highlight>
              </a:rPr>
              <a:t>Any number of these statements can be nested inside one another. Indentation is the only way to figure out the level of nesting. This can get confusing, so must be avoided if we can.</a:t>
            </a:r>
            <a:endParaRPr>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range() function</a:t>
            </a:r>
            <a:endParaRPr/>
          </a:p>
        </p:txBody>
      </p:sp>
      <p:sp>
        <p:nvSpPr>
          <p:cNvPr id="178" name="Google Shape;178;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a:highlight>
                  <a:srgbClr val="FFFFFF"/>
                </a:highlight>
              </a:rPr>
              <a:t>We can generate a sequence of numbers using </a:t>
            </a:r>
            <a:r>
              <a:rPr lang="en">
                <a:highlight>
                  <a:srgbClr val="EFF0F1"/>
                </a:highlight>
              </a:rPr>
              <a:t>range()</a:t>
            </a:r>
            <a:r>
              <a:rPr lang="en">
                <a:highlight>
                  <a:srgbClr val="FFFFFF"/>
                </a:highlight>
              </a:rPr>
              <a:t> function. </a:t>
            </a:r>
            <a:r>
              <a:rPr lang="en">
                <a:highlight>
                  <a:srgbClr val="EFF0F1"/>
                </a:highlight>
              </a:rPr>
              <a:t>range(10)</a:t>
            </a:r>
            <a:r>
              <a:rPr lang="en">
                <a:highlight>
                  <a:srgbClr val="FFFFFF"/>
                </a:highlight>
              </a:rPr>
              <a:t> will generate numbers from 0 to 9 (10 numbers). → </a:t>
            </a:r>
            <a:r>
              <a:rPr lang="en">
                <a:highlight>
                  <a:srgbClr val="EFEFF1"/>
                </a:highlight>
              </a:rPr>
              <a:t>[0, 1, 2, 3, 4, 5, 6, 7, 8, 9]</a:t>
            </a:r>
            <a:endParaRPr>
              <a:highlight>
                <a:srgbClr val="FFFFFF"/>
              </a:highlight>
            </a:endParaRPr>
          </a:p>
          <a:p>
            <a:pPr indent="0" lvl="0" marL="0" rtl="0" algn="l">
              <a:spcBef>
                <a:spcPts val="1800"/>
              </a:spcBef>
              <a:spcAft>
                <a:spcPts val="0"/>
              </a:spcAft>
              <a:buNone/>
            </a:pPr>
            <a:r>
              <a:rPr lang="en">
                <a:highlight>
                  <a:srgbClr val="FFFFFF"/>
                </a:highlight>
              </a:rPr>
              <a:t>We can also define the start, stop and step size as </a:t>
            </a:r>
            <a:r>
              <a:rPr lang="en">
                <a:highlight>
                  <a:srgbClr val="EFF0F1"/>
                </a:highlight>
              </a:rPr>
              <a:t>range(start,stop,step size)</a:t>
            </a:r>
            <a:r>
              <a:rPr lang="en">
                <a:highlight>
                  <a:srgbClr val="FFFFFF"/>
                </a:highlight>
              </a:rPr>
              <a:t>. step size defaults to 1 if not provided.</a:t>
            </a:r>
            <a:endParaRPr>
              <a:highlight>
                <a:srgbClr val="FFFFFF"/>
              </a:highlight>
            </a:endParaRPr>
          </a:p>
          <a:p>
            <a:pPr indent="0" lvl="0" marL="0" rtl="0" algn="l">
              <a:spcBef>
                <a:spcPts val="1800"/>
              </a:spcBef>
              <a:spcAft>
                <a:spcPts val="1600"/>
              </a:spcAft>
              <a:buNone/>
            </a:pPr>
            <a:r>
              <a:t/>
            </a:r>
            <a:endParaRPr>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for loop</a:t>
            </a:r>
            <a:endParaRPr/>
          </a:p>
        </p:txBody>
      </p:sp>
      <p:sp>
        <p:nvSpPr>
          <p:cNvPr id="184" name="Google Shape;184;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sz="1200">
                <a:highlight>
                  <a:srgbClr val="FFFFFF"/>
                </a:highlight>
                <a:latin typeface="Open Sans"/>
                <a:ea typeface="Open Sans"/>
                <a:cs typeface="Open Sans"/>
                <a:sym typeface="Open Sans"/>
              </a:rPr>
              <a:t>The for loop in Python is used to iterate over a sequence (</a:t>
            </a:r>
            <a:r>
              <a:rPr lang="en" sz="1200">
                <a:highlight>
                  <a:srgbClr val="FFFFFF"/>
                </a:highlight>
                <a:uFill>
                  <a:noFill/>
                </a:uFill>
                <a:latin typeface="Open Sans"/>
                <a:ea typeface="Open Sans"/>
                <a:cs typeface="Open Sans"/>
                <a:sym typeface="Open Sans"/>
                <a:hlinkClick r:id="rId3"/>
              </a:rPr>
              <a:t>list</a:t>
            </a:r>
            <a:r>
              <a:rPr lang="en" sz="1200">
                <a:highlight>
                  <a:srgbClr val="FFFFFF"/>
                </a:highlight>
                <a:latin typeface="Open Sans"/>
                <a:ea typeface="Open Sans"/>
                <a:cs typeface="Open Sans"/>
                <a:sym typeface="Open Sans"/>
              </a:rPr>
              <a:t>, </a:t>
            </a:r>
            <a:r>
              <a:rPr lang="en" sz="1200">
                <a:highlight>
                  <a:srgbClr val="FFFFFF"/>
                </a:highlight>
                <a:uFill>
                  <a:noFill/>
                </a:uFill>
                <a:latin typeface="Open Sans"/>
                <a:ea typeface="Open Sans"/>
                <a:cs typeface="Open Sans"/>
                <a:sym typeface="Open Sans"/>
                <a:hlinkClick r:id="rId4"/>
              </a:rPr>
              <a:t>tuple</a:t>
            </a:r>
            <a:r>
              <a:rPr lang="en" sz="1200">
                <a:highlight>
                  <a:srgbClr val="FFFFFF"/>
                </a:highlight>
                <a:latin typeface="Open Sans"/>
                <a:ea typeface="Open Sans"/>
                <a:cs typeface="Open Sans"/>
                <a:sym typeface="Open Sans"/>
              </a:rPr>
              <a:t>, </a:t>
            </a:r>
            <a:r>
              <a:rPr lang="en" sz="1200">
                <a:highlight>
                  <a:srgbClr val="FFFFFF"/>
                </a:highlight>
                <a:uFill>
                  <a:noFill/>
                </a:uFill>
                <a:latin typeface="Open Sans"/>
                <a:ea typeface="Open Sans"/>
                <a:cs typeface="Open Sans"/>
                <a:sym typeface="Open Sans"/>
                <a:hlinkClick r:id="rId5"/>
              </a:rPr>
              <a:t>string</a:t>
            </a:r>
            <a:r>
              <a:rPr lang="en" sz="1200">
                <a:highlight>
                  <a:srgbClr val="FFFFFF"/>
                </a:highlight>
                <a:latin typeface="Open Sans"/>
                <a:ea typeface="Open Sans"/>
                <a:cs typeface="Open Sans"/>
                <a:sym typeface="Open Sans"/>
              </a:rPr>
              <a:t>) or other iterable objects. Iterating over a sequence is called </a:t>
            </a:r>
            <a:r>
              <a:rPr b="1" lang="en" sz="1200">
                <a:highlight>
                  <a:srgbClr val="FFFFFF"/>
                </a:highlight>
                <a:latin typeface="Open Sans"/>
                <a:ea typeface="Open Sans"/>
                <a:cs typeface="Open Sans"/>
                <a:sym typeface="Open Sans"/>
              </a:rPr>
              <a:t>traversal</a:t>
            </a:r>
            <a:r>
              <a:rPr lang="en" sz="1200">
                <a:highlight>
                  <a:srgbClr val="FFFFFF"/>
                </a:highlight>
                <a:latin typeface="Open Sans"/>
                <a:ea typeface="Open Sans"/>
                <a:cs typeface="Open Sans"/>
                <a:sym typeface="Open Sans"/>
              </a:rPr>
              <a:t>.</a:t>
            </a:r>
            <a:endParaRPr b="1" sz="1800">
              <a:highlight>
                <a:srgbClr val="FFFFFF"/>
              </a:highlight>
              <a:latin typeface="Open Sans"/>
              <a:ea typeface="Open Sans"/>
              <a:cs typeface="Open Sans"/>
              <a:sym typeface="Open Sans"/>
            </a:endParaRPr>
          </a:p>
          <a:p>
            <a:pPr indent="0" lvl="0" marL="0" rtl="0" algn="l">
              <a:spcBef>
                <a:spcPts val="1800"/>
              </a:spcBef>
              <a:spcAft>
                <a:spcPts val="0"/>
              </a:spcAft>
              <a:buNone/>
            </a:pPr>
            <a:r>
              <a:rPr lang="en" sz="1050">
                <a:highlight>
                  <a:srgbClr val="EFEFF1"/>
                </a:highlight>
                <a:latin typeface="Courier New"/>
                <a:ea typeface="Courier New"/>
                <a:cs typeface="Courier New"/>
                <a:sym typeface="Courier New"/>
              </a:rPr>
              <a:t>for val in sequence:</a:t>
            </a:r>
            <a:endParaRPr sz="1050">
              <a:highlight>
                <a:srgbClr val="EFEFF1"/>
              </a:highlight>
              <a:latin typeface="Courier New"/>
              <a:ea typeface="Courier New"/>
              <a:cs typeface="Courier New"/>
              <a:sym typeface="Courier New"/>
            </a:endParaRPr>
          </a:p>
          <a:p>
            <a:pPr indent="0" lvl="0" marL="177800" marR="177800" rtl="0" algn="l">
              <a:lnSpc>
                <a:spcPct val="150000"/>
              </a:lnSpc>
              <a:spcBef>
                <a:spcPts val="1600"/>
              </a:spcBef>
              <a:spcAft>
                <a:spcPts val="0"/>
              </a:spcAft>
              <a:buNone/>
            </a:pPr>
            <a:r>
              <a:rPr lang="en" sz="1050">
                <a:highlight>
                  <a:srgbClr val="EFEFF1"/>
                </a:highlight>
                <a:latin typeface="Courier New"/>
                <a:ea typeface="Courier New"/>
                <a:cs typeface="Courier New"/>
                <a:sym typeface="Courier New"/>
              </a:rPr>
              <a:t>	Body of for</a:t>
            </a:r>
            <a:endParaRPr sz="1050">
              <a:highlight>
                <a:srgbClr val="EFEFF1"/>
              </a:highlight>
              <a:latin typeface="Courier New"/>
              <a:ea typeface="Courier New"/>
              <a:cs typeface="Courier New"/>
              <a:sym typeface="Courier New"/>
            </a:endParaRPr>
          </a:p>
          <a:p>
            <a:pPr indent="0" lvl="0" marL="0" rtl="0" algn="l">
              <a:spcBef>
                <a:spcPts val="1900"/>
              </a:spcBef>
              <a:spcAft>
                <a:spcPts val="1600"/>
              </a:spcAft>
              <a:buNone/>
            </a:pPr>
            <a:r>
              <a:t/>
            </a:r>
            <a:endParaRPr>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while loop</a:t>
            </a:r>
            <a:endParaRPr/>
          </a:p>
        </p:txBody>
      </p:sp>
      <p:sp>
        <p:nvSpPr>
          <p:cNvPr id="190" name="Google Shape;190;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a:highlight>
                  <a:srgbClr val="FFFFFF"/>
                </a:highlight>
              </a:rPr>
              <a:t>The while loop in Python is used to iterate over a block of code as long as the test expression (condition) is true.</a:t>
            </a:r>
            <a:endParaRPr>
              <a:highlight>
                <a:srgbClr val="FFFFFF"/>
              </a:highlight>
            </a:endParaRPr>
          </a:p>
          <a:p>
            <a:pPr indent="0" lvl="0" marL="0" rtl="0" algn="l">
              <a:spcBef>
                <a:spcPts val="1800"/>
              </a:spcBef>
              <a:spcAft>
                <a:spcPts val="0"/>
              </a:spcAft>
              <a:buNone/>
            </a:pPr>
            <a:r>
              <a:rPr lang="en">
                <a:highlight>
                  <a:srgbClr val="FFFFFF"/>
                </a:highlight>
              </a:rPr>
              <a:t>We generally use this loop when we don't know beforehand, the number of times to iterate.</a:t>
            </a:r>
            <a:endParaRPr>
              <a:highlight>
                <a:srgbClr val="FFFFFF"/>
              </a:highlight>
            </a:endParaRPr>
          </a:p>
          <a:p>
            <a:pPr indent="0" lvl="0" marL="0" rtl="0" algn="l">
              <a:spcBef>
                <a:spcPts val="1800"/>
              </a:spcBef>
              <a:spcAft>
                <a:spcPts val="0"/>
              </a:spcAft>
              <a:buNone/>
            </a:pPr>
            <a:r>
              <a:rPr lang="en">
                <a:highlight>
                  <a:srgbClr val="EFEFF1"/>
                </a:highlight>
              </a:rPr>
              <a:t>while test_expression:</a:t>
            </a:r>
            <a:endParaRPr>
              <a:highlight>
                <a:srgbClr val="EFEFF1"/>
              </a:highlight>
            </a:endParaRPr>
          </a:p>
          <a:p>
            <a:pPr indent="0" lvl="0" marL="177800" marR="177800" rtl="0" algn="l">
              <a:lnSpc>
                <a:spcPct val="150000"/>
              </a:lnSpc>
              <a:spcBef>
                <a:spcPts val="1800"/>
              </a:spcBef>
              <a:spcAft>
                <a:spcPts val="0"/>
              </a:spcAft>
              <a:buNone/>
            </a:pPr>
            <a:r>
              <a:rPr lang="en">
                <a:highlight>
                  <a:srgbClr val="EFEFF1"/>
                </a:highlight>
              </a:rPr>
              <a:t>    Body of while</a:t>
            </a:r>
            <a:endParaRPr>
              <a:highlight>
                <a:srgbClr val="EFEFF1"/>
              </a:highlight>
            </a:endParaRPr>
          </a:p>
          <a:p>
            <a:pPr indent="0" lvl="0" marL="0" rtl="0" algn="l">
              <a:spcBef>
                <a:spcPts val="1900"/>
              </a:spcBef>
              <a:spcAft>
                <a:spcPts val="1600"/>
              </a:spcAft>
              <a:buNone/>
            </a:pPr>
            <a:r>
              <a:t/>
            </a:r>
            <a:endParaRPr>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r>
              <a:rPr lang="en"/>
              <a:t>reak &amp; continue </a:t>
            </a:r>
            <a:endParaRPr/>
          </a:p>
        </p:txBody>
      </p:sp>
      <p:sp>
        <p:nvSpPr>
          <p:cNvPr id="196" name="Google Shape;196;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a:highlight>
                  <a:srgbClr val="FFFFFF"/>
                </a:highlight>
              </a:rPr>
              <a:t>The </a:t>
            </a:r>
            <a:r>
              <a:rPr lang="en">
                <a:highlight>
                  <a:srgbClr val="EFF0F1"/>
                </a:highlight>
              </a:rPr>
              <a:t>break</a:t>
            </a:r>
            <a:r>
              <a:rPr lang="en">
                <a:highlight>
                  <a:srgbClr val="FFFFFF"/>
                </a:highlight>
              </a:rPr>
              <a:t> statement terminates the loop containing it. </a:t>
            </a:r>
            <a:endParaRPr>
              <a:highlight>
                <a:srgbClr val="FFFFFF"/>
              </a:highlight>
            </a:endParaRPr>
          </a:p>
          <a:p>
            <a:pPr indent="0" lvl="0" marL="0" rtl="0" algn="l">
              <a:spcBef>
                <a:spcPts val="1800"/>
              </a:spcBef>
              <a:spcAft>
                <a:spcPts val="1800"/>
              </a:spcAft>
              <a:buNone/>
            </a:pPr>
            <a:r>
              <a:rPr lang="en">
                <a:highlight>
                  <a:srgbClr val="FFFFFF"/>
                </a:highlight>
              </a:rPr>
              <a:t>The </a:t>
            </a:r>
            <a:r>
              <a:rPr lang="en">
                <a:highlight>
                  <a:srgbClr val="EFF0F1"/>
                </a:highlight>
              </a:rPr>
              <a:t>continue</a:t>
            </a:r>
            <a:r>
              <a:rPr lang="en">
                <a:highlight>
                  <a:srgbClr val="FFFFFF"/>
                </a:highlight>
              </a:rPr>
              <a:t> statement is used to skip the rest of the code inside a loop for the current iteration only. Loop does not terminate but continues on with the next iteration.</a:t>
            </a:r>
            <a:endParaRPr>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Keywords</a:t>
            </a:r>
            <a:endParaRPr/>
          </a:p>
        </p:txBody>
      </p:sp>
      <p:pic>
        <p:nvPicPr>
          <p:cNvPr id="93" name="Google Shape;93;p14"/>
          <p:cNvPicPr preferRelativeResize="0"/>
          <p:nvPr/>
        </p:nvPicPr>
        <p:blipFill>
          <a:blip r:embed="rId3">
            <a:alphaModFix/>
          </a:blip>
          <a:stretch>
            <a:fillRect/>
          </a:stretch>
        </p:blipFill>
        <p:spPr>
          <a:xfrm>
            <a:off x="762000" y="1930050"/>
            <a:ext cx="4201606" cy="29848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Strings</a:t>
            </a:r>
            <a:endParaRPr/>
          </a:p>
        </p:txBody>
      </p:sp>
      <p:sp>
        <p:nvSpPr>
          <p:cNvPr id="202" name="Google Shape;202;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a:highlight>
                  <a:srgbClr val="FFFFFF"/>
                </a:highlight>
              </a:rPr>
              <a:t>A string is a sequence of characters</a:t>
            </a:r>
            <a:endParaRPr>
              <a:highlight>
                <a:srgbClr val="FFFFFF"/>
              </a:highlight>
            </a:endParaRPr>
          </a:p>
          <a:p>
            <a:pPr indent="0" lvl="0" marL="0" rtl="0" algn="l">
              <a:spcBef>
                <a:spcPts val="1800"/>
              </a:spcBef>
              <a:spcAft>
                <a:spcPts val="0"/>
              </a:spcAft>
              <a:buNone/>
            </a:pPr>
            <a:r>
              <a:rPr lang="en">
                <a:highlight>
                  <a:srgbClr val="FFFFFF"/>
                </a:highlight>
              </a:rPr>
              <a:t>Strings can be created by enclosing characters inside a single quote or double quotes. Even triple quotes can be used in Python but generally used to represent multiline strings and docstrings.</a:t>
            </a:r>
            <a:endParaRPr>
              <a:highlight>
                <a:srgbClr val="FFFFFF"/>
              </a:highlight>
            </a:endParaRPr>
          </a:p>
          <a:p>
            <a:pPr indent="0" lvl="0" marL="0" rtl="0" algn="l">
              <a:spcBef>
                <a:spcPts val="1800"/>
              </a:spcBef>
              <a:spcAft>
                <a:spcPts val="0"/>
              </a:spcAft>
              <a:buNone/>
            </a:pPr>
            <a:r>
              <a:rPr lang="en">
                <a:highlight>
                  <a:srgbClr val="FFFFFF"/>
                </a:highlight>
              </a:rPr>
              <a:t>Strings are immutable. This means that elements of a string cannot be changed once it has been assigned. We can simply re-assign different strings to the same name.</a:t>
            </a:r>
            <a:endParaRPr>
              <a:highlight>
                <a:srgbClr val="FFFFFF"/>
              </a:highlight>
            </a:endParaRPr>
          </a:p>
          <a:p>
            <a:pPr indent="0" lvl="0" marL="0" rtl="0" algn="l">
              <a:spcBef>
                <a:spcPts val="1800"/>
              </a:spcBef>
              <a:spcAft>
                <a:spcPts val="1600"/>
              </a:spcAft>
              <a:buNone/>
            </a:pPr>
            <a:r>
              <a:t/>
            </a:r>
            <a:endParaRPr>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Strings indexing</a:t>
            </a:r>
            <a:endParaRPr/>
          </a:p>
        </p:txBody>
      </p:sp>
      <p:pic>
        <p:nvPicPr>
          <p:cNvPr id="208" name="Google Shape;208;p33"/>
          <p:cNvPicPr preferRelativeResize="0"/>
          <p:nvPr/>
        </p:nvPicPr>
        <p:blipFill>
          <a:blip r:embed="rId3">
            <a:alphaModFix/>
          </a:blip>
          <a:stretch>
            <a:fillRect/>
          </a:stretch>
        </p:blipFill>
        <p:spPr>
          <a:xfrm>
            <a:off x="1299575" y="1938475"/>
            <a:ext cx="6294299" cy="2667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Accessing characters in a String (slicing)</a:t>
            </a:r>
            <a:endParaRPr/>
          </a:p>
        </p:txBody>
      </p:sp>
      <p:sp>
        <p:nvSpPr>
          <p:cNvPr id="214" name="Google Shape;214;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We can access individual characters using indexing and a range of characters using slicing. Index starts from 0. Trying to access a character out of index range will raise an </a:t>
            </a:r>
            <a:r>
              <a:rPr lang="en">
                <a:highlight>
                  <a:srgbClr val="EFF0F1"/>
                </a:highlight>
              </a:rPr>
              <a:t>IndexError</a:t>
            </a:r>
            <a:r>
              <a:rPr lang="en">
                <a:highlight>
                  <a:srgbClr val="FFFFFF"/>
                </a:highlight>
              </a:rPr>
              <a:t>. The index must be an integer. </a:t>
            </a:r>
            <a:endParaRPr>
              <a:highlight>
                <a:srgbClr val="FFFFFF"/>
              </a:highlight>
            </a:endParaRPr>
          </a:p>
          <a:p>
            <a:pPr indent="0" lvl="0" marL="0" rtl="0" algn="l">
              <a:spcBef>
                <a:spcPts val="1800"/>
              </a:spcBef>
              <a:spcAft>
                <a:spcPts val="0"/>
              </a:spcAft>
              <a:buNone/>
            </a:pPr>
            <a:r>
              <a:rPr lang="en">
                <a:highlight>
                  <a:srgbClr val="FFFFFF"/>
                </a:highlight>
              </a:rPr>
              <a:t>Python allows negative indexing for its sequences.</a:t>
            </a:r>
            <a:endParaRPr>
              <a:highlight>
                <a:srgbClr val="FFFFFF"/>
              </a:highlight>
            </a:endParaRPr>
          </a:p>
          <a:p>
            <a:pPr indent="0" lvl="0" marL="0" rtl="0" algn="l">
              <a:spcBef>
                <a:spcPts val="1800"/>
              </a:spcBef>
              <a:spcAft>
                <a:spcPts val="0"/>
              </a:spcAft>
              <a:buNone/>
            </a:pPr>
            <a:r>
              <a:rPr lang="en">
                <a:highlight>
                  <a:srgbClr val="FFFFFF"/>
                </a:highlight>
              </a:rPr>
              <a:t>The index of -1 refers to the last item, -2 to the second last item and so on. We can access a range of items in a string by using the slicing operator (colon).</a:t>
            </a:r>
            <a:endParaRPr>
              <a:highlight>
                <a:srgbClr val="FFFFFF"/>
              </a:highlight>
            </a:endParaRPr>
          </a:p>
          <a:p>
            <a:pPr indent="0" lvl="0" marL="0" rtl="0" algn="l">
              <a:spcBef>
                <a:spcPts val="1800"/>
              </a:spcBef>
              <a:spcAft>
                <a:spcPts val="1600"/>
              </a:spcAft>
              <a:buNone/>
            </a:pPr>
            <a:r>
              <a:t/>
            </a:r>
            <a:endParaRPr>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 and * operators with Strings</a:t>
            </a:r>
            <a:endParaRPr/>
          </a:p>
        </p:txBody>
      </p:sp>
      <p:sp>
        <p:nvSpPr>
          <p:cNvPr id="220" name="Google Shape;220;p35"/>
          <p:cNvSpPr txBox="1"/>
          <p:nvPr>
            <p:ph idx="1" type="body"/>
          </p:nvPr>
        </p:nvSpPr>
        <p:spPr>
          <a:xfrm>
            <a:off x="729450" y="18502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1800"/>
              </a:spcBef>
              <a:spcAft>
                <a:spcPts val="0"/>
              </a:spcAft>
              <a:buNone/>
            </a:pPr>
            <a:r>
              <a:rPr lang="en">
                <a:highlight>
                  <a:srgbClr val="FFFFFF"/>
                </a:highlight>
              </a:rPr>
              <a:t>Joining of two or more strings into a single one is called </a:t>
            </a:r>
            <a:r>
              <a:rPr lang="en">
                <a:highlight>
                  <a:srgbClr val="EFF0F1"/>
                </a:highlight>
              </a:rPr>
              <a:t>concatenation</a:t>
            </a:r>
            <a:r>
              <a:rPr lang="en">
                <a:highlight>
                  <a:srgbClr val="FFFFFF"/>
                </a:highlight>
              </a:rPr>
              <a:t>.</a:t>
            </a:r>
            <a:endParaRPr>
              <a:highlight>
                <a:srgbClr val="FFFFFF"/>
              </a:highlight>
            </a:endParaRPr>
          </a:p>
          <a:p>
            <a:pPr indent="0" lvl="0" marL="0" rtl="0" algn="l">
              <a:lnSpc>
                <a:spcPct val="100000"/>
              </a:lnSpc>
              <a:spcBef>
                <a:spcPts val="1800"/>
              </a:spcBef>
              <a:spcAft>
                <a:spcPts val="0"/>
              </a:spcAft>
              <a:buNone/>
            </a:pPr>
            <a:r>
              <a:rPr lang="en">
                <a:highlight>
                  <a:srgbClr val="FFFFFF"/>
                </a:highlight>
              </a:rPr>
              <a:t>The </a:t>
            </a:r>
            <a:r>
              <a:rPr b="1" lang="en">
                <a:highlight>
                  <a:srgbClr val="FFFFFF"/>
                </a:highlight>
              </a:rPr>
              <a:t>+</a:t>
            </a:r>
            <a:r>
              <a:rPr lang="en">
                <a:highlight>
                  <a:srgbClr val="FFFFFF"/>
                </a:highlight>
              </a:rPr>
              <a:t> operator does this in Python. Simply writing two string literals together also concatenates them.</a:t>
            </a:r>
            <a:endParaRPr>
              <a:highlight>
                <a:srgbClr val="FFFFFF"/>
              </a:highlight>
            </a:endParaRPr>
          </a:p>
          <a:p>
            <a:pPr indent="0" lvl="0" marL="0" rtl="0" algn="l">
              <a:lnSpc>
                <a:spcPct val="100000"/>
              </a:lnSpc>
              <a:spcBef>
                <a:spcPts val="1800"/>
              </a:spcBef>
              <a:spcAft>
                <a:spcPts val="0"/>
              </a:spcAft>
              <a:buNone/>
            </a:pPr>
            <a:r>
              <a:rPr lang="en">
                <a:highlight>
                  <a:srgbClr val="FFFFFF"/>
                </a:highlight>
              </a:rPr>
              <a:t>The </a:t>
            </a:r>
            <a:r>
              <a:rPr b="1" lang="en">
                <a:highlight>
                  <a:srgbClr val="FFFFFF"/>
                </a:highlight>
              </a:rPr>
              <a:t>*</a:t>
            </a:r>
            <a:r>
              <a:rPr lang="en">
                <a:highlight>
                  <a:srgbClr val="FFFFFF"/>
                </a:highlight>
              </a:rPr>
              <a:t> operator can be used to repeat the string for a given number of times.</a:t>
            </a:r>
            <a:endParaRPr>
              <a:highlight>
                <a:srgbClr val="FFFFFF"/>
              </a:highlight>
            </a:endParaRPr>
          </a:p>
          <a:p>
            <a:pPr indent="0" lvl="0" marL="0" rtl="0" algn="l">
              <a:lnSpc>
                <a:spcPct val="100000"/>
              </a:lnSpc>
              <a:spcBef>
                <a:spcPts val="1800"/>
              </a:spcBef>
              <a:spcAft>
                <a:spcPts val="1600"/>
              </a:spcAft>
              <a:buNone/>
            </a:pPr>
            <a:r>
              <a:t/>
            </a:r>
            <a:endParaRPr>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or loops with Strings</a:t>
            </a:r>
            <a:endParaRPr/>
          </a:p>
        </p:txBody>
      </p:sp>
      <p:sp>
        <p:nvSpPr>
          <p:cNvPr id="226" name="Google Shape;226;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EFF0F1"/>
                </a:highlight>
                <a:latin typeface="Courier New"/>
                <a:ea typeface="Courier New"/>
                <a:cs typeface="Courier New"/>
                <a:sym typeface="Courier New"/>
              </a:rPr>
              <a:t>for letter </a:t>
            </a:r>
            <a:r>
              <a:rPr b="1" lang="en">
                <a:highlight>
                  <a:srgbClr val="EFF0F1"/>
                </a:highlight>
                <a:latin typeface="Courier New"/>
                <a:ea typeface="Courier New"/>
                <a:cs typeface="Courier New"/>
                <a:sym typeface="Courier New"/>
              </a:rPr>
              <a:t>in</a:t>
            </a:r>
            <a:r>
              <a:rPr lang="en">
                <a:highlight>
                  <a:srgbClr val="EFF0F1"/>
                </a:highlight>
                <a:latin typeface="Courier New"/>
                <a:ea typeface="Courier New"/>
                <a:cs typeface="Courier New"/>
                <a:sym typeface="Courier New"/>
              </a:rPr>
              <a:t> 'Hello':</a:t>
            </a:r>
            <a:endParaRPr>
              <a:highlight>
                <a:srgbClr val="EFF0F1"/>
              </a:highlight>
              <a:latin typeface="Courier New"/>
              <a:ea typeface="Courier New"/>
              <a:cs typeface="Courier New"/>
              <a:sym typeface="Courier New"/>
            </a:endParaRPr>
          </a:p>
          <a:p>
            <a:pPr indent="0" lvl="0" marL="0" rtl="0" algn="l">
              <a:spcBef>
                <a:spcPts val="1600"/>
              </a:spcBef>
              <a:spcAft>
                <a:spcPts val="0"/>
              </a:spcAft>
              <a:buNone/>
            </a:pPr>
            <a:r>
              <a:rPr lang="en">
                <a:highlight>
                  <a:srgbClr val="EFF0F1"/>
                </a:highlight>
                <a:latin typeface="Courier New"/>
                <a:ea typeface="Courier New"/>
                <a:cs typeface="Courier New"/>
                <a:sym typeface="Courier New"/>
              </a:rPr>
              <a:t>	print(letter*2, end = “ “)</a:t>
            </a:r>
            <a:endParaRPr>
              <a:highlight>
                <a:srgbClr val="EFF0F1"/>
              </a:highlight>
              <a:latin typeface="Courier New"/>
              <a:ea typeface="Courier New"/>
              <a:cs typeface="Courier New"/>
              <a:sym typeface="Courier New"/>
            </a:endParaRPr>
          </a:p>
          <a:p>
            <a:pPr indent="0" lvl="0" marL="0" rtl="0" algn="l">
              <a:spcBef>
                <a:spcPts val="1600"/>
              </a:spcBef>
              <a:spcAft>
                <a:spcPts val="0"/>
              </a:spcAft>
              <a:buNone/>
            </a:pPr>
            <a:r>
              <a:t/>
            </a:r>
            <a:endParaRPr>
              <a:highlight>
                <a:srgbClr val="EFF0F1"/>
              </a:highlight>
              <a:latin typeface="Courier New"/>
              <a:ea typeface="Courier New"/>
              <a:cs typeface="Courier New"/>
              <a:sym typeface="Courier New"/>
            </a:endParaRPr>
          </a:p>
          <a:p>
            <a:pPr indent="0" lvl="0" marL="0" rtl="0" algn="l">
              <a:lnSpc>
                <a:spcPct val="100000"/>
              </a:lnSpc>
              <a:spcBef>
                <a:spcPts val="1600"/>
              </a:spcBef>
              <a:spcAft>
                <a:spcPts val="0"/>
              </a:spcAft>
              <a:buNone/>
            </a:pPr>
            <a:r>
              <a:rPr lang="en"/>
              <a:t>Prints:</a:t>
            </a:r>
            <a:endParaRPr/>
          </a:p>
          <a:p>
            <a:pPr indent="0" lvl="0" marL="0" rtl="0" algn="l">
              <a:lnSpc>
                <a:spcPct val="100000"/>
              </a:lnSpc>
              <a:spcBef>
                <a:spcPts val="1600"/>
              </a:spcBef>
              <a:spcAft>
                <a:spcPts val="0"/>
              </a:spcAft>
              <a:buNone/>
            </a:pPr>
            <a:r>
              <a:rPr lang="en"/>
              <a:t> HH ee ll ll oo </a:t>
            </a:r>
            <a:endParaRPr/>
          </a:p>
          <a:p>
            <a:pPr indent="0" lvl="0" marL="0" rtl="0" algn="l">
              <a:spcBef>
                <a:spcPts val="1600"/>
              </a:spcBef>
              <a:spcAft>
                <a:spcPts val="1600"/>
              </a:spcAft>
              <a:buNone/>
            </a:pPr>
            <a:r>
              <a:t/>
            </a:r>
            <a:endParaRPr>
              <a:highlight>
                <a:srgbClr val="EFF0F1"/>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String methods</a:t>
            </a:r>
            <a:endParaRPr/>
          </a:p>
        </p:txBody>
      </p:sp>
      <p:sp>
        <p:nvSpPr>
          <p:cNvPr id="232" name="Google Shape;232;p37"/>
          <p:cNvSpPr txBox="1"/>
          <p:nvPr>
            <p:ph idx="1" type="body"/>
          </p:nvPr>
        </p:nvSpPr>
        <p:spPr>
          <a:xfrm>
            <a:off x="729450" y="2078875"/>
            <a:ext cx="3037200" cy="22611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isalpha()</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isdigit</a:t>
            </a:r>
            <a:r>
              <a:rPr lang="en">
                <a:highlight>
                  <a:srgbClr val="EFF0F1"/>
                </a:highlight>
                <a:latin typeface="Courier New"/>
                <a:ea typeface="Courier New"/>
                <a:cs typeface="Courier New"/>
                <a:sym typeface="Courier New"/>
              </a:rPr>
              <a:t>()</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islower</a:t>
            </a:r>
            <a:r>
              <a:rPr lang="en">
                <a:highlight>
                  <a:srgbClr val="EFF0F1"/>
                </a:highlight>
                <a:latin typeface="Courier New"/>
                <a:ea typeface="Courier New"/>
                <a:cs typeface="Courier New"/>
                <a:sym typeface="Courier New"/>
              </a:rPr>
              <a:t>()</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l</a:t>
            </a:r>
            <a:r>
              <a:rPr lang="en">
                <a:highlight>
                  <a:srgbClr val="EFF0F1"/>
                </a:highlight>
                <a:latin typeface="Courier New"/>
                <a:ea typeface="Courier New"/>
                <a:cs typeface="Courier New"/>
                <a:sym typeface="Courier New"/>
              </a:rPr>
              <a:t>ower</a:t>
            </a:r>
            <a:r>
              <a:rPr lang="en">
                <a:highlight>
                  <a:srgbClr val="EFF0F1"/>
                </a:highlight>
                <a:latin typeface="Courier New"/>
                <a:ea typeface="Courier New"/>
                <a:cs typeface="Courier New"/>
                <a:sym typeface="Courier New"/>
              </a:rPr>
              <a:t>()</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u</a:t>
            </a:r>
            <a:r>
              <a:rPr lang="en">
                <a:highlight>
                  <a:srgbClr val="EFF0F1"/>
                </a:highlight>
                <a:latin typeface="Courier New"/>
                <a:ea typeface="Courier New"/>
                <a:cs typeface="Courier New"/>
                <a:sym typeface="Courier New"/>
              </a:rPr>
              <a:t>pper</a:t>
            </a:r>
            <a:r>
              <a:rPr lang="en">
                <a:highlight>
                  <a:srgbClr val="EFF0F1"/>
                </a:highlight>
                <a:latin typeface="Courier New"/>
                <a:ea typeface="Courier New"/>
                <a:cs typeface="Courier New"/>
                <a:sym typeface="Courier New"/>
              </a:rPr>
              <a:t>()</a:t>
            </a:r>
            <a:endParaRPr>
              <a:highlight>
                <a:srgbClr val="EFF0F1"/>
              </a:highlight>
              <a:latin typeface="Courier New"/>
              <a:ea typeface="Courier New"/>
              <a:cs typeface="Courier New"/>
              <a:sym typeface="Courier New"/>
            </a:endParaRPr>
          </a:p>
          <a:p>
            <a:pPr indent="0" lvl="0" marL="457200" rtl="0" algn="l">
              <a:lnSpc>
                <a:spcPct val="200000"/>
              </a:lnSpc>
              <a:spcBef>
                <a:spcPts val="1600"/>
              </a:spcBef>
              <a:spcAft>
                <a:spcPts val="1600"/>
              </a:spcAft>
              <a:buNone/>
            </a:pPr>
            <a:r>
              <a:t/>
            </a:r>
            <a:endParaRPr>
              <a:highlight>
                <a:srgbClr val="EFF0F1"/>
              </a:highlight>
              <a:latin typeface="Courier New"/>
              <a:ea typeface="Courier New"/>
              <a:cs typeface="Courier New"/>
              <a:sym typeface="Courier New"/>
            </a:endParaRPr>
          </a:p>
        </p:txBody>
      </p:sp>
      <p:sp>
        <p:nvSpPr>
          <p:cNvPr id="233" name="Google Shape;233;p37"/>
          <p:cNvSpPr txBox="1"/>
          <p:nvPr>
            <p:ph idx="1" type="body"/>
          </p:nvPr>
        </p:nvSpPr>
        <p:spPr>
          <a:xfrm>
            <a:off x="4426350" y="2070000"/>
            <a:ext cx="3037200" cy="22611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isupper</a:t>
            </a:r>
            <a:r>
              <a:rPr lang="en">
                <a:highlight>
                  <a:srgbClr val="EFF0F1"/>
                </a:highlight>
                <a:latin typeface="Courier New"/>
                <a:ea typeface="Courier New"/>
                <a:cs typeface="Courier New"/>
                <a:sym typeface="Courier New"/>
              </a:rPr>
              <a:t>()</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lstrip()</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rstrip()</a:t>
            </a:r>
            <a:endParaRPr>
              <a:highlight>
                <a:srgbClr val="EFF0F1"/>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Lists</a:t>
            </a:r>
            <a:endParaRPr/>
          </a:p>
        </p:txBody>
      </p:sp>
      <p:sp>
        <p:nvSpPr>
          <p:cNvPr id="239" name="Google Shape;239;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a:highlight>
                  <a:srgbClr val="FFFFFF"/>
                </a:highlight>
              </a:rPr>
              <a:t>In Python programming, a list is created by placing all the items (elements) inside a square bracket [ ], separated by commas.</a:t>
            </a:r>
            <a:endParaRPr>
              <a:highlight>
                <a:srgbClr val="FFFFFF"/>
              </a:highlight>
            </a:endParaRPr>
          </a:p>
          <a:p>
            <a:pPr indent="0" lvl="0" marL="0" rtl="0" algn="l">
              <a:spcBef>
                <a:spcPts val="1800"/>
              </a:spcBef>
              <a:spcAft>
                <a:spcPts val="0"/>
              </a:spcAft>
              <a:buNone/>
            </a:pPr>
            <a:r>
              <a:rPr lang="en">
                <a:highlight>
                  <a:srgbClr val="FFFFFF"/>
                </a:highlight>
              </a:rPr>
              <a:t>It can have any number of items and they may be of different types (integer, float, string etc.).</a:t>
            </a:r>
            <a:endParaRPr>
              <a:highlight>
                <a:srgbClr val="EFF0F1"/>
              </a:highlight>
            </a:endParaRPr>
          </a:p>
          <a:p>
            <a:pPr indent="-311150" lvl="0" marL="711200" marR="50800" rtl="0" algn="l">
              <a:lnSpc>
                <a:spcPct val="150000"/>
              </a:lnSpc>
              <a:spcBef>
                <a:spcPts val="1800"/>
              </a:spcBef>
              <a:spcAft>
                <a:spcPts val="0"/>
              </a:spcAft>
              <a:buClr>
                <a:schemeClr val="accent1"/>
              </a:buClr>
              <a:buSzPts val="1300"/>
              <a:buFont typeface="Courier New"/>
              <a:buAutoNum type="arabicPeriod"/>
            </a:pPr>
            <a:r>
              <a:rPr lang="en">
                <a:highlight>
                  <a:srgbClr val="EFF0F1"/>
                </a:highlight>
                <a:latin typeface="Courier New"/>
                <a:ea typeface="Courier New"/>
                <a:cs typeface="Courier New"/>
                <a:sym typeface="Courier New"/>
              </a:rPr>
              <a:t>my_list = []</a:t>
            </a:r>
            <a:endParaRPr>
              <a:highlight>
                <a:srgbClr val="EFF0F1"/>
              </a:highlight>
              <a:latin typeface="Courier New"/>
              <a:ea typeface="Courier New"/>
              <a:cs typeface="Courier New"/>
              <a:sym typeface="Courier New"/>
            </a:endParaRPr>
          </a:p>
          <a:p>
            <a:pPr indent="-311150" lvl="0" marL="711200" marR="50800" rtl="0" algn="l">
              <a:lnSpc>
                <a:spcPct val="150000"/>
              </a:lnSpc>
              <a:spcBef>
                <a:spcPts val="0"/>
              </a:spcBef>
              <a:spcAft>
                <a:spcPts val="0"/>
              </a:spcAft>
              <a:buClr>
                <a:schemeClr val="accent1"/>
              </a:buClr>
              <a:buSzPts val="1300"/>
              <a:buFont typeface="Courier New"/>
              <a:buAutoNum type="arabicPeriod"/>
            </a:pPr>
            <a:r>
              <a:rPr lang="en">
                <a:highlight>
                  <a:srgbClr val="EFF0F1"/>
                </a:highlight>
                <a:latin typeface="Courier New"/>
                <a:ea typeface="Courier New"/>
                <a:cs typeface="Courier New"/>
                <a:sym typeface="Courier New"/>
              </a:rPr>
              <a:t>my_list = [1, 2, 3]</a:t>
            </a:r>
            <a:endParaRPr>
              <a:highlight>
                <a:srgbClr val="EFF0F1"/>
              </a:highlight>
              <a:latin typeface="Courier New"/>
              <a:ea typeface="Courier New"/>
              <a:cs typeface="Courier New"/>
              <a:sym typeface="Courier New"/>
            </a:endParaRPr>
          </a:p>
          <a:p>
            <a:pPr indent="-311150" lvl="0" marL="711200" marR="50800" rtl="0" algn="l">
              <a:lnSpc>
                <a:spcPct val="150000"/>
              </a:lnSpc>
              <a:spcBef>
                <a:spcPts val="0"/>
              </a:spcBef>
              <a:spcAft>
                <a:spcPts val="0"/>
              </a:spcAft>
              <a:buClr>
                <a:schemeClr val="accent1"/>
              </a:buClr>
              <a:buSzPts val="1300"/>
              <a:buFont typeface="Courier New"/>
              <a:buAutoNum type="arabicPeriod"/>
            </a:pPr>
            <a:r>
              <a:rPr lang="en">
                <a:highlight>
                  <a:srgbClr val="EFF0F1"/>
                </a:highlight>
                <a:latin typeface="Courier New"/>
                <a:ea typeface="Courier New"/>
                <a:cs typeface="Courier New"/>
                <a:sym typeface="Courier New"/>
              </a:rPr>
              <a:t>my_list = [1, "Hello", 3.4]</a:t>
            </a:r>
            <a:endParaRPr>
              <a:highlight>
                <a:srgbClr val="EFF0F1"/>
              </a:highlight>
              <a:latin typeface="Courier New"/>
              <a:ea typeface="Courier New"/>
              <a:cs typeface="Courier New"/>
              <a:sym typeface="Courier New"/>
            </a:endParaRPr>
          </a:p>
          <a:p>
            <a:pPr indent="0" lvl="0" marL="0" rtl="0" algn="l">
              <a:spcBef>
                <a:spcPts val="800"/>
              </a:spcBef>
              <a:spcAft>
                <a:spcPts val="1600"/>
              </a:spcAft>
              <a:buNone/>
            </a:pPr>
            <a:r>
              <a:t/>
            </a:r>
            <a:endParaRPr>
              <a:highlight>
                <a:srgbClr val="FF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Lists comprehension</a:t>
            </a:r>
            <a:endParaRPr/>
          </a:p>
        </p:txBody>
      </p:sp>
      <p:sp>
        <p:nvSpPr>
          <p:cNvPr id="245" name="Google Shape;245;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List comprehension is an elegant and concise way to create a new list from an existing list in Python.</a:t>
            </a:r>
            <a:endParaRPr>
              <a:highlight>
                <a:srgbClr val="FFFFFF"/>
              </a:highlight>
            </a:endParaRPr>
          </a:p>
          <a:p>
            <a:pPr indent="0" lvl="0" marL="0" rtl="0" algn="l">
              <a:spcBef>
                <a:spcPts val="1600"/>
              </a:spcBef>
              <a:spcAft>
                <a:spcPts val="0"/>
              </a:spcAft>
              <a:buNone/>
            </a:pPr>
            <a:r>
              <a:rPr lang="en">
                <a:highlight>
                  <a:srgbClr val="FFFFFF"/>
                </a:highlight>
              </a:rPr>
              <a:t>List comprehension consists of an expression followed by </a:t>
            </a:r>
            <a:r>
              <a:rPr lang="en">
                <a:highlight>
                  <a:srgbClr val="FFFFFF"/>
                </a:highlight>
                <a:uFill>
                  <a:noFill/>
                </a:uFill>
                <a:hlinkClick r:id="rId3"/>
              </a:rPr>
              <a:t>for statement</a:t>
            </a:r>
            <a:r>
              <a:rPr lang="en">
                <a:highlight>
                  <a:srgbClr val="FFFFFF"/>
                </a:highlight>
              </a:rPr>
              <a:t> inside square brackets.</a:t>
            </a:r>
            <a:endParaRPr>
              <a:highlight>
                <a:srgbClr val="FFFFFF"/>
              </a:highlight>
            </a:endParaRPr>
          </a:p>
          <a:p>
            <a:pPr indent="0" lvl="0" marL="0" rtl="0" algn="l">
              <a:spcBef>
                <a:spcPts val="1600"/>
              </a:spcBef>
              <a:spcAft>
                <a:spcPts val="0"/>
              </a:spcAft>
              <a:buNone/>
            </a:pPr>
            <a:r>
              <a:rPr lang="en">
                <a:highlight>
                  <a:srgbClr val="FFFFFF"/>
                </a:highlight>
              </a:rPr>
              <a:t>new_list = [</a:t>
            </a:r>
            <a:r>
              <a:rPr lang="en">
                <a:highlight>
                  <a:srgbClr val="F4CCCC"/>
                </a:highlight>
              </a:rPr>
              <a:t>expression</a:t>
            </a:r>
            <a:r>
              <a:rPr lang="en">
                <a:highlight>
                  <a:srgbClr val="FFFFFF"/>
                </a:highlight>
              </a:rPr>
              <a:t>      </a:t>
            </a:r>
            <a:r>
              <a:rPr lang="en">
                <a:highlight>
                  <a:srgbClr val="CFE2F3"/>
                </a:highlight>
              </a:rPr>
              <a:t>for item in list</a:t>
            </a:r>
            <a:r>
              <a:rPr lang="en">
                <a:highlight>
                  <a:srgbClr val="FFFFFF"/>
                </a:highlight>
              </a:rPr>
              <a:t>      </a:t>
            </a:r>
            <a:r>
              <a:rPr lang="en">
                <a:highlight>
                  <a:srgbClr val="D9EAD3"/>
                </a:highlight>
              </a:rPr>
              <a:t>if condition</a:t>
            </a:r>
            <a:r>
              <a:rPr lang="en">
                <a:highlight>
                  <a:srgbClr val="FFFFFF"/>
                </a:highlight>
              </a:rPr>
              <a:t>]</a:t>
            </a:r>
            <a:endParaRPr>
              <a:highlight>
                <a:srgbClr val="FFFFFF"/>
              </a:highlight>
            </a:endParaRPr>
          </a:p>
          <a:p>
            <a:pPr indent="-311150" lvl="0" marL="660400" rtl="0" algn="l">
              <a:spcBef>
                <a:spcPts val="1600"/>
              </a:spcBef>
              <a:spcAft>
                <a:spcPts val="0"/>
              </a:spcAft>
              <a:buClr>
                <a:srgbClr val="888888"/>
              </a:buClr>
              <a:buSzPts val="1300"/>
              <a:buFont typeface="Courier New"/>
              <a:buAutoNum type="arabicPeriod"/>
            </a:pPr>
            <a:r>
              <a:rPr lang="en">
                <a:solidFill>
                  <a:srgbClr val="000000"/>
                </a:solidFill>
                <a:highlight>
                  <a:srgbClr val="EFF0F1"/>
                </a:highlight>
                <a:latin typeface="Courier New"/>
                <a:ea typeface="Courier New"/>
                <a:cs typeface="Courier New"/>
                <a:sym typeface="Courier New"/>
              </a:rPr>
              <a:t>pow2 = [</a:t>
            </a:r>
            <a:r>
              <a:rPr lang="en">
                <a:solidFill>
                  <a:srgbClr val="800000"/>
                </a:solidFill>
                <a:highlight>
                  <a:srgbClr val="EFF0F1"/>
                </a:highlight>
                <a:latin typeface="Courier New"/>
                <a:ea typeface="Courier New"/>
                <a:cs typeface="Courier New"/>
                <a:sym typeface="Courier New"/>
              </a:rPr>
              <a:t>2</a:t>
            </a:r>
            <a:r>
              <a:rPr lang="en">
                <a:solidFill>
                  <a:srgbClr val="000000"/>
                </a:solidFill>
                <a:highlight>
                  <a:srgbClr val="EFF0F1"/>
                </a:highlight>
                <a:latin typeface="Courier New"/>
                <a:ea typeface="Courier New"/>
                <a:cs typeface="Courier New"/>
                <a:sym typeface="Courier New"/>
              </a:rPr>
              <a:t> ** x </a:t>
            </a:r>
            <a:r>
              <a:rPr lang="en">
                <a:solidFill>
                  <a:srgbClr val="00008B"/>
                </a:solidFill>
                <a:highlight>
                  <a:srgbClr val="EFF0F1"/>
                </a:highlight>
                <a:latin typeface="Courier New"/>
                <a:ea typeface="Courier New"/>
                <a:cs typeface="Courier New"/>
                <a:sym typeface="Courier New"/>
              </a:rPr>
              <a:t>for</a:t>
            </a:r>
            <a:r>
              <a:rPr lang="en">
                <a:solidFill>
                  <a:srgbClr val="000000"/>
                </a:solidFill>
                <a:highlight>
                  <a:srgbClr val="EFF0F1"/>
                </a:highlight>
                <a:latin typeface="Courier New"/>
                <a:ea typeface="Courier New"/>
                <a:cs typeface="Courier New"/>
                <a:sym typeface="Courier New"/>
              </a:rPr>
              <a:t> x </a:t>
            </a:r>
            <a:r>
              <a:rPr lang="en">
                <a:solidFill>
                  <a:srgbClr val="00008B"/>
                </a:solidFill>
                <a:highlight>
                  <a:srgbClr val="EFF0F1"/>
                </a:highlight>
                <a:latin typeface="Courier New"/>
                <a:ea typeface="Courier New"/>
                <a:cs typeface="Courier New"/>
                <a:sym typeface="Courier New"/>
              </a:rPr>
              <a:t>in</a:t>
            </a:r>
            <a:r>
              <a:rPr lang="en">
                <a:solidFill>
                  <a:srgbClr val="000000"/>
                </a:solidFill>
                <a:highlight>
                  <a:srgbClr val="EFF0F1"/>
                </a:highlight>
                <a:latin typeface="Courier New"/>
                <a:ea typeface="Courier New"/>
                <a:cs typeface="Courier New"/>
                <a:sym typeface="Courier New"/>
              </a:rPr>
              <a:t> range(</a:t>
            </a:r>
            <a:r>
              <a:rPr lang="en">
                <a:solidFill>
                  <a:srgbClr val="800000"/>
                </a:solidFill>
                <a:highlight>
                  <a:srgbClr val="EFF0F1"/>
                </a:highlight>
                <a:latin typeface="Courier New"/>
                <a:ea typeface="Courier New"/>
                <a:cs typeface="Courier New"/>
                <a:sym typeface="Courier New"/>
              </a:rPr>
              <a:t>10</a:t>
            </a:r>
            <a:r>
              <a:rPr lang="en">
                <a:solidFill>
                  <a:srgbClr val="000000"/>
                </a:solidFill>
                <a:highlight>
                  <a:srgbClr val="EFF0F1"/>
                </a:highlight>
                <a:latin typeface="Courier New"/>
                <a:ea typeface="Courier New"/>
                <a:cs typeface="Courier New"/>
                <a:sym typeface="Courier New"/>
              </a:rPr>
              <a:t>)]</a:t>
            </a:r>
            <a:endParaRPr>
              <a:solidFill>
                <a:srgbClr val="000000"/>
              </a:solidFill>
              <a:highlight>
                <a:srgbClr val="EFF0F1"/>
              </a:highlight>
              <a:latin typeface="Courier New"/>
              <a:ea typeface="Courier New"/>
              <a:cs typeface="Courier New"/>
              <a:sym typeface="Courier New"/>
            </a:endParaRPr>
          </a:p>
          <a:p>
            <a:pPr indent="0" lvl="0" marL="457200" rtl="0" algn="l">
              <a:spcBef>
                <a:spcPts val="0"/>
              </a:spcBef>
              <a:spcAft>
                <a:spcPts val="0"/>
              </a:spcAft>
              <a:buNone/>
            </a:pPr>
            <a:r>
              <a:t/>
            </a:r>
            <a:endParaRPr>
              <a:solidFill>
                <a:srgbClr val="000000"/>
              </a:solidFill>
              <a:highlight>
                <a:srgbClr val="EFF0F1"/>
              </a:highlight>
              <a:latin typeface="Courier New"/>
              <a:ea typeface="Courier New"/>
              <a:cs typeface="Courier New"/>
              <a:sym typeface="Courier New"/>
            </a:endParaRPr>
          </a:p>
          <a:p>
            <a:pPr indent="-311150" lvl="0" marL="660400" rtl="0" algn="l">
              <a:spcBef>
                <a:spcPts val="0"/>
              </a:spcBef>
              <a:spcAft>
                <a:spcPts val="0"/>
              </a:spcAft>
              <a:buClr>
                <a:srgbClr val="888888"/>
              </a:buClr>
              <a:buSzPts val="1300"/>
              <a:buFont typeface="Courier New"/>
              <a:buAutoNum type="arabicPeriod"/>
            </a:pPr>
            <a:r>
              <a:rPr lang="en">
                <a:solidFill>
                  <a:srgbClr val="808080"/>
                </a:solidFill>
                <a:highlight>
                  <a:srgbClr val="EFF0F1"/>
                </a:highlight>
                <a:latin typeface="Courier New"/>
                <a:ea typeface="Courier New"/>
                <a:cs typeface="Courier New"/>
                <a:sym typeface="Courier New"/>
              </a:rPr>
              <a:t># Output: [1, 2, 4, 8, 16, 32, 64, 128, 256, 512]</a:t>
            </a:r>
            <a:endParaRPr>
              <a:solidFill>
                <a:srgbClr val="808080"/>
              </a:solidFill>
              <a:highlight>
                <a:srgbClr val="EFF0F1"/>
              </a:highlight>
              <a:latin typeface="Courier New"/>
              <a:ea typeface="Courier New"/>
              <a:cs typeface="Courier New"/>
              <a:sym typeface="Courier New"/>
            </a:endParaRPr>
          </a:p>
          <a:p>
            <a:pPr indent="-311150" lvl="0" marL="660400" rtl="0" algn="l">
              <a:spcBef>
                <a:spcPts val="0"/>
              </a:spcBef>
              <a:spcAft>
                <a:spcPts val="0"/>
              </a:spcAft>
              <a:buClr>
                <a:srgbClr val="888888"/>
              </a:buClr>
              <a:buSzPts val="1300"/>
              <a:buFont typeface="Courier New"/>
              <a:buAutoNum type="arabicPeriod"/>
            </a:pPr>
            <a:r>
              <a:rPr lang="en">
                <a:solidFill>
                  <a:srgbClr val="00008B"/>
                </a:solidFill>
                <a:highlight>
                  <a:srgbClr val="EFF0F1"/>
                </a:highlight>
                <a:latin typeface="Courier New"/>
                <a:ea typeface="Courier New"/>
                <a:cs typeface="Courier New"/>
                <a:sym typeface="Courier New"/>
              </a:rPr>
              <a:t>print</a:t>
            </a:r>
            <a:r>
              <a:rPr lang="en">
                <a:solidFill>
                  <a:srgbClr val="000000"/>
                </a:solidFill>
                <a:highlight>
                  <a:srgbClr val="EFF0F1"/>
                </a:highlight>
                <a:latin typeface="Courier New"/>
                <a:ea typeface="Courier New"/>
                <a:cs typeface="Courier New"/>
                <a:sym typeface="Courier New"/>
              </a:rPr>
              <a:t>(pow2)</a:t>
            </a:r>
            <a:endParaRPr>
              <a:solidFill>
                <a:srgbClr val="000000"/>
              </a:solidFill>
              <a:highlight>
                <a:srgbClr val="EFF0F1"/>
              </a:highlight>
              <a:latin typeface="Courier New"/>
              <a:ea typeface="Courier New"/>
              <a:cs typeface="Courier New"/>
              <a:sym typeface="Courier New"/>
            </a:endParaRPr>
          </a:p>
          <a:p>
            <a:pPr indent="0" lvl="0" marL="0" rtl="0" algn="l">
              <a:spcBef>
                <a:spcPts val="0"/>
              </a:spcBef>
              <a:spcAft>
                <a:spcPts val="1600"/>
              </a:spcAft>
              <a:buNone/>
            </a:pPr>
            <a:r>
              <a:t/>
            </a:r>
            <a:endParaRPr>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Lists methods</a:t>
            </a:r>
            <a:endParaRPr/>
          </a:p>
        </p:txBody>
      </p:sp>
      <p:sp>
        <p:nvSpPr>
          <p:cNvPr id="251" name="Google Shape;251;p40"/>
          <p:cNvSpPr txBox="1"/>
          <p:nvPr>
            <p:ph idx="1" type="body"/>
          </p:nvPr>
        </p:nvSpPr>
        <p:spPr>
          <a:xfrm>
            <a:off x="729450" y="2078875"/>
            <a:ext cx="3037200" cy="22611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a</a:t>
            </a:r>
            <a:r>
              <a:rPr lang="en">
                <a:highlight>
                  <a:srgbClr val="EFF0F1"/>
                </a:highlight>
                <a:latin typeface="Courier New"/>
                <a:ea typeface="Courier New"/>
                <a:cs typeface="Courier New"/>
                <a:sym typeface="Courier New"/>
              </a:rPr>
              <a:t>ppend</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insert</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s</a:t>
            </a:r>
            <a:r>
              <a:rPr lang="en">
                <a:highlight>
                  <a:srgbClr val="EFF0F1"/>
                </a:highlight>
                <a:latin typeface="Courier New"/>
                <a:ea typeface="Courier New"/>
                <a:cs typeface="Courier New"/>
                <a:sym typeface="Courier New"/>
              </a:rPr>
              <a:t>ort</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p</a:t>
            </a:r>
            <a:r>
              <a:rPr lang="en">
                <a:highlight>
                  <a:srgbClr val="EFF0F1"/>
                </a:highlight>
                <a:latin typeface="Courier New"/>
                <a:ea typeface="Courier New"/>
                <a:cs typeface="Courier New"/>
                <a:sym typeface="Courier New"/>
              </a:rPr>
              <a:t>op</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clear</a:t>
            </a:r>
            <a:endParaRPr>
              <a:highlight>
                <a:srgbClr val="EFF0F1"/>
              </a:highlight>
              <a:latin typeface="Courier New"/>
              <a:ea typeface="Courier New"/>
              <a:cs typeface="Courier New"/>
              <a:sym typeface="Courier New"/>
            </a:endParaRPr>
          </a:p>
          <a:p>
            <a:pPr indent="0" lvl="0" marL="457200" rtl="0" algn="l">
              <a:lnSpc>
                <a:spcPct val="200000"/>
              </a:lnSpc>
              <a:spcBef>
                <a:spcPts val="1600"/>
              </a:spcBef>
              <a:spcAft>
                <a:spcPts val="1600"/>
              </a:spcAft>
              <a:buNone/>
            </a:pPr>
            <a:r>
              <a:t/>
            </a:r>
            <a:endParaRPr>
              <a:highlight>
                <a:srgbClr val="EFF0F1"/>
              </a:highlight>
              <a:latin typeface="Courier New"/>
              <a:ea typeface="Courier New"/>
              <a:cs typeface="Courier New"/>
              <a:sym typeface="Courier New"/>
            </a:endParaRPr>
          </a:p>
        </p:txBody>
      </p:sp>
      <p:sp>
        <p:nvSpPr>
          <p:cNvPr id="252" name="Google Shape;252;p40"/>
          <p:cNvSpPr txBox="1"/>
          <p:nvPr>
            <p:ph idx="1" type="body"/>
          </p:nvPr>
        </p:nvSpPr>
        <p:spPr>
          <a:xfrm>
            <a:off x="4426350" y="2070000"/>
            <a:ext cx="3037200" cy="22611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reverse</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index</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count</a:t>
            </a:r>
            <a:endParaRPr>
              <a:highlight>
                <a:srgbClr val="EFF0F1"/>
              </a:highlight>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Lists functions</a:t>
            </a:r>
            <a:endParaRPr/>
          </a:p>
        </p:txBody>
      </p:sp>
      <p:sp>
        <p:nvSpPr>
          <p:cNvPr id="258" name="Google Shape;258;p41"/>
          <p:cNvSpPr txBox="1"/>
          <p:nvPr>
            <p:ph idx="1" type="body"/>
          </p:nvPr>
        </p:nvSpPr>
        <p:spPr>
          <a:xfrm>
            <a:off x="729450" y="2078875"/>
            <a:ext cx="3037200" cy="22611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len(list)</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max(list)</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min(list)</a:t>
            </a:r>
            <a:endParaRPr>
              <a:highlight>
                <a:srgbClr val="EFF0F1"/>
              </a:highlight>
              <a:latin typeface="Courier New"/>
              <a:ea typeface="Courier New"/>
              <a:cs typeface="Courier New"/>
              <a:sym typeface="Courier New"/>
            </a:endParaRPr>
          </a:p>
          <a:p>
            <a:pPr indent="0" lvl="0" marL="457200" rtl="0" algn="l">
              <a:lnSpc>
                <a:spcPct val="200000"/>
              </a:lnSpc>
              <a:spcBef>
                <a:spcPts val="1600"/>
              </a:spcBef>
              <a:spcAft>
                <a:spcPts val="1600"/>
              </a:spcAft>
              <a:buNone/>
            </a:pPr>
            <a:r>
              <a:t/>
            </a:r>
            <a:endParaRPr>
              <a:highlight>
                <a:srgbClr val="EFF0F1"/>
              </a:highlight>
              <a:latin typeface="Courier New"/>
              <a:ea typeface="Courier New"/>
              <a:cs typeface="Courier New"/>
              <a:sym typeface="Courier New"/>
            </a:endParaRPr>
          </a:p>
        </p:txBody>
      </p:sp>
      <p:sp>
        <p:nvSpPr>
          <p:cNvPr id="259" name="Google Shape;259;p41"/>
          <p:cNvSpPr txBox="1"/>
          <p:nvPr>
            <p:ph idx="1" type="body"/>
          </p:nvPr>
        </p:nvSpPr>
        <p:spPr>
          <a:xfrm>
            <a:off x="4426350" y="2070000"/>
            <a:ext cx="3037200" cy="22611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list(seq)</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sum(list)</a:t>
            </a:r>
            <a:endParaRPr>
              <a:highlight>
                <a:srgbClr val="EFF0F1"/>
              </a:highlight>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a:t>
            </a:r>
            <a:r>
              <a:rPr lang="en"/>
              <a:t>Identifiers Test</a:t>
            </a:r>
            <a:endParaRPr/>
          </a:p>
        </p:txBody>
      </p:sp>
      <p:sp>
        <p:nvSpPr>
          <p:cNvPr id="99" name="Google Shape;99;p15"/>
          <p:cNvSpPr txBox="1"/>
          <p:nvPr>
            <p:ph idx="1" type="body"/>
          </p:nvPr>
        </p:nvSpPr>
        <p:spPr>
          <a:xfrm>
            <a:off x="729450" y="2155075"/>
            <a:ext cx="7688700" cy="2261100"/>
          </a:xfrm>
          <a:prstGeom prst="rect">
            <a:avLst/>
          </a:prstGeom>
        </p:spPr>
        <p:txBody>
          <a:bodyPr anchorCtr="0" anchor="t" bIns="91425" lIns="91425" spcFirstLastPara="1" rIns="91425" wrap="square" tIns="91425">
            <a:noAutofit/>
          </a:bodyPr>
          <a:lstStyle/>
          <a:p>
            <a:pPr indent="457200" lvl="0" marL="0" rtl="0" algn="l">
              <a:lnSpc>
                <a:spcPct val="50000"/>
              </a:lnSpc>
              <a:spcBef>
                <a:spcPts val="0"/>
              </a:spcBef>
              <a:spcAft>
                <a:spcPts val="0"/>
              </a:spcAft>
              <a:buNone/>
            </a:pPr>
            <a:r>
              <a:rPr lang="en"/>
              <a:t>f</a:t>
            </a:r>
            <a:r>
              <a:rPr lang="en"/>
              <a:t>irst_name</a:t>
            </a:r>
            <a:endParaRPr/>
          </a:p>
          <a:p>
            <a:pPr indent="457200" lvl="0" marL="0" rtl="0" algn="l">
              <a:lnSpc>
                <a:spcPct val="50000"/>
              </a:lnSpc>
              <a:spcBef>
                <a:spcPts val="1600"/>
              </a:spcBef>
              <a:spcAft>
                <a:spcPts val="0"/>
              </a:spcAft>
              <a:buNone/>
            </a:pPr>
            <a:r>
              <a:rPr lang="en"/>
              <a:t>w</a:t>
            </a:r>
            <a:r>
              <a:rPr lang="en"/>
              <a:t>hile</a:t>
            </a:r>
            <a:endParaRPr/>
          </a:p>
          <a:p>
            <a:pPr indent="457200" lvl="0" marL="0" rtl="0" algn="l">
              <a:lnSpc>
                <a:spcPct val="50000"/>
              </a:lnSpc>
              <a:spcBef>
                <a:spcPts val="1600"/>
              </a:spcBef>
              <a:spcAft>
                <a:spcPts val="0"/>
              </a:spcAft>
              <a:buNone/>
            </a:pPr>
            <a:r>
              <a:rPr lang="en"/>
              <a:t> name1</a:t>
            </a:r>
            <a:endParaRPr/>
          </a:p>
          <a:p>
            <a:pPr indent="457200" lvl="0" marL="0" rtl="0" algn="l">
              <a:lnSpc>
                <a:spcPct val="50000"/>
              </a:lnSpc>
              <a:spcBef>
                <a:spcPts val="1600"/>
              </a:spcBef>
              <a:spcAft>
                <a:spcPts val="0"/>
              </a:spcAft>
              <a:buNone/>
            </a:pPr>
            <a:r>
              <a:rPr lang="en"/>
              <a:t>1name</a:t>
            </a:r>
            <a:endParaRPr/>
          </a:p>
          <a:p>
            <a:pPr indent="457200" lvl="0" marL="0" rtl="0" algn="l">
              <a:lnSpc>
                <a:spcPct val="50000"/>
              </a:lnSpc>
              <a:spcBef>
                <a:spcPts val="1600"/>
              </a:spcBef>
              <a:spcAft>
                <a:spcPts val="0"/>
              </a:spcAft>
              <a:buNone/>
            </a:pPr>
            <a:r>
              <a:rPr lang="en"/>
              <a:t>AGE</a:t>
            </a:r>
            <a:endParaRPr/>
          </a:p>
          <a:p>
            <a:pPr indent="457200" lvl="0" marL="0" rtl="0" algn="l">
              <a:lnSpc>
                <a:spcPct val="50000"/>
              </a:lnSpc>
              <a:spcBef>
                <a:spcPts val="1600"/>
              </a:spcBef>
              <a:spcAft>
                <a:spcPts val="0"/>
              </a:spcAft>
              <a:buNone/>
            </a:pPr>
            <a:r>
              <a:rPr lang="en"/>
              <a:t> _id, _</a:t>
            </a:r>
            <a:endParaRPr b="1">
              <a:solidFill>
                <a:schemeClr val="accent3"/>
              </a:solidFill>
            </a:endParaRPr>
          </a:p>
          <a:p>
            <a:pPr indent="457200" lvl="0" marL="0" rtl="0" algn="l">
              <a:lnSpc>
                <a:spcPct val="50000"/>
              </a:lnSpc>
              <a:spcBef>
                <a:spcPts val="1600"/>
              </a:spcBef>
              <a:spcAft>
                <a:spcPts val="0"/>
              </a:spcAft>
              <a:buNone/>
            </a:pPr>
            <a:r>
              <a:rPr lang="en"/>
              <a:t>age$</a:t>
            </a:r>
            <a:endParaRPr/>
          </a:p>
          <a:p>
            <a:pPr indent="457200" lvl="0" marL="0" rtl="0" algn="l">
              <a:lnSpc>
                <a:spcPct val="50000"/>
              </a:lnSpc>
              <a:spcBef>
                <a:spcPts val="1600"/>
              </a:spcBef>
              <a:spcAft>
                <a:spcPts val="1600"/>
              </a:spcAft>
              <a:buNone/>
            </a:pPr>
            <a:r>
              <a:rPr lang="en"/>
              <a:t> 3</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loops with Lists</a:t>
            </a:r>
            <a:endParaRPr/>
          </a:p>
        </p:txBody>
      </p:sp>
      <p:sp>
        <p:nvSpPr>
          <p:cNvPr id="265" name="Google Shape;265;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EFF0F1"/>
                </a:highlight>
                <a:latin typeface="Courier New"/>
                <a:ea typeface="Courier New"/>
                <a:cs typeface="Courier New"/>
                <a:sym typeface="Courier New"/>
              </a:rPr>
              <a:t>for car </a:t>
            </a:r>
            <a:r>
              <a:rPr b="1" lang="en">
                <a:highlight>
                  <a:srgbClr val="EFF0F1"/>
                </a:highlight>
                <a:latin typeface="Courier New"/>
                <a:ea typeface="Courier New"/>
                <a:cs typeface="Courier New"/>
                <a:sym typeface="Courier New"/>
              </a:rPr>
              <a:t>in</a:t>
            </a:r>
            <a:r>
              <a:rPr lang="en">
                <a:highlight>
                  <a:srgbClr val="EFF0F1"/>
                </a:highlight>
                <a:latin typeface="Courier New"/>
                <a:ea typeface="Courier New"/>
                <a:cs typeface="Courier New"/>
                <a:sym typeface="Courier New"/>
              </a:rPr>
              <a:t> [‘swift’, ‘ritz’, ‘ferrari’]</a:t>
            </a:r>
            <a:r>
              <a:rPr lang="en">
                <a:highlight>
                  <a:srgbClr val="EFF0F1"/>
                </a:highlight>
                <a:latin typeface="Courier New"/>
                <a:ea typeface="Courier New"/>
                <a:cs typeface="Courier New"/>
                <a:sym typeface="Courier New"/>
              </a:rPr>
              <a:t>:</a:t>
            </a:r>
            <a:endParaRPr>
              <a:highlight>
                <a:srgbClr val="EFF0F1"/>
              </a:highlight>
              <a:latin typeface="Courier New"/>
              <a:ea typeface="Courier New"/>
              <a:cs typeface="Courier New"/>
              <a:sym typeface="Courier New"/>
            </a:endParaRPr>
          </a:p>
          <a:p>
            <a:pPr indent="0" lvl="0" marL="0" rtl="0" algn="l">
              <a:spcBef>
                <a:spcPts val="1600"/>
              </a:spcBef>
              <a:spcAft>
                <a:spcPts val="0"/>
              </a:spcAft>
              <a:buNone/>
            </a:pPr>
            <a:r>
              <a:rPr lang="en">
                <a:highlight>
                  <a:srgbClr val="EFF0F1"/>
                </a:highlight>
                <a:latin typeface="Courier New"/>
                <a:ea typeface="Courier New"/>
                <a:cs typeface="Courier New"/>
                <a:sym typeface="Courier New"/>
              </a:rPr>
              <a:t>	print(car)</a:t>
            </a:r>
            <a:endParaRPr/>
          </a:p>
          <a:p>
            <a:pPr indent="0" lvl="0" marL="0" rtl="0" algn="l">
              <a:lnSpc>
                <a:spcPct val="100000"/>
              </a:lnSpc>
              <a:spcBef>
                <a:spcPts val="1600"/>
              </a:spcBef>
              <a:spcAft>
                <a:spcPts val="0"/>
              </a:spcAft>
              <a:buNone/>
            </a:pPr>
            <a:r>
              <a:rPr lang="en"/>
              <a:t>Prints:</a:t>
            </a:r>
            <a:endParaRPr/>
          </a:p>
          <a:p>
            <a:pPr indent="0" lvl="0" marL="0" rtl="0" algn="l">
              <a:lnSpc>
                <a:spcPct val="100000"/>
              </a:lnSpc>
              <a:spcBef>
                <a:spcPts val="1600"/>
              </a:spcBef>
              <a:spcAft>
                <a:spcPts val="0"/>
              </a:spcAft>
              <a:buNone/>
            </a:pPr>
            <a:r>
              <a:t/>
            </a:r>
            <a:endParaRPr/>
          </a:p>
          <a:p>
            <a:pPr indent="0" lvl="0" marL="0" rtl="0" algn="l">
              <a:lnSpc>
                <a:spcPct val="50000"/>
              </a:lnSpc>
              <a:spcBef>
                <a:spcPts val="1600"/>
              </a:spcBef>
              <a:spcAft>
                <a:spcPts val="0"/>
              </a:spcAft>
              <a:buNone/>
            </a:pPr>
            <a:r>
              <a:rPr lang="en"/>
              <a:t>s</a:t>
            </a:r>
            <a:r>
              <a:rPr lang="en"/>
              <a:t>wift</a:t>
            </a:r>
            <a:endParaRPr/>
          </a:p>
          <a:p>
            <a:pPr indent="0" lvl="0" marL="0" rtl="0" algn="l">
              <a:lnSpc>
                <a:spcPct val="50000"/>
              </a:lnSpc>
              <a:spcBef>
                <a:spcPts val="1600"/>
              </a:spcBef>
              <a:spcAft>
                <a:spcPts val="0"/>
              </a:spcAft>
              <a:buNone/>
            </a:pPr>
            <a:r>
              <a:rPr lang="en"/>
              <a:t>ritz</a:t>
            </a:r>
            <a:endParaRPr/>
          </a:p>
          <a:p>
            <a:pPr indent="0" lvl="0" marL="0" rtl="0" algn="l">
              <a:lnSpc>
                <a:spcPct val="50000"/>
              </a:lnSpc>
              <a:spcBef>
                <a:spcPts val="1600"/>
              </a:spcBef>
              <a:spcAft>
                <a:spcPts val="0"/>
              </a:spcAft>
              <a:buNone/>
            </a:pPr>
            <a:r>
              <a:rPr lang="en"/>
              <a:t>ferrari</a:t>
            </a:r>
            <a:endParaRPr/>
          </a:p>
          <a:p>
            <a:pPr indent="0" lvl="0" marL="0" rtl="0" algn="l">
              <a:spcBef>
                <a:spcPts val="1600"/>
              </a:spcBef>
              <a:spcAft>
                <a:spcPts val="1600"/>
              </a:spcAft>
              <a:buNone/>
            </a:pPr>
            <a:r>
              <a:t/>
            </a:r>
            <a:endParaRPr>
              <a:highlight>
                <a:srgbClr val="EFF0F1"/>
              </a:highlight>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Tuples</a:t>
            </a:r>
            <a:endParaRPr/>
          </a:p>
        </p:txBody>
      </p:sp>
      <p:sp>
        <p:nvSpPr>
          <p:cNvPr id="271" name="Google Shape;271;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52830"/>
                </a:solidFill>
                <a:highlight>
                  <a:srgbClr val="FFFFFF"/>
                </a:highlight>
              </a:rPr>
              <a:t>A tuple is created by placing all the items (elements) inside parentheses </a:t>
            </a:r>
            <a:r>
              <a:rPr lang="en">
                <a:solidFill>
                  <a:srgbClr val="252830"/>
                </a:solidFill>
                <a:highlight>
                  <a:srgbClr val="EFF0F1"/>
                </a:highlight>
              </a:rPr>
              <a:t>()</a:t>
            </a:r>
            <a:r>
              <a:rPr lang="en">
                <a:solidFill>
                  <a:srgbClr val="252830"/>
                </a:solidFill>
                <a:highlight>
                  <a:srgbClr val="FFFFFF"/>
                </a:highlight>
              </a:rPr>
              <a:t>, separated by commas. The parentheses are optional, however, it is a good practice to use them.</a:t>
            </a:r>
            <a:endParaRPr>
              <a:solidFill>
                <a:srgbClr val="252830"/>
              </a:solidFill>
              <a:highlight>
                <a:srgbClr val="FFFFFF"/>
              </a:highlight>
            </a:endParaRPr>
          </a:p>
          <a:p>
            <a:pPr indent="0" lvl="0" marL="0" rtl="0" algn="l">
              <a:spcBef>
                <a:spcPts val="1600"/>
              </a:spcBef>
              <a:spcAft>
                <a:spcPts val="0"/>
              </a:spcAft>
              <a:buNone/>
            </a:pPr>
            <a:r>
              <a:rPr lang="en">
                <a:solidFill>
                  <a:srgbClr val="252830"/>
                </a:solidFill>
                <a:highlight>
                  <a:srgbClr val="FFFFFF"/>
                </a:highlight>
              </a:rPr>
              <a:t>Tuples are immutable. This means that elements of a tuple cannot be changed once it has been assigned.</a:t>
            </a:r>
            <a:endParaRPr>
              <a:solidFill>
                <a:srgbClr val="252830"/>
              </a:solidFill>
              <a:highlight>
                <a:srgbClr val="FFFFFF"/>
              </a:highlight>
            </a:endParaRPr>
          </a:p>
          <a:p>
            <a:pPr indent="0" lvl="0" marL="0" rtl="0" algn="l">
              <a:spcBef>
                <a:spcPts val="1600"/>
              </a:spcBef>
              <a:spcAft>
                <a:spcPts val="0"/>
              </a:spcAft>
              <a:buNone/>
            </a:pPr>
            <a:r>
              <a:t/>
            </a:r>
            <a:endParaRPr>
              <a:solidFill>
                <a:srgbClr val="252830"/>
              </a:solidFill>
              <a:highlight>
                <a:srgbClr val="FFFFFF"/>
              </a:highlight>
            </a:endParaRPr>
          </a:p>
          <a:p>
            <a:pPr indent="-311150" lvl="0" marL="711200" marR="50800" rtl="0" algn="l">
              <a:lnSpc>
                <a:spcPct val="150000"/>
              </a:lnSpc>
              <a:spcBef>
                <a:spcPts val="1600"/>
              </a:spcBef>
              <a:spcAft>
                <a:spcPts val="0"/>
              </a:spcAft>
              <a:buClr>
                <a:schemeClr val="accent1"/>
              </a:buClr>
              <a:buSzPts val="1300"/>
              <a:buFont typeface="Courier New"/>
              <a:buAutoNum type="arabicPeriod"/>
            </a:pPr>
            <a:r>
              <a:rPr lang="en">
                <a:highlight>
                  <a:srgbClr val="EFF0F1"/>
                </a:highlight>
                <a:latin typeface="Courier New"/>
                <a:ea typeface="Courier New"/>
                <a:cs typeface="Courier New"/>
                <a:sym typeface="Courier New"/>
              </a:rPr>
              <a:t>my_tuple = ()</a:t>
            </a:r>
            <a:endParaRPr>
              <a:highlight>
                <a:srgbClr val="EFF0F1"/>
              </a:highlight>
              <a:latin typeface="Courier New"/>
              <a:ea typeface="Courier New"/>
              <a:cs typeface="Courier New"/>
              <a:sym typeface="Courier New"/>
            </a:endParaRPr>
          </a:p>
          <a:p>
            <a:pPr indent="-311150" lvl="0" marL="711200" marR="50800" rtl="0" algn="l">
              <a:lnSpc>
                <a:spcPct val="150000"/>
              </a:lnSpc>
              <a:spcBef>
                <a:spcPts val="0"/>
              </a:spcBef>
              <a:spcAft>
                <a:spcPts val="0"/>
              </a:spcAft>
              <a:buClr>
                <a:schemeClr val="accent1"/>
              </a:buClr>
              <a:buSzPts val="1300"/>
              <a:buFont typeface="Courier New"/>
              <a:buAutoNum type="arabicPeriod"/>
            </a:pPr>
            <a:r>
              <a:rPr lang="en">
                <a:highlight>
                  <a:srgbClr val="EFF0F1"/>
                </a:highlight>
                <a:latin typeface="Courier New"/>
                <a:ea typeface="Courier New"/>
                <a:cs typeface="Courier New"/>
                <a:sym typeface="Courier New"/>
              </a:rPr>
              <a:t>my_tuple = (1, 2, 3)</a:t>
            </a:r>
            <a:endParaRPr>
              <a:highlight>
                <a:srgbClr val="EFF0F1"/>
              </a:highlight>
              <a:latin typeface="Courier New"/>
              <a:ea typeface="Courier New"/>
              <a:cs typeface="Courier New"/>
              <a:sym typeface="Courier New"/>
            </a:endParaRPr>
          </a:p>
          <a:p>
            <a:pPr indent="-311150" lvl="0" marL="711200" marR="50800" rtl="0" algn="l">
              <a:lnSpc>
                <a:spcPct val="150000"/>
              </a:lnSpc>
              <a:spcBef>
                <a:spcPts val="0"/>
              </a:spcBef>
              <a:spcAft>
                <a:spcPts val="0"/>
              </a:spcAft>
              <a:buClr>
                <a:schemeClr val="accent1"/>
              </a:buClr>
              <a:buSzPts val="1300"/>
              <a:buFont typeface="Courier New"/>
              <a:buAutoNum type="arabicPeriod"/>
            </a:pPr>
            <a:r>
              <a:rPr lang="en">
                <a:highlight>
                  <a:srgbClr val="EFF0F1"/>
                </a:highlight>
                <a:latin typeface="Courier New"/>
                <a:ea typeface="Courier New"/>
                <a:cs typeface="Courier New"/>
                <a:sym typeface="Courier New"/>
              </a:rPr>
              <a:t>my_tuple = (1, "Hello", 3.4)</a:t>
            </a:r>
            <a:endParaRPr>
              <a:highlight>
                <a:srgbClr val="EFF0F1"/>
              </a:highlight>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Tuple operations</a:t>
            </a:r>
            <a:endParaRPr/>
          </a:p>
        </p:txBody>
      </p:sp>
      <p:sp>
        <p:nvSpPr>
          <p:cNvPr id="277" name="Google Shape;277;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marR="50800" rtl="0" algn="l">
              <a:lnSpc>
                <a:spcPct val="150000"/>
              </a:lnSpc>
              <a:spcBef>
                <a:spcPts val="0"/>
              </a:spcBef>
              <a:spcAft>
                <a:spcPts val="0"/>
              </a:spcAft>
              <a:buNone/>
            </a:pPr>
            <a:r>
              <a:rPr lang="en"/>
              <a:t>Accessing element from a tuple</a:t>
            </a:r>
            <a:endParaRPr/>
          </a:p>
          <a:p>
            <a:pPr indent="-311150" lvl="0" marL="457200" marR="50800" rtl="0" algn="l">
              <a:lnSpc>
                <a:spcPct val="150000"/>
              </a:lnSpc>
              <a:spcBef>
                <a:spcPts val="800"/>
              </a:spcBef>
              <a:spcAft>
                <a:spcPts val="0"/>
              </a:spcAft>
              <a:buSzPts val="1300"/>
              <a:buFont typeface="Open Sans"/>
              <a:buAutoNum type="arabicPeriod"/>
            </a:pPr>
            <a:r>
              <a:rPr lang="en"/>
              <a:t>Positive and negative indexing → like </a:t>
            </a:r>
            <a:r>
              <a:rPr b="1" lang="en"/>
              <a:t>Lists</a:t>
            </a:r>
            <a:endParaRPr/>
          </a:p>
          <a:p>
            <a:pPr indent="-311150" lvl="0" marL="457200" marR="50800" rtl="0" algn="l">
              <a:lnSpc>
                <a:spcPct val="150000"/>
              </a:lnSpc>
              <a:spcBef>
                <a:spcPts val="0"/>
              </a:spcBef>
              <a:spcAft>
                <a:spcPts val="0"/>
              </a:spcAft>
              <a:buSzPts val="1300"/>
              <a:buFont typeface="Open Sans"/>
              <a:buAutoNum type="arabicPeriod"/>
            </a:pPr>
            <a:r>
              <a:rPr lang="en"/>
              <a:t>Slicing → like </a:t>
            </a:r>
            <a:r>
              <a:rPr b="1" lang="en"/>
              <a:t>Lists</a:t>
            </a:r>
            <a:endParaRPr/>
          </a:p>
          <a:p>
            <a:pPr indent="-311150" lvl="0" marL="457200" marR="50800" rtl="0" algn="l">
              <a:lnSpc>
                <a:spcPct val="150000"/>
              </a:lnSpc>
              <a:spcBef>
                <a:spcPts val="0"/>
              </a:spcBef>
              <a:spcAft>
                <a:spcPts val="0"/>
              </a:spcAft>
              <a:buSzPts val="1300"/>
              <a:buFont typeface="Open Sans"/>
              <a:buAutoNum type="arabicPeriod"/>
            </a:pPr>
            <a:r>
              <a:rPr lang="en"/>
              <a:t>Iterating through a tuple  → like </a:t>
            </a:r>
            <a:r>
              <a:rPr b="1" lang="en"/>
              <a:t>Lists</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Tuple</a:t>
            </a:r>
            <a:r>
              <a:rPr lang="en"/>
              <a:t> functions</a:t>
            </a:r>
            <a:endParaRPr/>
          </a:p>
        </p:txBody>
      </p:sp>
      <p:sp>
        <p:nvSpPr>
          <p:cNvPr id="283" name="Google Shape;283;p45"/>
          <p:cNvSpPr txBox="1"/>
          <p:nvPr>
            <p:ph idx="1" type="body"/>
          </p:nvPr>
        </p:nvSpPr>
        <p:spPr>
          <a:xfrm>
            <a:off x="729450" y="2078875"/>
            <a:ext cx="3037200" cy="22611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len(tuple)</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max(</a:t>
            </a:r>
            <a:r>
              <a:rPr lang="en">
                <a:highlight>
                  <a:srgbClr val="EFF0F1"/>
                </a:highlight>
                <a:latin typeface="Courier New"/>
                <a:ea typeface="Courier New"/>
                <a:cs typeface="Courier New"/>
                <a:sym typeface="Courier New"/>
              </a:rPr>
              <a:t>tuple</a:t>
            </a:r>
            <a:r>
              <a:rPr lang="en">
                <a:highlight>
                  <a:srgbClr val="EFF0F1"/>
                </a:highlight>
                <a:latin typeface="Courier New"/>
                <a:ea typeface="Courier New"/>
                <a:cs typeface="Courier New"/>
                <a:sym typeface="Courier New"/>
              </a:rPr>
              <a:t>)</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min(</a:t>
            </a:r>
            <a:r>
              <a:rPr lang="en">
                <a:highlight>
                  <a:srgbClr val="EFF0F1"/>
                </a:highlight>
                <a:latin typeface="Courier New"/>
                <a:ea typeface="Courier New"/>
                <a:cs typeface="Courier New"/>
                <a:sym typeface="Courier New"/>
              </a:rPr>
              <a:t>tuple</a:t>
            </a:r>
            <a:r>
              <a:rPr lang="en">
                <a:highlight>
                  <a:srgbClr val="EFF0F1"/>
                </a:highlight>
                <a:latin typeface="Courier New"/>
                <a:ea typeface="Courier New"/>
                <a:cs typeface="Courier New"/>
                <a:sym typeface="Courier New"/>
              </a:rPr>
              <a:t>)</a:t>
            </a:r>
            <a:endParaRPr>
              <a:highlight>
                <a:srgbClr val="EFF0F1"/>
              </a:highlight>
              <a:latin typeface="Courier New"/>
              <a:ea typeface="Courier New"/>
              <a:cs typeface="Courier New"/>
              <a:sym typeface="Courier New"/>
            </a:endParaRPr>
          </a:p>
          <a:p>
            <a:pPr indent="0" lvl="0" marL="457200" rtl="0" algn="l">
              <a:lnSpc>
                <a:spcPct val="200000"/>
              </a:lnSpc>
              <a:spcBef>
                <a:spcPts val="1600"/>
              </a:spcBef>
              <a:spcAft>
                <a:spcPts val="1600"/>
              </a:spcAft>
              <a:buNone/>
            </a:pPr>
            <a:r>
              <a:t/>
            </a:r>
            <a:endParaRPr>
              <a:highlight>
                <a:srgbClr val="EFF0F1"/>
              </a:highlight>
              <a:latin typeface="Courier New"/>
              <a:ea typeface="Courier New"/>
              <a:cs typeface="Courier New"/>
              <a:sym typeface="Courier New"/>
            </a:endParaRPr>
          </a:p>
        </p:txBody>
      </p:sp>
      <p:sp>
        <p:nvSpPr>
          <p:cNvPr id="284" name="Google Shape;284;p45"/>
          <p:cNvSpPr txBox="1"/>
          <p:nvPr>
            <p:ph idx="1" type="body"/>
          </p:nvPr>
        </p:nvSpPr>
        <p:spPr>
          <a:xfrm>
            <a:off x="4426350" y="2070000"/>
            <a:ext cx="3037200" cy="22611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tuple</a:t>
            </a:r>
            <a:r>
              <a:rPr lang="en">
                <a:highlight>
                  <a:srgbClr val="EFF0F1"/>
                </a:highlight>
                <a:latin typeface="Courier New"/>
                <a:ea typeface="Courier New"/>
                <a:cs typeface="Courier New"/>
                <a:sym typeface="Courier New"/>
              </a:rPr>
              <a:t>(seq)</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sum(</a:t>
            </a:r>
            <a:r>
              <a:rPr lang="en">
                <a:highlight>
                  <a:srgbClr val="EFF0F1"/>
                </a:highlight>
                <a:latin typeface="Courier New"/>
                <a:ea typeface="Courier New"/>
                <a:cs typeface="Courier New"/>
                <a:sym typeface="Courier New"/>
              </a:rPr>
              <a:t>tuple</a:t>
            </a:r>
            <a:r>
              <a:rPr lang="en">
                <a:highlight>
                  <a:srgbClr val="EFF0F1"/>
                </a:highlight>
                <a:latin typeface="Courier New"/>
                <a:ea typeface="Courier New"/>
                <a:cs typeface="Courier New"/>
                <a:sym typeface="Courier New"/>
              </a:rPr>
              <a:t>)</a:t>
            </a:r>
            <a:endParaRPr>
              <a:highlight>
                <a:srgbClr val="EFF0F1"/>
              </a:highlight>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Dictionary</a:t>
            </a:r>
            <a:endParaRPr/>
          </a:p>
        </p:txBody>
      </p:sp>
      <p:sp>
        <p:nvSpPr>
          <p:cNvPr id="290" name="Google Shape;290;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a:t>Python dictionary is an unordered collection of items. While other compound data types have only value as an element, a dictionary has a key: value pair.</a:t>
            </a:r>
            <a:endParaRPr/>
          </a:p>
          <a:p>
            <a:pPr indent="-311150" lvl="0" marL="660400" rtl="0" algn="l">
              <a:lnSpc>
                <a:spcPct val="140000"/>
              </a:lnSpc>
              <a:spcBef>
                <a:spcPts val="1800"/>
              </a:spcBef>
              <a:spcAft>
                <a:spcPts val="0"/>
              </a:spcAft>
              <a:buClr>
                <a:schemeClr val="accent1"/>
              </a:buClr>
              <a:buSzPts val="1300"/>
              <a:buFont typeface="Courier New"/>
              <a:buAutoNum type="arabicPeriod"/>
            </a:pPr>
            <a:r>
              <a:rPr lang="en">
                <a:highlight>
                  <a:srgbClr val="EFF0F1"/>
                </a:highlight>
                <a:latin typeface="Courier New"/>
                <a:ea typeface="Courier New"/>
                <a:cs typeface="Courier New"/>
                <a:sym typeface="Courier New"/>
              </a:rPr>
              <a:t>my_dict = {}</a:t>
            </a:r>
            <a:endParaRPr>
              <a:highlight>
                <a:srgbClr val="EFF0F1"/>
              </a:highlight>
              <a:latin typeface="Courier New"/>
              <a:ea typeface="Courier New"/>
              <a:cs typeface="Courier New"/>
              <a:sym typeface="Courier New"/>
            </a:endParaRPr>
          </a:p>
          <a:p>
            <a:pPr indent="-311150" lvl="0" marL="660400" rtl="0" algn="l">
              <a:lnSpc>
                <a:spcPct val="140000"/>
              </a:lnSpc>
              <a:spcBef>
                <a:spcPts val="0"/>
              </a:spcBef>
              <a:spcAft>
                <a:spcPts val="0"/>
              </a:spcAft>
              <a:buClr>
                <a:schemeClr val="accent1"/>
              </a:buClr>
              <a:buSzPts val="1300"/>
              <a:buFont typeface="Courier New"/>
              <a:buAutoNum type="arabicPeriod"/>
            </a:pPr>
            <a:r>
              <a:rPr lang="en">
                <a:highlight>
                  <a:srgbClr val="EFF0F1"/>
                </a:highlight>
                <a:latin typeface="Courier New"/>
                <a:ea typeface="Courier New"/>
                <a:cs typeface="Courier New"/>
                <a:sym typeface="Courier New"/>
              </a:rPr>
              <a:t>my_dict = {1: 'apple', 2: 'ball'}</a:t>
            </a:r>
            <a:endParaRPr>
              <a:highlight>
                <a:srgbClr val="EFF0F1"/>
              </a:highlight>
              <a:latin typeface="Courier New"/>
              <a:ea typeface="Courier New"/>
              <a:cs typeface="Courier New"/>
              <a:sym typeface="Courier New"/>
            </a:endParaRPr>
          </a:p>
          <a:p>
            <a:pPr indent="-311150" lvl="0" marL="660400" rtl="0" algn="l">
              <a:lnSpc>
                <a:spcPct val="140000"/>
              </a:lnSpc>
              <a:spcBef>
                <a:spcPts val="0"/>
              </a:spcBef>
              <a:spcAft>
                <a:spcPts val="0"/>
              </a:spcAft>
              <a:buClr>
                <a:schemeClr val="accent1"/>
              </a:buClr>
              <a:buSzPts val="1300"/>
              <a:buFont typeface="Courier New"/>
              <a:buAutoNum type="arabicPeriod"/>
            </a:pPr>
            <a:r>
              <a:rPr lang="en">
                <a:highlight>
                  <a:srgbClr val="EFF0F1"/>
                </a:highlight>
                <a:latin typeface="Courier New"/>
                <a:ea typeface="Courier New"/>
                <a:cs typeface="Courier New"/>
                <a:sym typeface="Courier New"/>
              </a:rPr>
              <a:t>my_dict = {'name': 'John', 1: [2, 4, 3]}</a:t>
            </a:r>
            <a:endParaRPr>
              <a:highlight>
                <a:srgbClr val="EFF0F1"/>
              </a:highlight>
              <a:latin typeface="Courier New"/>
              <a:ea typeface="Courier New"/>
              <a:cs typeface="Courier New"/>
              <a:sym typeface="Courier New"/>
            </a:endParaRPr>
          </a:p>
          <a:p>
            <a:pPr indent="-311150" lvl="0" marL="660400" rtl="0" algn="l">
              <a:lnSpc>
                <a:spcPct val="140000"/>
              </a:lnSpc>
              <a:spcBef>
                <a:spcPts val="0"/>
              </a:spcBef>
              <a:spcAft>
                <a:spcPts val="0"/>
              </a:spcAft>
              <a:buClr>
                <a:schemeClr val="accent1"/>
              </a:buClr>
              <a:buSzPts val="1300"/>
              <a:buFont typeface="Courier New"/>
              <a:buAutoNum type="arabicPeriod"/>
            </a:pPr>
            <a:r>
              <a:rPr lang="en">
                <a:highlight>
                  <a:srgbClr val="EFF0F1"/>
                </a:highlight>
                <a:latin typeface="Courier New"/>
                <a:ea typeface="Courier New"/>
                <a:cs typeface="Courier New"/>
                <a:sym typeface="Courier New"/>
              </a:rPr>
              <a:t>my_dict = dict({1:'apple', 2:'ball'})</a:t>
            </a:r>
            <a:endParaRPr>
              <a:highlight>
                <a:srgbClr val="F6F6F6"/>
              </a:highlight>
              <a:latin typeface="Courier New"/>
              <a:ea typeface="Courier New"/>
              <a:cs typeface="Courier New"/>
              <a:sym typeface="Courier New"/>
            </a:endParaRPr>
          </a:p>
          <a:p>
            <a:pPr indent="0" lvl="0" marL="0" rtl="0" algn="l">
              <a:spcBef>
                <a:spcPts val="1800"/>
              </a:spcBef>
              <a:spcAft>
                <a:spcPts val="0"/>
              </a:spcAft>
              <a:buNone/>
            </a:pPr>
            <a:r>
              <a:t/>
            </a:r>
            <a:endParaRPr sz="1200">
              <a:solidFill>
                <a:srgbClr val="252830"/>
              </a:solidFill>
              <a:highlight>
                <a:srgbClr val="FFFFFF"/>
              </a:highlight>
              <a:latin typeface="Open Sans"/>
              <a:ea typeface="Open Sans"/>
              <a:cs typeface="Open Sans"/>
              <a:sym typeface="Open Sans"/>
            </a:endParaRPr>
          </a:p>
          <a:p>
            <a:pPr indent="0" lvl="0" marL="0" marR="50800" rtl="0" algn="l">
              <a:lnSpc>
                <a:spcPct val="150000"/>
              </a:lnSpc>
              <a:spcBef>
                <a:spcPts val="1800"/>
              </a:spcBef>
              <a:spcAft>
                <a:spcPts val="8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Iterating through a </a:t>
            </a:r>
            <a:r>
              <a:rPr lang="en"/>
              <a:t>Dictionary</a:t>
            </a:r>
            <a:endParaRPr/>
          </a:p>
        </p:txBody>
      </p:sp>
      <p:sp>
        <p:nvSpPr>
          <p:cNvPr id="296" name="Google Shape;296;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a:solidFill>
                  <a:srgbClr val="252830"/>
                </a:solidFill>
                <a:highlight>
                  <a:srgbClr val="FFFFFF"/>
                </a:highlight>
              </a:rPr>
              <a:t>Using a </a:t>
            </a:r>
            <a:r>
              <a:rPr lang="en">
                <a:solidFill>
                  <a:srgbClr val="252830"/>
                </a:solidFill>
                <a:highlight>
                  <a:srgbClr val="EFF0F1"/>
                </a:highlight>
              </a:rPr>
              <a:t>for</a:t>
            </a:r>
            <a:r>
              <a:rPr lang="en">
                <a:solidFill>
                  <a:srgbClr val="252830"/>
                </a:solidFill>
                <a:highlight>
                  <a:srgbClr val="FFFFFF"/>
                </a:highlight>
              </a:rPr>
              <a:t> loop we can iterate through each key in a dictionary.</a:t>
            </a:r>
            <a:endParaRPr>
              <a:solidFill>
                <a:srgbClr val="252830"/>
              </a:solidFill>
              <a:highlight>
                <a:srgbClr val="FFFFFF"/>
              </a:highlight>
            </a:endParaRPr>
          </a:p>
          <a:p>
            <a:pPr indent="0" lvl="0" marL="0" marR="50800" rtl="0" algn="l">
              <a:lnSpc>
                <a:spcPct val="150000"/>
              </a:lnSpc>
              <a:spcBef>
                <a:spcPts val="1800"/>
              </a:spcBef>
              <a:spcAft>
                <a:spcPts val="0"/>
              </a:spcAft>
              <a:buNone/>
            </a:pPr>
            <a:r>
              <a:rPr lang="en">
                <a:highlight>
                  <a:schemeClr val="lt2"/>
                </a:highlight>
                <a:latin typeface="Courier New"/>
                <a:ea typeface="Courier New"/>
                <a:cs typeface="Courier New"/>
                <a:sym typeface="Courier New"/>
              </a:rPr>
              <a:t>squares = {1: 1, 3: 9, 5: 25, 7: 49, 9: 81}</a:t>
            </a:r>
            <a:endParaRPr>
              <a:highlight>
                <a:schemeClr val="lt2"/>
              </a:highlight>
              <a:latin typeface="Courier New"/>
              <a:ea typeface="Courier New"/>
              <a:cs typeface="Courier New"/>
              <a:sym typeface="Courier New"/>
            </a:endParaRPr>
          </a:p>
          <a:p>
            <a:pPr indent="0" lvl="0" marL="0" marR="50800" rtl="0" algn="l">
              <a:lnSpc>
                <a:spcPct val="150000"/>
              </a:lnSpc>
              <a:spcBef>
                <a:spcPts val="800"/>
              </a:spcBef>
              <a:spcAft>
                <a:spcPts val="0"/>
              </a:spcAft>
              <a:buNone/>
            </a:pPr>
            <a:r>
              <a:rPr lang="en">
                <a:highlight>
                  <a:schemeClr val="lt2"/>
                </a:highlight>
                <a:latin typeface="Courier New"/>
                <a:ea typeface="Courier New"/>
                <a:cs typeface="Courier New"/>
                <a:sym typeface="Courier New"/>
              </a:rPr>
              <a:t>for i in squares:</a:t>
            </a:r>
            <a:endParaRPr>
              <a:highlight>
                <a:schemeClr val="lt2"/>
              </a:highlight>
              <a:latin typeface="Courier New"/>
              <a:ea typeface="Courier New"/>
              <a:cs typeface="Courier New"/>
              <a:sym typeface="Courier New"/>
            </a:endParaRPr>
          </a:p>
          <a:p>
            <a:pPr indent="0" lvl="0" marL="0" marR="50800" rtl="0" algn="l">
              <a:lnSpc>
                <a:spcPct val="150000"/>
              </a:lnSpc>
              <a:spcBef>
                <a:spcPts val="800"/>
              </a:spcBef>
              <a:spcAft>
                <a:spcPts val="0"/>
              </a:spcAft>
              <a:buNone/>
            </a:pPr>
            <a:r>
              <a:rPr lang="en">
                <a:highlight>
                  <a:schemeClr val="lt2"/>
                </a:highlight>
                <a:latin typeface="Courier New"/>
                <a:ea typeface="Courier New"/>
                <a:cs typeface="Courier New"/>
                <a:sym typeface="Courier New"/>
              </a:rPr>
              <a:t>    print(squares[i])</a:t>
            </a:r>
            <a:endParaRPr>
              <a:highlight>
                <a:schemeClr val="lt2"/>
              </a:highlight>
              <a:latin typeface="Courier New"/>
              <a:ea typeface="Courier New"/>
              <a:cs typeface="Courier New"/>
              <a:sym typeface="Courier New"/>
            </a:endParaRPr>
          </a:p>
          <a:p>
            <a:pPr indent="0" lvl="0" marL="0" marR="50800" rtl="0" algn="l">
              <a:lnSpc>
                <a:spcPct val="150000"/>
              </a:lnSpc>
              <a:spcBef>
                <a:spcPts val="800"/>
              </a:spcBef>
              <a:spcAft>
                <a:spcPts val="800"/>
              </a:spcAft>
              <a:buNone/>
            </a:pPr>
            <a:r>
              <a:t/>
            </a:r>
            <a:endParaRPr sz="1200">
              <a:solidFill>
                <a:srgbClr val="000000"/>
              </a:solidFill>
              <a:highlight>
                <a:srgbClr val="EBF4F7"/>
              </a:highlight>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Updating Dictionary items</a:t>
            </a:r>
            <a:endParaRPr/>
          </a:p>
        </p:txBody>
      </p:sp>
      <p:sp>
        <p:nvSpPr>
          <p:cNvPr id="302" name="Google Shape;302;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marR="50800" rtl="0" algn="l">
              <a:lnSpc>
                <a:spcPct val="115000"/>
              </a:lnSpc>
              <a:spcBef>
                <a:spcPts val="0"/>
              </a:spcBef>
              <a:spcAft>
                <a:spcPts val="0"/>
              </a:spcAft>
              <a:buNone/>
            </a:pPr>
            <a:r>
              <a:rPr lang="en"/>
              <a:t>You can also update a dictionary by modifying existing key-value pair or by merging another dictionary to an existing one.</a:t>
            </a:r>
            <a:endParaRPr/>
          </a:p>
          <a:p>
            <a:pPr indent="0" lvl="0" marL="0" rtl="0" algn="l">
              <a:lnSpc>
                <a:spcPct val="115000"/>
              </a:lnSpc>
              <a:spcBef>
                <a:spcPts val="1800"/>
              </a:spcBef>
              <a:spcAft>
                <a:spcPts val="0"/>
              </a:spcAft>
              <a:buNone/>
            </a:pPr>
            <a:r>
              <a:rPr lang="en"/>
              <a:t>We can add new items or change the value of existing items using assignment operator.</a:t>
            </a:r>
            <a:endParaRPr/>
          </a:p>
          <a:p>
            <a:pPr indent="0" lvl="0" marL="0" rtl="0" algn="l">
              <a:lnSpc>
                <a:spcPct val="115000"/>
              </a:lnSpc>
              <a:spcBef>
                <a:spcPts val="1800"/>
              </a:spcBef>
              <a:spcAft>
                <a:spcPts val="0"/>
              </a:spcAft>
              <a:buNone/>
            </a:pPr>
            <a:r>
              <a:rPr lang="en"/>
              <a:t>If the key is already present, value gets updated, else a new key: value pair is added to the dictionary.</a:t>
            </a:r>
            <a:endParaRPr/>
          </a:p>
          <a:p>
            <a:pPr indent="0" lvl="0" marL="0" rtl="0" algn="l">
              <a:spcBef>
                <a:spcPts val="1800"/>
              </a:spcBef>
              <a:spcAft>
                <a:spcPts val="0"/>
              </a:spcAft>
              <a:buNone/>
            </a:pPr>
            <a:r>
              <a:rPr lang="en">
                <a:highlight>
                  <a:srgbClr val="F3F3F3"/>
                </a:highlight>
                <a:latin typeface="Courier New"/>
                <a:ea typeface="Courier New"/>
                <a:cs typeface="Courier New"/>
                <a:sym typeface="Courier New"/>
              </a:rPr>
              <a:t>my_dict = {'name':'Jack', 'age': 26}</a:t>
            </a:r>
            <a:endParaRPr>
              <a:highlight>
                <a:srgbClr val="F3F3F3"/>
              </a:highlight>
              <a:latin typeface="Courier New"/>
              <a:ea typeface="Courier New"/>
              <a:cs typeface="Courier New"/>
              <a:sym typeface="Courier New"/>
            </a:endParaRPr>
          </a:p>
          <a:p>
            <a:pPr indent="0" lvl="0" marL="0" rtl="0" algn="l">
              <a:spcBef>
                <a:spcPts val="1800"/>
              </a:spcBef>
              <a:spcAft>
                <a:spcPts val="0"/>
              </a:spcAft>
              <a:buNone/>
            </a:pPr>
            <a:r>
              <a:rPr lang="en">
                <a:highlight>
                  <a:srgbClr val="F3F3F3"/>
                </a:highlight>
                <a:latin typeface="Courier New"/>
                <a:ea typeface="Courier New"/>
                <a:cs typeface="Courier New"/>
                <a:sym typeface="Courier New"/>
              </a:rPr>
              <a:t>my_dict['age'] = 27</a:t>
            </a:r>
            <a:endParaRPr>
              <a:highlight>
                <a:srgbClr val="F3F3F3"/>
              </a:highlight>
              <a:latin typeface="Courier New"/>
              <a:ea typeface="Courier New"/>
              <a:cs typeface="Courier New"/>
              <a:sym typeface="Courier New"/>
            </a:endParaRPr>
          </a:p>
          <a:p>
            <a:pPr indent="0" lvl="0" marL="0" rtl="0" algn="l">
              <a:spcBef>
                <a:spcPts val="1800"/>
              </a:spcBef>
              <a:spcAft>
                <a:spcPts val="0"/>
              </a:spcAft>
              <a:buNone/>
            </a:pPr>
            <a:r>
              <a:t/>
            </a:r>
            <a:endParaRPr sz="1200">
              <a:solidFill>
                <a:srgbClr val="252830"/>
              </a:solidFill>
              <a:highlight>
                <a:srgbClr val="FFFFFF"/>
              </a:highlight>
              <a:latin typeface="Open Sans"/>
              <a:ea typeface="Open Sans"/>
              <a:cs typeface="Open Sans"/>
              <a:sym typeface="Open Sans"/>
            </a:endParaRPr>
          </a:p>
          <a:p>
            <a:pPr indent="0" lvl="0" marL="0" marR="50800" rtl="0" algn="l">
              <a:lnSpc>
                <a:spcPct val="150000"/>
              </a:lnSpc>
              <a:spcBef>
                <a:spcPts val="1800"/>
              </a:spcBef>
              <a:spcAft>
                <a:spcPts val="800"/>
              </a:spcAft>
              <a:buNone/>
            </a:pPr>
            <a:r>
              <a:t/>
            </a:r>
            <a:endParaRPr sz="1200">
              <a:solidFill>
                <a:srgbClr val="252830"/>
              </a:solidFill>
              <a:highlight>
                <a:srgbClr val="FFFFFF"/>
              </a:highlight>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functions</a:t>
            </a:r>
            <a:endParaRPr/>
          </a:p>
        </p:txBody>
      </p:sp>
      <p:sp>
        <p:nvSpPr>
          <p:cNvPr id="308" name="Google Shape;308;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a:highlight>
                  <a:srgbClr val="FFFFFF"/>
                </a:highlight>
              </a:rPr>
              <a:t>In Python, function is a group of related statements that perform a specific task.</a:t>
            </a:r>
            <a:endParaRPr>
              <a:highlight>
                <a:srgbClr val="FFFFFF"/>
              </a:highlight>
            </a:endParaRPr>
          </a:p>
          <a:p>
            <a:pPr indent="0" lvl="0" marL="0" rtl="0" algn="l">
              <a:spcBef>
                <a:spcPts val="1800"/>
              </a:spcBef>
              <a:spcAft>
                <a:spcPts val="0"/>
              </a:spcAft>
              <a:buNone/>
            </a:pPr>
            <a:r>
              <a:rPr lang="en">
                <a:highlight>
                  <a:srgbClr val="FFFFFF"/>
                </a:highlight>
              </a:rPr>
              <a:t>Functions help break our program into smaller and modular chunks. As our program grows larger and larger, functions make it more organized and manageable.</a:t>
            </a:r>
            <a:endParaRPr>
              <a:highlight>
                <a:srgbClr val="EFEFF1"/>
              </a:highlight>
              <a:latin typeface="Courier New"/>
              <a:ea typeface="Courier New"/>
              <a:cs typeface="Courier New"/>
              <a:sym typeface="Courier New"/>
            </a:endParaRPr>
          </a:p>
          <a:p>
            <a:pPr indent="0" lvl="0" marL="0" marR="50800" rtl="0" algn="l">
              <a:lnSpc>
                <a:spcPct val="150000"/>
              </a:lnSpc>
              <a:spcBef>
                <a:spcPts val="1800"/>
              </a:spcBef>
              <a:spcAft>
                <a:spcPts val="8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Categories of functions</a:t>
            </a:r>
            <a:endParaRPr/>
          </a:p>
        </p:txBody>
      </p:sp>
      <p:sp>
        <p:nvSpPr>
          <p:cNvPr id="314" name="Google Shape;314;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marR="50800" rtl="0" algn="l">
              <a:lnSpc>
                <a:spcPct val="200000"/>
              </a:lnSpc>
              <a:spcBef>
                <a:spcPts val="0"/>
              </a:spcBef>
              <a:spcAft>
                <a:spcPts val="0"/>
              </a:spcAft>
              <a:buSzPts val="1300"/>
              <a:buAutoNum type="arabicPeriod"/>
            </a:pPr>
            <a:r>
              <a:rPr lang="en">
                <a:highlight>
                  <a:srgbClr val="FFFFFF"/>
                </a:highlight>
              </a:rPr>
              <a:t>Built-in</a:t>
            </a:r>
            <a:endParaRPr>
              <a:highlight>
                <a:srgbClr val="FFFFFF"/>
              </a:highlight>
            </a:endParaRPr>
          </a:p>
          <a:p>
            <a:pPr indent="-311150" lvl="0" marL="457200" marR="50800" rtl="0" algn="l">
              <a:lnSpc>
                <a:spcPct val="200000"/>
              </a:lnSpc>
              <a:spcBef>
                <a:spcPts val="0"/>
              </a:spcBef>
              <a:spcAft>
                <a:spcPts val="0"/>
              </a:spcAft>
              <a:buSzPts val="1300"/>
              <a:buAutoNum type="arabicPeriod"/>
            </a:pPr>
            <a:r>
              <a:rPr lang="en">
                <a:highlight>
                  <a:srgbClr val="FFFFFF"/>
                </a:highlight>
              </a:rPr>
              <a:t>Modules</a:t>
            </a:r>
            <a:endParaRPr>
              <a:highlight>
                <a:srgbClr val="FFFFFF"/>
              </a:highlight>
            </a:endParaRPr>
          </a:p>
          <a:p>
            <a:pPr indent="-311150" lvl="0" marL="457200" marR="50800" rtl="0" algn="l">
              <a:lnSpc>
                <a:spcPct val="200000"/>
              </a:lnSpc>
              <a:spcBef>
                <a:spcPts val="0"/>
              </a:spcBef>
              <a:spcAft>
                <a:spcPts val="0"/>
              </a:spcAft>
              <a:buSzPts val="1300"/>
              <a:buAutoNum type="arabicPeriod"/>
            </a:pPr>
            <a:r>
              <a:rPr lang="en">
                <a:highlight>
                  <a:schemeClr val="lt1"/>
                </a:highlight>
              </a:rPr>
              <a:t>User-defined</a:t>
            </a:r>
            <a:endParaRPr>
              <a:highlight>
                <a:schemeClr val="lt1"/>
              </a:highlight>
            </a:endParaRPr>
          </a:p>
          <a:p>
            <a:pPr indent="0" lvl="0" marL="0" marR="50800" rtl="0" algn="l">
              <a:lnSpc>
                <a:spcPct val="200000"/>
              </a:lnSpc>
              <a:spcBef>
                <a:spcPts val="800"/>
              </a:spcBef>
              <a:spcAft>
                <a:spcPts val="800"/>
              </a:spcAft>
              <a:buNone/>
            </a:pPr>
            <a:r>
              <a:t/>
            </a:r>
            <a:endParaRPr>
              <a:highlight>
                <a:srgbClr val="FFFFFF"/>
              </a:high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Built-in </a:t>
            </a:r>
            <a:r>
              <a:rPr lang="en"/>
              <a:t>functions</a:t>
            </a:r>
            <a:endParaRPr/>
          </a:p>
        </p:txBody>
      </p:sp>
      <p:sp>
        <p:nvSpPr>
          <p:cNvPr id="320" name="Google Shape;320;p51"/>
          <p:cNvSpPr txBox="1"/>
          <p:nvPr>
            <p:ph idx="1" type="body"/>
          </p:nvPr>
        </p:nvSpPr>
        <p:spPr>
          <a:xfrm>
            <a:off x="729450" y="2078875"/>
            <a:ext cx="3842700" cy="2261100"/>
          </a:xfrm>
          <a:prstGeom prst="rect">
            <a:avLst/>
          </a:prstGeom>
        </p:spPr>
        <p:txBody>
          <a:bodyPr anchorCtr="0" anchor="t" bIns="91425" lIns="91425" spcFirstLastPara="1" rIns="91425" wrap="square" tIns="91425">
            <a:noAutofit/>
          </a:bodyPr>
          <a:lstStyle/>
          <a:p>
            <a:pPr indent="0" lvl="0" marL="0" marR="50800" rtl="0" algn="l">
              <a:lnSpc>
                <a:spcPct val="200000"/>
              </a:lnSpc>
              <a:spcBef>
                <a:spcPts val="0"/>
              </a:spcBef>
              <a:spcAft>
                <a:spcPts val="0"/>
              </a:spcAft>
              <a:buNone/>
            </a:pPr>
            <a:r>
              <a:rPr lang="en">
                <a:highlight>
                  <a:schemeClr val="lt2"/>
                </a:highlight>
                <a:latin typeface="Courier New"/>
                <a:ea typeface="Courier New"/>
                <a:cs typeface="Courier New"/>
                <a:sym typeface="Courier New"/>
              </a:rPr>
              <a:t>int() / float() / </a:t>
            </a:r>
            <a:r>
              <a:rPr lang="en">
                <a:highlight>
                  <a:schemeClr val="lt2"/>
                </a:highlight>
                <a:latin typeface="Courier New"/>
                <a:ea typeface="Courier New"/>
                <a:cs typeface="Courier New"/>
                <a:sym typeface="Courier New"/>
              </a:rPr>
              <a:t>eval()</a:t>
            </a:r>
            <a:endParaRPr>
              <a:highlight>
                <a:schemeClr val="lt2"/>
              </a:highlight>
              <a:latin typeface="Courier New"/>
              <a:ea typeface="Courier New"/>
              <a:cs typeface="Courier New"/>
              <a:sym typeface="Courier New"/>
            </a:endParaRPr>
          </a:p>
          <a:p>
            <a:pPr indent="0" lvl="0" marL="0" marR="50800" rtl="0" algn="l">
              <a:lnSpc>
                <a:spcPct val="200000"/>
              </a:lnSpc>
              <a:spcBef>
                <a:spcPts val="800"/>
              </a:spcBef>
              <a:spcAft>
                <a:spcPts val="0"/>
              </a:spcAft>
              <a:buNone/>
            </a:pPr>
            <a:r>
              <a:rPr lang="en">
                <a:highlight>
                  <a:schemeClr val="lt2"/>
                </a:highlight>
                <a:latin typeface="Courier New"/>
                <a:ea typeface="Courier New"/>
                <a:cs typeface="Courier New"/>
                <a:sym typeface="Courier New"/>
              </a:rPr>
              <a:t>input()</a:t>
            </a:r>
            <a:endParaRPr>
              <a:highlight>
                <a:schemeClr val="lt2"/>
              </a:highlight>
              <a:latin typeface="Courier New"/>
              <a:ea typeface="Courier New"/>
              <a:cs typeface="Courier New"/>
              <a:sym typeface="Courier New"/>
            </a:endParaRPr>
          </a:p>
          <a:p>
            <a:pPr indent="0" lvl="0" marL="0" marR="50800" rtl="0" algn="l">
              <a:lnSpc>
                <a:spcPct val="200000"/>
              </a:lnSpc>
              <a:spcBef>
                <a:spcPts val="800"/>
              </a:spcBef>
              <a:spcAft>
                <a:spcPts val="0"/>
              </a:spcAft>
              <a:buNone/>
            </a:pPr>
            <a:r>
              <a:rPr lang="en">
                <a:highlight>
                  <a:schemeClr val="lt2"/>
                </a:highlight>
                <a:latin typeface="Courier New"/>
                <a:ea typeface="Courier New"/>
                <a:cs typeface="Courier New"/>
                <a:sym typeface="Courier New"/>
              </a:rPr>
              <a:t>min() / max()</a:t>
            </a:r>
            <a:endParaRPr>
              <a:highlight>
                <a:schemeClr val="lt2"/>
              </a:highlight>
              <a:latin typeface="Courier New"/>
              <a:ea typeface="Courier New"/>
              <a:cs typeface="Courier New"/>
              <a:sym typeface="Courier New"/>
            </a:endParaRPr>
          </a:p>
          <a:p>
            <a:pPr indent="0" lvl="0" marL="0" marR="50800" rtl="0" algn="l">
              <a:lnSpc>
                <a:spcPct val="200000"/>
              </a:lnSpc>
              <a:spcBef>
                <a:spcPts val="800"/>
              </a:spcBef>
              <a:spcAft>
                <a:spcPts val="0"/>
              </a:spcAft>
              <a:buNone/>
            </a:pPr>
            <a:r>
              <a:rPr lang="en">
                <a:highlight>
                  <a:schemeClr val="lt2"/>
                </a:highlight>
                <a:latin typeface="Courier New"/>
                <a:ea typeface="Courier New"/>
                <a:cs typeface="Courier New"/>
                <a:sym typeface="Courier New"/>
              </a:rPr>
              <a:t>a</a:t>
            </a:r>
            <a:r>
              <a:rPr lang="en">
                <a:highlight>
                  <a:schemeClr val="lt2"/>
                </a:highlight>
                <a:latin typeface="Courier New"/>
                <a:ea typeface="Courier New"/>
                <a:cs typeface="Courier New"/>
                <a:sym typeface="Courier New"/>
              </a:rPr>
              <a:t>bs()</a:t>
            </a:r>
            <a:endParaRPr>
              <a:highlight>
                <a:schemeClr val="lt2"/>
              </a:highlight>
              <a:latin typeface="Courier New"/>
              <a:ea typeface="Courier New"/>
              <a:cs typeface="Courier New"/>
              <a:sym typeface="Courier New"/>
            </a:endParaRPr>
          </a:p>
          <a:p>
            <a:pPr indent="0" lvl="0" marL="0" marR="50800" rtl="0" algn="l">
              <a:lnSpc>
                <a:spcPct val="200000"/>
              </a:lnSpc>
              <a:spcBef>
                <a:spcPts val="800"/>
              </a:spcBef>
              <a:spcAft>
                <a:spcPts val="800"/>
              </a:spcAft>
              <a:buNone/>
            </a:pPr>
            <a:r>
              <a:rPr lang="en">
                <a:highlight>
                  <a:schemeClr val="lt2"/>
                </a:highlight>
                <a:latin typeface="Courier New"/>
                <a:ea typeface="Courier New"/>
                <a:cs typeface="Courier New"/>
                <a:sym typeface="Courier New"/>
              </a:rPr>
              <a:t>type()</a:t>
            </a:r>
            <a:endParaRPr>
              <a:highlight>
                <a:schemeClr val="lt2"/>
              </a:highlight>
              <a:latin typeface="Courier New"/>
              <a:ea typeface="Courier New"/>
              <a:cs typeface="Courier New"/>
              <a:sym typeface="Courier New"/>
            </a:endParaRPr>
          </a:p>
        </p:txBody>
      </p:sp>
      <p:sp>
        <p:nvSpPr>
          <p:cNvPr id="321" name="Google Shape;321;p51"/>
          <p:cNvSpPr txBox="1"/>
          <p:nvPr>
            <p:ph idx="1" type="body"/>
          </p:nvPr>
        </p:nvSpPr>
        <p:spPr>
          <a:xfrm>
            <a:off x="4691850" y="2078875"/>
            <a:ext cx="3842700" cy="2261100"/>
          </a:xfrm>
          <a:prstGeom prst="rect">
            <a:avLst/>
          </a:prstGeom>
        </p:spPr>
        <p:txBody>
          <a:bodyPr anchorCtr="0" anchor="t" bIns="91425" lIns="91425" spcFirstLastPara="1" rIns="91425" wrap="square" tIns="91425">
            <a:noAutofit/>
          </a:bodyPr>
          <a:lstStyle/>
          <a:p>
            <a:pPr indent="0" lvl="0" marL="0" marR="50800" rtl="0" algn="l">
              <a:lnSpc>
                <a:spcPct val="200000"/>
              </a:lnSpc>
              <a:spcBef>
                <a:spcPts val="0"/>
              </a:spcBef>
              <a:spcAft>
                <a:spcPts val="0"/>
              </a:spcAft>
              <a:buNone/>
            </a:pPr>
            <a:r>
              <a:rPr lang="en">
                <a:highlight>
                  <a:schemeClr val="lt2"/>
                </a:highlight>
                <a:latin typeface="Courier New"/>
                <a:ea typeface="Courier New"/>
                <a:cs typeface="Courier New"/>
                <a:sym typeface="Courier New"/>
              </a:rPr>
              <a:t>len()</a:t>
            </a:r>
            <a:endParaRPr>
              <a:highlight>
                <a:schemeClr val="lt2"/>
              </a:highlight>
              <a:latin typeface="Courier New"/>
              <a:ea typeface="Courier New"/>
              <a:cs typeface="Courier New"/>
              <a:sym typeface="Courier New"/>
            </a:endParaRPr>
          </a:p>
          <a:p>
            <a:pPr indent="0" lvl="0" marL="0" marR="50800" rtl="0" algn="l">
              <a:lnSpc>
                <a:spcPct val="200000"/>
              </a:lnSpc>
              <a:spcBef>
                <a:spcPts val="800"/>
              </a:spcBef>
              <a:spcAft>
                <a:spcPts val="0"/>
              </a:spcAft>
              <a:buNone/>
            </a:pPr>
            <a:r>
              <a:rPr lang="en">
                <a:highlight>
                  <a:schemeClr val="lt2"/>
                </a:highlight>
                <a:latin typeface="Courier New"/>
                <a:ea typeface="Courier New"/>
                <a:cs typeface="Courier New"/>
                <a:sym typeface="Courier New"/>
              </a:rPr>
              <a:t>round()</a:t>
            </a:r>
            <a:endParaRPr>
              <a:highlight>
                <a:schemeClr val="lt2"/>
              </a:highlight>
              <a:latin typeface="Courier New"/>
              <a:ea typeface="Courier New"/>
              <a:cs typeface="Courier New"/>
              <a:sym typeface="Courier New"/>
            </a:endParaRPr>
          </a:p>
          <a:p>
            <a:pPr indent="0" lvl="0" marL="0" marR="50800" rtl="0" algn="l">
              <a:lnSpc>
                <a:spcPct val="200000"/>
              </a:lnSpc>
              <a:spcBef>
                <a:spcPts val="800"/>
              </a:spcBef>
              <a:spcAft>
                <a:spcPts val="800"/>
              </a:spcAft>
              <a:buNone/>
            </a:pPr>
            <a:r>
              <a:rPr lang="en">
                <a:highlight>
                  <a:schemeClr val="lt2"/>
                </a:highlight>
                <a:latin typeface="Courier New"/>
                <a:ea typeface="Courier New"/>
                <a:cs typeface="Courier New"/>
                <a:sym typeface="Courier New"/>
              </a:rPr>
              <a:t>range()</a:t>
            </a:r>
            <a:endParaRPr>
              <a:highlight>
                <a:schemeClr val="lt2"/>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166250"/>
            <a:ext cx="76884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800"/>
              </a:spcAft>
              <a:buNone/>
            </a:pPr>
            <a:r>
              <a:rPr lang="en" sz="2700">
                <a:solidFill>
                  <a:srgbClr val="252830"/>
                </a:solidFill>
                <a:highlight>
                  <a:srgbClr val="FFFFFF"/>
                </a:highlight>
              </a:rPr>
              <a:t>Python Data Types</a:t>
            </a:r>
            <a:endParaRPr/>
          </a:p>
        </p:txBody>
      </p:sp>
      <p:sp>
        <p:nvSpPr>
          <p:cNvPr id="105" name="Google Shape;105;p16"/>
          <p:cNvSpPr txBox="1"/>
          <p:nvPr>
            <p:ph idx="2" type="body"/>
          </p:nvPr>
        </p:nvSpPr>
        <p:spPr>
          <a:xfrm>
            <a:off x="4643554"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1600"/>
              </a:spcBef>
              <a:spcAft>
                <a:spcPts val="0"/>
              </a:spcAft>
              <a:buNone/>
            </a:pPr>
            <a:r>
              <a:rPr lang="en"/>
              <a:t>Sequence</a:t>
            </a:r>
            <a:endParaRPr/>
          </a:p>
          <a:p>
            <a:pPr indent="0" lvl="0" marL="0" rtl="0" algn="l">
              <a:spcBef>
                <a:spcPts val="1600"/>
              </a:spcBef>
              <a:spcAft>
                <a:spcPts val="0"/>
              </a:spcAft>
              <a:buNone/>
            </a:pPr>
            <a:r>
              <a:rPr lang="en"/>
              <a:t>Sets</a:t>
            </a:r>
            <a:endParaRPr/>
          </a:p>
          <a:p>
            <a:pPr indent="0" lvl="0" marL="0" rtl="0" algn="l">
              <a:spcBef>
                <a:spcPts val="1600"/>
              </a:spcBef>
              <a:spcAft>
                <a:spcPts val="1600"/>
              </a:spcAft>
              <a:buNone/>
            </a:pPr>
            <a:r>
              <a:rPr lang="en"/>
              <a:t>Mappings</a:t>
            </a:r>
            <a:endParaRPr/>
          </a:p>
        </p:txBody>
      </p:sp>
      <p:sp>
        <p:nvSpPr>
          <p:cNvPr id="106" name="Google Shape;106;p16"/>
          <p:cNvSpPr txBox="1"/>
          <p:nvPr>
            <p:ph idx="2" type="body"/>
          </p:nvPr>
        </p:nvSpPr>
        <p:spPr>
          <a:xfrm>
            <a:off x="681204"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Integer and Long</a:t>
            </a:r>
            <a:endParaRPr/>
          </a:p>
          <a:p>
            <a:pPr indent="0" lvl="0" marL="0" rtl="0" algn="l">
              <a:spcBef>
                <a:spcPts val="1600"/>
              </a:spcBef>
              <a:spcAft>
                <a:spcPts val="0"/>
              </a:spcAft>
              <a:buNone/>
            </a:pPr>
            <a:r>
              <a:rPr lang="en"/>
              <a:t>Float / Floating Point</a:t>
            </a:r>
            <a:endParaRPr/>
          </a:p>
          <a:p>
            <a:pPr indent="0" lvl="0" marL="0" rtl="0" algn="l">
              <a:spcBef>
                <a:spcPts val="1600"/>
              </a:spcBef>
              <a:spcAft>
                <a:spcPts val="0"/>
              </a:spcAft>
              <a:buNone/>
            </a:pPr>
            <a:r>
              <a:rPr lang="en"/>
              <a:t>Complex Numbers</a:t>
            </a:r>
            <a:endParaRPr/>
          </a:p>
          <a:p>
            <a:pPr indent="0" lvl="0" marL="0" rtl="0" algn="l">
              <a:spcBef>
                <a:spcPts val="1600"/>
              </a:spcBef>
              <a:spcAft>
                <a:spcPts val="1600"/>
              </a:spcAft>
              <a:buNone/>
            </a:pPr>
            <a:r>
              <a:rPr lang="en"/>
              <a:t>Boolean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Modules</a:t>
            </a:r>
            <a:endParaRPr/>
          </a:p>
        </p:txBody>
      </p:sp>
      <p:sp>
        <p:nvSpPr>
          <p:cNvPr id="327" name="Google Shape;327;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marR="50800" rtl="0" algn="l">
              <a:lnSpc>
                <a:spcPct val="200000"/>
              </a:lnSpc>
              <a:spcBef>
                <a:spcPts val="0"/>
              </a:spcBef>
              <a:spcAft>
                <a:spcPts val="800"/>
              </a:spcAft>
              <a:buNone/>
            </a:pPr>
            <a:r>
              <a:rPr lang="en"/>
              <a:t>A module is a file containing functions and variables defined in separate files. A module is simply a file that contains Python code. When we break a program into modules, each module should contain functions that perform related tasks.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Importing from modules</a:t>
            </a:r>
            <a:endParaRPr/>
          </a:p>
        </p:txBody>
      </p:sp>
      <p:sp>
        <p:nvSpPr>
          <p:cNvPr id="333" name="Google Shape;333;p53"/>
          <p:cNvSpPr txBox="1"/>
          <p:nvPr>
            <p:ph idx="1" type="body"/>
          </p:nvPr>
        </p:nvSpPr>
        <p:spPr>
          <a:xfrm>
            <a:off x="729450" y="1850275"/>
            <a:ext cx="7688700" cy="2261100"/>
          </a:xfrm>
          <a:prstGeom prst="rect">
            <a:avLst/>
          </a:prstGeom>
        </p:spPr>
        <p:txBody>
          <a:bodyPr anchorCtr="0" anchor="t" bIns="91425" lIns="91425" spcFirstLastPara="1" rIns="91425" wrap="square" tIns="91425">
            <a:noAutofit/>
          </a:bodyPr>
          <a:lstStyle/>
          <a:p>
            <a:pPr indent="-311150" lvl="0" marL="457200" rtl="0" algn="l">
              <a:spcBef>
                <a:spcPts val="1800"/>
              </a:spcBef>
              <a:spcAft>
                <a:spcPts val="0"/>
              </a:spcAft>
              <a:buSzPts val="1300"/>
              <a:buChar char="●"/>
            </a:pPr>
            <a:r>
              <a:rPr lang="en">
                <a:highlight>
                  <a:srgbClr val="FFFFFF"/>
                </a:highlight>
              </a:rPr>
              <a:t>We can import the definitions inside a module to another module or the interactive interpreter in Python.</a:t>
            </a:r>
            <a:endParaRPr>
              <a:highlight>
                <a:srgbClr val="FFFFFF"/>
              </a:highlight>
            </a:endParaRPr>
          </a:p>
          <a:p>
            <a:pPr indent="457200" lvl="0" marL="0" rtl="0" algn="l">
              <a:spcBef>
                <a:spcPts val="1800"/>
              </a:spcBef>
              <a:spcAft>
                <a:spcPts val="0"/>
              </a:spcAft>
              <a:buNone/>
            </a:pPr>
            <a:r>
              <a:rPr lang="en">
                <a:highlight>
                  <a:srgbClr val="FFFFFF"/>
                </a:highlight>
              </a:rPr>
              <a:t>We use the </a:t>
            </a:r>
            <a:r>
              <a:rPr lang="en">
                <a:highlight>
                  <a:srgbClr val="EFF0F1"/>
                </a:highlight>
              </a:rPr>
              <a:t>import</a:t>
            </a:r>
            <a:r>
              <a:rPr lang="en">
                <a:highlight>
                  <a:srgbClr val="FFFFFF"/>
                </a:highlight>
              </a:rPr>
              <a:t> keyword to do this.</a:t>
            </a:r>
            <a:endParaRPr>
              <a:highlight>
                <a:srgbClr val="FFFFFF"/>
              </a:highlight>
            </a:endParaRPr>
          </a:p>
          <a:p>
            <a:pPr indent="457200" lvl="0" marL="0" marR="50800" rtl="0" algn="l">
              <a:lnSpc>
                <a:spcPct val="200000"/>
              </a:lnSpc>
              <a:spcBef>
                <a:spcPts val="1800"/>
              </a:spcBef>
              <a:spcAft>
                <a:spcPts val="0"/>
              </a:spcAft>
              <a:buNone/>
            </a:pPr>
            <a:r>
              <a:rPr lang="en">
                <a:highlight>
                  <a:schemeClr val="lt2"/>
                </a:highlight>
                <a:latin typeface="Courier New"/>
                <a:ea typeface="Courier New"/>
                <a:cs typeface="Courier New"/>
                <a:sym typeface="Courier New"/>
              </a:rPr>
              <a:t>import math</a:t>
            </a:r>
            <a:endParaRPr>
              <a:highlight>
                <a:schemeClr val="lt2"/>
              </a:highlight>
              <a:latin typeface="Courier New"/>
              <a:ea typeface="Courier New"/>
              <a:cs typeface="Courier New"/>
              <a:sym typeface="Courier New"/>
            </a:endParaRPr>
          </a:p>
          <a:p>
            <a:pPr indent="-311150" lvl="0" marL="457200" marR="50800" rtl="0" algn="l">
              <a:lnSpc>
                <a:spcPct val="200000"/>
              </a:lnSpc>
              <a:spcBef>
                <a:spcPts val="800"/>
              </a:spcBef>
              <a:spcAft>
                <a:spcPts val="0"/>
              </a:spcAft>
              <a:buSzPts val="1300"/>
              <a:buChar char="●"/>
            </a:pPr>
            <a:r>
              <a:rPr lang="en"/>
              <a:t>We can rename modules using </a:t>
            </a:r>
            <a:r>
              <a:rPr lang="en">
                <a:highlight>
                  <a:schemeClr val="lt2"/>
                </a:highlight>
              </a:rPr>
              <a:t>as</a:t>
            </a:r>
            <a:endParaRPr>
              <a:highlight>
                <a:schemeClr val="lt2"/>
              </a:highlight>
            </a:endParaRPr>
          </a:p>
          <a:p>
            <a:pPr indent="-311150" lvl="0" marL="457200" marR="50800" rtl="0" algn="l">
              <a:lnSpc>
                <a:spcPct val="200000"/>
              </a:lnSpc>
              <a:spcBef>
                <a:spcPts val="0"/>
              </a:spcBef>
              <a:spcAft>
                <a:spcPts val="0"/>
              </a:spcAft>
              <a:buSzPts val="1300"/>
              <a:buChar char="●"/>
            </a:pPr>
            <a:r>
              <a:rPr lang="en"/>
              <a:t>We can import specific names </a:t>
            </a:r>
            <a:r>
              <a:rPr lang="en">
                <a:highlight>
                  <a:schemeClr val="lt2"/>
                </a:highlight>
              </a:rPr>
              <a:t>from</a:t>
            </a:r>
            <a:r>
              <a:rPr lang="en"/>
              <a:t> a module without importing the module as a whole using </a:t>
            </a:r>
            <a:r>
              <a:rPr lang="en">
                <a:highlight>
                  <a:schemeClr val="lt2"/>
                </a:highlight>
              </a:rPr>
              <a:t>from</a:t>
            </a:r>
            <a:r>
              <a:rPr lang="en"/>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modules</a:t>
            </a:r>
            <a:endParaRPr/>
          </a:p>
        </p:txBody>
      </p:sp>
      <p:sp>
        <p:nvSpPr>
          <p:cNvPr id="339" name="Google Shape;339;p54"/>
          <p:cNvSpPr txBox="1"/>
          <p:nvPr>
            <p:ph idx="1" type="body"/>
          </p:nvPr>
        </p:nvSpPr>
        <p:spPr>
          <a:xfrm>
            <a:off x="729450" y="2155075"/>
            <a:ext cx="7688700" cy="2261100"/>
          </a:xfrm>
          <a:prstGeom prst="rect">
            <a:avLst/>
          </a:prstGeom>
        </p:spPr>
        <p:txBody>
          <a:bodyPr anchorCtr="0" anchor="t" bIns="91425" lIns="91425" spcFirstLastPara="1" rIns="91425" wrap="square" tIns="91425">
            <a:noAutofit/>
          </a:bodyPr>
          <a:lstStyle/>
          <a:p>
            <a:pPr indent="0" lvl="0" marL="0" marR="50800" rtl="0" algn="l">
              <a:lnSpc>
                <a:spcPct val="200000"/>
              </a:lnSpc>
              <a:spcBef>
                <a:spcPts val="0"/>
              </a:spcBef>
              <a:spcAft>
                <a:spcPts val="0"/>
              </a:spcAft>
              <a:buNone/>
            </a:pPr>
            <a:r>
              <a:rPr lang="en">
                <a:highlight>
                  <a:srgbClr val="FFFFFF"/>
                </a:highlight>
              </a:rPr>
              <a:t>math</a:t>
            </a:r>
            <a:endParaRPr>
              <a:highlight>
                <a:srgbClr val="FFFFFF"/>
              </a:highlight>
            </a:endParaRPr>
          </a:p>
          <a:p>
            <a:pPr indent="0" lvl="0" marL="0" marR="50800" rtl="0" algn="l">
              <a:lnSpc>
                <a:spcPct val="200000"/>
              </a:lnSpc>
              <a:spcBef>
                <a:spcPts val="800"/>
              </a:spcBef>
              <a:spcAft>
                <a:spcPts val="0"/>
              </a:spcAft>
              <a:buNone/>
            </a:pPr>
            <a:r>
              <a:rPr lang="en">
                <a:highlight>
                  <a:srgbClr val="FFFFFF"/>
                </a:highlight>
              </a:rPr>
              <a:t>random</a:t>
            </a:r>
            <a:endParaRPr>
              <a:highlight>
                <a:srgbClr val="FFFFFF"/>
              </a:highlight>
            </a:endParaRPr>
          </a:p>
          <a:p>
            <a:pPr indent="0" lvl="0" marL="0" marR="50800" rtl="0" algn="l">
              <a:lnSpc>
                <a:spcPct val="200000"/>
              </a:lnSpc>
              <a:spcBef>
                <a:spcPts val="800"/>
              </a:spcBef>
              <a:spcAft>
                <a:spcPts val="800"/>
              </a:spcAft>
              <a:buNone/>
            </a:pPr>
            <a:r>
              <a:rPr lang="en">
                <a:highlight>
                  <a:srgbClr val="FFFFFF"/>
                </a:highlight>
              </a:rPr>
              <a:t>string</a:t>
            </a:r>
            <a:endParaRPr>
              <a:highlight>
                <a:srgbClr val="FFFFFF"/>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User-defined functions</a:t>
            </a:r>
            <a:endParaRPr/>
          </a:p>
        </p:txBody>
      </p:sp>
      <p:sp>
        <p:nvSpPr>
          <p:cNvPr id="345" name="Google Shape;345;p55"/>
          <p:cNvSpPr txBox="1"/>
          <p:nvPr>
            <p:ph idx="1" type="body"/>
          </p:nvPr>
        </p:nvSpPr>
        <p:spPr>
          <a:xfrm>
            <a:off x="729450" y="2155075"/>
            <a:ext cx="7688700" cy="2261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highlight>
                  <a:srgbClr val="FFFFFF"/>
                </a:highlight>
              </a:rPr>
              <a:t>Syntax of Function</a:t>
            </a:r>
            <a:endParaRPr>
              <a:highlight>
                <a:srgbClr val="FFFFFF"/>
              </a:highlight>
            </a:endParaRPr>
          </a:p>
          <a:p>
            <a:pPr indent="0" lvl="0" marL="0" rtl="0" algn="l">
              <a:spcBef>
                <a:spcPts val="1000"/>
              </a:spcBef>
              <a:spcAft>
                <a:spcPts val="0"/>
              </a:spcAft>
              <a:buNone/>
            </a:pPr>
            <a:r>
              <a:t/>
            </a:r>
            <a:endParaRPr>
              <a:highlight>
                <a:srgbClr val="FFFFFF"/>
              </a:highlight>
            </a:endParaRPr>
          </a:p>
          <a:p>
            <a:pPr indent="0" lvl="0" marL="0" marR="50800" rtl="0" algn="l">
              <a:lnSpc>
                <a:spcPct val="200000"/>
              </a:lnSpc>
              <a:spcBef>
                <a:spcPts val="500"/>
              </a:spcBef>
              <a:spcAft>
                <a:spcPts val="0"/>
              </a:spcAft>
              <a:buNone/>
            </a:pPr>
            <a:r>
              <a:rPr lang="en">
                <a:highlight>
                  <a:srgbClr val="EFEFF1"/>
                </a:highlight>
                <a:latin typeface="Courier New"/>
                <a:ea typeface="Courier New"/>
                <a:cs typeface="Courier New"/>
                <a:sym typeface="Courier New"/>
              </a:rPr>
              <a:t>def function_name(parameters):</a:t>
            </a:r>
            <a:endParaRPr>
              <a:highlight>
                <a:srgbClr val="EFEFF1"/>
              </a:highlight>
              <a:latin typeface="Courier New"/>
              <a:ea typeface="Courier New"/>
              <a:cs typeface="Courier New"/>
              <a:sym typeface="Courier New"/>
            </a:endParaRPr>
          </a:p>
          <a:p>
            <a:pPr indent="0" lvl="0" marL="0" marR="50800" rtl="0" algn="l">
              <a:lnSpc>
                <a:spcPct val="200000"/>
              </a:lnSpc>
              <a:spcBef>
                <a:spcPts val="800"/>
              </a:spcBef>
              <a:spcAft>
                <a:spcPts val="0"/>
              </a:spcAft>
              <a:buNone/>
            </a:pPr>
            <a:r>
              <a:rPr lang="en">
                <a:highlight>
                  <a:srgbClr val="EFEFF1"/>
                </a:highlight>
                <a:latin typeface="Courier New"/>
                <a:ea typeface="Courier New"/>
                <a:cs typeface="Courier New"/>
                <a:sym typeface="Courier New"/>
              </a:rPr>
              <a:t>	"""docstring"""</a:t>
            </a:r>
            <a:endParaRPr>
              <a:highlight>
                <a:srgbClr val="EFEFF1"/>
              </a:highlight>
              <a:latin typeface="Courier New"/>
              <a:ea typeface="Courier New"/>
              <a:cs typeface="Courier New"/>
              <a:sym typeface="Courier New"/>
            </a:endParaRPr>
          </a:p>
          <a:p>
            <a:pPr indent="0" lvl="0" marL="177800" marR="177800" rtl="0" algn="l">
              <a:lnSpc>
                <a:spcPct val="150000"/>
              </a:lnSpc>
              <a:spcBef>
                <a:spcPts val="800"/>
              </a:spcBef>
              <a:spcAft>
                <a:spcPts val="0"/>
              </a:spcAft>
              <a:buNone/>
            </a:pPr>
            <a:r>
              <a:rPr lang="en">
                <a:highlight>
                  <a:srgbClr val="EFEFF1"/>
                </a:highlight>
                <a:latin typeface="Courier New"/>
                <a:ea typeface="Courier New"/>
                <a:cs typeface="Courier New"/>
                <a:sym typeface="Courier New"/>
              </a:rPr>
              <a:t>	statement(s)</a:t>
            </a:r>
            <a:endParaRPr>
              <a:highlight>
                <a:srgbClr val="EFEFF1"/>
              </a:highlight>
              <a:latin typeface="Courier New"/>
              <a:ea typeface="Courier New"/>
              <a:cs typeface="Courier New"/>
              <a:sym typeface="Courier New"/>
            </a:endParaRPr>
          </a:p>
          <a:p>
            <a:pPr indent="0" lvl="0" marL="0" marR="50800" rtl="0" algn="l">
              <a:lnSpc>
                <a:spcPct val="200000"/>
              </a:lnSpc>
              <a:spcBef>
                <a:spcPts val="1900"/>
              </a:spcBef>
              <a:spcAft>
                <a:spcPts val="800"/>
              </a:spcAft>
              <a:buNone/>
            </a:pPr>
            <a:r>
              <a:t/>
            </a:r>
            <a:endParaRPr>
              <a:highlight>
                <a:srgbClr val="FFFFFF"/>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Calling the functions</a:t>
            </a:r>
            <a:endParaRPr/>
          </a:p>
        </p:txBody>
      </p:sp>
      <p:sp>
        <p:nvSpPr>
          <p:cNvPr id="351" name="Google Shape;351;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a:highlight>
                  <a:srgbClr val="FFFFFF"/>
                </a:highlight>
              </a:rPr>
              <a:t>Once we have defined a function, we can call it from another function, program or even the Python prompt. To call a function we simply type the function name with appropriate parameters.</a:t>
            </a:r>
            <a:endParaRPr>
              <a:highlight>
                <a:srgbClr val="FFFFFF"/>
              </a:highlight>
            </a:endParaRPr>
          </a:p>
          <a:p>
            <a:pPr indent="0" lvl="0" marL="0" marR="50800" rtl="0" algn="l">
              <a:lnSpc>
                <a:spcPct val="150000"/>
              </a:lnSpc>
              <a:spcBef>
                <a:spcPts val="1800"/>
              </a:spcBef>
              <a:spcAft>
                <a:spcPts val="0"/>
              </a:spcAft>
              <a:buNone/>
            </a:pPr>
            <a:r>
              <a:rPr lang="en">
                <a:highlight>
                  <a:srgbClr val="EFEFF1"/>
                </a:highlight>
                <a:latin typeface="Courier New"/>
                <a:ea typeface="Courier New"/>
                <a:cs typeface="Courier New"/>
                <a:sym typeface="Courier New"/>
              </a:rPr>
              <a:t>&gt;&gt;&gt; greet(‘Anuj’)</a:t>
            </a:r>
            <a:endParaRPr>
              <a:highlight>
                <a:srgbClr val="EFEFF1"/>
              </a:highlight>
              <a:latin typeface="Courier New"/>
              <a:ea typeface="Courier New"/>
              <a:cs typeface="Courier New"/>
              <a:sym typeface="Courier New"/>
            </a:endParaRPr>
          </a:p>
          <a:p>
            <a:pPr indent="0" lvl="0" marL="177800" marR="177800" rtl="0" algn="l">
              <a:lnSpc>
                <a:spcPct val="150000"/>
              </a:lnSpc>
              <a:spcBef>
                <a:spcPts val="800"/>
              </a:spcBef>
              <a:spcAft>
                <a:spcPts val="0"/>
              </a:spcAft>
              <a:buNone/>
            </a:pPr>
            <a:r>
              <a:rPr lang="en">
                <a:highlight>
                  <a:srgbClr val="EFEFF1"/>
                </a:highlight>
                <a:latin typeface="Courier New"/>
                <a:ea typeface="Courier New"/>
                <a:cs typeface="Courier New"/>
                <a:sym typeface="Courier New"/>
              </a:rPr>
              <a:t>Hello, Anuj. Good morning!</a:t>
            </a:r>
            <a:endParaRPr>
              <a:highlight>
                <a:srgbClr val="EFEFF1"/>
              </a:highlight>
              <a:latin typeface="Courier New"/>
              <a:ea typeface="Courier New"/>
              <a:cs typeface="Courier New"/>
              <a:sym typeface="Courier New"/>
            </a:endParaRPr>
          </a:p>
          <a:p>
            <a:pPr indent="0" lvl="0" marL="0" marR="50800" rtl="0" algn="l">
              <a:lnSpc>
                <a:spcPct val="150000"/>
              </a:lnSpc>
              <a:spcBef>
                <a:spcPts val="1900"/>
              </a:spcBef>
              <a:spcAft>
                <a:spcPts val="800"/>
              </a:spcAft>
              <a:buNone/>
            </a:pPr>
            <a:r>
              <a:t/>
            </a:r>
            <a:endParaRPr>
              <a:highlight>
                <a:srgbClr val="FFFFFF"/>
              </a:high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Returning from the functions</a:t>
            </a:r>
            <a:endParaRPr/>
          </a:p>
        </p:txBody>
      </p:sp>
      <p:sp>
        <p:nvSpPr>
          <p:cNvPr id="357" name="Google Shape;357;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a:highlight>
                  <a:srgbClr val="FFFFFF"/>
                </a:highlight>
              </a:rPr>
              <a:t>The </a:t>
            </a:r>
            <a:r>
              <a:rPr lang="en">
                <a:highlight>
                  <a:srgbClr val="EFF0F1"/>
                </a:highlight>
              </a:rPr>
              <a:t>return</a:t>
            </a:r>
            <a:r>
              <a:rPr lang="en">
                <a:highlight>
                  <a:srgbClr val="FFFFFF"/>
                </a:highlight>
              </a:rPr>
              <a:t> statement is used to exit a function and go back to the place from where it was called.</a:t>
            </a:r>
            <a:endParaRPr b="1">
              <a:highlight>
                <a:srgbClr val="FFFFFF"/>
              </a:highlight>
            </a:endParaRPr>
          </a:p>
          <a:p>
            <a:pPr indent="0" lvl="0" marL="177800" marR="177800" rtl="0" algn="l">
              <a:lnSpc>
                <a:spcPct val="150000"/>
              </a:lnSpc>
              <a:spcBef>
                <a:spcPts val="1800"/>
              </a:spcBef>
              <a:spcAft>
                <a:spcPts val="0"/>
              </a:spcAft>
              <a:buNone/>
            </a:pPr>
            <a:r>
              <a:rPr lang="en">
                <a:highlight>
                  <a:srgbClr val="EFEFF1"/>
                </a:highlight>
                <a:latin typeface="Courier New"/>
                <a:ea typeface="Courier New"/>
                <a:cs typeface="Courier New"/>
                <a:sym typeface="Courier New"/>
              </a:rPr>
              <a:t>return [expression_list]</a:t>
            </a:r>
            <a:endParaRPr>
              <a:highlight>
                <a:srgbClr val="EFEFF1"/>
              </a:highlight>
              <a:latin typeface="Courier New"/>
              <a:ea typeface="Courier New"/>
              <a:cs typeface="Courier New"/>
              <a:sym typeface="Courier New"/>
            </a:endParaRPr>
          </a:p>
          <a:p>
            <a:pPr indent="0" lvl="0" marL="0" marR="50800" rtl="0" algn="l">
              <a:lnSpc>
                <a:spcPct val="150000"/>
              </a:lnSpc>
              <a:spcBef>
                <a:spcPts val="1900"/>
              </a:spcBef>
              <a:spcAft>
                <a:spcPts val="800"/>
              </a:spcAft>
              <a:buNone/>
            </a:pPr>
            <a:r>
              <a:t/>
            </a:r>
            <a:endParaRPr>
              <a:highlight>
                <a:srgbClr val="FFFFFF"/>
              </a:highligh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Functions Test</a:t>
            </a:r>
            <a:endParaRPr/>
          </a:p>
        </p:txBody>
      </p:sp>
      <p:sp>
        <p:nvSpPr>
          <p:cNvPr id="363" name="Google Shape;363;p58"/>
          <p:cNvSpPr txBox="1"/>
          <p:nvPr>
            <p:ph idx="1" type="body"/>
          </p:nvPr>
        </p:nvSpPr>
        <p:spPr>
          <a:xfrm>
            <a:off x="729450" y="2155075"/>
            <a:ext cx="76887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t>Write a function which takes a list of names as argument and greets “Hello” to everyone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file?</a:t>
            </a:r>
            <a:endParaRPr/>
          </a:p>
        </p:txBody>
      </p:sp>
      <p:sp>
        <p:nvSpPr>
          <p:cNvPr id="369" name="Google Shape;369;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a:t>File is a named location on disk to store related information. It is used to permanently store data in a non-volatile memory (e.g. hard disk).</a:t>
            </a:r>
            <a:endParaRPr/>
          </a:p>
          <a:p>
            <a:pPr indent="0" lvl="0" marL="0" rtl="0" algn="l">
              <a:lnSpc>
                <a:spcPct val="115000"/>
              </a:lnSpc>
              <a:spcBef>
                <a:spcPts val="1800"/>
              </a:spcBef>
              <a:spcAft>
                <a:spcPts val="0"/>
              </a:spcAft>
              <a:buNone/>
            </a:pPr>
            <a:r>
              <a:rPr lang="en"/>
              <a:t>in Python, a file operation takes place in the following order.</a:t>
            </a:r>
            <a:endParaRPr/>
          </a:p>
          <a:p>
            <a:pPr indent="-311150" lvl="0" marL="457200" rtl="0" algn="l">
              <a:lnSpc>
                <a:spcPct val="115000"/>
              </a:lnSpc>
              <a:spcBef>
                <a:spcPts val="3500"/>
              </a:spcBef>
              <a:spcAft>
                <a:spcPts val="0"/>
              </a:spcAft>
              <a:buClr>
                <a:schemeClr val="accent1"/>
              </a:buClr>
              <a:buSzPts val="1300"/>
              <a:buFont typeface="Lato"/>
              <a:buAutoNum type="arabicPeriod"/>
            </a:pPr>
            <a:r>
              <a:rPr lang="en"/>
              <a:t>Open a file</a:t>
            </a:r>
            <a:endParaRPr/>
          </a:p>
          <a:p>
            <a:pPr indent="-311150" lvl="0" marL="457200" rtl="0" algn="l">
              <a:lnSpc>
                <a:spcPct val="115000"/>
              </a:lnSpc>
              <a:spcBef>
                <a:spcPts val="0"/>
              </a:spcBef>
              <a:spcAft>
                <a:spcPts val="0"/>
              </a:spcAft>
              <a:buClr>
                <a:schemeClr val="accent1"/>
              </a:buClr>
              <a:buSzPts val="1300"/>
              <a:buFont typeface="Lato"/>
              <a:buAutoNum type="arabicPeriod"/>
            </a:pPr>
            <a:r>
              <a:rPr lang="en"/>
              <a:t>Read or write (perform operation)</a:t>
            </a:r>
            <a:endParaRPr/>
          </a:p>
          <a:p>
            <a:pPr indent="-311150" lvl="0" marL="457200" rtl="0" algn="l">
              <a:lnSpc>
                <a:spcPct val="115000"/>
              </a:lnSpc>
              <a:spcBef>
                <a:spcPts val="0"/>
              </a:spcBef>
              <a:spcAft>
                <a:spcPts val="0"/>
              </a:spcAft>
              <a:buClr>
                <a:schemeClr val="accent1"/>
              </a:buClr>
              <a:buSzPts val="1300"/>
              <a:buFont typeface="Lato"/>
              <a:buAutoNum type="arabicPeriod"/>
            </a:pPr>
            <a:r>
              <a:rPr lang="en"/>
              <a:t>Close the file</a:t>
            </a:r>
            <a:endParaRPr/>
          </a:p>
          <a:p>
            <a:pPr indent="0" lvl="0" marL="457200" marR="50800" rtl="0" algn="l">
              <a:lnSpc>
                <a:spcPct val="115000"/>
              </a:lnSpc>
              <a:spcBef>
                <a:spcPts val="3500"/>
              </a:spcBef>
              <a:spcAft>
                <a:spcPts val="8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Open a file?</a:t>
            </a:r>
            <a:endParaRPr/>
          </a:p>
        </p:txBody>
      </p:sp>
      <p:sp>
        <p:nvSpPr>
          <p:cNvPr id="375" name="Google Shape;375;p6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marR="50800" rtl="0" algn="l">
              <a:lnSpc>
                <a:spcPct val="115000"/>
              </a:lnSpc>
              <a:spcBef>
                <a:spcPts val="0"/>
              </a:spcBef>
              <a:spcAft>
                <a:spcPts val="0"/>
              </a:spcAft>
              <a:buNone/>
            </a:pPr>
            <a:r>
              <a:rPr lang="en">
                <a:highlight>
                  <a:srgbClr val="FFFFFF"/>
                </a:highlight>
              </a:rPr>
              <a:t>Python has a built-in function </a:t>
            </a:r>
            <a:r>
              <a:rPr lang="en">
                <a:highlight>
                  <a:srgbClr val="EFF0F1"/>
                </a:highlight>
              </a:rPr>
              <a:t>open()</a:t>
            </a:r>
            <a:r>
              <a:rPr lang="en">
                <a:highlight>
                  <a:srgbClr val="FFFFFF"/>
                </a:highlight>
              </a:rPr>
              <a:t> to open a file. This function returns a file object.</a:t>
            </a:r>
            <a:endParaRPr>
              <a:highlight>
                <a:srgbClr val="FFFFFF"/>
              </a:highlight>
            </a:endParaRPr>
          </a:p>
          <a:p>
            <a:pPr indent="0" lvl="0" marL="0" marR="50800" rtl="0" algn="l">
              <a:lnSpc>
                <a:spcPct val="115000"/>
              </a:lnSpc>
              <a:spcBef>
                <a:spcPts val="800"/>
              </a:spcBef>
              <a:spcAft>
                <a:spcPts val="0"/>
              </a:spcAft>
              <a:buNone/>
            </a:pPr>
            <a:r>
              <a:rPr lang="en">
                <a:highlight>
                  <a:srgbClr val="FFFFFF"/>
                </a:highlight>
              </a:rPr>
              <a:t>We can specify the mode while opening a file. In mode, we specify whether we want to read </a:t>
            </a:r>
            <a:r>
              <a:rPr lang="en">
                <a:highlight>
                  <a:srgbClr val="EFF0F1"/>
                </a:highlight>
              </a:rPr>
              <a:t>'r'</a:t>
            </a:r>
            <a:r>
              <a:rPr lang="en">
                <a:highlight>
                  <a:srgbClr val="FFFFFF"/>
                </a:highlight>
              </a:rPr>
              <a:t>, write </a:t>
            </a:r>
            <a:r>
              <a:rPr lang="en">
                <a:highlight>
                  <a:srgbClr val="EFF0F1"/>
                </a:highlight>
              </a:rPr>
              <a:t>'w'</a:t>
            </a:r>
            <a:r>
              <a:rPr lang="en">
                <a:highlight>
                  <a:srgbClr val="FFFFFF"/>
                </a:highlight>
              </a:rPr>
              <a:t> or append </a:t>
            </a:r>
            <a:r>
              <a:rPr lang="en">
                <a:highlight>
                  <a:srgbClr val="EFF0F1"/>
                </a:highlight>
              </a:rPr>
              <a:t>'a'</a:t>
            </a:r>
            <a:r>
              <a:rPr lang="en">
                <a:highlight>
                  <a:srgbClr val="FFFFFF"/>
                </a:highlight>
              </a:rPr>
              <a:t> to the file. We also specify if we want to open the file in text mode or binary mode.</a:t>
            </a:r>
            <a:endParaRPr>
              <a:highlight>
                <a:srgbClr val="FFFFFF"/>
              </a:highlight>
            </a:endParaRPr>
          </a:p>
          <a:p>
            <a:pPr indent="0" lvl="0" marL="0" marR="50800" rtl="0" algn="l">
              <a:lnSpc>
                <a:spcPct val="115000"/>
              </a:lnSpc>
              <a:spcBef>
                <a:spcPts val="800"/>
              </a:spcBef>
              <a:spcAft>
                <a:spcPts val="0"/>
              </a:spcAft>
              <a:buNone/>
            </a:pPr>
            <a:r>
              <a:t/>
            </a:r>
            <a:endParaRPr>
              <a:highlight>
                <a:srgbClr val="FFFFFF"/>
              </a:highlight>
            </a:endParaRPr>
          </a:p>
          <a:p>
            <a:pPr indent="0" lvl="0" marL="0" marR="50800" rtl="0" algn="l">
              <a:lnSpc>
                <a:spcPct val="115000"/>
              </a:lnSpc>
              <a:spcBef>
                <a:spcPts val="800"/>
              </a:spcBef>
              <a:spcAft>
                <a:spcPts val="0"/>
              </a:spcAft>
              <a:buNone/>
            </a:pPr>
            <a:r>
              <a:rPr lang="en">
                <a:highlight>
                  <a:srgbClr val="FFFFFF"/>
                </a:highlight>
              </a:rPr>
              <a:t>We can also use with statement instead of open() and close():</a:t>
            </a:r>
            <a:endParaRPr>
              <a:highlight>
                <a:srgbClr val="FFFFFF"/>
              </a:highlight>
            </a:endParaRPr>
          </a:p>
          <a:p>
            <a:pPr indent="0" lvl="0" marL="0" marR="50800" rtl="0" algn="l">
              <a:lnSpc>
                <a:spcPct val="115000"/>
              </a:lnSpc>
              <a:spcBef>
                <a:spcPts val="800"/>
              </a:spcBef>
              <a:spcAft>
                <a:spcPts val="800"/>
              </a:spcAft>
              <a:buNone/>
            </a:pPr>
            <a:r>
              <a:rPr lang="en">
                <a:highlight>
                  <a:schemeClr val="lt2"/>
                </a:highlight>
                <a:latin typeface="Courier New"/>
                <a:ea typeface="Courier New"/>
                <a:cs typeface="Courier New"/>
                <a:sym typeface="Courier New"/>
              </a:rPr>
              <a:t>with open(‘filename.txt’, ‘w’) as fileObject:</a:t>
            </a:r>
            <a:endParaRPr>
              <a:highlight>
                <a:schemeClr val="lt2"/>
              </a:highlight>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Modes while opening a file</a:t>
            </a:r>
            <a:endParaRPr/>
          </a:p>
        </p:txBody>
      </p:sp>
      <p:pic>
        <p:nvPicPr>
          <p:cNvPr id="381" name="Google Shape;381;p61"/>
          <p:cNvPicPr preferRelativeResize="0"/>
          <p:nvPr/>
        </p:nvPicPr>
        <p:blipFill>
          <a:blip r:embed="rId3">
            <a:alphaModFix/>
          </a:blip>
          <a:stretch>
            <a:fillRect/>
          </a:stretch>
        </p:blipFill>
        <p:spPr>
          <a:xfrm>
            <a:off x="2156212" y="1930050"/>
            <a:ext cx="4831574" cy="2839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Data Types Test</a:t>
            </a:r>
            <a:endParaRPr/>
          </a:p>
        </p:txBody>
      </p:sp>
      <p:sp>
        <p:nvSpPr>
          <p:cNvPr id="112" name="Google Shape;112;p17"/>
          <p:cNvSpPr txBox="1"/>
          <p:nvPr>
            <p:ph idx="1" type="body"/>
          </p:nvPr>
        </p:nvSpPr>
        <p:spPr>
          <a:xfrm>
            <a:off x="729450" y="2155075"/>
            <a:ext cx="7688700" cy="2261100"/>
          </a:xfrm>
          <a:prstGeom prst="rect">
            <a:avLst/>
          </a:prstGeom>
        </p:spPr>
        <p:txBody>
          <a:bodyPr anchorCtr="0" anchor="t" bIns="91425" lIns="91425" spcFirstLastPara="1" rIns="91425" wrap="square" tIns="91425">
            <a:noAutofit/>
          </a:bodyPr>
          <a:lstStyle/>
          <a:p>
            <a:pPr indent="457200" lvl="0" marL="0" rtl="0" algn="l">
              <a:lnSpc>
                <a:spcPct val="50000"/>
              </a:lnSpc>
              <a:spcBef>
                <a:spcPts val="0"/>
              </a:spcBef>
              <a:spcAft>
                <a:spcPts val="0"/>
              </a:spcAft>
              <a:buNone/>
            </a:pPr>
            <a:r>
              <a:rPr lang="en"/>
              <a:t>Write a program to save the following values of a User:</a:t>
            </a:r>
            <a:endParaRPr/>
          </a:p>
          <a:p>
            <a:pPr indent="-311150" lvl="0" marL="914400" rtl="0" algn="l">
              <a:lnSpc>
                <a:spcPct val="150000"/>
              </a:lnSpc>
              <a:spcBef>
                <a:spcPts val="1600"/>
              </a:spcBef>
              <a:spcAft>
                <a:spcPts val="0"/>
              </a:spcAft>
              <a:buSzPts val="1300"/>
              <a:buChar char="●"/>
            </a:pPr>
            <a:r>
              <a:rPr lang="en"/>
              <a:t>Name</a:t>
            </a:r>
            <a:endParaRPr/>
          </a:p>
          <a:p>
            <a:pPr indent="-311150" lvl="0" marL="914400" rtl="0" algn="l">
              <a:lnSpc>
                <a:spcPct val="150000"/>
              </a:lnSpc>
              <a:spcBef>
                <a:spcPts val="0"/>
              </a:spcBef>
              <a:spcAft>
                <a:spcPts val="0"/>
              </a:spcAft>
              <a:buSzPts val="1300"/>
              <a:buChar char="●"/>
            </a:pPr>
            <a:r>
              <a:rPr lang="en"/>
              <a:t>Age</a:t>
            </a:r>
            <a:endParaRPr/>
          </a:p>
          <a:p>
            <a:pPr indent="-311150" lvl="0" marL="914400" rtl="0" algn="l">
              <a:lnSpc>
                <a:spcPct val="150000"/>
              </a:lnSpc>
              <a:spcBef>
                <a:spcPts val="0"/>
              </a:spcBef>
              <a:spcAft>
                <a:spcPts val="0"/>
              </a:spcAft>
              <a:buSzPts val="1300"/>
              <a:buChar char="●"/>
            </a:pPr>
            <a:r>
              <a:rPr lang="en"/>
              <a:t>Year of birth</a:t>
            </a:r>
            <a:endParaRPr/>
          </a:p>
          <a:p>
            <a:pPr indent="-311150" lvl="0" marL="914400" rtl="0" algn="l">
              <a:lnSpc>
                <a:spcPct val="150000"/>
              </a:lnSpc>
              <a:spcBef>
                <a:spcPts val="0"/>
              </a:spcBef>
              <a:spcAft>
                <a:spcPts val="0"/>
              </a:spcAft>
              <a:buSzPts val="1300"/>
              <a:buChar char="●"/>
            </a:pPr>
            <a:r>
              <a:rPr lang="en"/>
              <a:t>Is New User?</a:t>
            </a:r>
            <a:endParaRPr/>
          </a:p>
          <a:p>
            <a:pPr indent="-311150" lvl="0" marL="914400" rtl="0" algn="l">
              <a:lnSpc>
                <a:spcPct val="150000"/>
              </a:lnSpc>
              <a:spcBef>
                <a:spcPts val="0"/>
              </a:spcBef>
              <a:spcAft>
                <a:spcPts val="0"/>
              </a:spcAft>
              <a:buSzPts val="1300"/>
              <a:buChar char="●"/>
            </a:pPr>
            <a:r>
              <a:rPr lang="en"/>
              <a:t>List of his/her </a:t>
            </a:r>
            <a:r>
              <a:rPr lang="en"/>
              <a:t>favorite</a:t>
            </a:r>
            <a:r>
              <a:rPr lang="en"/>
              <a:t> food</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Reading from a file</a:t>
            </a:r>
            <a:endParaRPr/>
          </a:p>
        </p:txBody>
      </p:sp>
      <p:sp>
        <p:nvSpPr>
          <p:cNvPr id="387" name="Google Shape;387;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a:t>Open the file using ‘r’ mode. We get a fileObject that can be used to read from the file.</a:t>
            </a:r>
            <a:endParaRPr/>
          </a:p>
          <a:p>
            <a:pPr indent="0" lvl="0" marL="0" rtl="0" algn="l">
              <a:spcBef>
                <a:spcPts val="1800"/>
              </a:spcBef>
              <a:spcAft>
                <a:spcPts val="0"/>
              </a:spcAft>
              <a:buNone/>
            </a:pPr>
            <a:r>
              <a:rPr lang="en"/>
              <a:t>We can read a file line-by-line using a </a:t>
            </a:r>
            <a:r>
              <a:rPr lang="en">
                <a:uFill>
                  <a:noFill/>
                </a:uFill>
                <a:hlinkClick r:id="rId3"/>
              </a:rPr>
              <a:t>for loop</a:t>
            </a:r>
            <a:r>
              <a:rPr lang="en"/>
              <a:t>. This is both efficient and fast.</a:t>
            </a:r>
            <a:endParaRPr/>
          </a:p>
          <a:p>
            <a:pPr indent="0" lvl="0" marL="0" marR="50800" rtl="0" algn="l">
              <a:spcBef>
                <a:spcPts val="1800"/>
              </a:spcBef>
              <a:spcAft>
                <a:spcPts val="0"/>
              </a:spcAft>
              <a:buNone/>
            </a:pPr>
            <a:r>
              <a:rPr lang="en">
                <a:highlight>
                  <a:schemeClr val="lt2"/>
                </a:highlight>
                <a:latin typeface="Courier New"/>
                <a:ea typeface="Courier New"/>
                <a:cs typeface="Courier New"/>
                <a:sym typeface="Courier New"/>
              </a:rPr>
              <a:t>&gt;&gt;&gt; for line in f:</a:t>
            </a:r>
            <a:endParaRPr>
              <a:highlight>
                <a:schemeClr val="lt2"/>
              </a:highlight>
              <a:latin typeface="Courier New"/>
              <a:ea typeface="Courier New"/>
              <a:cs typeface="Courier New"/>
              <a:sym typeface="Courier New"/>
            </a:endParaRPr>
          </a:p>
          <a:p>
            <a:pPr indent="0" lvl="0" marL="0" marR="50800" rtl="0" algn="l">
              <a:spcBef>
                <a:spcPts val="800"/>
              </a:spcBef>
              <a:spcAft>
                <a:spcPts val="0"/>
              </a:spcAft>
              <a:buNone/>
            </a:pPr>
            <a:r>
              <a:rPr lang="en">
                <a:highlight>
                  <a:schemeClr val="lt2"/>
                </a:highlight>
                <a:latin typeface="Courier New"/>
                <a:ea typeface="Courier New"/>
                <a:cs typeface="Courier New"/>
                <a:sym typeface="Courier New"/>
              </a:rPr>
              <a:t>...     print(line, end = '')</a:t>
            </a:r>
            <a:endParaRPr>
              <a:highlight>
                <a:schemeClr val="lt2"/>
              </a:highlight>
              <a:latin typeface="Courier New"/>
              <a:ea typeface="Courier New"/>
              <a:cs typeface="Courier New"/>
              <a:sym typeface="Courier New"/>
            </a:endParaRPr>
          </a:p>
          <a:p>
            <a:pPr indent="0" lvl="0" marL="0" marR="50800" rtl="0" algn="l">
              <a:lnSpc>
                <a:spcPct val="115000"/>
              </a:lnSpc>
              <a:spcBef>
                <a:spcPts val="800"/>
              </a:spcBef>
              <a:spcAft>
                <a:spcPts val="800"/>
              </a:spcAft>
              <a:buNone/>
            </a:pPr>
            <a:r>
              <a:rPr lang="en"/>
              <a:t>Alternately, we can use readline() method to read individual lines of a file. This method reads a file till the newline, including the newline character.</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Writing to a file</a:t>
            </a:r>
            <a:endParaRPr/>
          </a:p>
        </p:txBody>
      </p:sp>
      <p:sp>
        <p:nvSpPr>
          <p:cNvPr id="393" name="Google Shape;393;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marR="50800" rtl="0" algn="l">
              <a:lnSpc>
                <a:spcPct val="115000"/>
              </a:lnSpc>
              <a:spcBef>
                <a:spcPts val="0"/>
              </a:spcBef>
              <a:spcAft>
                <a:spcPts val="0"/>
              </a:spcAft>
              <a:buNone/>
            </a:pPr>
            <a:r>
              <a:rPr lang="en"/>
              <a:t>Open the file using ‘w’ mode. We get a fileObject that can be used to write strings into the file.</a:t>
            </a:r>
            <a:endParaRPr/>
          </a:p>
          <a:p>
            <a:pPr indent="0" lvl="0" marL="0" marR="50800" rtl="0" algn="l">
              <a:lnSpc>
                <a:spcPct val="115000"/>
              </a:lnSpc>
              <a:spcBef>
                <a:spcPts val="800"/>
              </a:spcBef>
              <a:spcAft>
                <a:spcPts val="0"/>
              </a:spcAft>
              <a:buNone/>
            </a:pPr>
            <a:r>
              <a:t/>
            </a:r>
            <a:endParaRPr>
              <a:highlight>
                <a:schemeClr val="lt2"/>
              </a:highlight>
              <a:latin typeface="Courier New"/>
              <a:ea typeface="Courier New"/>
              <a:cs typeface="Courier New"/>
              <a:sym typeface="Courier New"/>
            </a:endParaRPr>
          </a:p>
          <a:p>
            <a:pPr indent="0" lvl="0" marL="0" marR="50800" rtl="0" algn="l">
              <a:lnSpc>
                <a:spcPct val="115000"/>
              </a:lnSpc>
              <a:spcBef>
                <a:spcPts val="800"/>
              </a:spcBef>
              <a:spcAft>
                <a:spcPts val="0"/>
              </a:spcAft>
              <a:buNone/>
            </a:pPr>
            <a:r>
              <a:rPr lang="en">
                <a:highlight>
                  <a:schemeClr val="lt2"/>
                </a:highlight>
                <a:latin typeface="Courier New"/>
                <a:ea typeface="Courier New"/>
                <a:cs typeface="Courier New"/>
                <a:sym typeface="Courier New"/>
              </a:rPr>
              <a:t>fileObject.write(string)</a:t>
            </a:r>
            <a:endParaRPr>
              <a:highlight>
                <a:schemeClr val="lt2"/>
              </a:highlight>
              <a:latin typeface="Courier New"/>
              <a:ea typeface="Courier New"/>
              <a:cs typeface="Courier New"/>
              <a:sym typeface="Courier New"/>
            </a:endParaRPr>
          </a:p>
          <a:p>
            <a:pPr indent="0" lvl="0" marL="0" marR="50800" rtl="0" algn="l">
              <a:lnSpc>
                <a:spcPct val="115000"/>
              </a:lnSpc>
              <a:spcBef>
                <a:spcPts val="800"/>
              </a:spcBef>
              <a:spcAft>
                <a:spcPts val="800"/>
              </a:spcAft>
              <a:buNone/>
            </a:pPr>
            <a:r>
              <a:rPr lang="en">
                <a:highlight>
                  <a:schemeClr val="lt2"/>
                </a:highlight>
                <a:latin typeface="Courier New"/>
                <a:ea typeface="Courier New"/>
                <a:cs typeface="Courier New"/>
                <a:sym typeface="Courier New"/>
              </a:rPr>
              <a:t>fileObject.writelines(sequence)</a:t>
            </a:r>
            <a:endParaRPr>
              <a:highlight>
                <a:schemeClr val="lt2"/>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and Output		</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EFF0F1"/>
                </a:highlight>
              </a:rPr>
              <a:t>input()</a:t>
            </a:r>
            <a:endParaRPr>
              <a:highlight>
                <a:srgbClr val="EFF0F1"/>
              </a:highlight>
            </a:endParaRPr>
          </a:p>
          <a:p>
            <a:pPr indent="0" lvl="0" marL="0" rtl="0" algn="l">
              <a:spcBef>
                <a:spcPts val="1600"/>
              </a:spcBef>
              <a:spcAft>
                <a:spcPts val="0"/>
              </a:spcAft>
              <a:buNone/>
            </a:pPr>
            <a:r>
              <a:t/>
            </a:r>
            <a:endParaRPr>
              <a:highlight>
                <a:srgbClr val="EFF0F1"/>
              </a:highlight>
            </a:endParaRPr>
          </a:p>
          <a:p>
            <a:pPr indent="0" lvl="0" marL="0" rtl="0" algn="l">
              <a:spcBef>
                <a:spcPts val="1600"/>
              </a:spcBef>
              <a:spcAft>
                <a:spcPts val="1600"/>
              </a:spcAft>
              <a:buNone/>
            </a:pPr>
            <a:r>
              <a:rPr lang="en">
                <a:highlight>
                  <a:srgbClr val="EFF0F1"/>
                </a:highlight>
              </a:rPr>
              <a:t>print()</a:t>
            </a:r>
            <a:endParaRPr>
              <a:highlight>
                <a:srgbClr val="EFF0F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User input Test</a:t>
            </a:r>
            <a:endParaRPr/>
          </a:p>
        </p:txBody>
      </p:sp>
      <p:sp>
        <p:nvSpPr>
          <p:cNvPr id="124" name="Google Shape;124;p19"/>
          <p:cNvSpPr txBox="1"/>
          <p:nvPr>
            <p:ph idx="1" type="body"/>
          </p:nvPr>
        </p:nvSpPr>
        <p:spPr>
          <a:xfrm>
            <a:off x="729450" y="2155075"/>
            <a:ext cx="76887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t>Write a Program to take marks of a User in English, Science and Maths and print the average of these marks.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Comments in Python</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line comments start with </a:t>
            </a:r>
            <a:r>
              <a:rPr b="1" lang="en"/>
              <a:t>hash symbol (#)</a:t>
            </a:r>
            <a:endParaRPr b="1"/>
          </a:p>
          <a:p>
            <a:pPr indent="0" lvl="0" marL="0" rtl="0" algn="l">
              <a:spcBef>
                <a:spcPts val="1600"/>
              </a:spcBef>
              <a:spcAft>
                <a:spcPts val="0"/>
              </a:spcAft>
              <a:buNone/>
            </a:pPr>
            <a:r>
              <a:t/>
            </a:r>
            <a:endParaRPr/>
          </a:p>
          <a:p>
            <a:pPr indent="0" lvl="0" marL="0" rtl="0" algn="l">
              <a:spcBef>
                <a:spcPts val="1600"/>
              </a:spcBef>
              <a:spcAft>
                <a:spcPts val="1600"/>
              </a:spcAft>
              <a:buNone/>
            </a:pPr>
            <a:r>
              <a:rPr lang="en"/>
              <a:t>Multi - line comments start and end with  </a:t>
            </a:r>
            <a:r>
              <a:rPr b="1" lang="en"/>
              <a:t>triple quoted strings (’’’)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Operators </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Arithmetic Operators  →</a:t>
            </a:r>
            <a:r>
              <a:rPr lang="en"/>
              <a:t>   </a:t>
            </a:r>
            <a:r>
              <a:rPr lang="en">
                <a:highlight>
                  <a:srgbClr val="EFF0F1"/>
                </a:highlight>
              </a:rPr>
              <a:t>+  ,  -  ,  /  ,  *  ,  %  ,  //  ,  **</a:t>
            </a:r>
            <a:endParaRPr>
              <a:highlight>
                <a:srgbClr val="EFF0F1"/>
              </a:highlight>
            </a:endParaRPr>
          </a:p>
          <a:p>
            <a:pPr indent="0" lvl="0" marL="0" rtl="0" algn="l">
              <a:spcBef>
                <a:spcPts val="1600"/>
              </a:spcBef>
              <a:spcAft>
                <a:spcPts val="0"/>
              </a:spcAft>
              <a:buNone/>
            </a:pPr>
            <a:r>
              <a:rPr lang="en"/>
              <a:t>Assignment Operators  →   </a:t>
            </a:r>
            <a:r>
              <a:rPr lang="en">
                <a:highlight>
                  <a:srgbClr val="EFF0F1"/>
                </a:highlight>
              </a:rPr>
              <a:t>+=  ,  -=  ,   *=  ,   /=  ,   %=  ,  //=  ,   **=</a:t>
            </a:r>
            <a:endParaRPr>
              <a:highlight>
                <a:srgbClr val="EFF0F1"/>
              </a:highlight>
            </a:endParaRPr>
          </a:p>
          <a:p>
            <a:pPr indent="0" lvl="0" marL="0" rtl="0" algn="l">
              <a:spcBef>
                <a:spcPts val="1600"/>
              </a:spcBef>
              <a:spcAft>
                <a:spcPts val="0"/>
              </a:spcAft>
              <a:buNone/>
            </a:pPr>
            <a:r>
              <a:rPr lang="en"/>
              <a:t>Relational / Comparison Operators  →  </a:t>
            </a:r>
            <a:r>
              <a:rPr lang="en">
                <a:highlight>
                  <a:srgbClr val="EFF0F1"/>
                </a:highlight>
              </a:rPr>
              <a:t> ==,  !=  , &lt;  ,  &gt;  ,  &lt;=  ,  &gt;= </a:t>
            </a:r>
            <a:endParaRPr>
              <a:highlight>
                <a:srgbClr val="EFF0F1"/>
              </a:highlight>
            </a:endParaRPr>
          </a:p>
          <a:p>
            <a:pPr indent="0" lvl="0" marL="0" rtl="0" algn="l">
              <a:spcBef>
                <a:spcPts val="1600"/>
              </a:spcBef>
              <a:spcAft>
                <a:spcPts val="0"/>
              </a:spcAft>
              <a:buNone/>
            </a:pPr>
            <a:r>
              <a:rPr lang="en"/>
              <a:t>Logical Operators  →  </a:t>
            </a:r>
            <a:r>
              <a:rPr lang="en">
                <a:highlight>
                  <a:srgbClr val="EFF0F1"/>
                </a:highlight>
              </a:rPr>
              <a:t>and  ,  not  ,  or</a:t>
            </a:r>
            <a:endParaRPr>
              <a:highlight>
                <a:srgbClr val="EFF0F1"/>
              </a:highlight>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