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Italic.fntdata"/><Relationship Id="rId25"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00dcc702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00dcc702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00dcc702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00dcc702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00dcc702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00dcc702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00dcc702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00dcc702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00dcc70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00dcc70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00dcc70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00dcc70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00dcc702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00dcc702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00dcc702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00dcc702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00dcc702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00dcc702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00dcc702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00dcc702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00dcc702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00dcc702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00dcc702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00dcc702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Business Case Study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*Ques7. Analyze the monthly order count for the year 1997.</a:t>
            </a:r>
            <a:endParaRPr/>
          </a:p>
        </p:txBody>
      </p:sp>
      <p:sp>
        <p:nvSpPr>
          <p:cNvPr id="110" name="Google Shape;110;p22"/>
          <p:cNvSpPr txBox="1"/>
          <p:nvPr>
            <p:ph idx="1" type="body"/>
          </p:nvPr>
        </p:nvSpPr>
        <p:spPr>
          <a:xfrm>
            <a:off x="311700" y="1650375"/>
            <a:ext cx="8520600" cy="2918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select</a:t>
            </a:r>
            <a:endParaRPr sz="900">
              <a:solidFill>
                <a:srgbClr val="3367D6"/>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EXTRACT</a:t>
            </a:r>
            <a:r>
              <a:rPr lang="en" sz="900">
                <a:solidFill>
                  <a:srgbClr val="37474F"/>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MONTH</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orderdate</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month</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COUNT</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ordercount</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rgbClr val="0D904F"/>
                </a:solidFill>
                <a:highlight>
                  <a:srgbClr val="FFFFFF"/>
                </a:highlight>
                <a:latin typeface="Roboto Mono"/>
                <a:ea typeface="Roboto Mono"/>
                <a:cs typeface="Roboto Mono"/>
                <a:sym typeface="Roboto Mono"/>
              </a:rPr>
              <a:t>`business_case_study.orders`</a:t>
            </a:r>
            <a:endParaRPr sz="900">
              <a:solidFill>
                <a:srgbClr val="0D904F"/>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where</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EXTRACT</a:t>
            </a:r>
            <a:r>
              <a:rPr lang="en" sz="900">
                <a:solidFill>
                  <a:srgbClr val="37474F"/>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YEAR</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orderdate</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 </a:t>
            </a:r>
            <a:r>
              <a:rPr lang="en" sz="900">
                <a:solidFill>
                  <a:srgbClr val="F4511E"/>
                </a:solidFill>
                <a:highlight>
                  <a:srgbClr val="FFFFFF"/>
                </a:highlight>
                <a:latin typeface="Roboto Mono"/>
                <a:ea typeface="Roboto Mono"/>
                <a:cs typeface="Roboto Mono"/>
                <a:sym typeface="Roboto Mono"/>
              </a:rPr>
              <a:t>1997</a:t>
            </a:r>
            <a:endParaRPr sz="900">
              <a:solidFill>
                <a:srgbClr val="F4511E"/>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group</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by</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month</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order</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by</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month</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*Ques8. Calculate the difference in sales revenue for each month compared to the previous month.</a:t>
            </a:r>
            <a:endParaRPr/>
          </a:p>
          <a:p>
            <a:pPr indent="0" lvl="0" marL="0" rtl="0" algn="l">
              <a:spcBef>
                <a:spcPts val="0"/>
              </a:spcBef>
              <a:spcAft>
                <a:spcPts val="0"/>
              </a:spcAft>
              <a:buNone/>
            </a:pPr>
            <a:r>
              <a:t/>
            </a:r>
            <a:endParaRPr/>
          </a:p>
        </p:txBody>
      </p:sp>
      <p:sp>
        <p:nvSpPr>
          <p:cNvPr id="116" name="Google Shape;116;p23"/>
          <p:cNvSpPr txBox="1"/>
          <p:nvPr>
            <p:ph idx="1" type="body"/>
          </p:nvPr>
        </p:nvSpPr>
        <p:spPr>
          <a:xfrm>
            <a:off x="311700" y="2012800"/>
            <a:ext cx="8520600" cy="25560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440"/>
              <a:buFont typeface="Arial"/>
              <a:buNone/>
            </a:pPr>
            <a:r>
              <a:rPr lang="en" sz="860">
                <a:solidFill>
                  <a:srgbClr val="3367D6"/>
                </a:solidFill>
                <a:highlight>
                  <a:srgbClr val="FFFFFF"/>
                </a:highlight>
                <a:latin typeface="Roboto Mono"/>
                <a:ea typeface="Roboto Mono"/>
                <a:cs typeface="Roboto Mono"/>
                <a:sym typeface="Roboto Mono"/>
              </a:rPr>
              <a:t>WITH</a:t>
            </a:r>
            <a:r>
              <a:rPr lang="en" sz="860">
                <a:solidFill>
                  <a:srgbClr val="3A474E"/>
                </a:solidFill>
                <a:highlight>
                  <a:srgbClr val="FFFFFF"/>
                </a:highlight>
                <a:latin typeface="Roboto Mono"/>
                <a:ea typeface="Roboto Mono"/>
                <a:cs typeface="Roboto Mono"/>
                <a:sym typeface="Roboto Mono"/>
              </a:rPr>
              <a:t> </a:t>
            </a:r>
            <a:r>
              <a:rPr lang="en" sz="860">
                <a:solidFill>
                  <a:schemeClr val="dk1"/>
                </a:solidFill>
                <a:highlight>
                  <a:srgbClr val="FFFFFF"/>
                </a:highlight>
                <a:latin typeface="Roboto Mono"/>
                <a:ea typeface="Roboto Mono"/>
                <a:cs typeface="Roboto Mono"/>
                <a:sym typeface="Roboto Mono"/>
              </a:rPr>
              <a:t>month_revenue</a:t>
            </a:r>
            <a:r>
              <a:rPr lang="en" sz="860">
                <a:solidFill>
                  <a:srgbClr val="3A474E"/>
                </a:solidFill>
                <a:highlight>
                  <a:srgbClr val="FFFFFF"/>
                </a:highlight>
                <a:latin typeface="Roboto Mono"/>
                <a:ea typeface="Roboto Mono"/>
                <a:cs typeface="Roboto Mono"/>
                <a:sym typeface="Roboto Mono"/>
              </a:rPr>
              <a:t> </a:t>
            </a:r>
            <a:r>
              <a:rPr lang="en" sz="860">
                <a:solidFill>
                  <a:srgbClr val="3367D6"/>
                </a:solidFill>
                <a:highlight>
                  <a:srgbClr val="FFFFFF"/>
                </a:highlight>
                <a:latin typeface="Roboto Mono"/>
                <a:ea typeface="Roboto Mono"/>
                <a:cs typeface="Roboto Mono"/>
                <a:sym typeface="Roboto Mono"/>
              </a:rPr>
              <a:t>AS</a:t>
            </a:r>
            <a:endParaRPr sz="860">
              <a:solidFill>
                <a:srgbClr val="3367D6"/>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rPr lang="en" sz="860">
                <a:solidFill>
                  <a:srgbClr val="37474F"/>
                </a:solidFill>
                <a:highlight>
                  <a:srgbClr val="FFFFFF"/>
                </a:highlight>
                <a:latin typeface="Roboto Mono"/>
                <a:ea typeface="Roboto Mono"/>
                <a:cs typeface="Roboto Mono"/>
                <a:sym typeface="Roboto Mono"/>
              </a:rPr>
              <a:t>(</a:t>
            </a:r>
            <a:endParaRPr sz="860">
              <a:solidFill>
                <a:srgbClr val="37474F"/>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rPr lang="en" sz="860">
                <a:solidFill>
                  <a:srgbClr val="3367D6"/>
                </a:solidFill>
                <a:highlight>
                  <a:srgbClr val="FFFFFF"/>
                </a:highlight>
                <a:latin typeface="Roboto Mono"/>
                <a:ea typeface="Roboto Mono"/>
                <a:cs typeface="Roboto Mono"/>
                <a:sym typeface="Roboto Mono"/>
              </a:rPr>
              <a:t>select</a:t>
            </a:r>
            <a:endParaRPr sz="860">
              <a:solidFill>
                <a:srgbClr val="3367D6"/>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rPr lang="en" sz="860">
                <a:solidFill>
                  <a:srgbClr val="3367D6"/>
                </a:solidFill>
                <a:highlight>
                  <a:srgbClr val="FFFFFF"/>
                </a:highlight>
                <a:latin typeface="Roboto Mono"/>
                <a:ea typeface="Roboto Mono"/>
                <a:cs typeface="Roboto Mono"/>
                <a:sym typeface="Roboto Mono"/>
              </a:rPr>
              <a:t>FORMAT_DATE</a:t>
            </a:r>
            <a:r>
              <a:rPr lang="en" sz="860">
                <a:solidFill>
                  <a:srgbClr val="37474F"/>
                </a:solidFill>
                <a:highlight>
                  <a:srgbClr val="FFFFFF"/>
                </a:highlight>
                <a:latin typeface="Roboto Mono"/>
                <a:ea typeface="Roboto Mono"/>
                <a:cs typeface="Roboto Mono"/>
                <a:sym typeface="Roboto Mono"/>
              </a:rPr>
              <a:t>(</a:t>
            </a:r>
            <a:r>
              <a:rPr lang="en" sz="860">
                <a:solidFill>
                  <a:srgbClr val="0D904F"/>
                </a:solidFill>
                <a:highlight>
                  <a:srgbClr val="FFFFFF"/>
                </a:highlight>
                <a:latin typeface="Roboto Mono"/>
                <a:ea typeface="Roboto Mono"/>
                <a:cs typeface="Roboto Mono"/>
                <a:sym typeface="Roboto Mono"/>
              </a:rPr>
              <a:t>'%Y-%m'</a:t>
            </a:r>
            <a:r>
              <a:rPr lang="en" sz="860">
                <a:solidFill>
                  <a:srgbClr val="3A474E"/>
                </a:solidFill>
                <a:highlight>
                  <a:srgbClr val="FFFFFF"/>
                </a:highlight>
                <a:latin typeface="Roboto Mono"/>
                <a:ea typeface="Roboto Mono"/>
                <a:cs typeface="Roboto Mono"/>
                <a:sym typeface="Roboto Mono"/>
              </a:rPr>
              <a:t>,</a:t>
            </a:r>
            <a:r>
              <a:rPr lang="en" sz="860">
                <a:solidFill>
                  <a:schemeClr val="dk1"/>
                </a:solidFill>
                <a:highlight>
                  <a:srgbClr val="FFFFFF"/>
                </a:highlight>
                <a:latin typeface="Roboto Mono"/>
                <a:ea typeface="Roboto Mono"/>
                <a:cs typeface="Roboto Mono"/>
                <a:sym typeface="Roboto Mono"/>
              </a:rPr>
              <a:t>orderdate</a:t>
            </a:r>
            <a:r>
              <a:rPr lang="en" sz="860">
                <a:solidFill>
                  <a:srgbClr val="37474F"/>
                </a:solidFill>
                <a:highlight>
                  <a:srgbClr val="FFFFFF"/>
                </a:highlight>
                <a:latin typeface="Roboto Mono"/>
                <a:ea typeface="Roboto Mono"/>
                <a:cs typeface="Roboto Mono"/>
                <a:sym typeface="Roboto Mono"/>
              </a:rPr>
              <a:t>)</a:t>
            </a:r>
            <a:r>
              <a:rPr lang="en" sz="860">
                <a:solidFill>
                  <a:srgbClr val="3A474E"/>
                </a:solidFill>
                <a:highlight>
                  <a:srgbClr val="FFFFFF"/>
                </a:highlight>
                <a:latin typeface="Roboto Mono"/>
                <a:ea typeface="Roboto Mono"/>
                <a:cs typeface="Roboto Mono"/>
                <a:sym typeface="Roboto Mono"/>
              </a:rPr>
              <a:t> </a:t>
            </a:r>
            <a:r>
              <a:rPr lang="en" sz="860">
                <a:solidFill>
                  <a:srgbClr val="3367D6"/>
                </a:solidFill>
                <a:highlight>
                  <a:srgbClr val="FFFFFF"/>
                </a:highlight>
                <a:latin typeface="Roboto Mono"/>
                <a:ea typeface="Roboto Mono"/>
                <a:cs typeface="Roboto Mono"/>
                <a:sym typeface="Roboto Mono"/>
              </a:rPr>
              <a:t>as</a:t>
            </a:r>
            <a:r>
              <a:rPr lang="en" sz="860">
                <a:solidFill>
                  <a:srgbClr val="3A474E"/>
                </a:solidFill>
                <a:highlight>
                  <a:srgbClr val="FFFFFF"/>
                </a:highlight>
                <a:latin typeface="Roboto Mono"/>
                <a:ea typeface="Roboto Mono"/>
                <a:cs typeface="Roboto Mono"/>
                <a:sym typeface="Roboto Mono"/>
              </a:rPr>
              <a:t> </a:t>
            </a:r>
            <a:r>
              <a:rPr lang="en" sz="860">
                <a:solidFill>
                  <a:schemeClr val="dk1"/>
                </a:solidFill>
                <a:highlight>
                  <a:srgbClr val="FFFFFF"/>
                </a:highlight>
                <a:latin typeface="Roboto Mono"/>
                <a:ea typeface="Roboto Mono"/>
                <a:cs typeface="Roboto Mono"/>
                <a:sym typeface="Roboto Mono"/>
              </a:rPr>
              <a:t>monthdatayearwise</a:t>
            </a:r>
            <a:r>
              <a:rPr lang="en" sz="860">
                <a:solidFill>
                  <a:srgbClr val="3A474E"/>
                </a:solidFill>
                <a:highlight>
                  <a:srgbClr val="FFFFFF"/>
                </a:highlight>
                <a:latin typeface="Roboto Mono"/>
                <a:ea typeface="Roboto Mono"/>
                <a:cs typeface="Roboto Mono"/>
                <a:sym typeface="Roboto Mono"/>
              </a:rPr>
              <a:t>,</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rPr lang="en" sz="860">
                <a:solidFill>
                  <a:srgbClr val="3367D6"/>
                </a:solidFill>
                <a:highlight>
                  <a:srgbClr val="FFFFFF"/>
                </a:highlight>
                <a:latin typeface="Roboto Mono"/>
                <a:ea typeface="Roboto Mono"/>
                <a:cs typeface="Roboto Mono"/>
                <a:sym typeface="Roboto Mono"/>
              </a:rPr>
              <a:t>ROUND</a:t>
            </a:r>
            <a:r>
              <a:rPr lang="en" sz="860">
                <a:solidFill>
                  <a:srgbClr val="37474F"/>
                </a:solidFill>
                <a:highlight>
                  <a:srgbClr val="FFFFFF"/>
                </a:highlight>
                <a:latin typeface="Roboto Mono"/>
                <a:ea typeface="Roboto Mono"/>
                <a:cs typeface="Roboto Mono"/>
                <a:sym typeface="Roboto Mono"/>
              </a:rPr>
              <a:t>(</a:t>
            </a:r>
            <a:r>
              <a:rPr lang="en" sz="860">
                <a:solidFill>
                  <a:srgbClr val="3367D6"/>
                </a:solidFill>
                <a:highlight>
                  <a:srgbClr val="FFFFFF"/>
                </a:highlight>
                <a:latin typeface="Roboto Mono"/>
                <a:ea typeface="Roboto Mono"/>
                <a:cs typeface="Roboto Mono"/>
                <a:sym typeface="Roboto Mono"/>
              </a:rPr>
              <a:t>SUM</a:t>
            </a:r>
            <a:r>
              <a:rPr lang="en" sz="860">
                <a:solidFill>
                  <a:srgbClr val="37474F"/>
                </a:solidFill>
                <a:highlight>
                  <a:srgbClr val="FFFFFF"/>
                </a:highlight>
                <a:latin typeface="Roboto Mono"/>
                <a:ea typeface="Roboto Mono"/>
                <a:cs typeface="Roboto Mono"/>
                <a:sym typeface="Roboto Mono"/>
              </a:rPr>
              <a:t>(</a:t>
            </a:r>
            <a:r>
              <a:rPr lang="en" sz="860">
                <a:solidFill>
                  <a:schemeClr val="dk1"/>
                </a:solidFill>
                <a:highlight>
                  <a:srgbClr val="FFFFFF"/>
                </a:highlight>
                <a:latin typeface="Roboto Mono"/>
                <a:ea typeface="Roboto Mono"/>
                <a:cs typeface="Roboto Mono"/>
                <a:sym typeface="Roboto Mono"/>
              </a:rPr>
              <a:t>quantity</a:t>
            </a:r>
            <a:r>
              <a:rPr lang="en" sz="860">
                <a:solidFill>
                  <a:srgbClr val="3A474E"/>
                </a:solidFill>
                <a:highlight>
                  <a:srgbClr val="FFFFFF"/>
                </a:highlight>
                <a:latin typeface="Roboto Mono"/>
                <a:ea typeface="Roboto Mono"/>
                <a:cs typeface="Roboto Mono"/>
                <a:sym typeface="Roboto Mono"/>
              </a:rPr>
              <a:t> </a:t>
            </a:r>
            <a:r>
              <a:rPr lang="en" sz="860">
                <a:solidFill>
                  <a:srgbClr val="37474F"/>
                </a:solidFill>
                <a:highlight>
                  <a:srgbClr val="FFFFFF"/>
                </a:highlight>
                <a:latin typeface="Roboto Mono"/>
                <a:ea typeface="Roboto Mono"/>
                <a:cs typeface="Roboto Mono"/>
                <a:sym typeface="Roboto Mono"/>
              </a:rPr>
              <a:t>*</a:t>
            </a:r>
            <a:r>
              <a:rPr lang="en" sz="860">
                <a:solidFill>
                  <a:srgbClr val="3A474E"/>
                </a:solidFill>
                <a:highlight>
                  <a:srgbClr val="FFFFFF"/>
                </a:highlight>
                <a:latin typeface="Roboto Mono"/>
                <a:ea typeface="Roboto Mono"/>
                <a:cs typeface="Roboto Mono"/>
                <a:sym typeface="Roboto Mono"/>
              </a:rPr>
              <a:t> </a:t>
            </a:r>
            <a:r>
              <a:rPr lang="en" sz="860">
                <a:solidFill>
                  <a:schemeClr val="dk1"/>
                </a:solidFill>
                <a:highlight>
                  <a:srgbClr val="FFFFFF"/>
                </a:highlight>
                <a:latin typeface="Roboto Mono"/>
                <a:ea typeface="Roboto Mono"/>
                <a:cs typeface="Roboto Mono"/>
                <a:sym typeface="Roboto Mono"/>
              </a:rPr>
              <a:t>unitprice</a:t>
            </a:r>
            <a:r>
              <a:rPr lang="en" sz="860">
                <a:solidFill>
                  <a:srgbClr val="37474F"/>
                </a:solidFill>
                <a:highlight>
                  <a:srgbClr val="FFFFFF"/>
                </a:highlight>
                <a:latin typeface="Roboto Mono"/>
                <a:ea typeface="Roboto Mono"/>
                <a:cs typeface="Roboto Mono"/>
                <a:sym typeface="Roboto Mono"/>
              </a:rPr>
              <a:t>)</a:t>
            </a:r>
            <a:r>
              <a:rPr lang="en" sz="860">
                <a:solidFill>
                  <a:srgbClr val="3A474E"/>
                </a:solidFill>
                <a:highlight>
                  <a:srgbClr val="FFFFFF"/>
                </a:highlight>
                <a:latin typeface="Roboto Mono"/>
                <a:ea typeface="Roboto Mono"/>
                <a:cs typeface="Roboto Mono"/>
                <a:sym typeface="Roboto Mono"/>
              </a:rPr>
              <a:t>,</a:t>
            </a:r>
            <a:r>
              <a:rPr lang="en" sz="860">
                <a:solidFill>
                  <a:srgbClr val="F4511E"/>
                </a:solidFill>
                <a:highlight>
                  <a:srgbClr val="FFFFFF"/>
                </a:highlight>
                <a:latin typeface="Roboto Mono"/>
                <a:ea typeface="Roboto Mono"/>
                <a:cs typeface="Roboto Mono"/>
                <a:sym typeface="Roboto Mono"/>
              </a:rPr>
              <a:t>2</a:t>
            </a:r>
            <a:r>
              <a:rPr lang="en" sz="860">
                <a:solidFill>
                  <a:srgbClr val="37474F"/>
                </a:solidFill>
                <a:highlight>
                  <a:srgbClr val="FFFFFF"/>
                </a:highlight>
                <a:latin typeface="Roboto Mono"/>
                <a:ea typeface="Roboto Mono"/>
                <a:cs typeface="Roboto Mono"/>
                <a:sym typeface="Roboto Mono"/>
              </a:rPr>
              <a:t>)</a:t>
            </a:r>
            <a:r>
              <a:rPr lang="en" sz="860">
                <a:solidFill>
                  <a:srgbClr val="3A474E"/>
                </a:solidFill>
                <a:highlight>
                  <a:srgbClr val="FFFFFF"/>
                </a:highlight>
                <a:latin typeface="Roboto Mono"/>
                <a:ea typeface="Roboto Mono"/>
                <a:cs typeface="Roboto Mono"/>
                <a:sym typeface="Roboto Mono"/>
              </a:rPr>
              <a:t> </a:t>
            </a:r>
            <a:r>
              <a:rPr lang="en" sz="860">
                <a:solidFill>
                  <a:srgbClr val="3367D6"/>
                </a:solidFill>
                <a:highlight>
                  <a:srgbClr val="FFFFFF"/>
                </a:highlight>
                <a:latin typeface="Roboto Mono"/>
                <a:ea typeface="Roboto Mono"/>
                <a:cs typeface="Roboto Mono"/>
                <a:sym typeface="Roboto Mono"/>
              </a:rPr>
              <a:t>as</a:t>
            </a:r>
            <a:r>
              <a:rPr lang="en" sz="860">
                <a:solidFill>
                  <a:srgbClr val="3A474E"/>
                </a:solidFill>
                <a:highlight>
                  <a:srgbClr val="FFFFFF"/>
                </a:highlight>
                <a:latin typeface="Roboto Mono"/>
                <a:ea typeface="Roboto Mono"/>
                <a:cs typeface="Roboto Mono"/>
                <a:sym typeface="Roboto Mono"/>
              </a:rPr>
              <a:t> </a:t>
            </a:r>
            <a:r>
              <a:rPr lang="en" sz="860">
                <a:solidFill>
                  <a:schemeClr val="dk1"/>
                </a:solidFill>
                <a:highlight>
                  <a:srgbClr val="FFFFFF"/>
                </a:highlight>
                <a:latin typeface="Roboto Mono"/>
                <a:ea typeface="Roboto Mono"/>
                <a:cs typeface="Roboto Mono"/>
                <a:sym typeface="Roboto Mono"/>
              </a:rPr>
              <a:t>revenue</a:t>
            </a:r>
            <a:endParaRPr sz="860">
              <a:solidFill>
                <a:schemeClr val="dk1"/>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rPr lang="en" sz="860">
                <a:solidFill>
                  <a:srgbClr val="3367D6"/>
                </a:solidFill>
                <a:highlight>
                  <a:srgbClr val="FFFFFF"/>
                </a:highlight>
                <a:latin typeface="Roboto Mono"/>
                <a:ea typeface="Roboto Mono"/>
                <a:cs typeface="Roboto Mono"/>
                <a:sym typeface="Roboto Mono"/>
              </a:rPr>
              <a:t>from</a:t>
            </a:r>
            <a:r>
              <a:rPr lang="en" sz="860">
                <a:solidFill>
                  <a:srgbClr val="3A474E"/>
                </a:solidFill>
                <a:highlight>
                  <a:srgbClr val="FFFFFF"/>
                </a:highlight>
                <a:latin typeface="Roboto Mono"/>
                <a:ea typeface="Roboto Mono"/>
                <a:cs typeface="Roboto Mono"/>
                <a:sym typeface="Roboto Mono"/>
              </a:rPr>
              <a:t> </a:t>
            </a:r>
            <a:r>
              <a:rPr lang="en" sz="860">
                <a:solidFill>
                  <a:srgbClr val="0D904F"/>
                </a:solidFill>
                <a:highlight>
                  <a:srgbClr val="FFFFFF"/>
                </a:highlight>
                <a:latin typeface="Roboto Mono"/>
                <a:ea typeface="Roboto Mono"/>
                <a:cs typeface="Roboto Mono"/>
                <a:sym typeface="Roboto Mono"/>
              </a:rPr>
              <a:t>`business_case_study.orders`</a:t>
            </a:r>
            <a:r>
              <a:rPr lang="en" sz="860">
                <a:solidFill>
                  <a:srgbClr val="3A474E"/>
                </a:solidFill>
                <a:highlight>
                  <a:srgbClr val="FFFFFF"/>
                </a:highlight>
                <a:latin typeface="Roboto Mono"/>
                <a:ea typeface="Roboto Mono"/>
                <a:cs typeface="Roboto Mono"/>
                <a:sym typeface="Roboto Mono"/>
              </a:rPr>
              <a:t> </a:t>
            </a:r>
            <a:r>
              <a:rPr lang="en" sz="860">
                <a:solidFill>
                  <a:schemeClr val="dk1"/>
                </a:solidFill>
                <a:highlight>
                  <a:srgbClr val="FFFFFF"/>
                </a:highlight>
                <a:latin typeface="Roboto Mono"/>
                <a:ea typeface="Roboto Mono"/>
                <a:cs typeface="Roboto Mono"/>
                <a:sym typeface="Roboto Mono"/>
              </a:rPr>
              <a:t>o</a:t>
            </a:r>
            <a:endParaRPr sz="860">
              <a:solidFill>
                <a:schemeClr val="dk1"/>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rPr lang="en" sz="860">
                <a:solidFill>
                  <a:srgbClr val="3367D6"/>
                </a:solidFill>
                <a:highlight>
                  <a:srgbClr val="FFFFFF"/>
                </a:highlight>
                <a:latin typeface="Roboto Mono"/>
                <a:ea typeface="Roboto Mono"/>
                <a:cs typeface="Roboto Mono"/>
                <a:sym typeface="Roboto Mono"/>
              </a:rPr>
              <a:t>INNER</a:t>
            </a:r>
            <a:r>
              <a:rPr lang="en" sz="860">
                <a:solidFill>
                  <a:srgbClr val="3A474E"/>
                </a:solidFill>
                <a:highlight>
                  <a:srgbClr val="FFFFFF"/>
                </a:highlight>
                <a:latin typeface="Roboto Mono"/>
                <a:ea typeface="Roboto Mono"/>
                <a:cs typeface="Roboto Mono"/>
                <a:sym typeface="Roboto Mono"/>
              </a:rPr>
              <a:t> </a:t>
            </a:r>
            <a:r>
              <a:rPr lang="en" sz="860">
                <a:solidFill>
                  <a:srgbClr val="3367D6"/>
                </a:solidFill>
                <a:highlight>
                  <a:srgbClr val="FFFFFF"/>
                </a:highlight>
                <a:latin typeface="Roboto Mono"/>
                <a:ea typeface="Roboto Mono"/>
                <a:cs typeface="Roboto Mono"/>
                <a:sym typeface="Roboto Mono"/>
              </a:rPr>
              <a:t>join</a:t>
            </a:r>
            <a:r>
              <a:rPr lang="en" sz="860">
                <a:solidFill>
                  <a:srgbClr val="3A474E"/>
                </a:solidFill>
                <a:highlight>
                  <a:srgbClr val="FFFFFF"/>
                </a:highlight>
                <a:latin typeface="Roboto Mono"/>
                <a:ea typeface="Roboto Mono"/>
                <a:cs typeface="Roboto Mono"/>
                <a:sym typeface="Roboto Mono"/>
              </a:rPr>
              <a:t> </a:t>
            </a:r>
            <a:r>
              <a:rPr lang="en" sz="860">
                <a:solidFill>
                  <a:srgbClr val="0D904F"/>
                </a:solidFill>
                <a:highlight>
                  <a:srgbClr val="FFFFFF"/>
                </a:highlight>
                <a:latin typeface="Roboto Mono"/>
                <a:ea typeface="Roboto Mono"/>
                <a:cs typeface="Roboto Mono"/>
                <a:sym typeface="Roboto Mono"/>
              </a:rPr>
              <a:t>`business_case_study.orders_details`</a:t>
            </a:r>
            <a:r>
              <a:rPr lang="en" sz="860">
                <a:solidFill>
                  <a:srgbClr val="3A474E"/>
                </a:solidFill>
                <a:highlight>
                  <a:srgbClr val="FFFFFF"/>
                </a:highlight>
                <a:latin typeface="Roboto Mono"/>
                <a:ea typeface="Roboto Mono"/>
                <a:cs typeface="Roboto Mono"/>
                <a:sym typeface="Roboto Mono"/>
              </a:rPr>
              <a:t> </a:t>
            </a:r>
            <a:r>
              <a:rPr lang="en" sz="860">
                <a:solidFill>
                  <a:schemeClr val="dk1"/>
                </a:solidFill>
                <a:highlight>
                  <a:srgbClr val="FFFFFF"/>
                </a:highlight>
                <a:latin typeface="Roboto Mono"/>
                <a:ea typeface="Roboto Mono"/>
                <a:cs typeface="Roboto Mono"/>
                <a:sym typeface="Roboto Mono"/>
              </a:rPr>
              <a:t>od</a:t>
            </a:r>
            <a:endParaRPr sz="860">
              <a:solidFill>
                <a:schemeClr val="dk1"/>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rPr lang="en" sz="860">
                <a:solidFill>
                  <a:srgbClr val="3367D6"/>
                </a:solidFill>
                <a:highlight>
                  <a:srgbClr val="FFFFFF"/>
                </a:highlight>
                <a:latin typeface="Roboto Mono"/>
                <a:ea typeface="Roboto Mono"/>
                <a:cs typeface="Roboto Mono"/>
                <a:sym typeface="Roboto Mono"/>
              </a:rPr>
              <a:t>ON</a:t>
            </a:r>
            <a:r>
              <a:rPr lang="en" sz="860">
                <a:solidFill>
                  <a:srgbClr val="3A474E"/>
                </a:solidFill>
                <a:highlight>
                  <a:srgbClr val="FFFFFF"/>
                </a:highlight>
                <a:latin typeface="Roboto Mono"/>
                <a:ea typeface="Roboto Mono"/>
                <a:cs typeface="Roboto Mono"/>
                <a:sym typeface="Roboto Mono"/>
              </a:rPr>
              <a:t> </a:t>
            </a:r>
            <a:r>
              <a:rPr lang="en" sz="860">
                <a:solidFill>
                  <a:schemeClr val="dk1"/>
                </a:solidFill>
                <a:highlight>
                  <a:srgbClr val="FFFFFF"/>
                </a:highlight>
                <a:latin typeface="Roboto Mono"/>
                <a:ea typeface="Roboto Mono"/>
                <a:cs typeface="Roboto Mono"/>
                <a:sym typeface="Roboto Mono"/>
              </a:rPr>
              <a:t>o</a:t>
            </a:r>
            <a:r>
              <a:rPr lang="en" sz="860">
                <a:solidFill>
                  <a:srgbClr val="3A474E"/>
                </a:solidFill>
                <a:highlight>
                  <a:srgbClr val="FFFFFF"/>
                </a:highlight>
                <a:latin typeface="Roboto Mono"/>
                <a:ea typeface="Roboto Mono"/>
                <a:cs typeface="Roboto Mono"/>
                <a:sym typeface="Roboto Mono"/>
              </a:rPr>
              <a:t>.</a:t>
            </a:r>
            <a:r>
              <a:rPr lang="en" sz="860">
                <a:solidFill>
                  <a:srgbClr val="800000"/>
                </a:solidFill>
                <a:highlight>
                  <a:srgbClr val="FFFFFF"/>
                </a:highlight>
                <a:latin typeface="Roboto Mono"/>
                <a:ea typeface="Roboto Mono"/>
                <a:cs typeface="Roboto Mono"/>
                <a:sym typeface="Roboto Mono"/>
              </a:rPr>
              <a:t>orderid</a:t>
            </a:r>
            <a:r>
              <a:rPr lang="en" sz="860">
                <a:solidFill>
                  <a:srgbClr val="3A474E"/>
                </a:solidFill>
                <a:highlight>
                  <a:srgbClr val="FFFFFF"/>
                </a:highlight>
                <a:latin typeface="Roboto Mono"/>
                <a:ea typeface="Roboto Mono"/>
                <a:cs typeface="Roboto Mono"/>
                <a:sym typeface="Roboto Mono"/>
              </a:rPr>
              <a:t> = </a:t>
            </a:r>
            <a:r>
              <a:rPr lang="en" sz="860">
                <a:solidFill>
                  <a:schemeClr val="dk1"/>
                </a:solidFill>
                <a:highlight>
                  <a:srgbClr val="FFFFFF"/>
                </a:highlight>
                <a:latin typeface="Roboto Mono"/>
                <a:ea typeface="Roboto Mono"/>
                <a:cs typeface="Roboto Mono"/>
                <a:sym typeface="Roboto Mono"/>
              </a:rPr>
              <a:t>od</a:t>
            </a:r>
            <a:r>
              <a:rPr lang="en" sz="860">
                <a:solidFill>
                  <a:srgbClr val="3A474E"/>
                </a:solidFill>
                <a:highlight>
                  <a:srgbClr val="FFFFFF"/>
                </a:highlight>
                <a:latin typeface="Roboto Mono"/>
                <a:ea typeface="Roboto Mono"/>
                <a:cs typeface="Roboto Mono"/>
                <a:sym typeface="Roboto Mono"/>
              </a:rPr>
              <a:t>.</a:t>
            </a:r>
            <a:r>
              <a:rPr lang="en" sz="860">
                <a:solidFill>
                  <a:schemeClr val="dk1"/>
                </a:solidFill>
                <a:highlight>
                  <a:srgbClr val="FFFFFF"/>
                </a:highlight>
                <a:latin typeface="Roboto Mono"/>
                <a:ea typeface="Roboto Mono"/>
                <a:cs typeface="Roboto Mono"/>
                <a:sym typeface="Roboto Mono"/>
              </a:rPr>
              <a:t>orderid</a:t>
            </a:r>
            <a:endParaRPr sz="860">
              <a:solidFill>
                <a:schemeClr val="dk1"/>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rPr lang="en" sz="860">
                <a:solidFill>
                  <a:srgbClr val="3367D6"/>
                </a:solidFill>
                <a:highlight>
                  <a:srgbClr val="FFFFFF"/>
                </a:highlight>
                <a:latin typeface="Roboto Mono"/>
                <a:ea typeface="Roboto Mono"/>
                <a:cs typeface="Roboto Mono"/>
                <a:sym typeface="Roboto Mono"/>
              </a:rPr>
              <a:t>group</a:t>
            </a:r>
            <a:r>
              <a:rPr lang="en" sz="860">
                <a:solidFill>
                  <a:srgbClr val="3A474E"/>
                </a:solidFill>
                <a:highlight>
                  <a:srgbClr val="FFFFFF"/>
                </a:highlight>
                <a:latin typeface="Roboto Mono"/>
                <a:ea typeface="Roboto Mono"/>
                <a:cs typeface="Roboto Mono"/>
                <a:sym typeface="Roboto Mono"/>
              </a:rPr>
              <a:t> </a:t>
            </a:r>
            <a:r>
              <a:rPr lang="en" sz="860">
                <a:solidFill>
                  <a:srgbClr val="3367D6"/>
                </a:solidFill>
                <a:highlight>
                  <a:srgbClr val="FFFFFF"/>
                </a:highlight>
                <a:latin typeface="Roboto Mono"/>
                <a:ea typeface="Roboto Mono"/>
                <a:cs typeface="Roboto Mono"/>
                <a:sym typeface="Roboto Mono"/>
              </a:rPr>
              <a:t>by</a:t>
            </a:r>
            <a:r>
              <a:rPr lang="en" sz="860">
                <a:solidFill>
                  <a:srgbClr val="3A474E"/>
                </a:solidFill>
                <a:highlight>
                  <a:srgbClr val="FFFFFF"/>
                </a:highlight>
                <a:latin typeface="Roboto Mono"/>
                <a:ea typeface="Roboto Mono"/>
                <a:cs typeface="Roboto Mono"/>
                <a:sym typeface="Roboto Mono"/>
              </a:rPr>
              <a:t> </a:t>
            </a:r>
            <a:r>
              <a:rPr lang="en" sz="860">
                <a:solidFill>
                  <a:schemeClr val="dk1"/>
                </a:solidFill>
                <a:highlight>
                  <a:srgbClr val="FFFFFF"/>
                </a:highlight>
                <a:latin typeface="Roboto Mono"/>
                <a:ea typeface="Roboto Mono"/>
                <a:cs typeface="Roboto Mono"/>
                <a:sym typeface="Roboto Mono"/>
              </a:rPr>
              <a:t>monthdatayearwise</a:t>
            </a:r>
            <a:endParaRPr sz="860">
              <a:solidFill>
                <a:schemeClr val="dk1"/>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rPr lang="en" sz="860">
                <a:solidFill>
                  <a:srgbClr val="37474F"/>
                </a:solidFill>
                <a:highlight>
                  <a:srgbClr val="FFFFFF"/>
                </a:highlight>
                <a:latin typeface="Roboto Mono"/>
                <a:ea typeface="Roboto Mono"/>
                <a:cs typeface="Roboto Mono"/>
                <a:sym typeface="Roboto Mono"/>
              </a:rPr>
              <a:t>)</a:t>
            </a:r>
            <a:endParaRPr sz="860">
              <a:solidFill>
                <a:srgbClr val="37474F"/>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rPr lang="en" sz="860">
                <a:solidFill>
                  <a:srgbClr val="3367D6"/>
                </a:solidFill>
                <a:highlight>
                  <a:srgbClr val="FFFFFF"/>
                </a:highlight>
                <a:latin typeface="Roboto Mono"/>
                <a:ea typeface="Roboto Mono"/>
                <a:cs typeface="Roboto Mono"/>
                <a:sym typeface="Roboto Mono"/>
              </a:rPr>
              <a:t>SELECT</a:t>
            </a:r>
            <a:r>
              <a:rPr lang="en" sz="860">
                <a:solidFill>
                  <a:srgbClr val="3A474E"/>
                </a:solidFill>
                <a:highlight>
                  <a:srgbClr val="FFFFFF"/>
                </a:highlight>
                <a:latin typeface="Roboto Mono"/>
                <a:ea typeface="Roboto Mono"/>
                <a:cs typeface="Roboto Mono"/>
                <a:sym typeface="Roboto Mono"/>
              </a:rPr>
              <a:t> </a:t>
            </a:r>
            <a:r>
              <a:rPr lang="en" sz="860">
                <a:solidFill>
                  <a:schemeClr val="dk1"/>
                </a:solidFill>
                <a:highlight>
                  <a:srgbClr val="FFFFFF"/>
                </a:highlight>
                <a:latin typeface="Roboto Mono"/>
                <a:ea typeface="Roboto Mono"/>
                <a:cs typeface="Roboto Mono"/>
                <a:sym typeface="Roboto Mono"/>
              </a:rPr>
              <a:t>monthdatayearwise</a:t>
            </a:r>
            <a:r>
              <a:rPr lang="en" sz="860">
                <a:solidFill>
                  <a:srgbClr val="3A474E"/>
                </a:solidFill>
                <a:highlight>
                  <a:srgbClr val="FFFFFF"/>
                </a:highlight>
                <a:latin typeface="Roboto Mono"/>
                <a:ea typeface="Roboto Mono"/>
                <a:cs typeface="Roboto Mono"/>
                <a:sym typeface="Roboto Mono"/>
              </a:rPr>
              <a:t>,</a:t>
            </a:r>
            <a:r>
              <a:rPr lang="en" sz="860">
                <a:solidFill>
                  <a:schemeClr val="dk1"/>
                </a:solidFill>
                <a:highlight>
                  <a:srgbClr val="FFFFFF"/>
                </a:highlight>
                <a:latin typeface="Roboto Mono"/>
                <a:ea typeface="Roboto Mono"/>
                <a:cs typeface="Roboto Mono"/>
                <a:sym typeface="Roboto Mono"/>
              </a:rPr>
              <a:t>revenue</a:t>
            </a:r>
            <a:r>
              <a:rPr lang="en" sz="860">
                <a:solidFill>
                  <a:srgbClr val="3A474E"/>
                </a:solidFill>
                <a:highlight>
                  <a:srgbClr val="FFFFFF"/>
                </a:highlight>
                <a:latin typeface="Roboto Mono"/>
                <a:ea typeface="Roboto Mono"/>
                <a:cs typeface="Roboto Mono"/>
                <a:sym typeface="Roboto Mono"/>
              </a:rPr>
              <a:t>,</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rPr lang="en" sz="860">
                <a:solidFill>
                  <a:srgbClr val="3367D6"/>
                </a:solidFill>
                <a:highlight>
                  <a:srgbClr val="FFFFFF"/>
                </a:highlight>
                <a:latin typeface="Roboto Mono"/>
                <a:ea typeface="Roboto Mono"/>
                <a:cs typeface="Roboto Mono"/>
                <a:sym typeface="Roboto Mono"/>
              </a:rPr>
              <a:t>LAG</a:t>
            </a:r>
            <a:r>
              <a:rPr lang="en" sz="860">
                <a:solidFill>
                  <a:srgbClr val="37474F"/>
                </a:solidFill>
                <a:highlight>
                  <a:srgbClr val="FFFFFF"/>
                </a:highlight>
                <a:latin typeface="Roboto Mono"/>
                <a:ea typeface="Roboto Mono"/>
                <a:cs typeface="Roboto Mono"/>
                <a:sym typeface="Roboto Mono"/>
              </a:rPr>
              <a:t>(</a:t>
            </a:r>
            <a:r>
              <a:rPr lang="en" sz="860">
                <a:solidFill>
                  <a:schemeClr val="dk1"/>
                </a:solidFill>
                <a:highlight>
                  <a:srgbClr val="FFFFFF"/>
                </a:highlight>
                <a:latin typeface="Roboto Mono"/>
                <a:ea typeface="Roboto Mono"/>
                <a:cs typeface="Roboto Mono"/>
                <a:sym typeface="Roboto Mono"/>
              </a:rPr>
              <a:t>revenue</a:t>
            </a:r>
            <a:r>
              <a:rPr lang="en" sz="860">
                <a:solidFill>
                  <a:srgbClr val="37474F"/>
                </a:solidFill>
                <a:highlight>
                  <a:srgbClr val="FFFFFF"/>
                </a:highlight>
                <a:latin typeface="Roboto Mono"/>
                <a:ea typeface="Roboto Mono"/>
                <a:cs typeface="Roboto Mono"/>
                <a:sym typeface="Roboto Mono"/>
              </a:rPr>
              <a:t>)</a:t>
            </a:r>
            <a:r>
              <a:rPr lang="en" sz="860">
                <a:solidFill>
                  <a:srgbClr val="3A474E"/>
                </a:solidFill>
                <a:highlight>
                  <a:srgbClr val="FFFFFF"/>
                </a:highlight>
                <a:latin typeface="Roboto Mono"/>
                <a:ea typeface="Roboto Mono"/>
                <a:cs typeface="Roboto Mono"/>
                <a:sym typeface="Roboto Mono"/>
              </a:rPr>
              <a:t> </a:t>
            </a:r>
            <a:r>
              <a:rPr lang="en" sz="860">
                <a:solidFill>
                  <a:srgbClr val="3367D6"/>
                </a:solidFill>
                <a:highlight>
                  <a:srgbClr val="FFFFFF"/>
                </a:highlight>
                <a:latin typeface="Roboto Mono"/>
                <a:ea typeface="Roboto Mono"/>
                <a:cs typeface="Roboto Mono"/>
                <a:sym typeface="Roboto Mono"/>
              </a:rPr>
              <a:t>OVER</a:t>
            </a:r>
            <a:r>
              <a:rPr lang="en" sz="860">
                <a:solidFill>
                  <a:srgbClr val="37474F"/>
                </a:solidFill>
                <a:highlight>
                  <a:srgbClr val="FFFFFF"/>
                </a:highlight>
                <a:latin typeface="Roboto Mono"/>
                <a:ea typeface="Roboto Mono"/>
                <a:cs typeface="Roboto Mono"/>
                <a:sym typeface="Roboto Mono"/>
              </a:rPr>
              <a:t>(</a:t>
            </a:r>
            <a:r>
              <a:rPr lang="en" sz="860">
                <a:solidFill>
                  <a:srgbClr val="3367D6"/>
                </a:solidFill>
                <a:highlight>
                  <a:srgbClr val="FFFFFF"/>
                </a:highlight>
                <a:latin typeface="Roboto Mono"/>
                <a:ea typeface="Roboto Mono"/>
                <a:cs typeface="Roboto Mono"/>
                <a:sym typeface="Roboto Mono"/>
              </a:rPr>
              <a:t>order</a:t>
            </a:r>
            <a:r>
              <a:rPr lang="en" sz="860">
                <a:solidFill>
                  <a:srgbClr val="3A474E"/>
                </a:solidFill>
                <a:highlight>
                  <a:srgbClr val="FFFFFF"/>
                </a:highlight>
                <a:latin typeface="Roboto Mono"/>
                <a:ea typeface="Roboto Mono"/>
                <a:cs typeface="Roboto Mono"/>
                <a:sym typeface="Roboto Mono"/>
              </a:rPr>
              <a:t> </a:t>
            </a:r>
            <a:r>
              <a:rPr lang="en" sz="860">
                <a:solidFill>
                  <a:srgbClr val="3367D6"/>
                </a:solidFill>
                <a:highlight>
                  <a:srgbClr val="FFFFFF"/>
                </a:highlight>
                <a:latin typeface="Roboto Mono"/>
                <a:ea typeface="Roboto Mono"/>
                <a:cs typeface="Roboto Mono"/>
                <a:sym typeface="Roboto Mono"/>
              </a:rPr>
              <a:t>by</a:t>
            </a:r>
            <a:r>
              <a:rPr lang="en" sz="860">
                <a:solidFill>
                  <a:srgbClr val="3A474E"/>
                </a:solidFill>
                <a:highlight>
                  <a:srgbClr val="FFFFFF"/>
                </a:highlight>
                <a:latin typeface="Roboto Mono"/>
                <a:ea typeface="Roboto Mono"/>
                <a:cs typeface="Roboto Mono"/>
                <a:sym typeface="Roboto Mono"/>
              </a:rPr>
              <a:t> </a:t>
            </a:r>
            <a:r>
              <a:rPr lang="en" sz="860">
                <a:solidFill>
                  <a:schemeClr val="dk1"/>
                </a:solidFill>
                <a:highlight>
                  <a:srgbClr val="FFFFFF"/>
                </a:highlight>
                <a:latin typeface="Roboto Mono"/>
                <a:ea typeface="Roboto Mono"/>
                <a:cs typeface="Roboto Mono"/>
                <a:sym typeface="Roboto Mono"/>
              </a:rPr>
              <a:t>monthdatayearwise</a:t>
            </a:r>
            <a:r>
              <a:rPr lang="en" sz="860">
                <a:solidFill>
                  <a:srgbClr val="37474F"/>
                </a:solidFill>
                <a:highlight>
                  <a:srgbClr val="FFFFFF"/>
                </a:highlight>
                <a:latin typeface="Roboto Mono"/>
                <a:ea typeface="Roboto Mono"/>
                <a:cs typeface="Roboto Mono"/>
                <a:sym typeface="Roboto Mono"/>
              </a:rPr>
              <a:t>)</a:t>
            </a:r>
            <a:r>
              <a:rPr lang="en" sz="860">
                <a:solidFill>
                  <a:srgbClr val="3A474E"/>
                </a:solidFill>
                <a:highlight>
                  <a:srgbClr val="FFFFFF"/>
                </a:highlight>
                <a:latin typeface="Roboto Mono"/>
                <a:ea typeface="Roboto Mono"/>
                <a:cs typeface="Roboto Mono"/>
                <a:sym typeface="Roboto Mono"/>
              </a:rPr>
              <a:t> </a:t>
            </a:r>
            <a:r>
              <a:rPr lang="en" sz="860">
                <a:solidFill>
                  <a:srgbClr val="3367D6"/>
                </a:solidFill>
                <a:highlight>
                  <a:srgbClr val="FFFFFF"/>
                </a:highlight>
                <a:latin typeface="Roboto Mono"/>
                <a:ea typeface="Roboto Mono"/>
                <a:cs typeface="Roboto Mono"/>
                <a:sym typeface="Roboto Mono"/>
              </a:rPr>
              <a:t>as</a:t>
            </a:r>
            <a:r>
              <a:rPr lang="en" sz="860">
                <a:solidFill>
                  <a:srgbClr val="3A474E"/>
                </a:solidFill>
                <a:highlight>
                  <a:srgbClr val="FFFFFF"/>
                </a:highlight>
                <a:latin typeface="Roboto Mono"/>
                <a:ea typeface="Roboto Mono"/>
                <a:cs typeface="Roboto Mono"/>
                <a:sym typeface="Roboto Mono"/>
              </a:rPr>
              <a:t> </a:t>
            </a:r>
            <a:r>
              <a:rPr lang="en" sz="860">
                <a:solidFill>
                  <a:schemeClr val="dk1"/>
                </a:solidFill>
                <a:highlight>
                  <a:srgbClr val="FFFFFF"/>
                </a:highlight>
                <a:latin typeface="Roboto Mono"/>
                <a:ea typeface="Roboto Mono"/>
                <a:cs typeface="Roboto Mono"/>
                <a:sym typeface="Roboto Mono"/>
              </a:rPr>
              <a:t>previousMnthrevenue</a:t>
            </a:r>
            <a:r>
              <a:rPr lang="en" sz="860">
                <a:solidFill>
                  <a:srgbClr val="3A474E"/>
                </a:solidFill>
                <a:highlight>
                  <a:srgbClr val="FFFFFF"/>
                </a:highlight>
                <a:latin typeface="Roboto Mono"/>
                <a:ea typeface="Roboto Mono"/>
                <a:cs typeface="Roboto Mono"/>
                <a:sym typeface="Roboto Mono"/>
              </a:rPr>
              <a:t>,</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rPr lang="en" sz="860">
                <a:solidFill>
                  <a:srgbClr val="3367D6"/>
                </a:solidFill>
                <a:highlight>
                  <a:srgbClr val="FFFFFF"/>
                </a:highlight>
                <a:latin typeface="Roboto Mono"/>
                <a:ea typeface="Roboto Mono"/>
                <a:cs typeface="Roboto Mono"/>
                <a:sym typeface="Roboto Mono"/>
              </a:rPr>
              <a:t>ROUND</a:t>
            </a:r>
            <a:r>
              <a:rPr lang="en" sz="860">
                <a:solidFill>
                  <a:srgbClr val="37474F"/>
                </a:solidFill>
                <a:highlight>
                  <a:srgbClr val="FFFFFF"/>
                </a:highlight>
                <a:latin typeface="Roboto Mono"/>
                <a:ea typeface="Roboto Mono"/>
                <a:cs typeface="Roboto Mono"/>
                <a:sym typeface="Roboto Mono"/>
              </a:rPr>
              <a:t>(</a:t>
            </a:r>
            <a:r>
              <a:rPr lang="en" sz="860">
                <a:solidFill>
                  <a:schemeClr val="dk1"/>
                </a:solidFill>
                <a:highlight>
                  <a:srgbClr val="FFFFFF"/>
                </a:highlight>
                <a:latin typeface="Roboto Mono"/>
                <a:ea typeface="Roboto Mono"/>
                <a:cs typeface="Roboto Mono"/>
                <a:sym typeface="Roboto Mono"/>
              </a:rPr>
              <a:t>revenue</a:t>
            </a:r>
            <a:r>
              <a:rPr lang="en" sz="860">
                <a:solidFill>
                  <a:srgbClr val="3A474E"/>
                </a:solidFill>
                <a:highlight>
                  <a:srgbClr val="FFFFFF"/>
                </a:highlight>
                <a:latin typeface="Roboto Mono"/>
                <a:ea typeface="Roboto Mono"/>
                <a:cs typeface="Roboto Mono"/>
                <a:sym typeface="Roboto Mono"/>
              </a:rPr>
              <a:t> </a:t>
            </a:r>
            <a:r>
              <a:rPr lang="en" sz="860">
                <a:solidFill>
                  <a:srgbClr val="37474F"/>
                </a:solidFill>
                <a:highlight>
                  <a:srgbClr val="FFFFFF"/>
                </a:highlight>
                <a:latin typeface="Roboto Mono"/>
                <a:ea typeface="Roboto Mono"/>
                <a:cs typeface="Roboto Mono"/>
                <a:sym typeface="Roboto Mono"/>
              </a:rPr>
              <a:t>-</a:t>
            </a:r>
            <a:r>
              <a:rPr lang="en" sz="860">
                <a:solidFill>
                  <a:srgbClr val="3A474E"/>
                </a:solidFill>
                <a:highlight>
                  <a:srgbClr val="FFFFFF"/>
                </a:highlight>
                <a:latin typeface="Roboto Mono"/>
                <a:ea typeface="Roboto Mono"/>
                <a:cs typeface="Roboto Mono"/>
                <a:sym typeface="Roboto Mono"/>
              </a:rPr>
              <a:t> </a:t>
            </a:r>
            <a:r>
              <a:rPr lang="en" sz="860">
                <a:solidFill>
                  <a:srgbClr val="3367D6"/>
                </a:solidFill>
                <a:highlight>
                  <a:srgbClr val="FFFFFF"/>
                </a:highlight>
                <a:latin typeface="Roboto Mono"/>
                <a:ea typeface="Roboto Mono"/>
                <a:cs typeface="Roboto Mono"/>
                <a:sym typeface="Roboto Mono"/>
              </a:rPr>
              <a:t>LAG</a:t>
            </a:r>
            <a:r>
              <a:rPr lang="en" sz="860">
                <a:solidFill>
                  <a:srgbClr val="37474F"/>
                </a:solidFill>
                <a:highlight>
                  <a:srgbClr val="FFFFFF"/>
                </a:highlight>
                <a:latin typeface="Roboto Mono"/>
                <a:ea typeface="Roboto Mono"/>
                <a:cs typeface="Roboto Mono"/>
                <a:sym typeface="Roboto Mono"/>
              </a:rPr>
              <a:t>(</a:t>
            </a:r>
            <a:r>
              <a:rPr lang="en" sz="860">
                <a:solidFill>
                  <a:schemeClr val="dk1"/>
                </a:solidFill>
                <a:highlight>
                  <a:srgbClr val="FFFFFF"/>
                </a:highlight>
                <a:latin typeface="Roboto Mono"/>
                <a:ea typeface="Roboto Mono"/>
                <a:cs typeface="Roboto Mono"/>
                <a:sym typeface="Roboto Mono"/>
              </a:rPr>
              <a:t>revenue</a:t>
            </a:r>
            <a:r>
              <a:rPr lang="en" sz="860">
                <a:solidFill>
                  <a:srgbClr val="37474F"/>
                </a:solidFill>
                <a:highlight>
                  <a:srgbClr val="FFFFFF"/>
                </a:highlight>
                <a:latin typeface="Roboto Mono"/>
                <a:ea typeface="Roboto Mono"/>
                <a:cs typeface="Roboto Mono"/>
                <a:sym typeface="Roboto Mono"/>
              </a:rPr>
              <a:t>)</a:t>
            </a:r>
            <a:r>
              <a:rPr lang="en" sz="860">
                <a:solidFill>
                  <a:srgbClr val="3A474E"/>
                </a:solidFill>
                <a:highlight>
                  <a:srgbClr val="FFFFFF"/>
                </a:highlight>
                <a:latin typeface="Roboto Mono"/>
                <a:ea typeface="Roboto Mono"/>
                <a:cs typeface="Roboto Mono"/>
                <a:sym typeface="Roboto Mono"/>
              </a:rPr>
              <a:t> </a:t>
            </a:r>
            <a:r>
              <a:rPr lang="en" sz="860">
                <a:solidFill>
                  <a:srgbClr val="3367D6"/>
                </a:solidFill>
                <a:highlight>
                  <a:srgbClr val="FFFFFF"/>
                </a:highlight>
                <a:latin typeface="Roboto Mono"/>
                <a:ea typeface="Roboto Mono"/>
                <a:cs typeface="Roboto Mono"/>
                <a:sym typeface="Roboto Mono"/>
              </a:rPr>
              <a:t>OVER</a:t>
            </a:r>
            <a:r>
              <a:rPr lang="en" sz="860">
                <a:solidFill>
                  <a:srgbClr val="37474F"/>
                </a:solidFill>
                <a:highlight>
                  <a:srgbClr val="FFFFFF"/>
                </a:highlight>
                <a:latin typeface="Roboto Mono"/>
                <a:ea typeface="Roboto Mono"/>
                <a:cs typeface="Roboto Mono"/>
                <a:sym typeface="Roboto Mono"/>
              </a:rPr>
              <a:t>(</a:t>
            </a:r>
            <a:r>
              <a:rPr lang="en" sz="860">
                <a:solidFill>
                  <a:srgbClr val="3367D6"/>
                </a:solidFill>
                <a:highlight>
                  <a:srgbClr val="FFFFFF"/>
                </a:highlight>
                <a:latin typeface="Roboto Mono"/>
                <a:ea typeface="Roboto Mono"/>
                <a:cs typeface="Roboto Mono"/>
                <a:sym typeface="Roboto Mono"/>
              </a:rPr>
              <a:t>order</a:t>
            </a:r>
            <a:r>
              <a:rPr lang="en" sz="860">
                <a:solidFill>
                  <a:srgbClr val="3A474E"/>
                </a:solidFill>
                <a:highlight>
                  <a:srgbClr val="FFFFFF"/>
                </a:highlight>
                <a:latin typeface="Roboto Mono"/>
                <a:ea typeface="Roboto Mono"/>
                <a:cs typeface="Roboto Mono"/>
                <a:sym typeface="Roboto Mono"/>
              </a:rPr>
              <a:t> </a:t>
            </a:r>
            <a:r>
              <a:rPr lang="en" sz="860">
                <a:solidFill>
                  <a:srgbClr val="3367D6"/>
                </a:solidFill>
                <a:highlight>
                  <a:srgbClr val="FFFFFF"/>
                </a:highlight>
                <a:latin typeface="Roboto Mono"/>
                <a:ea typeface="Roboto Mono"/>
                <a:cs typeface="Roboto Mono"/>
                <a:sym typeface="Roboto Mono"/>
              </a:rPr>
              <a:t>by</a:t>
            </a:r>
            <a:r>
              <a:rPr lang="en" sz="860">
                <a:solidFill>
                  <a:srgbClr val="3A474E"/>
                </a:solidFill>
                <a:highlight>
                  <a:srgbClr val="FFFFFF"/>
                </a:highlight>
                <a:latin typeface="Roboto Mono"/>
                <a:ea typeface="Roboto Mono"/>
                <a:cs typeface="Roboto Mono"/>
                <a:sym typeface="Roboto Mono"/>
              </a:rPr>
              <a:t> </a:t>
            </a:r>
            <a:r>
              <a:rPr lang="en" sz="860">
                <a:solidFill>
                  <a:schemeClr val="dk1"/>
                </a:solidFill>
                <a:highlight>
                  <a:srgbClr val="FFFFFF"/>
                </a:highlight>
                <a:latin typeface="Roboto Mono"/>
                <a:ea typeface="Roboto Mono"/>
                <a:cs typeface="Roboto Mono"/>
                <a:sym typeface="Roboto Mono"/>
              </a:rPr>
              <a:t>monthdatayearwise</a:t>
            </a:r>
            <a:r>
              <a:rPr lang="en" sz="860">
                <a:solidFill>
                  <a:srgbClr val="37474F"/>
                </a:solidFill>
                <a:highlight>
                  <a:srgbClr val="FFFFFF"/>
                </a:highlight>
                <a:latin typeface="Roboto Mono"/>
                <a:ea typeface="Roboto Mono"/>
                <a:cs typeface="Roboto Mono"/>
                <a:sym typeface="Roboto Mono"/>
              </a:rPr>
              <a:t>)</a:t>
            </a:r>
            <a:r>
              <a:rPr lang="en" sz="860">
                <a:solidFill>
                  <a:srgbClr val="3A474E"/>
                </a:solidFill>
                <a:highlight>
                  <a:srgbClr val="FFFFFF"/>
                </a:highlight>
                <a:latin typeface="Roboto Mono"/>
                <a:ea typeface="Roboto Mono"/>
                <a:cs typeface="Roboto Mono"/>
                <a:sym typeface="Roboto Mono"/>
              </a:rPr>
              <a:t>,</a:t>
            </a:r>
            <a:r>
              <a:rPr lang="en" sz="860">
                <a:solidFill>
                  <a:srgbClr val="F4511E"/>
                </a:solidFill>
                <a:highlight>
                  <a:srgbClr val="FFFFFF"/>
                </a:highlight>
                <a:latin typeface="Roboto Mono"/>
                <a:ea typeface="Roboto Mono"/>
                <a:cs typeface="Roboto Mono"/>
                <a:sym typeface="Roboto Mono"/>
              </a:rPr>
              <a:t>2</a:t>
            </a:r>
            <a:r>
              <a:rPr lang="en" sz="860">
                <a:solidFill>
                  <a:srgbClr val="37474F"/>
                </a:solidFill>
                <a:highlight>
                  <a:srgbClr val="FFFFFF"/>
                </a:highlight>
                <a:latin typeface="Roboto Mono"/>
                <a:ea typeface="Roboto Mono"/>
                <a:cs typeface="Roboto Mono"/>
                <a:sym typeface="Roboto Mono"/>
              </a:rPr>
              <a:t>)</a:t>
            </a:r>
            <a:r>
              <a:rPr lang="en" sz="860">
                <a:solidFill>
                  <a:srgbClr val="3A474E"/>
                </a:solidFill>
                <a:highlight>
                  <a:srgbClr val="FFFFFF"/>
                </a:highlight>
                <a:latin typeface="Roboto Mono"/>
                <a:ea typeface="Roboto Mono"/>
                <a:cs typeface="Roboto Mono"/>
                <a:sym typeface="Roboto Mono"/>
              </a:rPr>
              <a:t> </a:t>
            </a:r>
            <a:r>
              <a:rPr lang="en" sz="860">
                <a:solidFill>
                  <a:srgbClr val="3367D6"/>
                </a:solidFill>
                <a:highlight>
                  <a:srgbClr val="FFFFFF"/>
                </a:highlight>
                <a:latin typeface="Roboto Mono"/>
                <a:ea typeface="Roboto Mono"/>
                <a:cs typeface="Roboto Mono"/>
                <a:sym typeface="Roboto Mono"/>
              </a:rPr>
              <a:t>as</a:t>
            </a:r>
            <a:r>
              <a:rPr lang="en" sz="860">
                <a:solidFill>
                  <a:srgbClr val="3A474E"/>
                </a:solidFill>
                <a:highlight>
                  <a:srgbClr val="FFFFFF"/>
                </a:highlight>
                <a:latin typeface="Roboto Mono"/>
                <a:ea typeface="Roboto Mono"/>
                <a:cs typeface="Roboto Mono"/>
                <a:sym typeface="Roboto Mono"/>
              </a:rPr>
              <a:t> </a:t>
            </a:r>
            <a:r>
              <a:rPr lang="en" sz="860">
                <a:solidFill>
                  <a:schemeClr val="dk1"/>
                </a:solidFill>
                <a:highlight>
                  <a:srgbClr val="FFFFFF"/>
                </a:highlight>
                <a:latin typeface="Roboto Mono"/>
                <a:ea typeface="Roboto Mono"/>
                <a:cs typeface="Roboto Mono"/>
                <a:sym typeface="Roboto Mono"/>
              </a:rPr>
              <a:t>revenue_diff</a:t>
            </a:r>
            <a:r>
              <a:rPr lang="en" sz="860">
                <a:solidFill>
                  <a:srgbClr val="3A474E"/>
                </a:solidFill>
                <a:highlight>
                  <a:srgbClr val="FFFFFF"/>
                </a:highlight>
                <a:latin typeface="Roboto Mono"/>
                <a:ea typeface="Roboto Mono"/>
                <a:cs typeface="Roboto Mono"/>
                <a:sym typeface="Roboto Mono"/>
              </a:rPr>
              <a:t>,</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rPr lang="en" sz="860">
                <a:solidFill>
                  <a:srgbClr val="3367D6"/>
                </a:solidFill>
                <a:highlight>
                  <a:srgbClr val="FFFFFF"/>
                </a:highlight>
                <a:latin typeface="Roboto Mono"/>
                <a:ea typeface="Roboto Mono"/>
                <a:cs typeface="Roboto Mono"/>
                <a:sym typeface="Roboto Mono"/>
              </a:rPr>
              <a:t>from</a:t>
            </a:r>
            <a:r>
              <a:rPr lang="en" sz="860">
                <a:solidFill>
                  <a:srgbClr val="3A474E"/>
                </a:solidFill>
                <a:highlight>
                  <a:srgbClr val="FFFFFF"/>
                </a:highlight>
                <a:latin typeface="Roboto Mono"/>
                <a:ea typeface="Roboto Mono"/>
                <a:cs typeface="Roboto Mono"/>
                <a:sym typeface="Roboto Mono"/>
              </a:rPr>
              <a:t> </a:t>
            </a:r>
            <a:r>
              <a:rPr lang="en" sz="860">
                <a:solidFill>
                  <a:schemeClr val="dk1"/>
                </a:solidFill>
                <a:highlight>
                  <a:srgbClr val="FFFFFF"/>
                </a:highlight>
                <a:latin typeface="Roboto Mono"/>
                <a:ea typeface="Roboto Mono"/>
                <a:cs typeface="Roboto Mono"/>
                <a:sym typeface="Roboto Mono"/>
              </a:rPr>
              <a:t>month_revenue</a:t>
            </a:r>
            <a:endParaRPr sz="860">
              <a:solidFill>
                <a:schemeClr val="dk1"/>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rPr lang="en" sz="860">
                <a:solidFill>
                  <a:srgbClr val="3367D6"/>
                </a:solidFill>
                <a:highlight>
                  <a:srgbClr val="FFFFFF"/>
                </a:highlight>
                <a:latin typeface="Roboto Mono"/>
                <a:ea typeface="Roboto Mono"/>
                <a:cs typeface="Roboto Mono"/>
                <a:sym typeface="Roboto Mono"/>
              </a:rPr>
              <a:t>order</a:t>
            </a:r>
            <a:r>
              <a:rPr lang="en" sz="860">
                <a:solidFill>
                  <a:srgbClr val="3A474E"/>
                </a:solidFill>
                <a:highlight>
                  <a:srgbClr val="FFFFFF"/>
                </a:highlight>
                <a:latin typeface="Roboto Mono"/>
                <a:ea typeface="Roboto Mono"/>
                <a:cs typeface="Roboto Mono"/>
                <a:sym typeface="Roboto Mono"/>
              </a:rPr>
              <a:t> </a:t>
            </a:r>
            <a:r>
              <a:rPr lang="en" sz="860">
                <a:solidFill>
                  <a:srgbClr val="3367D6"/>
                </a:solidFill>
                <a:highlight>
                  <a:srgbClr val="FFFFFF"/>
                </a:highlight>
                <a:latin typeface="Roboto Mono"/>
                <a:ea typeface="Roboto Mono"/>
                <a:cs typeface="Roboto Mono"/>
                <a:sym typeface="Roboto Mono"/>
              </a:rPr>
              <a:t>by</a:t>
            </a:r>
            <a:r>
              <a:rPr lang="en" sz="860">
                <a:solidFill>
                  <a:srgbClr val="3A474E"/>
                </a:solidFill>
                <a:highlight>
                  <a:srgbClr val="FFFFFF"/>
                </a:highlight>
                <a:latin typeface="Roboto Mono"/>
                <a:ea typeface="Roboto Mono"/>
                <a:cs typeface="Roboto Mono"/>
                <a:sym typeface="Roboto Mono"/>
              </a:rPr>
              <a:t> </a:t>
            </a:r>
            <a:r>
              <a:rPr lang="en" sz="860">
                <a:solidFill>
                  <a:schemeClr val="dk1"/>
                </a:solidFill>
                <a:highlight>
                  <a:srgbClr val="FFFFFF"/>
                </a:highlight>
                <a:latin typeface="Roboto Mono"/>
                <a:ea typeface="Roboto Mono"/>
                <a:cs typeface="Roboto Mono"/>
                <a:sym typeface="Roboto Mono"/>
              </a:rPr>
              <a:t>monthdatayearwise</a:t>
            </a:r>
            <a:r>
              <a:rPr lang="en" sz="860">
                <a:solidFill>
                  <a:srgbClr val="3A474E"/>
                </a:solidFill>
                <a:highlight>
                  <a:srgbClr val="FFFFFF"/>
                </a:highlight>
                <a:latin typeface="Roboto Mono"/>
                <a:ea typeface="Roboto Mono"/>
                <a:cs typeface="Roboto Mono"/>
                <a:sym typeface="Roboto Mono"/>
              </a:rPr>
              <a:t>;</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t/>
            </a:r>
            <a:endParaRPr sz="860">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440"/>
              <a:buFont typeface="Arial"/>
              <a:buNone/>
            </a:pPr>
            <a:r>
              <a:t/>
            </a:r>
            <a:endParaRPr sz="860">
              <a:solidFill>
                <a:srgbClr val="3A474E"/>
              </a:solidFill>
              <a:highlight>
                <a:srgbClr val="FFFFFF"/>
              </a:highlight>
              <a:latin typeface="Roboto Mono"/>
              <a:ea typeface="Roboto Mono"/>
              <a:cs typeface="Roboto Mono"/>
              <a:sym typeface="Roboto Mono"/>
            </a:endParaRPr>
          </a:p>
          <a:p>
            <a:pPr indent="0" lvl="0" marL="0" rtl="0" algn="l">
              <a:lnSpc>
                <a:spcPct val="105000"/>
              </a:lnSpc>
              <a:spcBef>
                <a:spcPts val="0"/>
              </a:spcBef>
              <a:spcAft>
                <a:spcPts val="1200"/>
              </a:spcAft>
              <a:buSzPts val="440"/>
              <a:buNone/>
            </a:pPr>
            <a:r>
              <a:t/>
            </a:r>
            <a:endParaRPr sz="12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*Ques9. Calculate the percentage of total sales revenue for each product.</a:t>
            </a:r>
            <a:endParaRPr/>
          </a:p>
          <a:p>
            <a:pPr indent="0" lvl="0" marL="0" rtl="0" algn="l">
              <a:spcBef>
                <a:spcPts val="0"/>
              </a:spcBef>
              <a:spcAft>
                <a:spcPts val="0"/>
              </a:spcAft>
              <a:buNone/>
            </a:pPr>
            <a:r>
              <a:t/>
            </a:r>
            <a:endParaRPr/>
          </a:p>
        </p:txBody>
      </p:sp>
      <p:sp>
        <p:nvSpPr>
          <p:cNvPr id="122" name="Google Shape;122;p24"/>
          <p:cNvSpPr txBox="1"/>
          <p:nvPr>
            <p:ph idx="1" type="body"/>
          </p:nvPr>
        </p:nvSpPr>
        <p:spPr>
          <a:xfrm>
            <a:off x="311700" y="1692200"/>
            <a:ext cx="8520600" cy="2876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D81B60"/>
                </a:solidFill>
                <a:highlight>
                  <a:srgbClr val="FFFFFF"/>
                </a:highlight>
                <a:latin typeface="Roboto Mono"/>
                <a:ea typeface="Roboto Mono"/>
                <a:cs typeface="Roboto Mono"/>
                <a:sym typeface="Roboto Mono"/>
              </a:rPr>
              <a:t>#ans 9</a:t>
            </a:r>
            <a:endParaRPr sz="1200">
              <a:solidFill>
                <a:srgbClr val="D81B60"/>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3367D6"/>
                </a:solidFill>
                <a:highlight>
                  <a:srgbClr val="FFFFFF"/>
                </a:highlight>
                <a:latin typeface="Roboto Mono"/>
                <a:ea typeface="Roboto Mono"/>
                <a:cs typeface="Roboto Mono"/>
                <a:sym typeface="Roboto Mono"/>
              </a:rPr>
              <a:t>SELECT</a:t>
            </a:r>
            <a:endParaRPr sz="1200">
              <a:solidFill>
                <a:srgbClr val="3367D6"/>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highlight>
                  <a:srgbClr val="FFFFFF"/>
                </a:highlight>
                <a:latin typeface="Roboto Mono"/>
                <a:ea typeface="Roboto Mono"/>
                <a:cs typeface="Roboto Mono"/>
                <a:sym typeface="Roboto Mono"/>
              </a:rPr>
              <a:t>productname</a:t>
            </a:r>
            <a:r>
              <a:rPr lang="en" sz="1200">
                <a:solidFill>
                  <a:srgbClr val="3A474E"/>
                </a:solidFill>
                <a:highlight>
                  <a:srgbClr val="FFFFFF"/>
                </a:highlight>
                <a:latin typeface="Roboto Mono"/>
                <a:ea typeface="Roboto Mono"/>
                <a:cs typeface="Roboto Mono"/>
                <a:sym typeface="Roboto Mono"/>
              </a:rPr>
              <a:t>,</a:t>
            </a:r>
            <a:endParaRPr sz="1200">
              <a:solidFill>
                <a:srgbClr val="3A474E"/>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3367D6"/>
                </a:solidFill>
                <a:highlight>
                  <a:srgbClr val="FFFFFF"/>
                </a:highlight>
                <a:latin typeface="Roboto Mono"/>
                <a:ea typeface="Roboto Mono"/>
                <a:cs typeface="Roboto Mono"/>
                <a:sym typeface="Roboto Mono"/>
              </a:rPr>
              <a:t>round</a:t>
            </a:r>
            <a:r>
              <a:rPr lang="en" sz="1200">
                <a:solidFill>
                  <a:srgbClr val="37474F"/>
                </a:solidFill>
                <a:highlight>
                  <a:srgbClr val="FFFFFF"/>
                </a:highlight>
                <a:latin typeface="Roboto Mono"/>
                <a:ea typeface="Roboto Mono"/>
                <a:cs typeface="Roboto Mono"/>
                <a:sym typeface="Roboto Mono"/>
              </a:rPr>
              <a:t>(</a:t>
            </a:r>
            <a:r>
              <a:rPr lang="en" sz="1200">
                <a:solidFill>
                  <a:srgbClr val="3367D6"/>
                </a:solidFill>
                <a:highlight>
                  <a:srgbClr val="FFFFFF"/>
                </a:highlight>
                <a:latin typeface="Roboto Mono"/>
                <a:ea typeface="Roboto Mono"/>
                <a:cs typeface="Roboto Mono"/>
                <a:sym typeface="Roboto Mono"/>
              </a:rPr>
              <a:t>sum</a:t>
            </a:r>
            <a:r>
              <a:rPr lang="en" sz="1200">
                <a:solidFill>
                  <a:srgbClr val="37474F"/>
                </a:solidFill>
                <a:highlight>
                  <a:srgbClr val="FFFFFF"/>
                </a:highlight>
                <a:latin typeface="Roboto Mono"/>
                <a:ea typeface="Roboto Mono"/>
                <a:cs typeface="Roboto Mono"/>
                <a:sym typeface="Roboto Mono"/>
              </a:rPr>
              <a:t>(</a:t>
            </a:r>
            <a:r>
              <a:rPr lang="en" sz="1200">
                <a:solidFill>
                  <a:schemeClr val="dk1"/>
                </a:solidFill>
                <a:highlight>
                  <a:srgbClr val="FFFFFF"/>
                </a:highlight>
                <a:latin typeface="Roboto Mono"/>
                <a:ea typeface="Roboto Mono"/>
                <a:cs typeface="Roboto Mono"/>
                <a:sym typeface="Roboto Mono"/>
              </a:rPr>
              <a:t>od</a:t>
            </a:r>
            <a:r>
              <a:rPr lang="en" sz="1200">
                <a:solidFill>
                  <a:srgbClr val="3A474E"/>
                </a:solidFill>
                <a:highlight>
                  <a:srgbClr val="FFFFFF"/>
                </a:highlight>
                <a:latin typeface="Roboto Mono"/>
                <a:ea typeface="Roboto Mono"/>
                <a:cs typeface="Roboto Mono"/>
                <a:sym typeface="Roboto Mono"/>
              </a:rPr>
              <a:t>.</a:t>
            </a:r>
            <a:r>
              <a:rPr lang="en" sz="1200">
                <a:solidFill>
                  <a:schemeClr val="dk1"/>
                </a:solidFill>
                <a:highlight>
                  <a:srgbClr val="FFFFFF"/>
                </a:highlight>
                <a:latin typeface="Roboto Mono"/>
                <a:ea typeface="Roboto Mono"/>
                <a:cs typeface="Roboto Mono"/>
                <a:sym typeface="Roboto Mono"/>
              </a:rPr>
              <a:t>unitprice</a:t>
            </a:r>
            <a:r>
              <a:rPr lang="en" sz="1200">
                <a:solidFill>
                  <a:srgbClr val="3A474E"/>
                </a:solidFill>
                <a:highlight>
                  <a:srgbClr val="FFFFFF"/>
                </a:highlight>
                <a:latin typeface="Roboto Mono"/>
                <a:ea typeface="Roboto Mono"/>
                <a:cs typeface="Roboto Mono"/>
                <a:sym typeface="Roboto Mono"/>
              </a:rPr>
              <a:t> </a:t>
            </a:r>
            <a:r>
              <a:rPr lang="en" sz="1200">
                <a:solidFill>
                  <a:srgbClr val="37474F"/>
                </a:solidFill>
                <a:highlight>
                  <a:srgbClr val="FFFFFF"/>
                </a:highlight>
                <a:latin typeface="Roboto Mono"/>
                <a:ea typeface="Roboto Mono"/>
                <a:cs typeface="Roboto Mono"/>
                <a:sym typeface="Roboto Mono"/>
              </a:rPr>
              <a:t>*</a:t>
            </a:r>
            <a:r>
              <a:rPr lang="en" sz="1200">
                <a:solidFill>
                  <a:srgbClr val="3A474E"/>
                </a:solidFill>
                <a:highlight>
                  <a:srgbClr val="FFFFFF"/>
                </a:highlight>
                <a:latin typeface="Roboto Mono"/>
                <a:ea typeface="Roboto Mono"/>
                <a:cs typeface="Roboto Mono"/>
                <a:sym typeface="Roboto Mono"/>
              </a:rPr>
              <a:t> </a:t>
            </a:r>
            <a:r>
              <a:rPr lang="en" sz="1200">
                <a:solidFill>
                  <a:schemeClr val="dk1"/>
                </a:solidFill>
                <a:highlight>
                  <a:srgbClr val="FFFFFF"/>
                </a:highlight>
                <a:latin typeface="Roboto Mono"/>
                <a:ea typeface="Roboto Mono"/>
                <a:cs typeface="Roboto Mono"/>
                <a:sym typeface="Roboto Mono"/>
              </a:rPr>
              <a:t>quantity</a:t>
            </a:r>
            <a:r>
              <a:rPr lang="en" sz="1200">
                <a:solidFill>
                  <a:srgbClr val="37474F"/>
                </a:solidFill>
                <a:highlight>
                  <a:srgbClr val="FFFFFF"/>
                </a:highlight>
                <a:latin typeface="Roboto Mono"/>
                <a:ea typeface="Roboto Mono"/>
                <a:cs typeface="Roboto Mono"/>
                <a:sym typeface="Roboto Mono"/>
              </a:rPr>
              <a:t>)</a:t>
            </a:r>
            <a:r>
              <a:rPr lang="en" sz="1200">
                <a:solidFill>
                  <a:srgbClr val="3A474E"/>
                </a:solidFill>
                <a:highlight>
                  <a:srgbClr val="FFFFFF"/>
                </a:highlight>
                <a:latin typeface="Roboto Mono"/>
                <a:ea typeface="Roboto Mono"/>
                <a:cs typeface="Roboto Mono"/>
                <a:sym typeface="Roboto Mono"/>
              </a:rPr>
              <a:t>,</a:t>
            </a:r>
            <a:r>
              <a:rPr lang="en" sz="1200">
                <a:solidFill>
                  <a:srgbClr val="F4511E"/>
                </a:solidFill>
                <a:highlight>
                  <a:srgbClr val="FFFFFF"/>
                </a:highlight>
                <a:latin typeface="Roboto Mono"/>
                <a:ea typeface="Roboto Mono"/>
                <a:cs typeface="Roboto Mono"/>
                <a:sym typeface="Roboto Mono"/>
              </a:rPr>
              <a:t>2</a:t>
            </a:r>
            <a:r>
              <a:rPr lang="en" sz="1200">
                <a:solidFill>
                  <a:srgbClr val="37474F"/>
                </a:solidFill>
                <a:highlight>
                  <a:srgbClr val="FFFFFF"/>
                </a:highlight>
                <a:latin typeface="Roboto Mono"/>
                <a:ea typeface="Roboto Mono"/>
                <a:cs typeface="Roboto Mono"/>
                <a:sym typeface="Roboto Mono"/>
              </a:rPr>
              <a:t>)</a:t>
            </a:r>
            <a:r>
              <a:rPr lang="en" sz="1200">
                <a:solidFill>
                  <a:srgbClr val="3A474E"/>
                </a:solidFill>
                <a:highlight>
                  <a:srgbClr val="FFFFFF"/>
                </a:highlight>
                <a:latin typeface="Roboto Mono"/>
                <a:ea typeface="Roboto Mono"/>
                <a:cs typeface="Roboto Mono"/>
                <a:sym typeface="Roboto Mono"/>
              </a:rPr>
              <a:t> </a:t>
            </a:r>
            <a:r>
              <a:rPr lang="en" sz="1200">
                <a:solidFill>
                  <a:srgbClr val="3367D6"/>
                </a:solidFill>
                <a:highlight>
                  <a:srgbClr val="FFFFFF"/>
                </a:highlight>
                <a:latin typeface="Roboto Mono"/>
                <a:ea typeface="Roboto Mono"/>
                <a:cs typeface="Roboto Mono"/>
                <a:sym typeface="Roboto Mono"/>
              </a:rPr>
              <a:t>as</a:t>
            </a:r>
            <a:r>
              <a:rPr lang="en" sz="1200">
                <a:solidFill>
                  <a:srgbClr val="3A474E"/>
                </a:solidFill>
                <a:highlight>
                  <a:srgbClr val="FFFFFF"/>
                </a:highlight>
                <a:latin typeface="Roboto Mono"/>
                <a:ea typeface="Roboto Mono"/>
                <a:cs typeface="Roboto Mono"/>
                <a:sym typeface="Roboto Mono"/>
              </a:rPr>
              <a:t> </a:t>
            </a:r>
            <a:r>
              <a:rPr lang="en" sz="1200">
                <a:solidFill>
                  <a:schemeClr val="dk1"/>
                </a:solidFill>
                <a:highlight>
                  <a:srgbClr val="FFFFFF"/>
                </a:highlight>
                <a:latin typeface="Roboto Mono"/>
                <a:ea typeface="Roboto Mono"/>
                <a:cs typeface="Roboto Mono"/>
                <a:sym typeface="Roboto Mono"/>
              </a:rPr>
              <a:t>revenue</a:t>
            </a:r>
            <a:r>
              <a:rPr lang="en" sz="1200">
                <a:solidFill>
                  <a:srgbClr val="3A474E"/>
                </a:solidFill>
                <a:highlight>
                  <a:srgbClr val="FFFFFF"/>
                </a:highlight>
                <a:latin typeface="Roboto Mono"/>
                <a:ea typeface="Roboto Mono"/>
                <a:cs typeface="Roboto Mono"/>
                <a:sym typeface="Roboto Mono"/>
              </a:rPr>
              <a:t>,</a:t>
            </a:r>
            <a:endParaRPr sz="1200">
              <a:solidFill>
                <a:srgbClr val="3A474E"/>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3367D6"/>
                </a:solidFill>
                <a:highlight>
                  <a:srgbClr val="FFFFFF"/>
                </a:highlight>
                <a:latin typeface="Roboto Mono"/>
                <a:ea typeface="Roboto Mono"/>
                <a:cs typeface="Roboto Mono"/>
                <a:sym typeface="Roboto Mono"/>
              </a:rPr>
              <a:t>round</a:t>
            </a:r>
            <a:r>
              <a:rPr lang="en" sz="1200">
                <a:solidFill>
                  <a:srgbClr val="37474F"/>
                </a:solidFill>
                <a:highlight>
                  <a:srgbClr val="FFFFFF"/>
                </a:highlight>
                <a:latin typeface="Roboto Mono"/>
                <a:ea typeface="Roboto Mono"/>
                <a:cs typeface="Roboto Mono"/>
                <a:sym typeface="Roboto Mono"/>
              </a:rPr>
              <a:t>(</a:t>
            </a:r>
            <a:r>
              <a:rPr lang="en" sz="1200">
                <a:solidFill>
                  <a:srgbClr val="3367D6"/>
                </a:solidFill>
                <a:highlight>
                  <a:srgbClr val="FFFFFF"/>
                </a:highlight>
                <a:latin typeface="Roboto Mono"/>
                <a:ea typeface="Roboto Mono"/>
                <a:cs typeface="Roboto Mono"/>
                <a:sym typeface="Roboto Mono"/>
              </a:rPr>
              <a:t>sum</a:t>
            </a:r>
            <a:r>
              <a:rPr lang="en" sz="1200">
                <a:solidFill>
                  <a:srgbClr val="37474F"/>
                </a:solidFill>
                <a:highlight>
                  <a:srgbClr val="FFFFFF"/>
                </a:highlight>
                <a:latin typeface="Roboto Mono"/>
                <a:ea typeface="Roboto Mono"/>
                <a:cs typeface="Roboto Mono"/>
                <a:sym typeface="Roboto Mono"/>
              </a:rPr>
              <a:t>(</a:t>
            </a:r>
            <a:r>
              <a:rPr lang="en" sz="1200">
                <a:solidFill>
                  <a:schemeClr val="dk1"/>
                </a:solidFill>
                <a:highlight>
                  <a:srgbClr val="FFFFFF"/>
                </a:highlight>
                <a:latin typeface="Roboto Mono"/>
                <a:ea typeface="Roboto Mono"/>
                <a:cs typeface="Roboto Mono"/>
                <a:sym typeface="Roboto Mono"/>
              </a:rPr>
              <a:t>od</a:t>
            </a:r>
            <a:r>
              <a:rPr lang="en" sz="1200">
                <a:solidFill>
                  <a:srgbClr val="3A474E"/>
                </a:solidFill>
                <a:highlight>
                  <a:srgbClr val="FFFFFF"/>
                </a:highlight>
                <a:latin typeface="Roboto Mono"/>
                <a:ea typeface="Roboto Mono"/>
                <a:cs typeface="Roboto Mono"/>
                <a:sym typeface="Roboto Mono"/>
              </a:rPr>
              <a:t>.</a:t>
            </a:r>
            <a:r>
              <a:rPr lang="en" sz="1200">
                <a:solidFill>
                  <a:schemeClr val="dk1"/>
                </a:solidFill>
                <a:highlight>
                  <a:srgbClr val="FFFFFF"/>
                </a:highlight>
                <a:latin typeface="Roboto Mono"/>
                <a:ea typeface="Roboto Mono"/>
                <a:cs typeface="Roboto Mono"/>
                <a:sym typeface="Roboto Mono"/>
              </a:rPr>
              <a:t>unitprice</a:t>
            </a:r>
            <a:r>
              <a:rPr lang="en" sz="1200">
                <a:solidFill>
                  <a:srgbClr val="3A474E"/>
                </a:solidFill>
                <a:highlight>
                  <a:srgbClr val="FFFFFF"/>
                </a:highlight>
                <a:latin typeface="Roboto Mono"/>
                <a:ea typeface="Roboto Mono"/>
                <a:cs typeface="Roboto Mono"/>
                <a:sym typeface="Roboto Mono"/>
              </a:rPr>
              <a:t> </a:t>
            </a:r>
            <a:r>
              <a:rPr lang="en" sz="1200">
                <a:solidFill>
                  <a:srgbClr val="37474F"/>
                </a:solidFill>
                <a:highlight>
                  <a:srgbClr val="FFFFFF"/>
                </a:highlight>
                <a:latin typeface="Roboto Mono"/>
                <a:ea typeface="Roboto Mono"/>
                <a:cs typeface="Roboto Mono"/>
                <a:sym typeface="Roboto Mono"/>
              </a:rPr>
              <a:t>*</a:t>
            </a:r>
            <a:r>
              <a:rPr lang="en" sz="1200">
                <a:solidFill>
                  <a:srgbClr val="3A474E"/>
                </a:solidFill>
                <a:highlight>
                  <a:srgbClr val="FFFFFF"/>
                </a:highlight>
                <a:latin typeface="Roboto Mono"/>
                <a:ea typeface="Roboto Mono"/>
                <a:cs typeface="Roboto Mono"/>
                <a:sym typeface="Roboto Mono"/>
              </a:rPr>
              <a:t> </a:t>
            </a:r>
            <a:r>
              <a:rPr lang="en" sz="1200">
                <a:solidFill>
                  <a:schemeClr val="dk1"/>
                </a:solidFill>
                <a:highlight>
                  <a:srgbClr val="FFFFFF"/>
                </a:highlight>
                <a:latin typeface="Roboto Mono"/>
                <a:ea typeface="Roboto Mono"/>
                <a:cs typeface="Roboto Mono"/>
                <a:sym typeface="Roboto Mono"/>
              </a:rPr>
              <a:t>od</a:t>
            </a:r>
            <a:r>
              <a:rPr lang="en" sz="1200">
                <a:solidFill>
                  <a:srgbClr val="3A474E"/>
                </a:solidFill>
                <a:highlight>
                  <a:srgbClr val="FFFFFF"/>
                </a:highlight>
                <a:latin typeface="Roboto Mono"/>
                <a:ea typeface="Roboto Mono"/>
                <a:cs typeface="Roboto Mono"/>
                <a:sym typeface="Roboto Mono"/>
              </a:rPr>
              <a:t>.</a:t>
            </a:r>
            <a:r>
              <a:rPr lang="en" sz="1200">
                <a:solidFill>
                  <a:schemeClr val="dk1"/>
                </a:solidFill>
                <a:highlight>
                  <a:srgbClr val="FFFFFF"/>
                </a:highlight>
                <a:latin typeface="Roboto Mono"/>
                <a:ea typeface="Roboto Mono"/>
                <a:cs typeface="Roboto Mono"/>
                <a:sym typeface="Roboto Mono"/>
              </a:rPr>
              <a:t>quantity</a:t>
            </a:r>
            <a:r>
              <a:rPr lang="en" sz="1200">
                <a:solidFill>
                  <a:srgbClr val="37474F"/>
                </a:solidFill>
                <a:highlight>
                  <a:srgbClr val="FFFFFF"/>
                </a:highlight>
                <a:latin typeface="Roboto Mono"/>
                <a:ea typeface="Roboto Mono"/>
                <a:cs typeface="Roboto Mono"/>
                <a:sym typeface="Roboto Mono"/>
              </a:rPr>
              <a:t>)/</a:t>
            </a:r>
            <a:r>
              <a:rPr lang="en" sz="1200">
                <a:solidFill>
                  <a:srgbClr val="3A474E"/>
                </a:solidFill>
                <a:highlight>
                  <a:srgbClr val="FFFFFF"/>
                </a:highlight>
                <a:latin typeface="Roboto Mono"/>
                <a:ea typeface="Roboto Mono"/>
                <a:cs typeface="Roboto Mono"/>
                <a:sym typeface="Roboto Mono"/>
              </a:rPr>
              <a:t> </a:t>
            </a:r>
            <a:r>
              <a:rPr lang="en" sz="1200">
                <a:solidFill>
                  <a:srgbClr val="3367D6"/>
                </a:solidFill>
                <a:highlight>
                  <a:srgbClr val="FFFFFF"/>
                </a:highlight>
                <a:latin typeface="Roboto Mono"/>
                <a:ea typeface="Roboto Mono"/>
                <a:cs typeface="Roboto Mono"/>
                <a:sym typeface="Roboto Mono"/>
              </a:rPr>
              <a:t>SUM</a:t>
            </a:r>
            <a:r>
              <a:rPr lang="en" sz="1200">
                <a:solidFill>
                  <a:srgbClr val="37474F"/>
                </a:solidFill>
                <a:highlight>
                  <a:srgbClr val="FFFFFF"/>
                </a:highlight>
                <a:latin typeface="Roboto Mono"/>
                <a:ea typeface="Roboto Mono"/>
                <a:cs typeface="Roboto Mono"/>
                <a:sym typeface="Roboto Mono"/>
              </a:rPr>
              <a:t>(</a:t>
            </a:r>
            <a:r>
              <a:rPr lang="en" sz="1200">
                <a:solidFill>
                  <a:srgbClr val="3367D6"/>
                </a:solidFill>
                <a:highlight>
                  <a:srgbClr val="FFFFFF"/>
                </a:highlight>
                <a:latin typeface="Roboto Mono"/>
                <a:ea typeface="Roboto Mono"/>
                <a:cs typeface="Roboto Mono"/>
                <a:sym typeface="Roboto Mono"/>
              </a:rPr>
              <a:t>sum</a:t>
            </a:r>
            <a:r>
              <a:rPr lang="en" sz="1200">
                <a:solidFill>
                  <a:srgbClr val="37474F"/>
                </a:solidFill>
                <a:highlight>
                  <a:srgbClr val="FFFFFF"/>
                </a:highlight>
                <a:latin typeface="Roboto Mono"/>
                <a:ea typeface="Roboto Mono"/>
                <a:cs typeface="Roboto Mono"/>
                <a:sym typeface="Roboto Mono"/>
              </a:rPr>
              <a:t>(</a:t>
            </a:r>
            <a:r>
              <a:rPr lang="en" sz="1200">
                <a:solidFill>
                  <a:schemeClr val="dk1"/>
                </a:solidFill>
                <a:highlight>
                  <a:srgbClr val="FFFFFF"/>
                </a:highlight>
                <a:latin typeface="Roboto Mono"/>
                <a:ea typeface="Roboto Mono"/>
                <a:cs typeface="Roboto Mono"/>
                <a:sym typeface="Roboto Mono"/>
              </a:rPr>
              <a:t>od</a:t>
            </a:r>
            <a:r>
              <a:rPr lang="en" sz="1200">
                <a:solidFill>
                  <a:srgbClr val="3A474E"/>
                </a:solidFill>
                <a:highlight>
                  <a:srgbClr val="FFFFFF"/>
                </a:highlight>
                <a:latin typeface="Roboto Mono"/>
                <a:ea typeface="Roboto Mono"/>
                <a:cs typeface="Roboto Mono"/>
                <a:sym typeface="Roboto Mono"/>
              </a:rPr>
              <a:t>.</a:t>
            </a:r>
            <a:r>
              <a:rPr lang="en" sz="1200">
                <a:solidFill>
                  <a:schemeClr val="dk1"/>
                </a:solidFill>
                <a:highlight>
                  <a:srgbClr val="FFFFFF"/>
                </a:highlight>
                <a:latin typeface="Roboto Mono"/>
                <a:ea typeface="Roboto Mono"/>
                <a:cs typeface="Roboto Mono"/>
                <a:sym typeface="Roboto Mono"/>
              </a:rPr>
              <a:t>unitprice</a:t>
            </a:r>
            <a:r>
              <a:rPr lang="en" sz="1200">
                <a:solidFill>
                  <a:srgbClr val="3A474E"/>
                </a:solidFill>
                <a:highlight>
                  <a:srgbClr val="FFFFFF"/>
                </a:highlight>
                <a:latin typeface="Roboto Mono"/>
                <a:ea typeface="Roboto Mono"/>
                <a:cs typeface="Roboto Mono"/>
                <a:sym typeface="Roboto Mono"/>
              </a:rPr>
              <a:t> </a:t>
            </a:r>
            <a:r>
              <a:rPr lang="en" sz="1200">
                <a:solidFill>
                  <a:srgbClr val="37474F"/>
                </a:solidFill>
                <a:highlight>
                  <a:srgbClr val="FFFFFF"/>
                </a:highlight>
                <a:latin typeface="Roboto Mono"/>
                <a:ea typeface="Roboto Mono"/>
                <a:cs typeface="Roboto Mono"/>
                <a:sym typeface="Roboto Mono"/>
              </a:rPr>
              <a:t>*</a:t>
            </a:r>
            <a:r>
              <a:rPr lang="en" sz="1200">
                <a:solidFill>
                  <a:srgbClr val="3A474E"/>
                </a:solidFill>
                <a:highlight>
                  <a:srgbClr val="FFFFFF"/>
                </a:highlight>
                <a:latin typeface="Roboto Mono"/>
                <a:ea typeface="Roboto Mono"/>
                <a:cs typeface="Roboto Mono"/>
                <a:sym typeface="Roboto Mono"/>
              </a:rPr>
              <a:t> </a:t>
            </a:r>
            <a:r>
              <a:rPr lang="en" sz="1200">
                <a:solidFill>
                  <a:schemeClr val="dk1"/>
                </a:solidFill>
                <a:highlight>
                  <a:srgbClr val="FFFFFF"/>
                </a:highlight>
                <a:latin typeface="Roboto Mono"/>
                <a:ea typeface="Roboto Mono"/>
                <a:cs typeface="Roboto Mono"/>
                <a:sym typeface="Roboto Mono"/>
              </a:rPr>
              <a:t>quantity</a:t>
            </a:r>
            <a:r>
              <a:rPr lang="en" sz="1200">
                <a:solidFill>
                  <a:srgbClr val="37474F"/>
                </a:solidFill>
                <a:highlight>
                  <a:srgbClr val="FFFFFF"/>
                </a:highlight>
                <a:latin typeface="Roboto Mono"/>
                <a:ea typeface="Roboto Mono"/>
                <a:cs typeface="Roboto Mono"/>
                <a:sym typeface="Roboto Mono"/>
              </a:rPr>
              <a:t>))</a:t>
            </a:r>
            <a:r>
              <a:rPr lang="en" sz="1200">
                <a:solidFill>
                  <a:srgbClr val="3A474E"/>
                </a:solidFill>
                <a:highlight>
                  <a:srgbClr val="FFFFFF"/>
                </a:highlight>
                <a:latin typeface="Roboto Mono"/>
                <a:ea typeface="Roboto Mono"/>
                <a:cs typeface="Roboto Mono"/>
                <a:sym typeface="Roboto Mono"/>
              </a:rPr>
              <a:t> </a:t>
            </a:r>
            <a:r>
              <a:rPr lang="en" sz="1200">
                <a:solidFill>
                  <a:srgbClr val="3367D6"/>
                </a:solidFill>
                <a:highlight>
                  <a:srgbClr val="FFFFFF"/>
                </a:highlight>
                <a:latin typeface="Roboto Mono"/>
                <a:ea typeface="Roboto Mono"/>
                <a:cs typeface="Roboto Mono"/>
                <a:sym typeface="Roboto Mono"/>
              </a:rPr>
              <a:t>OVER</a:t>
            </a:r>
            <a:r>
              <a:rPr lang="en" sz="1200">
                <a:solidFill>
                  <a:srgbClr val="37474F"/>
                </a:solidFill>
                <a:highlight>
                  <a:srgbClr val="FFFFFF"/>
                </a:highlight>
                <a:latin typeface="Roboto Mono"/>
                <a:ea typeface="Roboto Mono"/>
                <a:cs typeface="Roboto Mono"/>
                <a:sym typeface="Roboto Mono"/>
              </a:rPr>
              <a:t>()</a:t>
            </a:r>
            <a:r>
              <a:rPr lang="en" sz="1200">
                <a:solidFill>
                  <a:srgbClr val="3A474E"/>
                </a:solidFill>
                <a:highlight>
                  <a:srgbClr val="FFFFFF"/>
                </a:highlight>
                <a:latin typeface="Roboto Mono"/>
                <a:ea typeface="Roboto Mono"/>
                <a:cs typeface="Roboto Mono"/>
                <a:sym typeface="Roboto Mono"/>
              </a:rPr>
              <a:t>,</a:t>
            </a:r>
            <a:r>
              <a:rPr lang="en" sz="1200">
                <a:solidFill>
                  <a:srgbClr val="F4511E"/>
                </a:solidFill>
                <a:highlight>
                  <a:srgbClr val="FFFFFF"/>
                </a:highlight>
                <a:latin typeface="Roboto Mono"/>
                <a:ea typeface="Roboto Mono"/>
                <a:cs typeface="Roboto Mono"/>
                <a:sym typeface="Roboto Mono"/>
              </a:rPr>
              <a:t>2</a:t>
            </a:r>
            <a:r>
              <a:rPr lang="en" sz="1200">
                <a:solidFill>
                  <a:srgbClr val="37474F"/>
                </a:solidFill>
                <a:highlight>
                  <a:srgbClr val="FFFFFF"/>
                </a:highlight>
                <a:latin typeface="Roboto Mono"/>
                <a:ea typeface="Roboto Mono"/>
                <a:cs typeface="Roboto Mono"/>
                <a:sym typeface="Roboto Mono"/>
              </a:rPr>
              <a:t>)</a:t>
            </a:r>
            <a:r>
              <a:rPr lang="en" sz="1200">
                <a:solidFill>
                  <a:srgbClr val="3A474E"/>
                </a:solidFill>
                <a:highlight>
                  <a:srgbClr val="FFFFFF"/>
                </a:highlight>
                <a:latin typeface="Roboto Mono"/>
                <a:ea typeface="Roboto Mono"/>
                <a:cs typeface="Roboto Mono"/>
                <a:sym typeface="Roboto Mono"/>
              </a:rPr>
              <a:t> </a:t>
            </a:r>
            <a:r>
              <a:rPr lang="en" sz="1200">
                <a:solidFill>
                  <a:srgbClr val="37474F"/>
                </a:solidFill>
                <a:highlight>
                  <a:srgbClr val="FFFFFF"/>
                </a:highlight>
                <a:latin typeface="Roboto Mono"/>
                <a:ea typeface="Roboto Mono"/>
                <a:cs typeface="Roboto Mono"/>
                <a:sym typeface="Roboto Mono"/>
              </a:rPr>
              <a:t>*</a:t>
            </a:r>
            <a:r>
              <a:rPr lang="en" sz="1200">
                <a:solidFill>
                  <a:srgbClr val="3A474E"/>
                </a:solidFill>
                <a:highlight>
                  <a:srgbClr val="FFFFFF"/>
                </a:highlight>
                <a:latin typeface="Roboto Mono"/>
                <a:ea typeface="Roboto Mono"/>
                <a:cs typeface="Roboto Mono"/>
                <a:sym typeface="Roboto Mono"/>
              </a:rPr>
              <a:t> </a:t>
            </a:r>
            <a:r>
              <a:rPr lang="en" sz="1200">
                <a:solidFill>
                  <a:srgbClr val="F4511E"/>
                </a:solidFill>
                <a:highlight>
                  <a:srgbClr val="FFFFFF"/>
                </a:highlight>
                <a:latin typeface="Roboto Mono"/>
                <a:ea typeface="Roboto Mono"/>
                <a:cs typeface="Roboto Mono"/>
                <a:sym typeface="Roboto Mono"/>
              </a:rPr>
              <a:t>100</a:t>
            </a:r>
            <a:r>
              <a:rPr lang="en" sz="1200">
                <a:solidFill>
                  <a:srgbClr val="3A474E"/>
                </a:solidFill>
                <a:highlight>
                  <a:srgbClr val="FFFFFF"/>
                </a:highlight>
                <a:latin typeface="Roboto Mono"/>
                <a:ea typeface="Roboto Mono"/>
                <a:cs typeface="Roboto Mono"/>
                <a:sym typeface="Roboto Mono"/>
              </a:rPr>
              <a:t> </a:t>
            </a:r>
            <a:r>
              <a:rPr lang="en" sz="1200">
                <a:solidFill>
                  <a:srgbClr val="3367D6"/>
                </a:solidFill>
                <a:highlight>
                  <a:srgbClr val="FFFFFF"/>
                </a:highlight>
                <a:latin typeface="Roboto Mono"/>
                <a:ea typeface="Roboto Mono"/>
                <a:cs typeface="Roboto Mono"/>
                <a:sym typeface="Roboto Mono"/>
              </a:rPr>
              <a:t>as</a:t>
            </a:r>
            <a:r>
              <a:rPr lang="en" sz="1200">
                <a:solidFill>
                  <a:srgbClr val="3A474E"/>
                </a:solidFill>
                <a:highlight>
                  <a:srgbClr val="FFFFFF"/>
                </a:highlight>
                <a:latin typeface="Roboto Mono"/>
                <a:ea typeface="Roboto Mono"/>
                <a:cs typeface="Roboto Mono"/>
                <a:sym typeface="Roboto Mono"/>
              </a:rPr>
              <a:t> </a:t>
            </a:r>
            <a:r>
              <a:rPr lang="en" sz="1200">
                <a:solidFill>
                  <a:schemeClr val="dk1"/>
                </a:solidFill>
                <a:highlight>
                  <a:srgbClr val="FFFFFF"/>
                </a:highlight>
                <a:latin typeface="Roboto Mono"/>
                <a:ea typeface="Roboto Mono"/>
                <a:cs typeface="Roboto Mono"/>
                <a:sym typeface="Roboto Mono"/>
              </a:rPr>
              <a:t>revenuepercentage</a:t>
            </a:r>
            <a:endParaRPr sz="12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3367D6"/>
                </a:solidFill>
                <a:highlight>
                  <a:srgbClr val="FFFFFF"/>
                </a:highlight>
                <a:latin typeface="Roboto Mono"/>
                <a:ea typeface="Roboto Mono"/>
                <a:cs typeface="Roboto Mono"/>
                <a:sym typeface="Roboto Mono"/>
              </a:rPr>
              <a:t>from</a:t>
            </a:r>
            <a:r>
              <a:rPr lang="en" sz="1200">
                <a:solidFill>
                  <a:srgbClr val="3A474E"/>
                </a:solidFill>
                <a:highlight>
                  <a:srgbClr val="FFFFFF"/>
                </a:highlight>
                <a:latin typeface="Roboto Mono"/>
                <a:ea typeface="Roboto Mono"/>
                <a:cs typeface="Roboto Mono"/>
                <a:sym typeface="Roboto Mono"/>
              </a:rPr>
              <a:t> </a:t>
            </a:r>
            <a:r>
              <a:rPr lang="en" sz="1200">
                <a:solidFill>
                  <a:srgbClr val="0D904F"/>
                </a:solidFill>
                <a:highlight>
                  <a:srgbClr val="FFFFFF"/>
                </a:highlight>
                <a:latin typeface="Roboto Mono"/>
                <a:ea typeface="Roboto Mono"/>
                <a:cs typeface="Roboto Mono"/>
                <a:sym typeface="Roboto Mono"/>
              </a:rPr>
              <a:t>`business_case_study.products`</a:t>
            </a:r>
            <a:r>
              <a:rPr lang="en" sz="1200">
                <a:solidFill>
                  <a:srgbClr val="3A474E"/>
                </a:solidFill>
                <a:highlight>
                  <a:srgbClr val="FFFFFF"/>
                </a:highlight>
                <a:latin typeface="Roboto Mono"/>
                <a:ea typeface="Roboto Mono"/>
                <a:cs typeface="Roboto Mono"/>
                <a:sym typeface="Roboto Mono"/>
              </a:rPr>
              <a:t> </a:t>
            </a:r>
            <a:r>
              <a:rPr lang="en" sz="1200">
                <a:solidFill>
                  <a:schemeClr val="dk1"/>
                </a:solidFill>
                <a:highlight>
                  <a:srgbClr val="FFFFFF"/>
                </a:highlight>
                <a:latin typeface="Roboto Mono"/>
                <a:ea typeface="Roboto Mono"/>
                <a:cs typeface="Roboto Mono"/>
                <a:sym typeface="Roboto Mono"/>
              </a:rPr>
              <a:t>p</a:t>
            </a:r>
            <a:r>
              <a:rPr lang="en" sz="1200">
                <a:solidFill>
                  <a:srgbClr val="3A474E"/>
                </a:solidFill>
                <a:highlight>
                  <a:srgbClr val="FFFFFF"/>
                </a:highlight>
                <a:latin typeface="Roboto Mono"/>
                <a:ea typeface="Roboto Mono"/>
                <a:cs typeface="Roboto Mono"/>
                <a:sym typeface="Roboto Mono"/>
              </a:rPr>
              <a:t> </a:t>
            </a:r>
            <a:r>
              <a:rPr lang="en" sz="1200">
                <a:solidFill>
                  <a:srgbClr val="3367D6"/>
                </a:solidFill>
                <a:highlight>
                  <a:srgbClr val="FFFFFF"/>
                </a:highlight>
                <a:latin typeface="Roboto Mono"/>
                <a:ea typeface="Roboto Mono"/>
                <a:cs typeface="Roboto Mono"/>
                <a:sym typeface="Roboto Mono"/>
              </a:rPr>
              <a:t>JOIN</a:t>
            </a:r>
            <a:endParaRPr sz="1200">
              <a:solidFill>
                <a:srgbClr val="3367D6"/>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0D904F"/>
                </a:solidFill>
                <a:highlight>
                  <a:srgbClr val="FFFFFF"/>
                </a:highlight>
                <a:latin typeface="Roboto Mono"/>
                <a:ea typeface="Roboto Mono"/>
                <a:cs typeface="Roboto Mono"/>
                <a:sym typeface="Roboto Mono"/>
              </a:rPr>
              <a:t>`business_case_study.orders_details`</a:t>
            </a:r>
            <a:r>
              <a:rPr lang="en" sz="1200">
                <a:solidFill>
                  <a:srgbClr val="3A474E"/>
                </a:solidFill>
                <a:highlight>
                  <a:srgbClr val="FFFFFF"/>
                </a:highlight>
                <a:latin typeface="Roboto Mono"/>
                <a:ea typeface="Roboto Mono"/>
                <a:cs typeface="Roboto Mono"/>
                <a:sym typeface="Roboto Mono"/>
              </a:rPr>
              <a:t> </a:t>
            </a:r>
            <a:r>
              <a:rPr lang="en" sz="1200">
                <a:solidFill>
                  <a:schemeClr val="dk1"/>
                </a:solidFill>
                <a:highlight>
                  <a:srgbClr val="FFFFFF"/>
                </a:highlight>
                <a:latin typeface="Roboto Mono"/>
                <a:ea typeface="Roboto Mono"/>
                <a:cs typeface="Roboto Mono"/>
                <a:sym typeface="Roboto Mono"/>
              </a:rPr>
              <a:t>od</a:t>
            </a:r>
            <a:r>
              <a:rPr lang="en" sz="1200">
                <a:solidFill>
                  <a:srgbClr val="3A474E"/>
                </a:solidFill>
                <a:highlight>
                  <a:srgbClr val="FFFFFF"/>
                </a:highlight>
                <a:latin typeface="Roboto Mono"/>
                <a:ea typeface="Roboto Mono"/>
                <a:cs typeface="Roboto Mono"/>
                <a:sym typeface="Roboto Mono"/>
              </a:rPr>
              <a:t> </a:t>
            </a:r>
            <a:r>
              <a:rPr lang="en" sz="1200">
                <a:solidFill>
                  <a:srgbClr val="3367D6"/>
                </a:solidFill>
                <a:highlight>
                  <a:srgbClr val="FFFFFF"/>
                </a:highlight>
                <a:latin typeface="Roboto Mono"/>
                <a:ea typeface="Roboto Mono"/>
                <a:cs typeface="Roboto Mono"/>
                <a:sym typeface="Roboto Mono"/>
              </a:rPr>
              <a:t>ON</a:t>
            </a:r>
            <a:r>
              <a:rPr lang="en" sz="1200">
                <a:solidFill>
                  <a:srgbClr val="3A474E"/>
                </a:solidFill>
                <a:highlight>
                  <a:srgbClr val="FFFFFF"/>
                </a:highlight>
                <a:latin typeface="Roboto Mono"/>
                <a:ea typeface="Roboto Mono"/>
                <a:cs typeface="Roboto Mono"/>
                <a:sym typeface="Roboto Mono"/>
              </a:rPr>
              <a:t> </a:t>
            </a:r>
            <a:r>
              <a:rPr lang="en" sz="1200">
                <a:solidFill>
                  <a:schemeClr val="dk1"/>
                </a:solidFill>
                <a:highlight>
                  <a:srgbClr val="FFFFFF"/>
                </a:highlight>
                <a:latin typeface="Roboto Mono"/>
                <a:ea typeface="Roboto Mono"/>
                <a:cs typeface="Roboto Mono"/>
                <a:sym typeface="Roboto Mono"/>
              </a:rPr>
              <a:t>p</a:t>
            </a:r>
            <a:r>
              <a:rPr lang="en" sz="1200">
                <a:solidFill>
                  <a:srgbClr val="3A474E"/>
                </a:solidFill>
                <a:highlight>
                  <a:srgbClr val="FFFFFF"/>
                </a:highlight>
                <a:latin typeface="Roboto Mono"/>
                <a:ea typeface="Roboto Mono"/>
                <a:cs typeface="Roboto Mono"/>
                <a:sym typeface="Roboto Mono"/>
              </a:rPr>
              <a:t>.</a:t>
            </a:r>
            <a:r>
              <a:rPr lang="en" sz="1200">
                <a:solidFill>
                  <a:srgbClr val="800000"/>
                </a:solidFill>
                <a:highlight>
                  <a:srgbClr val="FFFFFF"/>
                </a:highlight>
                <a:latin typeface="Roboto Mono"/>
                <a:ea typeface="Roboto Mono"/>
                <a:cs typeface="Roboto Mono"/>
                <a:sym typeface="Roboto Mono"/>
              </a:rPr>
              <a:t>productid</a:t>
            </a:r>
            <a:r>
              <a:rPr lang="en" sz="1200">
                <a:solidFill>
                  <a:srgbClr val="3A474E"/>
                </a:solidFill>
                <a:highlight>
                  <a:srgbClr val="FFFFFF"/>
                </a:highlight>
                <a:latin typeface="Roboto Mono"/>
                <a:ea typeface="Roboto Mono"/>
                <a:cs typeface="Roboto Mono"/>
                <a:sym typeface="Roboto Mono"/>
              </a:rPr>
              <a:t> = </a:t>
            </a:r>
            <a:r>
              <a:rPr lang="en" sz="1200">
                <a:solidFill>
                  <a:schemeClr val="dk1"/>
                </a:solidFill>
                <a:highlight>
                  <a:srgbClr val="FFFFFF"/>
                </a:highlight>
                <a:latin typeface="Roboto Mono"/>
                <a:ea typeface="Roboto Mono"/>
                <a:cs typeface="Roboto Mono"/>
                <a:sym typeface="Roboto Mono"/>
              </a:rPr>
              <a:t>od</a:t>
            </a:r>
            <a:r>
              <a:rPr lang="en" sz="1200">
                <a:solidFill>
                  <a:srgbClr val="3A474E"/>
                </a:solidFill>
                <a:highlight>
                  <a:srgbClr val="FFFFFF"/>
                </a:highlight>
                <a:latin typeface="Roboto Mono"/>
                <a:ea typeface="Roboto Mono"/>
                <a:cs typeface="Roboto Mono"/>
                <a:sym typeface="Roboto Mono"/>
              </a:rPr>
              <a:t>.</a:t>
            </a:r>
            <a:r>
              <a:rPr lang="en" sz="1200">
                <a:solidFill>
                  <a:schemeClr val="dk1"/>
                </a:solidFill>
                <a:highlight>
                  <a:srgbClr val="FFFFFF"/>
                </a:highlight>
                <a:latin typeface="Roboto Mono"/>
                <a:ea typeface="Roboto Mono"/>
                <a:cs typeface="Roboto Mono"/>
                <a:sym typeface="Roboto Mono"/>
              </a:rPr>
              <a:t>productid</a:t>
            </a:r>
            <a:endParaRPr sz="12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3367D6"/>
                </a:solidFill>
                <a:highlight>
                  <a:srgbClr val="FFFFFF"/>
                </a:highlight>
                <a:latin typeface="Roboto Mono"/>
                <a:ea typeface="Roboto Mono"/>
                <a:cs typeface="Roboto Mono"/>
                <a:sym typeface="Roboto Mono"/>
              </a:rPr>
              <a:t>group</a:t>
            </a:r>
            <a:r>
              <a:rPr lang="en" sz="1200">
                <a:solidFill>
                  <a:srgbClr val="3A474E"/>
                </a:solidFill>
                <a:highlight>
                  <a:srgbClr val="FFFFFF"/>
                </a:highlight>
                <a:latin typeface="Roboto Mono"/>
                <a:ea typeface="Roboto Mono"/>
                <a:cs typeface="Roboto Mono"/>
                <a:sym typeface="Roboto Mono"/>
              </a:rPr>
              <a:t> </a:t>
            </a:r>
            <a:r>
              <a:rPr lang="en" sz="1200">
                <a:solidFill>
                  <a:srgbClr val="3367D6"/>
                </a:solidFill>
                <a:highlight>
                  <a:srgbClr val="FFFFFF"/>
                </a:highlight>
                <a:latin typeface="Roboto Mono"/>
                <a:ea typeface="Roboto Mono"/>
                <a:cs typeface="Roboto Mono"/>
                <a:sym typeface="Roboto Mono"/>
              </a:rPr>
              <a:t>by</a:t>
            </a:r>
            <a:r>
              <a:rPr lang="en" sz="1200">
                <a:solidFill>
                  <a:srgbClr val="3A474E"/>
                </a:solidFill>
                <a:highlight>
                  <a:srgbClr val="FFFFFF"/>
                </a:highlight>
                <a:latin typeface="Roboto Mono"/>
                <a:ea typeface="Roboto Mono"/>
                <a:cs typeface="Roboto Mono"/>
                <a:sym typeface="Roboto Mono"/>
              </a:rPr>
              <a:t> </a:t>
            </a:r>
            <a:r>
              <a:rPr lang="en" sz="1200">
                <a:solidFill>
                  <a:schemeClr val="dk1"/>
                </a:solidFill>
                <a:highlight>
                  <a:srgbClr val="FFFFFF"/>
                </a:highlight>
                <a:latin typeface="Roboto Mono"/>
                <a:ea typeface="Roboto Mono"/>
                <a:cs typeface="Roboto Mono"/>
                <a:sym typeface="Roboto Mono"/>
              </a:rPr>
              <a:t>productname</a:t>
            </a:r>
            <a:endParaRPr sz="12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3367D6"/>
                </a:solidFill>
                <a:highlight>
                  <a:srgbClr val="FFFFFF"/>
                </a:highlight>
                <a:latin typeface="Roboto Mono"/>
                <a:ea typeface="Roboto Mono"/>
                <a:cs typeface="Roboto Mono"/>
                <a:sym typeface="Roboto Mono"/>
              </a:rPr>
              <a:t>order</a:t>
            </a:r>
            <a:r>
              <a:rPr lang="en" sz="1200">
                <a:solidFill>
                  <a:srgbClr val="3A474E"/>
                </a:solidFill>
                <a:highlight>
                  <a:srgbClr val="FFFFFF"/>
                </a:highlight>
                <a:latin typeface="Roboto Mono"/>
                <a:ea typeface="Roboto Mono"/>
                <a:cs typeface="Roboto Mono"/>
                <a:sym typeface="Roboto Mono"/>
              </a:rPr>
              <a:t> </a:t>
            </a:r>
            <a:r>
              <a:rPr lang="en" sz="1200">
                <a:solidFill>
                  <a:srgbClr val="3367D6"/>
                </a:solidFill>
                <a:highlight>
                  <a:srgbClr val="FFFFFF"/>
                </a:highlight>
                <a:latin typeface="Roboto Mono"/>
                <a:ea typeface="Roboto Mono"/>
                <a:cs typeface="Roboto Mono"/>
                <a:sym typeface="Roboto Mono"/>
              </a:rPr>
              <a:t>by</a:t>
            </a:r>
            <a:r>
              <a:rPr lang="en" sz="1200">
                <a:solidFill>
                  <a:srgbClr val="3A474E"/>
                </a:solidFill>
                <a:highlight>
                  <a:srgbClr val="FFFFFF"/>
                </a:highlight>
                <a:latin typeface="Roboto Mono"/>
                <a:ea typeface="Roboto Mono"/>
                <a:cs typeface="Roboto Mono"/>
                <a:sym typeface="Roboto Mono"/>
              </a:rPr>
              <a:t> </a:t>
            </a:r>
            <a:r>
              <a:rPr lang="en" sz="1200">
                <a:solidFill>
                  <a:schemeClr val="dk1"/>
                </a:solidFill>
                <a:highlight>
                  <a:srgbClr val="FFFFFF"/>
                </a:highlight>
                <a:latin typeface="Roboto Mono"/>
                <a:ea typeface="Roboto Mono"/>
                <a:cs typeface="Roboto Mono"/>
                <a:sym typeface="Roboto Mono"/>
              </a:rPr>
              <a:t>revenuepercentage</a:t>
            </a:r>
            <a:r>
              <a:rPr lang="en" sz="1200">
                <a:solidFill>
                  <a:srgbClr val="3A474E"/>
                </a:solidFill>
                <a:highlight>
                  <a:srgbClr val="FFFFFF"/>
                </a:highlight>
                <a:latin typeface="Roboto Mono"/>
                <a:ea typeface="Roboto Mono"/>
                <a:cs typeface="Roboto Mono"/>
                <a:sym typeface="Roboto Mono"/>
              </a:rPr>
              <a:t> </a:t>
            </a:r>
            <a:r>
              <a:rPr lang="en" sz="1200">
                <a:solidFill>
                  <a:srgbClr val="3367D6"/>
                </a:solidFill>
                <a:highlight>
                  <a:srgbClr val="FFFFFF"/>
                </a:highlight>
                <a:latin typeface="Roboto Mono"/>
                <a:ea typeface="Roboto Mono"/>
                <a:cs typeface="Roboto Mono"/>
                <a:sym typeface="Roboto Mono"/>
              </a:rPr>
              <a:t>DESC</a:t>
            </a:r>
            <a:r>
              <a:rPr lang="en" sz="1200">
                <a:solidFill>
                  <a:srgbClr val="3A474E"/>
                </a:solidFill>
                <a:highlight>
                  <a:srgbClr val="FFFFFF"/>
                </a:highlight>
                <a:latin typeface="Roboto Mono"/>
                <a:ea typeface="Roboto Mono"/>
                <a:cs typeface="Roboto Mono"/>
                <a:sym typeface="Roboto Mono"/>
              </a:rPr>
              <a:t>;</a:t>
            </a:r>
            <a:endParaRPr sz="1200">
              <a:solidFill>
                <a:srgbClr val="3A474E"/>
              </a:solidFill>
              <a:highlight>
                <a:srgbClr val="FFFFFF"/>
              </a:highlight>
              <a:latin typeface="Roboto Mono"/>
              <a:ea typeface="Roboto Mono"/>
              <a:cs typeface="Roboto Mono"/>
              <a:sym typeface="Roboto Mono"/>
            </a:endParaRPr>
          </a:p>
          <a:p>
            <a:pPr indent="0" lvl="0" marL="0" rtl="0" algn="l">
              <a:spcBef>
                <a:spcPts val="0"/>
              </a:spcBef>
              <a:spcAft>
                <a:spcPts val="1200"/>
              </a:spcAft>
              <a:buNone/>
            </a:pPr>
            <a:r>
              <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*Ques10. Determine the cumulative percentage of total sales revenue for each month.</a:t>
            </a:r>
            <a:endParaRPr/>
          </a:p>
          <a:p>
            <a:pPr indent="0" lvl="0" marL="0" rtl="0" algn="l">
              <a:spcBef>
                <a:spcPts val="0"/>
              </a:spcBef>
              <a:spcAft>
                <a:spcPts val="0"/>
              </a:spcAft>
              <a:buNone/>
            </a:pPr>
            <a:r>
              <a:t/>
            </a:r>
            <a:endParaRPr/>
          </a:p>
        </p:txBody>
      </p:sp>
      <p:sp>
        <p:nvSpPr>
          <p:cNvPr id="128" name="Google Shape;128;p25"/>
          <p:cNvSpPr txBox="1"/>
          <p:nvPr>
            <p:ph idx="1" type="body"/>
          </p:nvPr>
        </p:nvSpPr>
        <p:spPr>
          <a:xfrm>
            <a:off x="311700" y="2040675"/>
            <a:ext cx="8520600" cy="2528100"/>
          </a:xfrm>
          <a:prstGeom prst="rect">
            <a:avLst/>
          </a:prstGeom>
        </p:spPr>
        <p:txBody>
          <a:bodyPr anchorCtr="0" anchor="t" bIns="91425" lIns="91425" spcFirstLastPara="1" rIns="91425" wrap="square" tIns="91425">
            <a:normAutofit fontScale="77500" lnSpcReduction="20000"/>
          </a:bodyPr>
          <a:lstStyle/>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WITH</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monthly_revenue</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endParaRPr sz="900">
              <a:solidFill>
                <a:srgbClr val="3367D6"/>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7474F"/>
                </a:solidFill>
                <a:highlight>
                  <a:srgbClr val="FFFFFF"/>
                </a:highlight>
                <a:latin typeface="Roboto Mono"/>
                <a:ea typeface="Roboto Mono"/>
                <a:cs typeface="Roboto Mono"/>
                <a:sym typeface="Roboto Mono"/>
              </a:rPr>
              <a:t>(</a:t>
            </a:r>
            <a:endParaRPr sz="900">
              <a:solidFill>
                <a:srgbClr val="37474F"/>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select</a:t>
            </a:r>
            <a:endParaRPr sz="900">
              <a:solidFill>
                <a:srgbClr val="3367D6"/>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FORMAT_DATE</a:t>
            </a:r>
            <a:r>
              <a:rPr lang="en" sz="900">
                <a:solidFill>
                  <a:srgbClr val="37474F"/>
                </a:solidFill>
                <a:highlight>
                  <a:srgbClr val="FFFFFF"/>
                </a:highlight>
                <a:latin typeface="Roboto Mono"/>
                <a:ea typeface="Roboto Mono"/>
                <a:cs typeface="Roboto Mono"/>
                <a:sym typeface="Roboto Mono"/>
              </a:rPr>
              <a:t>(</a:t>
            </a:r>
            <a:r>
              <a:rPr lang="en" sz="900">
                <a:solidFill>
                  <a:srgbClr val="0D904F"/>
                </a:solidFill>
                <a:highlight>
                  <a:srgbClr val="FFFFFF"/>
                </a:highlight>
                <a:latin typeface="Roboto Mono"/>
                <a:ea typeface="Roboto Mono"/>
                <a:cs typeface="Roboto Mono"/>
                <a:sym typeface="Roboto Mono"/>
              </a:rPr>
              <a:t>'%Y-%m'</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orderdate</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monthdatayearwise</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ROUND</a:t>
            </a:r>
            <a:r>
              <a:rPr lang="en" sz="900">
                <a:solidFill>
                  <a:srgbClr val="37474F"/>
                </a:solidFill>
                <a:highlight>
                  <a:srgbClr val="FFFFFF"/>
                </a:highlight>
                <a:latin typeface="Roboto Mono"/>
                <a:ea typeface="Roboto Mono"/>
                <a:cs typeface="Roboto Mono"/>
                <a:sym typeface="Roboto Mono"/>
              </a:rPr>
              <a:t>(</a:t>
            </a:r>
            <a:r>
              <a:rPr lang="en" sz="900">
                <a:solidFill>
                  <a:srgbClr val="3367D6"/>
                </a:solidFill>
                <a:highlight>
                  <a:srgbClr val="FFFFFF"/>
                </a:highlight>
                <a:latin typeface="Roboto Mono"/>
                <a:ea typeface="Roboto Mono"/>
                <a:cs typeface="Roboto Mono"/>
                <a:sym typeface="Roboto Mono"/>
              </a:rPr>
              <a:t>SUM</a:t>
            </a:r>
            <a:r>
              <a:rPr lang="en" sz="900">
                <a:solidFill>
                  <a:srgbClr val="37474F"/>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quantity</a:t>
            </a:r>
            <a:r>
              <a:rPr lang="en" sz="900">
                <a:solidFill>
                  <a:srgbClr val="3A474E"/>
                </a:solidFill>
                <a:highlight>
                  <a:srgbClr val="FFFFFF"/>
                </a:highlight>
                <a:latin typeface="Roboto Mono"/>
                <a:ea typeface="Roboto Mono"/>
                <a:cs typeface="Roboto Mono"/>
                <a:sym typeface="Roboto Mono"/>
              </a:rPr>
              <a:t> </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unitprice</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a:t>
            </a:r>
            <a:r>
              <a:rPr lang="en" sz="900">
                <a:solidFill>
                  <a:srgbClr val="F4511E"/>
                </a:solidFill>
                <a:highlight>
                  <a:srgbClr val="FFFFFF"/>
                </a:highlight>
                <a:latin typeface="Roboto Mono"/>
                <a:ea typeface="Roboto Mono"/>
                <a:cs typeface="Roboto Mono"/>
                <a:sym typeface="Roboto Mono"/>
              </a:rPr>
              <a:t>2</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revenue</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rgbClr val="0D904F"/>
                </a:solidFill>
                <a:highlight>
                  <a:srgbClr val="FFFFFF"/>
                </a:highlight>
                <a:latin typeface="Roboto Mono"/>
                <a:ea typeface="Roboto Mono"/>
                <a:cs typeface="Roboto Mono"/>
                <a:sym typeface="Roboto Mono"/>
              </a:rPr>
              <a:t>`business_case_study.orders`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JOIN</a:t>
            </a:r>
            <a:r>
              <a:rPr lang="en" sz="900">
                <a:solidFill>
                  <a:srgbClr val="3A474E"/>
                </a:solidFill>
                <a:highlight>
                  <a:srgbClr val="FFFFFF"/>
                </a:highlight>
                <a:latin typeface="Roboto Mono"/>
                <a:ea typeface="Roboto Mono"/>
                <a:cs typeface="Roboto Mono"/>
                <a:sym typeface="Roboto Mono"/>
              </a:rPr>
              <a:t> </a:t>
            </a:r>
            <a:r>
              <a:rPr lang="en" sz="900">
                <a:solidFill>
                  <a:srgbClr val="0D904F"/>
                </a:solidFill>
                <a:highlight>
                  <a:srgbClr val="FFFFFF"/>
                </a:highlight>
                <a:latin typeface="Roboto Mono"/>
                <a:ea typeface="Roboto Mono"/>
                <a:cs typeface="Roboto Mono"/>
                <a:sym typeface="Roboto Mono"/>
              </a:rPr>
              <a:t>`business_case_study.orders_details`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od</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ON</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a:t>
            </a:r>
            <a:r>
              <a:rPr lang="en" sz="900">
                <a:solidFill>
                  <a:srgbClr val="3A474E"/>
                </a:solidFill>
                <a:highlight>
                  <a:srgbClr val="FFFFFF"/>
                </a:highlight>
                <a:latin typeface="Roboto Mono"/>
                <a:ea typeface="Roboto Mono"/>
                <a:cs typeface="Roboto Mono"/>
                <a:sym typeface="Roboto Mono"/>
              </a:rPr>
              <a:t>.</a:t>
            </a:r>
            <a:r>
              <a:rPr lang="en" sz="900">
                <a:solidFill>
                  <a:srgbClr val="800000"/>
                </a:solidFill>
                <a:highlight>
                  <a:srgbClr val="FFFFFF"/>
                </a:highlight>
                <a:latin typeface="Roboto Mono"/>
                <a:ea typeface="Roboto Mono"/>
                <a:cs typeface="Roboto Mono"/>
                <a:sym typeface="Roboto Mono"/>
              </a:rPr>
              <a:t>orderid</a:t>
            </a:r>
            <a:r>
              <a:rPr lang="en" sz="900">
                <a:solidFill>
                  <a:srgbClr val="3A474E"/>
                </a:solidFill>
                <a:highlight>
                  <a:srgbClr val="FFFFFF"/>
                </a:highlight>
                <a:latin typeface="Roboto Mono"/>
                <a:ea typeface="Roboto Mono"/>
                <a:cs typeface="Roboto Mono"/>
                <a:sym typeface="Roboto Mono"/>
              </a:rPr>
              <a:t> = </a:t>
            </a:r>
            <a:r>
              <a:rPr lang="en" sz="900">
                <a:solidFill>
                  <a:schemeClr val="dk1"/>
                </a:solidFill>
                <a:highlight>
                  <a:srgbClr val="FFFFFF"/>
                </a:highlight>
                <a:latin typeface="Roboto Mono"/>
                <a:ea typeface="Roboto Mono"/>
                <a:cs typeface="Roboto Mono"/>
                <a:sym typeface="Roboto Mono"/>
              </a:rPr>
              <a:t>od</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orderid</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group</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by</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monthdatayearwise</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7474F"/>
                </a:solidFill>
                <a:highlight>
                  <a:srgbClr val="FFFFFF"/>
                </a:highlight>
                <a:latin typeface="Roboto Mono"/>
                <a:ea typeface="Roboto Mono"/>
                <a:cs typeface="Roboto Mono"/>
                <a:sym typeface="Roboto Mono"/>
              </a:rPr>
              <a:t>)</a:t>
            </a:r>
            <a:endParaRPr sz="900">
              <a:solidFill>
                <a:srgbClr val="37474F"/>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select</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monthdatayearwise</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revenue</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ROUND</a:t>
            </a:r>
            <a:r>
              <a:rPr lang="en" sz="900">
                <a:solidFill>
                  <a:srgbClr val="37474F"/>
                </a:solidFill>
                <a:highlight>
                  <a:srgbClr val="FFFFFF"/>
                </a:highlight>
                <a:latin typeface="Roboto Mono"/>
                <a:ea typeface="Roboto Mono"/>
                <a:cs typeface="Roboto Mono"/>
                <a:sym typeface="Roboto Mono"/>
              </a:rPr>
              <a:t>(</a:t>
            </a:r>
            <a:r>
              <a:rPr lang="en" sz="900">
                <a:solidFill>
                  <a:srgbClr val="3367D6"/>
                </a:solidFill>
                <a:highlight>
                  <a:srgbClr val="FFFFFF"/>
                </a:highlight>
                <a:latin typeface="Roboto Mono"/>
                <a:ea typeface="Roboto Mono"/>
                <a:cs typeface="Roboto Mono"/>
                <a:sym typeface="Roboto Mono"/>
              </a:rPr>
              <a:t>SUM</a:t>
            </a:r>
            <a:r>
              <a:rPr lang="en" sz="900">
                <a:solidFill>
                  <a:srgbClr val="37474F"/>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revenue</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OVER</a:t>
            </a:r>
            <a:r>
              <a:rPr lang="en" sz="900">
                <a:solidFill>
                  <a:srgbClr val="37474F"/>
                </a:solidFill>
                <a:highlight>
                  <a:srgbClr val="FFFFFF"/>
                </a:highlight>
                <a:latin typeface="Roboto Mono"/>
                <a:ea typeface="Roboto Mono"/>
                <a:cs typeface="Roboto Mono"/>
                <a:sym typeface="Roboto Mono"/>
              </a:rPr>
              <a:t>(</a:t>
            </a:r>
            <a:r>
              <a:rPr lang="en" sz="900">
                <a:solidFill>
                  <a:srgbClr val="3367D6"/>
                </a:solidFill>
                <a:highlight>
                  <a:srgbClr val="FFFFFF"/>
                </a:highlight>
                <a:latin typeface="Roboto Mono"/>
                <a:ea typeface="Roboto Mono"/>
                <a:cs typeface="Roboto Mono"/>
                <a:sym typeface="Roboto Mono"/>
              </a:rPr>
              <a:t>order</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by</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monthdatayearwise</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SUM</a:t>
            </a:r>
            <a:r>
              <a:rPr lang="en" sz="900">
                <a:solidFill>
                  <a:srgbClr val="37474F"/>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revenue</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OVER</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a:t>
            </a:r>
            <a:r>
              <a:rPr lang="en" sz="900">
                <a:solidFill>
                  <a:srgbClr val="F4511E"/>
                </a:solidFill>
                <a:highlight>
                  <a:srgbClr val="FFFFFF"/>
                </a:highlight>
                <a:latin typeface="Roboto Mono"/>
                <a:ea typeface="Roboto Mono"/>
                <a:cs typeface="Roboto Mono"/>
                <a:sym typeface="Roboto Mono"/>
              </a:rPr>
              <a:t>2</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F4511E"/>
                </a:solidFill>
                <a:highlight>
                  <a:srgbClr val="FFFFFF"/>
                </a:highlight>
                <a:latin typeface="Roboto Mono"/>
                <a:ea typeface="Roboto Mono"/>
                <a:cs typeface="Roboto Mono"/>
                <a:sym typeface="Roboto Mono"/>
              </a:rPr>
              <a:t>100</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cum_sales</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monthly_revenue</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order</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by</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monthdatayearwise</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t/>
            </a:r>
            <a:endParaRPr sz="900">
              <a:solidFill>
                <a:srgbClr val="3A474E"/>
              </a:solidFill>
              <a:highlight>
                <a:srgbClr val="FFFFFF"/>
              </a:highlight>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Tables to be Downloaded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Customers</a:t>
            </a:r>
            <a:endParaRPr/>
          </a:p>
          <a:p>
            <a:pPr indent="-342900" lvl="0" marL="457200" rtl="0" algn="l">
              <a:spcBef>
                <a:spcPts val="0"/>
              </a:spcBef>
              <a:spcAft>
                <a:spcPts val="0"/>
              </a:spcAft>
              <a:buSzPts val="1800"/>
              <a:buAutoNum type="arabicPeriod"/>
            </a:pPr>
            <a:r>
              <a:rPr lang="en"/>
              <a:t>Suppliers</a:t>
            </a:r>
            <a:endParaRPr/>
          </a:p>
          <a:p>
            <a:pPr indent="-342900" lvl="0" marL="457200" rtl="0" algn="l">
              <a:spcBef>
                <a:spcPts val="0"/>
              </a:spcBef>
              <a:spcAft>
                <a:spcPts val="0"/>
              </a:spcAft>
              <a:buSzPts val="1800"/>
              <a:buAutoNum type="arabicPeriod"/>
            </a:pPr>
            <a:r>
              <a:rPr lang="en"/>
              <a:t>Employees</a:t>
            </a:r>
            <a:endParaRPr/>
          </a:p>
          <a:p>
            <a:pPr indent="-342900" lvl="0" marL="457200" rtl="0" algn="l">
              <a:spcBef>
                <a:spcPts val="0"/>
              </a:spcBef>
              <a:spcAft>
                <a:spcPts val="0"/>
              </a:spcAft>
              <a:buSzPts val="1800"/>
              <a:buAutoNum type="arabicPeriod"/>
            </a:pPr>
            <a:r>
              <a:rPr lang="en"/>
              <a:t>Products</a:t>
            </a:r>
            <a:endParaRPr/>
          </a:p>
          <a:p>
            <a:pPr indent="-342900" lvl="0" marL="457200" rtl="0" algn="l">
              <a:spcBef>
                <a:spcPts val="0"/>
              </a:spcBef>
              <a:spcAft>
                <a:spcPts val="0"/>
              </a:spcAft>
              <a:buSzPts val="1800"/>
              <a:buAutoNum type="arabicPeriod"/>
            </a:pPr>
            <a:r>
              <a:rPr lang="en"/>
              <a:t>Shippers</a:t>
            </a:r>
            <a:endParaRPr/>
          </a:p>
          <a:p>
            <a:pPr indent="-342900" lvl="0" marL="457200" rtl="0" algn="l">
              <a:spcBef>
                <a:spcPts val="0"/>
              </a:spcBef>
              <a:spcAft>
                <a:spcPts val="0"/>
              </a:spcAft>
              <a:buSzPts val="1800"/>
              <a:buAutoNum type="arabicPeriod"/>
            </a:pPr>
            <a:r>
              <a:rPr lang="en"/>
              <a:t>Orders</a:t>
            </a:r>
            <a:endParaRPr/>
          </a:p>
          <a:p>
            <a:pPr indent="-342900" lvl="0" marL="457200" rtl="0" algn="l">
              <a:spcBef>
                <a:spcPts val="0"/>
              </a:spcBef>
              <a:spcAft>
                <a:spcPts val="0"/>
              </a:spcAft>
              <a:buSzPts val="1800"/>
              <a:buAutoNum type="arabicPeriod"/>
            </a:pPr>
            <a:r>
              <a:rPr lang="en"/>
              <a:t>Order_Details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249825" y="1017725"/>
            <a:ext cx="8582474" cy="3908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117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Ques1. Fetch the full name and hiring date of all Employees who work </a:t>
            </a:r>
            <a:r>
              <a:rPr lang="en"/>
              <a:t>as Sales Representatives.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929150"/>
            <a:ext cx="8520600" cy="2639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select</a:t>
            </a:r>
            <a:endParaRPr sz="900">
              <a:solidFill>
                <a:srgbClr val="3367D6"/>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concat</a:t>
            </a:r>
            <a:r>
              <a:rPr lang="en" sz="900">
                <a:solidFill>
                  <a:srgbClr val="37474F"/>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firstname</a:t>
            </a:r>
            <a:r>
              <a:rPr lang="en" sz="900">
                <a:solidFill>
                  <a:srgbClr val="3A474E"/>
                </a:solidFill>
                <a:highlight>
                  <a:srgbClr val="FFFFFF"/>
                </a:highlight>
                <a:latin typeface="Roboto Mono"/>
                <a:ea typeface="Roboto Mono"/>
                <a:cs typeface="Roboto Mono"/>
                <a:sym typeface="Roboto Mono"/>
              </a:rPr>
              <a:t>,</a:t>
            </a:r>
            <a:r>
              <a:rPr lang="en" sz="900">
                <a:solidFill>
                  <a:srgbClr val="0D904F"/>
                </a:solidFill>
                <a:highlight>
                  <a:srgbClr val="FFFFFF"/>
                </a:highlight>
                <a:latin typeface="Roboto Mono"/>
                <a:ea typeface="Roboto Mono"/>
                <a:cs typeface="Roboto Mono"/>
                <a:sym typeface="Roboto Mono"/>
              </a:rPr>
              <a:t>' '</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lastname</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full_name</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rgbClr val="FFFFFF"/>
                </a:highlight>
                <a:latin typeface="Roboto Mono"/>
                <a:ea typeface="Roboto Mono"/>
                <a:cs typeface="Roboto Mono"/>
                <a:sym typeface="Roboto Mono"/>
              </a:rPr>
              <a:t>hiredate</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rgbClr val="0D904F"/>
                </a:solidFill>
                <a:highlight>
                  <a:srgbClr val="FFFFFF"/>
                </a:highlight>
                <a:latin typeface="Roboto Mono"/>
                <a:ea typeface="Roboto Mono"/>
                <a:cs typeface="Roboto Mono"/>
                <a:sym typeface="Roboto Mono"/>
              </a:rPr>
              <a:t>`business_case_study.employees`</a:t>
            </a:r>
            <a:endParaRPr sz="900">
              <a:solidFill>
                <a:srgbClr val="0D904F"/>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where</a:t>
            </a:r>
            <a:r>
              <a:rPr lang="en" sz="900">
                <a:solidFill>
                  <a:srgbClr val="3A474E"/>
                </a:solidFill>
                <a:highlight>
                  <a:srgbClr val="FFFFFF"/>
                </a:highlight>
                <a:latin typeface="Roboto Mono"/>
                <a:ea typeface="Roboto Mono"/>
                <a:cs typeface="Roboto Mono"/>
                <a:sym typeface="Roboto Mono"/>
              </a:rPr>
              <a:t> </a:t>
            </a:r>
            <a:r>
              <a:rPr lang="en" sz="900">
                <a:solidFill>
                  <a:srgbClr val="800000"/>
                </a:solidFill>
                <a:highlight>
                  <a:srgbClr val="FFFFFF"/>
                </a:highlight>
                <a:latin typeface="Roboto Mono"/>
                <a:ea typeface="Roboto Mono"/>
                <a:cs typeface="Roboto Mono"/>
                <a:sym typeface="Roboto Mono"/>
              </a:rPr>
              <a:t>title</a:t>
            </a:r>
            <a:r>
              <a:rPr lang="en" sz="900">
                <a:solidFill>
                  <a:srgbClr val="3A474E"/>
                </a:solidFill>
                <a:highlight>
                  <a:srgbClr val="FFFFFF"/>
                </a:highlight>
                <a:latin typeface="Roboto Mono"/>
                <a:ea typeface="Roboto Mono"/>
                <a:cs typeface="Roboto Mono"/>
                <a:sym typeface="Roboto Mono"/>
              </a:rPr>
              <a:t> = </a:t>
            </a:r>
            <a:r>
              <a:rPr lang="en" sz="900">
                <a:solidFill>
                  <a:srgbClr val="0D904F"/>
                </a:solidFill>
                <a:highlight>
                  <a:srgbClr val="FFFFFF"/>
                </a:highlight>
                <a:latin typeface="Roboto Mono"/>
                <a:ea typeface="Roboto Mono"/>
                <a:cs typeface="Roboto Mono"/>
                <a:sym typeface="Roboto Mono"/>
              </a:rPr>
              <a:t>'Sales Representative'</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*Ques2. Which of the products in our inventory need to be reordered?</a:t>
            </a:r>
            <a:endParaRPr/>
          </a:p>
        </p:txBody>
      </p:sp>
      <p:sp>
        <p:nvSpPr>
          <p:cNvPr id="80" name="Google Shape;80;p17"/>
          <p:cNvSpPr txBox="1"/>
          <p:nvPr>
            <p:ph idx="1" type="body"/>
          </p:nvPr>
        </p:nvSpPr>
        <p:spPr>
          <a:xfrm>
            <a:off x="311700" y="1594625"/>
            <a:ext cx="8520600" cy="29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Note:</a:t>
            </a:r>
            <a:r>
              <a:rPr lang="en" sz="1200">
                <a:solidFill>
                  <a:schemeClr val="dk1"/>
                </a:solidFill>
                <a:latin typeface="Montserrat"/>
                <a:ea typeface="Montserrat"/>
                <a:cs typeface="Montserrat"/>
                <a:sym typeface="Montserrat"/>
              </a:rPr>
              <a:t> For now, just use the fields UnitsInStock and ReorderLevel, where UnitsInStock is less than or equal to the ReorderLevel, ignoring the fields UnitsOnOrder and Discontinued.</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900">
                <a:solidFill>
                  <a:srgbClr val="3367D6"/>
                </a:solidFill>
                <a:highlight>
                  <a:srgbClr val="FFFFFF"/>
                </a:highlight>
                <a:latin typeface="Roboto Mono"/>
                <a:ea typeface="Roboto Mono"/>
                <a:cs typeface="Roboto Mono"/>
                <a:sym typeface="Roboto Mono"/>
              </a:rPr>
              <a:t>select</a:t>
            </a:r>
            <a:endParaRPr sz="900">
              <a:solidFill>
                <a:srgbClr val="3367D6"/>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chemeClr val="dk1"/>
                </a:solidFill>
                <a:highlight>
                  <a:srgbClr val="FFFFFF"/>
                </a:highlight>
                <a:latin typeface="Roboto Mono"/>
                <a:ea typeface="Roboto Mono"/>
                <a:cs typeface="Roboto Mono"/>
                <a:sym typeface="Roboto Mono"/>
              </a:rPr>
              <a:t>productid</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productname</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unitsinstock</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reorderlevel</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from</a:t>
            </a:r>
            <a:endParaRPr sz="900">
              <a:solidFill>
                <a:srgbClr val="3367D6"/>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0D904F"/>
                </a:solidFill>
                <a:highlight>
                  <a:srgbClr val="FFFFFF"/>
                </a:highlight>
                <a:latin typeface="Roboto Mono"/>
                <a:ea typeface="Roboto Mono"/>
                <a:cs typeface="Roboto Mono"/>
                <a:sym typeface="Roboto Mono"/>
              </a:rPr>
              <a:t>`business_case_study.products`</a:t>
            </a:r>
            <a:endParaRPr sz="900">
              <a:solidFill>
                <a:srgbClr val="0D904F"/>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67D6"/>
                </a:solidFill>
                <a:highlight>
                  <a:srgbClr val="FFFFFF"/>
                </a:highlight>
                <a:latin typeface="Roboto Mono"/>
                <a:ea typeface="Roboto Mono"/>
                <a:cs typeface="Roboto Mono"/>
                <a:sym typeface="Roboto Mono"/>
              </a:rPr>
              <a:t>where</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unitsinstock</a:t>
            </a:r>
            <a:r>
              <a:rPr lang="en" sz="900">
                <a:solidFill>
                  <a:srgbClr val="3A474E"/>
                </a:solidFill>
                <a:highlight>
                  <a:srgbClr val="FFFFFF"/>
                </a:highlight>
                <a:latin typeface="Roboto Mono"/>
                <a:ea typeface="Roboto Mono"/>
                <a:cs typeface="Roboto Mono"/>
                <a:sym typeface="Roboto Mono"/>
              </a:rPr>
              <a:t> </a:t>
            </a:r>
            <a:r>
              <a:rPr lang="en" sz="900">
                <a:solidFill>
                  <a:srgbClr val="37474F"/>
                </a:solidFill>
                <a:highlight>
                  <a:srgbClr val="FFFFFF"/>
                </a:highlight>
                <a:latin typeface="Roboto Mono"/>
                <a:ea typeface="Roboto Mono"/>
                <a:cs typeface="Roboto Mono"/>
                <a:sym typeface="Roboto Mono"/>
              </a:rPr>
              <a:t>&lt;=</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reorderlevel</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67D6"/>
                </a:solidFill>
                <a:highlight>
                  <a:srgbClr val="FFFFFF"/>
                </a:highlight>
                <a:latin typeface="Roboto Mono"/>
                <a:ea typeface="Roboto Mono"/>
                <a:cs typeface="Roboto Mono"/>
                <a:sym typeface="Roboto Mono"/>
              </a:rPr>
              <a:t>order</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by</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productid</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*Ques3. Find and display the details of customers who have placed more than 5 orders.</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1873400"/>
            <a:ext cx="8520600" cy="26955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523"/>
              <a:buFont typeface="Arial"/>
              <a:buNone/>
            </a:pPr>
            <a:r>
              <a:rPr lang="en" sz="927">
                <a:solidFill>
                  <a:srgbClr val="3367D6"/>
                </a:solidFill>
                <a:highlight>
                  <a:srgbClr val="FFFFFF"/>
                </a:highlight>
                <a:latin typeface="Roboto Mono"/>
                <a:ea typeface="Roboto Mono"/>
                <a:cs typeface="Roboto Mono"/>
                <a:sym typeface="Roboto Mono"/>
              </a:rPr>
              <a:t>select</a:t>
            </a:r>
            <a:r>
              <a:rPr lang="en" sz="927">
                <a:solidFill>
                  <a:srgbClr val="3A474E"/>
                </a:solidFill>
                <a:highlight>
                  <a:srgbClr val="FFFFFF"/>
                </a:highlight>
                <a:latin typeface="Roboto Mono"/>
                <a:ea typeface="Roboto Mono"/>
                <a:cs typeface="Roboto Mono"/>
                <a:sym typeface="Roboto Mono"/>
              </a:rPr>
              <a:t> </a:t>
            </a:r>
            <a:r>
              <a:rPr lang="en" sz="927">
                <a:solidFill>
                  <a:srgbClr val="37474F"/>
                </a:solidFill>
                <a:highlight>
                  <a:srgbClr val="FFFFFF"/>
                </a:highlight>
                <a:latin typeface="Roboto Mono"/>
                <a:ea typeface="Roboto Mono"/>
                <a:cs typeface="Roboto Mono"/>
                <a:sym typeface="Roboto Mono"/>
              </a:rPr>
              <a:t>*</a:t>
            </a:r>
            <a:r>
              <a:rPr lang="en" sz="927">
                <a:solidFill>
                  <a:srgbClr val="3A474E"/>
                </a:solidFill>
                <a:highlight>
                  <a:srgbClr val="FFFFFF"/>
                </a:highlight>
                <a:latin typeface="Roboto Mono"/>
                <a:ea typeface="Roboto Mono"/>
                <a:cs typeface="Roboto Mono"/>
                <a:sym typeface="Roboto Mono"/>
              </a:rPr>
              <a:t> </a:t>
            </a:r>
            <a:r>
              <a:rPr lang="en" sz="927">
                <a:solidFill>
                  <a:srgbClr val="3367D6"/>
                </a:solidFill>
                <a:highlight>
                  <a:srgbClr val="FFFFFF"/>
                </a:highlight>
                <a:latin typeface="Roboto Mono"/>
                <a:ea typeface="Roboto Mono"/>
                <a:cs typeface="Roboto Mono"/>
                <a:sym typeface="Roboto Mono"/>
              </a:rPr>
              <a:t>from</a:t>
            </a:r>
            <a:r>
              <a:rPr lang="en" sz="927">
                <a:solidFill>
                  <a:srgbClr val="3A474E"/>
                </a:solidFill>
                <a:highlight>
                  <a:srgbClr val="FFFFFF"/>
                </a:highlight>
                <a:latin typeface="Roboto Mono"/>
                <a:ea typeface="Roboto Mono"/>
                <a:cs typeface="Roboto Mono"/>
                <a:sym typeface="Roboto Mono"/>
              </a:rPr>
              <a:t> </a:t>
            </a:r>
            <a:r>
              <a:rPr lang="en" sz="927">
                <a:solidFill>
                  <a:srgbClr val="0D904F"/>
                </a:solidFill>
                <a:highlight>
                  <a:srgbClr val="FFFFFF"/>
                </a:highlight>
                <a:latin typeface="Roboto Mono"/>
                <a:ea typeface="Roboto Mono"/>
                <a:cs typeface="Roboto Mono"/>
                <a:sym typeface="Roboto Mono"/>
              </a:rPr>
              <a:t>`business_case_study.customers`</a:t>
            </a:r>
            <a:endParaRPr sz="927">
              <a:solidFill>
                <a:srgbClr val="0D904F"/>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rPr lang="en" sz="927">
                <a:solidFill>
                  <a:srgbClr val="3367D6"/>
                </a:solidFill>
                <a:highlight>
                  <a:srgbClr val="FFFFFF"/>
                </a:highlight>
                <a:latin typeface="Roboto Mono"/>
                <a:ea typeface="Roboto Mono"/>
                <a:cs typeface="Roboto Mono"/>
                <a:sym typeface="Roboto Mono"/>
              </a:rPr>
              <a:t>where</a:t>
            </a:r>
            <a:r>
              <a:rPr lang="en" sz="927">
                <a:solidFill>
                  <a:srgbClr val="3A474E"/>
                </a:solidFill>
                <a:highlight>
                  <a:srgbClr val="FFFFFF"/>
                </a:highlight>
                <a:latin typeface="Roboto Mono"/>
                <a:ea typeface="Roboto Mono"/>
                <a:cs typeface="Roboto Mono"/>
                <a:sym typeface="Roboto Mono"/>
              </a:rPr>
              <a:t> </a:t>
            </a:r>
            <a:r>
              <a:rPr lang="en" sz="927">
                <a:solidFill>
                  <a:schemeClr val="dk1"/>
                </a:solidFill>
                <a:highlight>
                  <a:srgbClr val="FFFFFF"/>
                </a:highlight>
                <a:latin typeface="Roboto Mono"/>
                <a:ea typeface="Roboto Mono"/>
                <a:cs typeface="Roboto Mono"/>
                <a:sym typeface="Roboto Mono"/>
              </a:rPr>
              <a:t>customerid</a:t>
            </a:r>
            <a:r>
              <a:rPr lang="en" sz="927">
                <a:solidFill>
                  <a:srgbClr val="3A474E"/>
                </a:solidFill>
                <a:highlight>
                  <a:srgbClr val="FFFFFF"/>
                </a:highlight>
                <a:latin typeface="Roboto Mono"/>
                <a:ea typeface="Roboto Mono"/>
                <a:cs typeface="Roboto Mono"/>
                <a:sym typeface="Roboto Mono"/>
              </a:rPr>
              <a:t> </a:t>
            </a:r>
            <a:r>
              <a:rPr lang="en" sz="927">
                <a:solidFill>
                  <a:srgbClr val="3367D6"/>
                </a:solidFill>
                <a:highlight>
                  <a:srgbClr val="FFFFFF"/>
                </a:highlight>
                <a:latin typeface="Roboto Mono"/>
                <a:ea typeface="Roboto Mono"/>
                <a:cs typeface="Roboto Mono"/>
                <a:sym typeface="Roboto Mono"/>
              </a:rPr>
              <a:t>IN</a:t>
            </a:r>
            <a:endParaRPr sz="927">
              <a:solidFill>
                <a:srgbClr val="3367D6"/>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rPr lang="en" sz="927">
                <a:solidFill>
                  <a:srgbClr val="37474F"/>
                </a:solidFill>
                <a:highlight>
                  <a:srgbClr val="FFFFFF"/>
                </a:highlight>
                <a:latin typeface="Roboto Mono"/>
                <a:ea typeface="Roboto Mono"/>
                <a:cs typeface="Roboto Mono"/>
                <a:sym typeface="Roboto Mono"/>
              </a:rPr>
              <a:t>(</a:t>
            </a:r>
            <a:endParaRPr sz="927">
              <a:solidFill>
                <a:srgbClr val="37474F"/>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rPr lang="en" sz="927">
                <a:solidFill>
                  <a:srgbClr val="3367D6"/>
                </a:solidFill>
                <a:highlight>
                  <a:srgbClr val="FFFFFF"/>
                </a:highlight>
                <a:latin typeface="Roboto Mono"/>
                <a:ea typeface="Roboto Mono"/>
                <a:cs typeface="Roboto Mono"/>
                <a:sym typeface="Roboto Mono"/>
              </a:rPr>
              <a:t>select</a:t>
            </a:r>
            <a:r>
              <a:rPr lang="en" sz="927">
                <a:solidFill>
                  <a:srgbClr val="3A474E"/>
                </a:solidFill>
                <a:highlight>
                  <a:srgbClr val="FFFFFF"/>
                </a:highlight>
                <a:latin typeface="Roboto Mono"/>
                <a:ea typeface="Roboto Mono"/>
                <a:cs typeface="Roboto Mono"/>
                <a:sym typeface="Roboto Mono"/>
              </a:rPr>
              <a:t> </a:t>
            </a:r>
            <a:r>
              <a:rPr lang="en" sz="927">
                <a:solidFill>
                  <a:schemeClr val="dk1"/>
                </a:solidFill>
                <a:highlight>
                  <a:srgbClr val="FFFFFF"/>
                </a:highlight>
                <a:latin typeface="Roboto Mono"/>
                <a:ea typeface="Roboto Mono"/>
                <a:cs typeface="Roboto Mono"/>
                <a:sym typeface="Roboto Mono"/>
              </a:rPr>
              <a:t>customerid</a:t>
            </a:r>
            <a:r>
              <a:rPr lang="en" sz="927">
                <a:solidFill>
                  <a:srgbClr val="3A474E"/>
                </a:solidFill>
                <a:highlight>
                  <a:srgbClr val="FFFFFF"/>
                </a:highlight>
                <a:latin typeface="Roboto Mono"/>
                <a:ea typeface="Roboto Mono"/>
                <a:cs typeface="Roboto Mono"/>
                <a:sym typeface="Roboto Mono"/>
              </a:rPr>
              <a:t> </a:t>
            </a:r>
            <a:r>
              <a:rPr lang="en" sz="927">
                <a:solidFill>
                  <a:srgbClr val="3367D6"/>
                </a:solidFill>
                <a:highlight>
                  <a:srgbClr val="FFFFFF"/>
                </a:highlight>
                <a:latin typeface="Roboto Mono"/>
                <a:ea typeface="Roboto Mono"/>
                <a:cs typeface="Roboto Mono"/>
                <a:sym typeface="Roboto Mono"/>
              </a:rPr>
              <a:t>from</a:t>
            </a:r>
            <a:r>
              <a:rPr lang="en" sz="927">
                <a:solidFill>
                  <a:srgbClr val="3A474E"/>
                </a:solidFill>
                <a:highlight>
                  <a:srgbClr val="FFFFFF"/>
                </a:highlight>
                <a:latin typeface="Roboto Mono"/>
                <a:ea typeface="Roboto Mono"/>
                <a:cs typeface="Roboto Mono"/>
                <a:sym typeface="Roboto Mono"/>
              </a:rPr>
              <a:t> </a:t>
            </a:r>
            <a:r>
              <a:rPr lang="en" sz="927">
                <a:solidFill>
                  <a:srgbClr val="0D904F"/>
                </a:solidFill>
                <a:highlight>
                  <a:srgbClr val="FFFFFF"/>
                </a:highlight>
                <a:latin typeface="Roboto Mono"/>
                <a:ea typeface="Roboto Mono"/>
                <a:cs typeface="Roboto Mono"/>
                <a:sym typeface="Roboto Mono"/>
              </a:rPr>
              <a:t>`business_case_study.orders`</a:t>
            </a:r>
            <a:endParaRPr sz="927">
              <a:solidFill>
                <a:srgbClr val="0D904F"/>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rPr lang="en" sz="927">
                <a:solidFill>
                  <a:srgbClr val="3367D6"/>
                </a:solidFill>
                <a:highlight>
                  <a:srgbClr val="FFFFFF"/>
                </a:highlight>
                <a:latin typeface="Roboto Mono"/>
                <a:ea typeface="Roboto Mono"/>
                <a:cs typeface="Roboto Mono"/>
                <a:sym typeface="Roboto Mono"/>
              </a:rPr>
              <a:t>group</a:t>
            </a:r>
            <a:r>
              <a:rPr lang="en" sz="927">
                <a:solidFill>
                  <a:srgbClr val="3A474E"/>
                </a:solidFill>
                <a:highlight>
                  <a:srgbClr val="FFFFFF"/>
                </a:highlight>
                <a:latin typeface="Roboto Mono"/>
                <a:ea typeface="Roboto Mono"/>
                <a:cs typeface="Roboto Mono"/>
                <a:sym typeface="Roboto Mono"/>
              </a:rPr>
              <a:t> </a:t>
            </a:r>
            <a:r>
              <a:rPr lang="en" sz="927">
                <a:solidFill>
                  <a:srgbClr val="3367D6"/>
                </a:solidFill>
                <a:highlight>
                  <a:srgbClr val="FFFFFF"/>
                </a:highlight>
                <a:latin typeface="Roboto Mono"/>
                <a:ea typeface="Roboto Mono"/>
                <a:cs typeface="Roboto Mono"/>
                <a:sym typeface="Roboto Mono"/>
              </a:rPr>
              <a:t>by</a:t>
            </a:r>
            <a:r>
              <a:rPr lang="en" sz="927">
                <a:solidFill>
                  <a:srgbClr val="3A474E"/>
                </a:solidFill>
                <a:highlight>
                  <a:srgbClr val="FFFFFF"/>
                </a:highlight>
                <a:latin typeface="Roboto Mono"/>
                <a:ea typeface="Roboto Mono"/>
                <a:cs typeface="Roboto Mono"/>
                <a:sym typeface="Roboto Mono"/>
              </a:rPr>
              <a:t> </a:t>
            </a:r>
            <a:r>
              <a:rPr lang="en" sz="927">
                <a:solidFill>
                  <a:schemeClr val="dk1"/>
                </a:solidFill>
                <a:highlight>
                  <a:srgbClr val="FFFFFF"/>
                </a:highlight>
                <a:latin typeface="Roboto Mono"/>
                <a:ea typeface="Roboto Mono"/>
                <a:cs typeface="Roboto Mono"/>
                <a:sym typeface="Roboto Mono"/>
              </a:rPr>
              <a:t>customerid</a:t>
            </a:r>
            <a:endParaRPr sz="927">
              <a:solidFill>
                <a:schemeClr val="dk1"/>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rPr lang="en" sz="927">
                <a:solidFill>
                  <a:srgbClr val="3367D6"/>
                </a:solidFill>
                <a:highlight>
                  <a:srgbClr val="FFFFFF"/>
                </a:highlight>
                <a:latin typeface="Roboto Mono"/>
                <a:ea typeface="Roboto Mono"/>
                <a:cs typeface="Roboto Mono"/>
                <a:sym typeface="Roboto Mono"/>
              </a:rPr>
              <a:t>having</a:t>
            </a:r>
            <a:r>
              <a:rPr lang="en" sz="927">
                <a:solidFill>
                  <a:srgbClr val="3A474E"/>
                </a:solidFill>
                <a:highlight>
                  <a:srgbClr val="FFFFFF"/>
                </a:highlight>
                <a:latin typeface="Roboto Mono"/>
                <a:ea typeface="Roboto Mono"/>
                <a:cs typeface="Roboto Mono"/>
                <a:sym typeface="Roboto Mono"/>
              </a:rPr>
              <a:t> </a:t>
            </a:r>
            <a:r>
              <a:rPr lang="en" sz="927">
                <a:solidFill>
                  <a:srgbClr val="3367D6"/>
                </a:solidFill>
                <a:highlight>
                  <a:srgbClr val="FFFFFF"/>
                </a:highlight>
                <a:latin typeface="Roboto Mono"/>
                <a:ea typeface="Roboto Mono"/>
                <a:cs typeface="Roboto Mono"/>
                <a:sym typeface="Roboto Mono"/>
              </a:rPr>
              <a:t>count</a:t>
            </a:r>
            <a:r>
              <a:rPr lang="en" sz="927">
                <a:solidFill>
                  <a:srgbClr val="37474F"/>
                </a:solidFill>
                <a:highlight>
                  <a:srgbClr val="FFFFFF"/>
                </a:highlight>
                <a:latin typeface="Roboto Mono"/>
                <a:ea typeface="Roboto Mono"/>
                <a:cs typeface="Roboto Mono"/>
                <a:sym typeface="Roboto Mono"/>
              </a:rPr>
              <a:t>(*)</a:t>
            </a:r>
            <a:r>
              <a:rPr lang="en" sz="927">
                <a:solidFill>
                  <a:srgbClr val="3A474E"/>
                </a:solidFill>
                <a:highlight>
                  <a:srgbClr val="FFFFFF"/>
                </a:highlight>
                <a:latin typeface="Roboto Mono"/>
                <a:ea typeface="Roboto Mono"/>
                <a:cs typeface="Roboto Mono"/>
                <a:sym typeface="Roboto Mono"/>
              </a:rPr>
              <a:t> </a:t>
            </a:r>
            <a:r>
              <a:rPr lang="en" sz="927">
                <a:solidFill>
                  <a:srgbClr val="37474F"/>
                </a:solidFill>
                <a:highlight>
                  <a:srgbClr val="FFFFFF"/>
                </a:highlight>
                <a:latin typeface="Roboto Mono"/>
                <a:ea typeface="Roboto Mono"/>
                <a:cs typeface="Roboto Mono"/>
                <a:sym typeface="Roboto Mono"/>
              </a:rPr>
              <a:t>&gt;</a:t>
            </a:r>
            <a:r>
              <a:rPr lang="en" sz="927">
                <a:solidFill>
                  <a:srgbClr val="3A474E"/>
                </a:solidFill>
                <a:highlight>
                  <a:srgbClr val="FFFFFF"/>
                </a:highlight>
                <a:latin typeface="Roboto Mono"/>
                <a:ea typeface="Roboto Mono"/>
                <a:cs typeface="Roboto Mono"/>
                <a:sym typeface="Roboto Mono"/>
              </a:rPr>
              <a:t> </a:t>
            </a:r>
            <a:r>
              <a:rPr lang="en" sz="927">
                <a:solidFill>
                  <a:srgbClr val="F4511E"/>
                </a:solidFill>
                <a:highlight>
                  <a:srgbClr val="FFFFFF"/>
                </a:highlight>
                <a:latin typeface="Roboto Mono"/>
                <a:ea typeface="Roboto Mono"/>
                <a:cs typeface="Roboto Mono"/>
                <a:sym typeface="Roboto Mono"/>
              </a:rPr>
              <a:t>5</a:t>
            </a:r>
            <a:endParaRPr sz="927">
              <a:solidFill>
                <a:srgbClr val="F4511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rPr lang="en" sz="927">
                <a:solidFill>
                  <a:srgbClr val="37474F"/>
                </a:solidFill>
                <a:highlight>
                  <a:srgbClr val="FFFFFF"/>
                </a:highlight>
                <a:latin typeface="Roboto Mono"/>
                <a:ea typeface="Roboto Mono"/>
                <a:cs typeface="Roboto Mono"/>
                <a:sym typeface="Roboto Mono"/>
              </a:rPr>
              <a:t>)</a:t>
            </a:r>
            <a:r>
              <a:rPr lang="en" sz="927">
                <a:solidFill>
                  <a:srgbClr val="3A474E"/>
                </a:solidFill>
                <a:highlight>
                  <a:srgbClr val="FFFFFF"/>
                </a:highlight>
                <a:latin typeface="Roboto Mono"/>
                <a:ea typeface="Roboto Mono"/>
                <a:cs typeface="Roboto Mono"/>
                <a:sym typeface="Roboto Mono"/>
              </a:rPr>
              <a:t>;</a:t>
            </a:r>
            <a:endParaRPr sz="927">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t/>
            </a:r>
            <a:endParaRPr sz="927">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rPr lang="en" sz="927">
                <a:solidFill>
                  <a:srgbClr val="3367D6"/>
                </a:solidFill>
                <a:highlight>
                  <a:srgbClr val="FFFFFF"/>
                </a:highlight>
                <a:latin typeface="Roboto Mono"/>
                <a:ea typeface="Roboto Mono"/>
                <a:cs typeface="Roboto Mono"/>
                <a:sym typeface="Roboto Mono"/>
              </a:rPr>
              <a:t>select</a:t>
            </a:r>
            <a:r>
              <a:rPr lang="en" sz="927">
                <a:solidFill>
                  <a:srgbClr val="3A474E"/>
                </a:solidFill>
                <a:highlight>
                  <a:srgbClr val="FFFFFF"/>
                </a:highlight>
                <a:latin typeface="Roboto Mono"/>
                <a:ea typeface="Roboto Mono"/>
                <a:cs typeface="Roboto Mono"/>
                <a:sym typeface="Roboto Mono"/>
              </a:rPr>
              <a:t> </a:t>
            </a:r>
            <a:r>
              <a:rPr lang="en" sz="927">
                <a:solidFill>
                  <a:schemeClr val="dk1"/>
                </a:solidFill>
                <a:highlight>
                  <a:srgbClr val="FFFFFF"/>
                </a:highlight>
                <a:latin typeface="Roboto Mono"/>
                <a:ea typeface="Roboto Mono"/>
                <a:cs typeface="Roboto Mono"/>
                <a:sym typeface="Roboto Mono"/>
              </a:rPr>
              <a:t>c</a:t>
            </a:r>
            <a:r>
              <a:rPr lang="en" sz="927">
                <a:solidFill>
                  <a:srgbClr val="3A474E"/>
                </a:solidFill>
                <a:highlight>
                  <a:srgbClr val="FFFFFF"/>
                </a:highlight>
                <a:latin typeface="Roboto Mono"/>
                <a:ea typeface="Roboto Mono"/>
                <a:cs typeface="Roboto Mono"/>
                <a:sym typeface="Roboto Mono"/>
              </a:rPr>
              <a:t>.</a:t>
            </a:r>
            <a:r>
              <a:rPr lang="en" sz="927">
                <a:solidFill>
                  <a:schemeClr val="dk1"/>
                </a:solidFill>
                <a:highlight>
                  <a:srgbClr val="FFFFFF"/>
                </a:highlight>
                <a:latin typeface="Roboto Mono"/>
                <a:ea typeface="Roboto Mono"/>
                <a:cs typeface="Roboto Mono"/>
                <a:sym typeface="Roboto Mono"/>
              </a:rPr>
              <a:t>customerid</a:t>
            </a:r>
            <a:endParaRPr sz="927">
              <a:solidFill>
                <a:schemeClr val="dk1"/>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rPr lang="en" sz="927">
                <a:solidFill>
                  <a:srgbClr val="3367D6"/>
                </a:solidFill>
                <a:highlight>
                  <a:srgbClr val="FFFFFF"/>
                </a:highlight>
                <a:latin typeface="Roboto Mono"/>
                <a:ea typeface="Roboto Mono"/>
                <a:cs typeface="Roboto Mono"/>
                <a:sym typeface="Roboto Mono"/>
              </a:rPr>
              <a:t>from</a:t>
            </a:r>
            <a:r>
              <a:rPr lang="en" sz="927">
                <a:solidFill>
                  <a:srgbClr val="3A474E"/>
                </a:solidFill>
                <a:highlight>
                  <a:srgbClr val="FFFFFF"/>
                </a:highlight>
                <a:latin typeface="Roboto Mono"/>
                <a:ea typeface="Roboto Mono"/>
                <a:cs typeface="Roboto Mono"/>
                <a:sym typeface="Roboto Mono"/>
              </a:rPr>
              <a:t> </a:t>
            </a:r>
            <a:r>
              <a:rPr lang="en" sz="927">
                <a:solidFill>
                  <a:srgbClr val="0D904F"/>
                </a:solidFill>
                <a:highlight>
                  <a:srgbClr val="FFFFFF"/>
                </a:highlight>
                <a:latin typeface="Roboto Mono"/>
                <a:ea typeface="Roboto Mono"/>
                <a:cs typeface="Roboto Mono"/>
                <a:sym typeface="Roboto Mono"/>
              </a:rPr>
              <a:t>`business_case_study.customers`</a:t>
            </a:r>
            <a:r>
              <a:rPr lang="en" sz="927">
                <a:solidFill>
                  <a:srgbClr val="3A474E"/>
                </a:solidFill>
                <a:highlight>
                  <a:srgbClr val="FFFFFF"/>
                </a:highlight>
                <a:latin typeface="Roboto Mono"/>
                <a:ea typeface="Roboto Mono"/>
                <a:cs typeface="Roboto Mono"/>
                <a:sym typeface="Roboto Mono"/>
              </a:rPr>
              <a:t> </a:t>
            </a:r>
            <a:r>
              <a:rPr lang="en" sz="927">
                <a:solidFill>
                  <a:schemeClr val="dk1"/>
                </a:solidFill>
                <a:highlight>
                  <a:srgbClr val="FFFFFF"/>
                </a:highlight>
                <a:latin typeface="Roboto Mono"/>
                <a:ea typeface="Roboto Mono"/>
                <a:cs typeface="Roboto Mono"/>
                <a:sym typeface="Roboto Mono"/>
              </a:rPr>
              <a:t>c</a:t>
            </a:r>
            <a:endParaRPr sz="927">
              <a:solidFill>
                <a:schemeClr val="dk1"/>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rPr lang="en" sz="927">
                <a:solidFill>
                  <a:srgbClr val="3367D6"/>
                </a:solidFill>
                <a:highlight>
                  <a:srgbClr val="FFFFFF"/>
                </a:highlight>
                <a:latin typeface="Roboto Mono"/>
                <a:ea typeface="Roboto Mono"/>
                <a:cs typeface="Roboto Mono"/>
                <a:sym typeface="Roboto Mono"/>
              </a:rPr>
              <a:t>INNER</a:t>
            </a:r>
            <a:r>
              <a:rPr lang="en" sz="927">
                <a:solidFill>
                  <a:srgbClr val="3A474E"/>
                </a:solidFill>
                <a:highlight>
                  <a:srgbClr val="FFFFFF"/>
                </a:highlight>
                <a:latin typeface="Roboto Mono"/>
                <a:ea typeface="Roboto Mono"/>
                <a:cs typeface="Roboto Mono"/>
                <a:sym typeface="Roboto Mono"/>
              </a:rPr>
              <a:t> </a:t>
            </a:r>
            <a:r>
              <a:rPr lang="en" sz="927">
                <a:solidFill>
                  <a:srgbClr val="3367D6"/>
                </a:solidFill>
                <a:highlight>
                  <a:srgbClr val="FFFFFF"/>
                </a:highlight>
                <a:latin typeface="Roboto Mono"/>
                <a:ea typeface="Roboto Mono"/>
                <a:cs typeface="Roboto Mono"/>
                <a:sym typeface="Roboto Mono"/>
              </a:rPr>
              <a:t>JOIN</a:t>
            </a:r>
            <a:r>
              <a:rPr lang="en" sz="927">
                <a:solidFill>
                  <a:srgbClr val="3A474E"/>
                </a:solidFill>
                <a:highlight>
                  <a:srgbClr val="FFFFFF"/>
                </a:highlight>
                <a:latin typeface="Roboto Mono"/>
                <a:ea typeface="Roboto Mono"/>
                <a:cs typeface="Roboto Mono"/>
                <a:sym typeface="Roboto Mono"/>
              </a:rPr>
              <a:t> </a:t>
            </a:r>
            <a:r>
              <a:rPr lang="en" sz="927">
                <a:solidFill>
                  <a:srgbClr val="0D904F"/>
                </a:solidFill>
                <a:highlight>
                  <a:srgbClr val="FFFFFF"/>
                </a:highlight>
                <a:latin typeface="Roboto Mono"/>
                <a:ea typeface="Roboto Mono"/>
                <a:cs typeface="Roboto Mono"/>
                <a:sym typeface="Roboto Mono"/>
              </a:rPr>
              <a:t>`business_case_study.orders`</a:t>
            </a:r>
            <a:r>
              <a:rPr lang="en" sz="927">
                <a:solidFill>
                  <a:srgbClr val="3A474E"/>
                </a:solidFill>
                <a:highlight>
                  <a:srgbClr val="FFFFFF"/>
                </a:highlight>
                <a:latin typeface="Roboto Mono"/>
                <a:ea typeface="Roboto Mono"/>
                <a:cs typeface="Roboto Mono"/>
                <a:sym typeface="Roboto Mono"/>
              </a:rPr>
              <a:t> </a:t>
            </a:r>
            <a:r>
              <a:rPr lang="en" sz="927">
                <a:solidFill>
                  <a:schemeClr val="dk1"/>
                </a:solidFill>
                <a:highlight>
                  <a:srgbClr val="FFFFFF"/>
                </a:highlight>
                <a:latin typeface="Roboto Mono"/>
                <a:ea typeface="Roboto Mono"/>
                <a:cs typeface="Roboto Mono"/>
                <a:sym typeface="Roboto Mono"/>
              </a:rPr>
              <a:t>o</a:t>
            </a:r>
            <a:endParaRPr sz="927">
              <a:solidFill>
                <a:schemeClr val="dk1"/>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rPr lang="en" sz="927">
                <a:solidFill>
                  <a:srgbClr val="3367D6"/>
                </a:solidFill>
                <a:highlight>
                  <a:srgbClr val="FFFFFF"/>
                </a:highlight>
                <a:latin typeface="Roboto Mono"/>
                <a:ea typeface="Roboto Mono"/>
                <a:cs typeface="Roboto Mono"/>
                <a:sym typeface="Roboto Mono"/>
              </a:rPr>
              <a:t>USING</a:t>
            </a:r>
            <a:r>
              <a:rPr lang="en" sz="927">
                <a:solidFill>
                  <a:srgbClr val="3A474E"/>
                </a:solidFill>
                <a:highlight>
                  <a:srgbClr val="FFFFFF"/>
                </a:highlight>
                <a:latin typeface="Roboto Mono"/>
                <a:ea typeface="Roboto Mono"/>
                <a:cs typeface="Roboto Mono"/>
                <a:sym typeface="Roboto Mono"/>
              </a:rPr>
              <a:t> </a:t>
            </a:r>
            <a:r>
              <a:rPr lang="en" sz="927">
                <a:solidFill>
                  <a:srgbClr val="37474F"/>
                </a:solidFill>
                <a:highlight>
                  <a:srgbClr val="FFFFFF"/>
                </a:highlight>
                <a:latin typeface="Roboto Mono"/>
                <a:ea typeface="Roboto Mono"/>
                <a:cs typeface="Roboto Mono"/>
                <a:sym typeface="Roboto Mono"/>
              </a:rPr>
              <a:t>(</a:t>
            </a:r>
            <a:r>
              <a:rPr lang="en" sz="927">
                <a:solidFill>
                  <a:schemeClr val="dk1"/>
                </a:solidFill>
                <a:highlight>
                  <a:srgbClr val="FFFFFF"/>
                </a:highlight>
                <a:latin typeface="Roboto Mono"/>
                <a:ea typeface="Roboto Mono"/>
                <a:cs typeface="Roboto Mono"/>
                <a:sym typeface="Roboto Mono"/>
              </a:rPr>
              <a:t>customerid</a:t>
            </a:r>
            <a:r>
              <a:rPr lang="en" sz="927">
                <a:solidFill>
                  <a:srgbClr val="37474F"/>
                </a:solidFill>
                <a:highlight>
                  <a:srgbClr val="FFFFFF"/>
                </a:highlight>
                <a:latin typeface="Roboto Mono"/>
                <a:ea typeface="Roboto Mono"/>
                <a:cs typeface="Roboto Mono"/>
                <a:sym typeface="Roboto Mono"/>
              </a:rPr>
              <a:t>)</a:t>
            </a:r>
            <a:endParaRPr sz="927">
              <a:solidFill>
                <a:srgbClr val="37474F"/>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rPr lang="en" sz="927">
                <a:solidFill>
                  <a:srgbClr val="3367D6"/>
                </a:solidFill>
                <a:highlight>
                  <a:srgbClr val="FFFFFF"/>
                </a:highlight>
                <a:latin typeface="Roboto Mono"/>
                <a:ea typeface="Roboto Mono"/>
                <a:cs typeface="Roboto Mono"/>
                <a:sym typeface="Roboto Mono"/>
              </a:rPr>
              <a:t>group</a:t>
            </a:r>
            <a:r>
              <a:rPr lang="en" sz="927">
                <a:solidFill>
                  <a:srgbClr val="3A474E"/>
                </a:solidFill>
                <a:highlight>
                  <a:srgbClr val="FFFFFF"/>
                </a:highlight>
                <a:latin typeface="Roboto Mono"/>
                <a:ea typeface="Roboto Mono"/>
                <a:cs typeface="Roboto Mono"/>
                <a:sym typeface="Roboto Mono"/>
              </a:rPr>
              <a:t> </a:t>
            </a:r>
            <a:r>
              <a:rPr lang="en" sz="927">
                <a:solidFill>
                  <a:srgbClr val="3367D6"/>
                </a:solidFill>
                <a:highlight>
                  <a:srgbClr val="FFFFFF"/>
                </a:highlight>
                <a:latin typeface="Roboto Mono"/>
                <a:ea typeface="Roboto Mono"/>
                <a:cs typeface="Roboto Mono"/>
                <a:sym typeface="Roboto Mono"/>
              </a:rPr>
              <a:t>by</a:t>
            </a:r>
            <a:r>
              <a:rPr lang="en" sz="927">
                <a:solidFill>
                  <a:srgbClr val="3A474E"/>
                </a:solidFill>
                <a:highlight>
                  <a:srgbClr val="FFFFFF"/>
                </a:highlight>
                <a:latin typeface="Roboto Mono"/>
                <a:ea typeface="Roboto Mono"/>
                <a:cs typeface="Roboto Mono"/>
                <a:sym typeface="Roboto Mono"/>
              </a:rPr>
              <a:t> </a:t>
            </a:r>
            <a:r>
              <a:rPr lang="en" sz="927">
                <a:solidFill>
                  <a:schemeClr val="dk1"/>
                </a:solidFill>
                <a:highlight>
                  <a:srgbClr val="FFFFFF"/>
                </a:highlight>
                <a:latin typeface="Roboto Mono"/>
                <a:ea typeface="Roboto Mono"/>
                <a:cs typeface="Roboto Mono"/>
                <a:sym typeface="Roboto Mono"/>
              </a:rPr>
              <a:t>c</a:t>
            </a:r>
            <a:r>
              <a:rPr lang="en" sz="927">
                <a:solidFill>
                  <a:srgbClr val="3A474E"/>
                </a:solidFill>
                <a:highlight>
                  <a:srgbClr val="FFFFFF"/>
                </a:highlight>
                <a:latin typeface="Roboto Mono"/>
                <a:ea typeface="Roboto Mono"/>
                <a:cs typeface="Roboto Mono"/>
                <a:sym typeface="Roboto Mono"/>
              </a:rPr>
              <a:t>.</a:t>
            </a:r>
            <a:r>
              <a:rPr lang="en" sz="927">
                <a:solidFill>
                  <a:schemeClr val="dk1"/>
                </a:solidFill>
                <a:highlight>
                  <a:srgbClr val="FFFFFF"/>
                </a:highlight>
                <a:latin typeface="Roboto Mono"/>
                <a:ea typeface="Roboto Mono"/>
                <a:cs typeface="Roboto Mono"/>
                <a:sym typeface="Roboto Mono"/>
              </a:rPr>
              <a:t>customerid</a:t>
            </a:r>
            <a:endParaRPr sz="927">
              <a:solidFill>
                <a:schemeClr val="dk1"/>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rPr lang="en" sz="927">
                <a:solidFill>
                  <a:srgbClr val="3367D6"/>
                </a:solidFill>
                <a:highlight>
                  <a:srgbClr val="FFFFFF"/>
                </a:highlight>
                <a:latin typeface="Roboto Mono"/>
                <a:ea typeface="Roboto Mono"/>
                <a:cs typeface="Roboto Mono"/>
                <a:sym typeface="Roboto Mono"/>
              </a:rPr>
              <a:t>having</a:t>
            </a:r>
            <a:r>
              <a:rPr lang="en" sz="927">
                <a:solidFill>
                  <a:srgbClr val="3A474E"/>
                </a:solidFill>
                <a:highlight>
                  <a:srgbClr val="FFFFFF"/>
                </a:highlight>
                <a:latin typeface="Roboto Mono"/>
                <a:ea typeface="Roboto Mono"/>
                <a:cs typeface="Roboto Mono"/>
                <a:sym typeface="Roboto Mono"/>
              </a:rPr>
              <a:t> </a:t>
            </a:r>
            <a:r>
              <a:rPr lang="en" sz="927">
                <a:solidFill>
                  <a:srgbClr val="3367D6"/>
                </a:solidFill>
                <a:highlight>
                  <a:srgbClr val="FFFFFF"/>
                </a:highlight>
                <a:latin typeface="Roboto Mono"/>
                <a:ea typeface="Roboto Mono"/>
                <a:cs typeface="Roboto Mono"/>
                <a:sym typeface="Roboto Mono"/>
              </a:rPr>
              <a:t>count</a:t>
            </a:r>
            <a:r>
              <a:rPr lang="en" sz="927">
                <a:solidFill>
                  <a:srgbClr val="37474F"/>
                </a:solidFill>
                <a:highlight>
                  <a:srgbClr val="FFFFFF"/>
                </a:highlight>
                <a:latin typeface="Roboto Mono"/>
                <a:ea typeface="Roboto Mono"/>
                <a:cs typeface="Roboto Mono"/>
                <a:sym typeface="Roboto Mono"/>
              </a:rPr>
              <a:t>(*)</a:t>
            </a:r>
            <a:r>
              <a:rPr lang="en" sz="927">
                <a:solidFill>
                  <a:srgbClr val="3A474E"/>
                </a:solidFill>
                <a:highlight>
                  <a:srgbClr val="FFFFFF"/>
                </a:highlight>
                <a:latin typeface="Roboto Mono"/>
                <a:ea typeface="Roboto Mono"/>
                <a:cs typeface="Roboto Mono"/>
                <a:sym typeface="Roboto Mono"/>
              </a:rPr>
              <a:t> </a:t>
            </a:r>
            <a:r>
              <a:rPr lang="en" sz="927">
                <a:solidFill>
                  <a:srgbClr val="37474F"/>
                </a:solidFill>
                <a:highlight>
                  <a:srgbClr val="FFFFFF"/>
                </a:highlight>
                <a:latin typeface="Roboto Mono"/>
                <a:ea typeface="Roboto Mono"/>
                <a:cs typeface="Roboto Mono"/>
                <a:sym typeface="Roboto Mono"/>
              </a:rPr>
              <a:t>&gt;</a:t>
            </a:r>
            <a:r>
              <a:rPr lang="en" sz="927">
                <a:solidFill>
                  <a:srgbClr val="3A474E"/>
                </a:solidFill>
                <a:highlight>
                  <a:srgbClr val="FFFFFF"/>
                </a:highlight>
                <a:latin typeface="Roboto Mono"/>
                <a:ea typeface="Roboto Mono"/>
                <a:cs typeface="Roboto Mono"/>
                <a:sym typeface="Roboto Mono"/>
              </a:rPr>
              <a:t> </a:t>
            </a:r>
            <a:r>
              <a:rPr lang="en" sz="927">
                <a:solidFill>
                  <a:srgbClr val="F4511E"/>
                </a:solidFill>
                <a:highlight>
                  <a:srgbClr val="FFFFFF"/>
                </a:highlight>
                <a:latin typeface="Roboto Mono"/>
                <a:ea typeface="Roboto Mono"/>
                <a:cs typeface="Roboto Mono"/>
                <a:sym typeface="Roboto Mono"/>
              </a:rPr>
              <a:t>5</a:t>
            </a:r>
            <a:r>
              <a:rPr lang="en" sz="927">
                <a:solidFill>
                  <a:srgbClr val="3A474E"/>
                </a:solidFill>
                <a:highlight>
                  <a:srgbClr val="FFFFFF"/>
                </a:highlight>
                <a:latin typeface="Roboto Mono"/>
                <a:ea typeface="Roboto Mono"/>
                <a:cs typeface="Roboto Mono"/>
                <a:sym typeface="Roboto Mono"/>
              </a:rPr>
              <a:t>;</a:t>
            </a:r>
            <a:endParaRPr sz="927">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t/>
            </a:r>
            <a:endParaRPr sz="927">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t/>
            </a:r>
            <a:endParaRPr sz="927">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t/>
            </a:r>
            <a:endParaRPr sz="927">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t/>
            </a:r>
            <a:endParaRPr sz="927">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t/>
            </a:r>
            <a:endParaRPr sz="927">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t/>
            </a:r>
            <a:endParaRPr sz="927">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t/>
            </a:r>
            <a:endParaRPr sz="927">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t/>
            </a:r>
            <a:endParaRPr sz="927">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t/>
            </a:r>
            <a:endParaRPr sz="927">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t/>
            </a:r>
            <a:endParaRPr sz="927">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t/>
            </a:r>
            <a:endParaRPr sz="927">
              <a:solidFill>
                <a:srgbClr val="3A474E"/>
              </a:solidFill>
              <a:highlight>
                <a:srgbClr val="FFFFFF"/>
              </a:highlight>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523"/>
              <a:buFont typeface="Arial"/>
              <a:buNone/>
            </a:pPr>
            <a:r>
              <a:t/>
            </a:r>
            <a:endParaRPr sz="927">
              <a:solidFill>
                <a:srgbClr val="3A474E"/>
              </a:solidFill>
              <a:highlight>
                <a:srgbClr val="FFFFFF"/>
              </a:highlight>
              <a:latin typeface="Roboto Mono"/>
              <a:ea typeface="Roboto Mono"/>
              <a:cs typeface="Roboto Mono"/>
              <a:sym typeface="Roboto Mono"/>
            </a:endParaRPr>
          </a:p>
          <a:p>
            <a:pPr indent="0" lvl="0" marL="0" rtl="0" algn="l">
              <a:lnSpc>
                <a:spcPct val="105000"/>
              </a:lnSpc>
              <a:spcBef>
                <a:spcPts val="0"/>
              </a:spcBef>
              <a:spcAft>
                <a:spcPts val="1200"/>
              </a:spcAft>
              <a:buSzPts val="523"/>
              <a:buNone/>
            </a:pPr>
            <a:r>
              <a:t/>
            </a:r>
            <a:endParaRPr sz="135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*Ques4. An employee of ours (Margaret Peacock, EmployeeID 4) has the record of completing most orders. However, there are some customers who've never placed an order with her. Show all such customers.</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311700" y="2571750"/>
            <a:ext cx="8520600" cy="1997400"/>
          </a:xfrm>
          <a:prstGeom prst="rect">
            <a:avLst/>
          </a:prstGeom>
        </p:spPr>
        <p:txBody>
          <a:bodyPr anchorCtr="0" anchor="t" bIns="91425" lIns="91425" spcFirstLastPara="1" rIns="91425" wrap="square" tIns="91425">
            <a:normAutofit fontScale="77500" lnSpcReduction="20000"/>
          </a:bodyPr>
          <a:lstStyle/>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select</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c</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customerid</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o</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customerid</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rgbClr val="0D904F"/>
                </a:solidFill>
                <a:highlight>
                  <a:srgbClr val="FFFFFF"/>
                </a:highlight>
                <a:latin typeface="Roboto Mono"/>
                <a:ea typeface="Roboto Mono"/>
                <a:cs typeface="Roboto Mono"/>
                <a:sym typeface="Roboto Mono"/>
              </a:rPr>
              <a:t>`business_case_study.customers`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c</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LEFT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JOIN</a:t>
            </a:r>
            <a:r>
              <a:rPr lang="en" sz="900">
                <a:solidFill>
                  <a:srgbClr val="3A474E"/>
                </a:solidFill>
                <a:highlight>
                  <a:srgbClr val="FFFFFF"/>
                </a:highlight>
                <a:latin typeface="Roboto Mono"/>
                <a:ea typeface="Roboto Mono"/>
                <a:cs typeface="Roboto Mono"/>
                <a:sym typeface="Roboto Mono"/>
              </a:rPr>
              <a:t> </a:t>
            </a:r>
            <a:r>
              <a:rPr lang="en" sz="900">
                <a:solidFill>
                  <a:srgbClr val="0D904F"/>
                </a:solidFill>
                <a:highlight>
                  <a:srgbClr val="FFFFFF"/>
                </a:highlight>
                <a:latin typeface="Roboto Mono"/>
                <a:ea typeface="Roboto Mono"/>
                <a:cs typeface="Roboto Mono"/>
                <a:sym typeface="Roboto Mono"/>
              </a:rPr>
              <a:t>`business_case_study.orders`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ON</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c</a:t>
            </a:r>
            <a:r>
              <a:rPr lang="en" sz="900">
                <a:solidFill>
                  <a:srgbClr val="3A474E"/>
                </a:solidFill>
                <a:highlight>
                  <a:srgbClr val="FFFFFF"/>
                </a:highlight>
                <a:latin typeface="Roboto Mono"/>
                <a:ea typeface="Roboto Mono"/>
                <a:cs typeface="Roboto Mono"/>
                <a:sym typeface="Roboto Mono"/>
              </a:rPr>
              <a:t>.</a:t>
            </a:r>
            <a:r>
              <a:rPr lang="en" sz="900">
                <a:solidFill>
                  <a:srgbClr val="800000"/>
                </a:solidFill>
                <a:highlight>
                  <a:srgbClr val="FFFFFF"/>
                </a:highlight>
                <a:latin typeface="Roboto Mono"/>
                <a:ea typeface="Roboto Mono"/>
                <a:cs typeface="Roboto Mono"/>
                <a:sym typeface="Roboto Mono"/>
              </a:rPr>
              <a:t>customerid</a:t>
            </a:r>
            <a:r>
              <a:rPr lang="en" sz="900">
                <a:solidFill>
                  <a:srgbClr val="3A474E"/>
                </a:solidFill>
                <a:highlight>
                  <a:srgbClr val="FFFFFF"/>
                </a:highlight>
                <a:latin typeface="Roboto Mono"/>
                <a:ea typeface="Roboto Mono"/>
                <a:cs typeface="Roboto Mono"/>
                <a:sym typeface="Roboto Mono"/>
              </a:rPr>
              <a:t> = </a:t>
            </a:r>
            <a:r>
              <a:rPr lang="en" sz="900">
                <a:solidFill>
                  <a:schemeClr val="dk1"/>
                </a:solidFill>
                <a:highlight>
                  <a:srgbClr val="FFFFFF"/>
                </a:highlight>
                <a:latin typeface="Roboto Mono"/>
                <a:ea typeface="Roboto Mono"/>
                <a:cs typeface="Roboto Mono"/>
                <a:sym typeface="Roboto Mono"/>
              </a:rPr>
              <a:t>o</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customerid</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and</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a:t>
            </a:r>
            <a:r>
              <a:rPr lang="en" sz="900">
                <a:solidFill>
                  <a:srgbClr val="3A474E"/>
                </a:solidFill>
                <a:highlight>
                  <a:srgbClr val="FFFFFF"/>
                </a:highlight>
                <a:latin typeface="Roboto Mono"/>
                <a:ea typeface="Roboto Mono"/>
                <a:cs typeface="Roboto Mono"/>
                <a:sym typeface="Roboto Mono"/>
              </a:rPr>
              <a:t>.</a:t>
            </a:r>
            <a:r>
              <a:rPr lang="en" sz="900">
                <a:solidFill>
                  <a:srgbClr val="800000"/>
                </a:solidFill>
                <a:highlight>
                  <a:srgbClr val="FFFFFF"/>
                </a:highlight>
                <a:latin typeface="Roboto Mono"/>
                <a:ea typeface="Roboto Mono"/>
                <a:cs typeface="Roboto Mono"/>
                <a:sym typeface="Roboto Mono"/>
              </a:rPr>
              <a:t>employeeid</a:t>
            </a:r>
            <a:r>
              <a:rPr lang="en" sz="900">
                <a:solidFill>
                  <a:srgbClr val="3A474E"/>
                </a:solidFill>
                <a:highlight>
                  <a:srgbClr val="FFFFFF"/>
                </a:highlight>
                <a:latin typeface="Roboto Mono"/>
                <a:ea typeface="Roboto Mono"/>
                <a:cs typeface="Roboto Mono"/>
                <a:sym typeface="Roboto Mono"/>
              </a:rPr>
              <a:t> = </a:t>
            </a:r>
            <a:r>
              <a:rPr lang="en" sz="900">
                <a:solidFill>
                  <a:srgbClr val="F4511E"/>
                </a:solidFill>
                <a:highlight>
                  <a:srgbClr val="FFFFFF"/>
                </a:highlight>
                <a:latin typeface="Roboto Mono"/>
                <a:ea typeface="Roboto Mono"/>
                <a:cs typeface="Roboto Mono"/>
                <a:sym typeface="Roboto Mono"/>
              </a:rPr>
              <a:t>4</a:t>
            </a:r>
            <a:endParaRPr sz="900">
              <a:solidFill>
                <a:srgbClr val="F4511E"/>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where</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customerid</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is</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null</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t/>
            </a:r>
            <a:endParaRPr sz="900">
              <a:solidFill>
                <a:srgbClr val="3A474E"/>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select</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customerid</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business_case_study</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customers</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where</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customerid</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not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in</a:t>
            </a:r>
            <a:r>
              <a:rPr lang="en" sz="900">
                <a:solidFill>
                  <a:srgbClr val="3A474E"/>
                </a:solidFill>
                <a:highlight>
                  <a:srgbClr val="FFFFFF"/>
                </a:highlight>
                <a:latin typeface="Roboto Mono"/>
                <a:ea typeface="Roboto Mono"/>
                <a:cs typeface="Roboto Mono"/>
                <a:sym typeface="Roboto Mono"/>
              </a:rPr>
              <a:t> </a:t>
            </a:r>
            <a:r>
              <a:rPr lang="en" sz="900">
                <a:solidFill>
                  <a:srgbClr val="37474F"/>
                </a:solidFill>
                <a:highlight>
                  <a:srgbClr val="FFFFFF"/>
                </a:highlight>
                <a:latin typeface="Roboto Mono"/>
                <a:ea typeface="Roboto Mono"/>
                <a:cs typeface="Roboto Mono"/>
                <a:sym typeface="Roboto Mono"/>
              </a:rPr>
              <a:t>(</a:t>
            </a:r>
            <a:endParaRPr sz="900">
              <a:solidFill>
                <a:srgbClr val="37474F"/>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select</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customerid</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business_case_study</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employees</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join</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business_case_study</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orders</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using</a:t>
            </a:r>
            <a:r>
              <a:rPr lang="en" sz="900">
                <a:solidFill>
                  <a:srgbClr val="37474F"/>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employeeid</a:t>
            </a:r>
            <a:r>
              <a:rPr lang="en" sz="900">
                <a:solidFill>
                  <a:srgbClr val="37474F"/>
                </a:solidFill>
                <a:highlight>
                  <a:srgbClr val="FFFFFF"/>
                </a:highlight>
                <a:latin typeface="Roboto Mono"/>
                <a:ea typeface="Roboto Mono"/>
                <a:cs typeface="Roboto Mono"/>
                <a:sym typeface="Roboto Mono"/>
              </a:rPr>
              <a:t>)</a:t>
            </a:r>
            <a:endParaRPr sz="900">
              <a:solidFill>
                <a:srgbClr val="37474F"/>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where</a:t>
            </a:r>
            <a:r>
              <a:rPr lang="en" sz="900">
                <a:solidFill>
                  <a:srgbClr val="3A474E"/>
                </a:solidFill>
                <a:highlight>
                  <a:srgbClr val="FFFFFF"/>
                </a:highlight>
                <a:latin typeface="Roboto Mono"/>
                <a:ea typeface="Roboto Mono"/>
                <a:cs typeface="Roboto Mono"/>
                <a:sym typeface="Roboto Mono"/>
              </a:rPr>
              <a:t> </a:t>
            </a:r>
            <a:r>
              <a:rPr lang="en" sz="900">
                <a:solidFill>
                  <a:srgbClr val="800000"/>
                </a:solidFill>
                <a:highlight>
                  <a:srgbClr val="FFFFFF"/>
                </a:highlight>
                <a:latin typeface="Roboto Mono"/>
                <a:ea typeface="Roboto Mono"/>
                <a:cs typeface="Roboto Mono"/>
                <a:sym typeface="Roboto Mono"/>
              </a:rPr>
              <a:t>employeeid</a:t>
            </a:r>
            <a:r>
              <a:rPr lang="en" sz="900">
                <a:solidFill>
                  <a:srgbClr val="3A474E"/>
                </a:solidFill>
                <a:highlight>
                  <a:srgbClr val="FFFFFF"/>
                </a:highlight>
                <a:latin typeface="Roboto Mono"/>
                <a:ea typeface="Roboto Mono"/>
                <a:cs typeface="Roboto Mono"/>
                <a:sym typeface="Roboto Mono"/>
              </a:rPr>
              <a:t>=</a:t>
            </a:r>
            <a:r>
              <a:rPr lang="en" sz="900">
                <a:solidFill>
                  <a:srgbClr val="F4511E"/>
                </a:solidFill>
                <a:highlight>
                  <a:srgbClr val="FFFFFF"/>
                </a:highlight>
                <a:latin typeface="Roboto Mono"/>
                <a:ea typeface="Roboto Mono"/>
                <a:cs typeface="Roboto Mono"/>
                <a:sym typeface="Roboto Mono"/>
              </a:rPr>
              <a:t>4</a:t>
            </a:r>
            <a:endParaRPr sz="900">
              <a:solidFill>
                <a:srgbClr val="F4511E"/>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7474F"/>
                </a:solidFill>
                <a:highlight>
                  <a:srgbClr val="FFFFFF"/>
                </a:highlight>
                <a:latin typeface="Roboto Mono"/>
                <a:ea typeface="Roboto Mono"/>
                <a:cs typeface="Roboto Mono"/>
                <a:sym typeface="Roboto Mono"/>
              </a:rPr>
              <a:t>)</a:t>
            </a:r>
            <a:endParaRPr sz="900">
              <a:solidFill>
                <a:srgbClr val="37474F"/>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t/>
            </a:r>
            <a:endParaRPr sz="900">
              <a:solidFill>
                <a:srgbClr val="3A474E"/>
              </a:solidFill>
              <a:highlight>
                <a:srgbClr val="FFFFFF"/>
              </a:highlight>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*Ques5. The developers at Cochin Traders are testing an app that the customers will use to show orders. In order to make sure that even the largest orders will show up correctly on the app, they'd like some samples of orders that have lots of individual line items. Display the top</a:t>
            </a:r>
            <a:endParaRPr/>
          </a:p>
          <a:p>
            <a:pPr indent="0" lvl="0" marL="0" rtl="0" algn="l">
              <a:spcBef>
                <a:spcPts val="0"/>
              </a:spcBef>
              <a:spcAft>
                <a:spcPts val="0"/>
              </a:spcAft>
              <a:buClr>
                <a:schemeClr val="dk1"/>
              </a:buClr>
              <a:buSzPct val="39285"/>
              <a:buFont typeface="Arial"/>
              <a:buNone/>
            </a:pPr>
            <a:r>
              <a:rPr lang="en"/>
              <a:t>10 orders with the most line items.</a:t>
            </a:r>
            <a:endParaRPr/>
          </a:p>
          <a:p>
            <a:pPr indent="0" lvl="0" marL="0" rtl="0" algn="l">
              <a:spcBef>
                <a:spcPts val="0"/>
              </a:spcBef>
              <a:spcAft>
                <a:spcPts val="0"/>
              </a:spcAft>
              <a:buNone/>
            </a:pPr>
            <a:r>
              <a:t/>
            </a:r>
            <a:endParaRPr/>
          </a:p>
        </p:txBody>
      </p:sp>
      <p:sp>
        <p:nvSpPr>
          <p:cNvPr id="98" name="Google Shape;98;p20"/>
          <p:cNvSpPr txBox="1"/>
          <p:nvPr>
            <p:ph idx="1" type="body"/>
          </p:nvPr>
        </p:nvSpPr>
        <p:spPr>
          <a:xfrm>
            <a:off x="311700" y="3030350"/>
            <a:ext cx="8520600" cy="1538400"/>
          </a:xfrm>
          <a:prstGeom prst="rect">
            <a:avLst/>
          </a:prstGeom>
        </p:spPr>
        <p:txBody>
          <a:bodyPr anchorCtr="0" anchor="t" bIns="91425" lIns="91425" spcFirstLastPara="1" rIns="91425" wrap="square" tIns="91425">
            <a:normAutofit fontScale="47500" lnSpcReduction="10000"/>
          </a:bodyPr>
          <a:lstStyle/>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select</a:t>
            </a:r>
            <a:endParaRPr sz="900">
              <a:solidFill>
                <a:srgbClr val="3367D6"/>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chemeClr val="dk1"/>
                </a:solidFill>
                <a:highlight>
                  <a:srgbClr val="FFFFFF"/>
                </a:highlight>
                <a:latin typeface="Roboto Mono"/>
                <a:ea typeface="Roboto Mono"/>
                <a:cs typeface="Roboto Mono"/>
                <a:sym typeface="Roboto Mono"/>
              </a:rPr>
              <a:t>o</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orderid</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COUNT</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total_order_details</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rgbClr val="0D904F"/>
                </a:solidFill>
                <a:highlight>
                  <a:srgbClr val="FFFFFF"/>
                </a:highlight>
                <a:latin typeface="Roboto Mono"/>
                <a:ea typeface="Roboto Mono"/>
                <a:cs typeface="Roboto Mono"/>
                <a:sym typeface="Roboto Mono"/>
              </a:rPr>
              <a:t>`business_case_study.orders`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INNER</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JOIN</a:t>
            </a:r>
            <a:r>
              <a:rPr lang="en" sz="900">
                <a:solidFill>
                  <a:srgbClr val="3A474E"/>
                </a:solidFill>
                <a:highlight>
                  <a:srgbClr val="FFFFFF"/>
                </a:highlight>
                <a:latin typeface="Roboto Mono"/>
                <a:ea typeface="Roboto Mono"/>
                <a:cs typeface="Roboto Mono"/>
                <a:sym typeface="Roboto Mono"/>
              </a:rPr>
              <a:t> </a:t>
            </a:r>
            <a:r>
              <a:rPr lang="en" sz="900">
                <a:solidFill>
                  <a:srgbClr val="0D904F"/>
                </a:solidFill>
                <a:highlight>
                  <a:srgbClr val="FFFFFF"/>
                </a:highlight>
                <a:latin typeface="Roboto Mono"/>
                <a:ea typeface="Roboto Mono"/>
                <a:cs typeface="Roboto Mono"/>
                <a:sym typeface="Roboto Mono"/>
              </a:rPr>
              <a:t>`business_case_study.orders_details`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od</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ON</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a:t>
            </a:r>
            <a:r>
              <a:rPr lang="en" sz="900">
                <a:solidFill>
                  <a:srgbClr val="3A474E"/>
                </a:solidFill>
                <a:highlight>
                  <a:srgbClr val="FFFFFF"/>
                </a:highlight>
                <a:latin typeface="Roboto Mono"/>
                <a:ea typeface="Roboto Mono"/>
                <a:cs typeface="Roboto Mono"/>
                <a:sym typeface="Roboto Mono"/>
              </a:rPr>
              <a:t>.</a:t>
            </a:r>
            <a:r>
              <a:rPr lang="en" sz="900">
                <a:solidFill>
                  <a:srgbClr val="800000"/>
                </a:solidFill>
                <a:highlight>
                  <a:srgbClr val="FFFFFF"/>
                </a:highlight>
                <a:latin typeface="Roboto Mono"/>
                <a:ea typeface="Roboto Mono"/>
                <a:cs typeface="Roboto Mono"/>
                <a:sym typeface="Roboto Mono"/>
              </a:rPr>
              <a:t>orderid</a:t>
            </a:r>
            <a:r>
              <a:rPr lang="en" sz="900">
                <a:solidFill>
                  <a:srgbClr val="3A474E"/>
                </a:solidFill>
                <a:highlight>
                  <a:srgbClr val="FFFFFF"/>
                </a:highlight>
                <a:latin typeface="Roboto Mono"/>
                <a:ea typeface="Roboto Mono"/>
                <a:cs typeface="Roboto Mono"/>
                <a:sym typeface="Roboto Mono"/>
              </a:rPr>
              <a:t> = </a:t>
            </a:r>
            <a:r>
              <a:rPr lang="en" sz="900">
                <a:solidFill>
                  <a:schemeClr val="dk1"/>
                </a:solidFill>
                <a:highlight>
                  <a:srgbClr val="FFFFFF"/>
                </a:highlight>
                <a:latin typeface="Roboto Mono"/>
                <a:ea typeface="Roboto Mono"/>
                <a:cs typeface="Roboto Mono"/>
                <a:sym typeface="Roboto Mono"/>
              </a:rPr>
              <a:t>od</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orderid</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GROUP</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BY</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orderid</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order</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by</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total_order_details</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desc</a:t>
            </a:r>
            <a:endParaRPr sz="900">
              <a:solidFill>
                <a:srgbClr val="3367D6"/>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LIMIT</a:t>
            </a:r>
            <a:r>
              <a:rPr lang="en" sz="900">
                <a:solidFill>
                  <a:srgbClr val="3A474E"/>
                </a:solidFill>
                <a:highlight>
                  <a:srgbClr val="FFFFFF"/>
                </a:highlight>
                <a:latin typeface="Roboto Mono"/>
                <a:ea typeface="Roboto Mono"/>
                <a:cs typeface="Roboto Mono"/>
                <a:sym typeface="Roboto Mono"/>
              </a:rPr>
              <a:t> </a:t>
            </a:r>
            <a:r>
              <a:rPr lang="en" sz="900">
                <a:solidFill>
                  <a:srgbClr val="F4511E"/>
                </a:solidFill>
                <a:highlight>
                  <a:srgbClr val="FFFFFF"/>
                </a:highlight>
                <a:latin typeface="Roboto Mono"/>
                <a:ea typeface="Roboto Mono"/>
                <a:cs typeface="Roboto Mono"/>
                <a:sym typeface="Roboto Mono"/>
              </a:rPr>
              <a:t>10</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select</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orderid</a:t>
            </a:r>
            <a:r>
              <a:rPr lang="en" sz="900">
                <a:solidFill>
                  <a:srgbClr val="3A474E"/>
                </a:solidFill>
                <a:highlight>
                  <a:srgbClr val="FFFFFF"/>
                </a:highlight>
                <a:latin typeface="Roboto Mono"/>
                <a:ea typeface="Roboto Mono"/>
                <a:cs typeface="Roboto Mono"/>
                <a:sym typeface="Roboto Mono"/>
              </a:rPr>
              <a:t>,</a:t>
            </a:r>
            <a:r>
              <a:rPr lang="en" sz="900">
                <a:solidFill>
                  <a:srgbClr val="3367D6"/>
                </a:solidFill>
                <a:highlight>
                  <a:srgbClr val="FFFFFF"/>
                </a:highlight>
                <a:latin typeface="Roboto Mono"/>
                <a:ea typeface="Roboto Mono"/>
                <a:cs typeface="Roboto Mono"/>
                <a:sym typeface="Roboto Mono"/>
              </a:rPr>
              <a:t>count</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number</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rgbClr val="0D904F"/>
                </a:solidFill>
                <a:highlight>
                  <a:srgbClr val="FFFFFF"/>
                </a:highlight>
                <a:latin typeface="Roboto Mono"/>
                <a:ea typeface="Roboto Mono"/>
                <a:cs typeface="Roboto Mono"/>
                <a:sym typeface="Roboto Mono"/>
              </a:rPr>
              <a:t>`business_case_study.orders_details`</a:t>
            </a:r>
            <a:endParaRPr sz="900">
              <a:solidFill>
                <a:srgbClr val="0D904F"/>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group</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by</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orderid</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order</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by</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number</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desc</a:t>
            </a:r>
            <a:endParaRPr sz="900">
              <a:solidFill>
                <a:srgbClr val="3367D6"/>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limit</a:t>
            </a:r>
            <a:r>
              <a:rPr lang="en" sz="900">
                <a:solidFill>
                  <a:srgbClr val="3A474E"/>
                </a:solidFill>
                <a:highlight>
                  <a:srgbClr val="FFFFFF"/>
                </a:highlight>
                <a:latin typeface="Roboto Mono"/>
                <a:ea typeface="Roboto Mono"/>
                <a:cs typeface="Roboto Mono"/>
                <a:sym typeface="Roboto Mono"/>
              </a:rPr>
              <a:t> </a:t>
            </a:r>
            <a:r>
              <a:rPr lang="en" sz="900">
                <a:solidFill>
                  <a:srgbClr val="F4511E"/>
                </a:solidFill>
                <a:highlight>
                  <a:srgbClr val="FFFFFF"/>
                </a:highlight>
                <a:latin typeface="Roboto Mono"/>
                <a:ea typeface="Roboto Mono"/>
                <a:cs typeface="Roboto Mono"/>
                <a:sym typeface="Roboto Mono"/>
              </a:rPr>
              <a:t>10</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*Ques6. Retrieve the top 5 best-selling products on the basis of the quantity ordered.</a:t>
            </a:r>
            <a:endParaRPr/>
          </a:p>
          <a:p>
            <a:pPr indent="0" lvl="0" marL="0" rtl="0" algn="l">
              <a:spcBef>
                <a:spcPts val="0"/>
              </a:spcBef>
              <a:spcAft>
                <a:spcPts val="0"/>
              </a:spcAft>
              <a:buNone/>
            </a:pPr>
            <a:r>
              <a:t/>
            </a:r>
            <a:endParaRPr/>
          </a:p>
        </p:txBody>
      </p:sp>
      <p:sp>
        <p:nvSpPr>
          <p:cNvPr id="104" name="Google Shape;104;p21"/>
          <p:cNvSpPr txBox="1"/>
          <p:nvPr>
            <p:ph idx="1" type="body"/>
          </p:nvPr>
        </p:nvSpPr>
        <p:spPr>
          <a:xfrm>
            <a:off x="311700" y="1887350"/>
            <a:ext cx="8520600" cy="2681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select</a:t>
            </a:r>
            <a:endParaRPr sz="900">
              <a:solidFill>
                <a:srgbClr val="3367D6"/>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rgbClr val="FFFFFF"/>
                </a:highlight>
                <a:latin typeface="Roboto Mono"/>
                <a:ea typeface="Roboto Mono"/>
                <a:cs typeface="Roboto Mono"/>
                <a:sym typeface="Roboto Mono"/>
              </a:rPr>
              <a:t>productname</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SUM</a:t>
            </a:r>
            <a:r>
              <a:rPr lang="en" sz="900">
                <a:solidFill>
                  <a:srgbClr val="37474F"/>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quantity</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total_qty</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rgbClr val="0D904F"/>
                </a:solidFill>
                <a:highlight>
                  <a:srgbClr val="FFFFFF"/>
                </a:highlight>
                <a:latin typeface="Roboto Mono"/>
                <a:ea typeface="Roboto Mono"/>
                <a:cs typeface="Roboto Mono"/>
                <a:sym typeface="Roboto Mono"/>
              </a:rPr>
              <a:t>`business_case_study.products`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p</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JOIN</a:t>
            </a:r>
            <a:r>
              <a:rPr lang="en" sz="900">
                <a:solidFill>
                  <a:srgbClr val="3A474E"/>
                </a:solidFill>
                <a:highlight>
                  <a:srgbClr val="FFFFFF"/>
                </a:highlight>
                <a:latin typeface="Roboto Mono"/>
                <a:ea typeface="Roboto Mono"/>
                <a:cs typeface="Roboto Mono"/>
                <a:sym typeface="Roboto Mono"/>
              </a:rPr>
              <a:t> </a:t>
            </a:r>
            <a:r>
              <a:rPr lang="en" sz="900">
                <a:solidFill>
                  <a:srgbClr val="0D904F"/>
                </a:solidFill>
                <a:highlight>
                  <a:srgbClr val="FFFFFF"/>
                </a:highlight>
                <a:latin typeface="Roboto Mono"/>
                <a:ea typeface="Roboto Mono"/>
                <a:cs typeface="Roboto Mono"/>
                <a:sym typeface="Roboto Mono"/>
              </a:rPr>
              <a:t>`business_case_study.orders_details`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od</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ON</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p</a:t>
            </a:r>
            <a:r>
              <a:rPr lang="en" sz="900">
                <a:solidFill>
                  <a:srgbClr val="3A474E"/>
                </a:solidFill>
                <a:highlight>
                  <a:srgbClr val="FFFFFF"/>
                </a:highlight>
                <a:latin typeface="Roboto Mono"/>
                <a:ea typeface="Roboto Mono"/>
                <a:cs typeface="Roboto Mono"/>
                <a:sym typeface="Roboto Mono"/>
              </a:rPr>
              <a:t>.</a:t>
            </a:r>
            <a:r>
              <a:rPr lang="en" sz="900">
                <a:solidFill>
                  <a:srgbClr val="800000"/>
                </a:solidFill>
                <a:highlight>
                  <a:srgbClr val="FFFFFF"/>
                </a:highlight>
                <a:latin typeface="Roboto Mono"/>
                <a:ea typeface="Roboto Mono"/>
                <a:cs typeface="Roboto Mono"/>
                <a:sym typeface="Roboto Mono"/>
              </a:rPr>
              <a:t>productid</a:t>
            </a:r>
            <a:r>
              <a:rPr lang="en" sz="900">
                <a:solidFill>
                  <a:srgbClr val="3A474E"/>
                </a:solidFill>
                <a:highlight>
                  <a:srgbClr val="FFFFFF"/>
                </a:highlight>
                <a:latin typeface="Roboto Mono"/>
                <a:ea typeface="Roboto Mono"/>
                <a:cs typeface="Roboto Mono"/>
                <a:sym typeface="Roboto Mono"/>
              </a:rPr>
              <a:t> = </a:t>
            </a:r>
            <a:r>
              <a:rPr lang="en" sz="900">
                <a:solidFill>
                  <a:schemeClr val="dk1"/>
                </a:solidFill>
                <a:highlight>
                  <a:srgbClr val="FFFFFF"/>
                </a:highlight>
                <a:latin typeface="Roboto Mono"/>
                <a:ea typeface="Roboto Mono"/>
                <a:cs typeface="Roboto Mono"/>
                <a:sym typeface="Roboto Mono"/>
              </a:rPr>
              <a:t>od</a:t>
            </a:r>
            <a:r>
              <a:rPr lang="en" sz="900">
                <a:solidFill>
                  <a:srgbClr val="3A474E"/>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productid</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group</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by</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productname</a:t>
            </a:r>
            <a:endParaRPr sz="900">
              <a:solidFill>
                <a:schemeClr val="dk1"/>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order</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by</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total_qty</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desc</a:t>
            </a:r>
            <a:endParaRPr sz="900">
              <a:solidFill>
                <a:srgbClr val="3367D6"/>
              </a:solidFill>
              <a:highlight>
                <a:srgbClr val="FFFFFF"/>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67D6"/>
                </a:solidFill>
                <a:highlight>
                  <a:srgbClr val="FFFFFF"/>
                </a:highlight>
                <a:latin typeface="Roboto Mono"/>
                <a:ea typeface="Roboto Mono"/>
                <a:cs typeface="Roboto Mono"/>
                <a:sym typeface="Roboto Mono"/>
              </a:rPr>
              <a:t>limit</a:t>
            </a:r>
            <a:r>
              <a:rPr lang="en" sz="900">
                <a:solidFill>
                  <a:srgbClr val="3A474E"/>
                </a:solidFill>
                <a:highlight>
                  <a:srgbClr val="FFFFFF"/>
                </a:highlight>
                <a:latin typeface="Roboto Mono"/>
                <a:ea typeface="Roboto Mono"/>
                <a:cs typeface="Roboto Mono"/>
                <a:sym typeface="Roboto Mono"/>
              </a:rPr>
              <a:t> </a:t>
            </a:r>
            <a:r>
              <a:rPr lang="en" sz="900">
                <a:solidFill>
                  <a:srgbClr val="F4511E"/>
                </a:solidFill>
                <a:highlight>
                  <a:srgbClr val="FFFFFF"/>
                </a:highlight>
                <a:latin typeface="Roboto Mono"/>
                <a:ea typeface="Roboto Mono"/>
                <a:cs typeface="Roboto Mono"/>
                <a:sym typeface="Roboto Mono"/>
              </a:rPr>
              <a:t>5</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