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17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00dcc702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00dcc702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600dcc702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600dcc702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00dcc702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600dcc702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00dcc702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600dcc702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00dcc702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00dcc70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00dcc702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00dcc702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00dcc702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00dcc702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600dcc702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600dcc702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00dcc702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00dcc702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00dcc702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00dcc702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00dcc702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00dcc702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00dcc702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00dcc702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Business Case Study</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*Ques7. Analyze the monthly order count for the year 1997.</a:t>
            </a:r>
            <a:endParaRPr/>
          </a:p>
        </p:txBody>
      </p:sp>
      <p:sp>
        <p:nvSpPr>
          <p:cNvPr id="110" name="Google Shape;110;p22"/>
          <p:cNvSpPr txBox="1">
            <a:spLocks noGrp="1"/>
          </p:cNvSpPr>
          <p:nvPr>
            <p:ph type="body" idx="1"/>
          </p:nvPr>
        </p:nvSpPr>
        <p:spPr>
          <a:xfrm>
            <a:off x="311700" y="1650375"/>
            <a:ext cx="8520600" cy="2918400"/>
          </a:xfrm>
          <a:prstGeom prst="rect">
            <a:avLst/>
          </a:prstGeom>
        </p:spPr>
        <p:txBody>
          <a:bodyPr spcFirstLastPara="1" wrap="square" lIns="91425" tIns="91425" rIns="91425" bIns="91425" anchor="t" anchorCtr="0">
            <a:normAutofit/>
          </a:bodyPr>
          <a:lstStyle/>
          <a:p>
            <a:pPr marL="114300" indent="0">
              <a:buNone/>
            </a:pPr>
            <a:r>
              <a:rPr lang="en-US" b="0" dirty="0">
                <a:solidFill>
                  <a:srgbClr val="3367D6"/>
                </a:solidFill>
                <a:effectLst/>
                <a:latin typeface="Roboto Mono" panose="00000009000000000000" pitchFamily="49" charset="0"/>
              </a:rPr>
              <a:t>select</a:t>
            </a:r>
            <a:endParaRPr lang="en-US" b="0" dirty="0">
              <a:solidFill>
                <a:srgbClr val="3A474E"/>
              </a:solidFill>
              <a:effectLst/>
              <a:latin typeface="Roboto Mono" panose="00000009000000000000" pitchFamily="49" charset="0"/>
            </a:endParaRPr>
          </a:p>
          <a:p>
            <a:pPr marL="114300" indent="0">
              <a:buNone/>
            </a:pPr>
            <a:r>
              <a:rPr lang="en-US" b="0" dirty="0">
                <a:solidFill>
                  <a:srgbClr val="3367D6"/>
                </a:solidFill>
                <a:effectLst/>
                <a:latin typeface="Roboto Mono" panose="00000009000000000000" pitchFamily="49" charset="0"/>
              </a:rPr>
              <a:t>EXTRACT</a:t>
            </a:r>
            <a:r>
              <a:rPr lang="en-US" b="0" dirty="0">
                <a:solidFill>
                  <a:srgbClr val="37474F"/>
                </a:solidFill>
                <a:effectLst/>
                <a:latin typeface="Roboto Mono" panose="00000009000000000000" pitchFamily="49" charset="0"/>
              </a:rPr>
              <a:t>(</a:t>
            </a:r>
            <a:r>
              <a:rPr lang="en-US" b="0" dirty="0">
                <a:solidFill>
                  <a:srgbClr val="000000"/>
                </a:solidFill>
                <a:effectLst/>
                <a:latin typeface="Roboto Mono" panose="00000009000000000000" pitchFamily="49" charset="0"/>
              </a:rPr>
              <a:t>MONTH</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orderdate</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month</a:t>
            </a:r>
            <a:r>
              <a:rPr lang="en-US" b="0" dirty="0">
                <a:solidFill>
                  <a:srgbClr val="3A474E"/>
                </a:solidFill>
                <a:effectLst/>
                <a:latin typeface="Roboto Mono" panose="00000009000000000000" pitchFamily="49" charset="0"/>
              </a:rPr>
              <a:t>,</a:t>
            </a:r>
          </a:p>
          <a:p>
            <a:pPr marL="114300" indent="0">
              <a:buNone/>
            </a:pPr>
            <a:r>
              <a:rPr lang="en-US" b="0" dirty="0">
                <a:solidFill>
                  <a:srgbClr val="3367D6"/>
                </a:solidFill>
                <a:effectLst/>
                <a:latin typeface="Roboto Mono" panose="00000009000000000000" pitchFamily="49" charset="0"/>
              </a:rPr>
              <a:t>COUNT</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ordercount</a:t>
            </a:r>
            <a:endParaRPr lang="en-US" b="0" dirty="0">
              <a:solidFill>
                <a:srgbClr val="3A474E"/>
              </a:solidFill>
              <a:effectLst/>
              <a:latin typeface="Roboto Mono" panose="00000009000000000000" pitchFamily="49" charset="0"/>
            </a:endParaRPr>
          </a:p>
          <a:p>
            <a:pPr marL="114300" indent="0">
              <a:buNone/>
            </a:pP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a:solidFill>
                  <a:srgbClr val="0D904F"/>
                </a:solidFill>
                <a:effectLst/>
                <a:latin typeface="Roboto Mono" panose="00000009000000000000" pitchFamily="49" charset="0"/>
              </a:rPr>
              <a:t>`</a:t>
            </a:r>
            <a:r>
              <a:rPr lang="en-US" b="0" dirty="0" err="1">
                <a:solidFill>
                  <a:srgbClr val="0D904F"/>
                </a:solidFill>
                <a:effectLst/>
                <a:latin typeface="Roboto Mono" panose="00000009000000000000" pitchFamily="49" charset="0"/>
              </a:rPr>
              <a:t>ShippingCasestudy.orders</a:t>
            </a:r>
            <a:r>
              <a:rPr lang="en-US" b="0" dirty="0">
                <a:solidFill>
                  <a:srgbClr val="0D90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pPr marL="114300" indent="0">
              <a:buNone/>
            </a:pPr>
            <a:r>
              <a:rPr lang="en-US" b="0" dirty="0">
                <a:solidFill>
                  <a:srgbClr val="3367D6"/>
                </a:solidFill>
                <a:effectLst/>
                <a:latin typeface="Roboto Mono" panose="00000009000000000000" pitchFamily="49" charset="0"/>
              </a:rPr>
              <a:t>where</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EXTRACT</a:t>
            </a:r>
            <a:r>
              <a:rPr lang="en-US" b="0" dirty="0">
                <a:solidFill>
                  <a:srgbClr val="37474F"/>
                </a:solidFill>
                <a:effectLst/>
                <a:latin typeface="Roboto Mono" panose="00000009000000000000" pitchFamily="49" charset="0"/>
              </a:rPr>
              <a:t>(</a:t>
            </a:r>
            <a:r>
              <a:rPr lang="en-US" b="0" dirty="0">
                <a:solidFill>
                  <a:srgbClr val="000000"/>
                </a:solidFill>
                <a:effectLst/>
                <a:latin typeface="Roboto Mono" panose="00000009000000000000" pitchFamily="49" charset="0"/>
              </a:rPr>
              <a:t>YEAR</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orderdate</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 </a:t>
            </a:r>
            <a:r>
              <a:rPr lang="en-US" b="0" dirty="0">
                <a:solidFill>
                  <a:srgbClr val="F4511E"/>
                </a:solidFill>
                <a:effectLst/>
                <a:latin typeface="Roboto Mono" panose="00000009000000000000" pitchFamily="49" charset="0"/>
              </a:rPr>
              <a:t>1997</a:t>
            </a:r>
            <a:endParaRPr lang="en-US" b="0" dirty="0">
              <a:solidFill>
                <a:srgbClr val="3A474E"/>
              </a:solidFill>
              <a:effectLst/>
              <a:latin typeface="Roboto Mono" panose="00000009000000000000" pitchFamily="49" charset="0"/>
            </a:endParaRPr>
          </a:p>
          <a:p>
            <a:pPr marL="114300" indent="0">
              <a:buNone/>
            </a:pPr>
            <a:r>
              <a:rPr lang="en-US" b="0" dirty="0">
                <a:solidFill>
                  <a:srgbClr val="3367D6"/>
                </a:solidFill>
                <a:effectLst/>
                <a:latin typeface="Roboto Mono" panose="00000009000000000000" pitchFamily="49" charset="0"/>
              </a:rPr>
              <a:t>group</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by</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month</a:t>
            </a:r>
            <a:endParaRPr lang="en-US" b="0" dirty="0">
              <a:solidFill>
                <a:srgbClr val="3A474E"/>
              </a:solidFill>
              <a:effectLst/>
              <a:latin typeface="Roboto Mono" panose="00000009000000000000" pitchFamily="49" charset="0"/>
            </a:endParaRPr>
          </a:p>
          <a:p>
            <a:pPr marL="114300" indent="0">
              <a:buNone/>
            </a:pPr>
            <a:r>
              <a:rPr lang="en-US" b="0" dirty="0">
                <a:solidFill>
                  <a:srgbClr val="3367D6"/>
                </a:solidFill>
                <a:effectLst/>
                <a:latin typeface="Roboto Mono" panose="00000009000000000000" pitchFamily="49" charset="0"/>
              </a:rPr>
              <a:t>order</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by</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month</a:t>
            </a:r>
            <a:r>
              <a:rPr lang="en-US" b="0" dirty="0">
                <a:solidFill>
                  <a:srgbClr val="3A474E"/>
                </a:solidFill>
                <a:effectLst/>
                <a:latin typeface="Roboto Mono" panose="00000009000000000000"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*Ques8. Calculate the difference in sales revenue for each month compared to the previous month.</a:t>
            </a:r>
            <a:endParaRPr/>
          </a:p>
          <a:p>
            <a:pPr marL="0" lvl="0" indent="0" algn="l" rtl="0">
              <a:spcBef>
                <a:spcPts val="0"/>
              </a:spcBef>
              <a:spcAft>
                <a:spcPts val="0"/>
              </a:spcAft>
              <a:buNone/>
            </a:pPr>
            <a:endParaRPr/>
          </a:p>
        </p:txBody>
      </p:sp>
      <p:sp>
        <p:nvSpPr>
          <p:cNvPr id="116" name="Google Shape;116;p23"/>
          <p:cNvSpPr txBox="1">
            <a:spLocks noGrp="1"/>
          </p:cNvSpPr>
          <p:nvPr>
            <p:ph type="body" idx="1"/>
          </p:nvPr>
        </p:nvSpPr>
        <p:spPr>
          <a:xfrm>
            <a:off x="311700" y="2012800"/>
            <a:ext cx="8520600" cy="2556000"/>
          </a:xfrm>
          <a:prstGeom prst="rect">
            <a:avLst/>
          </a:prstGeom>
        </p:spPr>
        <p:txBody>
          <a:bodyPr spcFirstLastPara="1" wrap="square" lIns="91425" tIns="91425" rIns="91425" bIns="91425" anchor="t" anchorCtr="0">
            <a:normAutofit fontScale="47500" lnSpcReduction="20000"/>
          </a:bodyPr>
          <a:lstStyle/>
          <a:p>
            <a:pPr marL="114300" indent="0">
              <a:buNone/>
            </a:pPr>
            <a:r>
              <a:rPr lang="en-IN" b="0" dirty="0">
                <a:solidFill>
                  <a:srgbClr val="3367D6"/>
                </a:solidFill>
                <a:effectLst/>
                <a:latin typeface="Roboto Mono" panose="00000009000000000000" pitchFamily="49" charset="0"/>
              </a:rPr>
              <a:t>WITH</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month_revenue</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endParaRPr lang="en-IN" b="0" dirty="0">
              <a:solidFill>
                <a:srgbClr val="3A474E"/>
              </a:solidFill>
              <a:effectLst/>
              <a:latin typeface="Roboto Mono" panose="00000009000000000000" pitchFamily="49" charset="0"/>
            </a:endParaRPr>
          </a:p>
          <a:p>
            <a:pPr marL="114300" indent="0">
              <a:buNone/>
            </a:pPr>
            <a:r>
              <a:rPr lang="en-IN" b="0" dirty="0">
                <a:solidFill>
                  <a:srgbClr val="3747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select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FORMAT_DATE</a:t>
            </a:r>
            <a:r>
              <a:rPr lang="en-IN" b="0" dirty="0">
                <a:solidFill>
                  <a:srgbClr val="37474F"/>
                </a:solidFill>
                <a:effectLst/>
                <a:latin typeface="Roboto Mono" panose="00000009000000000000" pitchFamily="49" charset="0"/>
              </a:rPr>
              <a:t>(</a:t>
            </a:r>
            <a:r>
              <a:rPr lang="en-IN" b="0" dirty="0">
                <a:solidFill>
                  <a:srgbClr val="0D904F"/>
                </a:solidFill>
                <a:effectLst/>
                <a:latin typeface="Roboto Mono" panose="00000009000000000000" pitchFamily="49" charset="0"/>
              </a:rPr>
              <a:t>'%Y-%m'</a:t>
            </a:r>
            <a:r>
              <a:rPr lang="en-IN" b="0" dirty="0">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orderdate</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monthdatayearwise</a:t>
            </a:r>
            <a:r>
              <a:rPr lang="en-IN" b="0" dirty="0">
                <a:solidFill>
                  <a:srgbClr val="3A474E"/>
                </a:solidFill>
                <a:effectLst/>
                <a:latin typeface="Roboto Mono" panose="00000009000000000000" pitchFamily="49" charset="0"/>
              </a:rPr>
              <a:t>,</a:t>
            </a:r>
          </a:p>
          <a:p>
            <a:pPr marL="114300" indent="0">
              <a:buNone/>
            </a:pPr>
            <a:r>
              <a:rPr lang="en-IN" b="0" dirty="0">
                <a:solidFill>
                  <a:srgbClr val="3367D6"/>
                </a:solidFill>
                <a:effectLst/>
                <a:latin typeface="Roboto Mono" panose="00000009000000000000" pitchFamily="49" charset="0"/>
              </a:rPr>
              <a:t>ROUND</a:t>
            </a:r>
            <a:r>
              <a:rPr lang="en-IN" b="0" dirty="0">
                <a:solidFill>
                  <a:srgbClr val="37474F"/>
                </a:solidFill>
                <a:effectLst/>
                <a:latin typeface="Roboto Mono" panose="00000009000000000000" pitchFamily="49" charset="0"/>
              </a:rPr>
              <a:t>(</a:t>
            </a:r>
            <a:r>
              <a:rPr lang="en-IN" b="0" dirty="0">
                <a:solidFill>
                  <a:srgbClr val="3367D6"/>
                </a:solidFill>
                <a:effectLst/>
                <a:latin typeface="Roboto Mono" panose="00000009000000000000" pitchFamily="49" charset="0"/>
              </a:rPr>
              <a:t>SUM</a:t>
            </a:r>
            <a:r>
              <a:rPr lang="en-IN" b="0" dirty="0">
                <a:solidFill>
                  <a:srgbClr val="37474F"/>
                </a:solidFill>
                <a:effectLst/>
                <a:latin typeface="Roboto Mono" panose="00000009000000000000" pitchFamily="49" charset="0"/>
              </a:rPr>
              <a:t>(</a:t>
            </a:r>
            <a:r>
              <a:rPr lang="en-IN" b="0" dirty="0">
                <a:solidFill>
                  <a:srgbClr val="000000"/>
                </a:solidFill>
                <a:effectLst/>
                <a:latin typeface="Roboto Mono" panose="00000009000000000000" pitchFamily="49" charset="0"/>
              </a:rPr>
              <a:t>quantity</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unitprice</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a:t>
            </a:r>
            <a:r>
              <a:rPr lang="en-IN" b="0" dirty="0">
                <a:solidFill>
                  <a:srgbClr val="F4511E"/>
                </a:solidFill>
                <a:effectLst/>
                <a:latin typeface="Roboto Mono" panose="00000009000000000000" pitchFamily="49" charset="0"/>
              </a:rPr>
              <a:t>2</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revenue</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business_case_study.orders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o</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INNER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join</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business_case_study.orders_details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od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ON</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o</a:t>
            </a:r>
            <a:r>
              <a:rPr lang="en-IN" b="0" dirty="0" err="1">
                <a:solidFill>
                  <a:srgbClr val="3A474E"/>
                </a:solidFill>
                <a:effectLst/>
                <a:latin typeface="Roboto Mono" panose="00000009000000000000" pitchFamily="49" charset="0"/>
              </a:rPr>
              <a:t>.</a:t>
            </a:r>
            <a:r>
              <a:rPr lang="en-IN" b="0" dirty="0" err="1">
                <a:solidFill>
                  <a:srgbClr val="800000"/>
                </a:solidFill>
                <a:effectLst/>
                <a:latin typeface="Roboto Mono" panose="00000009000000000000" pitchFamily="49" charset="0"/>
              </a:rPr>
              <a:t>orderid</a:t>
            </a:r>
            <a:r>
              <a:rPr lang="en-IN" b="0" dirty="0">
                <a:solidFill>
                  <a:srgbClr val="3A474E"/>
                </a:solidFill>
                <a:effectLst/>
                <a:latin typeface="Roboto Mono" panose="00000009000000000000" pitchFamily="49" charset="0"/>
              </a:rPr>
              <a:t> =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orderid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group</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monthdatayearwise</a:t>
            </a:r>
            <a:endParaRPr lang="en-IN" b="0" dirty="0">
              <a:solidFill>
                <a:srgbClr val="3A474E"/>
              </a:solidFill>
              <a:effectLst/>
              <a:latin typeface="Roboto Mono" panose="00000009000000000000" pitchFamily="49" charset="0"/>
            </a:endParaRPr>
          </a:p>
          <a:p>
            <a:pPr marL="114300" indent="0">
              <a:buNone/>
            </a:pPr>
            <a:r>
              <a:rPr lang="en-IN" b="0" dirty="0">
                <a:solidFill>
                  <a:srgbClr val="3747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SELECT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monthdatayearwise</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revenue</a:t>
            </a:r>
            <a:r>
              <a:rPr lang="en-IN" b="0" dirty="0">
                <a:solidFill>
                  <a:srgbClr val="3A474E"/>
                </a:solidFill>
                <a:effectLst/>
                <a:latin typeface="Roboto Mono" panose="00000009000000000000" pitchFamily="49" charset="0"/>
              </a:rPr>
              <a:t>,</a:t>
            </a:r>
          </a:p>
          <a:p>
            <a:pPr marL="114300" indent="0">
              <a:buNone/>
            </a:pPr>
            <a:r>
              <a:rPr lang="en-IN" b="0" dirty="0">
                <a:solidFill>
                  <a:srgbClr val="3367D6"/>
                </a:solidFill>
                <a:effectLst/>
                <a:latin typeface="Roboto Mono" panose="00000009000000000000" pitchFamily="49" charset="0"/>
              </a:rPr>
              <a:t>LAG</a:t>
            </a:r>
            <a:r>
              <a:rPr lang="en-IN" b="0" dirty="0">
                <a:solidFill>
                  <a:srgbClr val="37474F"/>
                </a:solidFill>
                <a:effectLst/>
                <a:latin typeface="Roboto Mono" panose="00000009000000000000" pitchFamily="49" charset="0"/>
              </a:rPr>
              <a:t>(</a:t>
            </a:r>
            <a:r>
              <a:rPr lang="en-IN" b="0" dirty="0">
                <a:solidFill>
                  <a:srgbClr val="000000"/>
                </a:solidFill>
                <a:effectLst/>
                <a:latin typeface="Roboto Mono" panose="00000009000000000000" pitchFamily="49" charset="0"/>
              </a:rPr>
              <a:t>revenue</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OVER</a:t>
            </a:r>
            <a:r>
              <a:rPr lang="en-IN" b="0" dirty="0">
                <a:solidFill>
                  <a:srgbClr val="37474F"/>
                </a:solidFill>
                <a:effectLst/>
                <a:latin typeface="Roboto Mono" panose="00000009000000000000" pitchFamily="49" charset="0"/>
              </a:rPr>
              <a:t>(</a:t>
            </a:r>
            <a:r>
              <a:rPr lang="en-IN" b="0" dirty="0">
                <a:solidFill>
                  <a:srgbClr val="3367D6"/>
                </a:solidFill>
                <a:effectLst/>
                <a:latin typeface="Roboto Mono" panose="00000009000000000000" pitchFamily="49" charset="0"/>
              </a:rPr>
              <a:t>order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monthdatayearwise</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previousMnthrevenue</a:t>
            </a:r>
            <a:r>
              <a:rPr lang="en-IN" b="0" dirty="0">
                <a:solidFill>
                  <a:srgbClr val="3A474E"/>
                </a:solidFill>
                <a:effectLst/>
                <a:latin typeface="Roboto Mono" panose="00000009000000000000" pitchFamily="49" charset="0"/>
              </a:rPr>
              <a:t>,</a:t>
            </a:r>
          </a:p>
          <a:p>
            <a:pPr marL="114300" indent="0">
              <a:buNone/>
            </a:pPr>
            <a:r>
              <a:rPr lang="en-IN" b="0" dirty="0">
                <a:solidFill>
                  <a:srgbClr val="3367D6"/>
                </a:solidFill>
                <a:effectLst/>
                <a:latin typeface="Roboto Mono" panose="00000009000000000000" pitchFamily="49" charset="0"/>
              </a:rPr>
              <a:t>ROUND</a:t>
            </a:r>
            <a:r>
              <a:rPr lang="en-IN" b="0" dirty="0">
                <a:solidFill>
                  <a:srgbClr val="37474F"/>
                </a:solidFill>
                <a:effectLst/>
                <a:latin typeface="Roboto Mono" panose="00000009000000000000" pitchFamily="49" charset="0"/>
              </a:rPr>
              <a:t>(</a:t>
            </a:r>
            <a:r>
              <a:rPr lang="en-IN" b="0" dirty="0">
                <a:solidFill>
                  <a:srgbClr val="000000"/>
                </a:solidFill>
                <a:effectLst/>
                <a:latin typeface="Roboto Mono" panose="00000009000000000000" pitchFamily="49" charset="0"/>
              </a:rPr>
              <a:t>revenue</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LAG</a:t>
            </a:r>
            <a:r>
              <a:rPr lang="en-IN" b="0" dirty="0">
                <a:solidFill>
                  <a:srgbClr val="37474F"/>
                </a:solidFill>
                <a:effectLst/>
                <a:latin typeface="Roboto Mono" panose="00000009000000000000" pitchFamily="49" charset="0"/>
              </a:rPr>
              <a:t>(</a:t>
            </a:r>
            <a:r>
              <a:rPr lang="en-IN" b="0" dirty="0">
                <a:solidFill>
                  <a:srgbClr val="000000"/>
                </a:solidFill>
                <a:effectLst/>
                <a:latin typeface="Roboto Mono" panose="00000009000000000000" pitchFamily="49" charset="0"/>
              </a:rPr>
              <a:t>revenue</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OVER</a:t>
            </a:r>
            <a:r>
              <a:rPr lang="en-IN" b="0" dirty="0">
                <a:solidFill>
                  <a:srgbClr val="37474F"/>
                </a:solidFill>
                <a:effectLst/>
                <a:latin typeface="Roboto Mono" panose="00000009000000000000" pitchFamily="49" charset="0"/>
              </a:rPr>
              <a:t>(</a:t>
            </a:r>
            <a:r>
              <a:rPr lang="en-IN" b="0" dirty="0">
                <a:solidFill>
                  <a:srgbClr val="3367D6"/>
                </a:solidFill>
                <a:effectLst/>
                <a:latin typeface="Roboto Mono" panose="00000009000000000000" pitchFamily="49" charset="0"/>
              </a:rPr>
              <a:t>order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monthdatayearwise</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a:t>
            </a:r>
            <a:r>
              <a:rPr lang="en-IN" b="0" dirty="0">
                <a:solidFill>
                  <a:srgbClr val="F4511E"/>
                </a:solidFill>
                <a:effectLst/>
                <a:latin typeface="Roboto Mono" panose="00000009000000000000" pitchFamily="49" charset="0"/>
              </a:rPr>
              <a:t>2</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revenue_diff</a:t>
            </a:r>
            <a:r>
              <a:rPr lang="en-IN" b="0" dirty="0">
                <a:solidFill>
                  <a:srgbClr val="3A474E"/>
                </a:solidFill>
                <a:effectLst/>
                <a:latin typeface="Roboto Mono" panose="00000009000000000000" pitchFamily="49" charset="0"/>
              </a:rPr>
              <a:t>,</a:t>
            </a:r>
          </a:p>
          <a:p>
            <a:pPr marL="114300" indent="0">
              <a:buNone/>
            </a:pPr>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month_revenue</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order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monthdatayearwise</a:t>
            </a:r>
            <a:r>
              <a:rPr lang="en-IN" b="0" dirty="0">
                <a:solidFill>
                  <a:srgbClr val="3A474E"/>
                </a:solidFill>
                <a:effectLst/>
                <a:latin typeface="Roboto Mono" panose="00000009000000000000" pitchFamily="49" charset="0"/>
              </a:rPr>
              <a:t>;</a:t>
            </a:r>
          </a:p>
          <a:p>
            <a:pPr marL="114300" indent="0">
              <a:buNone/>
            </a:pPr>
            <a:br>
              <a:rPr lang="en-IN" b="0" dirty="0">
                <a:solidFill>
                  <a:srgbClr val="3A474E"/>
                </a:solidFill>
                <a:effectLst/>
                <a:latin typeface="Roboto Mono" panose="00000009000000000000" pitchFamily="49" charset="0"/>
              </a:rPr>
            </a:br>
            <a:endParaRPr lang="en-IN" b="0" dirty="0">
              <a:solidFill>
                <a:srgbClr val="3A474E"/>
              </a:solidFill>
              <a:effectLst/>
              <a:latin typeface="Roboto Mono" panose="00000009000000000000"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*Ques9. Calculate the percentage of total sales revenue for each product.</a:t>
            </a:r>
            <a:endParaRPr/>
          </a:p>
          <a:p>
            <a:pPr marL="0" lvl="0" indent="0" algn="l" rtl="0">
              <a:spcBef>
                <a:spcPts val="0"/>
              </a:spcBef>
              <a:spcAft>
                <a:spcPts val="0"/>
              </a:spcAft>
              <a:buNone/>
            </a:pPr>
            <a:endParaRPr/>
          </a:p>
        </p:txBody>
      </p:sp>
      <p:sp>
        <p:nvSpPr>
          <p:cNvPr id="122" name="Google Shape;122;p24"/>
          <p:cNvSpPr txBox="1">
            <a:spLocks noGrp="1"/>
          </p:cNvSpPr>
          <p:nvPr>
            <p:ph type="body" idx="1"/>
          </p:nvPr>
        </p:nvSpPr>
        <p:spPr>
          <a:xfrm>
            <a:off x="311700" y="1692200"/>
            <a:ext cx="8520600" cy="2876700"/>
          </a:xfrm>
          <a:prstGeom prst="rect">
            <a:avLst/>
          </a:prstGeom>
        </p:spPr>
        <p:txBody>
          <a:bodyPr spcFirstLastPara="1" wrap="square" lIns="91425" tIns="91425" rIns="91425" bIns="91425" anchor="t" anchorCtr="0">
            <a:normAutofit fontScale="92500" lnSpcReduction="20000"/>
          </a:bodyPr>
          <a:lstStyle/>
          <a:p>
            <a:pPr marL="114300" indent="0">
              <a:buNone/>
            </a:pPr>
            <a:r>
              <a:rPr lang="en-IN" b="0" dirty="0">
                <a:solidFill>
                  <a:srgbClr val="3367D6"/>
                </a:solidFill>
                <a:effectLst/>
                <a:latin typeface="Roboto Mono" panose="00000009000000000000" pitchFamily="49" charset="0"/>
              </a:rPr>
              <a:t>select</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productid</a:t>
            </a:r>
            <a:r>
              <a:rPr lang="en-IN" b="0" dirty="0">
                <a:solidFill>
                  <a:srgbClr val="3A474E"/>
                </a:solidFill>
                <a:effectLst/>
                <a:latin typeface="Roboto Mono" panose="00000009000000000000" pitchFamily="49" charset="0"/>
              </a:rPr>
              <a:t>,</a:t>
            </a:r>
          </a:p>
          <a:p>
            <a:pPr marL="114300" indent="0">
              <a:buNone/>
            </a:pP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productname</a:t>
            </a:r>
            <a:r>
              <a:rPr lang="en-IN" b="0" dirty="0">
                <a:solidFill>
                  <a:srgbClr val="3A474E"/>
                </a:solidFill>
                <a:effectLst/>
                <a:latin typeface="Roboto Mono" panose="00000009000000000000" pitchFamily="49" charset="0"/>
              </a:rPr>
              <a:t>,</a:t>
            </a:r>
          </a:p>
          <a:p>
            <a:pPr marL="114300" indent="0">
              <a:buNone/>
            </a:pP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ROUND</a:t>
            </a:r>
            <a:r>
              <a:rPr lang="en-IN" b="0" dirty="0">
                <a:solidFill>
                  <a:srgbClr val="37474F"/>
                </a:solidFill>
                <a:effectLst/>
                <a:latin typeface="Roboto Mono" panose="00000009000000000000" pitchFamily="49" charset="0"/>
              </a:rPr>
              <a:t>((</a:t>
            </a:r>
            <a:r>
              <a:rPr lang="en-IN" b="0" dirty="0">
                <a:solidFill>
                  <a:srgbClr val="3367D6"/>
                </a:solidFill>
                <a:effectLst/>
                <a:latin typeface="Roboto Mono" panose="00000009000000000000" pitchFamily="49" charset="0"/>
              </a:rPr>
              <a:t>SUM</a:t>
            </a:r>
            <a:r>
              <a:rPr lang="en-IN" b="0" dirty="0">
                <a:solidFill>
                  <a:srgbClr val="37474F"/>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quantity</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unitprice</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367D6"/>
                </a:solidFill>
                <a:effectLst/>
                <a:latin typeface="Roboto Mono" panose="00000009000000000000" pitchFamily="49" charset="0"/>
              </a:rPr>
              <a:t>SELECT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SUM</a:t>
            </a:r>
            <a:r>
              <a:rPr lang="en-IN" b="0" dirty="0">
                <a:solidFill>
                  <a:srgbClr val="37474F"/>
                </a:solidFill>
                <a:effectLst/>
                <a:latin typeface="Roboto Mono" panose="00000009000000000000" pitchFamily="49" charset="0"/>
              </a:rPr>
              <a:t>(</a:t>
            </a:r>
            <a:r>
              <a:rPr lang="en-IN" b="0" dirty="0">
                <a:solidFill>
                  <a:srgbClr val="000000"/>
                </a:solidFill>
                <a:effectLst/>
                <a:latin typeface="Roboto Mono" panose="00000009000000000000" pitchFamily="49" charset="0"/>
              </a:rPr>
              <a:t>quantity</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unitprice</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ShippingCasestudy.orders_details</a:t>
            </a:r>
            <a:r>
              <a:rPr lang="en-IN" b="0" dirty="0">
                <a:solidFill>
                  <a:srgbClr val="0D904F"/>
                </a:solidFill>
                <a:effectLst/>
                <a:latin typeface="Roboto Mono" panose="00000009000000000000" pitchFamily="49" charset="0"/>
              </a:rPr>
              <a:t>`</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a:t>
            </a:r>
            <a:r>
              <a:rPr lang="en-IN" b="0" dirty="0">
                <a:solidFill>
                  <a:srgbClr val="F4511E"/>
                </a:solidFill>
                <a:effectLst/>
                <a:latin typeface="Roboto Mono" panose="00000009000000000000" pitchFamily="49" charset="0"/>
              </a:rPr>
              <a:t>2</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F4511E"/>
                </a:solidFill>
                <a:effectLst/>
                <a:latin typeface="Roboto Mono" panose="00000009000000000000" pitchFamily="49" charset="0"/>
              </a:rPr>
              <a:t>100</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Percentage</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ShippingCasestudy.products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p</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inner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join</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ShippingCasestudy.orders_details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od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using</a:t>
            </a:r>
            <a:r>
              <a:rPr lang="en-IN" b="0" dirty="0">
                <a:solidFill>
                  <a:srgbClr val="37474F"/>
                </a:solidFill>
                <a:effectLst/>
                <a:latin typeface="Roboto Mono" panose="00000009000000000000" pitchFamily="49" charset="0"/>
              </a:rPr>
              <a:t>(</a:t>
            </a:r>
            <a:r>
              <a:rPr lang="en-IN" b="0" dirty="0">
                <a:solidFill>
                  <a:srgbClr val="000000"/>
                </a:solidFill>
                <a:effectLst/>
                <a:latin typeface="Roboto Mono" panose="00000009000000000000" pitchFamily="49" charset="0"/>
              </a:rPr>
              <a:t>productid</a:t>
            </a:r>
            <a:r>
              <a:rPr lang="en-IN" b="0" dirty="0">
                <a:solidFill>
                  <a:srgbClr val="3747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group</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productid</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productname</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order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percentage</a:t>
            </a:r>
            <a:r>
              <a:rPr lang="en-IN" b="0" dirty="0">
                <a:solidFill>
                  <a:srgbClr val="3A474E"/>
                </a:solidFill>
                <a:effectLst/>
                <a:latin typeface="Roboto Mono" panose="00000009000000000000" pitchFamily="49" charset="0"/>
              </a:rPr>
              <a:t> </a:t>
            </a:r>
            <a:r>
              <a:rPr lang="en-IN" b="0" dirty="0" err="1">
                <a:solidFill>
                  <a:srgbClr val="3367D6"/>
                </a:solidFill>
                <a:effectLst/>
                <a:latin typeface="Roboto Mono" panose="00000009000000000000" pitchFamily="49" charset="0"/>
              </a:rPr>
              <a:t>desc</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productid</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productname</a:t>
            </a:r>
            <a:r>
              <a:rPr lang="en-IN" b="0" dirty="0">
                <a:solidFill>
                  <a:srgbClr val="3A474E"/>
                </a:solidFill>
                <a:effectLst/>
                <a:latin typeface="Roboto Mono" panose="00000009000000000000" pitchFamily="49" charset="0"/>
              </a:rPr>
              <a:t>;</a:t>
            </a:r>
          </a:p>
          <a:p>
            <a:pPr marL="0" indent="0">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*Ques10. Determine the cumulative percentage of total sales revenue for each month.</a:t>
            </a:r>
            <a:endParaRPr/>
          </a:p>
          <a:p>
            <a:pPr marL="0" lvl="0" indent="0" algn="l" rtl="0">
              <a:spcBef>
                <a:spcPts val="0"/>
              </a:spcBef>
              <a:spcAft>
                <a:spcPts val="0"/>
              </a:spcAft>
              <a:buNone/>
            </a:pPr>
            <a:endParaRPr/>
          </a:p>
        </p:txBody>
      </p:sp>
      <p:sp>
        <p:nvSpPr>
          <p:cNvPr id="128" name="Google Shape;128;p25"/>
          <p:cNvSpPr txBox="1">
            <a:spLocks noGrp="1"/>
          </p:cNvSpPr>
          <p:nvPr>
            <p:ph type="body" idx="1"/>
          </p:nvPr>
        </p:nvSpPr>
        <p:spPr>
          <a:xfrm>
            <a:off x="311700" y="2040675"/>
            <a:ext cx="8520600" cy="2528100"/>
          </a:xfrm>
          <a:prstGeom prst="rect">
            <a:avLst/>
          </a:prstGeom>
        </p:spPr>
        <p:txBody>
          <a:bodyPr spcFirstLastPara="1" wrap="square" lIns="91425" tIns="91425" rIns="91425" bIns="91425" anchor="t" anchorCtr="0">
            <a:normAutofit fontScale="62500" lnSpcReduction="20000"/>
          </a:bodyPr>
          <a:lstStyle/>
          <a:p>
            <a:pPr marL="114300" indent="0">
              <a:buNone/>
            </a:pPr>
            <a:r>
              <a:rPr lang="en-US" b="0" dirty="0">
                <a:solidFill>
                  <a:srgbClr val="3367D6"/>
                </a:solidFill>
                <a:effectLst/>
                <a:latin typeface="Roboto Mono" panose="00000009000000000000" pitchFamily="49" charset="0"/>
              </a:rPr>
              <a:t>with</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cte</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a:solidFill>
                  <a:srgbClr val="3747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pPr marL="114300" indent="0">
              <a:buNone/>
            </a:pPr>
            <a:r>
              <a:rPr lang="en-US" b="0" dirty="0">
                <a:solidFill>
                  <a:srgbClr val="3367D6"/>
                </a:solidFill>
                <a:effectLst/>
                <a:latin typeface="Roboto Mono" panose="00000009000000000000" pitchFamily="49" charset="0"/>
              </a:rPr>
              <a:t>select</a:t>
            </a:r>
            <a:r>
              <a:rPr lang="en-US" b="0" dirty="0">
                <a:solidFill>
                  <a:srgbClr val="3A474E"/>
                </a:solidFill>
                <a:effectLst/>
                <a:latin typeface="Roboto Mono" panose="00000009000000000000" pitchFamily="49" charset="0"/>
              </a:rPr>
              <a:t> </a:t>
            </a:r>
          </a:p>
          <a:p>
            <a:pPr marL="114300" indent="0">
              <a:buNone/>
            </a:pPr>
            <a:r>
              <a:rPr lang="en-US" b="0" dirty="0">
                <a:solidFill>
                  <a:srgbClr val="3367D6"/>
                </a:solidFill>
                <a:effectLst/>
                <a:latin typeface="Roboto Mono" panose="00000009000000000000" pitchFamily="49" charset="0"/>
              </a:rPr>
              <a:t>extract</a:t>
            </a:r>
            <a:r>
              <a:rPr lang="en-US" b="0" dirty="0">
                <a:solidFill>
                  <a:srgbClr val="37474F"/>
                </a:solidFill>
                <a:effectLst/>
                <a:latin typeface="Roboto Mono" panose="00000009000000000000" pitchFamily="49" charset="0"/>
              </a:rPr>
              <a:t>(</a:t>
            </a:r>
            <a:r>
              <a:rPr lang="en-US" b="0" dirty="0">
                <a:solidFill>
                  <a:srgbClr val="000000"/>
                </a:solidFill>
                <a:effectLst/>
                <a:latin typeface="Roboto Mono" panose="00000009000000000000" pitchFamily="49" charset="0"/>
              </a:rPr>
              <a:t>year</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orderdate</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year</a:t>
            </a:r>
            <a:r>
              <a:rPr lang="en-US" b="0" dirty="0">
                <a:solidFill>
                  <a:srgbClr val="3A474E"/>
                </a:solidFill>
                <a:effectLst/>
                <a:latin typeface="Roboto Mono" panose="00000009000000000000" pitchFamily="49" charset="0"/>
              </a:rPr>
              <a:t>,</a:t>
            </a:r>
          </a:p>
          <a:p>
            <a:pPr marL="114300" indent="0">
              <a:buNone/>
            </a:pPr>
            <a:r>
              <a:rPr lang="en-US" b="0" dirty="0">
                <a:solidFill>
                  <a:srgbClr val="3367D6"/>
                </a:solidFill>
                <a:effectLst/>
                <a:latin typeface="Roboto Mono" panose="00000009000000000000" pitchFamily="49" charset="0"/>
              </a:rPr>
              <a:t>extract</a:t>
            </a:r>
            <a:r>
              <a:rPr lang="en-US" b="0" dirty="0">
                <a:solidFill>
                  <a:srgbClr val="37474F"/>
                </a:solidFill>
                <a:effectLst/>
                <a:latin typeface="Roboto Mono" panose="00000009000000000000" pitchFamily="49" charset="0"/>
              </a:rPr>
              <a:t>(</a:t>
            </a:r>
            <a:r>
              <a:rPr lang="en-US" b="0" dirty="0">
                <a:solidFill>
                  <a:srgbClr val="000000"/>
                </a:solidFill>
                <a:effectLst/>
                <a:latin typeface="Roboto Mono" panose="00000009000000000000" pitchFamily="49" charset="0"/>
              </a:rPr>
              <a:t>month</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orderdate</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month</a:t>
            </a:r>
            <a:r>
              <a:rPr lang="en-US" b="0" dirty="0">
                <a:solidFill>
                  <a:srgbClr val="3A474E"/>
                </a:solidFill>
                <a:effectLst/>
                <a:latin typeface="Roboto Mono" panose="00000009000000000000" pitchFamily="49" charset="0"/>
              </a:rPr>
              <a:t>,</a:t>
            </a:r>
          </a:p>
          <a:p>
            <a:pPr marL="114300" indent="0">
              <a:buNone/>
            </a:pPr>
            <a:r>
              <a:rPr lang="en-US" b="0" dirty="0">
                <a:solidFill>
                  <a:srgbClr val="3367D6"/>
                </a:solidFill>
                <a:effectLst/>
                <a:latin typeface="Roboto Mono" panose="00000009000000000000" pitchFamily="49" charset="0"/>
              </a:rPr>
              <a:t>ROUND</a:t>
            </a:r>
            <a:r>
              <a:rPr lang="en-US" b="0" dirty="0">
                <a:solidFill>
                  <a:srgbClr val="37474F"/>
                </a:solidFill>
                <a:effectLst/>
                <a:latin typeface="Roboto Mono" panose="00000009000000000000" pitchFamily="49" charset="0"/>
              </a:rPr>
              <a:t>(</a:t>
            </a:r>
            <a:r>
              <a:rPr lang="en-US" b="0" dirty="0">
                <a:solidFill>
                  <a:srgbClr val="3367D6"/>
                </a:solidFill>
                <a:effectLst/>
                <a:latin typeface="Roboto Mono" panose="00000009000000000000" pitchFamily="49" charset="0"/>
              </a:rPr>
              <a:t>SUM</a:t>
            </a:r>
            <a:r>
              <a:rPr lang="en-US" b="0" dirty="0">
                <a:solidFill>
                  <a:srgbClr val="37474F"/>
                </a:solidFill>
                <a:effectLst/>
                <a:latin typeface="Roboto Mono" panose="00000009000000000000" pitchFamily="49" charset="0"/>
              </a:rPr>
              <a:t>(</a:t>
            </a:r>
            <a:r>
              <a:rPr lang="en-US" b="0" dirty="0" err="1">
                <a:solidFill>
                  <a:srgbClr val="000000"/>
                </a:solidFill>
                <a:effectLst/>
                <a:latin typeface="Roboto Mono" panose="00000009000000000000" pitchFamily="49" charset="0"/>
              </a:rPr>
              <a:t>unitprice</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quantity</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a:t>
            </a:r>
            <a:r>
              <a:rPr lang="en-US" b="0" dirty="0">
                <a:solidFill>
                  <a:srgbClr val="F4511E"/>
                </a:solidFill>
                <a:effectLst/>
                <a:latin typeface="Roboto Mono" panose="00000009000000000000" pitchFamily="49" charset="0"/>
              </a:rPr>
              <a:t>0</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sales</a:t>
            </a:r>
            <a:r>
              <a:rPr lang="en-US" b="0" dirty="0">
                <a:solidFill>
                  <a:srgbClr val="3A474E"/>
                </a:solidFill>
                <a:effectLst/>
                <a:latin typeface="Roboto Mono" panose="00000009000000000000" pitchFamily="49" charset="0"/>
              </a:rPr>
              <a:t>,</a:t>
            </a:r>
          </a:p>
          <a:p>
            <a:pPr marL="114300" indent="0">
              <a:buNone/>
            </a:pP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a:solidFill>
                  <a:srgbClr val="0D904F"/>
                </a:solidFill>
                <a:effectLst/>
                <a:latin typeface="Roboto Mono" panose="00000009000000000000" pitchFamily="49" charset="0"/>
              </a:rPr>
              <a:t>`</a:t>
            </a:r>
            <a:r>
              <a:rPr lang="en-US" b="0" dirty="0" err="1">
                <a:solidFill>
                  <a:srgbClr val="0D904F"/>
                </a:solidFill>
                <a:effectLst/>
                <a:latin typeface="Roboto Mono" panose="00000009000000000000" pitchFamily="49" charset="0"/>
              </a:rPr>
              <a:t>ShippingCasestudy.orders</a:t>
            </a:r>
            <a:r>
              <a:rPr lang="en-US" b="0" dirty="0">
                <a:solidFill>
                  <a:srgbClr val="0D90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pPr marL="114300" indent="0">
              <a:buNone/>
            </a:pP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inner</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join</a:t>
            </a:r>
            <a:r>
              <a:rPr lang="en-US" b="0" dirty="0">
                <a:solidFill>
                  <a:srgbClr val="3A474E"/>
                </a:solidFill>
                <a:effectLst/>
                <a:latin typeface="Roboto Mono" panose="00000009000000000000" pitchFamily="49" charset="0"/>
              </a:rPr>
              <a:t> </a:t>
            </a:r>
            <a:r>
              <a:rPr lang="en-US" b="0" dirty="0">
                <a:solidFill>
                  <a:srgbClr val="0D904F"/>
                </a:solidFill>
                <a:effectLst/>
                <a:latin typeface="Roboto Mono" panose="00000009000000000000" pitchFamily="49" charset="0"/>
              </a:rPr>
              <a:t>`</a:t>
            </a:r>
            <a:r>
              <a:rPr lang="en-US" b="0" dirty="0" err="1">
                <a:solidFill>
                  <a:srgbClr val="0D904F"/>
                </a:solidFill>
                <a:effectLst/>
                <a:latin typeface="Roboto Mono" panose="00000009000000000000" pitchFamily="49" charset="0"/>
              </a:rPr>
              <a:t>ShippingCasestudy.orders_details</a:t>
            </a:r>
            <a:r>
              <a:rPr lang="en-US" b="0" dirty="0">
                <a:solidFill>
                  <a:srgbClr val="0D90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pPr marL="114300" indent="0">
              <a:buNone/>
            </a:pP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using</a:t>
            </a:r>
            <a:r>
              <a:rPr lang="en-US" b="0" dirty="0">
                <a:solidFill>
                  <a:srgbClr val="37474F"/>
                </a:solidFill>
                <a:effectLst/>
                <a:latin typeface="Roboto Mono" panose="00000009000000000000" pitchFamily="49" charset="0"/>
              </a:rPr>
              <a:t>(</a:t>
            </a:r>
            <a:r>
              <a:rPr lang="en-US" b="0" dirty="0" err="1">
                <a:solidFill>
                  <a:srgbClr val="000000"/>
                </a:solidFill>
                <a:effectLst/>
                <a:latin typeface="Roboto Mono" panose="00000009000000000000" pitchFamily="49" charset="0"/>
              </a:rPr>
              <a:t>orderid</a:t>
            </a:r>
            <a:r>
              <a:rPr lang="en-US" b="0" dirty="0">
                <a:solidFill>
                  <a:srgbClr val="3747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pPr marL="114300" indent="0">
              <a:buNone/>
            </a:pP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group</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by</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year</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month</a:t>
            </a:r>
            <a:endParaRPr lang="en-US" b="0" dirty="0">
              <a:solidFill>
                <a:srgbClr val="3A474E"/>
              </a:solidFill>
              <a:effectLst/>
              <a:latin typeface="Roboto Mono" panose="00000009000000000000" pitchFamily="49" charset="0"/>
            </a:endParaRPr>
          </a:p>
          <a:p>
            <a:pPr marL="114300" indent="0">
              <a:buNone/>
            </a:pPr>
            <a:r>
              <a:rPr lang="en-US" b="0" dirty="0">
                <a:solidFill>
                  <a:srgbClr val="3A474E"/>
                </a:solidFill>
                <a:effectLst/>
                <a:latin typeface="Roboto Mono" panose="00000009000000000000" pitchFamily="49" charset="0"/>
              </a:rPr>
              <a:t> </a:t>
            </a:r>
            <a:r>
              <a:rPr lang="en-US" b="0" dirty="0">
                <a:solidFill>
                  <a:srgbClr val="3747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pPr marL="114300" indent="0">
              <a:buNone/>
            </a:pP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select</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year</a:t>
            </a:r>
            <a:r>
              <a:rPr lang="en-US" b="0" dirty="0" err="1">
                <a:solidFill>
                  <a:srgbClr val="3A474E"/>
                </a:solidFill>
                <a:effectLst/>
                <a:latin typeface="Roboto Mono" panose="00000009000000000000" pitchFamily="49" charset="0"/>
              </a:rPr>
              <a:t>,</a:t>
            </a:r>
            <a:r>
              <a:rPr lang="en-US" b="0" dirty="0" err="1">
                <a:solidFill>
                  <a:srgbClr val="000000"/>
                </a:solidFill>
                <a:effectLst/>
                <a:latin typeface="Roboto Mono" panose="00000009000000000000" pitchFamily="49" charset="0"/>
              </a:rPr>
              <a:t>month</a:t>
            </a:r>
            <a:r>
              <a:rPr lang="en-US" b="0" dirty="0">
                <a:solidFill>
                  <a:srgbClr val="3A474E"/>
                </a:solidFill>
                <a:effectLst/>
                <a:latin typeface="Roboto Mono" panose="00000009000000000000" pitchFamily="49" charset="0"/>
              </a:rPr>
              <a:t> ,</a:t>
            </a:r>
          </a:p>
          <a:p>
            <a:pPr marL="114300" indent="0">
              <a:buNone/>
            </a:pPr>
            <a:r>
              <a:rPr lang="en-US" b="0" dirty="0">
                <a:solidFill>
                  <a:srgbClr val="3367D6"/>
                </a:solidFill>
                <a:effectLst/>
                <a:latin typeface="Roboto Mono" panose="00000009000000000000" pitchFamily="49" charset="0"/>
              </a:rPr>
              <a:t>ROUND</a:t>
            </a:r>
            <a:r>
              <a:rPr lang="en-US" b="0" dirty="0">
                <a:solidFill>
                  <a:srgbClr val="37474F"/>
                </a:solidFill>
                <a:effectLst/>
                <a:latin typeface="Roboto Mono" panose="00000009000000000000" pitchFamily="49" charset="0"/>
              </a:rPr>
              <a:t>(</a:t>
            </a:r>
            <a:r>
              <a:rPr lang="en-US" b="0" dirty="0">
                <a:solidFill>
                  <a:srgbClr val="3367D6"/>
                </a:solidFill>
                <a:effectLst/>
                <a:latin typeface="Roboto Mono" panose="00000009000000000000" pitchFamily="49" charset="0"/>
              </a:rPr>
              <a:t>SUM</a:t>
            </a:r>
            <a:r>
              <a:rPr lang="en-US" b="0" dirty="0">
                <a:solidFill>
                  <a:srgbClr val="37474F"/>
                </a:solidFill>
                <a:effectLst/>
                <a:latin typeface="Roboto Mono" panose="00000009000000000000" pitchFamily="49" charset="0"/>
              </a:rPr>
              <a:t>(</a:t>
            </a:r>
            <a:r>
              <a:rPr lang="en-US" b="0" dirty="0">
                <a:solidFill>
                  <a:srgbClr val="000000"/>
                </a:solidFill>
                <a:effectLst/>
                <a:latin typeface="Roboto Mono" panose="00000009000000000000" pitchFamily="49" charset="0"/>
              </a:rPr>
              <a:t>sales</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over</a:t>
            </a:r>
            <a:r>
              <a:rPr lang="en-US" b="0" dirty="0">
                <a:solidFill>
                  <a:srgbClr val="37474F"/>
                </a:solidFill>
                <a:effectLst/>
                <a:latin typeface="Roboto Mono" panose="00000009000000000000" pitchFamily="49" charset="0"/>
              </a:rPr>
              <a:t>(</a:t>
            </a:r>
            <a:r>
              <a:rPr lang="en-US" b="0" dirty="0">
                <a:solidFill>
                  <a:srgbClr val="3367D6"/>
                </a:solidFill>
                <a:effectLst/>
                <a:latin typeface="Roboto Mono" panose="00000009000000000000" pitchFamily="49" charset="0"/>
              </a:rPr>
              <a:t>order</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by</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year</a:t>
            </a:r>
            <a:r>
              <a:rPr lang="en-US" b="0" dirty="0">
                <a:solidFill>
                  <a:srgbClr val="3A474E"/>
                </a:solidFill>
                <a:effectLst/>
                <a:latin typeface="Roboto Mono" panose="00000009000000000000" pitchFamily="49" charset="0"/>
              </a:rPr>
              <a:t>, </a:t>
            </a:r>
            <a:r>
              <a:rPr lang="en-US" b="0" dirty="0">
                <a:solidFill>
                  <a:srgbClr val="000000"/>
                </a:solidFill>
                <a:effectLst/>
                <a:latin typeface="Roboto Mono" panose="00000009000000000000" pitchFamily="49" charset="0"/>
              </a:rPr>
              <a:t>month</a:t>
            </a:r>
            <a:r>
              <a:rPr lang="en-US" b="0" dirty="0">
                <a:solidFill>
                  <a:srgbClr val="37474F"/>
                </a:solidFill>
                <a:effectLst/>
                <a:latin typeface="Roboto Mono" panose="00000009000000000000" pitchFamily="49" charset="0"/>
              </a:rPr>
              <a:t>)/</a:t>
            </a:r>
            <a:r>
              <a:rPr lang="en-US" b="0" dirty="0">
                <a:solidFill>
                  <a:srgbClr val="000000"/>
                </a:solidFill>
                <a:effectLst/>
                <a:latin typeface="Roboto Mono" panose="00000009000000000000" pitchFamily="49" charset="0"/>
              </a:rPr>
              <a:t>sales</a:t>
            </a:r>
            <a:r>
              <a:rPr lang="en-US" b="0" dirty="0">
                <a:solidFill>
                  <a:srgbClr val="37474F"/>
                </a:solidFill>
                <a:effectLst/>
                <a:latin typeface="Roboto Mono" panose="00000009000000000000" pitchFamily="49" charset="0"/>
              </a:rPr>
              <a:t>*</a:t>
            </a:r>
            <a:r>
              <a:rPr lang="en-US" b="0" dirty="0">
                <a:solidFill>
                  <a:srgbClr val="F4511E"/>
                </a:solidFill>
                <a:effectLst/>
                <a:latin typeface="Roboto Mono" panose="00000009000000000000" pitchFamily="49" charset="0"/>
              </a:rPr>
              <a:t>100</a:t>
            </a:r>
            <a:r>
              <a:rPr lang="en-US" b="0" dirty="0">
                <a:solidFill>
                  <a:srgbClr val="3A474E"/>
                </a:solidFill>
                <a:effectLst/>
                <a:latin typeface="Roboto Mono" panose="00000009000000000000" pitchFamily="49" charset="0"/>
              </a:rPr>
              <a:t>,</a:t>
            </a:r>
            <a:r>
              <a:rPr lang="en-US" b="0" dirty="0">
                <a:solidFill>
                  <a:srgbClr val="F4511E"/>
                </a:solidFill>
                <a:effectLst/>
                <a:latin typeface="Roboto Mono" panose="00000009000000000000" pitchFamily="49" charset="0"/>
              </a:rPr>
              <a:t>0</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cummulativesales</a:t>
            </a:r>
            <a:r>
              <a:rPr lang="en-US" b="0" dirty="0">
                <a:solidFill>
                  <a:srgbClr val="3A474E"/>
                </a:solidFill>
                <a:effectLst/>
                <a:latin typeface="Roboto Mono" panose="00000009000000000000" pitchFamily="49" charset="0"/>
              </a:rPr>
              <a:t> </a:t>
            </a:r>
          </a:p>
          <a:p>
            <a:pPr marL="114300" indent="0">
              <a:buNone/>
            </a:pP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cte</a:t>
            </a:r>
            <a:endParaRPr lang="en-US" b="0" dirty="0">
              <a:solidFill>
                <a:srgbClr val="3A474E"/>
              </a:solidFill>
              <a:effectLst/>
              <a:latin typeface="Roboto Mono" panose="00000009000000000000" pitchFamily="49" charset="0"/>
            </a:endParaRPr>
          </a:p>
          <a:p>
            <a:pPr marL="114300" indent="0">
              <a:buNone/>
            </a:pP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order</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by</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year</a:t>
            </a:r>
            <a:r>
              <a:rPr lang="en-US" b="0" dirty="0" err="1">
                <a:solidFill>
                  <a:srgbClr val="3A474E"/>
                </a:solidFill>
                <a:effectLst/>
                <a:latin typeface="Roboto Mono" panose="00000009000000000000" pitchFamily="49" charset="0"/>
              </a:rPr>
              <a:t>,</a:t>
            </a:r>
            <a:r>
              <a:rPr lang="en-US" b="0" dirty="0" err="1">
                <a:solidFill>
                  <a:srgbClr val="000000"/>
                </a:solidFill>
                <a:effectLst/>
                <a:latin typeface="Roboto Mono" panose="00000009000000000000" pitchFamily="49" charset="0"/>
              </a:rPr>
              <a:t>month</a:t>
            </a:r>
            <a:r>
              <a:rPr lang="en-US" b="0" dirty="0">
                <a:solidFill>
                  <a:srgbClr val="3A474E"/>
                </a:solidFill>
                <a:effectLst/>
                <a:latin typeface="Roboto Mono" panose="00000009000000000000" pitchFamily="49" charset="0"/>
              </a:rPr>
              <a:t>;</a:t>
            </a:r>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Tables to be Downloaded</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Customers</a:t>
            </a:r>
            <a:endParaRPr/>
          </a:p>
          <a:p>
            <a:pPr marL="457200" lvl="0" indent="-342900" algn="l" rtl="0">
              <a:spcBef>
                <a:spcPts val="0"/>
              </a:spcBef>
              <a:spcAft>
                <a:spcPts val="0"/>
              </a:spcAft>
              <a:buSzPts val="1800"/>
              <a:buAutoNum type="arabicPeriod"/>
            </a:pPr>
            <a:r>
              <a:rPr lang="en"/>
              <a:t>Suppliers</a:t>
            </a:r>
            <a:endParaRPr/>
          </a:p>
          <a:p>
            <a:pPr marL="457200" lvl="0" indent="-342900" algn="l" rtl="0">
              <a:spcBef>
                <a:spcPts val="0"/>
              </a:spcBef>
              <a:spcAft>
                <a:spcPts val="0"/>
              </a:spcAft>
              <a:buSzPts val="1800"/>
              <a:buAutoNum type="arabicPeriod"/>
            </a:pPr>
            <a:r>
              <a:rPr lang="en"/>
              <a:t>Employees</a:t>
            </a:r>
            <a:endParaRPr/>
          </a:p>
          <a:p>
            <a:pPr marL="457200" lvl="0" indent="-342900" algn="l" rtl="0">
              <a:spcBef>
                <a:spcPts val="0"/>
              </a:spcBef>
              <a:spcAft>
                <a:spcPts val="0"/>
              </a:spcAft>
              <a:buSzPts val="1800"/>
              <a:buAutoNum type="arabicPeriod"/>
            </a:pPr>
            <a:r>
              <a:rPr lang="en"/>
              <a:t>Products</a:t>
            </a:r>
            <a:endParaRPr/>
          </a:p>
          <a:p>
            <a:pPr marL="457200" lvl="0" indent="-342900" algn="l" rtl="0">
              <a:spcBef>
                <a:spcPts val="0"/>
              </a:spcBef>
              <a:spcAft>
                <a:spcPts val="0"/>
              </a:spcAft>
              <a:buSzPts val="1800"/>
              <a:buAutoNum type="arabicPeriod"/>
            </a:pPr>
            <a:r>
              <a:rPr lang="en"/>
              <a:t>Shippers</a:t>
            </a:r>
            <a:endParaRPr/>
          </a:p>
          <a:p>
            <a:pPr marL="457200" lvl="0" indent="-342900" algn="l" rtl="0">
              <a:spcBef>
                <a:spcPts val="0"/>
              </a:spcBef>
              <a:spcAft>
                <a:spcPts val="0"/>
              </a:spcAft>
              <a:buSzPts val="1800"/>
              <a:buAutoNum type="arabicPeriod"/>
            </a:pPr>
            <a:r>
              <a:rPr lang="en"/>
              <a:t>Orders</a:t>
            </a:r>
            <a:endParaRPr/>
          </a:p>
          <a:p>
            <a:pPr marL="457200" lvl="0" indent="-342900" algn="l" rtl="0">
              <a:spcBef>
                <a:spcPts val="0"/>
              </a:spcBef>
              <a:spcAft>
                <a:spcPts val="0"/>
              </a:spcAft>
              <a:buSzPts val="1800"/>
              <a:buAutoNum type="arabicPeriod"/>
            </a:pPr>
            <a:r>
              <a:rPr lang="en"/>
              <a:t>Order_Details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Schema</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8" name="Google Shape;68;p15"/>
          <p:cNvPicPr preferRelativeResize="0"/>
          <p:nvPr/>
        </p:nvPicPr>
        <p:blipFill>
          <a:blip r:embed="rId3">
            <a:alphaModFix/>
          </a:blip>
          <a:stretch>
            <a:fillRect/>
          </a:stretch>
        </p:blipFill>
        <p:spPr>
          <a:xfrm>
            <a:off x="249825" y="1017725"/>
            <a:ext cx="8582474" cy="3908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17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Ques1. Fetch the full name and hiring date of all Employees who work as Sales Representatives.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311700" y="1929150"/>
            <a:ext cx="8520600" cy="2639700"/>
          </a:xfrm>
          <a:prstGeom prst="rect">
            <a:avLst/>
          </a:prstGeom>
        </p:spPr>
        <p:txBody>
          <a:bodyPr spcFirstLastPara="1" wrap="square" lIns="91425" tIns="91425" rIns="91425" bIns="91425" anchor="t" anchorCtr="0">
            <a:normAutofit/>
          </a:bodyPr>
          <a:lstStyle/>
          <a:p>
            <a:pPr marL="114300" indent="0">
              <a:buNone/>
            </a:pPr>
            <a:r>
              <a:rPr lang="en-US" b="0" dirty="0">
                <a:solidFill>
                  <a:srgbClr val="3367D6"/>
                </a:solidFill>
                <a:effectLst/>
                <a:latin typeface="Roboto Mono" panose="00000009000000000000" pitchFamily="49" charset="0"/>
              </a:rPr>
              <a:t>select</a:t>
            </a:r>
            <a:r>
              <a:rPr lang="en-US" b="0" dirty="0">
                <a:solidFill>
                  <a:srgbClr val="3A474E"/>
                </a:solidFill>
                <a:effectLst/>
                <a:latin typeface="Roboto Mono" panose="00000009000000000000" pitchFamily="49" charset="0"/>
              </a:rPr>
              <a:t> </a:t>
            </a:r>
            <a:r>
              <a:rPr lang="en-US" b="0" dirty="0" err="1">
                <a:solidFill>
                  <a:srgbClr val="3367D6"/>
                </a:solidFill>
                <a:effectLst/>
                <a:latin typeface="Roboto Mono" panose="00000009000000000000" pitchFamily="49" charset="0"/>
              </a:rPr>
              <a:t>concat</a:t>
            </a:r>
            <a:r>
              <a:rPr lang="en-US" b="0" dirty="0">
                <a:solidFill>
                  <a:srgbClr val="37474F"/>
                </a:solidFill>
                <a:effectLst/>
                <a:latin typeface="Roboto Mono" panose="00000009000000000000" pitchFamily="49" charset="0"/>
              </a:rPr>
              <a:t>(</a:t>
            </a:r>
            <a:r>
              <a:rPr lang="en-US" b="0" dirty="0" err="1">
                <a:solidFill>
                  <a:srgbClr val="000000"/>
                </a:solidFill>
                <a:effectLst/>
                <a:latin typeface="Roboto Mono" panose="00000009000000000000" pitchFamily="49" charset="0"/>
              </a:rPr>
              <a:t>firstname</a:t>
            </a:r>
            <a:r>
              <a:rPr lang="en-US" b="0" dirty="0">
                <a:solidFill>
                  <a:srgbClr val="3A474E"/>
                </a:solidFill>
                <a:effectLst/>
                <a:latin typeface="Roboto Mono" panose="00000009000000000000" pitchFamily="49" charset="0"/>
              </a:rPr>
              <a:t>, </a:t>
            </a:r>
            <a:r>
              <a:rPr lang="en-US" b="0" dirty="0">
                <a:solidFill>
                  <a:srgbClr val="0D904F"/>
                </a:solidFill>
                <a:effectLst/>
                <a:latin typeface="Roboto Mono" panose="00000009000000000000" pitchFamily="49" charset="0"/>
              </a:rPr>
              <a:t>" "</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lastname</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fullname,hiredate</a:t>
            </a:r>
            <a:r>
              <a:rPr lang="en-US" b="0" dirty="0">
                <a:solidFill>
                  <a:srgbClr val="3A474E"/>
                </a:solidFill>
                <a:effectLst/>
                <a:latin typeface="Roboto Mono" panose="00000009000000000000" pitchFamily="49" charset="0"/>
              </a:rPr>
              <a:t> </a:t>
            </a:r>
          </a:p>
          <a:p>
            <a:pPr marL="114300" indent="0">
              <a:buNone/>
            </a:pP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a:solidFill>
                  <a:srgbClr val="0D904F"/>
                </a:solidFill>
                <a:effectLst/>
                <a:latin typeface="Roboto Mono" panose="00000009000000000000" pitchFamily="49" charset="0"/>
              </a:rPr>
              <a:t>`</a:t>
            </a:r>
            <a:r>
              <a:rPr lang="en-US" b="0" dirty="0" err="1">
                <a:solidFill>
                  <a:srgbClr val="0D904F"/>
                </a:solidFill>
                <a:effectLst/>
                <a:latin typeface="Roboto Mono" panose="00000009000000000000" pitchFamily="49" charset="0"/>
              </a:rPr>
              <a:t>ShippingCasestudy.employees</a:t>
            </a:r>
            <a:r>
              <a:rPr lang="en-US" b="0" dirty="0">
                <a:solidFill>
                  <a:srgbClr val="0D90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pPr marL="114300" indent="0">
              <a:buNone/>
            </a:pPr>
            <a:r>
              <a:rPr lang="en-US" b="0" dirty="0">
                <a:solidFill>
                  <a:srgbClr val="3367D6"/>
                </a:solidFill>
                <a:effectLst/>
                <a:latin typeface="Roboto Mono" panose="00000009000000000000" pitchFamily="49" charset="0"/>
              </a:rPr>
              <a:t>where</a:t>
            </a:r>
            <a:r>
              <a:rPr lang="en-US" b="0" dirty="0">
                <a:solidFill>
                  <a:srgbClr val="3A474E"/>
                </a:solidFill>
                <a:effectLst/>
                <a:latin typeface="Roboto Mono" panose="00000009000000000000" pitchFamily="49" charset="0"/>
              </a:rPr>
              <a:t> </a:t>
            </a:r>
            <a:r>
              <a:rPr lang="en-US" b="0" dirty="0">
                <a:solidFill>
                  <a:srgbClr val="800000"/>
                </a:solidFill>
                <a:effectLst/>
                <a:latin typeface="Roboto Mono" panose="00000009000000000000" pitchFamily="49" charset="0"/>
              </a:rPr>
              <a:t>title</a:t>
            </a:r>
            <a:r>
              <a:rPr lang="en-US" b="0" dirty="0">
                <a:solidFill>
                  <a:srgbClr val="3A474E"/>
                </a:solidFill>
                <a:effectLst/>
                <a:latin typeface="Roboto Mono" panose="00000009000000000000" pitchFamily="49" charset="0"/>
              </a:rPr>
              <a:t> = </a:t>
            </a:r>
            <a:r>
              <a:rPr lang="en-US" b="0" dirty="0">
                <a:solidFill>
                  <a:srgbClr val="0D904F"/>
                </a:solidFill>
                <a:effectLst/>
                <a:latin typeface="Roboto Mono" panose="00000009000000000000" pitchFamily="49" charset="0"/>
              </a:rPr>
              <a:t>"Sales Representative"</a:t>
            </a:r>
            <a:r>
              <a:rPr lang="en-US" b="0" dirty="0">
                <a:solidFill>
                  <a:srgbClr val="3A474E"/>
                </a:solidFill>
                <a:effectLst/>
                <a:latin typeface="Roboto Mono" panose="00000009000000000000" pitchFamily="49" charset="0"/>
              </a:rPr>
              <a:t>;</a:t>
            </a: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*Ques2. Which of the products in our inventory need to be reordered?</a:t>
            </a:r>
            <a:endParaRPr/>
          </a:p>
        </p:txBody>
      </p:sp>
      <p:sp>
        <p:nvSpPr>
          <p:cNvPr id="80" name="Google Shape;80;p17"/>
          <p:cNvSpPr txBox="1">
            <a:spLocks noGrp="1"/>
          </p:cNvSpPr>
          <p:nvPr>
            <p:ph type="body" idx="1"/>
          </p:nvPr>
        </p:nvSpPr>
        <p:spPr>
          <a:xfrm>
            <a:off x="311700" y="1706125"/>
            <a:ext cx="8520600" cy="2862900"/>
          </a:xfrm>
          <a:prstGeom prst="rect">
            <a:avLst/>
          </a:prstGeom>
        </p:spPr>
        <p:txBody>
          <a:bodyPr spcFirstLastPara="1" wrap="square" lIns="91425" tIns="91425" rIns="91425" bIns="91425" anchor="t" anchorCtr="0">
            <a:normAutofit/>
          </a:bodyPr>
          <a:lstStyle/>
          <a:p>
            <a:pPr marL="114300" indent="0">
              <a:buNone/>
            </a:pPr>
            <a:r>
              <a:rPr lang="en-US" b="0" dirty="0">
                <a:solidFill>
                  <a:srgbClr val="3367D6"/>
                </a:solidFill>
                <a:effectLst/>
                <a:latin typeface="Roboto Mono" panose="00000009000000000000" pitchFamily="49" charset="0"/>
              </a:rPr>
              <a:t>select</a:t>
            </a:r>
            <a:r>
              <a:rPr lang="en-US" b="0" dirty="0">
                <a:solidFill>
                  <a:srgbClr val="3A474E"/>
                </a:solidFill>
                <a:effectLst/>
                <a:latin typeface="Roboto Mono" panose="00000009000000000000" pitchFamily="49" charset="0"/>
              </a:rPr>
              <a:t> productid, </a:t>
            </a:r>
            <a:r>
              <a:rPr lang="en-US" b="0" dirty="0" err="1">
                <a:solidFill>
                  <a:srgbClr val="000000"/>
                </a:solidFill>
                <a:effectLst/>
                <a:latin typeface="Roboto Mono" panose="00000009000000000000" pitchFamily="49" charset="0"/>
              </a:rPr>
              <a:t>productname</a:t>
            </a:r>
            <a:r>
              <a:rPr lang="en-US" b="0" dirty="0">
                <a:solidFill>
                  <a:srgbClr val="3A474E"/>
                </a:solidFill>
                <a:effectLst/>
                <a:latin typeface="Roboto Mono" panose="00000009000000000000" pitchFamily="49" charset="0"/>
              </a:rPr>
              <a:t> , </a:t>
            </a:r>
            <a:r>
              <a:rPr lang="en-US" b="0" dirty="0" err="1">
                <a:solidFill>
                  <a:srgbClr val="000000"/>
                </a:solidFill>
                <a:effectLst/>
                <a:latin typeface="Roboto Mono" panose="00000009000000000000" pitchFamily="49" charset="0"/>
              </a:rPr>
              <a:t>unitsinstock</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reorderlevel</a:t>
            </a:r>
            <a:endParaRPr lang="en-US" b="0" dirty="0">
              <a:solidFill>
                <a:srgbClr val="3A474E"/>
              </a:solidFill>
              <a:effectLst/>
              <a:latin typeface="Roboto Mono" panose="00000009000000000000" pitchFamily="49" charset="0"/>
            </a:endParaRPr>
          </a:p>
          <a:p>
            <a:pPr marL="114300" indent="0">
              <a:buNone/>
            </a:pP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a:solidFill>
                  <a:srgbClr val="0D904F"/>
                </a:solidFill>
                <a:effectLst/>
                <a:latin typeface="Roboto Mono" panose="00000009000000000000" pitchFamily="49" charset="0"/>
              </a:rPr>
              <a:t>`</a:t>
            </a:r>
            <a:r>
              <a:rPr lang="en-US" b="0" dirty="0" err="1">
                <a:solidFill>
                  <a:srgbClr val="0D904F"/>
                </a:solidFill>
                <a:effectLst/>
                <a:latin typeface="Roboto Mono" panose="00000009000000000000" pitchFamily="49" charset="0"/>
              </a:rPr>
              <a:t>ShippingCasestudy.products</a:t>
            </a:r>
            <a:r>
              <a:rPr lang="en-US" b="0" dirty="0">
                <a:solidFill>
                  <a:srgbClr val="0D90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pPr marL="114300" indent="0">
              <a:buNone/>
            </a:pPr>
            <a:r>
              <a:rPr lang="en-US" b="0" dirty="0">
                <a:solidFill>
                  <a:srgbClr val="3367D6"/>
                </a:solidFill>
                <a:effectLst/>
                <a:latin typeface="Roboto Mono" panose="00000009000000000000" pitchFamily="49" charset="0"/>
              </a:rPr>
              <a:t>where</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unitsinstock</a:t>
            </a:r>
            <a:r>
              <a:rPr lang="en-US" b="0" dirty="0">
                <a:solidFill>
                  <a:srgbClr val="3A474E"/>
                </a:solidFill>
                <a:effectLst/>
                <a:latin typeface="Roboto Mono" panose="00000009000000000000" pitchFamily="49" charset="0"/>
              </a:rPr>
              <a:t> </a:t>
            </a:r>
            <a:r>
              <a:rPr lang="en-US" b="0" dirty="0">
                <a:solidFill>
                  <a:srgbClr val="37474F"/>
                </a:solidFill>
                <a:effectLst/>
                <a:latin typeface="Roboto Mono" panose="00000009000000000000" pitchFamily="49" charset="0"/>
              </a:rPr>
              <a:t>&lt;=</a:t>
            </a:r>
            <a:r>
              <a:rPr lang="en-US" b="0" dirty="0" err="1">
                <a:solidFill>
                  <a:srgbClr val="000000"/>
                </a:solidFill>
                <a:effectLst/>
                <a:latin typeface="Roboto Mono" panose="00000009000000000000" pitchFamily="49" charset="0"/>
              </a:rPr>
              <a:t>reorderlevel</a:t>
            </a:r>
            <a:r>
              <a:rPr lang="en-US" b="0" dirty="0">
                <a:solidFill>
                  <a:srgbClr val="3A474E"/>
                </a:solidFill>
                <a:effectLst/>
                <a:latin typeface="Roboto Mono" panose="00000009000000000000" pitchFamily="49" charset="0"/>
              </a:rPr>
              <a:t> </a:t>
            </a:r>
          </a:p>
          <a:p>
            <a:pPr marL="114300" indent="0">
              <a:buNone/>
            </a:pPr>
            <a:r>
              <a:rPr lang="en-US" b="0" dirty="0">
                <a:solidFill>
                  <a:srgbClr val="3A474E"/>
                </a:solidFill>
                <a:effectLst/>
                <a:latin typeface="Roboto Mono" panose="00000009000000000000" pitchFamily="49" charset="0"/>
              </a:rPr>
              <a:t>order by productid;</a:t>
            </a:r>
          </a:p>
          <a:p>
            <a:pPr marL="114300" indent="0">
              <a:buNone/>
            </a:pPr>
            <a:br>
              <a:rPr lang="en-US" b="0" dirty="0">
                <a:solidFill>
                  <a:srgbClr val="3A474E"/>
                </a:solidFill>
                <a:effectLst/>
                <a:latin typeface="Roboto Mono" panose="00000009000000000000" pitchFamily="49" charset="0"/>
              </a:rPr>
            </a:br>
            <a:endParaRPr lang="en-US" b="0" dirty="0">
              <a:solidFill>
                <a:srgbClr val="3A474E"/>
              </a:solidFill>
              <a:effectLst/>
              <a:latin typeface="Roboto Mono" panose="00000009000000000000" pitchFamily="49" charset="0"/>
            </a:endParaRPr>
          </a:p>
          <a:p>
            <a:pPr marL="114300" indent="0">
              <a:buNone/>
            </a:pPr>
            <a:br>
              <a:rPr lang="en-US" b="0" dirty="0">
                <a:solidFill>
                  <a:srgbClr val="3A474E"/>
                </a:solidFill>
                <a:effectLst/>
                <a:latin typeface="Roboto Mono" panose="00000009000000000000" pitchFamily="49" charset="0"/>
              </a:rPr>
            </a:br>
            <a:endParaRPr lang="en-US" b="0" dirty="0">
              <a:solidFill>
                <a:srgbClr val="3A474E"/>
              </a:solidFill>
              <a:effectLst/>
              <a:latin typeface="Roboto Mono" panose="00000009000000000000" pitchFamily="49" charset="0"/>
            </a:endParaRP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*Ques3. Find and display the details of customers who have placed more than 5 orders.</a:t>
            </a:r>
            <a:endParaRPr/>
          </a:p>
          <a:p>
            <a:pPr marL="0" lvl="0" indent="0" algn="l" rtl="0">
              <a:spcBef>
                <a:spcPts val="0"/>
              </a:spcBef>
              <a:spcAft>
                <a:spcPts val="0"/>
              </a:spcAft>
              <a:buNone/>
            </a:pPr>
            <a:endParaRPr/>
          </a:p>
        </p:txBody>
      </p:sp>
      <p:sp>
        <p:nvSpPr>
          <p:cNvPr id="86" name="Google Shape;86;p18"/>
          <p:cNvSpPr txBox="1">
            <a:spLocks noGrp="1"/>
          </p:cNvSpPr>
          <p:nvPr>
            <p:ph type="body" idx="1"/>
          </p:nvPr>
        </p:nvSpPr>
        <p:spPr>
          <a:xfrm>
            <a:off x="311700" y="1873400"/>
            <a:ext cx="8520600" cy="2695500"/>
          </a:xfrm>
          <a:prstGeom prst="rect">
            <a:avLst/>
          </a:prstGeom>
        </p:spPr>
        <p:txBody>
          <a:bodyPr spcFirstLastPara="1" wrap="square" lIns="91425" tIns="91425" rIns="91425" bIns="91425" anchor="t" anchorCtr="0">
            <a:normAutofit/>
          </a:bodyPr>
          <a:lstStyle/>
          <a:p>
            <a:pPr marL="114300" indent="0">
              <a:buNone/>
            </a:pPr>
            <a:r>
              <a:rPr lang="en-IN" b="0" dirty="0">
                <a:solidFill>
                  <a:srgbClr val="3367D6"/>
                </a:solidFill>
                <a:effectLst/>
                <a:latin typeface="Roboto Mono" panose="00000009000000000000" pitchFamily="49" charset="0"/>
              </a:rPr>
              <a:t>SELECT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c</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customerid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ShippingCasestudy.customers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c</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INNER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JOIN</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ShippingCasestudy.orders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od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ON</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c</a:t>
            </a:r>
            <a:r>
              <a:rPr lang="en-IN" b="0" dirty="0" err="1">
                <a:solidFill>
                  <a:srgbClr val="3A474E"/>
                </a:solidFill>
                <a:effectLst/>
                <a:latin typeface="Roboto Mono" panose="00000009000000000000" pitchFamily="49" charset="0"/>
              </a:rPr>
              <a:t>.</a:t>
            </a:r>
            <a:r>
              <a:rPr lang="en-IN" b="0" dirty="0" err="1">
                <a:solidFill>
                  <a:srgbClr val="800000"/>
                </a:solidFill>
                <a:effectLst/>
                <a:latin typeface="Roboto Mono" panose="00000009000000000000" pitchFamily="49" charset="0"/>
              </a:rPr>
              <a:t>customerid</a:t>
            </a:r>
            <a:r>
              <a:rPr lang="en-IN" b="0" dirty="0">
                <a:solidFill>
                  <a:srgbClr val="3A474E"/>
                </a:solidFill>
                <a:effectLst/>
                <a:latin typeface="Roboto Mono" panose="00000009000000000000" pitchFamily="49" charset="0"/>
              </a:rPr>
              <a:t> =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customerid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GROUP</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c</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customerid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HAVING</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COUNT</a:t>
            </a:r>
            <a:r>
              <a:rPr lang="en-IN" b="0" dirty="0">
                <a:solidFill>
                  <a:srgbClr val="37474F"/>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orderid</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&gt;=</a:t>
            </a:r>
            <a:r>
              <a:rPr lang="en-IN" b="0" dirty="0">
                <a:solidFill>
                  <a:srgbClr val="3A474E"/>
                </a:solidFill>
                <a:effectLst/>
                <a:latin typeface="Roboto Mono" panose="00000009000000000000" pitchFamily="49" charset="0"/>
              </a:rPr>
              <a:t> </a:t>
            </a:r>
            <a:r>
              <a:rPr lang="en-IN" b="0" dirty="0">
                <a:solidFill>
                  <a:srgbClr val="F4511E"/>
                </a:solidFill>
                <a:effectLst/>
                <a:latin typeface="Roboto Mono" panose="00000009000000000000" pitchFamily="49" charset="0"/>
              </a:rPr>
              <a:t>5</a:t>
            </a:r>
            <a:r>
              <a:rPr lang="en-IN" b="0" dirty="0">
                <a:solidFill>
                  <a:srgbClr val="3A474E"/>
                </a:solidFill>
                <a:effectLst/>
                <a:latin typeface="Roboto Mono" panose="00000009000000000000" pitchFamily="49" charset="0"/>
              </a:rPr>
              <a:t>;</a:t>
            </a: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*Ques4. An employee of ours (Margaret Peacock, EmployeeID 4) has the record of completing most orders. However, there are some customers who've never placed an order with her. Show such customers.</a:t>
            </a:r>
            <a:endParaRPr/>
          </a:p>
          <a:p>
            <a:pPr marL="0" lvl="0" indent="0" algn="l" rtl="0">
              <a:spcBef>
                <a:spcPts val="0"/>
              </a:spcBef>
              <a:spcAft>
                <a:spcPts val="0"/>
              </a:spcAft>
              <a:buNone/>
            </a:pPr>
            <a:endParaRPr/>
          </a:p>
        </p:txBody>
      </p:sp>
      <p:sp>
        <p:nvSpPr>
          <p:cNvPr id="92" name="Google Shape;92;p19"/>
          <p:cNvSpPr txBox="1">
            <a:spLocks noGrp="1"/>
          </p:cNvSpPr>
          <p:nvPr>
            <p:ph type="body" idx="1"/>
          </p:nvPr>
        </p:nvSpPr>
        <p:spPr>
          <a:xfrm>
            <a:off x="311700" y="2571750"/>
            <a:ext cx="8520600" cy="1997400"/>
          </a:xfrm>
          <a:prstGeom prst="rect">
            <a:avLst/>
          </a:prstGeom>
        </p:spPr>
        <p:txBody>
          <a:bodyPr spcFirstLastPara="1" wrap="square" lIns="91425" tIns="91425" rIns="91425" bIns="91425" anchor="t" anchorCtr="0">
            <a:normAutofit fontScale="92500" lnSpcReduction="20000"/>
          </a:bodyPr>
          <a:lstStyle/>
          <a:p>
            <a:pPr marL="114300" indent="0">
              <a:buNone/>
            </a:pPr>
            <a:r>
              <a:rPr lang="en-IN" b="0" dirty="0">
                <a:solidFill>
                  <a:srgbClr val="3367D6"/>
                </a:solidFill>
                <a:effectLst/>
                <a:latin typeface="Roboto Mono" panose="00000009000000000000" pitchFamily="49" charset="0"/>
              </a:rPr>
              <a:t>SELECT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c</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customerid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customerid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ShippingCasestudy.customers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c</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left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join</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ShippingCasestudy.orders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od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ON</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c</a:t>
            </a:r>
            <a:r>
              <a:rPr lang="en-IN" b="0" dirty="0" err="1">
                <a:solidFill>
                  <a:srgbClr val="3A474E"/>
                </a:solidFill>
                <a:effectLst/>
                <a:latin typeface="Roboto Mono" panose="00000009000000000000" pitchFamily="49" charset="0"/>
              </a:rPr>
              <a:t>.</a:t>
            </a:r>
            <a:r>
              <a:rPr lang="en-IN" b="0" dirty="0" err="1">
                <a:solidFill>
                  <a:srgbClr val="800000"/>
                </a:solidFill>
                <a:effectLst/>
                <a:latin typeface="Roboto Mono" panose="00000009000000000000" pitchFamily="49" charset="0"/>
              </a:rPr>
              <a:t>customerid</a:t>
            </a:r>
            <a:r>
              <a:rPr lang="en-IN" b="0" dirty="0">
                <a:solidFill>
                  <a:srgbClr val="3A474E"/>
                </a:solidFill>
                <a:effectLst/>
                <a:latin typeface="Roboto Mono" panose="00000009000000000000" pitchFamily="49" charset="0"/>
              </a:rPr>
              <a:t> =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customerid</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and</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800000"/>
                </a:solidFill>
                <a:effectLst/>
                <a:latin typeface="Roboto Mono" panose="00000009000000000000" pitchFamily="49" charset="0"/>
              </a:rPr>
              <a:t>employeeid</a:t>
            </a:r>
            <a:r>
              <a:rPr lang="en-IN" b="0" dirty="0">
                <a:solidFill>
                  <a:srgbClr val="3A474E"/>
                </a:solidFill>
                <a:effectLst/>
                <a:latin typeface="Roboto Mono" panose="00000009000000000000" pitchFamily="49" charset="0"/>
              </a:rPr>
              <a:t> = </a:t>
            </a:r>
            <a:r>
              <a:rPr lang="en-IN" b="0" dirty="0">
                <a:solidFill>
                  <a:srgbClr val="F4511E"/>
                </a:solidFill>
                <a:effectLst/>
                <a:latin typeface="Roboto Mono" panose="00000009000000000000" pitchFamily="49" charset="0"/>
              </a:rPr>
              <a:t>4</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WHERE</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customerid</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is</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null</a:t>
            </a:r>
            <a:r>
              <a:rPr lang="en-IN" b="0" dirty="0">
                <a:solidFill>
                  <a:srgbClr val="3A474E"/>
                </a:solidFill>
                <a:effectLst/>
                <a:latin typeface="Roboto Mono" panose="00000009000000000000" pitchFamily="49" charset="0"/>
              </a:rPr>
              <a:t>;</a:t>
            </a:r>
          </a:p>
          <a:p>
            <a:pPr marL="114300" indent="0">
              <a:buNone/>
            </a:pPr>
            <a:br>
              <a:rPr lang="en-IN" b="0" dirty="0">
                <a:solidFill>
                  <a:srgbClr val="3A474E"/>
                </a:solidFill>
                <a:effectLst/>
                <a:latin typeface="Roboto Mono" panose="00000009000000000000" pitchFamily="49" charset="0"/>
              </a:rPr>
            </a:br>
            <a:endParaRPr lang="en-IN" b="0" dirty="0">
              <a:solidFill>
                <a:srgbClr val="3A474E"/>
              </a:solidFill>
              <a:effectLst/>
              <a:latin typeface="Roboto Mono" panose="00000009000000000000" pitchFamily="49" charset="0"/>
            </a:endParaRPr>
          </a:p>
          <a:p>
            <a:pPr marL="0" indent="0">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*Ques5. The developers at Cochin Traders are testing an app that the customers will use to show orders. In order to make sure that even the largest orders will show up correctly on the app, they'd like some samples of orders that have lots of individual line items. Display the top</a:t>
            </a:r>
            <a:endParaRPr/>
          </a:p>
          <a:p>
            <a:pPr marL="0" lvl="0" indent="0" algn="l" rtl="0">
              <a:spcBef>
                <a:spcPts val="0"/>
              </a:spcBef>
              <a:spcAft>
                <a:spcPts val="0"/>
              </a:spcAft>
              <a:buClr>
                <a:schemeClr val="dk1"/>
              </a:buClr>
              <a:buSzPct val="39285"/>
              <a:buFont typeface="Arial"/>
              <a:buNone/>
            </a:pPr>
            <a:r>
              <a:rPr lang="en"/>
              <a:t>10 orders with the most line items.</a:t>
            </a:r>
            <a:endParaRPr/>
          </a:p>
          <a:p>
            <a:pPr marL="0" lvl="0" indent="0" algn="l" rtl="0">
              <a:spcBef>
                <a:spcPts val="0"/>
              </a:spcBef>
              <a:spcAft>
                <a:spcPts val="0"/>
              </a:spcAft>
              <a:buNone/>
            </a:pPr>
            <a:endParaRPr/>
          </a:p>
        </p:txBody>
      </p:sp>
      <p:sp>
        <p:nvSpPr>
          <p:cNvPr id="98" name="Google Shape;98;p20"/>
          <p:cNvSpPr txBox="1">
            <a:spLocks noGrp="1"/>
          </p:cNvSpPr>
          <p:nvPr>
            <p:ph type="body" idx="1"/>
          </p:nvPr>
        </p:nvSpPr>
        <p:spPr>
          <a:xfrm>
            <a:off x="311700" y="3030350"/>
            <a:ext cx="8520600" cy="1538400"/>
          </a:xfrm>
          <a:prstGeom prst="rect">
            <a:avLst/>
          </a:prstGeom>
        </p:spPr>
        <p:txBody>
          <a:bodyPr spcFirstLastPara="1" wrap="square" lIns="91425" tIns="91425" rIns="91425" bIns="91425" anchor="t" anchorCtr="0">
            <a:normAutofit fontScale="47500" lnSpcReduction="20000"/>
          </a:bodyPr>
          <a:lstStyle/>
          <a:p>
            <a:pPr marL="114300" indent="0">
              <a:buNone/>
            </a:pPr>
            <a:br>
              <a:rPr lang="en-IN" b="0" dirty="0">
                <a:solidFill>
                  <a:srgbClr val="3A474E"/>
                </a:solidFill>
                <a:effectLst/>
                <a:latin typeface="Roboto Mono" panose="00000009000000000000" pitchFamily="49" charset="0"/>
              </a:rPr>
            </a:br>
            <a:r>
              <a:rPr lang="en-IN" b="0" dirty="0">
                <a:solidFill>
                  <a:srgbClr val="3367D6"/>
                </a:solidFill>
                <a:effectLst/>
                <a:latin typeface="Roboto Mono" panose="00000009000000000000" pitchFamily="49" charset="0"/>
              </a:rPr>
              <a:t>select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customerid</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count</a:t>
            </a:r>
            <a:r>
              <a:rPr lang="en-IN" b="0" dirty="0">
                <a:solidFill>
                  <a:srgbClr val="37474F"/>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orderid</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mostLineItems</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ShippingCasestudy.customers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p>
          <a:p>
            <a:pPr marL="114300" indent="0">
              <a:buNone/>
            </a:pPr>
            <a:r>
              <a:rPr lang="en-IN" b="0" dirty="0">
                <a:solidFill>
                  <a:srgbClr val="3367D6"/>
                </a:solidFill>
                <a:effectLst/>
                <a:latin typeface="Roboto Mono" panose="00000009000000000000" pitchFamily="49" charset="0"/>
              </a:rPr>
              <a:t>inner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join</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ShippingCasestudy.orders</a:t>
            </a:r>
            <a:r>
              <a:rPr lang="en-IN" b="0" dirty="0">
                <a:solidFill>
                  <a:srgbClr val="0D90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using</a:t>
            </a:r>
            <a:r>
              <a:rPr lang="en-IN" b="0" dirty="0">
                <a:solidFill>
                  <a:srgbClr val="37474F"/>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customerid</a:t>
            </a:r>
            <a:r>
              <a:rPr lang="en-IN" b="0" dirty="0">
                <a:solidFill>
                  <a:srgbClr val="3747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inner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join</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ShippingCasestudy.orders_details</a:t>
            </a:r>
            <a:r>
              <a:rPr lang="en-IN" b="0" dirty="0">
                <a:solidFill>
                  <a:srgbClr val="0D90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using</a:t>
            </a:r>
            <a:r>
              <a:rPr lang="en-IN" b="0" dirty="0">
                <a:solidFill>
                  <a:srgbClr val="37474F"/>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orderid</a:t>
            </a:r>
            <a:r>
              <a:rPr lang="en-IN" b="0" dirty="0">
                <a:solidFill>
                  <a:srgbClr val="3747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group</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customerid</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order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mostLineItems</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DESC</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LIMIT</a:t>
            </a:r>
            <a:r>
              <a:rPr lang="en-IN" b="0" dirty="0">
                <a:solidFill>
                  <a:srgbClr val="3A474E"/>
                </a:solidFill>
                <a:effectLst/>
                <a:latin typeface="Roboto Mono" panose="00000009000000000000" pitchFamily="49" charset="0"/>
              </a:rPr>
              <a:t> </a:t>
            </a:r>
            <a:r>
              <a:rPr lang="en-IN" b="0" dirty="0">
                <a:solidFill>
                  <a:srgbClr val="F4511E"/>
                </a:solidFill>
                <a:effectLst/>
                <a:latin typeface="Roboto Mono" panose="00000009000000000000" pitchFamily="49" charset="0"/>
              </a:rPr>
              <a:t>10</a:t>
            </a:r>
            <a:r>
              <a:rPr lang="en-IN" b="0" dirty="0">
                <a:solidFill>
                  <a:srgbClr val="3A474E"/>
                </a:solidFill>
                <a:effectLst/>
                <a:latin typeface="Roboto Mono" panose="00000009000000000000" pitchFamily="49" charset="0"/>
              </a:rPr>
              <a:t>; </a:t>
            </a: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*Ques6. Retrieve the top 5 best-selling products on the basis of the quantity ordered.</a:t>
            </a:r>
            <a:endParaRPr/>
          </a:p>
          <a:p>
            <a:pPr marL="0" lvl="0" indent="0" algn="l" rtl="0">
              <a:spcBef>
                <a:spcPts val="0"/>
              </a:spcBef>
              <a:spcAft>
                <a:spcPts val="0"/>
              </a:spcAft>
              <a:buNone/>
            </a:pPr>
            <a:endParaRPr/>
          </a:p>
        </p:txBody>
      </p:sp>
      <p:sp>
        <p:nvSpPr>
          <p:cNvPr id="104" name="Google Shape;104;p21"/>
          <p:cNvSpPr txBox="1">
            <a:spLocks noGrp="1"/>
          </p:cNvSpPr>
          <p:nvPr>
            <p:ph type="body" idx="1"/>
          </p:nvPr>
        </p:nvSpPr>
        <p:spPr>
          <a:xfrm>
            <a:off x="311700" y="1887350"/>
            <a:ext cx="8520600" cy="2681400"/>
          </a:xfrm>
          <a:prstGeom prst="rect">
            <a:avLst/>
          </a:prstGeom>
        </p:spPr>
        <p:txBody>
          <a:bodyPr spcFirstLastPara="1" wrap="square" lIns="91425" tIns="91425" rIns="91425" bIns="91425" anchor="t" anchorCtr="0">
            <a:normAutofit fontScale="92500" lnSpcReduction="20000"/>
          </a:bodyPr>
          <a:lstStyle/>
          <a:p>
            <a:pPr marL="114300" indent="0">
              <a:buNone/>
            </a:pPr>
            <a:r>
              <a:rPr lang="en-IN" b="0" dirty="0">
                <a:solidFill>
                  <a:srgbClr val="3367D6"/>
                </a:solidFill>
                <a:effectLst/>
                <a:latin typeface="Roboto Mono" panose="00000009000000000000" pitchFamily="49" charset="0"/>
              </a:rPr>
              <a:t>SELECT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productname</a:t>
            </a:r>
            <a:r>
              <a:rPr lang="en-IN" b="0" dirty="0">
                <a:solidFill>
                  <a:srgbClr val="3A474E"/>
                </a:solidFill>
                <a:effectLst/>
                <a:latin typeface="Roboto Mono" panose="00000009000000000000" pitchFamily="49" charset="0"/>
              </a:rPr>
              <a:t>, </a:t>
            </a:r>
          </a:p>
          <a:p>
            <a:pPr marL="114300" indent="0">
              <a:buNone/>
            </a:pPr>
            <a:r>
              <a:rPr lang="en-IN" b="0" dirty="0">
                <a:solidFill>
                  <a:srgbClr val="3367D6"/>
                </a:solidFill>
                <a:effectLst/>
                <a:latin typeface="Roboto Mono" panose="00000009000000000000" pitchFamily="49" charset="0"/>
              </a:rPr>
              <a:t>SUM</a:t>
            </a:r>
            <a:r>
              <a:rPr lang="en-IN" b="0" dirty="0">
                <a:solidFill>
                  <a:srgbClr val="37474F"/>
                </a:solidFill>
                <a:effectLst/>
                <a:latin typeface="Roboto Mono" panose="00000009000000000000" pitchFamily="49" charset="0"/>
              </a:rPr>
              <a:t>(</a:t>
            </a:r>
            <a:r>
              <a:rPr lang="en-IN" b="0" dirty="0">
                <a:solidFill>
                  <a:srgbClr val="000000"/>
                </a:solidFill>
                <a:effectLst/>
                <a:latin typeface="Roboto Mono" panose="00000009000000000000" pitchFamily="49" charset="0"/>
              </a:rPr>
              <a:t>quantity</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totalQuantity</a:t>
            </a:r>
            <a:r>
              <a:rPr lang="en-IN" b="0" dirty="0">
                <a:solidFill>
                  <a:srgbClr val="3A474E"/>
                </a:solidFill>
                <a:effectLst/>
                <a:latin typeface="Roboto Mono" panose="00000009000000000000" pitchFamily="49" charset="0"/>
              </a:rPr>
              <a:t> </a:t>
            </a:r>
          </a:p>
          <a:p>
            <a:pPr marL="114300" indent="0">
              <a:buNone/>
            </a:pPr>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ShippingCasestudy.orders_details</a:t>
            </a:r>
            <a:r>
              <a:rPr lang="en-IN" b="0" dirty="0">
                <a:solidFill>
                  <a:srgbClr val="0D90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inner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join</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ShippingCasestudy.products</a:t>
            </a:r>
            <a:r>
              <a:rPr lang="en-IN" b="0" dirty="0">
                <a:solidFill>
                  <a:srgbClr val="0D90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using</a:t>
            </a:r>
            <a:r>
              <a:rPr lang="en-IN" b="0" dirty="0">
                <a:solidFill>
                  <a:srgbClr val="37474F"/>
                </a:solidFill>
                <a:effectLst/>
                <a:latin typeface="Roboto Mono" panose="00000009000000000000" pitchFamily="49" charset="0"/>
              </a:rPr>
              <a:t>(</a:t>
            </a:r>
            <a:r>
              <a:rPr lang="en-IN" b="0" dirty="0">
                <a:solidFill>
                  <a:srgbClr val="000000"/>
                </a:solidFill>
                <a:effectLst/>
                <a:latin typeface="Roboto Mono" panose="00000009000000000000" pitchFamily="49" charset="0"/>
              </a:rPr>
              <a:t>productid</a:t>
            </a:r>
            <a:r>
              <a:rPr lang="en-IN" b="0" dirty="0">
                <a:solidFill>
                  <a:srgbClr val="3747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group</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productname</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order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totalQuantity</a:t>
            </a:r>
            <a:r>
              <a:rPr lang="en-IN" b="0" dirty="0">
                <a:solidFill>
                  <a:srgbClr val="3A474E"/>
                </a:solidFill>
                <a:effectLst/>
                <a:latin typeface="Roboto Mono" panose="00000009000000000000" pitchFamily="49" charset="0"/>
              </a:rPr>
              <a:t> </a:t>
            </a:r>
            <a:r>
              <a:rPr lang="en-IN" b="0" dirty="0" err="1">
                <a:solidFill>
                  <a:srgbClr val="3367D6"/>
                </a:solidFill>
                <a:effectLst/>
                <a:latin typeface="Roboto Mono" panose="00000009000000000000" pitchFamily="49" charset="0"/>
              </a:rPr>
              <a:t>desc</a:t>
            </a:r>
            <a:endParaRPr lang="en-IN" b="0" dirty="0">
              <a:solidFill>
                <a:srgbClr val="3A474E"/>
              </a:solidFill>
              <a:effectLst/>
              <a:latin typeface="Roboto Mono" panose="00000009000000000000" pitchFamily="49" charset="0"/>
            </a:endParaRPr>
          </a:p>
          <a:p>
            <a:pPr marL="114300" indent="0">
              <a:buNone/>
            </a:pPr>
            <a:r>
              <a:rPr lang="en-IN" b="0" dirty="0">
                <a:solidFill>
                  <a:srgbClr val="3367D6"/>
                </a:solidFill>
                <a:effectLst/>
                <a:latin typeface="Roboto Mono" panose="00000009000000000000" pitchFamily="49" charset="0"/>
              </a:rPr>
              <a:t>LIMIT</a:t>
            </a:r>
            <a:r>
              <a:rPr lang="en-IN" b="0" dirty="0">
                <a:solidFill>
                  <a:srgbClr val="3A474E"/>
                </a:solidFill>
                <a:effectLst/>
                <a:latin typeface="Roboto Mono" panose="00000009000000000000" pitchFamily="49" charset="0"/>
              </a:rPr>
              <a:t> </a:t>
            </a:r>
            <a:r>
              <a:rPr lang="en-IN" b="0" dirty="0">
                <a:solidFill>
                  <a:srgbClr val="F4511E"/>
                </a:solidFill>
                <a:effectLst/>
                <a:latin typeface="Roboto Mono" panose="00000009000000000000" pitchFamily="49" charset="0"/>
              </a:rPr>
              <a:t>5</a:t>
            </a:r>
            <a:r>
              <a:rPr lang="en-IN" b="0" dirty="0">
                <a:solidFill>
                  <a:srgbClr val="3A474E"/>
                </a:solidFill>
                <a:effectLst/>
                <a:latin typeface="Roboto Mono" panose="00000009000000000000" pitchFamily="49" charset="0"/>
              </a:rPr>
              <a:t>;</a:t>
            </a:r>
          </a:p>
          <a:p>
            <a:pPr marL="114300" indent="0">
              <a:buNone/>
            </a:pPr>
            <a:br>
              <a:rPr lang="en-IN" b="0" dirty="0">
                <a:solidFill>
                  <a:srgbClr val="3A474E"/>
                </a:solidFill>
                <a:effectLst/>
                <a:latin typeface="Roboto Mono" panose="00000009000000000000" pitchFamily="49" charset="0"/>
              </a:rPr>
            </a:br>
            <a:endParaRPr lang="en-IN" b="0" dirty="0">
              <a:solidFill>
                <a:srgbClr val="3A474E"/>
              </a:solidFill>
              <a:effectLst/>
              <a:latin typeface="Roboto Mono" panose="00000009000000000000" pitchFamily="49"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On-screen Show (16:9)</PresentationFormat>
  <Paragraphs>105</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Roboto Mono</vt:lpstr>
      <vt:lpstr>Simple Light</vt:lpstr>
      <vt:lpstr>Business Case Study</vt:lpstr>
      <vt:lpstr>Tables to be Downloaded</vt:lpstr>
      <vt:lpstr>Schema</vt:lpstr>
      <vt:lpstr>Ques1. Fetch the full name and hiring date of all Employees who work as Sales Representatives.  </vt:lpstr>
      <vt:lpstr>*Ques2. Which of the products in our inventory need to be reordered?</vt:lpstr>
      <vt:lpstr>*Ques3. Find and display the details of customers who have placed more than 5 orders. </vt:lpstr>
      <vt:lpstr>*Ques4. An employee of ours (Margaret Peacock, EmployeeID 4) has the record of completing most orders. However, there are some customers who've never placed an order with her. Show such customers. </vt:lpstr>
      <vt:lpstr>*Ques5. The developers at Cochin Traders are testing an app that the customers will use to show orders. In order to make sure that even the largest orders will show up correctly on the app, they'd like some samples of orders that have lots of individual line items. Display the top 10 orders with the most line items. </vt:lpstr>
      <vt:lpstr>*Ques6. Retrieve the top 5 best-selling products on the basis of the quantity ordered. </vt:lpstr>
      <vt:lpstr>*Ques7. Analyze the monthly order count for the year 1997.</vt:lpstr>
      <vt:lpstr>*Ques8. Calculate the difference in sales revenue for each month compared to the previous month. </vt:lpstr>
      <vt:lpstr>*Ques9. Calculate the percentage of total sales revenue for each product. </vt:lpstr>
      <vt:lpstr>*Ques10. Determine the cumulative percentage of total sales revenue for each month.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Study</dc:title>
  <cp:lastModifiedBy>Kuldeep Saini</cp:lastModifiedBy>
  <cp:revision>1</cp:revision>
  <dcterms:modified xsi:type="dcterms:W3CDTF">2023-08-10T08:08:34Z</dcterms:modified>
</cp:coreProperties>
</file>