
<file path=[Content_Types].xml><?xml version="1.0" encoding="utf-8"?>
<Types xmlns="http://schemas.openxmlformats.org/package/2006/content-types">
  <Default ContentType="application/vnd.openxmlformats-officedocument.spreadsheetml.sheet" Extension="xlsx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4.xml"/>
  <Override ContentType="application/vnd.ms-office.chartcolorstyle+xml" PartName="/ppt/charts/colors1.xml"/>
  <Override ContentType="application/vnd.ms-office.chartcolorstyle+xml" PartName="/ppt/charts/colors2.xml"/>
  <Override ContentType="application/vnd.ms-office.chartcolorstyle+xml" PartName="/ppt/charts/colors3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3.xml"/>
  <Override ContentType="application/vnd.openxmlformats-officedocument.drawingml.chart+xml" PartName="/ppt/charts/chart2.xml"/>
  <Override ContentType="application/vnd.openxmlformats-officedocument.drawingml.chart+xml" PartName="/ppt/charts/chart4.xml"/>
  <Override ContentType="application/vnd.openxmlformats-officedocument.drawingml.chart+xml" PartName="/ppt/charts/char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themeOverride+xml" PartName="/ppt/theme/themeOverride1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3.xml"/>
  <Override ContentType="application/vnd.ms-office.chartstyle+xml" PartName="/ppt/charts/style4.xml"/>
  <Override ContentType="application/vnd.ms-office.chartstyle+xml" PartName="/ppt/charts/style1.xml"/>
  <Override ContentType="application/vnd.ms-office.chartstyle+xml" PartName="/ppt/charts/style2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Quattrocento Sans"/>
      <p:bold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jeR0ha7GFE6B3cQnKLcCCAGlZW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6C0A91D-2F92-4A8F-877E-476B3645CBA2}">
  <a:tblStyle styleId="{06C0A91D-2F92-4A8F-877E-476B3645CBA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QuattrocentoSans-boldItalic.fntdata"/><Relationship Id="rId12" Type="http://schemas.openxmlformats.org/officeDocument/2006/relationships/font" Target="fonts/Quattrocento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C:\Users\Saurabh.Kango\Documents\booking%20vs%20images.xlsx" TargetMode="External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C:\Users\Saurabh.Kango\Documents\booking%20vs%20images.xlsx" TargetMode="External"/></Relationships>
</file>

<file path=ppt/charts/_rels/chart3.xml.rels><?xml version="1.0" encoding="UTF-8" standalone="yes"?>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C:\Users\Saurabh.Kango\AppData\Local\Microsoft\Windows\INetCache\Content.Outlook\LQ9DPR27\booking%20vs%20images.xlsx" TargetMode="External"/></Relationships>
</file>

<file path=ppt/charts/_rels/chart4.xml.rels><?xml version="1.0" encoding="UTF-8" standalone="yes"?>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themeOverride" Target="../theme/themeOverride1.xml"/><Relationship Id="rId4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Bookings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'Images Vs Booking'!$C$2</c:f>
              <c:strCache>
                <c:ptCount val="1"/>
                <c:pt idx="0">
                  <c:v>bkngs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'Images Vs Booking'!$B$3:$B$34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</c:numCache>
            </c:numRef>
          </c:xVal>
          <c:yVal>
            <c:numRef>
              <c:f>'Images Vs Booking'!$C$3:$C$34</c:f>
              <c:numCache>
                <c:formatCode>General</c:formatCode>
                <c:ptCount val="32"/>
                <c:pt idx="0">
                  <c:v>1</c:v>
                </c:pt>
                <c:pt idx="1">
                  <c:v>21</c:v>
                </c:pt>
                <c:pt idx="2">
                  <c:v>70</c:v>
                </c:pt>
                <c:pt idx="3">
                  <c:v>208</c:v>
                </c:pt>
                <c:pt idx="4">
                  <c:v>338</c:v>
                </c:pt>
                <c:pt idx="5">
                  <c:v>351</c:v>
                </c:pt>
                <c:pt idx="6">
                  <c:v>844</c:v>
                </c:pt>
                <c:pt idx="7">
                  <c:v>408</c:v>
                </c:pt>
                <c:pt idx="8">
                  <c:v>882</c:v>
                </c:pt>
                <c:pt idx="9">
                  <c:v>785</c:v>
                </c:pt>
                <c:pt idx="10">
                  <c:v>1078</c:v>
                </c:pt>
                <c:pt idx="11">
                  <c:v>744</c:v>
                </c:pt>
                <c:pt idx="12">
                  <c:v>897</c:v>
                </c:pt>
                <c:pt idx="13">
                  <c:v>1661</c:v>
                </c:pt>
                <c:pt idx="14">
                  <c:v>1065</c:v>
                </c:pt>
                <c:pt idx="15">
                  <c:v>1318</c:v>
                </c:pt>
                <c:pt idx="16">
                  <c:v>328</c:v>
                </c:pt>
                <c:pt idx="17">
                  <c:v>1568</c:v>
                </c:pt>
                <c:pt idx="18">
                  <c:v>1006</c:v>
                </c:pt>
                <c:pt idx="19">
                  <c:v>685</c:v>
                </c:pt>
                <c:pt idx="20">
                  <c:v>509</c:v>
                </c:pt>
                <c:pt idx="21">
                  <c:v>482</c:v>
                </c:pt>
                <c:pt idx="22">
                  <c:v>1154</c:v>
                </c:pt>
                <c:pt idx="23">
                  <c:v>805</c:v>
                </c:pt>
                <c:pt idx="24">
                  <c:v>933</c:v>
                </c:pt>
                <c:pt idx="25">
                  <c:v>926</c:v>
                </c:pt>
                <c:pt idx="26">
                  <c:v>482</c:v>
                </c:pt>
                <c:pt idx="27">
                  <c:v>732</c:v>
                </c:pt>
                <c:pt idx="28">
                  <c:v>935</c:v>
                </c:pt>
                <c:pt idx="29">
                  <c:v>562</c:v>
                </c:pt>
                <c:pt idx="30">
                  <c:v>453</c:v>
                </c:pt>
                <c:pt idx="31">
                  <c:v>555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C3E-416F-A275-14840B3EC7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4638304"/>
        <c:axId val="543976848"/>
      </c:scatterChart>
      <c:valAx>
        <c:axId val="464638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976848"/>
        <c:crosses val="autoZero"/>
        <c:crossBetween val="midCat"/>
      </c:valAx>
      <c:valAx>
        <c:axId val="543976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6383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Open listing Trend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Sheet6!$B$1</c:f>
              <c:strCache>
                <c:ptCount val="1"/>
                <c:pt idx="0">
                  <c:v>Sum_Open_Listings_0_2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Sheet6!$A$2:$A$14</c:f>
              <c:strCache>
                <c:ptCount val="13"/>
                <c:pt idx="0">
                  <c:v>Apr, 2019</c:v>
                </c:pt>
                <c:pt idx="1">
                  <c:v>Aug, 2018</c:v>
                </c:pt>
                <c:pt idx="2">
                  <c:v>Aug, 2019</c:v>
                </c:pt>
                <c:pt idx="3">
                  <c:v>Dec, 2018</c:v>
                </c:pt>
                <c:pt idx="4">
                  <c:v>Feb, 2019</c:v>
                </c:pt>
                <c:pt idx="5">
                  <c:v>Jan, 2019</c:v>
                </c:pt>
                <c:pt idx="6">
                  <c:v>Jul, 2019</c:v>
                </c:pt>
                <c:pt idx="7">
                  <c:v>Jun, 2019</c:v>
                </c:pt>
                <c:pt idx="8">
                  <c:v>Mar, 2019</c:v>
                </c:pt>
                <c:pt idx="9">
                  <c:v>May, 2019</c:v>
                </c:pt>
                <c:pt idx="10">
                  <c:v>Nov, 2018</c:v>
                </c:pt>
                <c:pt idx="11">
                  <c:v>Oct, 2018</c:v>
                </c:pt>
                <c:pt idx="12">
                  <c:v>Sep, 2018</c:v>
                </c:pt>
              </c:strCache>
            </c:strRef>
          </c:cat>
          <c:val>
            <c:numRef>
              <c:f>Sheet6!$B$2:$B$14</c:f>
              <c:numCache>
                <c:formatCode>General</c:formatCode>
                <c:ptCount val="13"/>
                <c:pt idx="0">
                  <c:v>1617295</c:v>
                </c:pt>
                <c:pt idx="1">
                  <c:v>1690289</c:v>
                </c:pt>
                <c:pt idx="2">
                  <c:v>1710779</c:v>
                </c:pt>
                <c:pt idx="3">
                  <c:v>1702686</c:v>
                </c:pt>
                <c:pt idx="4">
                  <c:v>1547261</c:v>
                </c:pt>
                <c:pt idx="5">
                  <c:v>1689624</c:v>
                </c:pt>
                <c:pt idx="6">
                  <c:v>1706179</c:v>
                </c:pt>
                <c:pt idx="7">
                  <c:v>1670007</c:v>
                </c:pt>
                <c:pt idx="8">
                  <c:v>1716704</c:v>
                </c:pt>
                <c:pt idx="9">
                  <c:v>1672444</c:v>
                </c:pt>
                <c:pt idx="10">
                  <c:v>1643189</c:v>
                </c:pt>
                <c:pt idx="11">
                  <c:v>1738821</c:v>
                </c:pt>
                <c:pt idx="12">
                  <c:v>1686409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A4-4EF2-B937-207A33069256}"/>
            </c:ext>
          </c:extLst>
        </c:ser>
        <c:ser>
          <c:idx val="1"/>
          <c:order val="1"/>
          <c:tx>
            <c:strRef>
              <c:f>Sheet6!$C$1</c:f>
              <c:strCache>
                <c:ptCount val="1"/>
                <c:pt idx="0">
                  <c:v>Sum_Open_Listings_3_5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Sheet6!$A$2:$A$14</c:f>
              <c:strCache>
                <c:ptCount val="13"/>
                <c:pt idx="0">
                  <c:v>Apr, 2019</c:v>
                </c:pt>
                <c:pt idx="1">
                  <c:v>Aug, 2018</c:v>
                </c:pt>
                <c:pt idx="2">
                  <c:v>Aug, 2019</c:v>
                </c:pt>
                <c:pt idx="3">
                  <c:v>Dec, 2018</c:v>
                </c:pt>
                <c:pt idx="4">
                  <c:v>Feb, 2019</c:v>
                </c:pt>
                <c:pt idx="5">
                  <c:v>Jan, 2019</c:v>
                </c:pt>
                <c:pt idx="6">
                  <c:v>Jul, 2019</c:v>
                </c:pt>
                <c:pt idx="7">
                  <c:v>Jun, 2019</c:v>
                </c:pt>
                <c:pt idx="8">
                  <c:v>Mar, 2019</c:v>
                </c:pt>
                <c:pt idx="9">
                  <c:v>May, 2019</c:v>
                </c:pt>
                <c:pt idx="10">
                  <c:v>Nov, 2018</c:v>
                </c:pt>
                <c:pt idx="11">
                  <c:v>Oct, 2018</c:v>
                </c:pt>
                <c:pt idx="12">
                  <c:v>Sep, 2018</c:v>
                </c:pt>
              </c:strCache>
            </c:strRef>
          </c:cat>
          <c:val>
            <c:numRef>
              <c:f>Sheet6!$C$2:$C$14</c:f>
              <c:numCache>
                <c:formatCode>General</c:formatCode>
                <c:ptCount val="13"/>
                <c:pt idx="0">
                  <c:v>1755464</c:v>
                </c:pt>
                <c:pt idx="1">
                  <c:v>1870425</c:v>
                </c:pt>
                <c:pt idx="2">
                  <c:v>1870911</c:v>
                </c:pt>
                <c:pt idx="3">
                  <c:v>1899236</c:v>
                </c:pt>
                <c:pt idx="4">
                  <c:v>1677452</c:v>
                </c:pt>
                <c:pt idx="5">
                  <c:v>1892037</c:v>
                </c:pt>
                <c:pt idx="6">
                  <c:v>1784239</c:v>
                </c:pt>
                <c:pt idx="7">
                  <c:v>1788779</c:v>
                </c:pt>
                <c:pt idx="8">
                  <c:v>1833724</c:v>
                </c:pt>
                <c:pt idx="9">
                  <c:v>1820847</c:v>
                </c:pt>
                <c:pt idx="10">
                  <c:v>1767919</c:v>
                </c:pt>
                <c:pt idx="11">
                  <c:v>1850283</c:v>
                </c:pt>
                <c:pt idx="12">
                  <c:v>1815043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A4-4EF2-B937-207A33069256}"/>
            </c:ext>
          </c:extLst>
        </c:ser>
        <c:ser>
          <c:idx val="2"/>
          <c:order val="2"/>
          <c:tx>
            <c:strRef>
              <c:f>Sheet6!$D$1</c:f>
              <c:strCache>
                <c:ptCount val="1"/>
                <c:pt idx="0">
                  <c:v>Sum_Open_Listings_6_10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Sheet6!$A$2:$A$14</c:f>
              <c:strCache>
                <c:ptCount val="13"/>
                <c:pt idx="0">
                  <c:v>Apr, 2019</c:v>
                </c:pt>
                <c:pt idx="1">
                  <c:v>Aug, 2018</c:v>
                </c:pt>
                <c:pt idx="2">
                  <c:v>Aug, 2019</c:v>
                </c:pt>
                <c:pt idx="3">
                  <c:v>Dec, 2018</c:v>
                </c:pt>
                <c:pt idx="4">
                  <c:v>Feb, 2019</c:v>
                </c:pt>
                <c:pt idx="5">
                  <c:v>Jan, 2019</c:v>
                </c:pt>
                <c:pt idx="6">
                  <c:v>Jul, 2019</c:v>
                </c:pt>
                <c:pt idx="7">
                  <c:v>Jun, 2019</c:v>
                </c:pt>
                <c:pt idx="8">
                  <c:v>Mar, 2019</c:v>
                </c:pt>
                <c:pt idx="9">
                  <c:v>May, 2019</c:v>
                </c:pt>
                <c:pt idx="10">
                  <c:v>Nov, 2018</c:v>
                </c:pt>
                <c:pt idx="11">
                  <c:v>Oct, 2018</c:v>
                </c:pt>
                <c:pt idx="12">
                  <c:v>Sep, 2018</c:v>
                </c:pt>
              </c:strCache>
            </c:strRef>
          </c:cat>
          <c:val>
            <c:numRef>
              <c:f>Sheet6!$D$2:$D$14</c:f>
              <c:numCache>
                <c:formatCode>General</c:formatCode>
                <c:ptCount val="13"/>
                <c:pt idx="0">
                  <c:v>608425</c:v>
                </c:pt>
                <c:pt idx="1">
                  <c:v>568137</c:v>
                </c:pt>
                <c:pt idx="2">
                  <c:v>680731</c:v>
                </c:pt>
                <c:pt idx="3">
                  <c:v>640240</c:v>
                </c:pt>
                <c:pt idx="4">
                  <c:v>581422</c:v>
                </c:pt>
                <c:pt idx="5">
                  <c:v>693319</c:v>
                </c:pt>
                <c:pt idx="6">
                  <c:v>655755</c:v>
                </c:pt>
                <c:pt idx="7">
                  <c:v>558092</c:v>
                </c:pt>
                <c:pt idx="8">
                  <c:v>666493</c:v>
                </c:pt>
                <c:pt idx="9">
                  <c:v>766628</c:v>
                </c:pt>
                <c:pt idx="10">
                  <c:v>621823</c:v>
                </c:pt>
                <c:pt idx="11">
                  <c:v>722879</c:v>
                </c:pt>
                <c:pt idx="12">
                  <c:v>604929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5A4-4EF2-B937-207A33069256}"/>
            </c:ext>
          </c:extLst>
        </c:ser>
        <c:ser>
          <c:idx val="3"/>
          <c:order val="3"/>
          <c:tx>
            <c:strRef>
              <c:f>Sheet6!$E$1</c:f>
              <c:strCache>
                <c:ptCount val="1"/>
                <c:pt idx="0">
                  <c:v>Sum_Open_Listings_11_15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Sheet6!$A$2:$A$14</c:f>
              <c:strCache>
                <c:ptCount val="13"/>
                <c:pt idx="0">
                  <c:v>Apr, 2019</c:v>
                </c:pt>
                <c:pt idx="1">
                  <c:v>Aug, 2018</c:v>
                </c:pt>
                <c:pt idx="2">
                  <c:v>Aug, 2019</c:v>
                </c:pt>
                <c:pt idx="3">
                  <c:v>Dec, 2018</c:v>
                </c:pt>
                <c:pt idx="4">
                  <c:v>Feb, 2019</c:v>
                </c:pt>
                <c:pt idx="5">
                  <c:v>Jan, 2019</c:v>
                </c:pt>
                <c:pt idx="6">
                  <c:v>Jul, 2019</c:v>
                </c:pt>
                <c:pt idx="7">
                  <c:v>Jun, 2019</c:v>
                </c:pt>
                <c:pt idx="8">
                  <c:v>Mar, 2019</c:v>
                </c:pt>
                <c:pt idx="9">
                  <c:v>May, 2019</c:v>
                </c:pt>
                <c:pt idx="10">
                  <c:v>Nov, 2018</c:v>
                </c:pt>
                <c:pt idx="11">
                  <c:v>Oct, 2018</c:v>
                </c:pt>
                <c:pt idx="12">
                  <c:v>Sep, 2018</c:v>
                </c:pt>
              </c:strCache>
            </c:strRef>
          </c:cat>
          <c:val>
            <c:numRef>
              <c:f>Sheet6!$E$2:$E$14</c:f>
              <c:numCache>
                <c:formatCode>General</c:formatCode>
                <c:ptCount val="13"/>
                <c:pt idx="0">
                  <c:v>493056</c:v>
                </c:pt>
                <c:pt idx="1">
                  <c:v>620598</c:v>
                </c:pt>
                <c:pt idx="2">
                  <c:v>582406</c:v>
                </c:pt>
                <c:pt idx="3">
                  <c:v>682317</c:v>
                </c:pt>
                <c:pt idx="4">
                  <c:v>574189</c:v>
                </c:pt>
                <c:pt idx="5">
                  <c:v>562237</c:v>
                </c:pt>
                <c:pt idx="6">
                  <c:v>635057</c:v>
                </c:pt>
                <c:pt idx="7">
                  <c:v>578763</c:v>
                </c:pt>
                <c:pt idx="8">
                  <c:v>614275</c:v>
                </c:pt>
                <c:pt idx="9">
                  <c:v>584869</c:v>
                </c:pt>
                <c:pt idx="10">
                  <c:v>535880</c:v>
                </c:pt>
                <c:pt idx="11">
                  <c:v>512954</c:v>
                </c:pt>
                <c:pt idx="12">
                  <c:v>562681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5A4-4EF2-B937-207A33069256}"/>
            </c:ext>
          </c:extLst>
        </c:ser>
        <c:ser>
          <c:idx val="4"/>
          <c:order val="4"/>
          <c:tx>
            <c:strRef>
              <c:f>Sheet6!$F$1</c:f>
              <c:strCache>
                <c:ptCount val="1"/>
                <c:pt idx="0">
                  <c:v>Sum_Open_Listings_16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Sheet6!$A$2:$A$14</c:f>
              <c:strCache>
                <c:ptCount val="13"/>
                <c:pt idx="0">
                  <c:v>Apr, 2019</c:v>
                </c:pt>
                <c:pt idx="1">
                  <c:v>Aug, 2018</c:v>
                </c:pt>
                <c:pt idx="2">
                  <c:v>Aug, 2019</c:v>
                </c:pt>
                <c:pt idx="3">
                  <c:v>Dec, 2018</c:v>
                </c:pt>
                <c:pt idx="4">
                  <c:v>Feb, 2019</c:v>
                </c:pt>
                <c:pt idx="5">
                  <c:v>Jan, 2019</c:v>
                </c:pt>
                <c:pt idx="6">
                  <c:v>Jul, 2019</c:v>
                </c:pt>
                <c:pt idx="7">
                  <c:v>Jun, 2019</c:v>
                </c:pt>
                <c:pt idx="8">
                  <c:v>Mar, 2019</c:v>
                </c:pt>
                <c:pt idx="9">
                  <c:v>May, 2019</c:v>
                </c:pt>
                <c:pt idx="10">
                  <c:v>Nov, 2018</c:v>
                </c:pt>
                <c:pt idx="11">
                  <c:v>Oct, 2018</c:v>
                </c:pt>
                <c:pt idx="12">
                  <c:v>Sep, 2018</c:v>
                </c:pt>
              </c:strCache>
            </c:strRef>
          </c:cat>
          <c:val>
            <c:numRef>
              <c:f>Sheet6!$F$2:$F$14</c:f>
              <c:numCache>
                <c:formatCode>General</c:formatCode>
                <c:ptCount val="13"/>
                <c:pt idx="0">
                  <c:v>687609</c:v>
                </c:pt>
                <c:pt idx="1">
                  <c:v>733089</c:v>
                </c:pt>
                <c:pt idx="2">
                  <c:v>661262</c:v>
                </c:pt>
                <c:pt idx="3">
                  <c:v>739341</c:v>
                </c:pt>
                <c:pt idx="4">
                  <c:v>532178</c:v>
                </c:pt>
                <c:pt idx="5">
                  <c:v>765062</c:v>
                </c:pt>
                <c:pt idx="6">
                  <c:v>643338</c:v>
                </c:pt>
                <c:pt idx="7">
                  <c:v>701196</c:v>
                </c:pt>
                <c:pt idx="8">
                  <c:v>806056</c:v>
                </c:pt>
                <c:pt idx="9">
                  <c:v>768288</c:v>
                </c:pt>
                <c:pt idx="10">
                  <c:v>707884</c:v>
                </c:pt>
                <c:pt idx="11">
                  <c:v>661212</c:v>
                </c:pt>
                <c:pt idx="12">
                  <c:v>655397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5A4-4EF2-B937-207A330692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1005072"/>
        <c:axId val="664708544"/>
      </c:barChart>
      <c:catAx>
        <c:axId val="461005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4708544"/>
        <c:crosses val="autoZero"/>
        <c:auto val="1"/>
        <c:lblAlgn val="ctr"/>
        <c:lblOffset val="100"/>
        <c:noMultiLvlLbl val="0"/>
      </c:catAx>
      <c:valAx>
        <c:axId val="664708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005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'Time Vs Images'!$B$1</c:f>
              <c:strCache>
                <c:ptCount val="1"/>
                <c:pt idx="0">
                  <c:v>Avg_Images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43"/>
              <c:layout>
                <c:manualLayout>
                  <c:x val="-9.0854109724921528E-2"/>
                  <c:y val="7.450415615449183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1C9-4AB3-A598-A8A47E28EA6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'Time Vs Images'!$A$2:$A$62</c:f>
              <c:numCache>
                <c:formatCode>mmm\-yy</c:formatCode>
                <c:ptCount val="61"/>
                <c:pt idx="0">
                  <c:v>42095</c:v>
                </c:pt>
                <c:pt idx="1">
                  <c:v>42461</c:v>
                </c:pt>
                <c:pt idx="2">
                  <c:v>42826</c:v>
                </c:pt>
                <c:pt idx="3">
                  <c:v>43191</c:v>
                </c:pt>
                <c:pt idx="4">
                  <c:v>43556</c:v>
                </c:pt>
                <c:pt idx="5">
                  <c:v>41852</c:v>
                </c:pt>
                <c:pt idx="6">
                  <c:v>42217</c:v>
                </c:pt>
                <c:pt idx="7">
                  <c:v>42583</c:v>
                </c:pt>
                <c:pt idx="8">
                  <c:v>42948</c:v>
                </c:pt>
                <c:pt idx="9">
                  <c:v>43313</c:v>
                </c:pt>
                <c:pt idx="10">
                  <c:v>43678</c:v>
                </c:pt>
                <c:pt idx="11">
                  <c:v>41974</c:v>
                </c:pt>
                <c:pt idx="12">
                  <c:v>42339</c:v>
                </c:pt>
                <c:pt idx="13">
                  <c:v>42705</c:v>
                </c:pt>
                <c:pt idx="14">
                  <c:v>43070</c:v>
                </c:pt>
                <c:pt idx="15">
                  <c:v>43435</c:v>
                </c:pt>
                <c:pt idx="16">
                  <c:v>42036</c:v>
                </c:pt>
                <c:pt idx="17">
                  <c:v>42401</c:v>
                </c:pt>
                <c:pt idx="18">
                  <c:v>42767</c:v>
                </c:pt>
                <c:pt idx="19">
                  <c:v>43132</c:v>
                </c:pt>
                <c:pt idx="20">
                  <c:v>43497</c:v>
                </c:pt>
                <c:pt idx="21">
                  <c:v>42005</c:v>
                </c:pt>
                <c:pt idx="22">
                  <c:v>42370</c:v>
                </c:pt>
                <c:pt idx="23">
                  <c:v>42736</c:v>
                </c:pt>
                <c:pt idx="24">
                  <c:v>43101</c:v>
                </c:pt>
                <c:pt idx="25">
                  <c:v>43466</c:v>
                </c:pt>
                <c:pt idx="26">
                  <c:v>42186</c:v>
                </c:pt>
                <c:pt idx="27">
                  <c:v>42552</c:v>
                </c:pt>
                <c:pt idx="28">
                  <c:v>42917</c:v>
                </c:pt>
                <c:pt idx="29">
                  <c:v>43282</c:v>
                </c:pt>
                <c:pt idx="30">
                  <c:v>43647</c:v>
                </c:pt>
                <c:pt idx="31">
                  <c:v>42156</c:v>
                </c:pt>
                <c:pt idx="32">
                  <c:v>42522</c:v>
                </c:pt>
                <c:pt idx="33">
                  <c:v>42887</c:v>
                </c:pt>
                <c:pt idx="34">
                  <c:v>43252</c:v>
                </c:pt>
                <c:pt idx="35">
                  <c:v>43617</c:v>
                </c:pt>
                <c:pt idx="36">
                  <c:v>42064</c:v>
                </c:pt>
                <c:pt idx="37">
                  <c:v>42430</c:v>
                </c:pt>
                <c:pt idx="38">
                  <c:v>42795</c:v>
                </c:pt>
                <c:pt idx="39">
                  <c:v>43160</c:v>
                </c:pt>
                <c:pt idx="40">
                  <c:v>43525</c:v>
                </c:pt>
                <c:pt idx="41">
                  <c:v>42125</c:v>
                </c:pt>
                <c:pt idx="42">
                  <c:v>42491</c:v>
                </c:pt>
                <c:pt idx="43">
                  <c:v>42856</c:v>
                </c:pt>
                <c:pt idx="44">
                  <c:v>43221</c:v>
                </c:pt>
                <c:pt idx="45">
                  <c:v>43586</c:v>
                </c:pt>
                <c:pt idx="46">
                  <c:v>41944</c:v>
                </c:pt>
                <c:pt idx="47">
                  <c:v>42309</c:v>
                </c:pt>
                <c:pt idx="48">
                  <c:v>42675</c:v>
                </c:pt>
                <c:pt idx="49">
                  <c:v>43040</c:v>
                </c:pt>
                <c:pt idx="50">
                  <c:v>43405</c:v>
                </c:pt>
                <c:pt idx="51">
                  <c:v>41913</c:v>
                </c:pt>
                <c:pt idx="52">
                  <c:v>42278</c:v>
                </c:pt>
                <c:pt idx="53">
                  <c:v>42644</c:v>
                </c:pt>
                <c:pt idx="54">
                  <c:v>43009</c:v>
                </c:pt>
                <c:pt idx="55">
                  <c:v>43374</c:v>
                </c:pt>
                <c:pt idx="56">
                  <c:v>41883</c:v>
                </c:pt>
                <c:pt idx="57">
                  <c:v>42248</c:v>
                </c:pt>
                <c:pt idx="58">
                  <c:v>42614</c:v>
                </c:pt>
                <c:pt idx="59">
                  <c:v>42979</c:v>
                </c:pt>
                <c:pt idx="60">
                  <c:v>43344</c:v>
                </c:pt>
              </c:numCache>
            </c:numRef>
          </c:cat>
          <c:val>
            <c:numRef>
              <c:f>'Time Vs Images'!$B$2:$B$62</c:f>
              <c:numCache>
                <c:formatCode>General</c:formatCode>
                <c:ptCount val="61"/>
                <c:pt idx="0">
                  <c:v>22</c:v>
                </c:pt>
                <c:pt idx="1">
                  <c:v>16.8</c:v>
                </c:pt>
                <c:pt idx="2">
                  <c:v>8.71428571428571</c:v>
                </c:pt>
                <c:pt idx="3">
                  <c:v>13.875</c:v>
                </c:pt>
                <c:pt idx="4">
                  <c:v>16.5</c:v>
                </c:pt>
                <c:pt idx="5">
                  <c:v>13</c:v>
                </c:pt>
                <c:pt idx="6">
                  <c:v>11.5</c:v>
                </c:pt>
                <c:pt idx="7">
                  <c:v>14.125</c:v>
                </c:pt>
                <c:pt idx="8">
                  <c:v>16.4444444444444</c:v>
                </c:pt>
                <c:pt idx="9">
                  <c:v>13</c:v>
                </c:pt>
                <c:pt idx="10">
                  <c:v>13.375</c:v>
                </c:pt>
                <c:pt idx="11">
                  <c:v>21.1111111111111</c:v>
                </c:pt>
                <c:pt idx="12">
                  <c:v>9</c:v>
                </c:pt>
                <c:pt idx="13">
                  <c:v>17.75</c:v>
                </c:pt>
                <c:pt idx="14">
                  <c:v>16.181818181818201</c:v>
                </c:pt>
                <c:pt idx="15">
                  <c:v>18</c:v>
                </c:pt>
                <c:pt idx="16">
                  <c:v>14</c:v>
                </c:pt>
                <c:pt idx="17">
                  <c:v>9</c:v>
                </c:pt>
                <c:pt idx="18">
                  <c:v>19.3333333333333</c:v>
                </c:pt>
                <c:pt idx="19">
                  <c:v>16.75</c:v>
                </c:pt>
                <c:pt idx="20">
                  <c:v>12</c:v>
                </c:pt>
                <c:pt idx="21">
                  <c:v>11.714285714285699</c:v>
                </c:pt>
                <c:pt idx="22">
                  <c:v>13.4285714285714</c:v>
                </c:pt>
                <c:pt idx="23">
                  <c:v>17.4444444444444</c:v>
                </c:pt>
                <c:pt idx="24">
                  <c:v>19.8</c:v>
                </c:pt>
                <c:pt idx="25">
                  <c:v>18.8</c:v>
                </c:pt>
                <c:pt idx="26">
                  <c:v>22.25</c:v>
                </c:pt>
                <c:pt idx="27">
                  <c:v>13.125</c:v>
                </c:pt>
                <c:pt idx="28">
                  <c:v>14.5833333333333</c:v>
                </c:pt>
                <c:pt idx="29">
                  <c:v>13.4444444444444</c:v>
                </c:pt>
                <c:pt idx="30">
                  <c:v>16.727272727272702</c:v>
                </c:pt>
                <c:pt idx="31">
                  <c:v>18.75</c:v>
                </c:pt>
                <c:pt idx="32">
                  <c:v>11.3333333333333</c:v>
                </c:pt>
                <c:pt idx="33">
                  <c:v>18.384615384615401</c:v>
                </c:pt>
                <c:pt idx="34">
                  <c:v>19.6666666666667</c:v>
                </c:pt>
                <c:pt idx="35">
                  <c:v>14.6666666666667</c:v>
                </c:pt>
                <c:pt idx="36">
                  <c:v>14.6666666666667</c:v>
                </c:pt>
                <c:pt idx="37">
                  <c:v>19.181818181818201</c:v>
                </c:pt>
                <c:pt idx="38">
                  <c:v>14.6</c:v>
                </c:pt>
                <c:pt idx="39">
                  <c:v>12.8333333333333</c:v>
                </c:pt>
                <c:pt idx="40">
                  <c:v>11.4</c:v>
                </c:pt>
                <c:pt idx="41">
                  <c:v>14</c:v>
                </c:pt>
                <c:pt idx="42">
                  <c:v>9.6</c:v>
                </c:pt>
                <c:pt idx="43">
                  <c:v>10.3333333333333</c:v>
                </c:pt>
                <c:pt idx="44">
                  <c:v>18.25</c:v>
                </c:pt>
                <c:pt idx="45">
                  <c:v>16</c:v>
                </c:pt>
                <c:pt idx="46">
                  <c:v>13.8</c:v>
                </c:pt>
                <c:pt idx="47">
                  <c:v>15.5</c:v>
                </c:pt>
                <c:pt idx="48">
                  <c:v>14.4444444444444</c:v>
                </c:pt>
                <c:pt idx="49">
                  <c:v>14</c:v>
                </c:pt>
                <c:pt idx="50">
                  <c:v>19.600000000000001</c:v>
                </c:pt>
                <c:pt idx="51">
                  <c:v>15.7</c:v>
                </c:pt>
                <c:pt idx="52">
                  <c:v>17</c:v>
                </c:pt>
                <c:pt idx="53">
                  <c:v>21</c:v>
                </c:pt>
                <c:pt idx="54">
                  <c:v>18.1666666666667</c:v>
                </c:pt>
                <c:pt idx="55">
                  <c:v>22.625</c:v>
                </c:pt>
                <c:pt idx="56">
                  <c:v>17.125</c:v>
                </c:pt>
                <c:pt idx="57">
                  <c:v>11.4</c:v>
                </c:pt>
                <c:pt idx="58">
                  <c:v>10.3333333333333</c:v>
                </c:pt>
                <c:pt idx="59">
                  <c:v>12.1666666666667</c:v>
                </c:pt>
                <c:pt idx="60">
                  <c:v>18.899999999999999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C9-4AB3-A598-A8A47E28EA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1015872"/>
        <c:axId val="506942512"/>
      </c:lineChart>
      <c:dateAx>
        <c:axId val="461015872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942512"/>
        <c:crosses val="autoZero"/>
        <c:auto val="1"/>
        <c:lblOffset val="100"/>
        <c:baseTimeUnit val="months"/>
      </c:dateAx>
      <c:valAx>
        <c:axId val="506942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015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'Listing Ratio'!$B$1</c:f>
              <c:strCache>
                <c:ptCount val="1"/>
                <c:pt idx="0">
                  <c:v>Total_Listings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'Listing Ratio'!$A$2:$A$9</c:f>
              <c:strCache>
                <c:ptCount val="8"/>
                <c:pt idx="0">
                  <c:v>0 to 2</c:v>
                </c:pt>
                <c:pt idx="1">
                  <c:v>3 to 5</c:v>
                </c:pt>
                <c:pt idx="2">
                  <c:v>6 to 10</c:v>
                </c:pt>
                <c:pt idx="3">
                  <c:v>11 to 15</c:v>
                </c:pt>
                <c:pt idx="4">
                  <c:v>15 to 20</c:v>
                </c:pt>
                <c:pt idx="5">
                  <c:v>21 to 25</c:v>
                </c:pt>
                <c:pt idx="6">
                  <c:v>26 to 30</c:v>
                </c:pt>
                <c:pt idx="7">
                  <c:v>&gt; 30</c:v>
                </c:pt>
              </c:strCache>
            </c:strRef>
          </c:cat>
          <c:val>
            <c:numRef>
              <c:f>'Listing Ratio'!$B$2:$B$9</c:f>
              <c:numCache>
                <c:formatCode>#,##0</c:formatCode>
                <c:ptCount val="8"/>
                <c:pt idx="0">
                  <c:v>563246</c:v>
                </c:pt>
                <c:pt idx="1">
                  <c:v>716923</c:v>
                </c:pt>
                <c:pt idx="2">
                  <c:v>1341164</c:v>
                </c:pt>
                <c:pt idx="3">
                  <c:v>993269</c:v>
                </c:pt>
                <c:pt idx="4">
                  <c:v>873269</c:v>
                </c:pt>
                <c:pt idx="5">
                  <c:v>635481</c:v>
                </c:pt>
                <c:pt idx="6">
                  <c:v>498456</c:v>
                </c:pt>
                <c:pt idx="7">
                  <c:v>384875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8C-4CD2-AB3A-E14A191936A0}"/>
            </c:ext>
          </c:extLst>
        </c:ser>
        <c:ser>
          <c:idx val="1"/>
          <c:order val="1"/>
          <c:tx>
            <c:strRef>
              <c:f>'Listing Ratio'!$C$1</c:f>
              <c:strCache>
                <c:ptCount val="1"/>
                <c:pt idx="0">
                  <c:v>Redundant_Listings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'Listing Ratio'!$A$2:$A$9</c:f>
              <c:strCache>
                <c:ptCount val="8"/>
                <c:pt idx="0">
                  <c:v>0 to 2</c:v>
                </c:pt>
                <c:pt idx="1">
                  <c:v>3 to 5</c:v>
                </c:pt>
                <c:pt idx="2">
                  <c:v>6 to 10</c:v>
                </c:pt>
                <c:pt idx="3">
                  <c:v>11 to 15</c:v>
                </c:pt>
                <c:pt idx="4">
                  <c:v>15 to 20</c:v>
                </c:pt>
                <c:pt idx="5">
                  <c:v>21 to 25</c:v>
                </c:pt>
                <c:pt idx="6">
                  <c:v>26 to 30</c:v>
                </c:pt>
                <c:pt idx="7">
                  <c:v>&gt; 30</c:v>
                </c:pt>
              </c:strCache>
            </c:strRef>
          </c:cat>
          <c:val>
            <c:numRef>
              <c:f>'Listing Ratio'!$C$2:$C$9</c:f>
              <c:numCache>
                <c:formatCode>#,##0</c:formatCode>
                <c:ptCount val="8"/>
                <c:pt idx="0">
                  <c:v>428368</c:v>
                </c:pt>
                <c:pt idx="1">
                  <c:v>264321</c:v>
                </c:pt>
                <c:pt idx="2">
                  <c:v>98874</c:v>
                </c:pt>
                <c:pt idx="3">
                  <c:v>53292</c:v>
                </c:pt>
                <c:pt idx="4">
                  <c:v>61382</c:v>
                </c:pt>
                <c:pt idx="5">
                  <c:v>29285</c:v>
                </c:pt>
                <c:pt idx="6">
                  <c:v>42473</c:v>
                </c:pt>
                <c:pt idx="7">
                  <c:v>28274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8C-4CD2-AB3A-E14A191936A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899931855"/>
        <c:axId val="834692991"/>
      </c:barChart>
      <c:catAx>
        <c:axId val="8999318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4692991"/>
        <c:crosses val="autoZero"/>
        <c:auto val="1"/>
        <c:lblAlgn val="ctr"/>
        <c:lblOffset val="100"/>
        <c:noMultiLvlLbl val="0"/>
      </c:catAx>
      <c:valAx>
        <c:axId val="834692991"/>
        <c:scaling>
          <c:orientation val="minMax"/>
        </c:scaling>
        <c:delete val="0"/>
        <c:axPos val="b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99318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chart" Target="../charts/chart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chart" Target="../charts/chart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chart" Target="../charts/chart3.xml"/><Relationship Id="rId5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8482012" y="-14288"/>
            <a:ext cx="2185988" cy="6872288"/>
          </a:xfrm>
          <a:prstGeom prst="rect">
            <a:avLst/>
          </a:prstGeom>
          <a:solidFill>
            <a:srgbClr val="FF5A5F"/>
          </a:solidFill>
          <a:ln>
            <a:noFill/>
          </a:ln>
          <a:effectLst>
            <a:outerShdw blurRad="38100" rotWithShape="0" algn="l" dist="25400">
              <a:srgbClr val="000000">
                <a:alpha val="29803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65656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airbnb logo white"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36929" y="2413590"/>
            <a:ext cx="1476153" cy="1476153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>
            <p:ph type="ctrTitle"/>
          </p:nvPr>
        </p:nvSpPr>
        <p:spPr>
          <a:xfrm>
            <a:off x="1143274" y="0"/>
            <a:ext cx="698382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3600"/>
              <a:buFont typeface="Quattrocento Sans"/>
              <a:buNone/>
            </a:pPr>
            <a:r>
              <a:rPr b="0" i="0" lang="en-US" sz="3600" u="none" cap="none" strike="noStrike">
                <a:solidFill>
                  <a:srgbClr val="23232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IMAGE LISTING ANALYSIS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1775339" y="3061862"/>
            <a:ext cx="571969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69696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969696"/>
                </a:solidFill>
                <a:latin typeface="Calibri"/>
                <a:ea typeface="Calibri"/>
                <a:cs typeface="Calibri"/>
                <a:sym typeface="Calibri"/>
              </a:rPr>
              <a:t>Saurabh Kango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69696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969696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1" baseline="30000" i="0" lang="en-US" sz="1800" u="none" cap="none" strike="noStrike">
                <a:solidFill>
                  <a:srgbClr val="969696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1" i="0" lang="en-US" sz="1800" u="none" cap="none" strike="noStrike">
                <a:solidFill>
                  <a:srgbClr val="969696"/>
                </a:solidFill>
                <a:latin typeface="Calibri"/>
                <a:ea typeface="Calibri"/>
                <a:cs typeface="Calibri"/>
                <a:sym typeface="Calibri"/>
              </a:rPr>
              <a:t> Dec, 2019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/>
          <p:nvPr/>
        </p:nvSpPr>
        <p:spPr>
          <a:xfrm>
            <a:off x="0" y="0"/>
            <a:ext cx="701749" cy="6858000"/>
          </a:xfrm>
          <a:prstGeom prst="rect">
            <a:avLst/>
          </a:prstGeom>
          <a:solidFill>
            <a:srgbClr val="FF5A5F"/>
          </a:solidFill>
          <a:ln>
            <a:noFill/>
          </a:ln>
          <a:effectLst>
            <a:outerShdw blurRad="38100" rotWithShape="0" algn="l" dist="25400">
              <a:srgbClr val="000000">
                <a:alpha val="29803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65656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airbnb logo white"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05376"/>
            <a:ext cx="721241" cy="72124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 txBox="1"/>
          <p:nvPr/>
        </p:nvSpPr>
        <p:spPr>
          <a:xfrm>
            <a:off x="818707" y="163529"/>
            <a:ext cx="10978661" cy="707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A5F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5A5F"/>
                </a:solidFill>
                <a:latin typeface="Calibri"/>
                <a:ea typeface="Calibri"/>
                <a:cs typeface="Calibri"/>
                <a:sym typeface="Calibri"/>
              </a:rPr>
              <a:t>PROBLEM DEFINITION </a:t>
            </a:r>
            <a:r>
              <a:rPr b="1" i="0" lang="en-US" sz="2000" u="none" cap="none" strike="noStrike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b="0" i="0" lang="en-US" sz="2000" u="none" cap="none" strike="noStrike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rPr>
              <a:t> Identifying the minimum threshold of number of images to be listed on AirBnB by its host to provide seamless experiences to the guest and thus increase the bookings  </a:t>
            </a:r>
            <a:endParaRPr b="0" i="0" sz="2000" u="none" cap="none" strike="noStrike">
              <a:solidFill>
                <a:srgbClr val="5252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2"/>
          <p:cNvGrpSpPr/>
          <p:nvPr/>
        </p:nvGrpSpPr>
        <p:grpSpPr>
          <a:xfrm>
            <a:off x="1118335" y="1433389"/>
            <a:ext cx="848202" cy="1301418"/>
            <a:chOff x="2464054" y="2531356"/>
            <a:chExt cx="1398236" cy="2251963"/>
          </a:xfrm>
        </p:grpSpPr>
        <p:sp>
          <p:nvSpPr>
            <p:cNvPr id="96" name="Google Shape;96;p2"/>
            <p:cNvSpPr/>
            <p:nvPr/>
          </p:nvSpPr>
          <p:spPr>
            <a:xfrm>
              <a:off x="3123794" y="2531356"/>
              <a:ext cx="55443" cy="73048"/>
            </a:xfrm>
            <a:custGeom>
              <a:rect b="b" l="l" r="r" t="t"/>
              <a:pathLst>
                <a:path extrusionOk="0" h="20533" w="20169">
                  <a:moveTo>
                    <a:pt x="237" y="9871"/>
                  </a:moveTo>
                  <a:cubicBezTo>
                    <a:pt x="1137" y="12398"/>
                    <a:pt x="1062" y="15105"/>
                    <a:pt x="537" y="17692"/>
                  </a:cubicBezTo>
                  <a:cubicBezTo>
                    <a:pt x="-138" y="21543"/>
                    <a:pt x="8112" y="20580"/>
                    <a:pt x="10437" y="19918"/>
                  </a:cubicBezTo>
                  <a:cubicBezTo>
                    <a:pt x="14862" y="18655"/>
                    <a:pt x="19212" y="15947"/>
                    <a:pt x="19887" y="12037"/>
                  </a:cubicBezTo>
                  <a:cubicBezTo>
                    <a:pt x="20562" y="8427"/>
                    <a:pt x="19962" y="5238"/>
                    <a:pt x="18762" y="1748"/>
                  </a:cubicBezTo>
                  <a:cubicBezTo>
                    <a:pt x="18312" y="424"/>
                    <a:pt x="15312" y="63"/>
                    <a:pt x="14037" y="3"/>
                  </a:cubicBezTo>
                  <a:cubicBezTo>
                    <a:pt x="11562" y="-57"/>
                    <a:pt x="8787" y="725"/>
                    <a:pt x="6687" y="1688"/>
                  </a:cubicBezTo>
                  <a:cubicBezTo>
                    <a:pt x="3087" y="3313"/>
                    <a:pt x="-1038" y="6261"/>
                    <a:pt x="237" y="9871"/>
                  </a:cubicBezTo>
                  <a:lnTo>
                    <a:pt x="237" y="9871"/>
                  </a:lnTo>
                  <a:close/>
                </a:path>
              </a:pathLst>
            </a:custGeom>
            <a:solidFill>
              <a:srgbClr val="744818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082560" y="2681187"/>
              <a:ext cx="59958" cy="40405"/>
            </a:xfrm>
            <a:custGeom>
              <a:rect b="b" l="l" r="r" t="t"/>
              <a:pathLst>
                <a:path extrusionOk="0" h="18201" w="20198">
                  <a:moveTo>
                    <a:pt x="128" y="775"/>
                  </a:moveTo>
                  <a:cubicBezTo>
                    <a:pt x="-289" y="4343"/>
                    <a:pt x="336" y="7621"/>
                    <a:pt x="1725" y="10610"/>
                  </a:cubicBezTo>
                  <a:cubicBezTo>
                    <a:pt x="3600" y="14661"/>
                    <a:pt x="9712" y="16203"/>
                    <a:pt x="12838" y="17264"/>
                  </a:cubicBezTo>
                  <a:cubicBezTo>
                    <a:pt x="13671" y="17553"/>
                    <a:pt x="21311" y="19482"/>
                    <a:pt x="20061" y="16782"/>
                  </a:cubicBezTo>
                  <a:cubicBezTo>
                    <a:pt x="18811" y="14179"/>
                    <a:pt x="18463" y="11671"/>
                    <a:pt x="18811" y="8585"/>
                  </a:cubicBezTo>
                  <a:cubicBezTo>
                    <a:pt x="19366" y="3668"/>
                    <a:pt x="406" y="-2118"/>
                    <a:pt x="128" y="775"/>
                  </a:cubicBezTo>
                  <a:lnTo>
                    <a:pt x="128" y="775"/>
                  </a:lnTo>
                  <a:close/>
                </a:path>
              </a:pathLst>
            </a:custGeom>
            <a:solidFill>
              <a:srgbClr val="744818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185643" y="2809613"/>
              <a:ext cx="45188" cy="72846"/>
            </a:xfrm>
            <a:custGeom>
              <a:rect b="b" l="l" r="r" t="t"/>
              <a:pathLst>
                <a:path extrusionOk="0" h="19602" w="20231">
                  <a:moveTo>
                    <a:pt x="903" y="4236"/>
                  </a:moveTo>
                  <a:cubicBezTo>
                    <a:pt x="995" y="5389"/>
                    <a:pt x="995" y="6368"/>
                    <a:pt x="442" y="7462"/>
                  </a:cubicBezTo>
                  <a:cubicBezTo>
                    <a:pt x="-1220" y="11264"/>
                    <a:pt x="2011" y="15641"/>
                    <a:pt x="6718" y="18003"/>
                  </a:cubicBezTo>
                  <a:cubicBezTo>
                    <a:pt x="10411" y="19904"/>
                    <a:pt x="17242" y="20710"/>
                    <a:pt x="18903" y="16966"/>
                  </a:cubicBezTo>
                  <a:cubicBezTo>
                    <a:pt x="19826" y="14835"/>
                    <a:pt x="20380" y="12704"/>
                    <a:pt x="20195" y="10457"/>
                  </a:cubicBezTo>
                  <a:cubicBezTo>
                    <a:pt x="19918" y="6540"/>
                    <a:pt x="16872" y="2393"/>
                    <a:pt x="10965" y="550"/>
                  </a:cubicBezTo>
                  <a:cubicBezTo>
                    <a:pt x="6349" y="-890"/>
                    <a:pt x="626" y="550"/>
                    <a:pt x="903" y="4236"/>
                  </a:cubicBezTo>
                  <a:lnTo>
                    <a:pt x="903" y="4236"/>
                  </a:lnTo>
                  <a:close/>
                </a:path>
              </a:pathLst>
            </a:custGeom>
            <a:solidFill>
              <a:srgbClr val="744818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3041326" y="2938041"/>
              <a:ext cx="63354" cy="76839"/>
            </a:xfrm>
            <a:custGeom>
              <a:rect b="b" l="l" r="r" t="t"/>
              <a:pathLst>
                <a:path extrusionOk="0" h="17949" w="18750">
                  <a:moveTo>
                    <a:pt x="149" y="5747"/>
                  </a:moveTo>
                  <a:cubicBezTo>
                    <a:pt x="698" y="8447"/>
                    <a:pt x="2040" y="11097"/>
                    <a:pt x="3932" y="13347"/>
                  </a:cubicBezTo>
                  <a:cubicBezTo>
                    <a:pt x="6250" y="16147"/>
                    <a:pt x="10216" y="18697"/>
                    <a:pt x="14671" y="17747"/>
                  </a:cubicBezTo>
                  <a:cubicBezTo>
                    <a:pt x="18454" y="16897"/>
                    <a:pt x="19918" y="13047"/>
                    <a:pt x="17721" y="10447"/>
                  </a:cubicBezTo>
                  <a:cubicBezTo>
                    <a:pt x="16440" y="8897"/>
                    <a:pt x="15830" y="7747"/>
                    <a:pt x="15464" y="5897"/>
                  </a:cubicBezTo>
                  <a:cubicBezTo>
                    <a:pt x="13938" y="-903"/>
                    <a:pt x="-1682" y="-2903"/>
                    <a:pt x="149" y="5747"/>
                  </a:cubicBezTo>
                  <a:lnTo>
                    <a:pt x="149" y="5747"/>
                  </a:lnTo>
                  <a:close/>
                </a:path>
              </a:pathLst>
            </a:custGeom>
            <a:solidFill>
              <a:srgbClr val="744818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3165027" y="3045064"/>
              <a:ext cx="62346" cy="62294"/>
            </a:xfrm>
            <a:custGeom>
              <a:rect b="b" l="l" r="r" t="t"/>
              <a:pathLst>
                <a:path extrusionOk="0" h="21528" w="20285">
                  <a:moveTo>
                    <a:pt x="51" y="6511"/>
                  </a:moveTo>
                  <a:cubicBezTo>
                    <a:pt x="453" y="9322"/>
                    <a:pt x="856" y="12059"/>
                    <a:pt x="1325" y="14870"/>
                  </a:cubicBezTo>
                  <a:cubicBezTo>
                    <a:pt x="2063" y="19679"/>
                    <a:pt x="6692" y="21528"/>
                    <a:pt x="10717" y="21528"/>
                  </a:cubicBezTo>
                  <a:cubicBezTo>
                    <a:pt x="13467" y="21528"/>
                    <a:pt x="20913" y="19753"/>
                    <a:pt x="20242" y="15018"/>
                  </a:cubicBezTo>
                  <a:cubicBezTo>
                    <a:pt x="19840" y="12207"/>
                    <a:pt x="19437" y="9470"/>
                    <a:pt x="18968" y="6659"/>
                  </a:cubicBezTo>
                  <a:cubicBezTo>
                    <a:pt x="18230" y="1851"/>
                    <a:pt x="13601" y="2"/>
                    <a:pt x="9576" y="2"/>
                  </a:cubicBezTo>
                  <a:cubicBezTo>
                    <a:pt x="6759" y="-72"/>
                    <a:pt x="-687" y="1703"/>
                    <a:pt x="51" y="6511"/>
                  </a:cubicBezTo>
                  <a:lnTo>
                    <a:pt x="51" y="6511"/>
                  </a:lnTo>
                  <a:close/>
                </a:path>
              </a:pathLst>
            </a:custGeom>
            <a:solidFill>
              <a:srgbClr val="744818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2958857" y="2852422"/>
              <a:ext cx="44360" cy="67003"/>
            </a:xfrm>
            <a:custGeom>
              <a:rect b="b" l="l" r="r" t="t"/>
              <a:pathLst>
                <a:path extrusionOk="0" h="17934" w="18296">
                  <a:moveTo>
                    <a:pt x="2726" y="251"/>
                  </a:moveTo>
                  <a:cubicBezTo>
                    <a:pt x="1111" y="2027"/>
                    <a:pt x="90" y="3689"/>
                    <a:pt x="5" y="5809"/>
                  </a:cubicBezTo>
                  <a:cubicBezTo>
                    <a:pt x="-165" y="9132"/>
                    <a:pt x="3917" y="12455"/>
                    <a:pt x="7148" y="14690"/>
                  </a:cubicBezTo>
                  <a:cubicBezTo>
                    <a:pt x="7914" y="15205"/>
                    <a:pt x="15907" y="19846"/>
                    <a:pt x="16078" y="17039"/>
                  </a:cubicBezTo>
                  <a:cubicBezTo>
                    <a:pt x="16163" y="15492"/>
                    <a:pt x="16588" y="14117"/>
                    <a:pt x="17778" y="12799"/>
                  </a:cubicBezTo>
                  <a:cubicBezTo>
                    <a:pt x="21435" y="8788"/>
                    <a:pt x="4597" y="-1754"/>
                    <a:pt x="2726" y="251"/>
                  </a:cubicBezTo>
                  <a:lnTo>
                    <a:pt x="2726" y="251"/>
                  </a:lnTo>
                  <a:close/>
                </a:path>
              </a:pathLst>
            </a:custGeom>
            <a:solidFill>
              <a:srgbClr val="744818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958859" y="3087871"/>
              <a:ext cx="64378" cy="75753"/>
            </a:xfrm>
            <a:custGeom>
              <a:rect b="b" l="l" r="r" t="t"/>
              <a:pathLst>
                <a:path extrusionOk="0" h="17860" w="19550">
                  <a:moveTo>
                    <a:pt x="37" y="6022"/>
                  </a:moveTo>
                  <a:cubicBezTo>
                    <a:pt x="350" y="9050"/>
                    <a:pt x="1665" y="11926"/>
                    <a:pt x="3919" y="14399"/>
                  </a:cubicBezTo>
                  <a:cubicBezTo>
                    <a:pt x="6611" y="17276"/>
                    <a:pt x="11620" y="18891"/>
                    <a:pt x="15815" y="17125"/>
                  </a:cubicBezTo>
                  <a:cubicBezTo>
                    <a:pt x="19696" y="15510"/>
                    <a:pt x="20698" y="11270"/>
                    <a:pt x="18131" y="8444"/>
                  </a:cubicBezTo>
                  <a:cubicBezTo>
                    <a:pt x="17380" y="7637"/>
                    <a:pt x="17255" y="7485"/>
                    <a:pt x="17129" y="6426"/>
                  </a:cubicBezTo>
                  <a:cubicBezTo>
                    <a:pt x="16253" y="-1397"/>
                    <a:pt x="-902" y="-2709"/>
                    <a:pt x="37" y="6022"/>
                  </a:cubicBezTo>
                  <a:lnTo>
                    <a:pt x="37" y="6022"/>
                  </a:lnTo>
                  <a:close/>
                </a:path>
              </a:pathLst>
            </a:custGeom>
            <a:solidFill>
              <a:srgbClr val="744818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3144411" y="3259106"/>
              <a:ext cx="61480" cy="35380"/>
            </a:xfrm>
            <a:custGeom>
              <a:rect b="b" l="l" r="r" t="t"/>
              <a:pathLst>
                <a:path extrusionOk="0" h="18790" w="20448">
                  <a:moveTo>
                    <a:pt x="1091" y="5688"/>
                  </a:moveTo>
                  <a:cubicBezTo>
                    <a:pt x="1228" y="9098"/>
                    <a:pt x="1022" y="12281"/>
                    <a:pt x="131" y="15351"/>
                  </a:cubicBezTo>
                  <a:cubicBezTo>
                    <a:pt x="-1035" y="19330"/>
                    <a:pt x="5959" y="18761"/>
                    <a:pt x="7125" y="18761"/>
                  </a:cubicBezTo>
                  <a:cubicBezTo>
                    <a:pt x="9594" y="18648"/>
                    <a:pt x="12131" y="18193"/>
                    <a:pt x="14531" y="17283"/>
                  </a:cubicBezTo>
                  <a:cubicBezTo>
                    <a:pt x="15628" y="16829"/>
                    <a:pt x="18302" y="16260"/>
                    <a:pt x="18851" y="14441"/>
                  </a:cubicBezTo>
                  <a:cubicBezTo>
                    <a:pt x="20016" y="10576"/>
                    <a:pt x="20565" y="7166"/>
                    <a:pt x="20428" y="2732"/>
                  </a:cubicBezTo>
                  <a:cubicBezTo>
                    <a:pt x="20154" y="-2270"/>
                    <a:pt x="885" y="117"/>
                    <a:pt x="1091" y="5688"/>
                  </a:cubicBezTo>
                  <a:lnTo>
                    <a:pt x="1091" y="5688"/>
                  </a:lnTo>
                  <a:close/>
                </a:path>
              </a:pathLst>
            </a:custGeom>
            <a:solidFill>
              <a:srgbClr val="744818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958859" y="3366130"/>
              <a:ext cx="55929" cy="73083"/>
            </a:xfrm>
            <a:custGeom>
              <a:rect b="b" l="l" r="r" t="t"/>
              <a:pathLst>
                <a:path extrusionOk="0" h="19563" w="19663">
                  <a:moveTo>
                    <a:pt x="351" y="8724"/>
                  </a:moveTo>
                  <a:cubicBezTo>
                    <a:pt x="1148" y="11703"/>
                    <a:pt x="3178" y="14568"/>
                    <a:pt x="5860" y="16745"/>
                  </a:cubicBezTo>
                  <a:cubicBezTo>
                    <a:pt x="8904" y="19209"/>
                    <a:pt x="14340" y="21042"/>
                    <a:pt x="17819" y="17891"/>
                  </a:cubicBezTo>
                  <a:cubicBezTo>
                    <a:pt x="21081" y="14969"/>
                    <a:pt x="19631" y="9698"/>
                    <a:pt x="16442" y="7119"/>
                  </a:cubicBezTo>
                  <a:cubicBezTo>
                    <a:pt x="14703" y="5687"/>
                    <a:pt x="16732" y="8552"/>
                    <a:pt x="16225" y="6604"/>
                  </a:cubicBezTo>
                  <a:cubicBezTo>
                    <a:pt x="15282" y="3052"/>
                    <a:pt x="9991" y="-558"/>
                    <a:pt x="5280" y="72"/>
                  </a:cubicBezTo>
                  <a:cubicBezTo>
                    <a:pt x="-84" y="817"/>
                    <a:pt x="-519" y="5343"/>
                    <a:pt x="351" y="8724"/>
                  </a:cubicBezTo>
                  <a:lnTo>
                    <a:pt x="351" y="8724"/>
                  </a:lnTo>
                  <a:close/>
                </a:path>
              </a:pathLst>
            </a:custGeom>
            <a:solidFill>
              <a:srgbClr val="744818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3268110" y="3408937"/>
              <a:ext cx="41078" cy="77956"/>
            </a:xfrm>
            <a:custGeom>
              <a:rect b="b" l="l" r="r" t="t"/>
              <a:pathLst>
                <a:path extrusionOk="0" h="18864" w="19650">
                  <a:moveTo>
                    <a:pt x="891" y="4719"/>
                  </a:moveTo>
                  <a:cubicBezTo>
                    <a:pt x="1384" y="5496"/>
                    <a:pt x="1285" y="6429"/>
                    <a:pt x="990" y="7258"/>
                  </a:cubicBezTo>
                  <a:cubicBezTo>
                    <a:pt x="-194" y="10365"/>
                    <a:pt x="3554" y="13629"/>
                    <a:pt x="7400" y="15856"/>
                  </a:cubicBezTo>
                  <a:cubicBezTo>
                    <a:pt x="8683" y="16581"/>
                    <a:pt x="17757" y="20777"/>
                    <a:pt x="18940" y="17824"/>
                  </a:cubicBezTo>
                  <a:cubicBezTo>
                    <a:pt x="20321" y="14250"/>
                    <a:pt x="19631" y="11142"/>
                    <a:pt x="17362" y="7672"/>
                  </a:cubicBezTo>
                  <a:cubicBezTo>
                    <a:pt x="15389" y="4823"/>
                    <a:pt x="10557" y="1094"/>
                    <a:pt x="4737" y="161"/>
                  </a:cubicBezTo>
                  <a:cubicBezTo>
                    <a:pt x="-1279" y="-823"/>
                    <a:pt x="-293" y="2958"/>
                    <a:pt x="891" y="4719"/>
                  </a:cubicBezTo>
                  <a:lnTo>
                    <a:pt x="891" y="4719"/>
                  </a:lnTo>
                  <a:close/>
                </a:path>
              </a:pathLst>
            </a:custGeom>
            <a:solidFill>
              <a:srgbClr val="744818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3123794" y="3473152"/>
              <a:ext cx="74477" cy="77890"/>
            </a:xfrm>
            <a:custGeom>
              <a:rect b="b" l="l" r="r" t="t"/>
              <a:pathLst>
                <a:path extrusionOk="0" h="19950" w="19362">
                  <a:moveTo>
                    <a:pt x="167" y="5163"/>
                  </a:moveTo>
                  <a:cubicBezTo>
                    <a:pt x="1614" y="10042"/>
                    <a:pt x="4026" y="14154"/>
                    <a:pt x="7992" y="17334"/>
                  </a:cubicBezTo>
                  <a:cubicBezTo>
                    <a:pt x="10565" y="19417"/>
                    <a:pt x="14960" y="21226"/>
                    <a:pt x="17908" y="18759"/>
                  </a:cubicBezTo>
                  <a:cubicBezTo>
                    <a:pt x="20695" y="16402"/>
                    <a:pt x="19033" y="12126"/>
                    <a:pt x="16622" y="10207"/>
                  </a:cubicBezTo>
                  <a:cubicBezTo>
                    <a:pt x="15389" y="9220"/>
                    <a:pt x="14638" y="8781"/>
                    <a:pt x="14156" y="7027"/>
                  </a:cubicBezTo>
                  <a:cubicBezTo>
                    <a:pt x="13031" y="3354"/>
                    <a:pt x="10029" y="503"/>
                    <a:pt x="6170" y="65"/>
                  </a:cubicBezTo>
                  <a:cubicBezTo>
                    <a:pt x="3436" y="-374"/>
                    <a:pt x="-905" y="1435"/>
                    <a:pt x="167" y="5163"/>
                  </a:cubicBezTo>
                  <a:lnTo>
                    <a:pt x="167" y="5163"/>
                  </a:lnTo>
                  <a:close/>
                </a:path>
              </a:pathLst>
            </a:custGeom>
            <a:solidFill>
              <a:srgbClr val="744818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371194" y="3152084"/>
              <a:ext cx="62213" cy="73994"/>
            </a:xfrm>
            <a:custGeom>
              <a:rect b="b" l="l" r="r" t="t"/>
              <a:pathLst>
                <a:path extrusionOk="0" h="19911" w="19514">
                  <a:moveTo>
                    <a:pt x="1877" y="9479"/>
                  </a:moveTo>
                  <a:cubicBezTo>
                    <a:pt x="2653" y="10285"/>
                    <a:pt x="3429" y="10919"/>
                    <a:pt x="3752" y="11898"/>
                  </a:cubicBezTo>
                  <a:cubicBezTo>
                    <a:pt x="5046" y="15699"/>
                    <a:pt x="8409" y="19213"/>
                    <a:pt x="13065" y="19847"/>
                  </a:cubicBezTo>
                  <a:cubicBezTo>
                    <a:pt x="16816" y="20365"/>
                    <a:pt x="20502" y="17715"/>
                    <a:pt x="19273" y="14087"/>
                  </a:cubicBezTo>
                  <a:cubicBezTo>
                    <a:pt x="18109" y="10631"/>
                    <a:pt x="16557" y="7405"/>
                    <a:pt x="13906" y="4583"/>
                  </a:cubicBezTo>
                  <a:cubicBezTo>
                    <a:pt x="11383" y="1933"/>
                    <a:pt x="6986" y="-1235"/>
                    <a:pt x="2782" y="493"/>
                  </a:cubicBezTo>
                  <a:cubicBezTo>
                    <a:pt x="-1098" y="2163"/>
                    <a:pt x="-451" y="7059"/>
                    <a:pt x="1877" y="9479"/>
                  </a:cubicBezTo>
                  <a:lnTo>
                    <a:pt x="1877" y="9479"/>
                  </a:lnTo>
                  <a:close/>
                </a:path>
              </a:pathLst>
            </a:custGeom>
            <a:solidFill>
              <a:srgbClr val="744818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855773" y="3216297"/>
              <a:ext cx="66993" cy="49641"/>
            </a:xfrm>
            <a:custGeom>
              <a:rect b="b" l="l" r="r" t="t"/>
              <a:pathLst>
                <a:path extrusionOk="0" h="15802" w="19072">
                  <a:moveTo>
                    <a:pt x="86" y="7612"/>
                  </a:moveTo>
                  <a:cubicBezTo>
                    <a:pt x="1201" y="9929"/>
                    <a:pt x="2316" y="12314"/>
                    <a:pt x="3432" y="14631"/>
                  </a:cubicBezTo>
                  <a:cubicBezTo>
                    <a:pt x="5369" y="18719"/>
                    <a:pt x="20336" y="11019"/>
                    <a:pt x="18986" y="8157"/>
                  </a:cubicBezTo>
                  <a:cubicBezTo>
                    <a:pt x="17871" y="5841"/>
                    <a:pt x="16756" y="3456"/>
                    <a:pt x="15640" y="1139"/>
                  </a:cubicBezTo>
                  <a:cubicBezTo>
                    <a:pt x="13703" y="-2881"/>
                    <a:pt x="-1264" y="4819"/>
                    <a:pt x="86" y="7612"/>
                  </a:cubicBezTo>
                  <a:lnTo>
                    <a:pt x="86" y="7612"/>
                  </a:lnTo>
                  <a:close/>
                </a:path>
              </a:pathLst>
            </a:custGeom>
            <a:solidFill>
              <a:srgbClr val="744818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505286" y="3644388"/>
              <a:ext cx="1306286" cy="274191"/>
            </a:xfrm>
            <a:custGeom>
              <a:rect b="b" l="l" r="r" t="t"/>
              <a:pathLst>
                <a:path extrusionOk="0" h="21600" w="21600">
                  <a:moveTo>
                    <a:pt x="11018" y="0"/>
                  </a:moveTo>
                  <a:cubicBezTo>
                    <a:pt x="10623" y="0"/>
                    <a:pt x="10241" y="742"/>
                    <a:pt x="9934" y="2091"/>
                  </a:cubicBezTo>
                  <a:cubicBezTo>
                    <a:pt x="9927" y="2091"/>
                    <a:pt x="9924" y="2091"/>
                    <a:pt x="9920" y="2091"/>
                  </a:cubicBezTo>
                  <a:cubicBezTo>
                    <a:pt x="9631" y="961"/>
                    <a:pt x="9283" y="354"/>
                    <a:pt x="8925" y="354"/>
                  </a:cubicBezTo>
                  <a:cubicBezTo>
                    <a:pt x="8512" y="354"/>
                    <a:pt x="8114" y="1163"/>
                    <a:pt x="7803" y="2630"/>
                  </a:cubicBezTo>
                  <a:cubicBezTo>
                    <a:pt x="7626" y="2091"/>
                    <a:pt x="7425" y="1804"/>
                    <a:pt x="7220" y="1804"/>
                  </a:cubicBezTo>
                  <a:cubicBezTo>
                    <a:pt x="6883" y="1804"/>
                    <a:pt x="6562" y="2580"/>
                    <a:pt x="6338" y="3946"/>
                  </a:cubicBezTo>
                  <a:cubicBezTo>
                    <a:pt x="6201" y="3490"/>
                    <a:pt x="6048" y="3254"/>
                    <a:pt x="5888" y="3254"/>
                  </a:cubicBezTo>
                  <a:cubicBezTo>
                    <a:pt x="5608" y="3254"/>
                    <a:pt x="5345" y="3996"/>
                    <a:pt x="5185" y="5227"/>
                  </a:cubicBezTo>
                  <a:cubicBezTo>
                    <a:pt x="5022" y="4890"/>
                    <a:pt x="4848" y="4721"/>
                    <a:pt x="4674" y="4721"/>
                  </a:cubicBezTo>
                  <a:cubicBezTo>
                    <a:pt x="4197" y="4721"/>
                    <a:pt x="3750" y="6003"/>
                    <a:pt x="3484" y="8127"/>
                  </a:cubicBezTo>
                  <a:cubicBezTo>
                    <a:pt x="3355" y="7672"/>
                    <a:pt x="3205" y="7436"/>
                    <a:pt x="3055" y="7436"/>
                  </a:cubicBezTo>
                  <a:cubicBezTo>
                    <a:pt x="2775" y="7436"/>
                    <a:pt x="2513" y="8245"/>
                    <a:pt x="2373" y="9544"/>
                  </a:cubicBezTo>
                  <a:cubicBezTo>
                    <a:pt x="2305" y="9476"/>
                    <a:pt x="2233" y="9443"/>
                    <a:pt x="2161" y="9443"/>
                  </a:cubicBezTo>
                  <a:cubicBezTo>
                    <a:pt x="1531" y="9443"/>
                    <a:pt x="1012" y="12124"/>
                    <a:pt x="982" y="15513"/>
                  </a:cubicBezTo>
                  <a:cubicBezTo>
                    <a:pt x="900" y="15344"/>
                    <a:pt x="815" y="15260"/>
                    <a:pt x="726" y="15260"/>
                  </a:cubicBezTo>
                  <a:cubicBezTo>
                    <a:pt x="324" y="15260"/>
                    <a:pt x="0" y="17014"/>
                    <a:pt x="0" y="19172"/>
                  </a:cubicBezTo>
                  <a:cubicBezTo>
                    <a:pt x="0" y="20032"/>
                    <a:pt x="55" y="20875"/>
                    <a:pt x="150" y="21566"/>
                  </a:cubicBezTo>
                  <a:cubicBezTo>
                    <a:pt x="150" y="21583"/>
                    <a:pt x="150" y="21583"/>
                    <a:pt x="147" y="21600"/>
                  </a:cubicBezTo>
                  <a:lnTo>
                    <a:pt x="21542" y="21600"/>
                  </a:lnTo>
                  <a:cubicBezTo>
                    <a:pt x="21580" y="21128"/>
                    <a:pt x="21600" y="20605"/>
                    <a:pt x="21600" y="20082"/>
                  </a:cubicBezTo>
                  <a:cubicBezTo>
                    <a:pt x="21600" y="18531"/>
                    <a:pt x="21430" y="17132"/>
                    <a:pt x="21167" y="16508"/>
                  </a:cubicBezTo>
                  <a:cubicBezTo>
                    <a:pt x="21061" y="14080"/>
                    <a:pt x="20663" y="12360"/>
                    <a:pt x="20199" y="12360"/>
                  </a:cubicBezTo>
                  <a:cubicBezTo>
                    <a:pt x="20103" y="12360"/>
                    <a:pt x="20011" y="12427"/>
                    <a:pt x="19919" y="12579"/>
                  </a:cubicBezTo>
                  <a:cubicBezTo>
                    <a:pt x="19718" y="10438"/>
                    <a:pt x="19313" y="9089"/>
                    <a:pt x="18866" y="9089"/>
                  </a:cubicBezTo>
                  <a:cubicBezTo>
                    <a:pt x="18815" y="9089"/>
                    <a:pt x="18764" y="9105"/>
                    <a:pt x="18713" y="9156"/>
                  </a:cubicBezTo>
                  <a:cubicBezTo>
                    <a:pt x="18443" y="7386"/>
                    <a:pt x="18044" y="6374"/>
                    <a:pt x="17618" y="6374"/>
                  </a:cubicBezTo>
                  <a:cubicBezTo>
                    <a:pt x="17536" y="6374"/>
                    <a:pt x="17458" y="6408"/>
                    <a:pt x="17380" y="6475"/>
                  </a:cubicBezTo>
                  <a:cubicBezTo>
                    <a:pt x="17243" y="5598"/>
                    <a:pt x="17039" y="5092"/>
                    <a:pt x="16827" y="5092"/>
                  </a:cubicBezTo>
                  <a:cubicBezTo>
                    <a:pt x="16715" y="5092"/>
                    <a:pt x="16602" y="5244"/>
                    <a:pt x="16500" y="5514"/>
                  </a:cubicBezTo>
                  <a:cubicBezTo>
                    <a:pt x="16278" y="4317"/>
                    <a:pt x="15978" y="3642"/>
                    <a:pt x="15661" y="3642"/>
                  </a:cubicBezTo>
                  <a:cubicBezTo>
                    <a:pt x="15515" y="3642"/>
                    <a:pt x="15368" y="3794"/>
                    <a:pt x="15232" y="4081"/>
                  </a:cubicBezTo>
                  <a:cubicBezTo>
                    <a:pt x="15225" y="4081"/>
                    <a:pt x="15215" y="4064"/>
                    <a:pt x="15208" y="4047"/>
                  </a:cubicBezTo>
                  <a:cubicBezTo>
                    <a:pt x="14997" y="3086"/>
                    <a:pt x="14724" y="2546"/>
                    <a:pt x="14448" y="2546"/>
                  </a:cubicBezTo>
                  <a:cubicBezTo>
                    <a:pt x="14294" y="2546"/>
                    <a:pt x="14144" y="2715"/>
                    <a:pt x="14001" y="3018"/>
                  </a:cubicBezTo>
                  <a:cubicBezTo>
                    <a:pt x="13851" y="2142"/>
                    <a:pt x="13640" y="1636"/>
                    <a:pt x="13418" y="1636"/>
                  </a:cubicBezTo>
                  <a:cubicBezTo>
                    <a:pt x="13255" y="1636"/>
                    <a:pt x="13098" y="1905"/>
                    <a:pt x="12961" y="2411"/>
                  </a:cubicBezTo>
                  <a:cubicBezTo>
                    <a:pt x="12811" y="1787"/>
                    <a:pt x="12627" y="1450"/>
                    <a:pt x="12436" y="1450"/>
                  </a:cubicBezTo>
                  <a:cubicBezTo>
                    <a:pt x="12307" y="1450"/>
                    <a:pt x="12177" y="1619"/>
                    <a:pt x="12061" y="1922"/>
                  </a:cubicBezTo>
                  <a:cubicBezTo>
                    <a:pt x="11761" y="674"/>
                    <a:pt x="11397" y="0"/>
                    <a:pt x="11018" y="0"/>
                  </a:cubicBezTo>
                  <a:lnTo>
                    <a:pt x="11018" y="0"/>
                  </a:lnTo>
                  <a:close/>
                </a:path>
              </a:pathLst>
            </a:custGeom>
            <a:solidFill>
              <a:srgbClr val="302925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46520" y="4179497"/>
              <a:ext cx="1234541" cy="603822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279" y="6271"/>
                  </a:lnTo>
                  <a:lnTo>
                    <a:pt x="19677" y="19249"/>
                  </a:lnTo>
                  <a:lnTo>
                    <a:pt x="19558" y="21600"/>
                  </a:lnTo>
                  <a:lnTo>
                    <a:pt x="2045" y="21600"/>
                  </a:lnTo>
                  <a:lnTo>
                    <a:pt x="1923" y="19249"/>
                  </a:lnTo>
                  <a:lnTo>
                    <a:pt x="159" y="3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5F30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464054" y="3879835"/>
              <a:ext cx="1398236" cy="36002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167" y="17144"/>
                  </a:lnTo>
                  <a:lnTo>
                    <a:pt x="21055" y="21600"/>
                  </a:lnTo>
                  <a:lnTo>
                    <a:pt x="548" y="21600"/>
                  </a:lnTo>
                  <a:lnTo>
                    <a:pt x="433" y="17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7643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6883840" y="1115548"/>
            <a:ext cx="910735" cy="2402322"/>
            <a:chOff x="8607880" y="626361"/>
            <a:chExt cx="1501320" cy="4156958"/>
          </a:xfrm>
        </p:grpSpPr>
        <p:sp>
          <p:nvSpPr>
            <p:cNvPr id="113" name="Google Shape;113;p2"/>
            <p:cNvSpPr/>
            <p:nvPr/>
          </p:nvSpPr>
          <p:spPr>
            <a:xfrm>
              <a:off x="8978982" y="1418325"/>
              <a:ext cx="477490" cy="2823674"/>
            </a:xfrm>
            <a:custGeom>
              <a:rect b="b" l="l" r="r" t="t"/>
              <a:pathLst>
                <a:path extrusionOk="0" h="21569" w="21424">
                  <a:moveTo>
                    <a:pt x="19611" y="21569"/>
                  </a:moveTo>
                  <a:cubicBezTo>
                    <a:pt x="18612" y="21569"/>
                    <a:pt x="17807" y="21427"/>
                    <a:pt x="17807" y="21250"/>
                  </a:cubicBezTo>
                  <a:lnTo>
                    <a:pt x="17807" y="6445"/>
                  </a:lnTo>
                  <a:cubicBezTo>
                    <a:pt x="17807" y="3636"/>
                    <a:pt x="694" y="576"/>
                    <a:pt x="527" y="545"/>
                  </a:cubicBezTo>
                  <a:cubicBezTo>
                    <a:pt x="-176" y="420"/>
                    <a:pt x="-176" y="218"/>
                    <a:pt x="527" y="93"/>
                  </a:cubicBezTo>
                  <a:cubicBezTo>
                    <a:pt x="1230" y="-31"/>
                    <a:pt x="2377" y="-31"/>
                    <a:pt x="3080" y="93"/>
                  </a:cubicBezTo>
                  <a:cubicBezTo>
                    <a:pt x="3829" y="226"/>
                    <a:pt x="21424" y="3370"/>
                    <a:pt x="21424" y="6445"/>
                  </a:cubicBezTo>
                  <a:lnTo>
                    <a:pt x="21424" y="21250"/>
                  </a:lnTo>
                  <a:cubicBezTo>
                    <a:pt x="21415" y="21427"/>
                    <a:pt x="20610" y="21569"/>
                    <a:pt x="19611" y="21569"/>
                  </a:cubicBezTo>
                  <a:close/>
                </a:path>
              </a:pathLst>
            </a:custGeom>
            <a:solidFill>
              <a:srgbClr val="B68E65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9370702" y="1182878"/>
              <a:ext cx="686486" cy="1038540"/>
            </a:xfrm>
            <a:custGeom>
              <a:rect b="b" l="l" r="r" t="t"/>
              <a:pathLst>
                <a:path extrusionOk="0" h="21485" w="21310">
                  <a:moveTo>
                    <a:pt x="1170" y="21485"/>
                  </a:moveTo>
                  <a:cubicBezTo>
                    <a:pt x="1074" y="21485"/>
                    <a:pt x="978" y="21476"/>
                    <a:pt x="875" y="21458"/>
                  </a:cubicBezTo>
                  <a:cubicBezTo>
                    <a:pt x="255" y="21348"/>
                    <a:pt x="-123" y="20905"/>
                    <a:pt x="37" y="20475"/>
                  </a:cubicBezTo>
                  <a:cubicBezTo>
                    <a:pt x="95" y="20320"/>
                    <a:pt x="1477" y="16676"/>
                    <a:pt x="4549" y="12332"/>
                  </a:cubicBezTo>
                  <a:cubicBezTo>
                    <a:pt x="8715" y="6447"/>
                    <a:pt x="13771" y="2334"/>
                    <a:pt x="19576" y="102"/>
                  </a:cubicBezTo>
                  <a:cubicBezTo>
                    <a:pt x="20139" y="-115"/>
                    <a:pt x="20850" y="27"/>
                    <a:pt x="21163" y="416"/>
                  </a:cubicBezTo>
                  <a:cubicBezTo>
                    <a:pt x="21477" y="806"/>
                    <a:pt x="21272" y="1298"/>
                    <a:pt x="20709" y="1515"/>
                  </a:cubicBezTo>
                  <a:cubicBezTo>
                    <a:pt x="7807" y="6474"/>
                    <a:pt x="2341" y="20741"/>
                    <a:pt x="2290" y="20883"/>
                  </a:cubicBezTo>
                  <a:cubicBezTo>
                    <a:pt x="2162" y="21241"/>
                    <a:pt x="1695" y="21485"/>
                    <a:pt x="1170" y="21485"/>
                  </a:cubicBezTo>
                  <a:close/>
                </a:path>
              </a:pathLst>
            </a:custGeom>
            <a:solidFill>
              <a:srgbClr val="B68E65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8710963" y="2295909"/>
              <a:ext cx="726943" cy="804842"/>
            </a:xfrm>
            <a:custGeom>
              <a:rect b="b" l="l" r="r" t="t"/>
              <a:pathLst>
                <a:path extrusionOk="0" h="21470" w="21322">
                  <a:moveTo>
                    <a:pt x="20216" y="21470"/>
                  </a:moveTo>
                  <a:cubicBezTo>
                    <a:pt x="19763" y="21470"/>
                    <a:pt x="19339" y="21207"/>
                    <a:pt x="19182" y="20779"/>
                  </a:cubicBezTo>
                  <a:cubicBezTo>
                    <a:pt x="13758" y="6482"/>
                    <a:pt x="866" y="2068"/>
                    <a:pt x="739" y="2023"/>
                  </a:cubicBezTo>
                  <a:cubicBezTo>
                    <a:pt x="164" y="1834"/>
                    <a:pt x="-138" y="1240"/>
                    <a:pt x="62" y="698"/>
                  </a:cubicBezTo>
                  <a:cubicBezTo>
                    <a:pt x="261" y="155"/>
                    <a:pt x="890" y="-130"/>
                    <a:pt x="1464" y="58"/>
                  </a:cubicBezTo>
                  <a:cubicBezTo>
                    <a:pt x="1610" y="104"/>
                    <a:pt x="5044" y="1263"/>
                    <a:pt x="9211" y="4312"/>
                  </a:cubicBezTo>
                  <a:cubicBezTo>
                    <a:pt x="13038" y="7116"/>
                    <a:pt x="18239" y="12129"/>
                    <a:pt x="21256" y="20077"/>
                  </a:cubicBezTo>
                  <a:cubicBezTo>
                    <a:pt x="21462" y="20619"/>
                    <a:pt x="21166" y="21213"/>
                    <a:pt x="20591" y="21407"/>
                  </a:cubicBezTo>
                  <a:cubicBezTo>
                    <a:pt x="20464" y="21453"/>
                    <a:pt x="20343" y="21470"/>
                    <a:pt x="20216" y="21470"/>
                  </a:cubicBezTo>
                  <a:close/>
                </a:path>
              </a:pathLst>
            </a:custGeom>
            <a:solidFill>
              <a:srgbClr val="B68E65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8855282" y="2745400"/>
              <a:ext cx="430352" cy="82832"/>
            </a:xfrm>
            <a:custGeom>
              <a:rect b="b" l="l" r="r" t="t"/>
              <a:pathLst>
                <a:path extrusionOk="0" h="18131" w="21409">
                  <a:moveTo>
                    <a:pt x="20080" y="18131"/>
                  </a:moveTo>
                  <a:cubicBezTo>
                    <a:pt x="19988" y="18131"/>
                    <a:pt x="19895" y="18084"/>
                    <a:pt x="19803" y="17990"/>
                  </a:cubicBezTo>
                  <a:cubicBezTo>
                    <a:pt x="19711" y="17897"/>
                    <a:pt x="10100" y="8901"/>
                    <a:pt x="1495" y="13586"/>
                  </a:cubicBezTo>
                  <a:cubicBezTo>
                    <a:pt x="767" y="14008"/>
                    <a:pt x="100" y="11618"/>
                    <a:pt x="8" y="8245"/>
                  </a:cubicBezTo>
                  <a:cubicBezTo>
                    <a:pt x="-74" y="4918"/>
                    <a:pt x="449" y="1872"/>
                    <a:pt x="1177" y="1451"/>
                  </a:cubicBezTo>
                  <a:cubicBezTo>
                    <a:pt x="10223" y="-3469"/>
                    <a:pt x="19936" y="5668"/>
                    <a:pt x="20347" y="6042"/>
                  </a:cubicBezTo>
                  <a:cubicBezTo>
                    <a:pt x="21064" y="6745"/>
                    <a:pt x="21526" y="9978"/>
                    <a:pt x="21382" y="13258"/>
                  </a:cubicBezTo>
                  <a:cubicBezTo>
                    <a:pt x="21249" y="16163"/>
                    <a:pt x="20695" y="18131"/>
                    <a:pt x="20080" y="18131"/>
                  </a:cubicBezTo>
                  <a:close/>
                </a:path>
              </a:pathLst>
            </a:custGeom>
            <a:solidFill>
              <a:srgbClr val="B68E65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9391319" y="2509953"/>
              <a:ext cx="597996" cy="913160"/>
            </a:xfrm>
            <a:custGeom>
              <a:rect b="b" l="l" r="r" t="t"/>
              <a:pathLst>
                <a:path extrusionOk="0" h="21470" w="21252">
                  <a:moveTo>
                    <a:pt x="1336" y="21470"/>
                  </a:moveTo>
                  <a:cubicBezTo>
                    <a:pt x="1204" y="21470"/>
                    <a:pt x="1072" y="21455"/>
                    <a:pt x="940" y="21430"/>
                  </a:cubicBezTo>
                  <a:cubicBezTo>
                    <a:pt x="237" y="21279"/>
                    <a:pt x="-159" y="20765"/>
                    <a:pt x="61" y="20282"/>
                  </a:cubicBezTo>
                  <a:cubicBezTo>
                    <a:pt x="347" y="19648"/>
                    <a:pt x="7219" y="4757"/>
                    <a:pt x="19265" y="117"/>
                  </a:cubicBezTo>
                  <a:cubicBezTo>
                    <a:pt x="19910" y="-130"/>
                    <a:pt x="20723" y="26"/>
                    <a:pt x="21082" y="469"/>
                  </a:cubicBezTo>
                  <a:cubicBezTo>
                    <a:pt x="21441" y="912"/>
                    <a:pt x="21214" y="1470"/>
                    <a:pt x="20569" y="1717"/>
                  </a:cubicBezTo>
                  <a:cubicBezTo>
                    <a:pt x="9439" y="6005"/>
                    <a:pt x="2669" y="20685"/>
                    <a:pt x="2603" y="20831"/>
                  </a:cubicBezTo>
                  <a:cubicBezTo>
                    <a:pt x="2435" y="21218"/>
                    <a:pt x="1907" y="21470"/>
                    <a:pt x="1336" y="21470"/>
                  </a:cubicBezTo>
                  <a:close/>
                </a:path>
              </a:pathLst>
            </a:custGeom>
            <a:solidFill>
              <a:srgbClr val="B68E65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9370702" y="626361"/>
              <a:ext cx="250409" cy="1681080"/>
            </a:xfrm>
            <a:custGeom>
              <a:rect b="b" l="l" r="r" t="t"/>
              <a:pathLst>
                <a:path extrusionOk="0" h="21531" w="20625">
                  <a:moveTo>
                    <a:pt x="4376" y="21531"/>
                  </a:moveTo>
                  <a:cubicBezTo>
                    <a:pt x="2796" y="21531"/>
                    <a:pt x="1438" y="21336"/>
                    <a:pt x="1302" y="21076"/>
                  </a:cubicBezTo>
                  <a:cubicBezTo>
                    <a:pt x="1285" y="21040"/>
                    <a:pt x="-549" y="17578"/>
                    <a:pt x="164" y="13320"/>
                  </a:cubicBezTo>
                  <a:cubicBezTo>
                    <a:pt x="1132" y="7574"/>
                    <a:pt x="6040" y="3188"/>
                    <a:pt x="14751" y="282"/>
                  </a:cubicBezTo>
                  <a:cubicBezTo>
                    <a:pt x="15498" y="32"/>
                    <a:pt x="17349" y="-69"/>
                    <a:pt x="18877" y="49"/>
                  </a:cubicBezTo>
                  <a:cubicBezTo>
                    <a:pt x="20423" y="170"/>
                    <a:pt x="21051" y="468"/>
                    <a:pt x="20321" y="715"/>
                  </a:cubicBezTo>
                  <a:cubicBezTo>
                    <a:pt x="385" y="7360"/>
                    <a:pt x="7398" y="20848"/>
                    <a:pt x="7483" y="20985"/>
                  </a:cubicBezTo>
                  <a:cubicBezTo>
                    <a:pt x="7636" y="21260"/>
                    <a:pt x="6379" y="21504"/>
                    <a:pt x="4664" y="21526"/>
                  </a:cubicBezTo>
                  <a:cubicBezTo>
                    <a:pt x="4562" y="21531"/>
                    <a:pt x="4460" y="21531"/>
                    <a:pt x="4376" y="21531"/>
                  </a:cubicBezTo>
                  <a:close/>
                </a:path>
              </a:pathLst>
            </a:custGeom>
            <a:solidFill>
              <a:srgbClr val="B68E65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9535639" y="1653774"/>
              <a:ext cx="477498" cy="172028"/>
            </a:xfrm>
            <a:custGeom>
              <a:rect b="b" l="l" r="r" t="t"/>
              <a:pathLst>
                <a:path extrusionOk="0" h="18468" w="21370">
                  <a:moveTo>
                    <a:pt x="1199" y="18468"/>
                  </a:moveTo>
                  <a:cubicBezTo>
                    <a:pt x="839" y="18468"/>
                    <a:pt x="480" y="18054"/>
                    <a:pt x="249" y="17296"/>
                  </a:cubicBezTo>
                  <a:cubicBezTo>
                    <a:pt x="-157" y="15986"/>
                    <a:pt x="-55" y="14102"/>
                    <a:pt x="470" y="13114"/>
                  </a:cubicBezTo>
                  <a:cubicBezTo>
                    <a:pt x="821" y="12448"/>
                    <a:pt x="9153" y="-3132"/>
                    <a:pt x="20327" y="568"/>
                  </a:cubicBezTo>
                  <a:cubicBezTo>
                    <a:pt x="20982" y="797"/>
                    <a:pt x="21443" y="2291"/>
                    <a:pt x="21360" y="3922"/>
                  </a:cubicBezTo>
                  <a:cubicBezTo>
                    <a:pt x="21277" y="5554"/>
                    <a:pt x="20668" y="6703"/>
                    <a:pt x="20013" y="6496"/>
                  </a:cubicBezTo>
                  <a:cubicBezTo>
                    <a:pt x="9817" y="3118"/>
                    <a:pt x="2011" y="17710"/>
                    <a:pt x="1937" y="17871"/>
                  </a:cubicBezTo>
                  <a:cubicBezTo>
                    <a:pt x="1716" y="18261"/>
                    <a:pt x="1458" y="18468"/>
                    <a:pt x="1199" y="18468"/>
                  </a:cubicBezTo>
                  <a:close/>
                </a:path>
              </a:pathLst>
            </a:custGeom>
            <a:solidFill>
              <a:srgbClr val="B68E65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9515022" y="2895231"/>
              <a:ext cx="466595" cy="183097"/>
            </a:xfrm>
            <a:custGeom>
              <a:rect b="b" l="l" r="r" t="t"/>
              <a:pathLst>
                <a:path extrusionOk="0" h="18588" w="21356">
                  <a:moveTo>
                    <a:pt x="1233" y="18588"/>
                  </a:moveTo>
                  <a:cubicBezTo>
                    <a:pt x="875" y="18588"/>
                    <a:pt x="516" y="18219"/>
                    <a:pt x="271" y="17523"/>
                  </a:cubicBezTo>
                  <a:cubicBezTo>
                    <a:pt x="-154" y="16306"/>
                    <a:pt x="-69" y="14524"/>
                    <a:pt x="459" y="13547"/>
                  </a:cubicBezTo>
                  <a:cubicBezTo>
                    <a:pt x="827" y="12873"/>
                    <a:pt x="9594" y="-3012"/>
                    <a:pt x="20304" y="508"/>
                  </a:cubicBezTo>
                  <a:cubicBezTo>
                    <a:pt x="20974" y="726"/>
                    <a:pt x="21446" y="2160"/>
                    <a:pt x="21342" y="3703"/>
                  </a:cubicBezTo>
                  <a:cubicBezTo>
                    <a:pt x="21248" y="5246"/>
                    <a:pt x="20625" y="6332"/>
                    <a:pt x="19955" y="6093"/>
                  </a:cubicBezTo>
                  <a:cubicBezTo>
                    <a:pt x="10283" y="2899"/>
                    <a:pt x="2073" y="17784"/>
                    <a:pt x="1988" y="17936"/>
                  </a:cubicBezTo>
                  <a:cubicBezTo>
                    <a:pt x="1780" y="18392"/>
                    <a:pt x="1507" y="18588"/>
                    <a:pt x="1233" y="18588"/>
                  </a:cubicBezTo>
                  <a:close/>
                </a:path>
              </a:pathLst>
            </a:custGeom>
            <a:solidFill>
              <a:srgbClr val="B68E65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9391319" y="1996245"/>
              <a:ext cx="472001" cy="434331"/>
            </a:xfrm>
            <a:custGeom>
              <a:rect b="b" l="l" r="r" t="t"/>
              <a:pathLst>
                <a:path extrusionOk="0" h="21443" w="21297">
                  <a:moveTo>
                    <a:pt x="1212" y="21443"/>
                  </a:moveTo>
                  <a:cubicBezTo>
                    <a:pt x="1044" y="21443"/>
                    <a:pt x="886" y="21401"/>
                    <a:pt x="719" y="21327"/>
                  </a:cubicBezTo>
                  <a:cubicBezTo>
                    <a:pt x="105" y="21020"/>
                    <a:pt x="-165" y="20207"/>
                    <a:pt x="105" y="19520"/>
                  </a:cubicBezTo>
                  <a:cubicBezTo>
                    <a:pt x="337" y="18917"/>
                    <a:pt x="6058" y="4588"/>
                    <a:pt x="19751" y="54"/>
                  </a:cubicBezTo>
                  <a:cubicBezTo>
                    <a:pt x="20393" y="-157"/>
                    <a:pt x="21063" y="266"/>
                    <a:pt x="21249" y="995"/>
                  </a:cubicBezTo>
                  <a:cubicBezTo>
                    <a:pt x="21435" y="1724"/>
                    <a:pt x="21063" y="2485"/>
                    <a:pt x="20421" y="2696"/>
                  </a:cubicBezTo>
                  <a:cubicBezTo>
                    <a:pt x="7835" y="6860"/>
                    <a:pt x="2365" y="20492"/>
                    <a:pt x="2309" y="20629"/>
                  </a:cubicBezTo>
                  <a:cubicBezTo>
                    <a:pt x="2114" y="21137"/>
                    <a:pt x="1677" y="21443"/>
                    <a:pt x="1212" y="21443"/>
                  </a:cubicBezTo>
                  <a:close/>
                </a:path>
              </a:pathLst>
            </a:custGeom>
            <a:solidFill>
              <a:srgbClr val="B68E65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9185152" y="2146078"/>
              <a:ext cx="257480" cy="417804"/>
            </a:xfrm>
            <a:custGeom>
              <a:rect b="b" l="l" r="r" t="t"/>
              <a:pathLst>
                <a:path extrusionOk="0" h="21424" w="21141">
                  <a:moveTo>
                    <a:pt x="18931" y="21424"/>
                  </a:moveTo>
                  <a:cubicBezTo>
                    <a:pt x="17899" y="21424"/>
                    <a:pt x="16985" y="20952"/>
                    <a:pt x="16781" y="20272"/>
                  </a:cubicBezTo>
                  <a:cubicBezTo>
                    <a:pt x="13464" y="9505"/>
                    <a:pt x="920" y="2590"/>
                    <a:pt x="785" y="2524"/>
                  </a:cubicBezTo>
                  <a:cubicBezTo>
                    <a:pt x="-146" y="2019"/>
                    <a:pt x="-265" y="1119"/>
                    <a:pt x="514" y="515"/>
                  </a:cubicBezTo>
                  <a:cubicBezTo>
                    <a:pt x="1292" y="-88"/>
                    <a:pt x="2680" y="-176"/>
                    <a:pt x="3611" y="329"/>
                  </a:cubicBezTo>
                  <a:cubicBezTo>
                    <a:pt x="4170" y="636"/>
                    <a:pt x="17458" y="7924"/>
                    <a:pt x="21098" y="19712"/>
                  </a:cubicBezTo>
                  <a:cubicBezTo>
                    <a:pt x="21335" y="20480"/>
                    <a:pt x="20556" y="21237"/>
                    <a:pt x="19371" y="21391"/>
                  </a:cubicBezTo>
                  <a:cubicBezTo>
                    <a:pt x="19219" y="21413"/>
                    <a:pt x="19067" y="21424"/>
                    <a:pt x="18931" y="21424"/>
                  </a:cubicBezTo>
                  <a:close/>
                </a:path>
              </a:pathLst>
            </a:custGeom>
            <a:solidFill>
              <a:srgbClr val="B68E65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9391319" y="1332709"/>
              <a:ext cx="259589" cy="385066"/>
            </a:xfrm>
            <a:custGeom>
              <a:rect b="b" l="l" r="r" t="t"/>
              <a:pathLst>
                <a:path extrusionOk="0" h="21600" w="17776">
                  <a:moveTo>
                    <a:pt x="15251" y="14228"/>
                  </a:moveTo>
                  <a:cubicBezTo>
                    <a:pt x="10804" y="20195"/>
                    <a:pt x="851" y="21600"/>
                    <a:pt x="851" y="21600"/>
                  </a:cubicBezTo>
                  <a:cubicBezTo>
                    <a:pt x="851" y="21600"/>
                    <a:pt x="-1916" y="13339"/>
                    <a:pt x="2531" y="7372"/>
                  </a:cubicBezTo>
                  <a:cubicBezTo>
                    <a:pt x="6978" y="1405"/>
                    <a:pt x="16931" y="0"/>
                    <a:pt x="16931" y="0"/>
                  </a:cubicBezTo>
                  <a:cubicBezTo>
                    <a:pt x="16931" y="0"/>
                    <a:pt x="19684" y="8261"/>
                    <a:pt x="15251" y="14228"/>
                  </a:cubicBezTo>
                  <a:close/>
                </a:path>
              </a:pathLst>
            </a:custGeom>
            <a:solidFill>
              <a:srgbClr val="8EC13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9453170" y="904619"/>
              <a:ext cx="263074" cy="247275"/>
            </a:xfrm>
            <a:custGeom>
              <a:rect b="b" l="l" r="r" t="t"/>
              <a:pathLst>
                <a:path extrusionOk="0" h="19633" w="21549">
                  <a:moveTo>
                    <a:pt x="15621" y="15246"/>
                  </a:moveTo>
                  <a:cubicBezTo>
                    <a:pt x="9677" y="20616"/>
                    <a:pt x="0" y="19545"/>
                    <a:pt x="0" y="19545"/>
                  </a:cubicBezTo>
                  <a:cubicBezTo>
                    <a:pt x="0" y="19545"/>
                    <a:pt x="-34" y="9757"/>
                    <a:pt x="5928" y="4386"/>
                  </a:cubicBezTo>
                  <a:cubicBezTo>
                    <a:pt x="11872" y="-984"/>
                    <a:pt x="21549" y="87"/>
                    <a:pt x="21549" y="87"/>
                  </a:cubicBezTo>
                  <a:cubicBezTo>
                    <a:pt x="21549" y="87"/>
                    <a:pt x="21566" y="9875"/>
                    <a:pt x="15621" y="15246"/>
                  </a:cubicBezTo>
                  <a:close/>
                </a:path>
              </a:pathLst>
            </a:custGeom>
            <a:solidFill>
              <a:srgbClr val="8EC13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9164535" y="1418325"/>
              <a:ext cx="128453" cy="258141"/>
            </a:xfrm>
            <a:custGeom>
              <a:rect b="b" l="l" r="r" t="t"/>
              <a:pathLst>
                <a:path extrusionOk="0" h="21600" w="18537">
                  <a:moveTo>
                    <a:pt x="18253" y="11803"/>
                  </a:moveTo>
                  <a:cubicBezTo>
                    <a:pt x="16438" y="17767"/>
                    <a:pt x="5966" y="21600"/>
                    <a:pt x="5966" y="21600"/>
                  </a:cubicBezTo>
                  <a:cubicBezTo>
                    <a:pt x="5966" y="21600"/>
                    <a:pt x="-1532" y="15761"/>
                    <a:pt x="283" y="9797"/>
                  </a:cubicBezTo>
                  <a:cubicBezTo>
                    <a:pt x="2098" y="3833"/>
                    <a:pt x="12570" y="0"/>
                    <a:pt x="12570" y="0"/>
                  </a:cubicBezTo>
                  <a:cubicBezTo>
                    <a:pt x="12570" y="0"/>
                    <a:pt x="20068" y="5839"/>
                    <a:pt x="18253" y="11803"/>
                  </a:cubicBezTo>
                  <a:close/>
                </a:path>
              </a:pathLst>
            </a:custGeom>
            <a:solidFill>
              <a:srgbClr val="8EC13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9288236" y="2017651"/>
              <a:ext cx="130849" cy="253214"/>
            </a:xfrm>
            <a:custGeom>
              <a:rect b="b" l="l" r="r" t="t"/>
              <a:pathLst>
                <a:path extrusionOk="0" h="21600" w="17780">
                  <a:moveTo>
                    <a:pt x="17197" y="9330"/>
                  </a:moveTo>
                  <a:cubicBezTo>
                    <a:pt x="19690" y="15301"/>
                    <a:pt x="13387" y="21600"/>
                    <a:pt x="13387" y="21600"/>
                  </a:cubicBezTo>
                  <a:cubicBezTo>
                    <a:pt x="13387" y="21600"/>
                    <a:pt x="3077" y="18222"/>
                    <a:pt x="583" y="12270"/>
                  </a:cubicBezTo>
                  <a:cubicBezTo>
                    <a:pt x="-1910" y="6299"/>
                    <a:pt x="4393" y="0"/>
                    <a:pt x="4393" y="0"/>
                  </a:cubicBezTo>
                  <a:cubicBezTo>
                    <a:pt x="4393" y="0"/>
                    <a:pt x="14731" y="3378"/>
                    <a:pt x="17197" y="9330"/>
                  </a:cubicBezTo>
                  <a:close/>
                </a:path>
              </a:pathLst>
            </a:custGeom>
            <a:solidFill>
              <a:srgbClr val="8EC13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8875897" y="2103269"/>
              <a:ext cx="174419" cy="337764"/>
            </a:xfrm>
            <a:custGeom>
              <a:rect b="b" l="l" r="r" t="t"/>
              <a:pathLst>
                <a:path extrusionOk="0" h="21600" w="17793">
                  <a:moveTo>
                    <a:pt x="17215" y="9335"/>
                  </a:moveTo>
                  <a:cubicBezTo>
                    <a:pt x="19697" y="15303"/>
                    <a:pt x="13387" y="21600"/>
                    <a:pt x="13387" y="21600"/>
                  </a:cubicBezTo>
                  <a:cubicBezTo>
                    <a:pt x="13387" y="21600"/>
                    <a:pt x="3061" y="18233"/>
                    <a:pt x="579" y="12265"/>
                  </a:cubicBezTo>
                  <a:cubicBezTo>
                    <a:pt x="-1903" y="6297"/>
                    <a:pt x="4407" y="0"/>
                    <a:pt x="4407" y="0"/>
                  </a:cubicBezTo>
                  <a:cubicBezTo>
                    <a:pt x="4407" y="0"/>
                    <a:pt x="14733" y="3367"/>
                    <a:pt x="17215" y="9335"/>
                  </a:cubicBezTo>
                  <a:close/>
                </a:path>
              </a:pathLst>
            </a:custGeom>
            <a:solidFill>
              <a:srgbClr val="8EC13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9576871" y="2467144"/>
              <a:ext cx="170135" cy="347180"/>
            </a:xfrm>
            <a:custGeom>
              <a:rect b="b" l="l" r="r" t="t"/>
              <a:pathLst>
                <a:path extrusionOk="0" h="21600" w="19228">
                  <a:moveTo>
                    <a:pt x="19086" y="10121"/>
                  </a:moveTo>
                  <a:cubicBezTo>
                    <a:pt x="20414" y="16087"/>
                    <a:pt x="12002" y="21600"/>
                    <a:pt x="12002" y="21600"/>
                  </a:cubicBezTo>
                  <a:cubicBezTo>
                    <a:pt x="12002" y="21600"/>
                    <a:pt x="1470" y="17445"/>
                    <a:pt x="142" y="11479"/>
                  </a:cubicBezTo>
                  <a:cubicBezTo>
                    <a:pt x="-1186" y="5513"/>
                    <a:pt x="7226" y="0"/>
                    <a:pt x="7226" y="0"/>
                  </a:cubicBezTo>
                  <a:cubicBezTo>
                    <a:pt x="7226" y="0"/>
                    <a:pt x="17758" y="4155"/>
                    <a:pt x="19086" y="10121"/>
                  </a:cubicBezTo>
                  <a:close/>
                </a:path>
              </a:pathLst>
            </a:custGeom>
            <a:solidFill>
              <a:srgbClr val="8EC13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9391319" y="2702591"/>
              <a:ext cx="204318" cy="385711"/>
            </a:xfrm>
            <a:custGeom>
              <a:rect b="b" l="l" r="r" t="t"/>
              <a:pathLst>
                <a:path extrusionOk="0" h="21600" w="17531">
                  <a:moveTo>
                    <a:pt x="16753" y="9074"/>
                  </a:moveTo>
                  <a:cubicBezTo>
                    <a:pt x="19566" y="15043"/>
                    <a:pt x="13852" y="21600"/>
                    <a:pt x="13852" y="21600"/>
                  </a:cubicBezTo>
                  <a:cubicBezTo>
                    <a:pt x="13852" y="21600"/>
                    <a:pt x="3592" y="18495"/>
                    <a:pt x="779" y="12526"/>
                  </a:cubicBezTo>
                  <a:cubicBezTo>
                    <a:pt x="-2034" y="6557"/>
                    <a:pt x="3680" y="0"/>
                    <a:pt x="3680" y="0"/>
                  </a:cubicBezTo>
                  <a:cubicBezTo>
                    <a:pt x="3680" y="0"/>
                    <a:pt x="13958" y="3105"/>
                    <a:pt x="16753" y="9074"/>
                  </a:cubicBezTo>
                  <a:close/>
                </a:path>
              </a:pathLst>
            </a:custGeom>
            <a:solidFill>
              <a:srgbClr val="8EC13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9185150" y="2467144"/>
              <a:ext cx="174419" cy="337764"/>
            </a:xfrm>
            <a:custGeom>
              <a:rect b="b" l="l" r="r" t="t"/>
              <a:pathLst>
                <a:path extrusionOk="0" h="21600" w="17793">
                  <a:moveTo>
                    <a:pt x="17215" y="9335"/>
                  </a:moveTo>
                  <a:cubicBezTo>
                    <a:pt x="19697" y="15303"/>
                    <a:pt x="13387" y="21600"/>
                    <a:pt x="13387" y="21600"/>
                  </a:cubicBezTo>
                  <a:cubicBezTo>
                    <a:pt x="13387" y="21600"/>
                    <a:pt x="3061" y="18233"/>
                    <a:pt x="579" y="12265"/>
                  </a:cubicBezTo>
                  <a:cubicBezTo>
                    <a:pt x="-1903" y="6297"/>
                    <a:pt x="4407" y="0"/>
                    <a:pt x="4407" y="0"/>
                  </a:cubicBezTo>
                  <a:cubicBezTo>
                    <a:pt x="4407" y="0"/>
                    <a:pt x="14733" y="3367"/>
                    <a:pt x="17215" y="9335"/>
                  </a:cubicBezTo>
                  <a:close/>
                </a:path>
              </a:pathLst>
            </a:custGeom>
            <a:solidFill>
              <a:srgbClr val="8EC13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9721189" y="1418325"/>
              <a:ext cx="349047" cy="185966"/>
            </a:xfrm>
            <a:custGeom>
              <a:rect b="b" l="l" r="r" t="t"/>
              <a:pathLst>
                <a:path extrusionOk="0" h="18823" w="21600">
                  <a:moveTo>
                    <a:pt x="11648" y="18608"/>
                  </a:moveTo>
                  <a:cubicBezTo>
                    <a:pt x="5678" y="20211"/>
                    <a:pt x="0" y="12303"/>
                    <a:pt x="0" y="12303"/>
                  </a:cubicBezTo>
                  <a:cubicBezTo>
                    <a:pt x="0" y="12303"/>
                    <a:pt x="3981" y="1817"/>
                    <a:pt x="9952" y="214"/>
                  </a:cubicBezTo>
                  <a:cubicBezTo>
                    <a:pt x="15922" y="-1389"/>
                    <a:pt x="21600" y="6519"/>
                    <a:pt x="21600" y="6519"/>
                  </a:cubicBezTo>
                  <a:cubicBezTo>
                    <a:pt x="21600" y="6519"/>
                    <a:pt x="17607" y="17026"/>
                    <a:pt x="11648" y="18608"/>
                  </a:cubicBezTo>
                  <a:close/>
                </a:path>
              </a:pathLst>
            </a:custGeom>
            <a:solidFill>
              <a:srgbClr val="8EC13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9473787" y="1889224"/>
              <a:ext cx="270909" cy="173866"/>
            </a:xfrm>
            <a:custGeom>
              <a:rect b="b" l="l" r="r" t="t"/>
              <a:pathLst>
                <a:path extrusionOk="0" h="17320" w="21600">
                  <a:moveTo>
                    <a:pt x="13447" y="15686"/>
                  </a:moveTo>
                  <a:cubicBezTo>
                    <a:pt x="7479" y="19460"/>
                    <a:pt x="0" y="15515"/>
                    <a:pt x="0" y="15515"/>
                  </a:cubicBezTo>
                  <a:cubicBezTo>
                    <a:pt x="0" y="15515"/>
                    <a:pt x="2186" y="5430"/>
                    <a:pt x="8153" y="1634"/>
                  </a:cubicBezTo>
                  <a:cubicBezTo>
                    <a:pt x="14121" y="-2140"/>
                    <a:pt x="21600" y="1805"/>
                    <a:pt x="21600" y="1805"/>
                  </a:cubicBezTo>
                  <a:cubicBezTo>
                    <a:pt x="21600" y="1805"/>
                    <a:pt x="19414" y="11912"/>
                    <a:pt x="13447" y="15686"/>
                  </a:cubicBezTo>
                  <a:close/>
                </a:path>
              </a:pathLst>
            </a:custGeom>
            <a:solidFill>
              <a:srgbClr val="8EC13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9453170" y="2274502"/>
              <a:ext cx="301214" cy="157216"/>
            </a:xfrm>
            <a:custGeom>
              <a:rect b="b" l="l" r="r" t="t"/>
              <a:pathLst>
                <a:path extrusionOk="0" h="20577" w="21600">
                  <a:moveTo>
                    <a:pt x="10541" y="20557"/>
                  </a:moveTo>
                  <a:cubicBezTo>
                    <a:pt x="4583" y="20024"/>
                    <a:pt x="0" y="9322"/>
                    <a:pt x="0" y="9322"/>
                  </a:cubicBezTo>
                  <a:cubicBezTo>
                    <a:pt x="0" y="9322"/>
                    <a:pt x="5086" y="-511"/>
                    <a:pt x="11059" y="21"/>
                  </a:cubicBezTo>
                  <a:cubicBezTo>
                    <a:pt x="17017" y="554"/>
                    <a:pt x="21600" y="11256"/>
                    <a:pt x="21600" y="11256"/>
                  </a:cubicBezTo>
                  <a:cubicBezTo>
                    <a:pt x="21600" y="11256"/>
                    <a:pt x="16499" y="21089"/>
                    <a:pt x="10541" y="20557"/>
                  </a:cubicBezTo>
                  <a:close/>
                </a:path>
              </a:pathLst>
            </a:custGeom>
            <a:solidFill>
              <a:srgbClr val="8EC13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9638723" y="2959446"/>
              <a:ext cx="277711" cy="169424"/>
            </a:xfrm>
            <a:custGeom>
              <a:rect b="b" l="l" r="r" t="t"/>
              <a:pathLst>
                <a:path extrusionOk="0" h="17287" w="21600">
                  <a:moveTo>
                    <a:pt x="8515" y="16015"/>
                  </a:moveTo>
                  <a:cubicBezTo>
                    <a:pt x="2550" y="12586"/>
                    <a:pt x="0" y="2430"/>
                    <a:pt x="0" y="2430"/>
                  </a:cubicBezTo>
                  <a:cubicBezTo>
                    <a:pt x="0" y="2430"/>
                    <a:pt x="7120" y="-2156"/>
                    <a:pt x="13085" y="1273"/>
                  </a:cubicBezTo>
                  <a:cubicBezTo>
                    <a:pt x="19050" y="4702"/>
                    <a:pt x="21600" y="14858"/>
                    <a:pt x="21600" y="14858"/>
                  </a:cubicBezTo>
                  <a:cubicBezTo>
                    <a:pt x="21600" y="14858"/>
                    <a:pt x="14480" y="19444"/>
                    <a:pt x="8515" y="16015"/>
                  </a:cubicBezTo>
                  <a:close/>
                </a:path>
              </a:pathLst>
            </a:custGeom>
            <a:solidFill>
              <a:srgbClr val="8EC13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9576873" y="2146076"/>
              <a:ext cx="227610" cy="118813"/>
            </a:xfrm>
            <a:custGeom>
              <a:rect b="b" l="l" r="r" t="t"/>
              <a:pathLst>
                <a:path extrusionOk="0" h="20601" w="21600">
                  <a:moveTo>
                    <a:pt x="10546" y="20580"/>
                  </a:moveTo>
                  <a:cubicBezTo>
                    <a:pt x="4578" y="20061"/>
                    <a:pt x="0" y="9335"/>
                    <a:pt x="0" y="9335"/>
                  </a:cubicBezTo>
                  <a:cubicBezTo>
                    <a:pt x="0" y="9335"/>
                    <a:pt x="5087" y="-500"/>
                    <a:pt x="11054" y="20"/>
                  </a:cubicBezTo>
                  <a:cubicBezTo>
                    <a:pt x="17022" y="539"/>
                    <a:pt x="21600" y="11265"/>
                    <a:pt x="21600" y="11265"/>
                  </a:cubicBezTo>
                  <a:cubicBezTo>
                    <a:pt x="21600" y="11265"/>
                    <a:pt x="16513" y="21100"/>
                    <a:pt x="10546" y="20580"/>
                  </a:cubicBezTo>
                  <a:close/>
                </a:path>
              </a:pathLst>
            </a:custGeom>
            <a:solidFill>
              <a:srgbClr val="8EC13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9679955" y="1717987"/>
              <a:ext cx="321212" cy="201406"/>
            </a:xfrm>
            <a:custGeom>
              <a:rect b="b" l="l" r="r" t="t"/>
              <a:pathLst>
                <a:path extrusionOk="0" h="17283" w="21600">
                  <a:moveTo>
                    <a:pt x="8318" y="15818"/>
                  </a:moveTo>
                  <a:cubicBezTo>
                    <a:pt x="2357" y="12199"/>
                    <a:pt x="0" y="2079"/>
                    <a:pt x="0" y="2079"/>
                  </a:cubicBezTo>
                  <a:cubicBezTo>
                    <a:pt x="0" y="2079"/>
                    <a:pt x="7320" y="-2164"/>
                    <a:pt x="13282" y="1473"/>
                  </a:cubicBezTo>
                  <a:cubicBezTo>
                    <a:pt x="19243" y="5091"/>
                    <a:pt x="21600" y="15212"/>
                    <a:pt x="21600" y="15212"/>
                  </a:cubicBezTo>
                  <a:cubicBezTo>
                    <a:pt x="21600" y="15212"/>
                    <a:pt x="14294" y="19436"/>
                    <a:pt x="8318" y="15818"/>
                  </a:cubicBezTo>
                  <a:close/>
                </a:path>
              </a:pathLst>
            </a:custGeom>
            <a:solidFill>
              <a:srgbClr val="8EC13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9226386" y="1033047"/>
              <a:ext cx="214935" cy="381641"/>
            </a:xfrm>
            <a:custGeom>
              <a:rect b="b" l="l" r="r" t="t"/>
              <a:pathLst>
                <a:path extrusionOk="0" h="21600" w="17295">
                  <a:moveTo>
                    <a:pt x="16064" y="8553"/>
                  </a:moveTo>
                  <a:cubicBezTo>
                    <a:pt x="19448" y="14513"/>
                    <a:pt x="14786" y="21600"/>
                    <a:pt x="14786" y="21600"/>
                  </a:cubicBezTo>
                  <a:cubicBezTo>
                    <a:pt x="14786" y="21600"/>
                    <a:pt x="4633" y="19020"/>
                    <a:pt x="1232" y="13047"/>
                  </a:cubicBezTo>
                  <a:cubicBezTo>
                    <a:pt x="-2152" y="7087"/>
                    <a:pt x="2510" y="0"/>
                    <a:pt x="2510" y="0"/>
                  </a:cubicBezTo>
                  <a:cubicBezTo>
                    <a:pt x="2510" y="0"/>
                    <a:pt x="12663" y="2580"/>
                    <a:pt x="16064" y="8553"/>
                  </a:cubicBezTo>
                  <a:close/>
                </a:path>
              </a:pathLst>
            </a:custGeom>
            <a:solidFill>
              <a:srgbClr val="8EC13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9020217" y="1803607"/>
              <a:ext cx="315440" cy="170421"/>
            </a:xfrm>
            <a:custGeom>
              <a:rect b="b" l="l" r="r" t="t"/>
              <a:pathLst>
                <a:path extrusionOk="0" h="18354" w="21600">
                  <a:moveTo>
                    <a:pt x="11887" y="336"/>
                  </a:moveTo>
                  <a:cubicBezTo>
                    <a:pt x="17859" y="2296"/>
                    <a:pt x="21600" y="12739"/>
                    <a:pt x="21600" y="12739"/>
                  </a:cubicBezTo>
                  <a:cubicBezTo>
                    <a:pt x="21600" y="12739"/>
                    <a:pt x="15671" y="19977"/>
                    <a:pt x="9713" y="18018"/>
                  </a:cubicBezTo>
                  <a:cubicBezTo>
                    <a:pt x="3741" y="16058"/>
                    <a:pt x="0" y="5615"/>
                    <a:pt x="0" y="5615"/>
                  </a:cubicBezTo>
                  <a:cubicBezTo>
                    <a:pt x="0" y="5615"/>
                    <a:pt x="5929" y="-1623"/>
                    <a:pt x="11887" y="336"/>
                  </a:cubicBezTo>
                  <a:close/>
                </a:path>
              </a:pathLst>
            </a:custGeom>
            <a:solidFill>
              <a:srgbClr val="8EC13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9040834" y="2253100"/>
              <a:ext cx="315440" cy="170421"/>
            </a:xfrm>
            <a:custGeom>
              <a:rect b="b" l="l" r="r" t="t"/>
              <a:pathLst>
                <a:path extrusionOk="0" h="18354" w="21600">
                  <a:moveTo>
                    <a:pt x="11887" y="336"/>
                  </a:moveTo>
                  <a:cubicBezTo>
                    <a:pt x="17859" y="2296"/>
                    <a:pt x="21600" y="12739"/>
                    <a:pt x="21600" y="12739"/>
                  </a:cubicBezTo>
                  <a:cubicBezTo>
                    <a:pt x="21600" y="12739"/>
                    <a:pt x="15671" y="19977"/>
                    <a:pt x="9713" y="18018"/>
                  </a:cubicBezTo>
                  <a:cubicBezTo>
                    <a:pt x="3741" y="16058"/>
                    <a:pt x="0" y="5615"/>
                    <a:pt x="0" y="5615"/>
                  </a:cubicBezTo>
                  <a:cubicBezTo>
                    <a:pt x="0" y="5615"/>
                    <a:pt x="5915" y="-1623"/>
                    <a:pt x="11887" y="336"/>
                  </a:cubicBezTo>
                  <a:close/>
                </a:path>
              </a:pathLst>
            </a:custGeom>
            <a:solidFill>
              <a:srgbClr val="8EC13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8607880" y="2424334"/>
              <a:ext cx="385537" cy="203079"/>
            </a:xfrm>
            <a:custGeom>
              <a:rect b="b" l="l" r="r" t="t"/>
              <a:pathLst>
                <a:path extrusionOk="0" h="19388" w="21600">
                  <a:moveTo>
                    <a:pt x="10165" y="120"/>
                  </a:moveTo>
                  <a:cubicBezTo>
                    <a:pt x="16136" y="-1106"/>
                    <a:pt x="21600" y="7456"/>
                    <a:pt x="21600" y="7456"/>
                  </a:cubicBezTo>
                  <a:cubicBezTo>
                    <a:pt x="21600" y="7456"/>
                    <a:pt x="17395" y="18042"/>
                    <a:pt x="11435" y="19268"/>
                  </a:cubicBezTo>
                  <a:cubicBezTo>
                    <a:pt x="5464" y="20494"/>
                    <a:pt x="0" y="11932"/>
                    <a:pt x="0" y="11932"/>
                  </a:cubicBezTo>
                  <a:cubicBezTo>
                    <a:pt x="0" y="11932"/>
                    <a:pt x="4204" y="1346"/>
                    <a:pt x="10165" y="120"/>
                  </a:cubicBezTo>
                  <a:close/>
                </a:path>
              </a:pathLst>
            </a:custGeom>
            <a:solidFill>
              <a:srgbClr val="8EC13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8917131" y="2809615"/>
              <a:ext cx="304307" cy="257858"/>
            </a:xfrm>
            <a:custGeom>
              <a:rect b="b" l="l" r="r" t="t"/>
              <a:pathLst>
                <a:path extrusionOk="0" h="18774" w="21600">
                  <a:moveTo>
                    <a:pt x="6512" y="3621"/>
                  </a:moveTo>
                  <a:cubicBezTo>
                    <a:pt x="12483" y="-1413"/>
                    <a:pt x="21600" y="270"/>
                    <a:pt x="21600" y="270"/>
                  </a:cubicBezTo>
                  <a:cubicBezTo>
                    <a:pt x="21600" y="270"/>
                    <a:pt x="21059" y="10119"/>
                    <a:pt x="15088" y="15153"/>
                  </a:cubicBezTo>
                  <a:cubicBezTo>
                    <a:pt x="9117" y="20187"/>
                    <a:pt x="0" y="18504"/>
                    <a:pt x="0" y="18504"/>
                  </a:cubicBezTo>
                  <a:cubicBezTo>
                    <a:pt x="0" y="18504"/>
                    <a:pt x="542" y="8655"/>
                    <a:pt x="6512" y="3621"/>
                  </a:cubicBezTo>
                  <a:close/>
                </a:path>
              </a:pathLst>
            </a:custGeom>
            <a:solidFill>
              <a:srgbClr val="8EC13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9329470" y="669172"/>
              <a:ext cx="174643" cy="310364"/>
            </a:xfrm>
            <a:custGeom>
              <a:rect b="b" l="l" r="r" t="t"/>
              <a:pathLst>
                <a:path extrusionOk="0" h="21600" w="17294">
                  <a:moveTo>
                    <a:pt x="16058" y="8551"/>
                  </a:moveTo>
                  <a:cubicBezTo>
                    <a:pt x="19447" y="14509"/>
                    <a:pt x="14792" y="21600"/>
                    <a:pt x="14792" y="21600"/>
                  </a:cubicBezTo>
                  <a:cubicBezTo>
                    <a:pt x="14792" y="21600"/>
                    <a:pt x="4625" y="19008"/>
                    <a:pt x="1236" y="13049"/>
                  </a:cubicBezTo>
                  <a:cubicBezTo>
                    <a:pt x="-2153" y="7091"/>
                    <a:pt x="2502" y="0"/>
                    <a:pt x="2502" y="0"/>
                  </a:cubicBezTo>
                  <a:cubicBezTo>
                    <a:pt x="2502" y="0"/>
                    <a:pt x="12669" y="2592"/>
                    <a:pt x="16058" y="8551"/>
                  </a:cubicBezTo>
                  <a:close/>
                </a:path>
              </a:pathLst>
            </a:custGeom>
            <a:solidFill>
              <a:srgbClr val="8EC13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875899" y="1589562"/>
              <a:ext cx="320798" cy="169594"/>
            </a:xfrm>
            <a:custGeom>
              <a:rect b="b" l="l" r="r" t="t"/>
              <a:pathLst>
                <a:path extrusionOk="0" h="19186" w="21600">
                  <a:moveTo>
                    <a:pt x="11508" y="149"/>
                  </a:moveTo>
                  <a:cubicBezTo>
                    <a:pt x="17477" y="1505"/>
                    <a:pt x="21600" y="12063"/>
                    <a:pt x="21600" y="12063"/>
                  </a:cubicBezTo>
                  <a:cubicBezTo>
                    <a:pt x="21600" y="12063"/>
                    <a:pt x="16061" y="20393"/>
                    <a:pt x="10092" y="19037"/>
                  </a:cubicBezTo>
                  <a:cubicBezTo>
                    <a:pt x="4123" y="17681"/>
                    <a:pt x="0" y="7123"/>
                    <a:pt x="0" y="7123"/>
                  </a:cubicBezTo>
                  <a:cubicBezTo>
                    <a:pt x="0" y="7123"/>
                    <a:pt x="5539" y="-1207"/>
                    <a:pt x="11508" y="149"/>
                  </a:cubicBezTo>
                  <a:close/>
                </a:path>
              </a:pathLst>
            </a:custGeom>
            <a:solidFill>
              <a:srgbClr val="8EC13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9700574" y="1075856"/>
              <a:ext cx="162422" cy="335193"/>
            </a:xfrm>
            <a:custGeom>
              <a:rect b="b" l="l" r="r" t="t"/>
              <a:pathLst>
                <a:path extrusionOk="0" h="21600" w="20282">
                  <a:moveTo>
                    <a:pt x="20246" y="11131"/>
                  </a:moveTo>
                  <a:cubicBezTo>
                    <a:pt x="19551" y="17103"/>
                    <a:pt x="8892" y="21600"/>
                    <a:pt x="8892" y="21600"/>
                  </a:cubicBezTo>
                  <a:cubicBezTo>
                    <a:pt x="8892" y="21600"/>
                    <a:pt x="-659" y="16428"/>
                    <a:pt x="36" y="10469"/>
                  </a:cubicBezTo>
                  <a:cubicBezTo>
                    <a:pt x="731" y="4497"/>
                    <a:pt x="11390" y="0"/>
                    <a:pt x="11390" y="0"/>
                  </a:cubicBezTo>
                  <a:cubicBezTo>
                    <a:pt x="11390" y="0"/>
                    <a:pt x="20941" y="5159"/>
                    <a:pt x="20246" y="11131"/>
                  </a:cubicBezTo>
                  <a:close/>
                </a:path>
              </a:pathLst>
            </a:custGeom>
            <a:solidFill>
              <a:srgbClr val="8EC13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9721189" y="2723996"/>
              <a:ext cx="194566" cy="214287"/>
            </a:xfrm>
            <a:custGeom>
              <a:rect b="b" l="l" r="r" t="t"/>
              <a:pathLst>
                <a:path extrusionOk="0" h="21138" w="19965">
                  <a:moveTo>
                    <a:pt x="15282" y="15541"/>
                  </a:moveTo>
                  <a:cubicBezTo>
                    <a:pt x="9802" y="21369"/>
                    <a:pt x="49" y="21137"/>
                    <a:pt x="49" y="21137"/>
                  </a:cubicBezTo>
                  <a:cubicBezTo>
                    <a:pt x="49" y="21137"/>
                    <a:pt x="-818" y="11445"/>
                    <a:pt x="4682" y="5597"/>
                  </a:cubicBezTo>
                  <a:cubicBezTo>
                    <a:pt x="10162" y="-231"/>
                    <a:pt x="19915" y="1"/>
                    <a:pt x="19915" y="1"/>
                  </a:cubicBezTo>
                  <a:cubicBezTo>
                    <a:pt x="19915" y="1"/>
                    <a:pt x="20782" y="9693"/>
                    <a:pt x="15282" y="15541"/>
                  </a:cubicBezTo>
                  <a:close/>
                </a:path>
              </a:pathLst>
            </a:custGeom>
            <a:solidFill>
              <a:srgbClr val="8EC13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8752198" y="3644388"/>
              <a:ext cx="1306286" cy="274191"/>
            </a:xfrm>
            <a:custGeom>
              <a:rect b="b" l="l" r="r" t="t"/>
              <a:pathLst>
                <a:path extrusionOk="0" h="21600" w="21600">
                  <a:moveTo>
                    <a:pt x="11018" y="0"/>
                  </a:moveTo>
                  <a:cubicBezTo>
                    <a:pt x="10623" y="0"/>
                    <a:pt x="10241" y="742"/>
                    <a:pt x="9934" y="2091"/>
                  </a:cubicBezTo>
                  <a:cubicBezTo>
                    <a:pt x="9927" y="2091"/>
                    <a:pt x="9924" y="2091"/>
                    <a:pt x="9920" y="2091"/>
                  </a:cubicBezTo>
                  <a:cubicBezTo>
                    <a:pt x="9631" y="961"/>
                    <a:pt x="9283" y="354"/>
                    <a:pt x="8925" y="354"/>
                  </a:cubicBezTo>
                  <a:cubicBezTo>
                    <a:pt x="8512" y="354"/>
                    <a:pt x="8114" y="1163"/>
                    <a:pt x="7803" y="2630"/>
                  </a:cubicBezTo>
                  <a:cubicBezTo>
                    <a:pt x="7626" y="2091"/>
                    <a:pt x="7425" y="1804"/>
                    <a:pt x="7220" y="1804"/>
                  </a:cubicBezTo>
                  <a:cubicBezTo>
                    <a:pt x="6883" y="1804"/>
                    <a:pt x="6562" y="2580"/>
                    <a:pt x="6337" y="3946"/>
                  </a:cubicBezTo>
                  <a:cubicBezTo>
                    <a:pt x="6201" y="3490"/>
                    <a:pt x="6048" y="3254"/>
                    <a:pt x="5887" y="3254"/>
                  </a:cubicBezTo>
                  <a:cubicBezTo>
                    <a:pt x="5608" y="3254"/>
                    <a:pt x="5345" y="3996"/>
                    <a:pt x="5185" y="5227"/>
                  </a:cubicBezTo>
                  <a:cubicBezTo>
                    <a:pt x="5022" y="4890"/>
                    <a:pt x="4848" y="4721"/>
                    <a:pt x="4674" y="4721"/>
                  </a:cubicBezTo>
                  <a:cubicBezTo>
                    <a:pt x="4197" y="4721"/>
                    <a:pt x="3750" y="6003"/>
                    <a:pt x="3484" y="8127"/>
                  </a:cubicBezTo>
                  <a:cubicBezTo>
                    <a:pt x="3355" y="7672"/>
                    <a:pt x="3205" y="7436"/>
                    <a:pt x="3055" y="7436"/>
                  </a:cubicBezTo>
                  <a:cubicBezTo>
                    <a:pt x="2775" y="7436"/>
                    <a:pt x="2512" y="8245"/>
                    <a:pt x="2373" y="9544"/>
                  </a:cubicBezTo>
                  <a:cubicBezTo>
                    <a:pt x="2305" y="9476"/>
                    <a:pt x="2233" y="9443"/>
                    <a:pt x="2161" y="9443"/>
                  </a:cubicBezTo>
                  <a:cubicBezTo>
                    <a:pt x="1531" y="9443"/>
                    <a:pt x="1013" y="12124"/>
                    <a:pt x="982" y="15513"/>
                  </a:cubicBezTo>
                  <a:cubicBezTo>
                    <a:pt x="900" y="15344"/>
                    <a:pt x="815" y="15260"/>
                    <a:pt x="726" y="15260"/>
                  </a:cubicBezTo>
                  <a:cubicBezTo>
                    <a:pt x="324" y="15260"/>
                    <a:pt x="0" y="17014"/>
                    <a:pt x="0" y="19172"/>
                  </a:cubicBezTo>
                  <a:cubicBezTo>
                    <a:pt x="0" y="20032"/>
                    <a:pt x="55" y="20875"/>
                    <a:pt x="150" y="21566"/>
                  </a:cubicBezTo>
                  <a:cubicBezTo>
                    <a:pt x="150" y="21583"/>
                    <a:pt x="150" y="21583"/>
                    <a:pt x="147" y="21600"/>
                  </a:cubicBezTo>
                  <a:lnTo>
                    <a:pt x="21542" y="21600"/>
                  </a:lnTo>
                  <a:cubicBezTo>
                    <a:pt x="21580" y="21128"/>
                    <a:pt x="21600" y="20605"/>
                    <a:pt x="21600" y="20082"/>
                  </a:cubicBezTo>
                  <a:cubicBezTo>
                    <a:pt x="21600" y="18531"/>
                    <a:pt x="21430" y="17132"/>
                    <a:pt x="21167" y="16508"/>
                  </a:cubicBezTo>
                  <a:cubicBezTo>
                    <a:pt x="21061" y="14080"/>
                    <a:pt x="20662" y="12360"/>
                    <a:pt x="20199" y="12360"/>
                  </a:cubicBezTo>
                  <a:cubicBezTo>
                    <a:pt x="20103" y="12360"/>
                    <a:pt x="20011" y="12427"/>
                    <a:pt x="19919" y="12579"/>
                  </a:cubicBezTo>
                  <a:cubicBezTo>
                    <a:pt x="19718" y="10438"/>
                    <a:pt x="19313" y="9089"/>
                    <a:pt x="18866" y="9089"/>
                  </a:cubicBezTo>
                  <a:cubicBezTo>
                    <a:pt x="18815" y="9089"/>
                    <a:pt x="18764" y="9105"/>
                    <a:pt x="18712" y="9156"/>
                  </a:cubicBezTo>
                  <a:cubicBezTo>
                    <a:pt x="18443" y="7386"/>
                    <a:pt x="18044" y="6374"/>
                    <a:pt x="17618" y="6374"/>
                  </a:cubicBezTo>
                  <a:cubicBezTo>
                    <a:pt x="17536" y="6374"/>
                    <a:pt x="17458" y="6408"/>
                    <a:pt x="17380" y="6475"/>
                  </a:cubicBezTo>
                  <a:cubicBezTo>
                    <a:pt x="17243" y="5598"/>
                    <a:pt x="17039" y="5092"/>
                    <a:pt x="16827" y="5092"/>
                  </a:cubicBezTo>
                  <a:cubicBezTo>
                    <a:pt x="16715" y="5092"/>
                    <a:pt x="16602" y="5244"/>
                    <a:pt x="16500" y="5514"/>
                  </a:cubicBezTo>
                  <a:cubicBezTo>
                    <a:pt x="16278" y="4317"/>
                    <a:pt x="15978" y="3642"/>
                    <a:pt x="15661" y="3642"/>
                  </a:cubicBezTo>
                  <a:cubicBezTo>
                    <a:pt x="15515" y="3642"/>
                    <a:pt x="15368" y="3794"/>
                    <a:pt x="15232" y="4081"/>
                  </a:cubicBezTo>
                  <a:cubicBezTo>
                    <a:pt x="15225" y="4081"/>
                    <a:pt x="15215" y="4064"/>
                    <a:pt x="15208" y="4047"/>
                  </a:cubicBezTo>
                  <a:cubicBezTo>
                    <a:pt x="14997" y="3086"/>
                    <a:pt x="14724" y="2546"/>
                    <a:pt x="14448" y="2546"/>
                  </a:cubicBezTo>
                  <a:cubicBezTo>
                    <a:pt x="14294" y="2546"/>
                    <a:pt x="14144" y="2715"/>
                    <a:pt x="14001" y="3018"/>
                  </a:cubicBezTo>
                  <a:cubicBezTo>
                    <a:pt x="13851" y="2142"/>
                    <a:pt x="13640" y="1636"/>
                    <a:pt x="13418" y="1636"/>
                  </a:cubicBezTo>
                  <a:cubicBezTo>
                    <a:pt x="13255" y="1636"/>
                    <a:pt x="13098" y="1905"/>
                    <a:pt x="12961" y="2411"/>
                  </a:cubicBezTo>
                  <a:cubicBezTo>
                    <a:pt x="12811" y="1787"/>
                    <a:pt x="12627" y="1450"/>
                    <a:pt x="12436" y="1450"/>
                  </a:cubicBezTo>
                  <a:cubicBezTo>
                    <a:pt x="12307" y="1450"/>
                    <a:pt x="12177" y="1619"/>
                    <a:pt x="12061" y="1922"/>
                  </a:cubicBezTo>
                  <a:cubicBezTo>
                    <a:pt x="11761" y="674"/>
                    <a:pt x="11393" y="0"/>
                    <a:pt x="11018" y="0"/>
                  </a:cubicBezTo>
                  <a:lnTo>
                    <a:pt x="11018" y="0"/>
                  </a:lnTo>
                  <a:close/>
                </a:path>
              </a:pathLst>
            </a:custGeom>
            <a:solidFill>
              <a:srgbClr val="302925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8793432" y="4179497"/>
              <a:ext cx="1234540" cy="603822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279" y="6271"/>
                  </a:lnTo>
                  <a:lnTo>
                    <a:pt x="19677" y="19249"/>
                  </a:lnTo>
                  <a:lnTo>
                    <a:pt x="19558" y="21600"/>
                  </a:lnTo>
                  <a:lnTo>
                    <a:pt x="2045" y="21600"/>
                  </a:lnTo>
                  <a:lnTo>
                    <a:pt x="1923" y="19249"/>
                  </a:lnTo>
                  <a:lnTo>
                    <a:pt x="159" y="3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5F30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8710963" y="3879835"/>
              <a:ext cx="1398237" cy="36002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167" y="17144"/>
                  </a:lnTo>
                  <a:lnTo>
                    <a:pt x="21055" y="21600"/>
                  </a:lnTo>
                  <a:lnTo>
                    <a:pt x="548" y="21600"/>
                  </a:lnTo>
                  <a:lnTo>
                    <a:pt x="433" y="17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7643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9" name="Google Shape;149;p2"/>
          <p:cNvSpPr txBox="1"/>
          <p:nvPr/>
        </p:nvSpPr>
        <p:spPr>
          <a:xfrm>
            <a:off x="2281729" y="1548491"/>
            <a:ext cx="26170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STATE</a:t>
            </a:r>
            <a:endParaRPr/>
          </a:p>
        </p:txBody>
      </p:sp>
      <p:sp>
        <p:nvSpPr>
          <p:cNvPr id="150" name="Google Shape;150;p2"/>
          <p:cNvSpPr txBox="1"/>
          <p:nvPr/>
        </p:nvSpPr>
        <p:spPr>
          <a:xfrm>
            <a:off x="8826593" y="1519945"/>
            <a:ext cx="26170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DESIRED FUTURE STATE</a:t>
            </a:r>
            <a:endParaRPr/>
          </a:p>
        </p:txBody>
      </p:sp>
      <p:grpSp>
        <p:nvGrpSpPr>
          <p:cNvPr id="151" name="Google Shape;151;p2"/>
          <p:cNvGrpSpPr/>
          <p:nvPr/>
        </p:nvGrpSpPr>
        <p:grpSpPr>
          <a:xfrm>
            <a:off x="8449223" y="2110398"/>
            <a:ext cx="3111011" cy="3363871"/>
            <a:chOff x="2130840" y="1957999"/>
            <a:chExt cx="3111011" cy="3363871"/>
          </a:xfrm>
        </p:grpSpPr>
        <p:sp>
          <p:nvSpPr>
            <p:cNvPr id="152" name="Google Shape;152;p2"/>
            <p:cNvSpPr/>
            <p:nvPr/>
          </p:nvSpPr>
          <p:spPr>
            <a:xfrm>
              <a:off x="2171738" y="1957999"/>
              <a:ext cx="2984024" cy="3363871"/>
            </a:xfrm>
            <a:prstGeom prst="rect">
              <a:avLst/>
            </a:prstGeom>
            <a:solidFill>
              <a:srgbClr val="A2B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"/>
            <p:cNvSpPr txBox="1"/>
            <p:nvPr/>
          </p:nvSpPr>
          <p:spPr>
            <a:xfrm>
              <a:off x="2130840" y="2076614"/>
              <a:ext cx="3111011" cy="26776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Increased customer satisfaction and help host grow their business</a:t>
              </a:r>
              <a:endParaRPr/>
            </a:p>
            <a:p>
              <a:pPr indent="-1968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Implementing the threshold suggested and tracking the compliance and effect of the mandated images required </a:t>
              </a:r>
              <a:endParaRPr/>
            </a:p>
            <a:p>
              <a:pPr indent="-1968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Knowing the minimum images required to be mandated for different geographies, host types etc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" name="Google Shape;154;p2"/>
          <p:cNvGrpSpPr/>
          <p:nvPr/>
        </p:nvGrpSpPr>
        <p:grpSpPr>
          <a:xfrm>
            <a:off x="2283240" y="2110399"/>
            <a:ext cx="3111011" cy="3363871"/>
            <a:chOff x="2130840" y="1957999"/>
            <a:chExt cx="3111011" cy="3363871"/>
          </a:xfrm>
        </p:grpSpPr>
        <p:sp>
          <p:nvSpPr>
            <p:cNvPr id="155" name="Google Shape;155;p2"/>
            <p:cNvSpPr/>
            <p:nvPr/>
          </p:nvSpPr>
          <p:spPr>
            <a:xfrm>
              <a:off x="2171738" y="1957999"/>
              <a:ext cx="2984024" cy="3363871"/>
            </a:xfrm>
            <a:prstGeom prst="rect">
              <a:avLst/>
            </a:prstGeom>
            <a:solidFill>
              <a:srgbClr val="A2B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"/>
            <p:cNvSpPr txBox="1"/>
            <p:nvPr/>
          </p:nvSpPr>
          <p:spPr>
            <a:xfrm>
              <a:off x="2130840" y="2076614"/>
              <a:ext cx="3111011" cy="31085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Many listings on AirBnB by the hosts have few images which is leading to lesser bookings </a:t>
              </a:r>
              <a:endParaRPr/>
            </a:p>
            <a:p>
              <a:pPr indent="-1968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Jack Quincy, Global Analyst Manager and Jill Scott, Technology Head for Community Support Group wants to know minimum number of images to be made mandatory for a listing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Identify key insights to help the hosts get greater number of bookings on their listings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"/>
          <p:cNvSpPr/>
          <p:nvPr/>
        </p:nvSpPr>
        <p:spPr>
          <a:xfrm>
            <a:off x="0" y="0"/>
            <a:ext cx="701749" cy="6858000"/>
          </a:xfrm>
          <a:prstGeom prst="rect">
            <a:avLst/>
          </a:prstGeom>
          <a:solidFill>
            <a:srgbClr val="FF5A5F"/>
          </a:solidFill>
          <a:ln>
            <a:noFill/>
          </a:ln>
          <a:effectLst>
            <a:outerShdw blurRad="38100" rotWithShape="0" algn="l" dist="25400">
              <a:srgbClr val="000000">
                <a:alpha val="29803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65656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airbnb logo white" id="162" name="Google Shape;16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05376"/>
            <a:ext cx="721241" cy="72124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"/>
          <p:cNvSpPr txBox="1"/>
          <p:nvPr/>
        </p:nvSpPr>
        <p:spPr>
          <a:xfrm>
            <a:off x="818707" y="163529"/>
            <a:ext cx="10978661" cy="707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5A5F"/>
                </a:solidFill>
                <a:latin typeface="Calibri"/>
                <a:ea typeface="Calibri"/>
                <a:cs typeface="Calibri"/>
                <a:sym typeface="Calibri"/>
              </a:rPr>
              <a:t>KEY INSIGHTS &amp; </a:t>
            </a:r>
            <a:r>
              <a:rPr b="1" lang="en-US" sz="2000">
                <a:solidFill>
                  <a:srgbClr val="FF5A5F"/>
                </a:solidFill>
                <a:latin typeface="Calibri"/>
                <a:ea typeface="Calibri"/>
                <a:cs typeface="Calibri"/>
                <a:sym typeface="Calibri"/>
              </a:rPr>
              <a:t>RECOMMENDATION</a:t>
            </a:r>
            <a:r>
              <a:rPr b="1" i="0" lang="en-US" sz="2000" u="none" cap="none" strike="noStrike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b="0" i="0" lang="en-US" sz="2000" u="none" cap="none" strike="noStrike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rPr>
              <a:t> The minimum number of images  to be made mandatory for a listing that would ensure maximum bookings is 14</a:t>
            </a:r>
            <a:endParaRPr b="0" i="0" sz="2000" u="none" cap="none" strike="noStrike">
              <a:solidFill>
                <a:srgbClr val="5252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4" name="Google Shape;164;p3"/>
          <p:cNvGraphicFramePr/>
          <p:nvPr/>
        </p:nvGraphicFramePr>
        <p:xfrm>
          <a:off x="4533900" y="1463040"/>
          <a:ext cx="7353300" cy="3771900"/>
        </p:xfrm>
        <a:graphic>
          <a:graphicData uri="http://schemas.openxmlformats.org/drawingml/2006/chart">
            <c:chart r:id="rId4"/>
          </a:graphicData>
        </a:graphic>
      </p:graphicFrame>
      <p:sp>
        <p:nvSpPr>
          <p:cNvPr id="165" name="Google Shape;165;p3"/>
          <p:cNvSpPr txBox="1"/>
          <p:nvPr/>
        </p:nvSpPr>
        <p:spPr>
          <a:xfrm>
            <a:off x="937880" y="2232837"/>
            <a:ext cx="3359888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see maximum bookings when the number of images is 14.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Pearson correlation between bookings and images is .0325, which indicate a strong correlation between them</a:t>
            </a:r>
            <a:endParaRPr/>
          </a:p>
        </p:txBody>
      </p:sp>
      <p:sp>
        <p:nvSpPr>
          <p:cNvPr id="166" name="Google Shape;166;p3"/>
          <p:cNvSpPr txBox="1"/>
          <p:nvPr/>
        </p:nvSpPr>
        <p:spPr>
          <a:xfrm>
            <a:off x="7931889" y="5111829"/>
            <a:ext cx="118021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of images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"/>
          <p:cNvSpPr/>
          <p:nvPr/>
        </p:nvSpPr>
        <p:spPr>
          <a:xfrm>
            <a:off x="0" y="0"/>
            <a:ext cx="701749" cy="6858000"/>
          </a:xfrm>
          <a:prstGeom prst="rect">
            <a:avLst/>
          </a:prstGeom>
          <a:solidFill>
            <a:srgbClr val="FF5A5F"/>
          </a:solidFill>
          <a:ln>
            <a:noFill/>
          </a:ln>
          <a:effectLst>
            <a:outerShdw blurRad="38100" rotWithShape="0" algn="l" dist="25400">
              <a:srgbClr val="000000">
                <a:alpha val="29803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5656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airbnb logo white" id="172" name="Google Shape;17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05376"/>
            <a:ext cx="721241" cy="72124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4"/>
          <p:cNvSpPr txBox="1"/>
          <p:nvPr/>
        </p:nvSpPr>
        <p:spPr>
          <a:xfrm>
            <a:off x="818707" y="163529"/>
            <a:ext cx="10978661" cy="707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5A5F"/>
                </a:solidFill>
                <a:latin typeface="Calibri"/>
                <a:ea typeface="Calibri"/>
                <a:cs typeface="Calibri"/>
                <a:sym typeface="Calibri"/>
              </a:rPr>
              <a:t>KEY INSIGHTS &amp; </a:t>
            </a:r>
            <a:r>
              <a:rPr b="1" lang="en-US" sz="2000">
                <a:solidFill>
                  <a:srgbClr val="FF5A5F"/>
                </a:solidFill>
                <a:latin typeface="Calibri"/>
                <a:ea typeface="Calibri"/>
                <a:cs typeface="Calibri"/>
                <a:sym typeface="Calibri"/>
              </a:rPr>
              <a:t>RECOMMENDATION</a:t>
            </a:r>
            <a:r>
              <a:rPr b="1" i="0" lang="en-US" sz="2000" u="none" cap="none" strike="noStrike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b="0" i="0" lang="en-US" sz="2000" u="none" cap="none" strike="noStrike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rPr>
              <a:t> We can validate the result with Redundant to total listing ratio, which is least in when property images range between 11-15</a:t>
            </a:r>
            <a:endParaRPr b="0" i="0" sz="2000" u="none" cap="none" strike="noStrike">
              <a:solidFill>
                <a:srgbClr val="5252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4"/>
          <p:cNvSpPr txBox="1"/>
          <p:nvPr/>
        </p:nvSpPr>
        <p:spPr>
          <a:xfrm>
            <a:off x="937880" y="2232837"/>
            <a:ext cx="335988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Redundant listing is 5% for property images between 11 to 15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Redundant listing is 76% when property images listed are between 0 to 2</a:t>
            </a:r>
            <a:endParaRPr/>
          </a:p>
        </p:txBody>
      </p:sp>
      <p:graphicFrame>
        <p:nvGraphicFramePr>
          <p:cNvPr id="175" name="Google Shape;175;p4"/>
          <p:cNvGraphicFramePr/>
          <p:nvPr/>
        </p:nvGraphicFramePr>
        <p:xfrm>
          <a:off x="4725285" y="1747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{06C0A91D-2F92-4A8F-877E-476B3645CBA2}</a:tableStyleId>
              </a:tblPr>
              <a:tblGrid>
                <a:gridCol w="413600"/>
                <a:gridCol w="1687225"/>
                <a:gridCol w="1329075"/>
                <a:gridCol w="1616150"/>
                <a:gridCol w="1860700"/>
              </a:tblGrid>
              <a:tr h="374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Property_Images</a:t>
                      </a:r>
                      <a:endParaRPr b="1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Total_Listings</a:t>
                      </a:r>
                      <a:endParaRPr b="1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Redundant_Listings</a:t>
                      </a:r>
                      <a:endParaRPr b="1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Ratio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4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to 2</a:t>
                      </a:r>
                      <a:endParaRPr/>
                    </a:p>
                  </a:txBody>
                  <a:tcPr marT="9525" marB="0" marR="9525" marL="9525" anchor="b">
                    <a:lnL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563,246</a:t>
                      </a:r>
                      <a:endParaRPr/>
                    </a:p>
                  </a:txBody>
                  <a:tcPr marT="9525" marB="0" marR="9525" marL="9525" anchor="b">
                    <a:lnL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428,368</a:t>
                      </a:r>
                      <a:endParaRPr/>
                    </a:p>
                  </a:txBody>
                  <a:tcPr marT="9525" marB="0" marR="9525" marL="9525" anchor="b">
                    <a:lnL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76%</a:t>
                      </a:r>
                      <a:endParaRPr/>
                    </a:p>
                  </a:txBody>
                  <a:tcPr marT="9525" marB="0" marR="9525" marL="9525" anchor="b">
                    <a:lnL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</a:tr>
              <a:tr h="314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4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to 5</a:t>
                      </a:r>
                      <a:endParaRPr/>
                    </a:p>
                  </a:txBody>
                  <a:tcPr marT="9525" marB="0" marR="9525" marL="9525" anchor="b">
                    <a:lnL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716,923</a:t>
                      </a:r>
                      <a:endParaRPr/>
                    </a:p>
                  </a:txBody>
                  <a:tcPr marT="9525" marB="0" marR="9525" marL="9525" anchor="b">
                    <a:lnL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264,321</a:t>
                      </a:r>
                      <a:endParaRPr/>
                    </a:p>
                  </a:txBody>
                  <a:tcPr marT="9525" marB="0" marR="9525" marL="9525" anchor="b">
                    <a:lnL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37%</a:t>
                      </a:r>
                      <a:endParaRPr/>
                    </a:p>
                  </a:txBody>
                  <a:tcPr marT="9525" marB="0" marR="9525" marL="9525" anchor="b">
                    <a:lnL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</a:tr>
              <a:tr h="314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4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 to 10</a:t>
                      </a:r>
                      <a:endParaRPr/>
                    </a:p>
                  </a:txBody>
                  <a:tcPr marT="9525" marB="0" marR="9525" marL="9525" anchor="b">
                    <a:lnL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1,341,164</a:t>
                      </a:r>
                      <a:endParaRPr/>
                    </a:p>
                  </a:txBody>
                  <a:tcPr marT="9525" marB="0" marR="9525" marL="9525" anchor="b">
                    <a:lnL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98,874</a:t>
                      </a:r>
                      <a:endParaRPr/>
                    </a:p>
                  </a:txBody>
                  <a:tcPr marT="9525" marB="0" marR="9525" marL="9525" anchor="b">
                    <a:lnL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7%</a:t>
                      </a:r>
                      <a:endParaRPr/>
                    </a:p>
                  </a:txBody>
                  <a:tcPr marT="9525" marB="0" marR="9525" marL="9525" anchor="b">
                    <a:lnL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</a:tr>
              <a:tr h="314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4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 to 15</a:t>
                      </a:r>
                      <a:endParaRPr/>
                    </a:p>
                  </a:txBody>
                  <a:tcPr marT="9525" marB="0" marR="9525" marL="9525" anchor="b">
                    <a:lnL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993,269</a:t>
                      </a:r>
                      <a:endParaRPr/>
                    </a:p>
                  </a:txBody>
                  <a:tcPr marT="9525" marB="0" marR="9525" marL="9525" anchor="b">
                    <a:lnL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53,292</a:t>
                      </a:r>
                      <a:endParaRPr/>
                    </a:p>
                  </a:txBody>
                  <a:tcPr marT="9525" marB="0" marR="9525" marL="9525" anchor="b">
                    <a:lnL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5%</a:t>
                      </a:r>
                      <a:endParaRPr/>
                    </a:p>
                  </a:txBody>
                  <a:tcPr marT="9525" marB="0" marR="9525" marL="9525" anchor="b">
                    <a:lnL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</a:tr>
              <a:tr h="314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4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 to 20</a:t>
                      </a:r>
                      <a:endParaRPr/>
                    </a:p>
                  </a:txBody>
                  <a:tcPr marT="9525" marB="0" marR="9525" marL="9525" anchor="b">
                    <a:lnL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873,269</a:t>
                      </a:r>
                      <a:endParaRPr/>
                    </a:p>
                  </a:txBody>
                  <a:tcPr marT="9525" marB="0" marR="9525" marL="9525" anchor="b">
                    <a:lnL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61,382</a:t>
                      </a:r>
                      <a:endParaRPr/>
                    </a:p>
                  </a:txBody>
                  <a:tcPr marT="9525" marB="0" marR="9525" marL="9525" anchor="b">
                    <a:lnL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7%</a:t>
                      </a:r>
                      <a:endParaRPr/>
                    </a:p>
                  </a:txBody>
                  <a:tcPr marT="9525" marB="0" marR="9525" marL="9525" anchor="b">
                    <a:lnL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</a:tr>
              <a:tr h="314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4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 to 25</a:t>
                      </a:r>
                      <a:endParaRPr/>
                    </a:p>
                  </a:txBody>
                  <a:tcPr marT="9525" marB="0" marR="9525" marL="9525" anchor="b">
                    <a:lnL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635,481</a:t>
                      </a:r>
                      <a:endParaRPr/>
                    </a:p>
                  </a:txBody>
                  <a:tcPr marT="9525" marB="0" marR="9525" marL="9525" anchor="b">
                    <a:lnL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29,285</a:t>
                      </a:r>
                      <a:endParaRPr/>
                    </a:p>
                  </a:txBody>
                  <a:tcPr marT="9525" marB="0" marR="9525" marL="9525" anchor="b">
                    <a:lnL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5%</a:t>
                      </a:r>
                      <a:endParaRPr/>
                    </a:p>
                  </a:txBody>
                  <a:tcPr marT="9525" marB="0" marR="9525" marL="9525" anchor="b">
                    <a:lnL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</a:tr>
              <a:tr h="314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4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 to 30</a:t>
                      </a:r>
                      <a:endParaRPr/>
                    </a:p>
                  </a:txBody>
                  <a:tcPr marT="9525" marB="0" marR="9525" marL="9525" anchor="b">
                    <a:lnL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498,456</a:t>
                      </a:r>
                      <a:endParaRPr/>
                    </a:p>
                  </a:txBody>
                  <a:tcPr marT="9525" marB="0" marR="9525" marL="9525" anchor="b">
                    <a:lnL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42,473</a:t>
                      </a:r>
                      <a:endParaRPr/>
                    </a:p>
                  </a:txBody>
                  <a:tcPr marT="9525" marB="0" marR="9525" marL="9525" anchor="b">
                    <a:lnL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9%</a:t>
                      </a:r>
                      <a:endParaRPr/>
                    </a:p>
                  </a:txBody>
                  <a:tcPr marT="9525" marB="0" marR="9525" marL="9525" anchor="b">
                    <a:lnL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</a:tr>
              <a:tr h="314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4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 30</a:t>
                      </a:r>
                      <a:endParaRPr/>
                    </a:p>
                  </a:txBody>
                  <a:tcPr marT="9525" marB="0" marR="9525" marL="9525" anchor="b">
                    <a:lnL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384,875</a:t>
                      </a:r>
                      <a:endParaRPr/>
                    </a:p>
                  </a:txBody>
                  <a:tcPr marT="9525" marB="0" marR="9525" marL="9525" anchor="b">
                    <a:lnL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28,274</a:t>
                      </a:r>
                      <a:endParaRPr/>
                    </a:p>
                  </a:txBody>
                  <a:tcPr marT="9525" marB="0" marR="9525" marL="9525" anchor="b">
                    <a:lnL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7%</a:t>
                      </a:r>
                      <a:endParaRPr/>
                    </a:p>
                  </a:txBody>
                  <a:tcPr marT="9525" marB="0" marR="9525" marL="9525" anchor="b">
                    <a:lnL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323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/>
          <p:nvPr/>
        </p:nvSpPr>
        <p:spPr>
          <a:xfrm>
            <a:off x="0" y="0"/>
            <a:ext cx="701749" cy="6858000"/>
          </a:xfrm>
          <a:prstGeom prst="rect">
            <a:avLst/>
          </a:prstGeom>
          <a:solidFill>
            <a:srgbClr val="FF5A5F"/>
          </a:solidFill>
          <a:ln>
            <a:noFill/>
          </a:ln>
          <a:effectLst>
            <a:outerShdw blurRad="38100" rotWithShape="0" algn="l" dist="25400">
              <a:srgbClr val="000000">
                <a:alpha val="29803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5656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airbnb logo white" id="181" name="Google Shape;18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05376"/>
            <a:ext cx="721241" cy="72124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5"/>
          <p:cNvSpPr txBox="1"/>
          <p:nvPr/>
        </p:nvSpPr>
        <p:spPr>
          <a:xfrm>
            <a:off x="818707" y="163529"/>
            <a:ext cx="10978661" cy="707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5A5F"/>
                </a:solidFill>
                <a:latin typeface="Calibri"/>
                <a:ea typeface="Calibri"/>
                <a:cs typeface="Calibri"/>
                <a:sym typeface="Calibri"/>
              </a:rPr>
              <a:t>KEY INSIGHTS &amp; </a:t>
            </a:r>
            <a:r>
              <a:rPr b="1" lang="en-US" sz="2000">
                <a:solidFill>
                  <a:srgbClr val="FF5A5F"/>
                </a:solidFill>
                <a:latin typeface="Calibri"/>
                <a:ea typeface="Calibri"/>
                <a:cs typeface="Calibri"/>
                <a:sym typeface="Calibri"/>
              </a:rPr>
              <a:t>RECOMMENDATION</a:t>
            </a:r>
            <a:r>
              <a:rPr b="1" i="0" lang="en-US" sz="2000" u="none" cap="none" strike="noStrike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b="0" i="0" lang="en-US" sz="2000" u="none" cap="none" strike="noStrike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rPr>
              <a:t> Similarly, we can reconfirm our assumption by looking at open listing for the same period where its lowest for images listed between 11-15</a:t>
            </a:r>
            <a:endParaRPr b="0" i="0" sz="2000" u="none" cap="none" strike="noStrike">
              <a:solidFill>
                <a:srgbClr val="5252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3" name="Google Shape;183;p5"/>
          <p:cNvGraphicFramePr/>
          <p:nvPr/>
        </p:nvGraphicFramePr>
        <p:xfrm>
          <a:off x="1562986" y="1222745"/>
          <a:ext cx="9781953" cy="5018568"/>
        </p:xfrm>
        <a:graphic>
          <a:graphicData uri="http://schemas.openxmlformats.org/drawingml/2006/chart">
            <c:chart r:id="rId4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"/>
          <p:cNvSpPr/>
          <p:nvPr/>
        </p:nvSpPr>
        <p:spPr>
          <a:xfrm>
            <a:off x="0" y="0"/>
            <a:ext cx="701749" cy="6858000"/>
          </a:xfrm>
          <a:prstGeom prst="rect">
            <a:avLst/>
          </a:prstGeom>
          <a:solidFill>
            <a:srgbClr val="FF5A5F"/>
          </a:solidFill>
          <a:ln>
            <a:noFill/>
          </a:ln>
          <a:effectLst>
            <a:outerShdw blurRad="38100" rotWithShape="0" algn="l" dist="25400">
              <a:srgbClr val="000000">
                <a:alpha val="29803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5656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airbnb logo white" id="189" name="Google Shape;18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05376"/>
            <a:ext cx="721241" cy="72124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6"/>
          <p:cNvSpPr txBox="1"/>
          <p:nvPr/>
        </p:nvSpPr>
        <p:spPr>
          <a:xfrm>
            <a:off x="818707" y="163529"/>
            <a:ext cx="10978661" cy="707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5A5F"/>
                </a:solidFill>
                <a:latin typeface="Calibri"/>
                <a:ea typeface="Calibri"/>
                <a:cs typeface="Calibri"/>
                <a:sym typeface="Calibri"/>
              </a:rPr>
              <a:t>Execution Roadmap</a:t>
            </a:r>
            <a:r>
              <a:rPr b="1" i="0" lang="en-US" sz="2000" u="none" cap="none" strike="noStrike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rPr>
              <a:t>| A holistic strategy is required improve customer experience and help host grow their business  </a:t>
            </a:r>
            <a:endParaRPr b="0" i="0" sz="2000" u="none" cap="none" strike="noStrike">
              <a:solidFill>
                <a:srgbClr val="5252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1" name="Google Shape;191;p6"/>
          <p:cNvGrpSpPr/>
          <p:nvPr/>
        </p:nvGrpSpPr>
        <p:grpSpPr>
          <a:xfrm>
            <a:off x="873669" y="1880829"/>
            <a:ext cx="1416225" cy="3407694"/>
            <a:chOff x="1084663" y="1872102"/>
            <a:chExt cx="2272871" cy="3834753"/>
          </a:xfrm>
        </p:grpSpPr>
        <p:sp>
          <p:nvSpPr>
            <p:cNvPr id="192" name="Google Shape;192;p6"/>
            <p:cNvSpPr/>
            <p:nvPr/>
          </p:nvSpPr>
          <p:spPr>
            <a:xfrm rot="-191422">
              <a:off x="1374179" y="1921545"/>
              <a:ext cx="1880855" cy="3735867"/>
            </a:xfrm>
            <a:custGeom>
              <a:rect b="b" l="l" r="r" t="t"/>
              <a:pathLst>
                <a:path extrusionOk="0" h="5128996" w="2344682">
                  <a:moveTo>
                    <a:pt x="386968" y="3863645"/>
                  </a:moveTo>
                  <a:lnTo>
                    <a:pt x="399103" y="4496569"/>
                  </a:lnTo>
                  <a:lnTo>
                    <a:pt x="1874762" y="4578823"/>
                  </a:lnTo>
                  <a:lnTo>
                    <a:pt x="1818613" y="3943445"/>
                  </a:lnTo>
                  <a:close/>
                  <a:moveTo>
                    <a:pt x="369772" y="2966793"/>
                  </a:moveTo>
                  <a:lnTo>
                    <a:pt x="381908" y="3599719"/>
                  </a:lnTo>
                  <a:lnTo>
                    <a:pt x="1795199" y="3678496"/>
                  </a:lnTo>
                  <a:lnTo>
                    <a:pt x="1739049" y="3043117"/>
                  </a:lnTo>
                  <a:close/>
                  <a:moveTo>
                    <a:pt x="352577" y="2069941"/>
                  </a:moveTo>
                  <a:lnTo>
                    <a:pt x="364712" y="2702867"/>
                  </a:lnTo>
                  <a:lnTo>
                    <a:pt x="1715635" y="2778168"/>
                  </a:lnTo>
                  <a:lnTo>
                    <a:pt x="1659486" y="2142788"/>
                  </a:lnTo>
                  <a:close/>
                  <a:moveTo>
                    <a:pt x="335381" y="1173089"/>
                  </a:moveTo>
                  <a:lnTo>
                    <a:pt x="347516" y="1806015"/>
                  </a:lnTo>
                  <a:lnTo>
                    <a:pt x="1636072" y="1877840"/>
                  </a:lnTo>
                  <a:lnTo>
                    <a:pt x="1579922" y="1242460"/>
                  </a:lnTo>
                  <a:close/>
                  <a:moveTo>
                    <a:pt x="1700819" y="68693"/>
                  </a:moveTo>
                  <a:lnTo>
                    <a:pt x="2344682" y="5128996"/>
                  </a:lnTo>
                  <a:lnTo>
                    <a:pt x="1921296" y="5105397"/>
                  </a:lnTo>
                  <a:lnTo>
                    <a:pt x="1898176" y="4843771"/>
                  </a:lnTo>
                  <a:lnTo>
                    <a:pt x="404164" y="4760495"/>
                  </a:lnTo>
                  <a:lnTo>
                    <a:pt x="409161" y="5021110"/>
                  </a:lnTo>
                  <a:lnTo>
                    <a:pt x="0" y="4998304"/>
                  </a:lnTo>
                  <a:lnTo>
                    <a:pt x="95834" y="0"/>
                  </a:lnTo>
                  <a:lnTo>
                    <a:pt x="312889" y="0"/>
                  </a:lnTo>
                  <a:lnTo>
                    <a:pt x="330321" y="909163"/>
                  </a:lnTo>
                  <a:lnTo>
                    <a:pt x="1556508" y="977511"/>
                  </a:lnTo>
                  <a:lnTo>
                    <a:pt x="1475082" y="5611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8000">
                  <a:srgbClr val="E7E6E6">
                    <a:alpha val="69803"/>
                  </a:srgbClr>
                </a:gs>
                <a:gs pos="100000">
                  <a:srgbClr val="E7E6E6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6"/>
            <p:cNvSpPr/>
            <p:nvPr/>
          </p:nvSpPr>
          <p:spPr>
            <a:xfrm rot="204211">
              <a:off x="1186857" y="1935087"/>
              <a:ext cx="450335" cy="3456136"/>
            </a:xfrm>
            <a:custGeom>
              <a:rect b="b" l="l" r="r" t="t"/>
              <a:pathLst>
                <a:path extrusionOk="0" h="5050815" w="425810">
                  <a:moveTo>
                    <a:pt x="104640" y="0"/>
                  </a:moveTo>
                  <a:lnTo>
                    <a:pt x="321695" y="0"/>
                  </a:lnTo>
                  <a:lnTo>
                    <a:pt x="425810" y="5025491"/>
                  </a:lnTo>
                  <a:lnTo>
                    <a:pt x="0" y="505081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6"/>
            <p:cNvSpPr/>
            <p:nvPr/>
          </p:nvSpPr>
          <p:spPr>
            <a:xfrm rot="204211">
              <a:off x="1471544" y="1944111"/>
              <a:ext cx="165417" cy="3454312"/>
            </a:xfrm>
            <a:custGeom>
              <a:rect b="b" l="l" r="r" t="t"/>
              <a:pathLst>
                <a:path extrusionOk="0" h="5037725" w="205717">
                  <a:moveTo>
                    <a:pt x="0" y="0"/>
                  </a:moveTo>
                  <a:lnTo>
                    <a:pt x="101602" y="0"/>
                  </a:lnTo>
                  <a:lnTo>
                    <a:pt x="205717" y="5025491"/>
                  </a:lnTo>
                  <a:lnTo>
                    <a:pt x="0" y="5037725"/>
                  </a:ln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6"/>
            <p:cNvSpPr/>
            <p:nvPr/>
          </p:nvSpPr>
          <p:spPr>
            <a:xfrm rot="-194275">
              <a:off x="2810269" y="1934903"/>
              <a:ext cx="450316" cy="3445595"/>
            </a:xfrm>
            <a:custGeom>
              <a:rect b="b" l="l" r="r" t="t"/>
              <a:pathLst>
                <a:path extrusionOk="0" h="5049772" w="425792">
                  <a:moveTo>
                    <a:pt x="321174" y="0"/>
                  </a:moveTo>
                  <a:lnTo>
                    <a:pt x="425792" y="5049772"/>
                  </a:lnTo>
                  <a:lnTo>
                    <a:pt x="0" y="5025684"/>
                  </a:lnTo>
                  <a:lnTo>
                    <a:pt x="1041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6"/>
            <p:cNvSpPr/>
            <p:nvPr/>
          </p:nvSpPr>
          <p:spPr>
            <a:xfrm rot="-194275">
              <a:off x="2811283" y="1944657"/>
              <a:ext cx="126928" cy="3471072"/>
            </a:xfrm>
            <a:custGeom>
              <a:rect b="b" l="l" r="r" t="t"/>
              <a:pathLst>
                <a:path extrusionOk="0" h="5034971" w="164157">
                  <a:moveTo>
                    <a:pt x="164157" y="0"/>
                  </a:moveTo>
                  <a:lnTo>
                    <a:pt x="164157" y="5034971"/>
                  </a:lnTo>
                  <a:lnTo>
                    <a:pt x="0" y="5025684"/>
                  </a:lnTo>
                  <a:lnTo>
                    <a:pt x="104119" y="0"/>
                  </a:ln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1516413" y="2710401"/>
              <a:ext cx="1395425" cy="200780"/>
            </a:xfrm>
            <a:custGeom>
              <a:rect b="b" l="l" r="r" t="t"/>
              <a:pathLst>
                <a:path extrusionOk="0" h="175490" w="1319430">
                  <a:moveTo>
                    <a:pt x="0" y="0"/>
                  </a:moveTo>
                  <a:lnTo>
                    <a:pt x="1311484" y="0"/>
                  </a:lnTo>
                  <a:lnTo>
                    <a:pt x="1319430" y="175490"/>
                  </a:lnTo>
                  <a:lnTo>
                    <a:pt x="0" y="175490"/>
                  </a:ln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1516413" y="2610011"/>
              <a:ext cx="1391224" cy="200780"/>
            </a:xfrm>
            <a:custGeom>
              <a:rect b="b" l="l" r="r" t="t"/>
              <a:pathLst>
                <a:path extrusionOk="0" h="175490" w="1315457">
                  <a:moveTo>
                    <a:pt x="7518" y="0"/>
                  </a:moveTo>
                  <a:lnTo>
                    <a:pt x="1307511" y="0"/>
                  </a:lnTo>
                  <a:lnTo>
                    <a:pt x="1315457" y="175490"/>
                  </a:lnTo>
                  <a:lnTo>
                    <a:pt x="0" y="175490"/>
                  </a:lnTo>
                  <a:lnTo>
                    <a:pt x="0" y="14847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1490594" y="3733813"/>
              <a:ext cx="1464079" cy="200780"/>
            </a:xfrm>
            <a:custGeom>
              <a:rect b="b" l="l" r="r" t="t"/>
              <a:pathLst>
                <a:path extrusionOk="0" h="175490" w="1384345">
                  <a:moveTo>
                    <a:pt x="0" y="0"/>
                  </a:moveTo>
                  <a:lnTo>
                    <a:pt x="1376399" y="0"/>
                  </a:lnTo>
                  <a:lnTo>
                    <a:pt x="1384345" y="175490"/>
                  </a:lnTo>
                  <a:lnTo>
                    <a:pt x="0" y="175490"/>
                  </a:ln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1490593" y="3633423"/>
              <a:ext cx="1459877" cy="200780"/>
            </a:xfrm>
            <a:custGeom>
              <a:rect b="b" l="l" r="r" t="t"/>
              <a:pathLst>
                <a:path extrusionOk="0" h="175490" w="1380372">
                  <a:moveTo>
                    <a:pt x="0" y="0"/>
                  </a:moveTo>
                  <a:lnTo>
                    <a:pt x="1372426" y="0"/>
                  </a:lnTo>
                  <a:lnTo>
                    <a:pt x="1380372" y="175490"/>
                  </a:lnTo>
                  <a:lnTo>
                    <a:pt x="0" y="17549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1408229" y="4757225"/>
              <a:ext cx="1570264" cy="200780"/>
            </a:xfrm>
            <a:custGeom>
              <a:rect b="b" l="l" r="r" t="t"/>
              <a:pathLst>
                <a:path extrusionOk="0" h="175490" w="1484747">
                  <a:moveTo>
                    <a:pt x="0" y="0"/>
                  </a:moveTo>
                  <a:lnTo>
                    <a:pt x="1484747" y="0"/>
                  </a:lnTo>
                  <a:lnTo>
                    <a:pt x="1484747" y="175490"/>
                  </a:lnTo>
                  <a:lnTo>
                    <a:pt x="0" y="175490"/>
                  </a:ln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1426798" y="4656835"/>
              <a:ext cx="1551695" cy="200780"/>
            </a:xfrm>
            <a:custGeom>
              <a:rect b="b" l="l" r="r" t="t"/>
              <a:pathLst>
                <a:path extrusionOk="0" h="175490" w="1467189">
                  <a:moveTo>
                    <a:pt x="8188" y="0"/>
                  </a:moveTo>
                  <a:lnTo>
                    <a:pt x="1467189" y="0"/>
                  </a:lnTo>
                  <a:lnTo>
                    <a:pt x="1467189" y="175490"/>
                  </a:lnTo>
                  <a:lnTo>
                    <a:pt x="0" y="17549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1826370" y="4331828"/>
              <a:ext cx="781624" cy="845561"/>
            </a:xfrm>
            <a:prstGeom prst="ellipse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1F3864"/>
                  </a:solidFill>
                  <a:latin typeface="Calibri"/>
                  <a:ea typeface="Calibri"/>
                  <a:cs typeface="Calibri"/>
                  <a:sym typeface="Calibri"/>
                </a:rPr>
                <a:t>03</a:t>
              </a: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1826370" y="3307109"/>
              <a:ext cx="781624" cy="845561"/>
            </a:xfrm>
            <a:prstGeom prst="ellipse">
              <a:avLst/>
            </a:prstGeom>
            <a:gradFill>
              <a:gsLst>
                <a:gs pos="0">
                  <a:srgbClr val="FFC647"/>
                </a:gs>
                <a:gs pos="50000">
                  <a:srgbClr val="FFC600"/>
                </a:gs>
                <a:gs pos="100000">
                  <a:srgbClr val="E3B400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833C0B"/>
                  </a:solidFill>
                  <a:latin typeface="Calibri"/>
                  <a:ea typeface="Calibri"/>
                  <a:cs typeface="Calibri"/>
                  <a:sym typeface="Calibri"/>
                </a:rPr>
                <a:t>02</a:t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1826370" y="2282391"/>
              <a:ext cx="781624" cy="845561"/>
            </a:xfrm>
            <a:prstGeom prst="ellipse">
              <a:avLst/>
            </a:prstGeom>
            <a:gradFill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endParaRPr/>
            </a:p>
          </p:txBody>
        </p:sp>
      </p:grpSp>
      <p:sp>
        <p:nvSpPr>
          <p:cNvPr id="206" name="Google Shape;206;p6"/>
          <p:cNvSpPr/>
          <p:nvPr/>
        </p:nvSpPr>
        <p:spPr>
          <a:xfrm>
            <a:off x="2417805" y="1105659"/>
            <a:ext cx="50907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 on important tourist destinations to increase the listings</a:t>
            </a:r>
            <a:endParaRPr/>
          </a:p>
        </p:txBody>
      </p:sp>
      <p:grpSp>
        <p:nvGrpSpPr>
          <p:cNvPr id="207" name="Google Shape;207;p6"/>
          <p:cNvGrpSpPr/>
          <p:nvPr/>
        </p:nvGrpSpPr>
        <p:grpSpPr>
          <a:xfrm>
            <a:off x="3451458" y="1665501"/>
            <a:ext cx="4448158" cy="2375860"/>
            <a:chOff x="4531077" y="1330839"/>
            <a:chExt cx="2336054" cy="1164711"/>
          </a:xfrm>
        </p:grpSpPr>
        <p:cxnSp>
          <p:nvCxnSpPr>
            <p:cNvPr id="208" name="Google Shape;208;p6"/>
            <p:cNvCxnSpPr/>
            <p:nvPr/>
          </p:nvCxnSpPr>
          <p:spPr>
            <a:xfrm>
              <a:off x="5166360" y="1330839"/>
              <a:ext cx="0" cy="1164711"/>
            </a:xfrm>
            <a:prstGeom prst="straightConnector1">
              <a:avLst/>
            </a:prstGeom>
            <a:noFill/>
            <a:ln cap="flat" cmpd="sng" w="28575">
              <a:solidFill>
                <a:srgbClr val="007DC6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grpSp>
          <p:nvGrpSpPr>
            <p:cNvPr id="209" name="Google Shape;209;p6"/>
            <p:cNvGrpSpPr/>
            <p:nvPr/>
          </p:nvGrpSpPr>
          <p:grpSpPr>
            <a:xfrm>
              <a:off x="4683008" y="2239032"/>
              <a:ext cx="1515445" cy="92722"/>
              <a:chOff x="4464383" y="2151860"/>
              <a:chExt cx="2173730" cy="119490"/>
            </a:xfrm>
          </p:grpSpPr>
          <p:sp>
            <p:nvSpPr>
              <p:cNvPr id="210" name="Google Shape;210;p6"/>
              <p:cNvSpPr/>
              <p:nvPr/>
            </p:nvSpPr>
            <p:spPr>
              <a:xfrm flipH="1">
                <a:off x="4502779" y="2151860"/>
                <a:ext cx="2135334" cy="117231"/>
              </a:xfrm>
              <a:prstGeom prst="roundRect">
                <a:avLst>
                  <a:gd fmla="val 16667" name="adj"/>
                </a:avLst>
              </a:prstGeom>
              <a:solidFill>
                <a:srgbClr val="004C9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Calibri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6"/>
              <p:cNvSpPr/>
              <p:nvPr/>
            </p:nvSpPr>
            <p:spPr>
              <a:xfrm flipH="1" rot="10800000">
                <a:off x="4464383" y="2154119"/>
                <a:ext cx="688818" cy="117231"/>
              </a:xfrm>
              <a:prstGeom prst="roundRect">
                <a:avLst>
                  <a:gd fmla="val 16667" name="adj"/>
                </a:avLst>
              </a:prstGeom>
              <a:solidFill>
                <a:srgbClr val="FFC220"/>
              </a:solidFill>
              <a:ln>
                <a:noFill/>
              </a:ln>
            </p:spPr>
            <p:txBody>
              <a:bodyPr anchorCtr="0" anchor="ctr" bIns="0" lIns="91425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Calibri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2" name="Google Shape;212;p6"/>
            <p:cNvGrpSpPr/>
            <p:nvPr/>
          </p:nvGrpSpPr>
          <p:grpSpPr>
            <a:xfrm>
              <a:off x="4531077" y="2072917"/>
              <a:ext cx="1447187" cy="91933"/>
              <a:chOff x="3907167" y="2150617"/>
              <a:chExt cx="2823231" cy="118474"/>
            </a:xfrm>
          </p:grpSpPr>
          <p:sp>
            <p:nvSpPr>
              <p:cNvPr id="213" name="Google Shape;213;p6"/>
              <p:cNvSpPr/>
              <p:nvPr/>
            </p:nvSpPr>
            <p:spPr>
              <a:xfrm flipH="1">
                <a:off x="3919910" y="2151860"/>
                <a:ext cx="2810488" cy="117231"/>
              </a:xfrm>
              <a:prstGeom prst="roundRect">
                <a:avLst>
                  <a:gd fmla="val 16667" name="adj"/>
                </a:avLst>
              </a:prstGeom>
              <a:solidFill>
                <a:srgbClr val="004C9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Calibri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6"/>
              <p:cNvSpPr/>
              <p:nvPr/>
            </p:nvSpPr>
            <p:spPr>
              <a:xfrm flipH="1" rot="10800000">
                <a:off x="3907167" y="2150617"/>
                <a:ext cx="1217879" cy="117231"/>
              </a:xfrm>
              <a:prstGeom prst="roundRect">
                <a:avLst>
                  <a:gd fmla="val 16667" name="adj"/>
                </a:avLst>
              </a:prstGeom>
              <a:solidFill>
                <a:srgbClr val="FFC220"/>
              </a:solidFill>
              <a:ln>
                <a:noFill/>
              </a:ln>
            </p:spPr>
            <p:txBody>
              <a:bodyPr anchorCtr="0" anchor="ctr" bIns="0" lIns="91425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Calibri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5" name="Google Shape;215;p6"/>
            <p:cNvGrpSpPr/>
            <p:nvPr/>
          </p:nvGrpSpPr>
          <p:grpSpPr>
            <a:xfrm>
              <a:off x="4825500" y="1890263"/>
              <a:ext cx="791197" cy="90968"/>
              <a:chOff x="4220901" y="2151860"/>
              <a:chExt cx="2160896" cy="117231"/>
            </a:xfrm>
          </p:grpSpPr>
          <p:sp>
            <p:nvSpPr>
              <p:cNvPr id="216" name="Google Shape;216;p6"/>
              <p:cNvSpPr/>
              <p:nvPr/>
            </p:nvSpPr>
            <p:spPr>
              <a:xfrm flipH="1">
                <a:off x="4283302" y="2151860"/>
                <a:ext cx="2098495" cy="117231"/>
              </a:xfrm>
              <a:prstGeom prst="roundRect">
                <a:avLst>
                  <a:gd fmla="val 16667" name="adj"/>
                </a:avLst>
              </a:prstGeom>
              <a:solidFill>
                <a:srgbClr val="004C9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Calibri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6"/>
              <p:cNvSpPr/>
              <p:nvPr/>
            </p:nvSpPr>
            <p:spPr>
              <a:xfrm flipH="1" rot="10800000">
                <a:off x="4220901" y="2151860"/>
                <a:ext cx="918093" cy="117231"/>
              </a:xfrm>
              <a:prstGeom prst="roundRect">
                <a:avLst>
                  <a:gd fmla="val 16667" name="adj"/>
                </a:avLst>
              </a:prstGeom>
              <a:solidFill>
                <a:srgbClr val="FFC220"/>
              </a:solidFill>
              <a:ln>
                <a:noFill/>
              </a:ln>
            </p:spPr>
            <p:txBody>
              <a:bodyPr anchorCtr="0" anchor="ctr" bIns="0" lIns="91425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Calibri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8" name="Google Shape;218;p6"/>
            <p:cNvGrpSpPr/>
            <p:nvPr/>
          </p:nvGrpSpPr>
          <p:grpSpPr>
            <a:xfrm>
              <a:off x="4540382" y="1697898"/>
              <a:ext cx="991744" cy="91104"/>
              <a:chOff x="2996029" y="2151860"/>
              <a:chExt cx="3385773" cy="117407"/>
            </a:xfrm>
          </p:grpSpPr>
          <p:sp>
            <p:nvSpPr>
              <p:cNvPr id="219" name="Google Shape;219;p6"/>
              <p:cNvSpPr/>
              <p:nvPr/>
            </p:nvSpPr>
            <p:spPr>
              <a:xfrm flipH="1">
                <a:off x="3884415" y="2151860"/>
                <a:ext cx="2497387" cy="117231"/>
              </a:xfrm>
              <a:prstGeom prst="roundRect">
                <a:avLst>
                  <a:gd fmla="val 16667" name="adj"/>
                </a:avLst>
              </a:prstGeom>
              <a:solidFill>
                <a:srgbClr val="004C9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Calibri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6"/>
              <p:cNvSpPr/>
              <p:nvPr/>
            </p:nvSpPr>
            <p:spPr>
              <a:xfrm flipH="1" rot="10800000">
                <a:off x="2996029" y="2152036"/>
                <a:ext cx="2131281" cy="117231"/>
              </a:xfrm>
              <a:prstGeom prst="roundRect">
                <a:avLst>
                  <a:gd fmla="val 16667" name="adj"/>
                </a:avLst>
              </a:prstGeom>
              <a:solidFill>
                <a:srgbClr val="FFC220"/>
              </a:solidFill>
              <a:ln>
                <a:noFill/>
              </a:ln>
            </p:spPr>
            <p:txBody>
              <a:bodyPr anchorCtr="0" anchor="ctr" bIns="0" lIns="91425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Calibri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1" name="Google Shape;221;p6"/>
            <p:cNvSpPr txBox="1"/>
            <p:nvPr/>
          </p:nvSpPr>
          <p:spPr>
            <a:xfrm>
              <a:off x="6019769" y="2151714"/>
              <a:ext cx="847362" cy="1131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6"/>
            <p:cNvSpPr txBox="1"/>
            <p:nvPr/>
          </p:nvSpPr>
          <p:spPr>
            <a:xfrm>
              <a:off x="5794239" y="1973814"/>
              <a:ext cx="847362" cy="1131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6"/>
            <p:cNvSpPr txBox="1"/>
            <p:nvPr/>
          </p:nvSpPr>
          <p:spPr>
            <a:xfrm>
              <a:off x="5640164" y="1795914"/>
              <a:ext cx="847362" cy="1131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6"/>
            <p:cNvSpPr txBox="1"/>
            <p:nvPr/>
          </p:nvSpPr>
          <p:spPr>
            <a:xfrm>
              <a:off x="5514096" y="1619575"/>
              <a:ext cx="847362" cy="1131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6"/>
            <p:cNvSpPr txBox="1"/>
            <p:nvPr/>
          </p:nvSpPr>
          <p:spPr>
            <a:xfrm>
              <a:off x="4596472" y="2330001"/>
              <a:ext cx="910356" cy="150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Listings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6"/>
            <p:cNvSpPr txBox="1"/>
            <p:nvPr/>
          </p:nvSpPr>
          <p:spPr>
            <a:xfrm>
              <a:off x="5324977" y="2321211"/>
              <a:ext cx="910356" cy="150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Tourist visits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7" name="Google Shape;227;p6"/>
            <p:cNvGrpSpPr/>
            <p:nvPr/>
          </p:nvGrpSpPr>
          <p:grpSpPr>
            <a:xfrm>
              <a:off x="4635783" y="1543432"/>
              <a:ext cx="814636" cy="91104"/>
              <a:chOff x="2673609" y="2151685"/>
              <a:chExt cx="3708193" cy="117406"/>
            </a:xfrm>
          </p:grpSpPr>
          <p:sp>
            <p:nvSpPr>
              <p:cNvPr id="228" name="Google Shape;228;p6"/>
              <p:cNvSpPr/>
              <p:nvPr/>
            </p:nvSpPr>
            <p:spPr>
              <a:xfrm flipH="1">
                <a:off x="3884415" y="2151860"/>
                <a:ext cx="2497387" cy="117231"/>
              </a:xfrm>
              <a:prstGeom prst="roundRect">
                <a:avLst>
                  <a:gd fmla="val 16667" name="adj"/>
                </a:avLst>
              </a:prstGeom>
              <a:solidFill>
                <a:srgbClr val="004C9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Calibri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6"/>
              <p:cNvSpPr/>
              <p:nvPr/>
            </p:nvSpPr>
            <p:spPr>
              <a:xfrm flipH="1" rot="10800000">
                <a:off x="2673609" y="2151685"/>
                <a:ext cx="2404530" cy="117231"/>
              </a:xfrm>
              <a:prstGeom prst="roundRect">
                <a:avLst>
                  <a:gd fmla="val 16667" name="adj"/>
                </a:avLst>
              </a:prstGeom>
              <a:solidFill>
                <a:srgbClr val="FFC220"/>
              </a:solidFill>
              <a:ln>
                <a:noFill/>
              </a:ln>
            </p:spPr>
            <p:txBody>
              <a:bodyPr anchorCtr="0" anchor="ctr" bIns="0" lIns="91425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Calibri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0" name="Google Shape;230;p6"/>
            <p:cNvSpPr txBox="1"/>
            <p:nvPr/>
          </p:nvSpPr>
          <p:spPr>
            <a:xfrm>
              <a:off x="5423568" y="1467074"/>
              <a:ext cx="847362" cy="1131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1" name="Google Shape;231;p6"/>
          <p:cNvSpPr/>
          <p:nvPr/>
        </p:nvSpPr>
        <p:spPr>
          <a:xfrm>
            <a:off x="2529176" y="3480777"/>
            <a:ext cx="860685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New York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6"/>
          <p:cNvSpPr/>
          <p:nvPr/>
        </p:nvSpPr>
        <p:spPr>
          <a:xfrm>
            <a:off x="2529226" y="3108179"/>
            <a:ext cx="752770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Chicago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6"/>
          <p:cNvSpPr/>
          <p:nvPr/>
        </p:nvSpPr>
        <p:spPr>
          <a:xfrm>
            <a:off x="2484023" y="2735581"/>
            <a:ext cx="734496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London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6"/>
          <p:cNvSpPr/>
          <p:nvPr/>
        </p:nvSpPr>
        <p:spPr>
          <a:xfrm>
            <a:off x="2417805" y="2352913"/>
            <a:ext cx="1010661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Amsterdam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6"/>
          <p:cNvSpPr/>
          <p:nvPr/>
        </p:nvSpPr>
        <p:spPr>
          <a:xfrm>
            <a:off x="2480415" y="2005180"/>
            <a:ext cx="705386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Sydney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6"/>
          <p:cNvSpPr/>
          <p:nvPr/>
        </p:nvSpPr>
        <p:spPr>
          <a:xfrm>
            <a:off x="6602552" y="3426610"/>
            <a:ext cx="90601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60 million</a:t>
            </a:r>
            <a:endParaRPr/>
          </a:p>
        </p:txBody>
      </p:sp>
      <p:sp>
        <p:nvSpPr>
          <p:cNvPr id="237" name="Google Shape;237;p6"/>
          <p:cNvSpPr/>
          <p:nvPr/>
        </p:nvSpPr>
        <p:spPr>
          <a:xfrm>
            <a:off x="6200049" y="3089320"/>
            <a:ext cx="90601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55 million</a:t>
            </a:r>
            <a:endParaRPr/>
          </a:p>
        </p:txBody>
      </p:sp>
      <p:sp>
        <p:nvSpPr>
          <p:cNvPr id="238" name="Google Shape;238;p6"/>
          <p:cNvSpPr/>
          <p:nvPr/>
        </p:nvSpPr>
        <p:spPr>
          <a:xfrm>
            <a:off x="5553128" y="2685176"/>
            <a:ext cx="104227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19.8 million</a:t>
            </a:r>
            <a:endParaRPr/>
          </a:p>
        </p:txBody>
      </p:sp>
      <p:sp>
        <p:nvSpPr>
          <p:cNvPr id="239" name="Google Shape;239;p6"/>
          <p:cNvSpPr/>
          <p:nvPr/>
        </p:nvSpPr>
        <p:spPr>
          <a:xfrm>
            <a:off x="5431655" y="2301530"/>
            <a:ext cx="90601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 million</a:t>
            </a: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5216749" y="1922607"/>
            <a:ext cx="11336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10.67 million</a:t>
            </a: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3433019" y="3444608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242" name="Google Shape;242;p6"/>
          <p:cNvSpPr/>
          <p:nvPr/>
        </p:nvSpPr>
        <p:spPr>
          <a:xfrm>
            <a:off x="3148005" y="3069535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243" name="Google Shape;243;p6"/>
          <p:cNvSpPr/>
          <p:nvPr/>
        </p:nvSpPr>
        <p:spPr>
          <a:xfrm>
            <a:off x="3688072" y="2700203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244" name="Google Shape;244;p6"/>
          <p:cNvSpPr/>
          <p:nvPr/>
        </p:nvSpPr>
        <p:spPr>
          <a:xfrm>
            <a:off x="3223455" y="231542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245" name="Google Shape;245;p6"/>
          <p:cNvSpPr/>
          <p:nvPr/>
        </p:nvSpPr>
        <p:spPr>
          <a:xfrm>
            <a:off x="3325979" y="1961687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246" name="Google Shape;246;p6"/>
          <p:cNvSpPr/>
          <p:nvPr/>
        </p:nvSpPr>
        <p:spPr>
          <a:xfrm>
            <a:off x="2417805" y="1665501"/>
            <a:ext cx="5090764" cy="2675882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6"/>
          <p:cNvSpPr/>
          <p:nvPr/>
        </p:nvSpPr>
        <p:spPr>
          <a:xfrm>
            <a:off x="7599405" y="1054920"/>
            <a:ext cx="457673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Incentivizing and simplifying the process of image uploads will increase the average images per listing</a:t>
            </a:r>
            <a:endParaRPr/>
          </a:p>
        </p:txBody>
      </p:sp>
      <p:sp>
        <p:nvSpPr>
          <p:cNvPr id="248" name="Google Shape;248;p6"/>
          <p:cNvSpPr/>
          <p:nvPr/>
        </p:nvSpPr>
        <p:spPr>
          <a:xfrm>
            <a:off x="7624736" y="1681793"/>
            <a:ext cx="440334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 period of time, count of images with new listings haven’t increased with technological advancement</a:t>
            </a:r>
            <a:endParaRPr/>
          </a:p>
        </p:txBody>
      </p:sp>
      <p:graphicFrame>
        <p:nvGraphicFramePr>
          <p:cNvPr id="249" name="Google Shape;249;p6"/>
          <p:cNvGraphicFramePr/>
          <p:nvPr/>
        </p:nvGraphicFramePr>
        <p:xfrm>
          <a:off x="7773734" y="2052950"/>
          <a:ext cx="4254348" cy="2302489"/>
        </p:xfrm>
        <a:graphic>
          <a:graphicData uri="http://schemas.openxmlformats.org/drawingml/2006/chart">
            <c:chart r:id="rId4"/>
          </a:graphicData>
        </a:graphic>
      </p:graphicFrame>
      <p:sp>
        <p:nvSpPr>
          <p:cNvPr id="250" name="Google Shape;250;p6"/>
          <p:cNvSpPr/>
          <p:nvPr/>
        </p:nvSpPr>
        <p:spPr>
          <a:xfrm>
            <a:off x="7632962" y="1654276"/>
            <a:ext cx="4403345" cy="2675882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1" name="Google Shape;251;p6"/>
          <p:cNvGraphicFramePr/>
          <p:nvPr/>
        </p:nvGraphicFramePr>
        <p:xfrm>
          <a:off x="2614477" y="4658628"/>
          <a:ext cx="6377189" cy="2091314"/>
        </p:xfrm>
        <a:graphic>
          <a:graphicData uri="http://schemas.openxmlformats.org/drawingml/2006/chart">
            <c:chart r:id="rId5"/>
          </a:graphicData>
        </a:graphic>
      </p:graphicFrame>
      <p:sp>
        <p:nvSpPr>
          <p:cNvPr id="252" name="Google Shape;252;p6"/>
          <p:cNvSpPr txBox="1"/>
          <p:nvPr/>
        </p:nvSpPr>
        <p:spPr>
          <a:xfrm>
            <a:off x="2347687" y="4486452"/>
            <a:ext cx="173343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of images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6"/>
          <p:cNvSpPr/>
          <p:nvPr/>
        </p:nvSpPr>
        <p:spPr>
          <a:xfrm>
            <a:off x="2405486" y="4509017"/>
            <a:ext cx="6951165" cy="2214987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6"/>
          <p:cNvSpPr/>
          <p:nvPr/>
        </p:nvSpPr>
        <p:spPr>
          <a:xfrm>
            <a:off x="9452595" y="4942114"/>
            <a:ext cx="25837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Redundant listing are affecting the customer experience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2019-11-13T07:41:48Z</dcterms:created>
  <dc:creator>Kango Saurabh Sanjay</dc:creator>
</cp:coreProperties>
</file>