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manshu%20Bansal\Desktop\Personal\Case%20Studies\Airbnb\671b8cb0-fee7-11e9-b53c-ebfc1c5570a7-Redundant_Listing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[Book24]Sheet5!PivotTable19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0 to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&lt;1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</c:strCache>
            </c:strRef>
          </c:cat>
          <c:val>
            <c:numRef>
              <c:f>Sheet5!$B$5:$B$10</c:f>
              <c:numCache>
                <c:formatCode>General</c:formatCode>
                <c:ptCount val="5"/>
                <c:pt idx="0">
                  <c:v>3</c:v>
                </c:pt>
                <c:pt idx="1">
                  <c:v>8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0-4C85-AF31-9E6856C0BDA3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3 to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&lt;1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</c:strCache>
            </c:strRef>
          </c:cat>
          <c:val>
            <c:numRef>
              <c:f>Sheet5!$C$5:$C$10</c:f>
              <c:numCache>
                <c:formatCode>General</c:formatCode>
                <c:ptCount val="5"/>
                <c:pt idx="0">
                  <c:v>19</c:v>
                </c:pt>
                <c:pt idx="1">
                  <c:v>64</c:v>
                </c:pt>
                <c:pt idx="2">
                  <c:v>157</c:v>
                </c:pt>
                <c:pt idx="3">
                  <c:v>131</c:v>
                </c:pt>
                <c:pt idx="4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0-4C85-AF31-9E6856C0BDA3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6 to 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&lt;1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</c:strCache>
            </c:strRef>
          </c:cat>
          <c:val>
            <c:numRef>
              <c:f>Sheet5!$D$5:$D$10</c:f>
              <c:numCache>
                <c:formatCode>General</c:formatCode>
                <c:ptCount val="5"/>
                <c:pt idx="0">
                  <c:v>233</c:v>
                </c:pt>
                <c:pt idx="1">
                  <c:v>439</c:v>
                </c:pt>
                <c:pt idx="2">
                  <c:v>557</c:v>
                </c:pt>
                <c:pt idx="3">
                  <c:v>518</c:v>
                </c:pt>
                <c:pt idx="4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90-4C85-AF31-9E6856C0BDA3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11 to 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&lt;1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</c:strCache>
            </c:strRef>
          </c:cat>
          <c:val>
            <c:numRef>
              <c:f>Sheet5!$E$5:$E$10</c:f>
              <c:numCache>
                <c:formatCode>General</c:formatCode>
                <c:ptCount val="5"/>
                <c:pt idx="0">
                  <c:v>252</c:v>
                </c:pt>
                <c:pt idx="1">
                  <c:v>549</c:v>
                </c:pt>
                <c:pt idx="2">
                  <c:v>599</c:v>
                </c:pt>
                <c:pt idx="3">
                  <c:v>932</c:v>
                </c:pt>
                <c:pt idx="4">
                  <c:v>1008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90-4C85-AF31-9E6856C0BDA3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16 to 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&lt;1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</c:strCache>
            </c:strRef>
          </c:cat>
          <c:val>
            <c:numRef>
              <c:f>Sheet5!$F$5:$F$10</c:f>
              <c:numCache>
                <c:formatCode>General</c:formatCode>
                <c:ptCount val="5"/>
                <c:pt idx="0">
                  <c:v>285</c:v>
                </c:pt>
                <c:pt idx="1">
                  <c:v>442</c:v>
                </c:pt>
                <c:pt idx="2">
                  <c:v>694</c:v>
                </c:pt>
                <c:pt idx="3">
                  <c:v>610</c:v>
                </c:pt>
                <c:pt idx="4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90-4C85-AF31-9E6856C0BDA3}"/>
            </c:ext>
          </c:extLst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21 to 25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&lt;1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</c:strCache>
            </c:strRef>
          </c:cat>
          <c:val>
            <c:numRef>
              <c:f>Sheet5!$G$5:$G$10</c:f>
              <c:numCache>
                <c:formatCode>General</c:formatCode>
                <c:ptCount val="5"/>
                <c:pt idx="0">
                  <c:v>364</c:v>
                </c:pt>
                <c:pt idx="1">
                  <c:v>468</c:v>
                </c:pt>
                <c:pt idx="2">
                  <c:v>301</c:v>
                </c:pt>
                <c:pt idx="3">
                  <c:v>529</c:v>
                </c:pt>
                <c:pt idx="4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90-4C85-AF31-9E6856C0BDA3}"/>
            </c:ext>
          </c:extLst>
        </c:ser>
        <c:ser>
          <c:idx val="6"/>
          <c:order val="6"/>
          <c:tx>
            <c:strRef>
              <c:f>Sheet5!$H$3:$H$4</c:f>
              <c:strCache>
                <c:ptCount val="1"/>
                <c:pt idx="0">
                  <c:v>26 to 30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&lt;1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</c:strCache>
            </c:strRef>
          </c:cat>
          <c:val>
            <c:numRef>
              <c:f>Sheet5!$H$5:$H$10</c:f>
              <c:numCache>
                <c:formatCode>General</c:formatCode>
                <c:ptCount val="5"/>
                <c:pt idx="0">
                  <c:v>293</c:v>
                </c:pt>
                <c:pt idx="1">
                  <c:v>363</c:v>
                </c:pt>
                <c:pt idx="2">
                  <c:v>615</c:v>
                </c:pt>
                <c:pt idx="3">
                  <c:v>332</c:v>
                </c:pt>
                <c:pt idx="4">
                  <c:v>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90-4C85-AF31-9E6856C0BDA3}"/>
            </c:ext>
          </c:extLst>
        </c:ser>
        <c:ser>
          <c:idx val="7"/>
          <c:order val="7"/>
          <c:tx>
            <c:strRef>
              <c:f>Sheet5!$I$3:$I$4</c:f>
              <c:strCache>
                <c:ptCount val="1"/>
                <c:pt idx="0">
                  <c:v>&gt;30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&lt;1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</c:strCache>
            </c:strRef>
          </c:cat>
          <c:val>
            <c:numRef>
              <c:f>Sheet5!$I$5:$I$10</c:f>
              <c:numCache>
                <c:formatCode>General</c:formatCode>
                <c:ptCount val="5"/>
                <c:pt idx="0">
                  <c:v>81</c:v>
                </c:pt>
                <c:pt idx="1">
                  <c:v>88</c:v>
                </c:pt>
                <c:pt idx="2">
                  <c:v>368</c:v>
                </c:pt>
                <c:pt idx="3">
                  <c:v>242</c:v>
                </c:pt>
                <c:pt idx="4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90-4C85-AF31-9E6856C0B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6624271"/>
        <c:axId val="1665171071"/>
      </c:barChart>
      <c:catAx>
        <c:axId val="1726624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Listing Age (End of Aug’19 minus Listing Posting Date)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171071"/>
        <c:crosses val="autoZero"/>
        <c:auto val="1"/>
        <c:lblAlgn val="ctr"/>
        <c:lblOffset val="100"/>
        <c:noMultiLvlLbl val="0"/>
      </c:catAx>
      <c:valAx>
        <c:axId val="166517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Bookings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62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'671b8cb0-fee7-11e9-b53c-ebfc1c5'!$E$1</c:f>
              <c:strCache>
                <c:ptCount val="1"/>
                <c:pt idx="0">
                  <c:v>Booked Listing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'671b8cb0-fee7-11e9-b53c-ebfc1c5'!$A$2:$A$9</c:f>
              <c:strCache>
                <c:ptCount val="8"/>
                <c:pt idx="0">
                  <c:v>0 to 2</c:v>
                </c:pt>
                <c:pt idx="1">
                  <c:v>3 to 5</c:v>
                </c:pt>
                <c:pt idx="2">
                  <c:v>6 to 10</c:v>
                </c:pt>
                <c:pt idx="3">
                  <c:v>11 to 15</c:v>
                </c:pt>
                <c:pt idx="4">
                  <c:v>15 to 20</c:v>
                </c:pt>
                <c:pt idx="5">
                  <c:v>21 to 25</c:v>
                </c:pt>
                <c:pt idx="6">
                  <c:v>26 to 30</c:v>
                </c:pt>
                <c:pt idx="7">
                  <c:v>&gt; 30</c:v>
                </c:pt>
              </c:strCache>
            </c:strRef>
          </c:cat>
          <c:val>
            <c:numRef>
              <c:f>'671b8cb0-fee7-11e9-b53c-ebfc1c5'!$E$2:$E$9</c:f>
              <c:numCache>
                <c:formatCode>0%</c:formatCode>
                <c:ptCount val="8"/>
                <c:pt idx="0">
                  <c:v>0.23946552660826709</c:v>
                </c:pt>
                <c:pt idx="1">
                  <c:v>0.63131187031243241</c:v>
                </c:pt>
                <c:pt idx="2">
                  <c:v>0.92627747240456793</c:v>
                </c:pt>
                <c:pt idx="3">
                  <c:v>0.94634686071950302</c:v>
                </c:pt>
                <c:pt idx="4">
                  <c:v>0.92971008933100796</c:v>
                </c:pt>
                <c:pt idx="5">
                  <c:v>0.95391679688299102</c:v>
                </c:pt>
                <c:pt idx="6">
                  <c:v>0.91479087421959004</c:v>
                </c:pt>
                <c:pt idx="7">
                  <c:v>0.92653718739850599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9-4F6C-B376-292752A18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432223"/>
        <c:axId val="753055791"/>
      </c:barChart>
      <c:catAx>
        <c:axId val="979432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Property Images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055791"/>
        <c:crosses val="autoZero"/>
        <c:auto val="1"/>
        <c:lblAlgn val="ctr"/>
        <c:lblOffset val="100"/>
        <c:noMultiLvlLbl val="0"/>
      </c:catAx>
      <c:valAx>
        <c:axId val="75305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Booked Listings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432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3953-70ED-4A6B-AF5E-541626FA6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C55A-45C3-4DF1-AF82-C82846B1D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B5CB-8235-4283-BE77-2B42D631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E02A-FBF5-42A0-A287-E8C63989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3F2B-802C-4E70-A646-EF779865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381A-A94F-4075-82C9-72CD172E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F14C6-8C3B-4FB2-99EF-B8AE3C42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074A-B52A-49D5-9592-D7525563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2BE9-BE05-4113-8FB7-2707CA91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2229-555F-45A2-A274-8131A92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FB017-E4EF-48AA-8418-DB8F068C5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1D6DD-CFAF-4A92-83A5-41078068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3F16-5E66-4B34-8C47-1EFD059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4F1A-1EB5-45FF-8C2D-C58BA093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A7E7-5E2C-48E6-8E2C-C517D66D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655D-BB15-4EE2-BEEE-A8D1DEFD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409A-8017-4175-A7DE-4F7D7131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0E75-CCD8-4707-A66E-00B9D62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24E7-B1C0-4666-BA10-7973BD94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1A0F-A56D-4A42-9BB7-4F45B88D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38DE-C6DA-4B61-B1F3-C0699D36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86B2-CC00-4E69-87C6-2C086555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DCA2-419B-4E68-B162-CB69E0DC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5FBE-85C6-487C-B8BA-593F9AC2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A74A-C300-4B28-93B3-2A9DF17E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F16B-0FA3-4F8C-A7BE-7F30333A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44ED-AAD6-4FFA-BFFC-F020C459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34DC-6BD7-43E3-B10F-96D84984D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8BA0-8E6E-43C6-801A-94AA42F6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94656-EAE7-4317-97DC-E3D13DBE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551C3-E639-4FA1-916C-0D7DB56B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24C4-6B13-49AC-8C4F-4DBA6935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24A0-0E13-4529-B12F-BB1345CF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7921E-2011-43DE-B309-746D0562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75955-7C99-4F15-8E1C-A00B9D6A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B4AA8-C3FB-4B61-B1CE-375B1FAA4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9DA72-F62A-43AA-AAA0-1D0F2E3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B7F9A-3039-403E-8334-C23229F5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23AF4-B4A8-4DD1-BE32-C8C273B6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A3BF-D291-4912-BD33-784D0527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71CDD-5FA5-4FBF-957D-0C461CC7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27DE5-D5A2-452E-A186-C8E2299C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CEB6-A612-4210-AB3F-D10E939D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8D40D-A1AA-44DB-91EA-D42C953F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B4AC4-CF6F-428F-8B98-E40DC542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4989-9EA5-4578-8D1B-25A84D5C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CEEB-9E1B-48BB-ABC6-AB8FC19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3261-D4A0-4E11-A89C-7C3C2FD9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ABE43-CD2C-495B-AD2A-05BD703B7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D049F-5F33-4054-BC72-DFBCA9E3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52820-867D-4EC6-AB3C-BCD28DF9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587C-6E6D-406E-B875-17799B6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F048-5DB6-4C1F-BE0D-DFEB048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52C10-7DFC-49EA-B4EB-650EB3218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BF44E-3C95-4D86-B3CA-ABA963A7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AAE7-2E40-4B6D-AD77-7755943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FE69E-6A07-47C6-9D05-20F2BC8C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4F26-19AD-4D9F-8293-B9EEFA74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F24E2-E7DE-488C-894C-1509F891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23938-67BE-4939-8369-072AB4D0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0F5C-6CE3-4932-AB93-4E9139099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D8FA-801A-4736-B334-7A8D2AEE0E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E8F4-9D17-45AE-A5A1-7B6FA607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7645-CD97-4768-9C54-19BFBC89D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8726-0282-4D8D-88AC-13DF6F5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7DC8C9-1119-4590-89EA-60E3E3861BF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B9FC8C-C043-497B-BF65-6C4CFC005F13}"/>
              </a:ext>
            </a:extLst>
          </p:cNvPr>
          <p:cNvSpPr txBox="1"/>
          <p:nvPr/>
        </p:nvSpPr>
        <p:spPr>
          <a:xfrm>
            <a:off x="5908084" y="1613651"/>
            <a:ext cx="5268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While calculating minimum number of images to ensure bookings, we are keeping the target of at least 1 booking per month. </a:t>
            </a:r>
            <a:r>
              <a:rPr lang="en-US" i="1" dirty="0"/>
              <a:t>This target can be changed from 1 booking per month to 1 booking per quarter/year and the corresponding minimum number of images required would change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/>
              <a:t>Regular and super hosts have been analyzed separately due to their different nature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 listings counted in ‘Redundant Listings’ dataset are assumed to be older than Sep 1, 2018 (one year from Aug 31, 2019)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Although bookings are dependent on various factors such as review volume, location, pricing, amenities, brand, neighborhood listings, rules &amp; regulations, etc., we have considered ‘image count’ as the one of the main factors in this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8189D5-3745-4016-BB83-798A831654A9}"/>
              </a:ext>
            </a:extLst>
          </p:cNvPr>
          <p:cNvSpPr/>
          <p:nvPr/>
        </p:nvSpPr>
        <p:spPr>
          <a:xfrm>
            <a:off x="854452" y="1091953"/>
            <a:ext cx="5003919" cy="5046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4DE651-EC28-43FC-B5E1-B1F6D3770E49}"/>
              </a:ext>
            </a:extLst>
          </p:cNvPr>
          <p:cNvSpPr txBox="1"/>
          <p:nvPr/>
        </p:nvSpPr>
        <p:spPr>
          <a:xfrm>
            <a:off x="854452" y="1091953"/>
            <a:ext cx="5003919" cy="400110"/>
          </a:xfrm>
          <a:prstGeom prst="rect">
            <a:avLst/>
          </a:prstGeom>
          <a:solidFill>
            <a:srgbClr val="40617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8720DF-9BEA-4602-8E31-DE74CD96E0A4}"/>
              </a:ext>
            </a:extLst>
          </p:cNvPr>
          <p:cNvSpPr/>
          <p:nvPr/>
        </p:nvSpPr>
        <p:spPr>
          <a:xfrm>
            <a:off x="5858371" y="1091953"/>
            <a:ext cx="5268304" cy="5046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5FB08B-2187-4652-9334-D8D2393E09D8}"/>
              </a:ext>
            </a:extLst>
          </p:cNvPr>
          <p:cNvSpPr txBox="1"/>
          <p:nvPr/>
        </p:nvSpPr>
        <p:spPr>
          <a:xfrm>
            <a:off x="5858370" y="1091953"/>
            <a:ext cx="5268305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9D2F20-F325-4F10-8C1F-2DB2FAE73CED}"/>
              </a:ext>
            </a:extLst>
          </p:cNvPr>
          <p:cNvSpPr txBox="1"/>
          <p:nvPr/>
        </p:nvSpPr>
        <p:spPr>
          <a:xfrm>
            <a:off x="931452" y="1604772"/>
            <a:ext cx="4835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optimal number of images to be suggested to host to maximize bookings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analyzed the distribution of bookings across number of images uploaded along with the listings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Condition used: Boxplot with the </a:t>
            </a:r>
            <a:r>
              <a:rPr lang="en-US" b="1" dirty="0"/>
              <a:t>highest 75%ile and median </a:t>
            </a:r>
            <a:r>
              <a:rPr lang="en-US" dirty="0"/>
              <a:t>would represent the optimal number of images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minimum number of images to be mandated to ensure bookings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calculated bookings per month (based on listing posting date)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Condition used: </a:t>
            </a:r>
            <a:r>
              <a:rPr lang="en-US" b="1" dirty="0"/>
              <a:t>At least one 1 booking per month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52A088-7DEE-4879-A1B9-5A6D3F539CB6}"/>
              </a:ext>
            </a:extLst>
          </p:cNvPr>
          <p:cNvSpPr txBox="1"/>
          <p:nvPr/>
        </p:nvSpPr>
        <p:spPr>
          <a:xfrm>
            <a:off x="1208844" y="168676"/>
            <a:ext cx="9586404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METHODOLOGY &amp; ASSUMPTIONS</a:t>
            </a:r>
          </a:p>
        </p:txBody>
      </p:sp>
      <p:pic>
        <p:nvPicPr>
          <p:cNvPr id="36" name="Picture 2" descr="Airbnb logo and symbol, meaning, history, PNG">
            <a:extLst>
              <a:ext uri="{FF2B5EF4-FFF2-40B4-BE49-F238E27FC236}">
                <a16:creationId xmlns:a16="http://schemas.microsoft.com/office/drawing/2014/main" id="{6AB16238-DF70-4786-86FF-8B785E96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" y="6306212"/>
            <a:ext cx="144232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7DC8C9-1119-4590-89EA-60E3E3861BF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C4B786-20F8-41DA-B169-88B9C02E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5" y="1203885"/>
            <a:ext cx="5291667" cy="4325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7CD27-6691-4B21-8BA3-4FFF3EC4A76C}"/>
              </a:ext>
            </a:extLst>
          </p:cNvPr>
          <p:cNvSpPr txBox="1"/>
          <p:nvPr/>
        </p:nvSpPr>
        <p:spPr>
          <a:xfrm>
            <a:off x="1208843" y="168676"/>
            <a:ext cx="977431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OPTIMAL NUMBER OF IMAGES TO MAXIMIZE BOOKINGS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298AC-B992-460D-8E09-C286E96A2A4F}"/>
              </a:ext>
            </a:extLst>
          </p:cNvPr>
          <p:cNvSpPr txBox="1"/>
          <p:nvPr/>
        </p:nvSpPr>
        <p:spPr>
          <a:xfrm>
            <a:off x="643468" y="5681706"/>
            <a:ext cx="529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Optimal number of images that would attract the most bookings is 12 to 13.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6E871-BDD5-447A-89D8-8B71CD00AFF7}"/>
              </a:ext>
            </a:extLst>
          </p:cNvPr>
          <p:cNvSpPr/>
          <p:nvPr/>
        </p:nvSpPr>
        <p:spPr>
          <a:xfrm>
            <a:off x="6103273" y="1091953"/>
            <a:ext cx="5598850" cy="4643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A18FD-C4DE-48BC-A1DA-96EB3E1C3B1E}"/>
              </a:ext>
            </a:extLst>
          </p:cNvPr>
          <p:cNvGrpSpPr/>
          <p:nvPr/>
        </p:nvGrpSpPr>
        <p:grpSpPr>
          <a:xfrm>
            <a:off x="497150" y="1091953"/>
            <a:ext cx="5598850" cy="4643022"/>
            <a:chOff x="497150" y="1091953"/>
            <a:chExt cx="5598850" cy="46430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82F4EB-09B2-4AC8-97B9-A9795D1CFA9F}"/>
                </a:ext>
              </a:extLst>
            </p:cNvPr>
            <p:cNvSpPr/>
            <p:nvPr/>
          </p:nvSpPr>
          <p:spPr>
            <a:xfrm>
              <a:off x="497150" y="1091953"/>
              <a:ext cx="5598850" cy="4643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5A7C6986-0441-4A30-9FC7-F92CE0CB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02"/>
            <a:stretch/>
          </p:blipFill>
          <p:spPr>
            <a:xfrm>
              <a:off x="643467" y="1225119"/>
              <a:ext cx="5291666" cy="436684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B9FC8C-C043-497B-BF65-6C4CFC005F13}"/>
              </a:ext>
            </a:extLst>
          </p:cNvPr>
          <p:cNvSpPr txBox="1"/>
          <p:nvPr/>
        </p:nvSpPr>
        <p:spPr>
          <a:xfrm>
            <a:off x="6417733" y="5681706"/>
            <a:ext cx="529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Optimal number of images that would attract the most bookings is 11.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5D73B-8B1D-4E11-A0E5-903520C176C7}"/>
              </a:ext>
            </a:extLst>
          </p:cNvPr>
          <p:cNvSpPr txBox="1"/>
          <p:nvPr/>
        </p:nvSpPr>
        <p:spPr>
          <a:xfrm>
            <a:off x="1583185" y="998737"/>
            <a:ext cx="34267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LISTINGS WITH REGULAR HOSTS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75222-CECD-4AEE-A494-ABD6D8668255}"/>
              </a:ext>
            </a:extLst>
          </p:cNvPr>
          <p:cNvSpPr txBox="1"/>
          <p:nvPr/>
        </p:nvSpPr>
        <p:spPr>
          <a:xfrm>
            <a:off x="7189308" y="995261"/>
            <a:ext cx="34267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LISTINGS WITH SUPERHOSTS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7F8455-8D3B-4144-9758-3B143A2BA45E}"/>
              </a:ext>
            </a:extLst>
          </p:cNvPr>
          <p:cNvSpPr/>
          <p:nvPr/>
        </p:nvSpPr>
        <p:spPr>
          <a:xfrm>
            <a:off x="2752078" y="2574524"/>
            <a:ext cx="310718" cy="29500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C0748D-0F77-4E39-BF1E-5DE01CE91D84}"/>
              </a:ext>
            </a:extLst>
          </p:cNvPr>
          <p:cNvSpPr/>
          <p:nvPr/>
        </p:nvSpPr>
        <p:spPr>
          <a:xfrm>
            <a:off x="7466118" y="1519556"/>
            <a:ext cx="250053" cy="39319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Airbnb logo and symbol, meaning, history, PNG">
            <a:extLst>
              <a:ext uri="{FF2B5EF4-FFF2-40B4-BE49-F238E27FC236}">
                <a16:creationId xmlns:a16="http://schemas.microsoft.com/office/drawing/2014/main" id="{C1A1B6F9-B8E1-4647-9F4C-D4B57524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" y="6306212"/>
            <a:ext cx="144232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BEFFBA-FE1E-4B40-A29A-63BF0AB6897B}"/>
              </a:ext>
            </a:extLst>
          </p:cNvPr>
          <p:cNvCxnSpPr/>
          <p:nvPr/>
        </p:nvCxnSpPr>
        <p:spPr>
          <a:xfrm>
            <a:off x="1331649" y="4021585"/>
            <a:ext cx="45720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DDF1D6-4897-4DF3-A683-438008A9D5E7}"/>
              </a:ext>
            </a:extLst>
          </p:cNvPr>
          <p:cNvSpPr txBox="1"/>
          <p:nvPr/>
        </p:nvSpPr>
        <p:spPr>
          <a:xfrm>
            <a:off x="1055252" y="3262343"/>
            <a:ext cx="1543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Highest median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C0EC9-EA9F-4807-9941-E2C913A9F436}"/>
              </a:ext>
            </a:extLst>
          </p:cNvPr>
          <p:cNvCxnSpPr>
            <a:cxnSpLocks/>
          </p:cNvCxnSpPr>
          <p:nvPr/>
        </p:nvCxnSpPr>
        <p:spPr>
          <a:xfrm>
            <a:off x="1583185" y="3520190"/>
            <a:ext cx="0" cy="434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6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7DC8C9-1119-4590-89EA-60E3E3861BF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7CD27-6691-4B21-8BA3-4FFF3EC4A76C}"/>
              </a:ext>
            </a:extLst>
          </p:cNvPr>
          <p:cNvSpPr txBox="1"/>
          <p:nvPr/>
        </p:nvSpPr>
        <p:spPr>
          <a:xfrm>
            <a:off x="1208843" y="168676"/>
            <a:ext cx="977431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MINIMUM NUMBER OF IMAGES TO BE MANDATED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6E871-BDD5-447A-89D8-8B71CD00AFF7}"/>
              </a:ext>
            </a:extLst>
          </p:cNvPr>
          <p:cNvSpPr/>
          <p:nvPr/>
        </p:nvSpPr>
        <p:spPr>
          <a:xfrm>
            <a:off x="6103273" y="976541"/>
            <a:ext cx="5598850" cy="4643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F4EB-09B2-4AC8-97B9-A9795D1CFA9F}"/>
              </a:ext>
            </a:extLst>
          </p:cNvPr>
          <p:cNvSpPr/>
          <p:nvPr/>
        </p:nvSpPr>
        <p:spPr>
          <a:xfrm>
            <a:off x="497150" y="976541"/>
            <a:ext cx="5598850" cy="4643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60982-A38E-4F12-AF5F-AF14131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0" y="1163449"/>
            <a:ext cx="5322522" cy="4300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15CA7C-FA51-4586-A2B9-1F504E3E5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28" y="1149212"/>
            <a:ext cx="5390698" cy="4297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D162BA-CD28-4364-9D39-B86A94A5B12B}"/>
              </a:ext>
            </a:extLst>
          </p:cNvPr>
          <p:cNvSpPr txBox="1"/>
          <p:nvPr/>
        </p:nvSpPr>
        <p:spPr>
          <a:xfrm>
            <a:off x="1583185" y="883325"/>
            <a:ext cx="34267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LISTINGS WITH REGULAR HOSTS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BE707-6CF2-4BF6-A9D1-A50C5D9E55EA}"/>
              </a:ext>
            </a:extLst>
          </p:cNvPr>
          <p:cNvSpPr txBox="1"/>
          <p:nvPr/>
        </p:nvSpPr>
        <p:spPr>
          <a:xfrm>
            <a:off x="7189308" y="879849"/>
            <a:ext cx="34267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LISTINGS WITH SUPERHOSTS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BD65-702B-4CC5-BE95-9A39D2FCE780}"/>
              </a:ext>
            </a:extLst>
          </p:cNvPr>
          <p:cNvSpPr txBox="1"/>
          <p:nvPr/>
        </p:nvSpPr>
        <p:spPr>
          <a:xfrm>
            <a:off x="643468" y="5406493"/>
            <a:ext cx="529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5 images per listing would ensure an average of 1 booking per month with 66% probability (40 bookings in 5 years)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CEC203-D7B0-41E1-8B34-C1AA8F8EAA26}"/>
              </a:ext>
            </a:extLst>
          </p:cNvPr>
          <p:cNvSpPr txBox="1"/>
          <p:nvPr/>
        </p:nvSpPr>
        <p:spPr>
          <a:xfrm>
            <a:off x="6417733" y="5406493"/>
            <a:ext cx="529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7 images per listing would ensure ~1.5 booking per month (90 bookings in 5 years)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F5DD7-5A9A-4B2E-B3C9-86A45BB2E4F6}"/>
              </a:ext>
            </a:extLst>
          </p:cNvPr>
          <p:cNvSpPr/>
          <p:nvPr/>
        </p:nvSpPr>
        <p:spPr>
          <a:xfrm>
            <a:off x="1686756" y="1740021"/>
            <a:ext cx="390618" cy="35954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FA2A8F-58D4-43F7-943A-74F34D0AEC87}"/>
              </a:ext>
            </a:extLst>
          </p:cNvPr>
          <p:cNvSpPr/>
          <p:nvPr/>
        </p:nvSpPr>
        <p:spPr>
          <a:xfrm>
            <a:off x="6464420" y="2388091"/>
            <a:ext cx="544857" cy="29734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Airbnb logo and symbol, meaning, history, PNG">
            <a:extLst>
              <a:ext uri="{FF2B5EF4-FFF2-40B4-BE49-F238E27FC236}">
                <a16:creationId xmlns:a16="http://schemas.microsoft.com/office/drawing/2014/main" id="{669E51E0-811E-4520-8024-0C395778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" y="6306212"/>
            <a:ext cx="144232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7DC8C9-1119-4590-89EA-60E3E3861BF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7CD27-6691-4B21-8BA3-4FFF3EC4A76C}"/>
              </a:ext>
            </a:extLst>
          </p:cNvPr>
          <p:cNvSpPr txBox="1"/>
          <p:nvPr/>
        </p:nvSpPr>
        <p:spPr>
          <a:xfrm>
            <a:off x="1208843" y="168676"/>
            <a:ext cx="977431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SUPPORTING EVIDENCES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6E871-BDD5-447A-89D8-8B71CD00AFF7}"/>
              </a:ext>
            </a:extLst>
          </p:cNvPr>
          <p:cNvSpPr/>
          <p:nvPr/>
        </p:nvSpPr>
        <p:spPr>
          <a:xfrm>
            <a:off x="6103273" y="1091953"/>
            <a:ext cx="5598850" cy="4643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F4EB-09B2-4AC8-97B9-A9795D1CFA9F}"/>
              </a:ext>
            </a:extLst>
          </p:cNvPr>
          <p:cNvSpPr/>
          <p:nvPr/>
        </p:nvSpPr>
        <p:spPr>
          <a:xfrm>
            <a:off x="497150" y="1091953"/>
            <a:ext cx="5598850" cy="4643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162BA-CD28-4364-9D39-B86A94A5B12B}"/>
              </a:ext>
            </a:extLst>
          </p:cNvPr>
          <p:cNvSpPr txBox="1"/>
          <p:nvPr/>
        </p:nvSpPr>
        <p:spPr>
          <a:xfrm>
            <a:off x="1659938" y="1265334"/>
            <a:ext cx="34267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LISTINGS WITH REGULAR HOSTS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E430C3B-9C18-4243-B089-5E03B4491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619459"/>
              </p:ext>
            </p:extLst>
          </p:nvPr>
        </p:nvGraphicFramePr>
        <p:xfrm>
          <a:off x="542989" y="1511635"/>
          <a:ext cx="5471160" cy="409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5DA0993-B123-42DC-A4D8-68472B0D7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092519"/>
              </p:ext>
            </p:extLst>
          </p:nvPr>
        </p:nvGraphicFramePr>
        <p:xfrm>
          <a:off x="6674229" y="1511633"/>
          <a:ext cx="4572000" cy="409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EC0FEE3-6C73-4141-90DC-F93C9C995453}"/>
              </a:ext>
            </a:extLst>
          </p:cNvPr>
          <p:cNvSpPr txBox="1"/>
          <p:nvPr/>
        </p:nvSpPr>
        <p:spPr>
          <a:xfrm>
            <a:off x="7496943" y="1265334"/>
            <a:ext cx="34267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LISTINGS WITH ALL HOSTS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79F0F-11E4-4975-8E42-A5321FF75E49}"/>
              </a:ext>
            </a:extLst>
          </p:cNvPr>
          <p:cNvCxnSpPr/>
          <p:nvPr/>
        </p:nvCxnSpPr>
        <p:spPr>
          <a:xfrm>
            <a:off x="1591813" y="3844031"/>
            <a:ext cx="0" cy="3373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918E09-D394-4E2A-AD04-2A01CC5BEF13}"/>
              </a:ext>
            </a:extLst>
          </p:cNvPr>
          <p:cNvCxnSpPr/>
          <p:nvPr/>
        </p:nvCxnSpPr>
        <p:spPr>
          <a:xfrm>
            <a:off x="2383405" y="3091649"/>
            <a:ext cx="0" cy="3373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9E7F85-467E-4C04-86E0-1877146C6209}"/>
              </a:ext>
            </a:extLst>
          </p:cNvPr>
          <p:cNvCxnSpPr/>
          <p:nvPr/>
        </p:nvCxnSpPr>
        <p:spPr>
          <a:xfrm>
            <a:off x="3174998" y="2958485"/>
            <a:ext cx="0" cy="3373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4CF381-C83E-4F21-A906-DA050929AC74}"/>
              </a:ext>
            </a:extLst>
          </p:cNvPr>
          <p:cNvCxnSpPr/>
          <p:nvPr/>
        </p:nvCxnSpPr>
        <p:spPr>
          <a:xfrm>
            <a:off x="3965111" y="2008573"/>
            <a:ext cx="0" cy="3373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C99F50-FEDD-4334-9DCC-2EA9922AB76F}"/>
              </a:ext>
            </a:extLst>
          </p:cNvPr>
          <p:cNvCxnSpPr/>
          <p:nvPr/>
        </p:nvCxnSpPr>
        <p:spPr>
          <a:xfrm>
            <a:off x="4764101" y="1831019"/>
            <a:ext cx="0" cy="3373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729FB3-3A5E-4C46-868A-65C1324EBDAD}"/>
              </a:ext>
            </a:extLst>
          </p:cNvPr>
          <p:cNvSpPr/>
          <p:nvPr/>
        </p:nvSpPr>
        <p:spPr>
          <a:xfrm>
            <a:off x="8788898" y="2008573"/>
            <a:ext cx="436015" cy="32736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D21CD-A24F-4FC8-9828-6516DB32DFB1}"/>
              </a:ext>
            </a:extLst>
          </p:cNvPr>
          <p:cNvSpPr txBox="1"/>
          <p:nvPr/>
        </p:nvSpPr>
        <p:spPr>
          <a:xfrm>
            <a:off x="643468" y="5521906"/>
            <a:ext cx="529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number of images found to be 12 to 13 (inside 11 to 15 image bracket) is confirmed across most of the listing 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3F9B6B-C80A-4CD9-8B0A-72CD14D3BEBB}"/>
              </a:ext>
            </a:extLst>
          </p:cNvPr>
          <p:cNvSpPr txBox="1"/>
          <p:nvPr/>
        </p:nvSpPr>
        <p:spPr>
          <a:xfrm>
            <a:off x="6417733" y="5521906"/>
            <a:ext cx="529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number of images as 12 to 13 is justified with the highest booking % for listing image bracket of 11 to 15</a:t>
            </a:r>
          </a:p>
        </p:txBody>
      </p:sp>
      <p:pic>
        <p:nvPicPr>
          <p:cNvPr id="27" name="Picture 2" descr="Airbnb logo and symbol, meaning, history, PNG">
            <a:extLst>
              <a:ext uri="{FF2B5EF4-FFF2-40B4-BE49-F238E27FC236}">
                <a16:creationId xmlns:a16="http://schemas.microsoft.com/office/drawing/2014/main" id="{E36421FD-B958-4941-A40E-19E9E63F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" y="6306212"/>
            <a:ext cx="144232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1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404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Bansal</dc:creator>
  <cp:lastModifiedBy>Himanshu Bansal</cp:lastModifiedBy>
  <cp:revision>28</cp:revision>
  <dcterms:created xsi:type="dcterms:W3CDTF">2021-01-09T15:41:28Z</dcterms:created>
  <dcterms:modified xsi:type="dcterms:W3CDTF">2021-01-10T07:20:10Z</dcterms:modified>
</cp:coreProperties>
</file>