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66" r:id="rId2"/>
    <p:sldId id="257" r:id="rId3"/>
    <p:sldId id="267" r:id="rId4"/>
    <p:sldId id="258" r:id="rId5"/>
    <p:sldId id="292" r:id="rId6"/>
    <p:sldId id="259" r:id="rId7"/>
    <p:sldId id="288" r:id="rId8"/>
    <p:sldId id="260" r:id="rId9"/>
    <p:sldId id="261" r:id="rId10"/>
    <p:sldId id="262" r:id="rId11"/>
    <p:sldId id="263" r:id="rId12"/>
    <p:sldId id="264" r:id="rId13"/>
    <p:sldId id="265" r:id="rId14"/>
    <p:sldId id="283" r:id="rId15"/>
    <p:sldId id="286" r:id="rId16"/>
    <p:sldId id="287" r:id="rId17"/>
    <p:sldId id="268" r:id="rId18"/>
    <p:sldId id="269" r:id="rId19"/>
    <p:sldId id="270" r:id="rId20"/>
    <p:sldId id="271" r:id="rId21"/>
    <p:sldId id="272" r:id="rId22"/>
    <p:sldId id="284" r:id="rId23"/>
    <p:sldId id="285" r:id="rId24"/>
    <p:sldId id="276" r:id="rId25"/>
    <p:sldId id="278" r:id="rId26"/>
    <p:sldId id="277" r:id="rId27"/>
    <p:sldId id="279" r:id="rId28"/>
    <p:sldId id="280" r:id="rId29"/>
    <p:sldId id="293" r:id="rId30"/>
    <p:sldId id="282" r:id="rId31"/>
    <p:sldId id="289" r:id="rId32"/>
    <p:sldId id="290" r:id="rId33"/>
    <p:sldId id="291" r:id="rId34"/>
    <p:sldId id="294" r:id="rId35"/>
    <p:sldId id="295" r:id="rId36"/>
    <p:sldId id="296" r:id="rId37"/>
    <p:sldId id="299" r:id="rId38"/>
    <p:sldId id="29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p:scale>
          <a:sx n="70" d="100"/>
          <a:sy n="70" d="100"/>
        </p:scale>
        <p:origin x="-139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67A19D-6B97-4591-A573-FE95136DE4AA}" type="datetimeFigureOut">
              <a:rPr lang="en-US" smtClean="0"/>
              <a:t>6/24/2012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1D558F-1E9B-4421-9F03-1D953BDDAB52}" type="slidenum">
              <a:rPr lang="en-US" smtClean="0"/>
              <a:t>‹#›</a:t>
            </a:fld>
            <a:endParaRPr lang="en-US"/>
          </a:p>
        </p:txBody>
      </p:sp>
    </p:spTree>
    <p:extLst>
      <p:ext uri="{BB962C8B-B14F-4D97-AF65-F5344CB8AC3E}">
        <p14:creationId xmlns:p14="http://schemas.microsoft.com/office/powerpoint/2010/main" val="929110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D558F-1E9B-4421-9F03-1D953BDDAB52}" type="slidenum">
              <a:rPr lang="en-US" smtClean="0"/>
              <a:t>4</a:t>
            </a:fld>
            <a:endParaRPr lang="en-US"/>
          </a:p>
        </p:txBody>
      </p:sp>
    </p:spTree>
    <p:extLst>
      <p:ext uri="{BB962C8B-B14F-4D97-AF65-F5344CB8AC3E}">
        <p14:creationId xmlns:p14="http://schemas.microsoft.com/office/powerpoint/2010/main" val="1071628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D558F-1E9B-4421-9F03-1D953BDDAB52}" type="slidenum">
              <a:rPr lang="en-US" smtClean="0"/>
              <a:t>15</a:t>
            </a:fld>
            <a:endParaRPr lang="en-US"/>
          </a:p>
        </p:txBody>
      </p:sp>
    </p:spTree>
    <p:extLst>
      <p:ext uri="{BB962C8B-B14F-4D97-AF65-F5344CB8AC3E}">
        <p14:creationId xmlns:p14="http://schemas.microsoft.com/office/powerpoint/2010/main" val="1601379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edit the policy on the size of the mail that can be sent and also the size of the mailbox </a:t>
            </a:r>
          </a:p>
          <a:p>
            <a:r>
              <a:rPr lang="en-US" baseline="0" dirty="0" smtClean="0"/>
              <a:t>For ex- user can have max size of mailbox as 500 </a:t>
            </a:r>
            <a:r>
              <a:rPr lang="en-US" baseline="0" dirty="0" err="1" smtClean="0"/>
              <a:t>mb</a:t>
            </a:r>
            <a:r>
              <a:rPr lang="en-US" baseline="0" dirty="0" smtClean="0"/>
              <a:t> for VIP and 200 </a:t>
            </a:r>
            <a:r>
              <a:rPr lang="en-US" baseline="0" dirty="0" err="1" smtClean="0"/>
              <a:t>mb</a:t>
            </a:r>
            <a:r>
              <a:rPr lang="en-US" baseline="0" dirty="0" smtClean="0"/>
              <a:t> for normal users</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B71D558F-1E9B-4421-9F03-1D953BDDAB52}" type="slidenum">
              <a:rPr lang="en-US" smtClean="0"/>
              <a:t>20</a:t>
            </a:fld>
            <a:endParaRPr lang="en-US"/>
          </a:p>
        </p:txBody>
      </p:sp>
    </p:spTree>
    <p:extLst>
      <p:ext uri="{BB962C8B-B14F-4D97-AF65-F5344CB8AC3E}">
        <p14:creationId xmlns:p14="http://schemas.microsoft.com/office/powerpoint/2010/main" val="378504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FDA6565-1CB7-4B30-A0CE-3A58C99A88B3}" type="datetimeFigureOut">
              <a:rPr lang="en-US" smtClean="0"/>
              <a:t>6/24/2012</a:t>
            </a:fld>
            <a:endParaRPr lang="en-US"/>
          </a:p>
        </p:txBody>
      </p:sp>
      <p:sp>
        <p:nvSpPr>
          <p:cNvPr id="8" name="Slide Number Placeholder 7"/>
          <p:cNvSpPr>
            <a:spLocks noGrp="1"/>
          </p:cNvSpPr>
          <p:nvPr>
            <p:ph type="sldNum" sz="quarter" idx="11"/>
          </p:nvPr>
        </p:nvSpPr>
        <p:spPr/>
        <p:txBody>
          <a:bodyPr/>
          <a:lstStyle/>
          <a:p>
            <a:fld id="{01D55217-27F5-4E74-B790-73169A0EBF6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DA6565-1CB7-4B30-A0CE-3A58C99A88B3}" type="datetimeFigureOut">
              <a:rPr lang="en-US" smtClean="0"/>
              <a:t>6/24/2012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55217-27F5-4E74-B790-73169A0EBF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DA6565-1CB7-4B30-A0CE-3A58C99A88B3}" type="datetimeFigureOut">
              <a:rPr lang="en-US" smtClean="0"/>
              <a:t>6/24/2012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55217-27F5-4E74-B790-73169A0EBF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FDA6565-1CB7-4B30-A0CE-3A58C99A88B3}" type="datetimeFigureOut">
              <a:rPr lang="en-US" smtClean="0"/>
              <a:t>6/24/2012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55217-27F5-4E74-B790-73169A0EBF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DA6565-1CB7-4B30-A0CE-3A58C99A88B3}" type="datetimeFigureOut">
              <a:rPr lang="en-US" smtClean="0"/>
              <a:t>6/24/2012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D55217-27F5-4E74-B790-73169A0EBF65}"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FDA6565-1CB7-4B30-A0CE-3A58C99A88B3}" type="datetimeFigureOut">
              <a:rPr lang="en-US" smtClean="0"/>
              <a:t>6/24/2012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55217-27F5-4E74-B790-73169A0EBF65}"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FDA6565-1CB7-4B30-A0CE-3A58C99A88B3}" type="datetimeFigureOut">
              <a:rPr lang="en-US" smtClean="0"/>
              <a:t>6/24/2012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D55217-27F5-4E74-B790-73169A0EBF65}"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DA6565-1CB7-4B30-A0CE-3A58C99A88B3}" type="datetimeFigureOut">
              <a:rPr lang="en-US" smtClean="0"/>
              <a:t>6/24/2012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D55217-27F5-4E74-B790-73169A0EBF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A6565-1CB7-4B30-A0CE-3A58C99A88B3}" type="datetimeFigureOut">
              <a:rPr lang="en-US" smtClean="0"/>
              <a:t>6/24/2012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D55217-27F5-4E74-B790-73169A0EBF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A6565-1CB7-4B30-A0CE-3A58C99A88B3}" type="datetimeFigureOut">
              <a:rPr lang="en-US" smtClean="0"/>
              <a:t>6/24/2012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55217-27F5-4E74-B790-73169A0EBF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A6565-1CB7-4B30-A0CE-3A58C99A88B3}" type="datetimeFigureOut">
              <a:rPr lang="en-US" smtClean="0"/>
              <a:t>6/24/2012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D55217-27F5-4E74-B790-73169A0EBF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FDA6565-1CB7-4B30-A0CE-3A58C99A88B3}" type="datetimeFigureOut">
              <a:rPr lang="en-US" smtClean="0"/>
              <a:t>6/24/2012</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1D55217-27F5-4E74-B790-73169A0EBF65}" type="slidenum">
              <a:rPr lang="en-US" smtClean="0"/>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192.168.1.4/owa" TargetMode="External"/><Relationship Id="rId2" Type="http://schemas.openxmlformats.org/officeDocument/2006/relationships/hyperlink" Target="https://exc/owa"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mailto:username@student.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emf"/></Relationships>
</file>

<file path=ppt/slides/_rels/slide3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9.jpeg"/></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229" y="352158"/>
            <a:ext cx="8305800" cy="1470025"/>
          </a:xfrm>
        </p:spPr>
        <p:txBody>
          <a:bodyPr>
            <a:normAutofit fontScale="90000"/>
          </a:bodyPr>
          <a:lstStyle/>
          <a:p>
            <a:r>
              <a:rPr lang="en-US" sz="3600" dirty="0" smtClean="0"/>
              <a:t>Deployment, Configuration </a:t>
            </a:r>
            <a:r>
              <a:rPr lang="en-US" sz="3600" dirty="0"/>
              <a:t>and  Management of </a:t>
            </a:r>
            <a:r>
              <a:rPr lang="en-US" sz="3600" dirty="0" smtClean="0"/>
              <a:t>IT </a:t>
            </a:r>
            <a:r>
              <a:rPr lang="en-US" sz="3600" dirty="0"/>
              <a:t>infrastructure based on Win </a:t>
            </a:r>
            <a:r>
              <a:rPr lang="en-US" sz="3600" dirty="0" smtClean="0"/>
              <a:t>server </a:t>
            </a:r>
            <a:r>
              <a:rPr lang="en-US" sz="3600" dirty="0"/>
              <a:t>2008 R2 SP1</a:t>
            </a:r>
          </a:p>
        </p:txBody>
      </p:sp>
      <p:sp>
        <p:nvSpPr>
          <p:cNvPr id="3" name="Subtitle 2"/>
          <p:cNvSpPr>
            <a:spLocks noGrp="1"/>
          </p:cNvSpPr>
          <p:nvPr>
            <p:ph type="subTitle" idx="1"/>
          </p:nvPr>
        </p:nvSpPr>
        <p:spPr>
          <a:xfrm>
            <a:off x="304800" y="4953000"/>
            <a:ext cx="8534400" cy="2057400"/>
          </a:xfrm>
        </p:spPr>
        <p:txBody>
          <a:bodyPr>
            <a:normAutofit/>
          </a:bodyPr>
          <a:lstStyle/>
          <a:p>
            <a:r>
              <a:rPr lang="en-US" sz="2000" dirty="0" err="1"/>
              <a:t>Prakhar</a:t>
            </a:r>
            <a:r>
              <a:rPr lang="en-US" sz="2000" dirty="0"/>
              <a:t> </a:t>
            </a:r>
            <a:r>
              <a:rPr lang="en-US" sz="2000" dirty="0" smtClean="0"/>
              <a:t>Sharma | </a:t>
            </a:r>
            <a:r>
              <a:rPr lang="en-US" sz="2000" dirty="0" err="1"/>
              <a:t>Anshul</a:t>
            </a:r>
            <a:r>
              <a:rPr lang="en-US" sz="2000" dirty="0"/>
              <a:t> </a:t>
            </a:r>
            <a:r>
              <a:rPr lang="en-US" sz="2000" dirty="0" smtClean="0"/>
              <a:t>Jain</a:t>
            </a:r>
            <a:r>
              <a:rPr lang="en-US" sz="2000" dirty="0"/>
              <a:t> </a:t>
            </a:r>
            <a:r>
              <a:rPr lang="en-US" sz="2000" dirty="0" smtClean="0"/>
              <a:t>| </a:t>
            </a:r>
            <a:r>
              <a:rPr lang="en-US" sz="2000" dirty="0" err="1" smtClean="0"/>
              <a:t>Mumal</a:t>
            </a:r>
            <a:r>
              <a:rPr lang="en-US" sz="2000" dirty="0" smtClean="0"/>
              <a:t> Seth </a:t>
            </a:r>
          </a:p>
          <a:p>
            <a:r>
              <a:rPr lang="en-US" sz="2000" dirty="0" err="1" smtClean="0"/>
              <a:t>Rupabh</a:t>
            </a:r>
            <a:r>
              <a:rPr lang="en-US" sz="2000" dirty="0" smtClean="0"/>
              <a:t> </a:t>
            </a:r>
            <a:r>
              <a:rPr lang="en-US" sz="2000" dirty="0" err="1"/>
              <a:t>Tripathi</a:t>
            </a:r>
            <a:r>
              <a:rPr lang="en-US" sz="2000" dirty="0"/>
              <a:t> |</a:t>
            </a:r>
            <a:r>
              <a:rPr lang="en-US" sz="2000" dirty="0" err="1"/>
              <a:t>Harshil</a:t>
            </a:r>
            <a:r>
              <a:rPr lang="en-US" sz="2000" dirty="0"/>
              <a:t> </a:t>
            </a:r>
            <a:r>
              <a:rPr lang="en-US" sz="2000" dirty="0" err="1"/>
              <a:t>Tamrarkar</a:t>
            </a:r>
            <a:r>
              <a:rPr lang="en-US" sz="2000" dirty="0"/>
              <a:t> </a:t>
            </a:r>
          </a:p>
        </p:txBody>
      </p:sp>
      <p:sp>
        <p:nvSpPr>
          <p:cNvPr id="5" name="TextBox 4"/>
          <p:cNvSpPr txBox="1"/>
          <p:nvPr/>
        </p:nvSpPr>
        <p:spPr>
          <a:xfrm>
            <a:off x="1143000" y="2235276"/>
            <a:ext cx="7010400" cy="461665"/>
          </a:xfrm>
          <a:prstGeom prst="rect">
            <a:avLst/>
          </a:prstGeom>
          <a:noFill/>
        </p:spPr>
        <p:txBody>
          <a:bodyPr wrap="square" rtlCol="0">
            <a:spAutoFit/>
          </a:bodyPr>
          <a:lstStyle/>
          <a:p>
            <a:r>
              <a:rPr lang="en-US" sz="2400" dirty="0" smtClean="0"/>
              <a:t>Mentor: Mr. </a:t>
            </a:r>
            <a:r>
              <a:rPr lang="en-US" sz="2400" dirty="0" err="1" smtClean="0"/>
              <a:t>Alexandr</a:t>
            </a:r>
            <a:r>
              <a:rPr lang="en-US" sz="2400" dirty="0" smtClean="0"/>
              <a:t> </a:t>
            </a:r>
            <a:r>
              <a:rPr lang="en-US" sz="2400" dirty="0" err="1" smtClean="0"/>
              <a:t>Voronov</a:t>
            </a:r>
            <a:r>
              <a:rPr lang="en-US" sz="2400" dirty="0" smtClean="0"/>
              <a:t> | </a:t>
            </a:r>
            <a:r>
              <a:rPr lang="en-US" sz="2400" dirty="0" err="1" smtClean="0"/>
              <a:t>Yevgeniy</a:t>
            </a:r>
            <a:r>
              <a:rPr lang="en-US" sz="2400" dirty="0" smtClean="0"/>
              <a:t> Ten</a:t>
            </a:r>
            <a:endParaRPr lang="en-US" sz="2400" dirty="0"/>
          </a:p>
        </p:txBody>
      </p:sp>
      <p:pic>
        <p:nvPicPr>
          <p:cNvPr id="4" name="Picture 2" descr="C:\Users\Prakhar Sharma\Desktop\am intern\arcelor mitta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7013" y="2908300"/>
            <a:ext cx="3633787" cy="151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537029"/>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dirty="0" smtClean="0"/>
              <a:t>DNS</a:t>
            </a:r>
            <a:endParaRPr lang="en-US" dirty="0"/>
          </a:p>
        </p:txBody>
      </p:sp>
      <p:sp>
        <p:nvSpPr>
          <p:cNvPr id="3" name="Content Placeholder 2"/>
          <p:cNvSpPr>
            <a:spLocks noGrp="1"/>
          </p:cNvSpPr>
          <p:nvPr>
            <p:ph idx="1"/>
          </p:nvPr>
        </p:nvSpPr>
        <p:spPr>
          <a:xfrm>
            <a:off x="457200" y="1951037"/>
            <a:ext cx="8229600" cy="4525963"/>
          </a:xfrm>
        </p:spPr>
        <p:txBody>
          <a:bodyPr/>
          <a:lstStyle/>
          <a:p>
            <a:r>
              <a:rPr lang="en-US" dirty="0" smtClean="0"/>
              <a:t>Domain Name Server (DNS) is used for IP address resolution from names</a:t>
            </a:r>
          </a:p>
          <a:p>
            <a:pPr marL="0" indent="0">
              <a:buNone/>
            </a:pPr>
            <a:r>
              <a:rPr lang="en-US" dirty="0" smtClean="0"/>
              <a:t> </a:t>
            </a:r>
            <a:endParaRPr lang="en-US" dirty="0"/>
          </a:p>
          <a:p>
            <a:r>
              <a:rPr lang="en-US" dirty="0" smtClean="0"/>
              <a:t>We used two DNS, namely 192.168.1.3 and 8.8.8.8 (</a:t>
            </a:r>
            <a:r>
              <a:rPr lang="en-US" dirty="0" err="1" smtClean="0"/>
              <a:t>google</a:t>
            </a:r>
            <a:r>
              <a:rPr lang="en-US" dirty="0" smtClean="0"/>
              <a:t> public DNS)</a:t>
            </a:r>
            <a:endParaRPr lang="en-US" dirty="0"/>
          </a:p>
          <a:p>
            <a:endParaRPr lang="en-US" dirty="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3708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600200"/>
          </a:xfrm>
        </p:spPr>
        <p:txBody>
          <a:bodyPr/>
          <a:lstStyle/>
          <a:p>
            <a:r>
              <a:rPr lang="en-US" sz="4800" dirty="0" smtClean="0"/>
              <a:t>Group Policy on ADS</a:t>
            </a:r>
            <a:endParaRPr lang="en-US" sz="4800" dirty="0"/>
          </a:p>
        </p:txBody>
      </p:sp>
      <p:sp>
        <p:nvSpPr>
          <p:cNvPr id="3" name="Content Placeholder 2"/>
          <p:cNvSpPr>
            <a:spLocks noGrp="1"/>
          </p:cNvSpPr>
          <p:nvPr>
            <p:ph idx="1"/>
          </p:nvPr>
        </p:nvSpPr>
        <p:spPr>
          <a:xfrm>
            <a:off x="152400" y="1600200"/>
            <a:ext cx="8763000" cy="5029200"/>
          </a:xfrm>
        </p:spPr>
        <p:txBody>
          <a:bodyPr>
            <a:normAutofit/>
          </a:bodyPr>
          <a:lstStyle/>
          <a:p>
            <a:pPr algn="just"/>
            <a:r>
              <a:rPr lang="en-US" sz="2000" dirty="0" smtClean="0"/>
              <a:t>Feature that controls </a:t>
            </a:r>
            <a:r>
              <a:rPr lang="en-US" sz="2000" dirty="0"/>
              <a:t>the working environment of user accounts and computer accounts &amp; provides the centralized management </a:t>
            </a:r>
            <a:r>
              <a:rPr lang="en-US" sz="2000" dirty="0" smtClean="0"/>
              <a:t> </a:t>
            </a:r>
          </a:p>
          <a:p>
            <a:pPr algn="just"/>
            <a:r>
              <a:rPr lang="en-US" sz="2000" dirty="0" smtClean="0"/>
              <a:t>Active </a:t>
            </a:r>
            <a:r>
              <a:rPr lang="en-US" sz="2000" dirty="0"/>
              <a:t>Directory can distribute GPOs (group policy object) to computers that are part of a Windows domain</a:t>
            </a:r>
            <a:r>
              <a:rPr lang="en-US" sz="2000" dirty="0" smtClean="0"/>
              <a:t>.</a:t>
            </a:r>
          </a:p>
          <a:p>
            <a:pPr algn="just"/>
            <a:r>
              <a:rPr lang="en-US" sz="2000" dirty="0" smtClean="0"/>
              <a:t>We made two policies namely ‘</a:t>
            </a:r>
            <a:r>
              <a:rPr lang="en-US" sz="2000" i="1" dirty="0" smtClean="0"/>
              <a:t>Firewall’</a:t>
            </a:r>
            <a:r>
              <a:rPr lang="en-US" sz="2000" dirty="0" smtClean="0"/>
              <a:t> and ‘</a:t>
            </a:r>
            <a:r>
              <a:rPr lang="en-US" sz="2000" i="1" dirty="0" smtClean="0"/>
              <a:t>Proxy’</a:t>
            </a:r>
            <a:r>
              <a:rPr lang="en-US" sz="2000" dirty="0" smtClean="0"/>
              <a:t> apart from the ‘default domain policy’</a:t>
            </a:r>
          </a:p>
          <a:p>
            <a:pPr algn="just"/>
            <a:r>
              <a:rPr lang="en-US" sz="2000" dirty="0" smtClean="0"/>
              <a:t>Policy ‘</a:t>
            </a:r>
            <a:r>
              <a:rPr lang="en-US" sz="2000" i="1" dirty="0" smtClean="0"/>
              <a:t>Firewall</a:t>
            </a:r>
            <a:r>
              <a:rPr lang="en-US" sz="2000" dirty="0" smtClean="0"/>
              <a:t>’ and ‘</a:t>
            </a:r>
            <a:r>
              <a:rPr lang="en-US" sz="2000" i="1" dirty="0" smtClean="0"/>
              <a:t>Proxy</a:t>
            </a:r>
            <a:r>
              <a:rPr lang="en-US" sz="2000" dirty="0" smtClean="0"/>
              <a:t>’ was applied to student.com (highest position of hierarchy) by which we ensured that this GPO was applied to all the OU under the domain student.com </a:t>
            </a:r>
          </a:p>
          <a:p>
            <a:endParaRPr lang="en-US" sz="2000" dirty="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6297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Group Policy on </a:t>
            </a:r>
            <a:br>
              <a:rPr lang="en-US" sz="4800" dirty="0" smtClean="0"/>
            </a:br>
            <a:r>
              <a:rPr lang="en-US" sz="4800" dirty="0" smtClean="0"/>
              <a:t>ADS </a:t>
            </a:r>
            <a:r>
              <a:rPr lang="en-US" sz="4800" dirty="0" err="1" smtClean="0"/>
              <a:t>contd</a:t>
            </a:r>
            <a:r>
              <a:rPr lang="en-US" sz="4800" dirty="0" smtClean="0"/>
              <a:t>… </a:t>
            </a:r>
            <a:endParaRPr lang="en-US" sz="4800" dirty="0"/>
          </a:p>
        </p:txBody>
      </p:sp>
      <p:sp>
        <p:nvSpPr>
          <p:cNvPr id="3" name="Content Placeholder 2"/>
          <p:cNvSpPr>
            <a:spLocks noGrp="1"/>
          </p:cNvSpPr>
          <p:nvPr>
            <p:ph idx="1"/>
          </p:nvPr>
        </p:nvSpPr>
        <p:spPr/>
        <p:txBody>
          <a:bodyPr/>
          <a:lstStyle/>
          <a:p>
            <a:r>
              <a:rPr lang="en-US" dirty="0" smtClean="0"/>
              <a:t>To locate Group policy preferences:-</a:t>
            </a:r>
          </a:p>
          <a:p>
            <a:pPr marL="857250" lvl="1" indent="-457200">
              <a:buFont typeface="+mj-lt"/>
              <a:buAutoNum type="alphaLcParenR"/>
            </a:pPr>
            <a:r>
              <a:rPr lang="en-US" dirty="0" smtClean="0"/>
              <a:t>Run </a:t>
            </a:r>
            <a:r>
              <a:rPr lang="en-US" dirty="0" err="1" smtClean="0"/>
              <a:t>gpmc.msc</a:t>
            </a:r>
            <a:endParaRPr lang="en-US" dirty="0" smtClean="0"/>
          </a:p>
          <a:p>
            <a:pPr marL="857250" lvl="1" indent="-457200">
              <a:buFont typeface="+mj-lt"/>
              <a:buAutoNum type="alphaLcParenR"/>
            </a:pPr>
            <a:r>
              <a:rPr lang="en-US" dirty="0" smtClean="0"/>
              <a:t>In the GPMC (group policy management console) tree, expand group policy objects in the forest and domain containing the GPO that you want to edit.</a:t>
            </a:r>
          </a:p>
          <a:p>
            <a:pPr marL="857250" lvl="1" indent="-457200">
              <a:buFont typeface="+mj-lt"/>
              <a:buAutoNum type="alphaLcParenR"/>
            </a:pPr>
            <a:r>
              <a:rPr lang="en-US" dirty="0" smtClean="0"/>
              <a:t>Right-click the GPO that you want to edit, and then click Edit.</a:t>
            </a:r>
          </a:p>
          <a:p>
            <a:pPr marL="857250" lvl="1" indent="-457200">
              <a:buFont typeface="+mj-lt"/>
              <a:buAutoNum type="alphaLcParenR"/>
            </a:pPr>
            <a:r>
              <a:rPr lang="en-US" dirty="0" smtClean="0"/>
              <a:t>In the console tree &gt; expand Computer Configuration or User Configuration &gt; expand Preferences &gt; expand or click items as needed</a:t>
            </a:r>
          </a:p>
          <a:p>
            <a:pPr marL="857250" lvl="1" indent="-457200">
              <a:buFont typeface="+mj-lt"/>
              <a:buAutoNum type="alphaLcParenR"/>
            </a:pPr>
            <a:r>
              <a:rPr lang="en-US" dirty="0" smtClean="0"/>
              <a:t>Click an item in the console tree to view the associated settings in the details pane. </a:t>
            </a:r>
          </a:p>
          <a:p>
            <a:pPr marL="400050" lvl="1" indent="0">
              <a:buNone/>
            </a:pPr>
            <a:r>
              <a:rPr lang="en-US" dirty="0" smtClean="0"/>
              <a:t>  </a:t>
            </a:r>
            <a:endParaRPr lang="en-US" dirty="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3735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143000"/>
          </a:xfrm>
        </p:spPr>
        <p:txBody>
          <a:bodyPr/>
          <a:lstStyle/>
          <a:p>
            <a:r>
              <a:rPr lang="en-US" sz="4000" dirty="0" smtClean="0"/>
              <a:t>Group Policies Implementation </a:t>
            </a:r>
            <a:br>
              <a:rPr lang="en-US" sz="4000" dirty="0" smtClean="0"/>
            </a:br>
            <a:endParaRPr lang="en-US" sz="4000" dirty="0"/>
          </a:p>
        </p:txBody>
      </p:sp>
      <p:sp>
        <p:nvSpPr>
          <p:cNvPr id="3" name="Content Placeholder 2"/>
          <p:cNvSpPr>
            <a:spLocks noGrp="1"/>
          </p:cNvSpPr>
          <p:nvPr>
            <p:ph idx="1"/>
          </p:nvPr>
        </p:nvSpPr>
        <p:spPr>
          <a:xfrm>
            <a:off x="304800" y="808037"/>
            <a:ext cx="8229600" cy="4525963"/>
          </a:xfrm>
        </p:spPr>
        <p:txBody>
          <a:bodyPr/>
          <a:lstStyle/>
          <a:p>
            <a:r>
              <a:rPr lang="en-US" sz="2000" b="1" dirty="0" smtClean="0"/>
              <a:t>Screen Saver Timeout </a:t>
            </a:r>
            <a:r>
              <a:rPr lang="en-US" sz="2000" dirty="0" smtClean="0"/>
              <a:t>- </a:t>
            </a:r>
            <a:r>
              <a:rPr lang="en-US" sz="2000" dirty="0"/>
              <a:t>Specifies how much user idle time must elapse before the screen saver is </a:t>
            </a:r>
            <a:r>
              <a:rPr lang="en-US" sz="2000" dirty="0" smtClean="0"/>
              <a:t>launched.</a:t>
            </a:r>
          </a:p>
          <a:p>
            <a:pPr lvl="1"/>
            <a:r>
              <a:rPr lang="en-US" sz="1400" dirty="0" smtClean="0"/>
              <a:t>User </a:t>
            </a:r>
            <a:r>
              <a:rPr lang="en-US" sz="1400" dirty="0"/>
              <a:t>Configuration\Administrative Templates\Control </a:t>
            </a:r>
            <a:r>
              <a:rPr lang="en-US" sz="1400" dirty="0" smtClean="0"/>
              <a:t>Panel\Personalization</a:t>
            </a:r>
          </a:p>
          <a:p>
            <a:pPr marL="457200" lvl="1" indent="0">
              <a:buNone/>
            </a:pPr>
            <a:endParaRPr lang="en-US" dirty="0"/>
          </a:p>
          <a:p>
            <a:pPr lvl="1"/>
            <a:endParaRPr lang="en-US" dirty="0" smtClean="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Prakhar Sharma\Desktop\am intern\screensa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408" y="1847891"/>
            <a:ext cx="7914992" cy="4933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3778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098"/>
                                        </p:tgtEl>
                                        <p:attrNameLst>
                                          <p:attrName>style.visibility</p:attrName>
                                        </p:attrNameLst>
                                      </p:cBhvr>
                                      <p:to>
                                        <p:strVal val="visible"/>
                                      </p:to>
                                    </p:set>
                                    <p:animEffect transition="in" filter="wipe(down)">
                                      <p:cBhvr>
                                        <p:cTn id="20"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686800" cy="1600200"/>
          </a:xfrm>
        </p:spPr>
        <p:txBody>
          <a:bodyPr/>
          <a:lstStyle/>
          <a:p>
            <a:r>
              <a:rPr lang="en-US" sz="4000" dirty="0"/>
              <a:t>Group Policies Implementation </a:t>
            </a:r>
            <a:br>
              <a:rPr lang="en-US" sz="4000" dirty="0"/>
            </a:br>
            <a:endParaRPr lang="en-US" sz="4000" dirty="0"/>
          </a:p>
        </p:txBody>
      </p:sp>
      <p:sp>
        <p:nvSpPr>
          <p:cNvPr id="3" name="Content Placeholder 2"/>
          <p:cNvSpPr>
            <a:spLocks noGrp="1"/>
          </p:cNvSpPr>
          <p:nvPr>
            <p:ph idx="1"/>
          </p:nvPr>
        </p:nvSpPr>
        <p:spPr>
          <a:xfrm>
            <a:off x="152400" y="1295400"/>
            <a:ext cx="8839200" cy="5486400"/>
          </a:xfrm>
        </p:spPr>
        <p:txBody>
          <a:bodyPr>
            <a:normAutofit/>
          </a:bodyPr>
          <a:lstStyle/>
          <a:p>
            <a:r>
              <a:rPr lang="en-US" sz="2000" b="1" dirty="0"/>
              <a:t>Firewall Disable/Enable </a:t>
            </a:r>
            <a:r>
              <a:rPr lang="en-US" sz="2000" dirty="0"/>
              <a:t>– helps in managing the firewall settings on client computers in domain </a:t>
            </a:r>
          </a:p>
          <a:p>
            <a:pPr lvl="1"/>
            <a:r>
              <a:rPr lang="en-US" sz="1400" dirty="0"/>
              <a:t>Computer </a:t>
            </a:r>
            <a:r>
              <a:rPr lang="en-US" sz="1400" dirty="0" err="1"/>
              <a:t>Config</a:t>
            </a:r>
            <a:r>
              <a:rPr lang="en-US" sz="1400" dirty="0"/>
              <a:t> &gt; Administrative Templates &gt; Network &gt; Network connections &gt; Windows Firewall &gt; Domain Profile  &gt; Windows Firewall: Protect all network connections = Disabled </a:t>
            </a:r>
          </a:p>
          <a:p>
            <a:pPr lvl="1"/>
            <a:r>
              <a:rPr lang="en-US" sz="1400" dirty="0"/>
              <a:t>After that either reboot the client machine or run “</a:t>
            </a:r>
            <a:r>
              <a:rPr lang="en-US" sz="1400" dirty="0" err="1"/>
              <a:t>gpupdate</a:t>
            </a:r>
            <a:r>
              <a:rPr lang="en-US" sz="1400" dirty="0"/>
              <a:t> /force” in </a:t>
            </a:r>
            <a:r>
              <a:rPr lang="en-US" sz="1400" dirty="0" err="1"/>
              <a:t>cmd</a:t>
            </a:r>
            <a:r>
              <a:rPr lang="en-US" sz="1400" dirty="0"/>
              <a:t> to apply the update group policy without </a:t>
            </a:r>
            <a:r>
              <a:rPr lang="en-US" sz="1400" dirty="0" smtClean="0"/>
              <a:t>restarting</a:t>
            </a:r>
          </a:p>
          <a:p>
            <a:endParaRPr lang="en-US" dirty="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C:\Users\Prakhar Sharma\Desktop\am intern\firewall policy.jpg"/>
          <p:cNvPicPr>
            <a:picLocks noChangeAspect="1" noChangeArrowheads="1"/>
          </p:cNvPicPr>
          <p:nvPr/>
        </p:nvPicPr>
        <p:blipFill rotWithShape="1">
          <a:blip r:embed="rId3">
            <a:extLst>
              <a:ext uri="{28A0092B-C50C-407E-A947-70E740481C1C}">
                <a14:useLocalDpi xmlns:a14="http://schemas.microsoft.com/office/drawing/2010/main" val="0"/>
              </a:ext>
            </a:extLst>
          </a:blip>
          <a:srcRect l="8211" t="9801" r="12811" b="9392"/>
          <a:stretch/>
        </p:blipFill>
        <p:spPr bwMode="auto">
          <a:xfrm>
            <a:off x="1905000" y="2971800"/>
            <a:ext cx="5579473"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7553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animEffect transition="in" filter="wipe(down)">
                                      <p:cBhvr>
                                        <p:cTn id="23"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600200"/>
          </a:xfrm>
        </p:spPr>
        <p:txBody>
          <a:bodyPr/>
          <a:lstStyle/>
          <a:p>
            <a:r>
              <a:rPr lang="en-US" sz="4000" dirty="0"/>
              <a:t>Group Policies Implementation </a:t>
            </a:r>
            <a:br>
              <a:rPr lang="en-US" sz="4000" dirty="0"/>
            </a:br>
            <a:endParaRPr lang="en-US" sz="4000" dirty="0"/>
          </a:p>
        </p:txBody>
      </p:sp>
      <p:sp>
        <p:nvSpPr>
          <p:cNvPr id="3" name="Content Placeholder 2"/>
          <p:cNvSpPr>
            <a:spLocks noGrp="1"/>
          </p:cNvSpPr>
          <p:nvPr>
            <p:ph idx="1"/>
          </p:nvPr>
        </p:nvSpPr>
        <p:spPr>
          <a:xfrm>
            <a:off x="0" y="838200"/>
            <a:ext cx="8686800" cy="4525963"/>
          </a:xfrm>
        </p:spPr>
        <p:txBody>
          <a:bodyPr/>
          <a:lstStyle/>
          <a:p>
            <a:pPr lvl="1"/>
            <a:endParaRPr lang="en-US" dirty="0"/>
          </a:p>
          <a:p>
            <a:r>
              <a:rPr lang="en-US" sz="2000" b="1" dirty="0"/>
              <a:t>Password policy- </a:t>
            </a:r>
            <a:r>
              <a:rPr lang="en-US" sz="2000" dirty="0"/>
              <a:t>by this one can change the max, min. age of password, length of password etc. to enforce it, go to </a:t>
            </a:r>
            <a:r>
              <a:rPr lang="en-US" sz="2000" dirty="0" err="1"/>
              <a:t>gpmc.msc</a:t>
            </a:r>
            <a:endParaRPr lang="en-US" sz="2000" dirty="0"/>
          </a:p>
          <a:p>
            <a:pPr lvl="1"/>
            <a:r>
              <a:rPr lang="en-US" dirty="0"/>
              <a:t> </a:t>
            </a:r>
            <a:r>
              <a:rPr lang="en-US" sz="1400" dirty="0"/>
              <a:t>Computer Configuration &gt; Policies &gt; Windows Settings &gt; </a:t>
            </a:r>
            <a:r>
              <a:rPr lang="en-US" sz="1400" dirty="0" err="1"/>
              <a:t>Secirity</a:t>
            </a:r>
            <a:r>
              <a:rPr lang="en-US" sz="1400" dirty="0"/>
              <a:t> Settings &gt; Account Policies &gt; Password Policy</a:t>
            </a:r>
          </a:p>
          <a:p>
            <a:pPr lvl="1"/>
            <a:endParaRPr lang="en-US" dirty="0"/>
          </a:p>
          <a:p>
            <a:endParaRPr lang="en-US" dirty="0"/>
          </a:p>
        </p:txBody>
      </p:sp>
      <p:pic>
        <p:nvPicPr>
          <p:cNvPr id="4" name="Picture 2" descr="C:\Users\Prakhar Sharma\Desktop\am intern\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important pics\important pics\new.jpg"/>
          <p:cNvPicPr>
            <a:picLocks noChangeAspect="1" noChangeArrowheads="1"/>
          </p:cNvPicPr>
          <p:nvPr/>
        </p:nvPicPr>
        <p:blipFill rotWithShape="1">
          <a:blip r:embed="rId4">
            <a:extLst>
              <a:ext uri="{28A0092B-C50C-407E-A947-70E740481C1C}">
                <a14:useLocalDpi xmlns:a14="http://schemas.microsoft.com/office/drawing/2010/main" val="0"/>
              </a:ext>
            </a:extLst>
          </a:blip>
          <a:srcRect l="19531" t="21143" r="17422" b="22753"/>
          <a:stretch/>
        </p:blipFill>
        <p:spPr bwMode="auto">
          <a:xfrm>
            <a:off x="1447800" y="2409788"/>
            <a:ext cx="6248400" cy="4448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5132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wipe(down)">
                                      <p:cBhvr>
                                        <p:cTn id="2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1600200"/>
          </a:xfrm>
        </p:spPr>
        <p:txBody>
          <a:bodyPr/>
          <a:lstStyle/>
          <a:p>
            <a:r>
              <a:rPr lang="en-US" sz="4000" dirty="0"/>
              <a:t>Group Policies Implementation </a:t>
            </a:r>
            <a:br>
              <a:rPr lang="en-US" sz="4000" dirty="0"/>
            </a:br>
            <a:endParaRPr lang="en-US" sz="4000" dirty="0"/>
          </a:p>
        </p:txBody>
      </p:sp>
      <p:sp>
        <p:nvSpPr>
          <p:cNvPr id="3" name="Content Placeholder 2"/>
          <p:cNvSpPr>
            <a:spLocks noGrp="1"/>
          </p:cNvSpPr>
          <p:nvPr>
            <p:ph idx="1"/>
          </p:nvPr>
        </p:nvSpPr>
        <p:spPr>
          <a:xfrm>
            <a:off x="0" y="685800"/>
            <a:ext cx="8915400" cy="4525963"/>
          </a:xfrm>
        </p:spPr>
        <p:txBody>
          <a:bodyPr/>
          <a:lstStyle/>
          <a:p>
            <a:pPr lvl="1"/>
            <a:endParaRPr lang="en-US" dirty="0"/>
          </a:p>
          <a:p>
            <a:r>
              <a:rPr lang="en-US" sz="2000" b="1" dirty="0"/>
              <a:t>Policy for local admins- </a:t>
            </a:r>
            <a:r>
              <a:rPr lang="en-US" sz="2000" dirty="0"/>
              <a:t>by this we enforced the policy by which local administrators can’t login on student domain without password </a:t>
            </a:r>
          </a:p>
          <a:p>
            <a:pPr lvl="1"/>
            <a:r>
              <a:rPr lang="en-US" sz="1400" dirty="0"/>
              <a:t> Computer Configuration &gt; Preference &gt; Control Panel Settings &gt; Local User and Groups . Here you can add the local administrator for whom you want to enforce the password.</a:t>
            </a:r>
          </a:p>
          <a:p>
            <a:endParaRPr lang="en-US" dirty="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important pics\important pics\password policy.jpg"/>
          <p:cNvPicPr>
            <a:picLocks noChangeAspect="1" noChangeArrowheads="1"/>
          </p:cNvPicPr>
          <p:nvPr/>
        </p:nvPicPr>
        <p:blipFill rotWithShape="1">
          <a:blip r:embed="rId3">
            <a:extLst>
              <a:ext uri="{28A0092B-C50C-407E-A947-70E740481C1C}">
                <a14:useLocalDpi xmlns:a14="http://schemas.microsoft.com/office/drawing/2010/main" val="0"/>
              </a:ext>
            </a:extLst>
          </a:blip>
          <a:srcRect l="19570" t="20857" r="18214" b="23114"/>
          <a:stretch/>
        </p:blipFill>
        <p:spPr bwMode="auto">
          <a:xfrm>
            <a:off x="1514474" y="2438400"/>
            <a:ext cx="6134667"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7609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wipe(down)">
                                      <p:cBhvr>
                                        <p:cTn id="2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600200"/>
          </a:xfrm>
        </p:spPr>
        <p:txBody>
          <a:bodyPr/>
          <a:lstStyle/>
          <a:p>
            <a:r>
              <a:rPr lang="en-US" sz="4000" dirty="0"/>
              <a:t>Group </a:t>
            </a:r>
            <a:r>
              <a:rPr lang="en-US" sz="4000" dirty="0" smtClean="0"/>
              <a:t>Policies Implementation </a:t>
            </a:r>
            <a:r>
              <a:rPr lang="en-US" sz="4000" dirty="0"/>
              <a:t/>
            </a:r>
            <a:br>
              <a:rPr lang="en-US" sz="4000" dirty="0"/>
            </a:br>
            <a:endParaRPr lang="en-US" sz="4000" dirty="0"/>
          </a:p>
        </p:txBody>
      </p:sp>
      <p:sp>
        <p:nvSpPr>
          <p:cNvPr id="3" name="Content Placeholder 2"/>
          <p:cNvSpPr>
            <a:spLocks noGrp="1"/>
          </p:cNvSpPr>
          <p:nvPr>
            <p:ph idx="1"/>
          </p:nvPr>
        </p:nvSpPr>
        <p:spPr>
          <a:xfrm>
            <a:off x="0" y="533400"/>
            <a:ext cx="9067800" cy="5105400"/>
          </a:xfrm>
        </p:spPr>
        <p:txBody>
          <a:bodyPr>
            <a:normAutofit/>
          </a:bodyPr>
          <a:lstStyle/>
          <a:p>
            <a:pPr lvl="1"/>
            <a:endParaRPr lang="en-US" dirty="0" smtClean="0"/>
          </a:p>
          <a:p>
            <a:pPr lvl="1"/>
            <a:endParaRPr lang="en-US" dirty="0" smtClean="0"/>
          </a:p>
          <a:p>
            <a:r>
              <a:rPr lang="en-US" sz="2000" b="1" dirty="0" smtClean="0"/>
              <a:t>Deployment of Printers using VBS script – </a:t>
            </a:r>
            <a:r>
              <a:rPr lang="en-US" sz="2000" dirty="0" smtClean="0"/>
              <a:t>it helps to deploy required printers automatically by adding a VBS script in the group policy </a:t>
            </a:r>
            <a:endParaRPr lang="en-US" sz="2000" dirty="0"/>
          </a:p>
          <a:p>
            <a:pPr lvl="1"/>
            <a:r>
              <a:rPr lang="en-US" sz="1400" dirty="0" smtClean="0"/>
              <a:t>in the </a:t>
            </a:r>
            <a:r>
              <a:rPr lang="en-US" sz="1400" dirty="0" err="1" smtClean="0"/>
              <a:t>gpmc</a:t>
            </a:r>
            <a:r>
              <a:rPr lang="en-US" sz="1400" dirty="0" smtClean="0"/>
              <a:t> , edit the </a:t>
            </a:r>
            <a:r>
              <a:rPr lang="en-US" sz="1400" dirty="0" err="1" smtClean="0"/>
              <a:t>gpo</a:t>
            </a:r>
            <a:r>
              <a:rPr lang="en-US" sz="1400" dirty="0" smtClean="0"/>
              <a:t> “proxy” , go to User Configuration &gt; Windows Setting &gt; Scripts &gt; Logon and add the </a:t>
            </a:r>
            <a:r>
              <a:rPr lang="en-US" sz="1400" dirty="0" err="1"/>
              <a:t>v</a:t>
            </a:r>
            <a:r>
              <a:rPr lang="en-US" sz="1400" dirty="0" err="1" smtClean="0"/>
              <a:t>bs</a:t>
            </a:r>
            <a:r>
              <a:rPr lang="en-US" sz="1400" dirty="0" smtClean="0"/>
              <a:t> script here</a:t>
            </a:r>
            <a:endParaRPr lang="en-US" sz="1400" dirty="0"/>
          </a:p>
          <a:p>
            <a:pPr marL="0" indent="0">
              <a:buNone/>
            </a:pPr>
            <a:endParaRPr lang="en-US" dirty="0" smtClean="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Prakhar Sharma\Desktop\am intern\printer deployment.jpg"/>
          <p:cNvPicPr>
            <a:picLocks noChangeAspect="1" noChangeArrowheads="1"/>
          </p:cNvPicPr>
          <p:nvPr/>
        </p:nvPicPr>
        <p:blipFill rotWithShape="1">
          <a:blip r:embed="rId3">
            <a:extLst>
              <a:ext uri="{28A0092B-C50C-407E-A947-70E740481C1C}">
                <a14:useLocalDpi xmlns:a14="http://schemas.microsoft.com/office/drawing/2010/main" val="0"/>
              </a:ext>
            </a:extLst>
          </a:blip>
          <a:srcRect b="16692"/>
          <a:stretch/>
        </p:blipFill>
        <p:spPr bwMode="auto">
          <a:xfrm>
            <a:off x="883927" y="2435909"/>
            <a:ext cx="7193273" cy="4300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5742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122"/>
                                        </p:tgtEl>
                                        <p:attrNameLst>
                                          <p:attrName>style.visibility</p:attrName>
                                        </p:attrNameLst>
                                      </p:cBhvr>
                                      <p:to>
                                        <p:strVal val="visible"/>
                                      </p:to>
                                    </p:set>
                                    <p:animEffect transition="in" filter="wipe(down)">
                                      <p:cBhvr>
                                        <p:cTn id="2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r>
              <a:rPr lang="en-US" sz="4800" dirty="0" smtClean="0"/>
              <a:t>Exchange Server 2010</a:t>
            </a:r>
            <a:endParaRPr lang="en-US" sz="4800" dirty="0"/>
          </a:p>
        </p:txBody>
      </p:sp>
      <p:sp>
        <p:nvSpPr>
          <p:cNvPr id="3" name="Content Placeholder 2"/>
          <p:cNvSpPr>
            <a:spLocks noGrp="1"/>
          </p:cNvSpPr>
          <p:nvPr>
            <p:ph idx="1"/>
          </p:nvPr>
        </p:nvSpPr>
        <p:spPr/>
        <p:txBody>
          <a:bodyPr>
            <a:normAutofit lnSpcReduction="10000"/>
          </a:bodyPr>
          <a:lstStyle/>
          <a:p>
            <a:r>
              <a:rPr lang="en-US" dirty="0"/>
              <a:t>Microsoft Exchange Server is the server side of a client–server, collaborative application product developed by Microsoft</a:t>
            </a:r>
            <a:r>
              <a:rPr lang="en-US" dirty="0" smtClean="0"/>
              <a:t>.</a:t>
            </a:r>
          </a:p>
          <a:p>
            <a:r>
              <a:rPr lang="en-US" dirty="0"/>
              <a:t>It works with </a:t>
            </a:r>
            <a:r>
              <a:rPr lang="en-US" dirty="0" smtClean="0"/>
              <a:t>IMAP and HTTPS on </a:t>
            </a:r>
            <a:r>
              <a:rPr lang="en-US" dirty="0"/>
              <a:t>a very protected </a:t>
            </a:r>
            <a:r>
              <a:rPr lang="en-US" dirty="0" smtClean="0"/>
              <a:t>policy. All </a:t>
            </a:r>
            <a:r>
              <a:rPr lang="en-US" dirty="0"/>
              <a:t>info goes by IMAP and it’s difficult to be hacked , </a:t>
            </a:r>
            <a:r>
              <a:rPr lang="en-US" dirty="0" smtClean="0"/>
              <a:t>but if you are </a:t>
            </a:r>
            <a:r>
              <a:rPr lang="en-US" dirty="0"/>
              <a:t>admin </a:t>
            </a:r>
            <a:r>
              <a:rPr lang="en-US" dirty="0" smtClean="0"/>
              <a:t>you </a:t>
            </a:r>
            <a:r>
              <a:rPr lang="en-US" dirty="0"/>
              <a:t>can see </a:t>
            </a:r>
            <a:r>
              <a:rPr lang="en-US" dirty="0" smtClean="0"/>
              <a:t>everything.</a:t>
            </a:r>
            <a:endParaRPr lang="en-US" dirty="0"/>
          </a:p>
          <a:p>
            <a:r>
              <a:rPr lang="en-US" dirty="0"/>
              <a:t>What makes </a:t>
            </a:r>
            <a:r>
              <a:rPr lang="en-US" dirty="0" smtClean="0"/>
              <a:t>it most powerful</a:t>
            </a:r>
            <a:r>
              <a:rPr lang="en-US" dirty="0"/>
              <a:t> </a:t>
            </a:r>
            <a:r>
              <a:rPr lang="en-US" dirty="0" smtClean="0"/>
              <a:t>is </a:t>
            </a:r>
            <a:r>
              <a:rPr lang="en-US" dirty="0"/>
              <a:t>the cluster </a:t>
            </a:r>
            <a:r>
              <a:rPr lang="en-US" dirty="0" smtClean="0"/>
              <a:t>system, for </a:t>
            </a:r>
            <a:r>
              <a:rPr lang="en-US" dirty="0" err="1" smtClean="0"/>
              <a:t>e.g</a:t>
            </a:r>
            <a:r>
              <a:rPr lang="en-US" dirty="0" smtClean="0"/>
              <a:t>- You </a:t>
            </a:r>
            <a:r>
              <a:rPr lang="en-US" dirty="0"/>
              <a:t>can have two servers </a:t>
            </a:r>
            <a:r>
              <a:rPr lang="en-US" dirty="0" smtClean="0"/>
              <a:t>but make </a:t>
            </a:r>
            <a:r>
              <a:rPr lang="en-US" dirty="0"/>
              <a:t>it into one cluster and use it as one </a:t>
            </a:r>
            <a:r>
              <a:rPr lang="en-US" dirty="0" smtClean="0"/>
              <a:t>server</a:t>
            </a:r>
          </a:p>
          <a:p>
            <a:r>
              <a:rPr lang="en-US" dirty="0" smtClean="0"/>
              <a:t>If we use exchange server 2010 then outlook shouldn’t be less than 2007</a:t>
            </a:r>
            <a:endParaRPr lang="en-US" dirty="0"/>
          </a:p>
          <a:p>
            <a:endParaRPr lang="en-US" dirty="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3018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Exchange Server </a:t>
            </a:r>
            <a:r>
              <a:rPr lang="en-US" sz="4800" dirty="0" smtClean="0"/>
              <a:t>2010 </a:t>
            </a:r>
            <a:r>
              <a:rPr lang="en-US" sz="4800" dirty="0" err="1" smtClean="0"/>
              <a:t>contd</a:t>
            </a:r>
            <a:r>
              <a:rPr lang="en-US" sz="4800" dirty="0" smtClean="0"/>
              <a:t>…</a:t>
            </a:r>
            <a:endParaRPr lang="en-US" sz="4800" dirty="0"/>
          </a:p>
        </p:txBody>
      </p:sp>
      <p:sp>
        <p:nvSpPr>
          <p:cNvPr id="3" name="Content Placeholder 2"/>
          <p:cNvSpPr>
            <a:spLocks noGrp="1"/>
          </p:cNvSpPr>
          <p:nvPr>
            <p:ph idx="1"/>
          </p:nvPr>
        </p:nvSpPr>
        <p:spPr/>
        <p:txBody>
          <a:bodyPr/>
          <a:lstStyle/>
          <a:p>
            <a:r>
              <a:rPr lang="en-US" dirty="0"/>
              <a:t>Installed a win server 2008 </a:t>
            </a:r>
            <a:r>
              <a:rPr lang="en-US" dirty="0" smtClean="0"/>
              <a:t>R2 SP1 on </a:t>
            </a:r>
            <a:r>
              <a:rPr lang="en-US" dirty="0"/>
              <a:t>Hyper V for </a:t>
            </a:r>
            <a:r>
              <a:rPr lang="en-US" dirty="0" smtClean="0"/>
              <a:t>Exchange Server 2010.</a:t>
            </a:r>
          </a:p>
          <a:p>
            <a:r>
              <a:rPr lang="en-US" dirty="0" smtClean="0"/>
              <a:t>Installed roles “Web server (IIS)” and “ File Services”</a:t>
            </a:r>
          </a:p>
          <a:p>
            <a:r>
              <a:rPr lang="en-US" dirty="0" smtClean="0"/>
              <a:t>A user </a:t>
            </a:r>
            <a:r>
              <a:rPr lang="en-US" dirty="0" err="1" smtClean="0"/>
              <a:t>EXCadmin</a:t>
            </a:r>
            <a:r>
              <a:rPr lang="en-US" dirty="0" smtClean="0"/>
              <a:t> was created in Servers under student.com in ADS and EXC computer was added in computers section in servers in ADS.</a:t>
            </a:r>
          </a:p>
          <a:p>
            <a:r>
              <a:rPr lang="en-US" dirty="0" smtClean="0"/>
              <a:t>We then run ‘</a:t>
            </a:r>
            <a:r>
              <a:rPr lang="en-US" i="1" dirty="0" smtClean="0"/>
              <a:t>Prerequisite checker</a:t>
            </a:r>
            <a:r>
              <a:rPr lang="en-US" dirty="0" smtClean="0"/>
              <a:t>’ of Exchange Server 2010.</a:t>
            </a:r>
          </a:p>
          <a:p>
            <a:r>
              <a:rPr lang="en-US" dirty="0" smtClean="0"/>
              <a:t>We resolved the errors by applying Hotfix updates KB983440, KB979744, KB982867, KB977020 </a:t>
            </a:r>
          </a:p>
          <a:p>
            <a:endParaRPr lang="en-US" dirty="0" smtClean="0"/>
          </a:p>
          <a:p>
            <a:pPr marL="0" indent="0">
              <a:buNone/>
            </a:pPr>
            <a:endParaRPr lang="en-US" dirty="0"/>
          </a:p>
          <a:p>
            <a:endParaRPr lang="en-US" dirty="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9486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sz="4800" dirty="0" smtClean="0"/>
              <a:t>Windows Server 2008 R2 SP1</a:t>
            </a:r>
            <a:endParaRPr lang="en-US" sz="4800" dirty="0"/>
          </a:p>
        </p:txBody>
      </p:sp>
      <p:sp>
        <p:nvSpPr>
          <p:cNvPr id="3" name="Content Placeholder 2"/>
          <p:cNvSpPr>
            <a:spLocks noGrp="1"/>
          </p:cNvSpPr>
          <p:nvPr>
            <p:ph idx="1"/>
          </p:nvPr>
        </p:nvSpPr>
        <p:spPr>
          <a:xfrm>
            <a:off x="533400" y="1752600"/>
            <a:ext cx="8229600" cy="4267200"/>
          </a:xfrm>
        </p:spPr>
        <p:txBody>
          <a:bodyPr>
            <a:normAutofit fontScale="92500" lnSpcReduction="10000"/>
          </a:bodyPr>
          <a:lstStyle/>
          <a:p>
            <a:r>
              <a:rPr lang="en-US" dirty="0" smtClean="0"/>
              <a:t>It is a server OS produced by Microsoft</a:t>
            </a:r>
          </a:p>
          <a:p>
            <a:r>
              <a:rPr lang="en-US" dirty="0" smtClean="0"/>
              <a:t>It is the first 64-bit OS release</a:t>
            </a:r>
          </a:p>
          <a:p>
            <a:r>
              <a:rPr lang="en-US" dirty="0"/>
              <a:t>Helps to manage the remote computers efficiently</a:t>
            </a:r>
          </a:p>
          <a:p>
            <a:r>
              <a:rPr lang="en-US" dirty="0" smtClean="0"/>
              <a:t>New functionality for Active Directory, new Virtualization and management features, version 7.5 of IIS </a:t>
            </a:r>
          </a:p>
          <a:p>
            <a:r>
              <a:rPr lang="en-US" dirty="0" smtClean="0"/>
              <a:t>Designed to increase the reliability and flexibility of server infrastructure while helping save time and reduce costs</a:t>
            </a:r>
          </a:p>
          <a:p>
            <a:r>
              <a:rPr lang="en-US" dirty="0" smtClean="0"/>
              <a:t>Support diff. types of users (normal, admin etc.) for better distribution of permissions </a:t>
            </a:r>
          </a:p>
          <a:p>
            <a:r>
              <a:rPr lang="en-US" dirty="0" err="1" smtClean="0"/>
              <a:t>Arcelor</a:t>
            </a:r>
            <a:r>
              <a:rPr lang="en-US" dirty="0" smtClean="0"/>
              <a:t> Mittal uses corporative standard of this program</a:t>
            </a:r>
          </a:p>
          <a:p>
            <a:r>
              <a:rPr lang="en-US" dirty="0" smtClean="0"/>
              <a:t>It provides </a:t>
            </a:r>
            <a:r>
              <a:rPr lang="en-US" dirty="0"/>
              <a:t>both server and client virtualization, enabled by Hyper-V and Remote Desktop Services</a:t>
            </a:r>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0211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600200"/>
          </a:xfrm>
        </p:spPr>
        <p:txBody>
          <a:bodyPr/>
          <a:lstStyle/>
          <a:p>
            <a:r>
              <a:rPr lang="en-US" sz="4800" dirty="0"/>
              <a:t>Exchange Server 2010 </a:t>
            </a:r>
            <a:r>
              <a:rPr lang="en-US" sz="4800" dirty="0" err="1"/>
              <a:t>contd</a:t>
            </a:r>
            <a:r>
              <a:rPr lang="en-US" sz="4800" dirty="0"/>
              <a:t>…</a:t>
            </a:r>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Before installation of exchange server we extended the schema on ADS for exchange server as follows:-</a:t>
            </a:r>
          </a:p>
          <a:p>
            <a:pPr lvl="1"/>
            <a:r>
              <a:rPr lang="en-US" dirty="0" smtClean="0"/>
              <a:t>Go to ADS &gt; run &gt; “path where exchange server installation is present”\setup.com /</a:t>
            </a:r>
            <a:r>
              <a:rPr lang="en-US" dirty="0" err="1" smtClean="0"/>
              <a:t>preparead</a:t>
            </a:r>
            <a:r>
              <a:rPr lang="en-US" dirty="0" smtClean="0"/>
              <a:t>/</a:t>
            </a:r>
            <a:r>
              <a:rPr lang="en-US" dirty="0" err="1" smtClean="0"/>
              <a:t>organizationname</a:t>
            </a:r>
            <a:r>
              <a:rPr lang="en-US" dirty="0" smtClean="0"/>
              <a:t>:”student”</a:t>
            </a:r>
          </a:p>
          <a:p>
            <a:r>
              <a:rPr lang="en-US" dirty="0" smtClean="0"/>
              <a:t>We started with the installation of exchange server 2010 with the necessary settings during the installation.</a:t>
            </a:r>
          </a:p>
          <a:p>
            <a:r>
              <a:rPr lang="en-US" dirty="0" smtClean="0"/>
              <a:t>After the installation, in Microsoft exchange console, in recipient configuration we added a mailbox for ‘</a:t>
            </a:r>
            <a:r>
              <a:rPr lang="en-US" i="1" dirty="0" err="1" smtClean="0"/>
              <a:t>testuser</a:t>
            </a:r>
            <a:r>
              <a:rPr lang="en-US" dirty="0" smtClean="0"/>
              <a:t>’ by right clicking and adding the mailbox with necessary settings. Also we can add mailbox for existing users.</a:t>
            </a:r>
          </a:p>
          <a:p>
            <a:pPr lvl="1"/>
            <a:r>
              <a:rPr lang="en-US" b="1" dirty="0" smtClean="0"/>
              <a:t>NOTE: </a:t>
            </a:r>
            <a:r>
              <a:rPr lang="en-US" b="1" dirty="0"/>
              <a:t>I</a:t>
            </a:r>
            <a:r>
              <a:rPr lang="en-US" b="1" dirty="0" smtClean="0"/>
              <a:t>f the user is not already been added in domain and a mailbox for him/her is created than automatically that user is created in the domain. </a:t>
            </a:r>
            <a:r>
              <a:rPr lang="en-US" dirty="0" smtClean="0"/>
              <a:t> </a:t>
            </a:r>
            <a:endParaRPr lang="en-US" dirty="0"/>
          </a:p>
        </p:txBody>
      </p:sp>
      <p:pic>
        <p:nvPicPr>
          <p:cNvPr id="4" name="Picture 2" descr="C:\Users\Prakhar Sharma\Desktop\am intern\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6488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Configuring OWA</a:t>
            </a:r>
            <a:endParaRPr lang="en-US" sz="4800" dirty="0"/>
          </a:p>
        </p:txBody>
      </p:sp>
      <p:sp>
        <p:nvSpPr>
          <p:cNvPr id="3" name="Content Placeholder 2"/>
          <p:cNvSpPr>
            <a:spLocks noGrp="1"/>
          </p:cNvSpPr>
          <p:nvPr>
            <p:ph idx="1"/>
          </p:nvPr>
        </p:nvSpPr>
        <p:spPr>
          <a:xfrm>
            <a:off x="457200" y="1798637"/>
            <a:ext cx="8229600" cy="4525963"/>
          </a:xfrm>
        </p:spPr>
        <p:txBody>
          <a:bodyPr/>
          <a:lstStyle/>
          <a:p>
            <a:r>
              <a:rPr lang="en-US" dirty="0" smtClean="0"/>
              <a:t>In order to access the outlook client from the client computer, do the following :-</a:t>
            </a:r>
          </a:p>
          <a:p>
            <a:pPr lvl="1"/>
            <a:r>
              <a:rPr lang="en-US" dirty="0" smtClean="0"/>
              <a:t>Open a web browser and in the address bar type </a:t>
            </a:r>
            <a:r>
              <a:rPr lang="en-US" dirty="0" smtClean="0">
                <a:hlinkClick r:id="rId2"/>
              </a:rPr>
              <a:t>https://exc.student.com/owa</a:t>
            </a:r>
            <a:r>
              <a:rPr lang="en-US" dirty="0" smtClean="0"/>
              <a:t> or </a:t>
            </a:r>
            <a:r>
              <a:rPr lang="en-US" dirty="0" smtClean="0">
                <a:hlinkClick r:id="rId3"/>
              </a:rPr>
              <a:t>https://192.168.1.4/owa</a:t>
            </a:r>
            <a:endParaRPr lang="en-US" dirty="0" smtClean="0"/>
          </a:p>
          <a:p>
            <a:pPr lvl="1"/>
            <a:r>
              <a:rPr lang="en-US" dirty="0" smtClean="0"/>
              <a:t>OWA stands for Outlook Web App, by this one can open his mailbox and can send and receive mail. </a:t>
            </a:r>
            <a:endParaRPr lang="en-US" dirty="0"/>
          </a:p>
          <a:p>
            <a:pPr lvl="1"/>
            <a:r>
              <a:rPr lang="en-US" dirty="0" smtClean="0"/>
              <a:t>To send a mail, add recipient as </a:t>
            </a:r>
            <a:r>
              <a:rPr lang="en-US" dirty="0" smtClean="0">
                <a:hlinkClick r:id="rId4"/>
              </a:rPr>
              <a:t>username@domain.com</a:t>
            </a:r>
            <a:r>
              <a:rPr lang="en-US" dirty="0" smtClean="0"/>
              <a:t> like excadmin@student.com </a:t>
            </a:r>
          </a:p>
          <a:p>
            <a:pPr marL="457200" lvl="1" indent="0">
              <a:buNone/>
            </a:pPr>
            <a:r>
              <a:rPr lang="en-US" dirty="0" smtClean="0"/>
              <a:t> </a:t>
            </a:r>
          </a:p>
          <a:p>
            <a:pPr marL="457200" lvl="1" indent="0">
              <a:buNone/>
            </a:pPr>
            <a:endParaRPr lang="en-US" dirty="0"/>
          </a:p>
        </p:txBody>
      </p:sp>
      <p:pic>
        <p:nvPicPr>
          <p:cNvPr id="4" name="Picture 2" descr="C:\Users\Prakhar Sharma\Desktop\am intern\a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6423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79" y="-628650"/>
            <a:ext cx="8229600" cy="1600200"/>
          </a:xfrm>
        </p:spPr>
        <p:txBody>
          <a:bodyPr/>
          <a:lstStyle/>
          <a:p>
            <a:r>
              <a:rPr lang="en-US" sz="4000" dirty="0" smtClean="0"/>
              <a:t>Configuring Outlook</a:t>
            </a:r>
            <a:endParaRPr lang="en-US" sz="4000" dirty="0"/>
          </a:p>
        </p:txBody>
      </p:sp>
      <p:pic>
        <p:nvPicPr>
          <p:cNvPr id="7170" name="Picture 2" descr="C:\Users\Prakhar Sharma\Desktop\am intern\outlook.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8900158" cy="5562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Prakhar Sharma\Desktop\am intern\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7542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wipe(down)">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600200"/>
          </a:xfrm>
        </p:spPr>
        <p:txBody>
          <a:bodyPr/>
          <a:lstStyle/>
          <a:p>
            <a:r>
              <a:rPr lang="en-US" sz="4000" dirty="0" smtClean="0"/>
              <a:t>Global Address list of Outlook used for sending mail</a:t>
            </a:r>
            <a:endParaRPr lang="en-US" sz="4000" dirty="0"/>
          </a:p>
        </p:txBody>
      </p:sp>
      <p:sp>
        <p:nvSpPr>
          <p:cNvPr id="3" name="Content Placeholder 2"/>
          <p:cNvSpPr>
            <a:spLocks noGrp="1"/>
          </p:cNvSpPr>
          <p:nvPr>
            <p:ph idx="1"/>
          </p:nvPr>
        </p:nvSpPr>
        <p:spPr/>
        <p:txBody>
          <a:bodyPr/>
          <a:lstStyle/>
          <a:p>
            <a:endParaRPr lang="en-US"/>
          </a:p>
        </p:txBody>
      </p:sp>
      <p:pic>
        <p:nvPicPr>
          <p:cNvPr id="8194" name="Picture 2" descr="C:\Users\Prakhar Sharma\Desktop\am intern\global address list.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715157" cy="4953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Prakhar Sharma\Desktop\am intern\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016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wipe(down)">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Printer Sharing</a:t>
            </a:r>
            <a:endParaRPr lang="en-US" dirty="0"/>
          </a:p>
        </p:txBody>
      </p:sp>
      <p:sp>
        <p:nvSpPr>
          <p:cNvPr id="3" name="Content Placeholder 2"/>
          <p:cNvSpPr>
            <a:spLocks noGrp="1"/>
          </p:cNvSpPr>
          <p:nvPr>
            <p:ph idx="1"/>
          </p:nvPr>
        </p:nvSpPr>
        <p:spPr>
          <a:xfrm>
            <a:off x="457200" y="1752600"/>
            <a:ext cx="8229600" cy="4267200"/>
          </a:xfrm>
        </p:spPr>
        <p:txBody>
          <a:bodyPr>
            <a:normAutofit/>
          </a:bodyPr>
          <a:lstStyle/>
          <a:p>
            <a:r>
              <a:rPr lang="en-US" dirty="0" smtClean="0"/>
              <a:t>Print Management provides print details about status of printers and print servers on the network</a:t>
            </a:r>
          </a:p>
          <a:p>
            <a:r>
              <a:rPr lang="en-US" dirty="0" smtClean="0"/>
              <a:t>Used to install printer connections to a group of client computers simultaneously and to monitor print queues remotely</a:t>
            </a:r>
          </a:p>
          <a:p>
            <a:r>
              <a:rPr lang="en-US" dirty="0"/>
              <a:t>We installed a Windows server 2008 R2 SP1 for </a:t>
            </a:r>
            <a:r>
              <a:rPr lang="en-US" dirty="0" smtClean="0"/>
              <a:t>FPS server </a:t>
            </a:r>
            <a:r>
              <a:rPr lang="en-US" dirty="0"/>
              <a:t>on 192.168.1.6</a:t>
            </a:r>
          </a:p>
          <a:p>
            <a:r>
              <a:rPr lang="en-US" dirty="0"/>
              <a:t>We then added roles File Services </a:t>
            </a:r>
            <a:r>
              <a:rPr lang="en-US" dirty="0" smtClean="0"/>
              <a:t>, File Server Resource Manager and </a:t>
            </a:r>
            <a:r>
              <a:rPr lang="en-US" dirty="0"/>
              <a:t>Print Services in the server Management console</a:t>
            </a:r>
          </a:p>
          <a:p>
            <a:pPr marL="0" indent="0">
              <a:buNone/>
            </a:pPr>
            <a:endParaRPr lang="en-US" dirty="0" smtClean="0"/>
          </a:p>
          <a:p>
            <a:endParaRPr lang="en-US" dirty="0"/>
          </a:p>
          <a:p>
            <a:endParaRPr lang="en-US" dirty="0" smtClean="0"/>
          </a:p>
          <a:p>
            <a:endParaRPr lang="en-US" dirty="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4625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92213"/>
          </a:xfrm>
        </p:spPr>
        <p:txBody>
          <a:bodyPr/>
          <a:lstStyle/>
          <a:p>
            <a:r>
              <a:rPr lang="en-US" dirty="0" smtClean="0"/>
              <a:t>File and Printer Sharing</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dirty="0" smtClean="0"/>
              <a:t>Adding new printer</a:t>
            </a:r>
          </a:p>
          <a:p>
            <a:pPr marL="228600" indent="-228600">
              <a:buFont typeface="+mj-lt"/>
              <a:buAutoNum type="arabicPeriod"/>
            </a:pPr>
            <a:r>
              <a:rPr lang="en-US" sz="1100" dirty="0" smtClean="0"/>
              <a:t>Right Click and select </a:t>
            </a:r>
          </a:p>
          <a:p>
            <a:pPr marL="0" indent="0">
              <a:buNone/>
            </a:pPr>
            <a:r>
              <a:rPr lang="en-US" sz="1100" dirty="0"/>
              <a:t> </a:t>
            </a:r>
            <a:r>
              <a:rPr lang="en-US" sz="1100" dirty="0" smtClean="0"/>
              <a:t>      add printer  </a:t>
            </a:r>
          </a:p>
          <a:p>
            <a:pPr marL="228600" indent="-228600">
              <a:buAutoNum type="arabicPeriod" startAt="2"/>
            </a:pPr>
            <a:r>
              <a:rPr lang="en-US" sz="1100" dirty="0" smtClean="0"/>
              <a:t>Select Add a TCP/IP </a:t>
            </a:r>
          </a:p>
          <a:p>
            <a:pPr marL="0" indent="0">
              <a:buNone/>
            </a:pPr>
            <a:r>
              <a:rPr lang="en-US" sz="1100" dirty="0"/>
              <a:t> </a:t>
            </a:r>
            <a:r>
              <a:rPr lang="en-US" sz="1100" dirty="0" smtClean="0"/>
              <a:t>     or Web Services Printer by </a:t>
            </a:r>
          </a:p>
          <a:p>
            <a:pPr marL="0" indent="0">
              <a:buNone/>
            </a:pPr>
            <a:r>
              <a:rPr lang="en-US" sz="1100" dirty="0"/>
              <a:t> </a:t>
            </a:r>
            <a:r>
              <a:rPr lang="en-US" sz="1100" dirty="0" smtClean="0"/>
              <a:t>     IP address or host name </a:t>
            </a:r>
          </a:p>
          <a:p>
            <a:pPr marL="228600" indent="-228600">
              <a:buAutoNum type="arabicPeriod" startAt="3"/>
            </a:pPr>
            <a:r>
              <a:rPr lang="en-US" sz="1100" dirty="0" smtClean="0"/>
              <a:t>Select TCP/IP devices and </a:t>
            </a:r>
          </a:p>
          <a:p>
            <a:pPr marL="0" indent="0">
              <a:buNone/>
            </a:pPr>
            <a:r>
              <a:rPr lang="en-US" sz="1100" dirty="0"/>
              <a:t> </a:t>
            </a:r>
            <a:r>
              <a:rPr lang="en-US" sz="1100" dirty="0" smtClean="0"/>
              <a:t>     enter IP and name </a:t>
            </a:r>
          </a:p>
          <a:p>
            <a:pPr marL="0" indent="0">
              <a:buNone/>
            </a:pPr>
            <a:r>
              <a:rPr lang="en-US" sz="1100" dirty="0" smtClean="0"/>
              <a:t>4.   Click Next </a:t>
            </a:r>
          </a:p>
          <a:p>
            <a:pPr marL="0" indent="0">
              <a:buNone/>
            </a:pPr>
            <a:r>
              <a:rPr lang="en-US" sz="1100" dirty="0" smtClean="0"/>
              <a:t>5.   Then it asks for Printer details </a:t>
            </a:r>
          </a:p>
          <a:p>
            <a:pPr marL="0" indent="0">
              <a:buNone/>
            </a:pPr>
            <a:r>
              <a:rPr lang="en-US" sz="1100" dirty="0" smtClean="0"/>
              <a:t>6.   Click Finish</a:t>
            </a:r>
          </a:p>
          <a:p>
            <a:pPr marL="0" indent="0">
              <a:buNone/>
            </a:pPr>
            <a:endParaRPr lang="en-US" sz="1100" dirty="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Prakhar Sharma\Desktop\am intern\fps_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905000"/>
            <a:ext cx="6213695" cy="4938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785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animEffect transition="in" filter="wipe(down)">
                                      <p:cBhvr>
                                        <p:cTn id="4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and Printer Sharing</a:t>
            </a:r>
            <a:endParaRPr lang="en-US" dirty="0"/>
          </a:p>
        </p:txBody>
      </p:sp>
      <p:sp>
        <p:nvSpPr>
          <p:cNvPr id="3" name="Content Placeholder 2"/>
          <p:cNvSpPr>
            <a:spLocks noGrp="1"/>
          </p:cNvSpPr>
          <p:nvPr>
            <p:ph idx="1"/>
          </p:nvPr>
        </p:nvSpPr>
        <p:spPr>
          <a:xfrm>
            <a:off x="457200" y="1828800"/>
            <a:ext cx="8229600" cy="4419600"/>
          </a:xfrm>
        </p:spPr>
        <p:txBody>
          <a:bodyPr>
            <a:normAutofit fontScale="62500" lnSpcReduction="20000"/>
          </a:bodyPr>
          <a:lstStyle/>
          <a:p>
            <a:pPr marL="0" indent="0">
              <a:buNone/>
            </a:pPr>
            <a:r>
              <a:rPr lang="en-US" sz="2900" dirty="0"/>
              <a:t>To modify permissions of a shared folder in </a:t>
            </a:r>
            <a:r>
              <a:rPr lang="en-US" sz="2900" b="1" dirty="0"/>
              <a:t>Share and Storage Management</a:t>
            </a:r>
            <a:r>
              <a:rPr lang="en-US" sz="2900" dirty="0"/>
              <a:t> </a:t>
            </a:r>
          </a:p>
          <a:p>
            <a:r>
              <a:rPr lang="en-US" dirty="0"/>
              <a:t>Right-click on the folder then select </a:t>
            </a:r>
            <a:r>
              <a:rPr lang="en-US" b="1" dirty="0"/>
              <a:t>Properties</a:t>
            </a:r>
            <a:r>
              <a:rPr lang="en-US" dirty="0" smtClean="0"/>
              <a:t>. Select </a:t>
            </a:r>
            <a:r>
              <a:rPr lang="en-US" dirty="0"/>
              <a:t>the </a:t>
            </a:r>
            <a:r>
              <a:rPr lang="en-US" b="1" dirty="0"/>
              <a:t>Permissions</a:t>
            </a:r>
            <a:r>
              <a:rPr lang="en-US" dirty="0"/>
              <a:t> tab and then click on </a:t>
            </a:r>
            <a:r>
              <a:rPr lang="en-US" b="1" dirty="0"/>
              <a:t>Share </a:t>
            </a:r>
            <a:r>
              <a:rPr lang="en-US" b="1" dirty="0" smtClean="0"/>
              <a:t>Permissions</a:t>
            </a:r>
            <a:endParaRPr lang="en-US" dirty="0"/>
          </a:p>
          <a:p>
            <a:r>
              <a:rPr lang="en-US" dirty="0"/>
              <a:t>You can select a group or user that already has permissions defined for the share and then modify their permissions. Select a group or user and click Remove to stop assigning share permissions to it.</a:t>
            </a:r>
          </a:p>
          <a:p>
            <a:r>
              <a:rPr lang="en-US" dirty="0"/>
              <a:t>To define permissions for another group or user click </a:t>
            </a:r>
            <a:r>
              <a:rPr lang="en-US" b="1" dirty="0"/>
              <a:t>Add</a:t>
            </a:r>
            <a:r>
              <a:rPr lang="en-US" dirty="0"/>
              <a:t>, the standard dialog box for selecting users appears.</a:t>
            </a:r>
          </a:p>
          <a:p>
            <a:r>
              <a:rPr lang="en-US" dirty="0"/>
              <a:t>Click </a:t>
            </a:r>
            <a:r>
              <a:rPr lang="en-US" b="1" dirty="0"/>
              <a:t>NTFS Permissions</a:t>
            </a:r>
            <a:r>
              <a:rPr lang="en-US" dirty="0"/>
              <a:t>, a dialog box appears however note that there are four additional types of permissions available and there is also an </a:t>
            </a:r>
            <a:r>
              <a:rPr lang="en-US" b="1" dirty="0"/>
              <a:t>Advanced</a:t>
            </a:r>
            <a:r>
              <a:rPr lang="en-US" dirty="0"/>
              <a:t> button.</a:t>
            </a:r>
          </a:p>
          <a:p>
            <a:r>
              <a:rPr lang="en-US" dirty="0"/>
              <a:t>Click on </a:t>
            </a:r>
            <a:r>
              <a:rPr lang="en-US" b="1" dirty="0"/>
              <a:t>Advanced</a:t>
            </a:r>
            <a:r>
              <a:rPr lang="en-US" dirty="0"/>
              <a:t> to view the Advanced Security dialog box.</a:t>
            </a:r>
          </a:p>
          <a:p>
            <a:r>
              <a:rPr lang="en-US" dirty="0"/>
              <a:t>Select a permission entry from the list visible on the </a:t>
            </a:r>
            <a:r>
              <a:rPr lang="en-US" b="1" dirty="0"/>
              <a:t>Permissions</a:t>
            </a:r>
            <a:r>
              <a:rPr lang="en-US" dirty="0"/>
              <a:t> tab, and then click </a:t>
            </a:r>
            <a:r>
              <a:rPr lang="en-US" b="1" dirty="0"/>
              <a:t>Edit</a:t>
            </a:r>
            <a:r>
              <a:rPr lang="en-US" dirty="0"/>
              <a:t>. You can see that there are fourteen different permissions that are more precise than what is visible in the standard NTFS permissions dialog box.</a:t>
            </a:r>
          </a:p>
          <a:p>
            <a:r>
              <a:rPr lang="en-US" dirty="0"/>
              <a:t>Click the </a:t>
            </a:r>
            <a:r>
              <a:rPr lang="en-US" b="1" dirty="0"/>
              <a:t>Owner</a:t>
            </a:r>
            <a:r>
              <a:rPr lang="en-US" dirty="0"/>
              <a:t> tab to configure the owner of the folder. </a:t>
            </a:r>
            <a:r>
              <a:rPr lang="en-US" dirty="0" smtClean="0"/>
              <a:t>To </a:t>
            </a:r>
            <a:r>
              <a:rPr lang="en-US" dirty="0"/>
              <a:t>change the owner select an account from the list and click </a:t>
            </a:r>
            <a:r>
              <a:rPr lang="en-US" b="1" dirty="0"/>
              <a:t>Apply</a:t>
            </a:r>
            <a:r>
              <a:rPr lang="en-US" dirty="0"/>
              <a:t>. </a:t>
            </a:r>
            <a:r>
              <a:rPr lang="en-US" dirty="0" smtClean="0"/>
              <a:t>The </a:t>
            </a:r>
            <a:r>
              <a:rPr lang="en-US" dirty="0"/>
              <a:t>ability for users who belong to the Administrators group to seize ownership can be very useful, for example, when an employee leaves the firm an administrator can take ownership of the user’s data and grant permission to their supervisor</a:t>
            </a:r>
            <a:r>
              <a:rPr lang="en-US" dirty="0" smtClean="0"/>
              <a:t>.</a:t>
            </a:r>
            <a:endParaRPr lang="en-US" dirty="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5820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FPS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874837"/>
            <a:ext cx="8229600" cy="4525963"/>
          </a:xfrm>
        </p:spPr>
        <p:txBody>
          <a:bodyPr/>
          <a:lstStyle/>
          <a:p>
            <a:r>
              <a:rPr lang="en-US" dirty="0"/>
              <a:t>T</a:t>
            </a:r>
            <a:r>
              <a:rPr lang="en-US" dirty="0" smtClean="0"/>
              <a:t>he publicly shared folder ‘Finance’ was restricted to folder size of 100KB. Also we restricted the types of files that the folder could contain. </a:t>
            </a:r>
          </a:p>
          <a:p>
            <a:r>
              <a:rPr lang="en-US" dirty="0" smtClean="0"/>
              <a:t>After new file settings are applied, the already existing files of that corresponding type remain unaltered</a:t>
            </a:r>
            <a:endParaRPr lang="en-US" dirty="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5335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600200"/>
          </a:xfrm>
        </p:spPr>
        <p:txBody>
          <a:bodyPr/>
          <a:lstStyle/>
          <a:p>
            <a:r>
              <a:rPr lang="en-US" dirty="0" smtClean="0"/>
              <a:t>SCCM </a:t>
            </a:r>
            <a:endParaRPr lang="en-US" dirty="0"/>
          </a:p>
        </p:txBody>
      </p:sp>
      <p:sp>
        <p:nvSpPr>
          <p:cNvPr id="3" name="Content Placeholder 2"/>
          <p:cNvSpPr>
            <a:spLocks noGrp="1"/>
          </p:cNvSpPr>
          <p:nvPr>
            <p:ph idx="1"/>
          </p:nvPr>
        </p:nvSpPr>
        <p:spPr/>
        <p:txBody>
          <a:bodyPr>
            <a:normAutofit fontScale="92500" lnSpcReduction="10000"/>
          </a:bodyPr>
          <a:lstStyle/>
          <a:p>
            <a:r>
              <a:rPr lang="en-US" dirty="0"/>
              <a:t>Microsoft System Center Configuration Manager helps you to empower people to use the devices and applications they need to be productive, while maintaining corporate compliance and control</a:t>
            </a:r>
            <a:r>
              <a:rPr lang="en-US" dirty="0" smtClean="0"/>
              <a:t>.</a:t>
            </a:r>
          </a:p>
          <a:p>
            <a:r>
              <a:rPr lang="en-US" dirty="0"/>
              <a:t>It accomplishes this with a unified infrastructure that gives a single pane of glass to manage physical, virtual, and mobile clients</a:t>
            </a:r>
            <a:r>
              <a:rPr lang="en-US" dirty="0" smtClean="0"/>
              <a:t>.</a:t>
            </a:r>
          </a:p>
          <a:p>
            <a:r>
              <a:rPr lang="en-US" dirty="0"/>
              <a:t>P</a:t>
            </a:r>
            <a:r>
              <a:rPr lang="en-US" dirty="0" smtClean="0"/>
              <a:t>rovides </a:t>
            </a:r>
            <a:r>
              <a:rPr lang="en-US" dirty="0"/>
              <a:t>tools and improvements that make it easier for IT administrators to do their </a:t>
            </a:r>
            <a:r>
              <a:rPr lang="en-US" dirty="0" smtClean="0"/>
              <a:t>jobs.</a:t>
            </a:r>
          </a:p>
          <a:p>
            <a:r>
              <a:rPr lang="en-US" dirty="0"/>
              <a:t>provides a comprehensive solution for change and configuration management for the Microsoft platform, enabling organizations to provide relevant software and updates to users quickly and cost-effectively.</a:t>
            </a:r>
          </a:p>
          <a:p>
            <a:endParaRPr lang="en-US" dirty="0" smtClean="0"/>
          </a:p>
          <a:p>
            <a:endParaRPr lang="en-US" dirty="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1351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3200400" y="2687780"/>
            <a:ext cx="2667000" cy="14478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3429000" y="2996181"/>
            <a:ext cx="1981200" cy="830997"/>
          </a:xfrm>
          <a:prstGeom prst="rect">
            <a:avLst/>
          </a:prstGeom>
          <a:noFill/>
        </p:spPr>
        <p:txBody>
          <a:bodyPr wrap="square" rtlCol="0">
            <a:spAutoFit/>
          </a:bodyPr>
          <a:lstStyle/>
          <a:p>
            <a:pPr algn="ctr"/>
            <a:r>
              <a:rPr lang="en-US" sz="2400" dirty="0" smtClean="0"/>
              <a:t>BENEFITS OF SCCM</a:t>
            </a:r>
            <a:endParaRPr lang="en-US" sz="2400" dirty="0"/>
          </a:p>
        </p:txBody>
      </p:sp>
      <p:sp>
        <p:nvSpPr>
          <p:cNvPr id="6" name="Rectangle 5"/>
          <p:cNvSpPr/>
          <p:nvPr/>
        </p:nvSpPr>
        <p:spPr>
          <a:xfrm>
            <a:off x="6019800" y="2005581"/>
            <a:ext cx="2514600" cy="990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228600" y="4114800"/>
            <a:ext cx="25146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304800" y="1939819"/>
            <a:ext cx="2680855" cy="10227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5715000" y="4114800"/>
            <a:ext cx="3110345" cy="1066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611332" y="5751096"/>
            <a:ext cx="1903268"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4655128" y="443345"/>
            <a:ext cx="28575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1641764" y="457200"/>
            <a:ext cx="2514600" cy="838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3098222" y="5653571"/>
            <a:ext cx="2515033" cy="9233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p:cNvSpPr txBox="1"/>
          <p:nvPr/>
        </p:nvSpPr>
        <p:spPr>
          <a:xfrm>
            <a:off x="1769919" y="553134"/>
            <a:ext cx="2310245" cy="646331"/>
          </a:xfrm>
          <a:prstGeom prst="rect">
            <a:avLst/>
          </a:prstGeom>
          <a:noFill/>
        </p:spPr>
        <p:txBody>
          <a:bodyPr wrap="square" rtlCol="0">
            <a:spAutoFit/>
          </a:bodyPr>
          <a:lstStyle/>
          <a:p>
            <a:r>
              <a:rPr lang="en-US" dirty="0" smtClean="0"/>
              <a:t>Collecting H/W and S/W inventory</a:t>
            </a:r>
            <a:endParaRPr lang="en-US" dirty="0"/>
          </a:p>
        </p:txBody>
      </p:sp>
      <p:sp>
        <p:nvSpPr>
          <p:cNvPr id="17" name="TextBox 16"/>
          <p:cNvSpPr txBox="1"/>
          <p:nvPr/>
        </p:nvSpPr>
        <p:spPr>
          <a:xfrm>
            <a:off x="4800600" y="539279"/>
            <a:ext cx="2845378" cy="646331"/>
          </a:xfrm>
          <a:prstGeom prst="rect">
            <a:avLst/>
          </a:prstGeom>
          <a:noFill/>
        </p:spPr>
        <p:txBody>
          <a:bodyPr wrap="square" rtlCol="0">
            <a:spAutoFit/>
          </a:bodyPr>
          <a:lstStyle/>
          <a:p>
            <a:r>
              <a:rPr lang="en-US" dirty="0" smtClean="0"/>
              <a:t>Distributing &amp; installing S/W applications</a:t>
            </a:r>
            <a:endParaRPr lang="en-US" dirty="0"/>
          </a:p>
        </p:txBody>
      </p:sp>
      <p:sp>
        <p:nvSpPr>
          <p:cNvPr id="18" name="TextBox 17"/>
          <p:cNvSpPr txBox="1"/>
          <p:nvPr/>
        </p:nvSpPr>
        <p:spPr>
          <a:xfrm>
            <a:off x="304800" y="2039216"/>
            <a:ext cx="2793423" cy="923330"/>
          </a:xfrm>
          <a:prstGeom prst="rect">
            <a:avLst/>
          </a:prstGeom>
          <a:noFill/>
        </p:spPr>
        <p:txBody>
          <a:bodyPr wrap="square" rtlCol="0">
            <a:spAutoFit/>
          </a:bodyPr>
          <a:lstStyle/>
          <a:p>
            <a:pPr algn="ctr"/>
            <a:r>
              <a:rPr lang="en-US" dirty="0"/>
              <a:t>Distributing &amp; installing </a:t>
            </a:r>
            <a:r>
              <a:rPr lang="en-US" dirty="0" smtClean="0"/>
              <a:t>updates to S/W </a:t>
            </a:r>
          </a:p>
          <a:p>
            <a:pPr algn="ctr"/>
            <a:r>
              <a:rPr lang="en-US" dirty="0" err="1" smtClean="0"/>
              <a:t>eg</a:t>
            </a:r>
            <a:r>
              <a:rPr lang="en-US" dirty="0" smtClean="0"/>
              <a:t>: security fixes </a:t>
            </a:r>
            <a:endParaRPr lang="en-US" dirty="0"/>
          </a:p>
        </p:txBody>
      </p:sp>
      <p:sp>
        <p:nvSpPr>
          <p:cNvPr id="19" name="TextBox 18"/>
          <p:cNvSpPr txBox="1"/>
          <p:nvPr/>
        </p:nvSpPr>
        <p:spPr>
          <a:xfrm>
            <a:off x="341747" y="4182979"/>
            <a:ext cx="2023311" cy="646331"/>
          </a:xfrm>
          <a:prstGeom prst="rect">
            <a:avLst/>
          </a:prstGeom>
          <a:noFill/>
        </p:spPr>
        <p:txBody>
          <a:bodyPr wrap="none" rtlCol="0">
            <a:spAutoFit/>
          </a:bodyPr>
          <a:lstStyle/>
          <a:p>
            <a:pPr algn="ctr"/>
            <a:r>
              <a:rPr lang="en-US" dirty="0" smtClean="0"/>
              <a:t>Deploying  </a:t>
            </a:r>
          </a:p>
          <a:p>
            <a:pPr algn="ctr"/>
            <a:r>
              <a:rPr lang="en-US" dirty="0" smtClean="0"/>
              <a:t>Operating System</a:t>
            </a:r>
            <a:endParaRPr lang="en-US" dirty="0"/>
          </a:p>
        </p:txBody>
      </p:sp>
      <p:sp>
        <p:nvSpPr>
          <p:cNvPr id="20" name="TextBox 19"/>
          <p:cNvSpPr txBox="1"/>
          <p:nvPr/>
        </p:nvSpPr>
        <p:spPr>
          <a:xfrm>
            <a:off x="537990" y="5847030"/>
            <a:ext cx="2114550" cy="646331"/>
          </a:xfrm>
          <a:prstGeom prst="rect">
            <a:avLst/>
          </a:prstGeom>
          <a:noFill/>
        </p:spPr>
        <p:txBody>
          <a:bodyPr wrap="square" rtlCol="0">
            <a:spAutoFit/>
          </a:bodyPr>
          <a:lstStyle/>
          <a:p>
            <a:pPr algn="ctr"/>
            <a:r>
              <a:rPr lang="en-US" dirty="0" smtClean="0"/>
              <a:t>Metering </a:t>
            </a:r>
          </a:p>
          <a:p>
            <a:pPr algn="ctr"/>
            <a:r>
              <a:rPr lang="en-US" dirty="0" smtClean="0"/>
              <a:t>software usage</a:t>
            </a:r>
            <a:endParaRPr lang="en-US" dirty="0"/>
          </a:p>
        </p:txBody>
      </p:sp>
      <p:sp>
        <p:nvSpPr>
          <p:cNvPr id="21" name="TextBox 20"/>
          <p:cNvSpPr txBox="1"/>
          <p:nvPr/>
        </p:nvSpPr>
        <p:spPr>
          <a:xfrm>
            <a:off x="5867400" y="4182979"/>
            <a:ext cx="2819400" cy="923330"/>
          </a:xfrm>
          <a:prstGeom prst="rect">
            <a:avLst/>
          </a:prstGeom>
          <a:noFill/>
        </p:spPr>
        <p:txBody>
          <a:bodyPr wrap="square" rtlCol="0">
            <a:spAutoFit/>
          </a:bodyPr>
          <a:lstStyle/>
          <a:p>
            <a:r>
              <a:rPr lang="en-US" dirty="0" smtClean="0"/>
              <a:t>Remotely controlling computers to provide troubleshooting support</a:t>
            </a:r>
            <a:endParaRPr lang="en-US" dirty="0"/>
          </a:p>
        </p:txBody>
      </p:sp>
      <p:sp>
        <p:nvSpPr>
          <p:cNvPr id="23" name="TextBox 22"/>
          <p:cNvSpPr txBox="1"/>
          <p:nvPr/>
        </p:nvSpPr>
        <p:spPr>
          <a:xfrm>
            <a:off x="6083877" y="2039216"/>
            <a:ext cx="2386445" cy="923330"/>
          </a:xfrm>
          <a:prstGeom prst="rect">
            <a:avLst/>
          </a:prstGeom>
          <a:noFill/>
        </p:spPr>
        <p:txBody>
          <a:bodyPr wrap="square" rtlCol="0">
            <a:spAutoFit/>
          </a:bodyPr>
          <a:lstStyle/>
          <a:p>
            <a:r>
              <a:rPr lang="en-US" dirty="0" smtClean="0"/>
              <a:t>Track Database growth in SQL Server databases</a:t>
            </a:r>
            <a:endParaRPr lang="en-US" sz="3200" dirty="0"/>
          </a:p>
        </p:txBody>
      </p:sp>
      <p:sp>
        <p:nvSpPr>
          <p:cNvPr id="24" name="TextBox 23"/>
          <p:cNvSpPr txBox="1"/>
          <p:nvPr/>
        </p:nvSpPr>
        <p:spPr>
          <a:xfrm>
            <a:off x="3225944" y="5665966"/>
            <a:ext cx="2387312" cy="923330"/>
          </a:xfrm>
          <a:prstGeom prst="rect">
            <a:avLst/>
          </a:prstGeom>
          <a:noFill/>
        </p:spPr>
        <p:txBody>
          <a:bodyPr wrap="square" rtlCol="0">
            <a:spAutoFit/>
          </a:bodyPr>
          <a:lstStyle/>
          <a:p>
            <a:r>
              <a:rPr lang="en-US" dirty="0" smtClean="0"/>
              <a:t>By an affordable comprehensive IT management solution</a:t>
            </a:r>
            <a:endParaRPr lang="en-US" dirty="0"/>
          </a:p>
        </p:txBody>
      </p:sp>
      <p:sp>
        <p:nvSpPr>
          <p:cNvPr id="25" name="Rectangle 24"/>
          <p:cNvSpPr/>
          <p:nvPr/>
        </p:nvSpPr>
        <p:spPr>
          <a:xfrm>
            <a:off x="6083877" y="5751096"/>
            <a:ext cx="2450523" cy="825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TextBox 25"/>
          <p:cNvSpPr txBox="1"/>
          <p:nvPr/>
        </p:nvSpPr>
        <p:spPr>
          <a:xfrm>
            <a:off x="6083877" y="5847030"/>
            <a:ext cx="2386445" cy="646331"/>
          </a:xfrm>
          <a:prstGeom prst="rect">
            <a:avLst/>
          </a:prstGeom>
          <a:noFill/>
        </p:spPr>
        <p:txBody>
          <a:bodyPr wrap="square" rtlCol="0">
            <a:spAutoFit/>
          </a:bodyPr>
          <a:lstStyle/>
          <a:p>
            <a:r>
              <a:rPr lang="en-US" dirty="0" smtClean="0"/>
              <a:t>Gain visibility into your IT environment</a:t>
            </a:r>
            <a:endParaRPr lang="en-US" dirty="0"/>
          </a:p>
        </p:txBody>
      </p:sp>
      <p:cxnSp>
        <p:nvCxnSpPr>
          <p:cNvPr id="3" name="Straight Connector 2"/>
          <p:cNvCxnSpPr/>
          <p:nvPr/>
        </p:nvCxnSpPr>
        <p:spPr>
          <a:xfrm flipH="1" flipV="1">
            <a:off x="3733800" y="1295400"/>
            <a:ext cx="422564" cy="147218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flipH="1">
            <a:off x="5067300" y="1281545"/>
            <a:ext cx="419100" cy="1486036"/>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H="1">
            <a:off x="5613254" y="2528520"/>
            <a:ext cx="406545" cy="318519"/>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flipV="1">
            <a:off x="5435311" y="3846416"/>
            <a:ext cx="323850" cy="287622"/>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flipH="1" flipV="1">
            <a:off x="4800600" y="4114800"/>
            <a:ext cx="1283278" cy="1636299"/>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24" idx="0"/>
          </p:cNvCxnSpPr>
          <p:nvPr/>
        </p:nvCxnSpPr>
        <p:spPr>
          <a:xfrm flipV="1">
            <a:off x="4419600" y="4135580"/>
            <a:ext cx="0" cy="153038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V="1">
            <a:off x="2514600" y="3990227"/>
            <a:ext cx="1219200" cy="1760869"/>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V="1">
            <a:off x="2209800" y="3617816"/>
            <a:ext cx="1025020" cy="496984"/>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2993448" y="2456947"/>
            <a:ext cx="635577" cy="390092"/>
          </a:xfrm>
          <a:prstGeom prst="line">
            <a:avLst/>
          </a:prstGeom>
        </p:spPr>
        <p:style>
          <a:lnRef idx="1">
            <a:schemeClr val="dk1"/>
          </a:lnRef>
          <a:fillRef idx="0">
            <a:schemeClr val="dk1"/>
          </a:fillRef>
          <a:effectRef idx="0">
            <a:schemeClr val="dk1"/>
          </a:effectRef>
          <a:fontRef idx="minor">
            <a:schemeClr val="tx1"/>
          </a:fontRef>
        </p:style>
      </p:cxnSp>
      <p:pic>
        <p:nvPicPr>
          <p:cNvPr id="31"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1236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ppt_x"/>
                                          </p:val>
                                        </p:tav>
                                        <p:tav tm="100000">
                                          <p:val>
                                            <p:strVal val="#ppt_x"/>
                                          </p:val>
                                        </p:tav>
                                      </p:tavLst>
                                    </p:anim>
                                    <p:anim calcmode="lin" valueType="num">
                                      <p:cBhvr additive="base">
                                        <p:cTn id="3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P spid="18" grpId="0"/>
      <p:bldP spid="19" grpId="0"/>
      <p:bldP spid="20" grpId="0"/>
      <p:bldP spid="21" grpId="0"/>
      <p:bldP spid="23" grpId="0"/>
      <p:bldP spid="24"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19200"/>
          </a:xfrm>
        </p:spPr>
        <p:txBody>
          <a:bodyPr/>
          <a:lstStyle/>
          <a:p>
            <a:r>
              <a:rPr lang="en-US" dirty="0" smtClean="0"/>
              <a:t>Virtualization</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b="1" dirty="0"/>
              <a:t>Hyper V </a:t>
            </a:r>
            <a:endParaRPr lang="en-US" b="1" dirty="0" smtClean="0"/>
          </a:p>
          <a:p>
            <a:pPr lvl="1"/>
            <a:r>
              <a:rPr lang="en-US" dirty="0" smtClean="0"/>
              <a:t>Hyper-V </a:t>
            </a:r>
            <a:r>
              <a:rPr lang="en-US" dirty="0"/>
              <a:t>is an integral part of Windows Server and provides a foundational virtualization platform. </a:t>
            </a:r>
            <a:endParaRPr lang="en-US" dirty="0" smtClean="0"/>
          </a:p>
          <a:p>
            <a:pPr lvl="1"/>
            <a:r>
              <a:rPr lang="en-US" dirty="0" smtClean="0"/>
              <a:t>With </a:t>
            </a:r>
            <a:r>
              <a:rPr lang="en-US" dirty="0"/>
              <a:t>Windows Server 2008 R2 you get a compelling solution for core virtualization scenarios – production server consolidation, dynamic datacenter, business continuity, VDI and test &amp; development. </a:t>
            </a:r>
            <a:endParaRPr lang="en-US" dirty="0" smtClean="0"/>
          </a:p>
          <a:p>
            <a:pPr lvl="1"/>
            <a:r>
              <a:rPr lang="en-US" dirty="0" smtClean="0"/>
              <a:t>Hyper-V </a:t>
            </a:r>
            <a:r>
              <a:rPr lang="en-US" dirty="0"/>
              <a:t>provides you better flexibility with features like live migration and cluster shared volumes for storage flexibility. </a:t>
            </a:r>
          </a:p>
          <a:p>
            <a:pPr lvl="1"/>
            <a:endParaRPr lang="en-US" dirty="0" smtClean="0"/>
          </a:p>
          <a:p>
            <a:pPr lvl="1">
              <a:buFont typeface="Wingdings" pitchFamily="2" charset="2"/>
              <a:buChar char="§"/>
            </a:pPr>
            <a:r>
              <a:rPr lang="en-US" sz="2400" dirty="0" smtClean="0"/>
              <a:t>Benefits</a:t>
            </a:r>
            <a:endParaRPr lang="en-US" sz="2400" dirty="0"/>
          </a:p>
          <a:p>
            <a:pPr lvl="1"/>
            <a:r>
              <a:rPr lang="en-US" dirty="0" smtClean="0"/>
              <a:t>It </a:t>
            </a:r>
            <a:r>
              <a:rPr lang="en-US" dirty="0"/>
              <a:t>contains everything needed to support machine virtualization. </a:t>
            </a:r>
            <a:endParaRPr lang="en-US" dirty="0" smtClean="0"/>
          </a:p>
          <a:p>
            <a:pPr lvl="1"/>
            <a:r>
              <a:rPr lang="en-US" dirty="0" smtClean="0"/>
              <a:t>Hyper-V </a:t>
            </a:r>
            <a:r>
              <a:rPr lang="en-US" dirty="0"/>
              <a:t>enables IT organizations to reduce costs, to improve server utilization, and to create a more dynamic IT infrastructure. </a:t>
            </a:r>
            <a:endParaRPr lang="en-US" dirty="0" smtClean="0"/>
          </a:p>
          <a:p>
            <a:pPr lvl="1"/>
            <a:r>
              <a:rPr lang="en-US" dirty="0" smtClean="0"/>
              <a:t>Hyper-V </a:t>
            </a:r>
            <a:r>
              <a:rPr lang="en-US" dirty="0"/>
              <a:t>provides the greater flexibility because of dynamic, reliable, and scalable platform </a:t>
            </a:r>
            <a:r>
              <a:rPr lang="en-US" dirty="0" smtClean="0"/>
              <a:t>capabilities combined with a single set of integrated management tools to manage both physical and virtual resources</a:t>
            </a:r>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7753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1600200"/>
          </a:xfrm>
        </p:spPr>
        <p:txBody>
          <a:bodyPr/>
          <a:lstStyle/>
          <a:p>
            <a:r>
              <a:rPr lang="en-US" dirty="0" smtClean="0"/>
              <a:t>SCCM </a:t>
            </a:r>
            <a:endParaRPr lang="en-US" dirty="0"/>
          </a:p>
        </p:txBody>
      </p:sp>
      <p:sp>
        <p:nvSpPr>
          <p:cNvPr id="3" name="Content Placeholder 2"/>
          <p:cNvSpPr>
            <a:spLocks noGrp="1"/>
          </p:cNvSpPr>
          <p:nvPr>
            <p:ph idx="1"/>
          </p:nvPr>
        </p:nvSpPr>
        <p:spPr>
          <a:xfrm>
            <a:off x="152400" y="838200"/>
            <a:ext cx="2809875" cy="533400"/>
          </a:xfrm>
        </p:spPr>
        <p:txBody>
          <a:bodyPr>
            <a:noAutofit/>
          </a:bodyPr>
          <a:lstStyle/>
          <a:p>
            <a:pPr marL="0" indent="0">
              <a:buNone/>
            </a:pPr>
            <a:r>
              <a:rPr lang="en-US" sz="1400" dirty="0" smtClean="0"/>
              <a:t>A view of all the systems </a:t>
            </a:r>
          </a:p>
          <a:p>
            <a:pPr marL="0" indent="0">
              <a:buNone/>
            </a:pPr>
            <a:r>
              <a:rPr lang="en-US" sz="1400" dirty="0" smtClean="0"/>
              <a:t>in the domain </a:t>
            </a:r>
            <a:endParaRPr lang="en-US" sz="1400" dirty="0"/>
          </a:p>
        </p:txBody>
      </p:sp>
      <p:pic>
        <p:nvPicPr>
          <p:cNvPr id="3075" name="Picture 3" descr="E:\important pics\important pics\alldesk.jpg"/>
          <p:cNvPicPr>
            <a:picLocks noChangeAspect="1" noChangeArrowheads="1"/>
          </p:cNvPicPr>
          <p:nvPr/>
        </p:nvPicPr>
        <p:blipFill rotWithShape="1">
          <a:blip r:embed="rId2">
            <a:extLst>
              <a:ext uri="{28A0092B-C50C-407E-A947-70E740481C1C}">
                <a14:useLocalDpi xmlns:a14="http://schemas.microsoft.com/office/drawing/2010/main" val="0"/>
              </a:ext>
            </a:extLst>
          </a:blip>
          <a:srcRect t="13182"/>
          <a:stretch/>
        </p:blipFill>
        <p:spPr bwMode="auto">
          <a:xfrm>
            <a:off x="1371600" y="1499674"/>
            <a:ext cx="7315200" cy="52059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Prakhar Sharma\Desktop\am intern\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5430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wipe(down)">
                                      <p:cBhvr>
                                        <p:cTn id="2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dirty="0" smtClean="0"/>
              <a:t>SCCM </a:t>
            </a:r>
            <a:r>
              <a:rPr lang="en-US" dirty="0" err="1" smtClean="0"/>
              <a:t>contd</a:t>
            </a:r>
            <a:r>
              <a:rPr lang="en-US" dirty="0" smtClean="0"/>
              <a:t>…</a:t>
            </a:r>
            <a:endParaRPr lang="en-US" dirty="0"/>
          </a:p>
        </p:txBody>
      </p:sp>
      <p:sp>
        <p:nvSpPr>
          <p:cNvPr id="4" name="Content Placeholder 3"/>
          <p:cNvSpPr txBox="1">
            <a:spLocks noGrp="1"/>
          </p:cNvSpPr>
          <p:nvPr>
            <p:ph idx="1"/>
          </p:nvPr>
        </p:nvSpPr>
        <p:spPr>
          <a:xfrm>
            <a:off x="76200" y="1521023"/>
            <a:ext cx="8229600" cy="307777"/>
          </a:xfrm>
          <a:prstGeom prst="rect">
            <a:avLst/>
          </a:prstGeom>
          <a:noFill/>
        </p:spPr>
        <p:txBody>
          <a:bodyPr wrap="square" rtlCol="0">
            <a:spAutoFit/>
          </a:bodyPr>
          <a:lstStyle/>
          <a:p>
            <a:r>
              <a:rPr lang="en-US" sz="1400" dirty="0" smtClean="0">
                <a:latin typeface="+mj-lt"/>
              </a:rPr>
              <a:t>A view of all the users in the domain</a:t>
            </a:r>
            <a:endParaRPr lang="en-US" sz="1400" dirty="0">
              <a:latin typeface="+mj-lt"/>
            </a:endParaRPr>
          </a:p>
        </p:txBody>
      </p:sp>
      <p:pic>
        <p:nvPicPr>
          <p:cNvPr id="5" name="Picture 4" descr="E:\important pics\important pics\allusers.jpg"/>
          <p:cNvPicPr>
            <a:picLocks noChangeAspect="1" noChangeArrowheads="1"/>
          </p:cNvPicPr>
          <p:nvPr/>
        </p:nvPicPr>
        <p:blipFill rotWithShape="1">
          <a:blip r:embed="rId2">
            <a:extLst>
              <a:ext uri="{28A0092B-C50C-407E-A947-70E740481C1C}">
                <a14:useLocalDpi xmlns:a14="http://schemas.microsoft.com/office/drawing/2010/main" val="0"/>
              </a:ext>
            </a:extLst>
          </a:blip>
          <a:srcRect t="13652"/>
          <a:stretch/>
        </p:blipFill>
        <p:spPr bwMode="auto">
          <a:xfrm>
            <a:off x="1143000" y="1981200"/>
            <a:ext cx="6553200" cy="46224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Prakhar Sharma\Desktop\am intern\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8603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00200"/>
          </a:xfrm>
        </p:spPr>
        <p:txBody>
          <a:bodyPr/>
          <a:lstStyle/>
          <a:p>
            <a:r>
              <a:rPr lang="en-US" dirty="0"/>
              <a:t>SCCM </a:t>
            </a:r>
            <a:r>
              <a:rPr lang="en-US" dirty="0" err="1"/>
              <a:t>contd</a:t>
            </a:r>
            <a:r>
              <a:rPr lang="en-US" dirty="0"/>
              <a:t>…</a:t>
            </a:r>
          </a:p>
        </p:txBody>
      </p:sp>
      <p:sp>
        <p:nvSpPr>
          <p:cNvPr id="3" name="Content Placeholder 2"/>
          <p:cNvSpPr>
            <a:spLocks noGrp="1"/>
          </p:cNvSpPr>
          <p:nvPr>
            <p:ph idx="1"/>
          </p:nvPr>
        </p:nvSpPr>
        <p:spPr>
          <a:xfrm>
            <a:off x="457200" y="990600"/>
            <a:ext cx="8229600" cy="838200"/>
          </a:xfrm>
        </p:spPr>
        <p:txBody>
          <a:bodyPr/>
          <a:lstStyle/>
          <a:p>
            <a:r>
              <a:rPr lang="en-US" dirty="0" smtClean="0"/>
              <a:t>Adding packages to the local systems through the SCCM server</a:t>
            </a:r>
            <a:endParaRPr lang="en-US" dirty="0"/>
          </a:p>
        </p:txBody>
      </p:sp>
      <p:pic>
        <p:nvPicPr>
          <p:cNvPr id="4098" name="Picture 2" descr="E:\important pics\important pics\pck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7848600" cy="4908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Prakhar Sharma\Desktop\am intern\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8094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wipe(down)">
                                      <p:cBhvr>
                                        <p:cTn id="1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600200"/>
          </a:xfrm>
        </p:spPr>
        <p:txBody>
          <a:bodyPr/>
          <a:lstStyle/>
          <a:p>
            <a:r>
              <a:rPr lang="en-US" dirty="0"/>
              <a:t>SCCM </a:t>
            </a:r>
            <a:r>
              <a:rPr lang="en-US" dirty="0" err="1"/>
              <a:t>contd</a:t>
            </a:r>
            <a:r>
              <a:rPr lang="en-US" dirty="0"/>
              <a:t>…</a:t>
            </a:r>
          </a:p>
        </p:txBody>
      </p:sp>
      <p:sp>
        <p:nvSpPr>
          <p:cNvPr id="3" name="Content Placeholder 2"/>
          <p:cNvSpPr>
            <a:spLocks noGrp="1"/>
          </p:cNvSpPr>
          <p:nvPr>
            <p:ph idx="1"/>
          </p:nvPr>
        </p:nvSpPr>
        <p:spPr>
          <a:xfrm>
            <a:off x="457200" y="1219200"/>
            <a:ext cx="6324600" cy="533400"/>
          </a:xfrm>
        </p:spPr>
        <p:txBody>
          <a:bodyPr/>
          <a:lstStyle/>
          <a:p>
            <a:r>
              <a:rPr lang="en-US" dirty="0" smtClean="0"/>
              <a:t>Packages installed in the local systems.</a:t>
            </a:r>
            <a:endParaRPr lang="en-US" dirty="0"/>
          </a:p>
        </p:txBody>
      </p:sp>
      <p:pic>
        <p:nvPicPr>
          <p:cNvPr id="5122" name="Picture 2" descr="C:\Users\Prakhar Sharma\Desktop\final.JPG"/>
          <p:cNvPicPr>
            <a:picLocks noChangeAspect="1" noChangeArrowheads="1"/>
          </p:cNvPicPr>
          <p:nvPr/>
        </p:nvPicPr>
        <p:blipFill rotWithShape="1">
          <a:blip r:embed="rId2">
            <a:extLst>
              <a:ext uri="{28A0092B-C50C-407E-A947-70E740481C1C}">
                <a14:useLocalDpi xmlns:a14="http://schemas.microsoft.com/office/drawing/2010/main" val="0"/>
              </a:ext>
            </a:extLst>
          </a:blip>
          <a:srcRect l="26913" t="13673" r="21301" b="26940"/>
          <a:stretch/>
        </p:blipFill>
        <p:spPr bwMode="auto">
          <a:xfrm>
            <a:off x="1066800" y="1790137"/>
            <a:ext cx="7010400" cy="502469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Prakhar Sharma\Desktop\am intern\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7638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wipe(down)">
                                      <p:cBhvr>
                                        <p:cTn id="1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rot="5400000">
            <a:off x="4076698" y="3771899"/>
            <a:ext cx="1143000" cy="4724401"/>
          </a:xfrm>
          <a:prstGeom prst="rect">
            <a:avLst/>
          </a:prstGeom>
          <a:effectLst>
            <a:glow rad="1016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rot="5400000">
            <a:off x="3713541" y="741743"/>
            <a:ext cx="1828802" cy="3850511"/>
          </a:xfrm>
          <a:prstGeom prst="rect">
            <a:avLst/>
          </a:prstGeom>
          <a:effectLst>
            <a:glow rad="1016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Rectangle 10"/>
          <p:cNvSpPr/>
          <p:nvPr/>
        </p:nvSpPr>
        <p:spPr>
          <a:xfrm>
            <a:off x="6629398" y="2628899"/>
            <a:ext cx="1828802" cy="3505201"/>
          </a:xfrm>
          <a:prstGeom prst="rect">
            <a:avLst/>
          </a:prstGeom>
          <a:effectLst>
            <a:glow rad="1016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Schema of SCCM connection</a:t>
            </a:r>
            <a:endParaRPr lang="en-US" dirty="0"/>
          </a:p>
        </p:txBody>
      </p:sp>
      <p:sp>
        <p:nvSpPr>
          <p:cNvPr id="4" name="TextBox 3"/>
          <p:cNvSpPr txBox="1"/>
          <p:nvPr/>
        </p:nvSpPr>
        <p:spPr>
          <a:xfrm>
            <a:off x="3200398" y="1719645"/>
            <a:ext cx="2971800" cy="307777"/>
          </a:xfrm>
          <a:prstGeom prst="rect">
            <a:avLst/>
          </a:prstGeom>
          <a:noFill/>
        </p:spPr>
        <p:txBody>
          <a:bodyPr wrap="square" rtlCol="0">
            <a:spAutoFit/>
          </a:bodyPr>
          <a:lstStyle/>
          <a:p>
            <a:r>
              <a:rPr lang="en-US" sz="1400" dirty="0" smtClean="0"/>
              <a:t>NETWORK ADMINISTRATORS</a:t>
            </a:r>
            <a:endParaRPr lang="en-US" sz="1200" dirty="0"/>
          </a:p>
        </p:txBody>
      </p:sp>
      <p:sp>
        <p:nvSpPr>
          <p:cNvPr id="5" name="TextBox 4"/>
          <p:cNvSpPr txBox="1"/>
          <p:nvPr/>
        </p:nvSpPr>
        <p:spPr>
          <a:xfrm rot="5400000">
            <a:off x="7080764" y="4196834"/>
            <a:ext cx="2057400" cy="369332"/>
          </a:xfrm>
          <a:prstGeom prst="rect">
            <a:avLst/>
          </a:prstGeom>
          <a:noFill/>
        </p:spPr>
        <p:txBody>
          <a:bodyPr wrap="square" rtlCol="0">
            <a:spAutoFit/>
          </a:bodyPr>
          <a:lstStyle/>
          <a:p>
            <a:r>
              <a:rPr lang="en-US" dirty="0" smtClean="0">
                <a:latin typeface="Calibri" pitchFamily="34" charset="0"/>
                <a:cs typeface="Calibri" pitchFamily="34" charset="0"/>
              </a:rPr>
              <a:t>DOMAIN  USERS</a:t>
            </a:r>
          </a:p>
        </p:txBody>
      </p:sp>
      <p:sp>
        <p:nvSpPr>
          <p:cNvPr id="7" name="Rectangle 6"/>
          <p:cNvSpPr/>
          <p:nvPr/>
        </p:nvSpPr>
        <p:spPr>
          <a:xfrm>
            <a:off x="685796" y="2666999"/>
            <a:ext cx="2016890" cy="3505201"/>
          </a:xfrm>
          <a:prstGeom prst="rect">
            <a:avLst/>
          </a:prstGeom>
          <a:effectLst>
            <a:glow rad="1016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6147" name="Picture 3" descr="C:\Users\Prakhar Sharma\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8" y="2119755"/>
            <a:ext cx="6400800" cy="43572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rot="16200000">
            <a:off x="-729738" y="4082534"/>
            <a:ext cx="3200401" cy="369332"/>
          </a:xfrm>
          <a:prstGeom prst="rect">
            <a:avLst/>
          </a:prstGeom>
          <a:noFill/>
        </p:spPr>
        <p:txBody>
          <a:bodyPr wrap="square" rtlCol="0">
            <a:spAutoFit/>
          </a:bodyPr>
          <a:lstStyle/>
          <a:p>
            <a:r>
              <a:rPr lang="en-US" dirty="0" smtClean="0">
                <a:latin typeface="Calibri" pitchFamily="34" charset="0"/>
                <a:cs typeface="Calibri" pitchFamily="34" charset="0"/>
              </a:rPr>
              <a:t>VOICE INFRASTRUCTURE TEAM</a:t>
            </a:r>
          </a:p>
        </p:txBody>
      </p:sp>
      <p:pic>
        <p:nvPicPr>
          <p:cNvPr id="14" name="Picture 2" descr="C:\Users\Prakhar Sharma\Desktop\am intern\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5857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barn(inVertical)">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1" grpId="0" animBg="1"/>
      <p:bldP spid="2" grpId="0"/>
      <p:bldP spid="4" grpId="0"/>
      <p:bldP spid="5" grpId="0"/>
      <p:bldP spid="7" grpId="0" animBg="1"/>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06511" cy="1524000"/>
          </a:xfrm>
        </p:spPr>
        <p:txBody>
          <a:bodyPr/>
          <a:lstStyle/>
          <a:p>
            <a:r>
              <a:rPr lang="en-US" sz="4800" dirty="0" smtClean="0"/>
              <a:t>WDS</a:t>
            </a:r>
            <a:endParaRPr lang="en-US" sz="4800" dirty="0"/>
          </a:p>
        </p:txBody>
      </p:sp>
      <p:sp>
        <p:nvSpPr>
          <p:cNvPr id="3" name="Content Placeholder 2"/>
          <p:cNvSpPr>
            <a:spLocks noGrp="1"/>
          </p:cNvSpPr>
          <p:nvPr>
            <p:ph idx="1"/>
          </p:nvPr>
        </p:nvSpPr>
        <p:spPr>
          <a:xfrm>
            <a:off x="381000" y="1371600"/>
            <a:ext cx="8229600" cy="4525963"/>
          </a:xfrm>
        </p:spPr>
        <p:txBody>
          <a:bodyPr>
            <a:noAutofit/>
          </a:bodyPr>
          <a:lstStyle/>
          <a:p>
            <a:r>
              <a:rPr lang="en-US" sz="1800" dirty="0"/>
              <a:t>We installed a Win server 2008 R2 SP1 for web server on 192.168.1.7</a:t>
            </a:r>
          </a:p>
          <a:p>
            <a:r>
              <a:rPr lang="en-US" sz="1800" dirty="0" smtClean="0"/>
              <a:t>We then added roles WDS (windows deployment services) and IIS (Internet Information Service)</a:t>
            </a:r>
          </a:p>
          <a:p>
            <a:r>
              <a:rPr lang="en-US" sz="1800" dirty="0" smtClean="0"/>
              <a:t>In server manager</a:t>
            </a:r>
          </a:p>
          <a:p>
            <a:pPr lvl="1"/>
            <a:r>
              <a:rPr lang="en-US" dirty="0" smtClean="0"/>
              <a:t>Windows Deployment Services &gt; Servers &gt; WEB.student.com &gt; Boot images , then right click on the boot image and select add boot image</a:t>
            </a:r>
          </a:p>
          <a:p>
            <a:r>
              <a:rPr lang="en-US" sz="1800" dirty="0" smtClean="0"/>
              <a:t>Now boot image is loaded inside the boot image folder and similarly the install image in install image folder. </a:t>
            </a:r>
          </a:p>
          <a:p>
            <a:r>
              <a:rPr lang="en-US" sz="1800" dirty="0" smtClean="0"/>
              <a:t>Now on the client machine , we choose the option to boot from the LAN , </a:t>
            </a:r>
            <a:r>
              <a:rPr lang="en-US" sz="1800" dirty="0" err="1" smtClean="0"/>
              <a:t>i.e</a:t>
            </a:r>
            <a:r>
              <a:rPr lang="en-US" sz="1800" dirty="0" smtClean="0"/>
              <a:t> use install image from web server (192.168.1.7)</a:t>
            </a:r>
          </a:p>
          <a:p>
            <a:r>
              <a:rPr lang="en-US" sz="1800" dirty="0" smtClean="0"/>
              <a:t>Also in the menu , we get prompted to select the OS we want to install (in case there are more than one install images on the server)</a:t>
            </a:r>
          </a:p>
          <a:p>
            <a:r>
              <a:rPr lang="en-US" sz="1800" dirty="0"/>
              <a:t>Suppose inadvertently someone remove some software , pre-installed with the windows  then in order to avoid the overhead of installing the entire OS again, we can create a capture image</a:t>
            </a:r>
            <a:r>
              <a:rPr lang="en-US" sz="1800" dirty="0" smtClean="0"/>
              <a:t>.</a:t>
            </a:r>
            <a:endParaRPr lang="en-US" sz="1800" dirty="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0127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r>
              <a:rPr lang="en-US" sz="4800" dirty="0" smtClean="0"/>
              <a:t>WDS </a:t>
            </a:r>
            <a:r>
              <a:rPr lang="en-US" sz="4800" dirty="0" err="1" smtClean="0"/>
              <a:t>contd</a:t>
            </a:r>
            <a:r>
              <a:rPr lang="en-US" sz="4800" dirty="0" smtClean="0"/>
              <a:t>…</a:t>
            </a:r>
            <a:endParaRPr lang="en-US" sz="4800" dirty="0"/>
          </a:p>
        </p:txBody>
      </p:sp>
      <p:sp>
        <p:nvSpPr>
          <p:cNvPr id="3" name="Content Placeholder 2"/>
          <p:cNvSpPr>
            <a:spLocks noGrp="1"/>
          </p:cNvSpPr>
          <p:nvPr>
            <p:ph idx="1"/>
          </p:nvPr>
        </p:nvSpPr>
        <p:spPr>
          <a:xfrm>
            <a:off x="457200" y="1371600"/>
            <a:ext cx="8229600" cy="4525963"/>
          </a:xfrm>
        </p:spPr>
        <p:txBody>
          <a:bodyPr/>
          <a:lstStyle/>
          <a:p>
            <a:r>
              <a:rPr lang="en-US" dirty="0" smtClean="0"/>
              <a:t>To create a capture image , right click on boot image and create capture image with necessary details and install. 			</a:t>
            </a:r>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Группа 25"/>
          <p:cNvGrpSpPr/>
          <p:nvPr/>
        </p:nvGrpSpPr>
        <p:grpSpPr>
          <a:xfrm>
            <a:off x="2062978" y="2286000"/>
            <a:ext cx="5480822" cy="4189089"/>
            <a:chOff x="1571604" y="1285860"/>
            <a:chExt cx="4935558" cy="3643338"/>
          </a:xfrm>
        </p:grpSpPr>
        <p:grpSp>
          <p:nvGrpSpPr>
            <p:cNvPr id="6" name="Группа 6"/>
            <p:cNvGrpSpPr/>
            <p:nvPr/>
          </p:nvGrpSpPr>
          <p:grpSpPr>
            <a:xfrm>
              <a:off x="4440900" y="2224356"/>
              <a:ext cx="885355" cy="1589451"/>
              <a:chOff x="2940702" y="3795992"/>
              <a:chExt cx="885355" cy="1589451"/>
            </a:xfrm>
          </p:grpSpPr>
          <p:sp>
            <p:nvSpPr>
              <p:cNvPr id="21" name="Стрелка вправо с вырезом 7"/>
              <p:cNvSpPr/>
              <p:nvPr/>
            </p:nvSpPr>
            <p:spPr bwMode="auto">
              <a:xfrm rot="18545879">
                <a:off x="2897924" y="4076593"/>
                <a:ext cx="918392" cy="357190"/>
              </a:xfrm>
              <a:prstGeom prst="notched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2" name="Стрелка вправо с вырезом 8"/>
              <p:cNvSpPr/>
              <p:nvPr/>
            </p:nvSpPr>
            <p:spPr bwMode="auto">
              <a:xfrm>
                <a:off x="3143240" y="4572008"/>
                <a:ext cx="642942" cy="357190"/>
              </a:xfrm>
              <a:prstGeom prst="notched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23" name="Стрелка вправо с вырезом 9"/>
              <p:cNvSpPr/>
              <p:nvPr/>
            </p:nvSpPr>
            <p:spPr bwMode="auto">
              <a:xfrm rot="2387289">
                <a:off x="2940702" y="5028253"/>
                <a:ext cx="885355" cy="357190"/>
              </a:xfrm>
              <a:prstGeom prst="notched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smtClean="0">
                  <a:solidFill>
                    <a:srgbClr val="FFFFFF"/>
                  </a:solidFill>
                  <a:effectLst>
                    <a:outerShdw blurRad="38100" dist="38100" dir="2700000" algn="tl">
                      <a:srgbClr val="000000">
                        <a:alpha val="43137"/>
                      </a:srgbClr>
                    </a:outerShdw>
                  </a:effectLst>
                  <a:latin typeface="Segoe" pitchFamily="34" charset="0"/>
                </a:endParaRPr>
              </a:p>
            </p:txBody>
          </p:sp>
        </p:grpSp>
        <p:pic>
          <p:nvPicPr>
            <p:cNvPr id="7" name="Picture 2" descr="C:\Users\me\Pictures\Организатор клипов (Microsoft)\j0432646.png"/>
            <p:cNvPicPr>
              <a:picLocks noChangeAspect="1" noChangeArrowheads="1"/>
            </p:cNvPicPr>
            <p:nvPr/>
          </p:nvPicPr>
          <p:blipFill>
            <a:blip r:embed="rId3"/>
            <a:srcRect/>
            <a:stretch>
              <a:fillRect/>
            </a:stretch>
          </p:blipFill>
          <p:spPr bwMode="auto">
            <a:xfrm>
              <a:off x="1571604" y="2071678"/>
              <a:ext cx="1220782" cy="1220782"/>
            </a:xfrm>
            <a:prstGeom prst="rect">
              <a:avLst/>
            </a:prstGeom>
            <a:noFill/>
          </p:spPr>
        </p:pic>
        <p:pic>
          <p:nvPicPr>
            <p:cNvPr id="8" name="Picture 22" descr="server"/>
            <p:cNvPicPr>
              <a:picLocks noChangeAspect="1" noChangeArrowheads="1"/>
            </p:cNvPicPr>
            <p:nvPr/>
          </p:nvPicPr>
          <p:blipFill>
            <a:blip r:embed="rId4"/>
            <a:srcRect/>
            <a:stretch>
              <a:fillRect/>
            </a:stretch>
          </p:blipFill>
          <p:spPr bwMode="auto">
            <a:xfrm>
              <a:off x="3643306" y="2643182"/>
              <a:ext cx="1057275" cy="1752600"/>
            </a:xfrm>
            <a:prstGeom prst="rect">
              <a:avLst/>
            </a:prstGeom>
            <a:noFill/>
            <a:ln w="9525">
              <a:noFill/>
              <a:miter lim="800000"/>
              <a:headEnd/>
              <a:tailEnd/>
            </a:ln>
          </p:spPr>
        </p:pic>
        <p:grpSp>
          <p:nvGrpSpPr>
            <p:cNvPr id="9" name="Группа 12"/>
            <p:cNvGrpSpPr/>
            <p:nvPr/>
          </p:nvGrpSpPr>
          <p:grpSpPr>
            <a:xfrm>
              <a:off x="5286380" y="1285860"/>
              <a:ext cx="1220782" cy="3506798"/>
              <a:chOff x="3786182" y="3000372"/>
              <a:chExt cx="1220782" cy="3506798"/>
            </a:xfrm>
          </p:grpSpPr>
          <p:pic>
            <p:nvPicPr>
              <p:cNvPr id="18" name="Picture 2" descr="C:\Users\me\Pictures\Организатор клипов (Microsoft)\j0432646.png"/>
              <p:cNvPicPr>
                <a:picLocks noChangeAspect="1" noChangeArrowheads="1"/>
              </p:cNvPicPr>
              <p:nvPr/>
            </p:nvPicPr>
            <p:blipFill>
              <a:blip r:embed="rId3"/>
              <a:srcRect/>
              <a:stretch>
                <a:fillRect/>
              </a:stretch>
            </p:blipFill>
            <p:spPr bwMode="auto">
              <a:xfrm>
                <a:off x="3786182" y="3000372"/>
                <a:ext cx="1220782" cy="1220782"/>
              </a:xfrm>
              <a:prstGeom prst="rect">
                <a:avLst/>
              </a:prstGeom>
              <a:noFill/>
            </p:spPr>
          </p:pic>
          <p:pic>
            <p:nvPicPr>
              <p:cNvPr id="19" name="Picture 2" descr="C:\Users\me\Pictures\Организатор клипов (Microsoft)\j0432646.png"/>
              <p:cNvPicPr>
                <a:picLocks noChangeAspect="1" noChangeArrowheads="1"/>
              </p:cNvPicPr>
              <p:nvPr/>
            </p:nvPicPr>
            <p:blipFill>
              <a:blip r:embed="rId3"/>
              <a:srcRect/>
              <a:stretch>
                <a:fillRect/>
              </a:stretch>
            </p:blipFill>
            <p:spPr bwMode="auto">
              <a:xfrm>
                <a:off x="3786182" y="4143380"/>
                <a:ext cx="1220782" cy="1220782"/>
              </a:xfrm>
              <a:prstGeom prst="rect">
                <a:avLst/>
              </a:prstGeom>
              <a:noFill/>
            </p:spPr>
          </p:pic>
          <p:pic>
            <p:nvPicPr>
              <p:cNvPr id="20" name="Picture 2" descr="C:\Users\me\Pictures\Организатор клипов (Microsoft)\j0432646.png"/>
              <p:cNvPicPr>
                <a:picLocks noChangeAspect="1" noChangeArrowheads="1"/>
              </p:cNvPicPr>
              <p:nvPr/>
            </p:nvPicPr>
            <p:blipFill>
              <a:blip r:embed="rId3"/>
              <a:srcRect/>
              <a:stretch>
                <a:fillRect/>
              </a:stretch>
            </p:blipFill>
            <p:spPr bwMode="auto">
              <a:xfrm>
                <a:off x="3786182" y="5286388"/>
                <a:ext cx="1220782" cy="1220782"/>
              </a:xfrm>
              <a:prstGeom prst="rect">
                <a:avLst/>
              </a:prstGeom>
              <a:noFill/>
            </p:spPr>
          </p:pic>
        </p:grpSp>
        <p:sp>
          <p:nvSpPr>
            <p:cNvPr id="10" name="Стрелка вправо с вырезом 16"/>
            <p:cNvSpPr/>
            <p:nvPr/>
          </p:nvSpPr>
          <p:spPr bwMode="auto">
            <a:xfrm rot="1850785">
              <a:off x="2643481" y="2925304"/>
              <a:ext cx="922845" cy="357190"/>
            </a:xfrm>
            <a:prstGeom prst="notched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smtClean="0">
                <a:solidFill>
                  <a:srgbClr val="FFFFFF"/>
                </a:solidFill>
                <a:effectLst>
                  <a:outerShdw blurRad="38100" dist="38100" dir="2700000" algn="tl">
                    <a:srgbClr val="000000">
                      <a:alpha val="43137"/>
                    </a:srgbClr>
                  </a:outerShdw>
                </a:effectLst>
                <a:latin typeface="Segoe" pitchFamily="34" charset="0"/>
              </a:endParaRPr>
            </a:p>
          </p:txBody>
        </p:sp>
        <p:pic>
          <p:nvPicPr>
            <p:cNvPr id="11" name="Picture 5" descr="http://www.pclaunches.com/entry_images/1007/03/microsoft_vista-logo.png"/>
            <p:cNvPicPr>
              <a:picLocks noChangeAspect="1" noChangeArrowheads="1"/>
            </p:cNvPicPr>
            <p:nvPr/>
          </p:nvPicPr>
          <p:blipFill>
            <a:blip r:embed="rId5" cstate="print"/>
            <a:srcRect/>
            <a:stretch>
              <a:fillRect/>
            </a:stretch>
          </p:blipFill>
          <p:spPr bwMode="auto">
            <a:xfrm>
              <a:off x="2000232" y="2428868"/>
              <a:ext cx="357190" cy="356396"/>
            </a:xfrm>
            <a:prstGeom prst="rect">
              <a:avLst/>
            </a:prstGeom>
            <a:noFill/>
          </p:spPr>
        </p:pic>
        <p:pic>
          <p:nvPicPr>
            <p:cNvPr id="12" name="Picture 5" descr="http://www.pclaunches.com/entry_images/1007/03/microsoft_vista-logo.png"/>
            <p:cNvPicPr>
              <a:picLocks noChangeAspect="1" noChangeArrowheads="1"/>
            </p:cNvPicPr>
            <p:nvPr/>
          </p:nvPicPr>
          <p:blipFill>
            <a:blip r:embed="rId5" cstate="print"/>
            <a:srcRect/>
            <a:stretch>
              <a:fillRect/>
            </a:stretch>
          </p:blipFill>
          <p:spPr bwMode="auto">
            <a:xfrm>
              <a:off x="5715008" y="1643050"/>
              <a:ext cx="357190" cy="356396"/>
            </a:xfrm>
            <a:prstGeom prst="rect">
              <a:avLst/>
            </a:prstGeom>
            <a:noFill/>
          </p:spPr>
        </p:pic>
        <p:pic>
          <p:nvPicPr>
            <p:cNvPr id="13" name="Picture 5" descr="http://www.pclaunches.com/entry_images/1007/03/microsoft_vista-logo.png"/>
            <p:cNvPicPr>
              <a:picLocks noChangeAspect="1" noChangeArrowheads="1"/>
            </p:cNvPicPr>
            <p:nvPr/>
          </p:nvPicPr>
          <p:blipFill>
            <a:blip r:embed="rId5" cstate="print"/>
            <a:srcRect/>
            <a:stretch>
              <a:fillRect/>
            </a:stretch>
          </p:blipFill>
          <p:spPr bwMode="auto">
            <a:xfrm>
              <a:off x="5715008" y="2786058"/>
              <a:ext cx="357190" cy="356396"/>
            </a:xfrm>
            <a:prstGeom prst="rect">
              <a:avLst/>
            </a:prstGeom>
            <a:noFill/>
          </p:spPr>
        </p:pic>
        <p:pic>
          <p:nvPicPr>
            <p:cNvPr id="14" name="Picture 5" descr="http://www.pclaunches.com/entry_images/1007/03/microsoft_vista-logo.png"/>
            <p:cNvPicPr>
              <a:picLocks noChangeAspect="1" noChangeArrowheads="1"/>
            </p:cNvPicPr>
            <p:nvPr/>
          </p:nvPicPr>
          <p:blipFill>
            <a:blip r:embed="rId5" cstate="print"/>
            <a:srcRect/>
            <a:stretch>
              <a:fillRect/>
            </a:stretch>
          </p:blipFill>
          <p:spPr bwMode="auto">
            <a:xfrm>
              <a:off x="5715008" y="3929066"/>
              <a:ext cx="357190" cy="356396"/>
            </a:xfrm>
            <a:prstGeom prst="rect">
              <a:avLst/>
            </a:prstGeom>
            <a:noFill/>
          </p:spPr>
        </p:pic>
        <p:sp>
          <p:nvSpPr>
            <p:cNvPr id="15" name="TextBox 14"/>
            <p:cNvSpPr txBox="1"/>
            <p:nvPr/>
          </p:nvSpPr>
          <p:spPr>
            <a:xfrm>
              <a:off x="3786182" y="4000504"/>
              <a:ext cx="710451" cy="369332"/>
            </a:xfrm>
            <a:prstGeom prst="rect">
              <a:avLst/>
            </a:prstGeom>
            <a:noFill/>
          </p:spPr>
          <p:txBody>
            <a:bodyPr wrap="none" rtlCol="0">
              <a:spAutoFit/>
            </a:bodyPr>
            <a:lstStyle/>
            <a:p>
              <a:r>
                <a:rPr lang="en-US" b="1" dirty="0" smtClean="0"/>
                <a:t>WDS</a:t>
              </a:r>
              <a:endParaRPr lang="ru-RU" b="1" dirty="0"/>
            </a:p>
          </p:txBody>
        </p:sp>
        <p:pic>
          <p:nvPicPr>
            <p:cNvPr id="16" name="Рисунок 23" descr="vista.png"/>
            <p:cNvPicPr>
              <a:picLocks noChangeAspect="1"/>
            </p:cNvPicPr>
            <p:nvPr/>
          </p:nvPicPr>
          <p:blipFill>
            <a:blip r:embed="rId6"/>
            <a:stretch>
              <a:fillRect/>
            </a:stretch>
          </p:blipFill>
          <p:spPr>
            <a:xfrm>
              <a:off x="1857356" y="4071942"/>
              <a:ext cx="777960" cy="857256"/>
            </a:xfrm>
            <a:prstGeom prst="rect">
              <a:avLst/>
            </a:prstGeom>
          </p:spPr>
        </p:pic>
        <p:sp>
          <p:nvSpPr>
            <p:cNvPr id="17" name="Стрелка вправо с вырезом 24"/>
            <p:cNvSpPr/>
            <p:nvPr/>
          </p:nvSpPr>
          <p:spPr bwMode="auto">
            <a:xfrm rot="19717033">
              <a:off x="2604731" y="4062760"/>
              <a:ext cx="888173" cy="357190"/>
            </a:xfrm>
            <a:prstGeom prst="notchedRight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ru-RU" sz="2300" dirty="0" smtClean="0">
                <a:solidFill>
                  <a:srgbClr val="FFFFFF"/>
                </a:solidFill>
                <a:effectLst>
                  <a:outerShdw blurRad="38100" dist="38100" dir="2700000" algn="tl">
                    <a:srgbClr val="000000">
                      <a:alpha val="43137"/>
                    </a:srgbClr>
                  </a:outerShdw>
                </a:effectLst>
                <a:latin typeface="Segoe" pitchFamily="34" charset="0"/>
              </a:endParaRPr>
            </a:p>
          </p:txBody>
        </p:sp>
      </p:grpSp>
    </p:spTree>
    <p:extLst>
      <p:ext uri="{BB962C8B-B14F-4D97-AF65-F5344CB8AC3E}">
        <p14:creationId xmlns:p14="http://schemas.microsoft.com/office/powerpoint/2010/main" val="5246608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yevgen\Desktop\SCCM\1.jpg"/>
          <p:cNvPicPr>
            <a:picLocks noChangeAspect="1" noChangeArrowheads="1"/>
          </p:cNvPicPr>
          <p:nvPr/>
        </p:nvPicPr>
        <p:blipFill>
          <a:blip r:embed="rId2" cstate="print"/>
          <a:srcRect/>
          <a:stretch>
            <a:fillRect/>
          </a:stretch>
        </p:blipFill>
        <p:spPr bwMode="auto">
          <a:xfrm>
            <a:off x="179512" y="620688"/>
            <a:ext cx="6545361" cy="5231832"/>
          </a:xfrm>
          <a:prstGeom prst="rect">
            <a:avLst/>
          </a:prstGeom>
          <a:noFill/>
        </p:spPr>
      </p:pic>
      <p:pic>
        <p:nvPicPr>
          <p:cNvPr id="1027" name="Picture 3" descr="C:\Users\yevgen\Desktop\SCCM\2.jpg"/>
          <p:cNvPicPr>
            <a:picLocks noChangeAspect="1" noChangeArrowheads="1"/>
          </p:cNvPicPr>
          <p:nvPr/>
        </p:nvPicPr>
        <p:blipFill>
          <a:blip r:embed="rId3" cstate="print"/>
          <a:srcRect/>
          <a:stretch>
            <a:fillRect/>
          </a:stretch>
        </p:blipFill>
        <p:spPr bwMode="auto">
          <a:xfrm>
            <a:off x="755576" y="908720"/>
            <a:ext cx="7116862" cy="5315719"/>
          </a:xfrm>
          <a:prstGeom prst="rect">
            <a:avLst/>
          </a:prstGeom>
          <a:noFill/>
        </p:spPr>
      </p:pic>
      <p:sp>
        <p:nvSpPr>
          <p:cNvPr id="7" name="TextBox 6"/>
          <p:cNvSpPr txBox="1"/>
          <p:nvPr/>
        </p:nvSpPr>
        <p:spPr>
          <a:xfrm>
            <a:off x="3419872" y="5013176"/>
            <a:ext cx="904543" cy="307777"/>
          </a:xfrm>
          <a:prstGeom prst="rect">
            <a:avLst/>
          </a:prstGeom>
          <a:noFill/>
        </p:spPr>
        <p:txBody>
          <a:bodyPr wrap="square" rtlCol="0">
            <a:spAutoFit/>
          </a:bodyPr>
          <a:lstStyle/>
          <a:p>
            <a:r>
              <a:rPr lang="en-US" sz="1400" dirty="0" smtClean="0"/>
              <a:t>student</a:t>
            </a:r>
            <a:endParaRPr lang="ru-RU" sz="1400" dirty="0"/>
          </a:p>
        </p:txBody>
      </p:sp>
      <p:pic>
        <p:nvPicPr>
          <p:cNvPr id="2" name="Picture 2" descr="C:\Users\yevgen\Desktop\SCCM\3.jpg"/>
          <p:cNvPicPr>
            <a:picLocks noChangeAspect="1" noChangeArrowheads="1"/>
          </p:cNvPicPr>
          <p:nvPr/>
        </p:nvPicPr>
        <p:blipFill>
          <a:blip r:embed="rId4" cstate="print"/>
          <a:srcRect/>
          <a:stretch>
            <a:fillRect/>
          </a:stretch>
        </p:blipFill>
        <p:spPr bwMode="auto">
          <a:xfrm>
            <a:off x="1907704" y="1340768"/>
            <a:ext cx="6972130" cy="5112568"/>
          </a:xfrm>
          <a:prstGeom prst="rect">
            <a:avLst/>
          </a:prstGeom>
          <a:noFill/>
        </p:spPr>
      </p:pic>
      <p:pic>
        <p:nvPicPr>
          <p:cNvPr id="6" name="Picture 2" descr="C:\Users\Prakhar Sharma\Desktop\am intern\a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688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500" fill="hold"/>
                                        <p:tgtEl>
                                          <p:spTgt spid="1027"/>
                                        </p:tgtEl>
                                        <p:attrNameLst>
                                          <p:attrName>ppt_x</p:attrName>
                                        </p:attrNameLst>
                                      </p:cBhvr>
                                      <p:tavLst>
                                        <p:tav tm="0">
                                          <p:val>
                                            <p:strVal val="#ppt_x"/>
                                          </p:val>
                                        </p:tav>
                                        <p:tav tm="100000">
                                          <p:val>
                                            <p:strVal val="#ppt_x"/>
                                          </p:val>
                                        </p:tav>
                                      </p:tavLst>
                                    </p:anim>
                                    <p:anim calcmode="lin" valueType="num">
                                      <p:cBhvr additive="base">
                                        <p:cTn id="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ntr" presetSubtype="0" fill="hold" nodeType="clickEffect">
                                  <p:stCondLst>
                                    <p:cond delay="0"/>
                                  </p:stCondLst>
                                  <p:iterate type="lt">
                                    <p:tmPct val="50000"/>
                                  </p:iterate>
                                  <p:childTnLst>
                                    <p:set>
                                      <p:cBhvr>
                                        <p:cTn id="12"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13" dur="500"/>
                                        <p:tgtEl>
                                          <p:spTgt spid="7">
                                            <p:txEl>
                                              <p:pRg st="0" end="0"/>
                                            </p:txEl>
                                          </p:spTgt>
                                        </p:tgtEl>
                                        <p:attrNameLst>
                                          <p:attrName>style.color</p:attrName>
                                        </p:attrNameLst>
                                      </p:cBhvr>
                                      <p:tavLst>
                                        <p:tav tm="0">
                                          <p:val>
                                            <p:clrVal>
                                              <a:schemeClr val="tx1"/>
                                            </p:clrVal>
                                          </p:val>
                                        </p:tav>
                                        <p:tav tm="50000">
                                          <p:val>
                                            <p:clrVal>
                                              <a:schemeClr val="tx1"/>
                                            </p:clrVal>
                                          </p:val>
                                        </p:tav>
                                      </p:tavLst>
                                    </p:anim>
                                    <p:anim calcmode="discrete" valueType="clr">
                                      <p:cBhvr>
                                        <p:cTn id="14" dur="50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15" dur="500"/>
                                        <p:tgtEl>
                                          <p:spTgt spid="7">
                                            <p:txEl>
                                              <p:pRg st="0" end="0"/>
                                            </p:txEl>
                                          </p:spTgt>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600200"/>
          </a:xfrm>
        </p:spPr>
        <p:txBody>
          <a:bodyPr/>
          <a:lstStyle/>
          <a:p>
            <a:r>
              <a:rPr lang="en-US" dirty="0" smtClean="0"/>
              <a:t> </a:t>
            </a:r>
            <a:r>
              <a:rPr lang="en-US" dirty="0" smtClean="0">
                <a:sym typeface="Wingdings" pitchFamily="2" charset="2"/>
              </a:rPr>
              <a:t> </a:t>
            </a:r>
            <a:r>
              <a:rPr lang="en-US" dirty="0" smtClean="0"/>
              <a:t>Thank You </a:t>
            </a:r>
            <a:r>
              <a:rPr lang="en-US" dirty="0" smtClean="0">
                <a:sym typeface="Wingdings" pitchFamily="2" charset="2"/>
              </a:rPr>
              <a:t></a:t>
            </a:r>
            <a:endParaRPr lang="en-US" dirty="0"/>
          </a:p>
        </p:txBody>
      </p:sp>
      <p:sp>
        <p:nvSpPr>
          <p:cNvPr id="3" name="Content Placeholder 2"/>
          <p:cNvSpPr>
            <a:spLocks noGrp="1"/>
          </p:cNvSpPr>
          <p:nvPr>
            <p:ph idx="1"/>
          </p:nvPr>
        </p:nvSpPr>
        <p:spPr>
          <a:xfrm>
            <a:off x="381000" y="3429000"/>
            <a:ext cx="8229600" cy="4525963"/>
          </a:xfrm>
        </p:spPr>
        <p:txBody>
          <a:bodyPr>
            <a:normAutofit/>
          </a:bodyPr>
          <a:lstStyle/>
          <a:p>
            <a:pPr algn="ctr"/>
            <a:r>
              <a:rPr lang="en-US" sz="4000" dirty="0" smtClean="0"/>
              <a:t>Questions?</a:t>
            </a:r>
            <a:endParaRPr lang="en-US" sz="4000" dirty="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4882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600200"/>
          </a:xfrm>
        </p:spPr>
        <p:txBody>
          <a:bodyPr/>
          <a:lstStyle/>
          <a:p>
            <a:r>
              <a:rPr lang="en-US" dirty="0" smtClean="0"/>
              <a:t>Crux</a:t>
            </a:r>
            <a:endParaRPr lang="en-US" dirty="0"/>
          </a:p>
        </p:txBody>
      </p:sp>
      <p:sp>
        <p:nvSpPr>
          <p:cNvPr id="3" name="Content Placeholder 2"/>
          <p:cNvSpPr>
            <a:spLocks noGrp="1"/>
          </p:cNvSpPr>
          <p:nvPr>
            <p:ph idx="1"/>
          </p:nvPr>
        </p:nvSpPr>
        <p:spPr>
          <a:xfrm>
            <a:off x="457200" y="1828800"/>
            <a:ext cx="8229600" cy="4525963"/>
          </a:xfrm>
        </p:spPr>
        <p:txBody>
          <a:bodyPr/>
          <a:lstStyle/>
          <a:p>
            <a:r>
              <a:rPr lang="en-US" dirty="0" smtClean="0"/>
              <a:t>We used two physical servers and installed two virtual machines HV-1 &amp; HV-2 using hypervisor Hyper-V on the two servers respectively.</a:t>
            </a:r>
          </a:p>
          <a:p>
            <a:r>
              <a:rPr lang="en-US" dirty="0" smtClean="0"/>
              <a:t>On HV-1 (192.168.1.1) we installed </a:t>
            </a:r>
          </a:p>
          <a:p>
            <a:pPr marL="857250" lvl="1" indent="-457200">
              <a:buFont typeface="+mj-lt"/>
              <a:buAutoNum type="arabicPeriod"/>
            </a:pPr>
            <a:r>
              <a:rPr lang="en-US" dirty="0" smtClean="0"/>
              <a:t>Active Directory Server (ADS) + DHCP + DNS (192.168.1.3) </a:t>
            </a:r>
          </a:p>
          <a:p>
            <a:pPr marL="857250" lvl="1" indent="-457200">
              <a:buFont typeface="+mj-lt"/>
              <a:buAutoNum type="arabicPeriod"/>
            </a:pPr>
            <a:r>
              <a:rPr lang="en-US" dirty="0" smtClean="0"/>
              <a:t>System Centre Configuration Manager (SCCM) (192.168.1.5)</a:t>
            </a:r>
            <a:endParaRPr lang="en-US" sz="2400" dirty="0"/>
          </a:p>
          <a:p>
            <a:r>
              <a:rPr lang="en-US" dirty="0" smtClean="0"/>
              <a:t>On HV-2 (192.168.1.2) we </a:t>
            </a:r>
            <a:r>
              <a:rPr lang="en-US" dirty="0"/>
              <a:t>installed </a:t>
            </a:r>
          </a:p>
          <a:p>
            <a:pPr marL="857250" lvl="1" indent="-457200">
              <a:buFont typeface="+mj-lt"/>
              <a:buAutoNum type="arabicPeriod"/>
            </a:pPr>
            <a:r>
              <a:rPr lang="en-US" dirty="0" smtClean="0"/>
              <a:t>File Printer Sharing server (FPS) (192.168.1.6)</a:t>
            </a:r>
          </a:p>
          <a:p>
            <a:pPr marL="857250" lvl="1" indent="-457200">
              <a:buFont typeface="+mj-lt"/>
              <a:buAutoNum type="arabicPeriod"/>
            </a:pPr>
            <a:r>
              <a:rPr lang="en-US" dirty="0" smtClean="0"/>
              <a:t>WEB + WDS (192.168.1.7)</a:t>
            </a:r>
          </a:p>
          <a:p>
            <a:pPr marL="857250" lvl="1" indent="-457200">
              <a:buFont typeface="+mj-lt"/>
              <a:buAutoNum type="arabicPeriod"/>
            </a:pPr>
            <a:r>
              <a:rPr lang="en-US" dirty="0" smtClean="0"/>
              <a:t>Exchange Server (EXC) (192.168.1.4)</a:t>
            </a:r>
          </a:p>
        </p:txBody>
      </p:sp>
      <p:pic>
        <p:nvPicPr>
          <p:cNvPr id="4" name="Picture 2" descr="C:\Users\Prakhar Sharma\Desktop\am intern\a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7740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arn(inVertical)">
                                      <p:cBhvr>
                                        <p:cTn id="34" dur="500"/>
                                        <p:tgtEl>
                                          <p:spTgt spid="3">
                                            <p:txEl>
                                              <p:pRg st="6" end="6"/>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MUMAL\Desktop\hyper-V\hyper-v.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38600" y="517454"/>
            <a:ext cx="5105400" cy="59309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UMAL\Desktop\hyper-V\hyper-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83285"/>
            <a:ext cx="3886200" cy="576514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a:off x="2095500" y="1447800"/>
            <a:ext cx="0" cy="914400"/>
          </a:xfrm>
          <a:prstGeom prst="straightConnector1">
            <a:avLst/>
          </a:prstGeom>
          <a:ln w="571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844145" y="1295400"/>
            <a:ext cx="0" cy="1066800"/>
          </a:xfrm>
          <a:prstGeom prst="straightConnector1">
            <a:avLst/>
          </a:prstGeom>
          <a:ln w="571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371600" y="4495800"/>
            <a:ext cx="723900" cy="762000"/>
          </a:xfrm>
          <a:prstGeom prst="straightConnector1">
            <a:avLst/>
          </a:prstGeom>
          <a:ln w="571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095500" y="4495800"/>
            <a:ext cx="800100" cy="762000"/>
          </a:xfrm>
          <a:prstGeom prst="straightConnector1">
            <a:avLst/>
          </a:prstGeom>
          <a:ln w="571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645727" y="4537364"/>
            <a:ext cx="1104900" cy="762000"/>
          </a:xfrm>
          <a:prstGeom prst="straightConnector1">
            <a:avLst/>
          </a:prstGeom>
          <a:ln w="571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743700" y="4537364"/>
            <a:ext cx="1028700" cy="720436"/>
          </a:xfrm>
          <a:prstGeom prst="straightConnector1">
            <a:avLst/>
          </a:prstGeom>
          <a:ln w="571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740236" y="4537364"/>
            <a:ext cx="0" cy="762000"/>
          </a:xfrm>
          <a:prstGeom prst="straightConnector1">
            <a:avLst/>
          </a:prstGeom>
          <a:ln w="5715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52500" y="498619"/>
            <a:ext cx="2286000" cy="369332"/>
          </a:xfrm>
          <a:prstGeom prst="rect">
            <a:avLst/>
          </a:prstGeom>
          <a:noFill/>
        </p:spPr>
        <p:txBody>
          <a:bodyPr wrap="square" rtlCol="0">
            <a:spAutoFit/>
          </a:bodyPr>
          <a:lstStyle/>
          <a:p>
            <a:r>
              <a:rPr lang="en-US" dirty="0" smtClean="0"/>
              <a:t>HV-1 </a:t>
            </a:r>
            <a:r>
              <a:rPr lang="en-US" dirty="0" smtClean="0">
                <a:sym typeface="Wingdings" pitchFamily="2" charset="2"/>
              </a:rPr>
              <a:t> </a:t>
            </a:r>
            <a:r>
              <a:rPr lang="en-US" dirty="0" smtClean="0"/>
              <a:t>192.168.1.1</a:t>
            </a:r>
            <a:endParaRPr lang="en-US" dirty="0"/>
          </a:p>
        </p:txBody>
      </p:sp>
      <p:sp>
        <p:nvSpPr>
          <p:cNvPr id="33" name="TextBox 32"/>
          <p:cNvSpPr txBox="1"/>
          <p:nvPr/>
        </p:nvSpPr>
        <p:spPr>
          <a:xfrm>
            <a:off x="5638800" y="402096"/>
            <a:ext cx="2286000" cy="369332"/>
          </a:xfrm>
          <a:prstGeom prst="rect">
            <a:avLst/>
          </a:prstGeom>
          <a:noFill/>
        </p:spPr>
        <p:txBody>
          <a:bodyPr wrap="square" rtlCol="0">
            <a:spAutoFit/>
          </a:bodyPr>
          <a:lstStyle/>
          <a:p>
            <a:r>
              <a:rPr lang="en-US" dirty="0" smtClean="0"/>
              <a:t>HV-2 </a:t>
            </a:r>
            <a:r>
              <a:rPr lang="en-US" dirty="0" smtClean="0">
                <a:sym typeface="Wingdings" pitchFamily="2" charset="2"/>
              </a:rPr>
              <a:t> </a:t>
            </a:r>
            <a:r>
              <a:rPr lang="en-US" dirty="0" smtClean="0"/>
              <a:t>192.168.1.2</a:t>
            </a:r>
            <a:endParaRPr lang="en-US" dirty="0"/>
          </a:p>
        </p:txBody>
      </p:sp>
      <p:sp>
        <p:nvSpPr>
          <p:cNvPr id="34" name="TextBox 33"/>
          <p:cNvSpPr txBox="1"/>
          <p:nvPr/>
        </p:nvSpPr>
        <p:spPr>
          <a:xfrm>
            <a:off x="323850" y="6488668"/>
            <a:ext cx="1409700" cy="369332"/>
          </a:xfrm>
          <a:prstGeom prst="rect">
            <a:avLst/>
          </a:prstGeom>
          <a:noFill/>
        </p:spPr>
        <p:txBody>
          <a:bodyPr wrap="square" rtlCol="0">
            <a:spAutoFit/>
          </a:bodyPr>
          <a:lstStyle/>
          <a:p>
            <a:r>
              <a:rPr lang="en-US" dirty="0" smtClean="0"/>
              <a:t>192.168.1.3</a:t>
            </a:r>
            <a:endParaRPr lang="en-US" dirty="0"/>
          </a:p>
        </p:txBody>
      </p:sp>
      <p:sp>
        <p:nvSpPr>
          <p:cNvPr id="35" name="TextBox 34"/>
          <p:cNvSpPr txBox="1"/>
          <p:nvPr/>
        </p:nvSpPr>
        <p:spPr>
          <a:xfrm>
            <a:off x="2533650" y="6488668"/>
            <a:ext cx="1409700" cy="369332"/>
          </a:xfrm>
          <a:prstGeom prst="rect">
            <a:avLst/>
          </a:prstGeom>
          <a:noFill/>
        </p:spPr>
        <p:txBody>
          <a:bodyPr wrap="square" rtlCol="0">
            <a:spAutoFit/>
          </a:bodyPr>
          <a:lstStyle/>
          <a:p>
            <a:r>
              <a:rPr lang="en-US" dirty="0" smtClean="0"/>
              <a:t>192.168.1.5</a:t>
            </a:r>
            <a:endParaRPr lang="en-US" dirty="0"/>
          </a:p>
        </p:txBody>
      </p:sp>
      <p:sp>
        <p:nvSpPr>
          <p:cNvPr id="36" name="TextBox 35"/>
          <p:cNvSpPr txBox="1"/>
          <p:nvPr/>
        </p:nvSpPr>
        <p:spPr>
          <a:xfrm>
            <a:off x="4572000" y="6474997"/>
            <a:ext cx="1409700" cy="369332"/>
          </a:xfrm>
          <a:prstGeom prst="rect">
            <a:avLst/>
          </a:prstGeom>
          <a:noFill/>
        </p:spPr>
        <p:txBody>
          <a:bodyPr wrap="square" rtlCol="0">
            <a:spAutoFit/>
          </a:bodyPr>
          <a:lstStyle/>
          <a:p>
            <a:r>
              <a:rPr lang="en-US" dirty="0" smtClean="0"/>
              <a:t>192.168.1.4</a:t>
            </a:r>
            <a:endParaRPr lang="en-US" dirty="0"/>
          </a:p>
        </p:txBody>
      </p:sp>
      <p:sp>
        <p:nvSpPr>
          <p:cNvPr id="37" name="TextBox 36"/>
          <p:cNvSpPr txBox="1"/>
          <p:nvPr/>
        </p:nvSpPr>
        <p:spPr>
          <a:xfrm>
            <a:off x="7620000" y="6456402"/>
            <a:ext cx="1409700" cy="369332"/>
          </a:xfrm>
          <a:prstGeom prst="rect">
            <a:avLst/>
          </a:prstGeom>
          <a:noFill/>
        </p:spPr>
        <p:txBody>
          <a:bodyPr wrap="square" rtlCol="0">
            <a:spAutoFit/>
          </a:bodyPr>
          <a:lstStyle/>
          <a:p>
            <a:r>
              <a:rPr lang="en-US" dirty="0" smtClean="0"/>
              <a:t>192.168.1.7</a:t>
            </a:r>
            <a:endParaRPr lang="en-US" dirty="0"/>
          </a:p>
        </p:txBody>
      </p:sp>
      <p:sp>
        <p:nvSpPr>
          <p:cNvPr id="38" name="TextBox 37"/>
          <p:cNvSpPr txBox="1"/>
          <p:nvPr/>
        </p:nvSpPr>
        <p:spPr>
          <a:xfrm>
            <a:off x="6024995" y="6474997"/>
            <a:ext cx="1409700" cy="369332"/>
          </a:xfrm>
          <a:prstGeom prst="rect">
            <a:avLst/>
          </a:prstGeom>
          <a:noFill/>
        </p:spPr>
        <p:txBody>
          <a:bodyPr wrap="square" rtlCol="0">
            <a:spAutoFit/>
          </a:bodyPr>
          <a:lstStyle/>
          <a:p>
            <a:r>
              <a:rPr lang="en-US" dirty="0" smtClean="0"/>
              <a:t>192.168.1.6</a:t>
            </a:r>
            <a:endParaRPr lang="en-US" dirty="0"/>
          </a:p>
        </p:txBody>
      </p:sp>
      <p:sp>
        <p:nvSpPr>
          <p:cNvPr id="29" name="TextBox 28"/>
          <p:cNvSpPr txBox="1"/>
          <p:nvPr/>
        </p:nvSpPr>
        <p:spPr>
          <a:xfrm>
            <a:off x="762000" y="5490957"/>
            <a:ext cx="914400" cy="369332"/>
          </a:xfrm>
          <a:prstGeom prst="rect">
            <a:avLst/>
          </a:prstGeom>
          <a:noFill/>
        </p:spPr>
        <p:txBody>
          <a:bodyPr wrap="square" rtlCol="0">
            <a:spAutoFit/>
          </a:bodyPr>
          <a:lstStyle/>
          <a:p>
            <a:r>
              <a:rPr lang="en-US" b="1" dirty="0" smtClean="0">
                <a:solidFill>
                  <a:schemeClr val="bg1"/>
                </a:solidFill>
              </a:rPr>
              <a:t>ADS</a:t>
            </a:r>
            <a:endParaRPr lang="en-US" b="1" dirty="0">
              <a:solidFill>
                <a:schemeClr val="bg1"/>
              </a:solidFill>
            </a:endParaRPr>
          </a:p>
        </p:txBody>
      </p:sp>
      <p:sp>
        <p:nvSpPr>
          <p:cNvPr id="40" name="TextBox 39"/>
          <p:cNvSpPr txBox="1"/>
          <p:nvPr/>
        </p:nvSpPr>
        <p:spPr>
          <a:xfrm>
            <a:off x="2781300" y="5490957"/>
            <a:ext cx="914400" cy="369332"/>
          </a:xfrm>
          <a:prstGeom prst="rect">
            <a:avLst/>
          </a:prstGeom>
          <a:noFill/>
        </p:spPr>
        <p:txBody>
          <a:bodyPr wrap="square" rtlCol="0">
            <a:spAutoFit/>
          </a:bodyPr>
          <a:lstStyle/>
          <a:p>
            <a:r>
              <a:rPr lang="en-US" b="1" dirty="0" smtClean="0">
                <a:solidFill>
                  <a:schemeClr val="bg1"/>
                </a:solidFill>
              </a:rPr>
              <a:t>SCCM</a:t>
            </a:r>
            <a:endParaRPr lang="en-US" b="1" dirty="0">
              <a:solidFill>
                <a:schemeClr val="bg1"/>
              </a:solidFill>
            </a:endParaRPr>
          </a:p>
        </p:txBody>
      </p:sp>
      <p:sp>
        <p:nvSpPr>
          <p:cNvPr id="41" name="TextBox 40"/>
          <p:cNvSpPr txBox="1"/>
          <p:nvPr/>
        </p:nvSpPr>
        <p:spPr>
          <a:xfrm>
            <a:off x="4800600" y="5486400"/>
            <a:ext cx="838200" cy="369332"/>
          </a:xfrm>
          <a:prstGeom prst="rect">
            <a:avLst/>
          </a:prstGeom>
          <a:noFill/>
        </p:spPr>
        <p:txBody>
          <a:bodyPr wrap="square" rtlCol="0">
            <a:spAutoFit/>
          </a:bodyPr>
          <a:lstStyle/>
          <a:p>
            <a:r>
              <a:rPr lang="en-US" b="1" dirty="0" smtClean="0">
                <a:solidFill>
                  <a:schemeClr val="bg1"/>
                </a:solidFill>
              </a:rPr>
              <a:t>EXC</a:t>
            </a:r>
            <a:endParaRPr lang="en-US" b="1" dirty="0">
              <a:solidFill>
                <a:schemeClr val="bg1"/>
              </a:solidFill>
            </a:endParaRPr>
          </a:p>
        </p:txBody>
      </p:sp>
      <p:sp>
        <p:nvSpPr>
          <p:cNvPr id="42" name="TextBox 41"/>
          <p:cNvSpPr txBox="1"/>
          <p:nvPr/>
        </p:nvSpPr>
        <p:spPr>
          <a:xfrm>
            <a:off x="6386945" y="5490957"/>
            <a:ext cx="914400" cy="369332"/>
          </a:xfrm>
          <a:prstGeom prst="rect">
            <a:avLst/>
          </a:prstGeom>
          <a:noFill/>
        </p:spPr>
        <p:txBody>
          <a:bodyPr wrap="square" rtlCol="0">
            <a:spAutoFit/>
          </a:bodyPr>
          <a:lstStyle/>
          <a:p>
            <a:r>
              <a:rPr lang="en-US" b="1" dirty="0" smtClean="0">
                <a:solidFill>
                  <a:schemeClr val="bg1"/>
                </a:solidFill>
              </a:rPr>
              <a:t>FPS</a:t>
            </a:r>
            <a:endParaRPr lang="en-US" b="1" dirty="0">
              <a:solidFill>
                <a:schemeClr val="bg1"/>
              </a:solidFill>
            </a:endParaRPr>
          </a:p>
        </p:txBody>
      </p:sp>
      <p:sp>
        <p:nvSpPr>
          <p:cNvPr id="43" name="TextBox 42"/>
          <p:cNvSpPr txBox="1"/>
          <p:nvPr/>
        </p:nvSpPr>
        <p:spPr>
          <a:xfrm>
            <a:off x="7867650" y="5486400"/>
            <a:ext cx="914400" cy="369332"/>
          </a:xfrm>
          <a:prstGeom prst="rect">
            <a:avLst/>
          </a:prstGeom>
          <a:noFill/>
        </p:spPr>
        <p:txBody>
          <a:bodyPr wrap="square" rtlCol="0">
            <a:spAutoFit/>
          </a:bodyPr>
          <a:lstStyle/>
          <a:p>
            <a:r>
              <a:rPr lang="en-US" b="1" dirty="0" smtClean="0">
                <a:solidFill>
                  <a:schemeClr val="bg1"/>
                </a:solidFill>
              </a:rPr>
              <a:t>WDS</a:t>
            </a:r>
            <a:endParaRPr lang="en-US" b="1" dirty="0">
              <a:solidFill>
                <a:schemeClr val="bg1"/>
              </a:solidFill>
            </a:endParaRPr>
          </a:p>
        </p:txBody>
      </p:sp>
      <p:pic>
        <p:nvPicPr>
          <p:cNvPr id="24" name="Picture 2" descr="C:\Users\Prakhar Sharma\Desktop\am intern\a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9805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down)">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40" y="-392113"/>
            <a:ext cx="8229600" cy="1600200"/>
          </a:xfrm>
        </p:spPr>
        <p:txBody>
          <a:bodyPr/>
          <a:lstStyle/>
          <a:p>
            <a:r>
              <a:rPr lang="en-US" dirty="0" smtClean="0"/>
              <a:t>ADS</a:t>
            </a:r>
            <a:endParaRPr lang="en-US" dirty="0"/>
          </a:p>
        </p:txBody>
      </p:sp>
      <p:sp>
        <p:nvSpPr>
          <p:cNvPr id="3" name="Content Placeholder 2"/>
          <p:cNvSpPr>
            <a:spLocks noGrp="1"/>
          </p:cNvSpPr>
          <p:nvPr>
            <p:ph idx="1"/>
          </p:nvPr>
        </p:nvSpPr>
        <p:spPr/>
        <p:txBody>
          <a:bodyPr/>
          <a:lstStyle/>
          <a:p>
            <a:r>
              <a:rPr lang="en-US" dirty="0" smtClean="0"/>
              <a:t>Installed a win server 2008 R2 SP1 on Hyper V for ADS.</a:t>
            </a:r>
            <a:endParaRPr lang="en-US" dirty="0"/>
          </a:p>
          <a:p>
            <a:r>
              <a:rPr lang="en-US" dirty="0" smtClean="0"/>
              <a:t>Installed Active Directory Domain Services and DHCP roles</a:t>
            </a:r>
          </a:p>
          <a:p>
            <a:r>
              <a:rPr lang="en-US" dirty="0" smtClean="0"/>
              <a:t>Made an organizational unit (OU) ‘Finance’ in ADS</a:t>
            </a:r>
          </a:p>
          <a:p>
            <a:r>
              <a:rPr lang="en-US" dirty="0" smtClean="0"/>
              <a:t>Made ‘Domains Users’ and added computers to the domain simultaneously editing the name and domain of the computers to be added</a:t>
            </a:r>
          </a:p>
          <a:p>
            <a:r>
              <a:rPr lang="en-US" dirty="0" smtClean="0"/>
              <a:t>Also enabled Remote Desktop connection on other servers for Remote Desktop Access</a:t>
            </a:r>
          </a:p>
          <a:p>
            <a:pPr marL="0" indent="0">
              <a:buNone/>
            </a:pPr>
            <a:endParaRPr lang="en-US" dirty="0" smtClean="0"/>
          </a:p>
          <a:p>
            <a:endParaRPr lang="en-US" dirty="0" smtClean="0"/>
          </a:p>
          <a:p>
            <a:endParaRPr lang="en-US" dirty="0" smtClean="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289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00200"/>
          </a:xfrm>
        </p:spPr>
        <p:txBody>
          <a:bodyPr/>
          <a:lstStyle/>
          <a:p>
            <a:r>
              <a:rPr lang="en-US" dirty="0" smtClean="0"/>
              <a:t>ADS forest</a:t>
            </a:r>
            <a:endParaRPr lang="en-US" dirty="0"/>
          </a:p>
        </p:txBody>
      </p:sp>
      <p:sp>
        <p:nvSpPr>
          <p:cNvPr id="3" name="Content Placeholder 2"/>
          <p:cNvSpPr>
            <a:spLocks noGrp="1"/>
          </p:cNvSpPr>
          <p:nvPr>
            <p:ph idx="1"/>
          </p:nvPr>
        </p:nvSpPr>
        <p:spPr/>
        <p:txBody>
          <a:bodyPr/>
          <a:lstStyle/>
          <a:p>
            <a:endParaRPr lang="en-US" dirty="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C:\Users\Prakhar Sharma\Desktop\am intern\overview showing proxy and entire fores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746" y="1066800"/>
            <a:ext cx="8011054" cy="561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077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arn(inVertical)">
                                      <p:cBhvr>
                                        <p:cTn id="12"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600200"/>
          </a:xfrm>
        </p:spPr>
        <p:txBody>
          <a:bodyPr/>
          <a:lstStyle/>
          <a:p>
            <a:r>
              <a:rPr lang="en-US" dirty="0" smtClean="0"/>
              <a:t>ADS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066800"/>
            <a:ext cx="8229600" cy="4525963"/>
          </a:xfrm>
        </p:spPr>
        <p:txBody>
          <a:bodyPr/>
          <a:lstStyle/>
          <a:p>
            <a:r>
              <a:rPr lang="en-US" dirty="0" smtClean="0"/>
              <a:t>In order to make the clients and servers ping each other we altered the inbound rules of the firewall as follows:</a:t>
            </a:r>
          </a:p>
          <a:p>
            <a:pPr lvl="1">
              <a:buFont typeface="Wingdings" pitchFamily="2" charset="2"/>
              <a:buChar char="ü"/>
            </a:pPr>
            <a:r>
              <a:rPr lang="en-US" dirty="0" smtClean="0"/>
              <a:t>Firewall -&gt; Inbound rules -&gt; FPS (ICMPv4 -In) -&gt; we enable this rule and assign ‘Any’ attribute to different features</a:t>
            </a:r>
          </a:p>
          <a:p>
            <a:r>
              <a:rPr lang="en-US" dirty="0" smtClean="0"/>
              <a:t> </a:t>
            </a:r>
            <a:endParaRPr lang="en-US" dirty="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Prakhar Sharma\Desktop\am intern\firew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819400"/>
            <a:ext cx="5638800" cy="3988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99597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wipe(down)">
                                      <p:cBhvr>
                                        <p:cTn id="2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600200"/>
          </a:xfrm>
        </p:spPr>
        <p:txBody>
          <a:bodyPr/>
          <a:lstStyle/>
          <a:p>
            <a:r>
              <a:rPr lang="en-US" sz="4000" dirty="0" smtClean="0"/>
              <a:t>DHCP</a:t>
            </a:r>
            <a:endParaRPr lang="en-US" sz="4000" dirty="0"/>
          </a:p>
        </p:txBody>
      </p:sp>
      <p:sp>
        <p:nvSpPr>
          <p:cNvPr id="3" name="Content Placeholder 2"/>
          <p:cNvSpPr>
            <a:spLocks noGrp="1"/>
          </p:cNvSpPr>
          <p:nvPr>
            <p:ph idx="1"/>
          </p:nvPr>
        </p:nvSpPr>
        <p:spPr>
          <a:xfrm>
            <a:off x="-1" y="762000"/>
            <a:ext cx="9109295" cy="4525963"/>
          </a:xfrm>
        </p:spPr>
        <p:txBody>
          <a:bodyPr/>
          <a:lstStyle/>
          <a:p>
            <a:r>
              <a:rPr lang="en-US" sz="1400" dirty="0" smtClean="0"/>
              <a:t>Advantages of DHCP</a:t>
            </a:r>
          </a:p>
          <a:p>
            <a:pPr lvl="1">
              <a:buFont typeface="Wingdings" pitchFamily="2" charset="2"/>
              <a:buChar char="Ø"/>
            </a:pPr>
            <a:r>
              <a:rPr lang="en-US" sz="1400" dirty="0"/>
              <a:t>S</a:t>
            </a:r>
            <a:r>
              <a:rPr lang="en-US" sz="1400" dirty="0" smtClean="0"/>
              <a:t>hows </a:t>
            </a:r>
            <a:r>
              <a:rPr lang="en-US" sz="1400" dirty="0"/>
              <a:t>diff. computers on the network </a:t>
            </a:r>
            <a:r>
              <a:rPr lang="en-US" sz="1400" dirty="0" smtClean="0"/>
              <a:t> </a:t>
            </a:r>
            <a:endParaRPr lang="en-US" sz="1400" dirty="0"/>
          </a:p>
          <a:p>
            <a:pPr lvl="1">
              <a:buFont typeface="Wingdings" pitchFamily="2" charset="2"/>
              <a:buChar char="Ø"/>
            </a:pPr>
            <a:r>
              <a:rPr lang="en-US" sz="1400" dirty="0"/>
              <a:t>Shows the </a:t>
            </a:r>
            <a:r>
              <a:rPr lang="en-US" sz="1400" dirty="0" smtClean="0"/>
              <a:t>DNS </a:t>
            </a:r>
            <a:r>
              <a:rPr lang="en-US" sz="1400" dirty="0"/>
              <a:t>address</a:t>
            </a:r>
          </a:p>
          <a:p>
            <a:pPr lvl="1">
              <a:buFont typeface="Wingdings" pitchFamily="2" charset="2"/>
              <a:buChar char="Ø"/>
            </a:pPr>
            <a:r>
              <a:rPr lang="en-US" sz="1400" dirty="0"/>
              <a:t>H</a:t>
            </a:r>
            <a:r>
              <a:rPr lang="en-US" sz="1400" dirty="0" smtClean="0"/>
              <a:t>elps </a:t>
            </a:r>
            <a:r>
              <a:rPr lang="en-US" sz="1400" dirty="0"/>
              <a:t>in time allocation</a:t>
            </a:r>
          </a:p>
          <a:p>
            <a:pPr lvl="1">
              <a:buFont typeface="Wingdings" pitchFamily="2" charset="2"/>
              <a:buChar char="Ø"/>
            </a:pPr>
            <a:r>
              <a:rPr lang="en-US" sz="1400" dirty="0" smtClean="0"/>
              <a:t>Dynamic allocation of IP</a:t>
            </a:r>
          </a:p>
          <a:p>
            <a:r>
              <a:rPr lang="en-US" sz="1400" dirty="0" smtClean="0"/>
              <a:t>In DHCP management console we assigned the scope of IP as 192.168.1.20 to 192.168.1.240</a:t>
            </a:r>
          </a:p>
          <a:p>
            <a:r>
              <a:rPr lang="en-US" sz="1400" dirty="0" smtClean="0"/>
              <a:t>Assigned gateway as 192.168.1.254</a:t>
            </a:r>
          </a:p>
          <a:p>
            <a:endParaRPr lang="en-US" dirty="0" smtClean="0"/>
          </a:p>
          <a:p>
            <a:endParaRPr lang="en-US" dirty="0"/>
          </a:p>
        </p:txBody>
      </p:sp>
      <p:pic>
        <p:nvPicPr>
          <p:cNvPr id="4" name="Picture 2" descr="C:\Users\Prakhar Sharma\Desktop\am intern\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8127" y="-76200"/>
            <a:ext cx="1291168" cy="96837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Prakhar Sharma\Desktop\am intern\dhcp.jpg"/>
          <p:cNvPicPr>
            <a:picLocks noChangeAspect="1" noChangeArrowheads="1"/>
          </p:cNvPicPr>
          <p:nvPr/>
        </p:nvPicPr>
        <p:blipFill rotWithShape="1">
          <a:blip r:embed="rId3">
            <a:extLst>
              <a:ext uri="{28A0092B-C50C-407E-A947-70E740481C1C}">
                <a14:useLocalDpi xmlns:a14="http://schemas.microsoft.com/office/drawing/2010/main" val="0"/>
              </a:ext>
            </a:extLst>
          </a:blip>
          <a:srcRect b="65539"/>
          <a:stretch/>
        </p:blipFill>
        <p:spPr bwMode="auto">
          <a:xfrm>
            <a:off x="76200" y="2590800"/>
            <a:ext cx="7311042" cy="196582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Prakhar Sharma\Desktop\am intern\scope options.jpg"/>
          <p:cNvPicPr>
            <a:picLocks noChangeAspect="1" noChangeArrowheads="1"/>
          </p:cNvPicPr>
          <p:nvPr/>
        </p:nvPicPr>
        <p:blipFill rotWithShape="1">
          <a:blip r:embed="rId4">
            <a:extLst>
              <a:ext uri="{28A0092B-C50C-407E-A947-70E740481C1C}">
                <a14:useLocalDpi xmlns:a14="http://schemas.microsoft.com/office/drawing/2010/main" val="0"/>
              </a:ext>
            </a:extLst>
          </a:blip>
          <a:srcRect l="13027" t="6973" r="6664" b="60029"/>
          <a:stretch/>
        </p:blipFill>
        <p:spPr bwMode="auto">
          <a:xfrm>
            <a:off x="2514600" y="4603134"/>
            <a:ext cx="6570552" cy="2159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5594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074"/>
                                        </p:tgtEl>
                                        <p:attrNameLst>
                                          <p:attrName>style.visibility</p:attrName>
                                        </p:attrNameLst>
                                      </p:cBhvr>
                                      <p:to>
                                        <p:strVal val="visible"/>
                                      </p:to>
                                    </p:set>
                                    <p:animEffect transition="in" filter="wipe(down)">
                                      <p:cBhvr>
                                        <p:cTn id="35" dur="500"/>
                                        <p:tgtEl>
                                          <p:spTgt spid="307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075"/>
                                        </p:tgtEl>
                                        <p:attrNameLst>
                                          <p:attrName>style.visibility</p:attrName>
                                        </p:attrNameLst>
                                      </p:cBhvr>
                                      <p:to>
                                        <p:strVal val="visible"/>
                                      </p:to>
                                    </p:set>
                                    <p:animEffect transition="in" filter="wipe(down)">
                                      <p:cBhvr>
                                        <p:cTn id="4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4447</TotalTime>
  <Words>2026</Words>
  <Application>Microsoft Office PowerPoint</Application>
  <PresentationFormat>On-screen Show (4:3)</PresentationFormat>
  <Paragraphs>211</Paragraphs>
  <Slides>38</Slides>
  <Notes>3</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Executive</vt:lpstr>
      <vt:lpstr>Deployment, Configuration and  Management of IT infrastructure based on Win server 2008 R2 SP1</vt:lpstr>
      <vt:lpstr>Windows Server 2008 R2 SP1</vt:lpstr>
      <vt:lpstr>Virtualization</vt:lpstr>
      <vt:lpstr>Crux</vt:lpstr>
      <vt:lpstr>PowerPoint Presentation</vt:lpstr>
      <vt:lpstr>ADS</vt:lpstr>
      <vt:lpstr>ADS forest</vt:lpstr>
      <vt:lpstr>ADS contd…</vt:lpstr>
      <vt:lpstr>DHCP</vt:lpstr>
      <vt:lpstr>DNS</vt:lpstr>
      <vt:lpstr>Group Policy on ADS</vt:lpstr>
      <vt:lpstr>Group Policy on  ADS contd… </vt:lpstr>
      <vt:lpstr>Group Policies Implementation  </vt:lpstr>
      <vt:lpstr>Group Policies Implementation  </vt:lpstr>
      <vt:lpstr>Group Policies Implementation  </vt:lpstr>
      <vt:lpstr>Group Policies Implementation  </vt:lpstr>
      <vt:lpstr>Group Policies Implementation  </vt:lpstr>
      <vt:lpstr>Exchange Server 2010</vt:lpstr>
      <vt:lpstr>Exchange Server 2010 contd…</vt:lpstr>
      <vt:lpstr>Exchange Server 2010 contd…</vt:lpstr>
      <vt:lpstr>Configuring OWA</vt:lpstr>
      <vt:lpstr>Configuring Outlook</vt:lpstr>
      <vt:lpstr>Global Address list of Outlook used for sending mail</vt:lpstr>
      <vt:lpstr>File and Printer Sharing</vt:lpstr>
      <vt:lpstr>File and Printer Sharing</vt:lpstr>
      <vt:lpstr>File and Printer Sharing</vt:lpstr>
      <vt:lpstr>FPS contd…</vt:lpstr>
      <vt:lpstr>SCCM </vt:lpstr>
      <vt:lpstr>PowerPoint Presentation</vt:lpstr>
      <vt:lpstr>SCCM </vt:lpstr>
      <vt:lpstr>SCCM contd…</vt:lpstr>
      <vt:lpstr>SCCM contd…</vt:lpstr>
      <vt:lpstr>SCCM contd…</vt:lpstr>
      <vt:lpstr>Schema of SCCM connection</vt:lpstr>
      <vt:lpstr>WDS</vt:lpstr>
      <vt:lpstr>WDS contd…</vt:lpstr>
      <vt:lpstr>PowerPoint Presentation</vt:lpstr>
      <vt:lpstr> 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Migration of HPC Applications to Cloud</dc:title>
  <dc:creator>Prakhar Sharma</dc:creator>
  <cp:lastModifiedBy>Anshul Jain</cp:lastModifiedBy>
  <cp:revision>154</cp:revision>
  <dcterms:created xsi:type="dcterms:W3CDTF">2011-11-04T12:29:15Z</dcterms:created>
  <dcterms:modified xsi:type="dcterms:W3CDTF">2012-06-25T14:27:42Z</dcterms:modified>
</cp:coreProperties>
</file>