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C364E-4963-02BA-0F21-C2CF1C70F2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04A9FC-B2B3-03B7-62E3-B5AAE7368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8581B-7802-BE8A-28BD-D1D52F436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44FB-3F7E-48DE-B947-A40D0A030295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BB3F9-6F38-8A16-8F17-AC7CB105F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2619A-7655-7EA2-F94D-01D815E1A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CF3F-A892-4C18-A266-5CF5FE0C6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405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F4D3E-CB13-AE3B-FBF2-921866D30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C381DF-AEA9-6020-41B4-581C5D6444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46C43-B1D0-9FAD-FD67-194CE9C89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44FB-3F7E-48DE-B947-A40D0A030295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177DA-467A-1847-44F9-A59D507A9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1F5D9-374E-1721-41D9-D26C88BB5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CF3F-A892-4C18-A266-5CF5FE0C6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979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2901F7-6369-3C50-3FFD-0F150FE5D0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E1598C-F410-0E50-FB35-6560FF27E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C1172-8AE6-076A-2146-31B255C44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44FB-3F7E-48DE-B947-A40D0A030295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9C7B0-F0C1-292C-6A84-CFCAC4F07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D21A7-D721-DE46-3905-9F2C32C79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CF3F-A892-4C18-A266-5CF5FE0C6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559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D9FCF-FB34-F178-9B8C-A515BBC60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A1C9C-07D2-2393-4013-443CF772C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22853-09FF-64AD-1CF2-321E2ED73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44FB-3F7E-48DE-B947-A40D0A030295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7BF6E-F909-14FC-7106-D47E41D2B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39B52-3F3A-8899-3720-2F8EE3E06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CF3F-A892-4C18-A266-5CF5FE0C6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047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55628-9670-7CFA-B69C-D182984A4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AD6E6-E36D-83B1-829F-D22441D38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14BFD-BD88-E479-9196-FBD62A2DA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44FB-3F7E-48DE-B947-A40D0A030295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683DC-8497-293C-704C-8A42165A9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AD800-D9A8-5FFF-EA9E-A3DB8BF44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CF3F-A892-4C18-A266-5CF5FE0C6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581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2822-40DB-AFC8-F8DF-B04330120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F5366-2B21-1A09-2BEA-951878D9F3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7F62F-69B8-F2C3-9A73-C8FF7D2B6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0F588-CC34-4C86-73E9-90ADE1983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44FB-3F7E-48DE-B947-A40D0A030295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372EE-C020-B98D-8965-2819488E3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28D96-0865-479F-ED7E-25B825E01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CF3F-A892-4C18-A266-5CF5FE0C6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541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0EF70-7D79-0F1C-6E5D-C814CF95E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0AA1F-9810-315E-9470-1F9B9C1AF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8BFAC-E634-7CC8-E033-D01B05E9B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A4A494-5630-AD49-1EA4-0C80703300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55E285-A828-0105-139B-789A3D4C11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E6AFE8-11BB-B624-0EB8-60DB68107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44FB-3F7E-48DE-B947-A40D0A030295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A343D7-2D51-2661-D2A8-BA324AC22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CEA90E-647B-88A4-A317-38C05381C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CF3F-A892-4C18-A266-5CF5FE0C6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127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84D52-5434-BB45-E1A1-EFB4ADE0A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5896E4-1F47-8E93-E029-800C94FBA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44FB-3F7E-48DE-B947-A40D0A030295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1B7DFE-FE1C-1922-BEE9-0BC5F4D04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099504-DB12-22CB-E893-7EC042A11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CF3F-A892-4C18-A266-5CF5FE0C6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045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448787-53C3-1C3F-AE3E-FA27BD1CB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44FB-3F7E-48DE-B947-A40D0A030295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C3946D-CE7C-5929-3C07-A7D8E2191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3E0B6F-59EC-07EE-F571-3DF46DCB6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CF3F-A892-4C18-A266-5CF5FE0C6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552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B6ACC-C30E-6FA6-9E49-289ABD589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5462F-5F7B-708F-A797-2BCE3EE2A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BE0CDD-1B29-348A-6FC7-A50367F99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740F62-0FA8-48E3-5AE5-D716EDBDD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44FB-3F7E-48DE-B947-A40D0A030295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633937-1F59-1399-27B7-2071DE6EC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03B353-C1AD-CF10-141C-E861B73D3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CF3F-A892-4C18-A266-5CF5FE0C6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834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AD08A-81AD-373F-B0E5-4898140BE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8D0049-3F7F-CAA4-DDA8-B5FCBE6B25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F9D84E-F0A5-48A1-E29F-BD67F1AA92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47D1E-D006-528A-866B-77FD37987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44FB-3F7E-48DE-B947-A40D0A030295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1DF85-6FD5-6147-5838-D182C1033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780DF-4168-DC72-D53F-E33CF22E8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CF3F-A892-4C18-A266-5CF5FE0C6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839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FF63F0-03F5-EF97-FDF5-48E5D0AAF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135AA-1DE4-2786-DCB6-463F27A70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47B35-D3AA-D30E-7914-3293353EEF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444FB-3F7E-48DE-B947-A40D0A030295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0CB5F-F43F-B0FF-4DF4-C017348B8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137C4-B505-45F4-BC7B-705E54AC10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0CF3F-A892-4C18-A266-5CF5FE0C6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861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922D9-6C3A-114C-F854-B873E92705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Retail Sales Analysis( Capstone Project)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B387A-CE19-F268-E7D0-78334007CE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By- Ankit Kumar</a:t>
            </a:r>
          </a:p>
          <a:p>
            <a:r>
              <a:rPr lang="en-US" dirty="0"/>
              <a:t>Industry- Retail,</a:t>
            </a:r>
          </a:p>
          <a:p>
            <a:r>
              <a:rPr lang="en-US" dirty="0"/>
              <a:t>Problem- Profitability</a:t>
            </a:r>
          </a:p>
          <a:p>
            <a:r>
              <a:rPr lang="en-US" dirty="0"/>
              <a:t>Tools Used- Excel+ Python+ </a:t>
            </a:r>
            <a:r>
              <a:rPr lang="en-US" dirty="0" err="1"/>
              <a:t>Sql</a:t>
            </a:r>
            <a:r>
              <a:rPr lang="en-US" dirty="0"/>
              <a:t>+ Power BI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6327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BF7C4-134A-9DDB-C057-0F4DC285B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✅ Slide 7: Recommendations &amp; Actions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8E3F0-9D3D-DCFE-7823-035FC7447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🎯 </a:t>
            </a:r>
            <a:r>
              <a:rPr lang="en-US" b="1" dirty="0"/>
              <a:t>As a BI Consultant, recommendation:</a:t>
            </a:r>
            <a:endParaRPr lang="en-US" dirty="0"/>
          </a:p>
          <a:p>
            <a:r>
              <a:rPr lang="en-US" dirty="0"/>
              <a:t>Flag SKUs with return rate &gt;25% for review</a:t>
            </a:r>
          </a:p>
          <a:p>
            <a:r>
              <a:rPr lang="en-US" dirty="0"/>
              <a:t>Separate sizing guides for high-return categories</a:t>
            </a:r>
          </a:p>
          <a:p>
            <a:r>
              <a:rPr lang="en-US" dirty="0"/>
              <a:t>Target high-returns regions with better CX interventions</a:t>
            </a:r>
          </a:p>
          <a:p>
            <a:r>
              <a:rPr lang="en-US" dirty="0"/>
              <a:t>Reward loyal customers with return benefits (they return less)</a:t>
            </a:r>
          </a:p>
          <a:p>
            <a:r>
              <a:rPr lang="en-US" dirty="0"/>
              <a:t>Avoid over-discounting in Nov-Dec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659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6633E-EE09-86E3-2390-480BA659B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>
                <a:latin typeface="Arial" panose="020B0604020202020204" pitchFamily="34" charset="0"/>
              </a:rPr>
              <a:t>💬 Slide 8: Executive Summary (Stakeholder View)</a:t>
            </a:r>
            <a:br>
              <a:rPr lang="en-US" altLang="en-US" b="1" dirty="0"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9D7F841-462A-DEFB-0777-17A8272061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87683"/>
            <a:ext cx="9618406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Despite 12% growth in sales,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₹8.2L lost to returns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 return losses come from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Accessories + North Region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Targeting top 5 high-return SKUs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CX improvements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the North can recover ~₹2.5L quarterly.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Actionable insights deployed to Retail Ops and Product Teams.</a:t>
            </a:r>
          </a:p>
        </p:txBody>
      </p:sp>
    </p:spTree>
    <p:extLst>
      <p:ext uri="{BB962C8B-B14F-4D97-AF65-F5344CB8AC3E}">
        <p14:creationId xmlns:p14="http://schemas.microsoft.com/office/powerpoint/2010/main" val="4168116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3E73E-54A7-71F5-15B1-6E7C822EC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2102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500" dirty="0"/>
              <a:t>Thank You </a:t>
            </a:r>
            <a:endParaRPr lang="en-IN" sz="165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7305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299A6-DC9A-26A2-3464-292C6608A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>
                <a:latin typeface="Arial" panose="020B0604020202020204" pitchFamily="34" charset="0"/>
              </a:rPr>
              <a:t>🔶 Step 1: 🧑‍💼 Business Background (Client Simulation)</a:t>
            </a:r>
            <a:br>
              <a:rPr lang="en-US" altLang="en-US" b="1" dirty="0"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5AEBF9F-492E-B81B-DA33-EF7C37E5B2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90008"/>
            <a:ext cx="7791107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Client 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Trendora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Retail Pvt Ltd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Industry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Fashion + Lifestyle Retail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Company Size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Mid-market, ~250 stores, online &amp; offline presence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North, South, East, West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 Categories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Apparel, Footwear, Electronics, Accessories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 Base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3M+ users, with loyalty program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340BD1E-874B-2F10-76E1-08BB2398F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63" y="3938330"/>
            <a:ext cx="11795473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❗ Business Challenge: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*“Our CFO has noticed that despite rising gross sales, our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 profit is declining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quarter over quarter.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suspect that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frequent product returns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may be hurting our margins.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your team investigate: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What’s driving return behavior?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Are certain SKUs, regions, or customer types abusing returns?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much profit are we losing from this?”*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219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6AFF0-22DC-5C03-D11D-9209605F8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🔎 Step 2: Business Questions from Client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0EA0C-3FC0-41FB-A7BE-1C8A64078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You, as the BI Analyst, now need to answer:</a:t>
            </a:r>
          </a:p>
          <a:p>
            <a:r>
              <a:rPr lang="en-US" dirty="0"/>
              <a:t>What is our overall return rate?</a:t>
            </a:r>
          </a:p>
          <a:p>
            <a:r>
              <a:rPr lang="en-US" dirty="0"/>
              <a:t>Which product categories or SKUs have the highest return rates?</a:t>
            </a:r>
          </a:p>
          <a:p>
            <a:r>
              <a:rPr lang="en-US" dirty="0"/>
              <a:t>Which customer segments (loyalty, region) return the most?</a:t>
            </a:r>
          </a:p>
          <a:p>
            <a:r>
              <a:rPr lang="en-US" dirty="0"/>
              <a:t>How does return behavior change over time (seasonality)?</a:t>
            </a:r>
          </a:p>
          <a:p>
            <a:r>
              <a:rPr lang="en-US" dirty="0"/>
              <a:t>Are high-return SKUs also low-profit?</a:t>
            </a:r>
          </a:p>
          <a:p>
            <a:r>
              <a:rPr lang="en-US" dirty="0"/>
              <a:t>What is the return-related profit loss per region?</a:t>
            </a:r>
          </a:p>
          <a:p>
            <a:r>
              <a:rPr lang="en-US" dirty="0"/>
              <a:t>Do loyal customers behave differently?</a:t>
            </a:r>
          </a:p>
          <a:p>
            <a:r>
              <a:rPr lang="en-US" dirty="0"/>
              <a:t>Which 5 SKUs are the worst offenders?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4925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5799D-5FC7-6643-6042-2582FB0F3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🔮 Step 3: Hypothesis Thinking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9C162F0-0EB8-5F4B-F92C-B46F07ED56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6715553"/>
              </p:ext>
            </p:extLst>
          </p:nvPr>
        </p:nvGraphicFramePr>
        <p:xfrm>
          <a:off x="705464" y="2334726"/>
          <a:ext cx="10515600" cy="182880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99801361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6454670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Hypothesis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Reason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194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“Accessories have the highest return rate”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Low price, impulse buys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60998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“North region has higher returns”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Historical complaints about sizing issues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018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“Loyal customers return less”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Better product-fit + trust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56889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“Returns spike during sales months”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Impulse + wrong sizing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3162943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9C420949-CE49-FDA8-8776-1210BAA61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2736" y="-75216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🔮 Step 3: Hypothesis Thinking (Consultant Style)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264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36094-5294-4A3F-CF09-8BA7E0C36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210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en-US" b="1" dirty="0">
                <a:latin typeface="Arial" panose="020B0604020202020204" pitchFamily="34" charset="0"/>
              </a:rPr>
              <a:t>📦 Step 4: Provided Data (Simulated, Cleaned)</a:t>
            </a:r>
            <a:br>
              <a:rPr lang="en-US" altLang="en-US" b="1" dirty="0">
                <a:latin typeface="Arial" panose="020B0604020202020204" pitchFamily="34" charset="0"/>
              </a:rPr>
            </a:b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BE4CCE-8BC2-33B4-C313-B30EBABCA1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55177"/>
              </p:ext>
            </p:extLst>
          </p:nvPr>
        </p:nvGraphicFramePr>
        <p:xfrm>
          <a:off x="838200" y="2514600"/>
          <a:ext cx="10515600" cy="182880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166965200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1615453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Table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Key Columns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150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customers.csv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customer_id, region, loyalty_flag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12963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orders.csv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order_id, customer_id, order_date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1020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order_items.csv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order_id, sku, quantity, price, is_returned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283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products.csv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sku</a:t>
                      </a:r>
                      <a:r>
                        <a:rPr lang="en-IN" dirty="0"/>
                        <a:t>, category, </a:t>
                      </a:r>
                      <a:r>
                        <a:rPr lang="en-IN" dirty="0" err="1"/>
                        <a:t>cost_price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71703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9B9335F-E2F2-8B08-CB48-AF1EC31A1452}"/>
              </a:ext>
            </a:extLst>
          </p:cNvPr>
          <p:cNvSpPr txBox="1"/>
          <p:nvPr/>
        </p:nvSpPr>
        <p:spPr>
          <a:xfrm>
            <a:off x="600997" y="4990332"/>
            <a:ext cx="60984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Data Insights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~50,000 orders across 12 months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4 main regions, 5 categories, 1.5K+ SKUs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3% missing values, cleaned in Python</a:t>
            </a:r>
          </a:p>
        </p:txBody>
      </p:sp>
    </p:spTree>
    <p:extLst>
      <p:ext uri="{BB962C8B-B14F-4D97-AF65-F5344CB8AC3E}">
        <p14:creationId xmlns:p14="http://schemas.microsoft.com/office/powerpoint/2010/main" val="4193644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719A1-37CE-9947-E864-569DB4572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29" y="453616"/>
            <a:ext cx="10515600" cy="1325563"/>
          </a:xfrm>
        </p:spPr>
        <p:txBody>
          <a:bodyPr>
            <a:normAutofit fontScale="90000"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kumimoji="0" lang="en-US" altLang="en-US" sz="5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📊 Slide 4: Key KPIs + SQL Logic </a:t>
            </a:r>
            <a:br>
              <a:rPr kumimoji="0" lang="en-US" altLang="en-US" sz="6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EA53A65-4F89-2E8C-F646-6E92C3C549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0644537"/>
              </p:ext>
            </p:extLst>
          </p:nvPr>
        </p:nvGraphicFramePr>
        <p:xfrm>
          <a:off x="496529" y="2742305"/>
          <a:ext cx="10515600" cy="182880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174892304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28976503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9421838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KPI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Formula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Value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5579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Return Rate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Returned_Qty</a:t>
                      </a:r>
                      <a:r>
                        <a:rPr lang="en-IN" dirty="0"/>
                        <a:t> / </a:t>
                      </a:r>
                      <a:r>
                        <a:rPr lang="en-IN" dirty="0" err="1"/>
                        <a:t>Total_Qty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7.8%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0001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Return Loss ₹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(Returned_Qty × Profit_per_unit)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₹8.2L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6087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Top Return Category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Accessories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14.2%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7757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Worst Region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North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9.6% return rate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6041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9296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22B90-43E8-DB51-FAF9-2E72F3CC4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📈 Slide 5: Python EDA Highlights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736F2-686A-2103-CCF1-A0BA171C5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755" y="1368425"/>
            <a:ext cx="10515600" cy="4351338"/>
          </a:xfrm>
        </p:spPr>
        <p:txBody>
          <a:bodyPr/>
          <a:lstStyle/>
          <a:p>
            <a:r>
              <a:rPr lang="en-IN" b="1" dirty="0"/>
              <a:t>Trends Observed</a:t>
            </a:r>
            <a:r>
              <a:rPr lang="en-IN" dirty="0"/>
              <a:t>:</a:t>
            </a:r>
          </a:p>
          <a:p>
            <a:r>
              <a:rPr lang="en-IN" dirty="0"/>
              <a:t>Returns spike during </a:t>
            </a:r>
            <a:r>
              <a:rPr lang="en-IN" b="1" dirty="0"/>
              <a:t>Nov-Dec</a:t>
            </a:r>
            <a:r>
              <a:rPr lang="en-IN" dirty="0"/>
              <a:t> (Sale months)</a:t>
            </a:r>
          </a:p>
          <a:p>
            <a:r>
              <a:rPr lang="en-IN" b="1" dirty="0"/>
              <a:t>Loyal customers return 40% less</a:t>
            </a:r>
            <a:r>
              <a:rPr lang="en-IN" dirty="0"/>
              <a:t> than new ones</a:t>
            </a:r>
          </a:p>
          <a:p>
            <a:r>
              <a:rPr lang="en-IN" b="1" dirty="0"/>
              <a:t>Accessories</a:t>
            </a:r>
            <a:r>
              <a:rPr lang="en-IN" dirty="0"/>
              <a:t> and </a:t>
            </a:r>
            <a:r>
              <a:rPr lang="en-IN" b="1" dirty="0"/>
              <a:t>Footwear</a:t>
            </a:r>
            <a:r>
              <a:rPr lang="en-IN" dirty="0"/>
              <a:t> = highest return categories</a:t>
            </a:r>
          </a:p>
          <a:p>
            <a:r>
              <a:rPr lang="en-IN" dirty="0"/>
              <a:t>High-return SKUs have lower average profit margins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31B871-82CE-822D-E6A8-CC3B7F6C6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003457"/>
            <a:ext cx="5508945" cy="271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20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76273-D1D4-F2CA-6065-55B4CC4B7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🖥️ Slide 6: Power BI Dashboard Highlights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CFF98-74B9-0F83-A460-A55929C24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🪟 </a:t>
            </a:r>
            <a:r>
              <a:rPr lang="en-IN" b="1" dirty="0"/>
              <a:t>Dashboard Sections</a:t>
            </a:r>
            <a:r>
              <a:rPr lang="en-IN" dirty="0"/>
              <a:t>:</a:t>
            </a:r>
          </a:p>
          <a:p>
            <a:r>
              <a:rPr lang="en-IN" dirty="0"/>
              <a:t>KPIs: Return Rate, Gross Profit, Return Loss</a:t>
            </a:r>
          </a:p>
          <a:p>
            <a:r>
              <a:rPr lang="en-IN" dirty="0"/>
              <a:t>Visuals: Return Rate by Region, Category, Month</a:t>
            </a:r>
          </a:p>
          <a:p>
            <a:r>
              <a:rPr lang="en-IN" dirty="0"/>
              <a:t>Filters: Region, SKU, Category, Loyalty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9989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80AF5-DDB8-4E04-73ED-50ED7764B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FEEAA2-431C-E45C-7467-209348687E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35" y="1825625"/>
            <a:ext cx="10763865" cy="4351338"/>
          </a:xfrm>
        </p:spPr>
      </p:pic>
    </p:spTree>
    <p:extLst>
      <p:ext uri="{BB962C8B-B14F-4D97-AF65-F5344CB8AC3E}">
        <p14:creationId xmlns:p14="http://schemas.microsoft.com/office/powerpoint/2010/main" val="2690881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675</Words>
  <Application>Microsoft Office PowerPoint</Application>
  <PresentationFormat>Widescreen</PresentationFormat>
  <Paragraphs>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Retail Sales Analysis( Capstone Project)</vt:lpstr>
      <vt:lpstr>🔶 Step 1: 🧑‍💼 Business Background (Client Simulation) </vt:lpstr>
      <vt:lpstr>🔎 Step 2: Business Questions from Client </vt:lpstr>
      <vt:lpstr>🔮 Step 3: Hypothesis Thinking</vt:lpstr>
      <vt:lpstr>📦 Step 4: Provided Data (Simulated, Cleaned) </vt:lpstr>
      <vt:lpstr>📊 Slide 4: Key KPIs + SQL Logic  </vt:lpstr>
      <vt:lpstr>📈 Slide 5: Python EDA Highlights </vt:lpstr>
      <vt:lpstr>🖥️ Slide 6: Power BI Dashboard Highlights </vt:lpstr>
      <vt:lpstr>Dashboard</vt:lpstr>
      <vt:lpstr>✅ Slide 7: Recommendations &amp; Actions </vt:lpstr>
      <vt:lpstr>💬 Slide 8: Executive Summary (Stakeholder View)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Ankit Kumar</dc:creator>
  <cp:lastModifiedBy>Ankit Kumar</cp:lastModifiedBy>
  <cp:revision>1</cp:revision>
  <dcterms:created xsi:type="dcterms:W3CDTF">2025-06-22T05:27:22Z</dcterms:created>
  <dcterms:modified xsi:type="dcterms:W3CDTF">2025-06-22T05:27:22Z</dcterms:modified>
</cp:coreProperties>
</file>