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5" r:id="rId8"/>
    <p:sldId id="266"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E0B1FD2-E63F-43ED-AC63-A3622A924266}" type="datetimeFigureOut">
              <a:rPr lang="en-US" smtClean="0"/>
              <a:pPr/>
              <a:t>4/18/2019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F6DB264-BC82-476E-9000-3ED06242ACA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0B1FD2-E63F-43ED-AC63-A3622A924266}" type="datetimeFigureOut">
              <a:rPr lang="en-US" smtClean="0"/>
              <a:pPr/>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DB264-BC82-476E-9000-3ED06242AC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0B1FD2-E63F-43ED-AC63-A3622A924266}" type="datetimeFigureOut">
              <a:rPr lang="en-US" smtClean="0"/>
              <a:pPr/>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DB264-BC82-476E-9000-3ED06242AC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0B1FD2-E63F-43ED-AC63-A3622A924266}" type="datetimeFigureOut">
              <a:rPr lang="en-US" smtClean="0"/>
              <a:pPr/>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DB264-BC82-476E-9000-3ED06242AC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0B1FD2-E63F-43ED-AC63-A3622A924266}" type="datetimeFigureOut">
              <a:rPr lang="en-US" smtClean="0"/>
              <a:pPr/>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DB264-BC82-476E-9000-3ED06242ACA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0B1FD2-E63F-43ED-AC63-A3622A924266}" type="datetimeFigureOut">
              <a:rPr lang="en-US" smtClean="0"/>
              <a:pPr/>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DB264-BC82-476E-9000-3ED06242AC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E0B1FD2-E63F-43ED-AC63-A3622A924266}" type="datetimeFigureOut">
              <a:rPr lang="en-US" smtClean="0"/>
              <a:pPr/>
              <a:t>4/18/2019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6DB264-BC82-476E-9000-3ED06242AC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0B1FD2-E63F-43ED-AC63-A3622A924266}" type="datetimeFigureOut">
              <a:rPr lang="en-US" smtClean="0"/>
              <a:pPr/>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6DB264-BC82-476E-9000-3ED06242AC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B1FD2-E63F-43ED-AC63-A3622A924266}" type="datetimeFigureOut">
              <a:rPr lang="en-US" smtClean="0"/>
              <a:pPr/>
              <a:t>4/18/2019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6DB264-BC82-476E-9000-3ED06242AC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0B1FD2-E63F-43ED-AC63-A3622A924266}" type="datetimeFigureOut">
              <a:rPr lang="en-US" smtClean="0"/>
              <a:pPr/>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DB264-BC82-476E-9000-3ED06242AC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0B1FD2-E63F-43ED-AC63-A3622A924266}" type="datetimeFigureOut">
              <a:rPr lang="en-US" smtClean="0"/>
              <a:pPr/>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F6DB264-BC82-476E-9000-3ED06242ACA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0B1FD2-E63F-43ED-AC63-A3622A924266}" type="datetimeFigureOut">
              <a:rPr lang="en-US" smtClean="0"/>
              <a:pPr/>
              <a:t>4/18/2019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F6DB264-BC82-476E-9000-3ED06242ACA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9525000" cy="990600"/>
          </a:xfrm>
        </p:spPr>
        <p:txBody>
          <a:bodyPr>
            <a:normAutofit/>
          </a:bodyPr>
          <a:lstStyle/>
          <a:p>
            <a:r>
              <a:rPr lang="en-US" sz="2800" dirty="0" smtClean="0"/>
              <a:t>ACROPOLIS INSTITUTE OF TECHNOLOGY AND RESEARCH </a:t>
            </a:r>
            <a:endParaRPr lang="en-US" sz="2800" dirty="0"/>
          </a:p>
        </p:txBody>
      </p:sp>
      <p:pic>
        <p:nvPicPr>
          <p:cNvPr id="4" name="Picture 3" descr="925722698s.png"/>
          <p:cNvPicPr>
            <a:picLocks noChangeAspect="1"/>
          </p:cNvPicPr>
          <p:nvPr/>
        </p:nvPicPr>
        <p:blipFill>
          <a:blip r:embed="rId2" cstate="print"/>
          <a:stretch>
            <a:fillRect/>
          </a:stretch>
        </p:blipFill>
        <p:spPr>
          <a:xfrm>
            <a:off x="3581400" y="1905000"/>
            <a:ext cx="2286000" cy="1595438"/>
          </a:xfrm>
          <a:prstGeom prst="rect">
            <a:avLst/>
          </a:prstGeom>
        </p:spPr>
      </p:pic>
      <p:sp>
        <p:nvSpPr>
          <p:cNvPr id="5" name="TextBox 4"/>
          <p:cNvSpPr txBox="1"/>
          <p:nvPr/>
        </p:nvSpPr>
        <p:spPr>
          <a:xfrm>
            <a:off x="1676400" y="3733800"/>
            <a:ext cx="8610600" cy="369332"/>
          </a:xfrm>
          <a:prstGeom prst="rect">
            <a:avLst/>
          </a:prstGeom>
          <a:noFill/>
        </p:spPr>
        <p:txBody>
          <a:bodyPr wrap="square" rtlCol="0">
            <a:spAutoFit/>
          </a:bodyPr>
          <a:lstStyle/>
          <a:p>
            <a:r>
              <a:rPr lang="en-US" dirty="0" smtClean="0"/>
              <a:t>HAND GESTURE RECOGNIZATION USING WEBCAM</a:t>
            </a:r>
            <a:endParaRPr lang="en-US" dirty="0" smtClean="0"/>
          </a:p>
        </p:txBody>
      </p:sp>
      <p:sp>
        <p:nvSpPr>
          <p:cNvPr id="6" name="TextBox 5"/>
          <p:cNvSpPr txBox="1"/>
          <p:nvPr/>
        </p:nvSpPr>
        <p:spPr>
          <a:xfrm>
            <a:off x="5715000" y="4876800"/>
            <a:ext cx="3026149" cy="1477328"/>
          </a:xfrm>
          <a:prstGeom prst="rect">
            <a:avLst/>
          </a:prstGeom>
          <a:noFill/>
        </p:spPr>
        <p:txBody>
          <a:bodyPr wrap="none" rtlCol="0">
            <a:spAutoFit/>
          </a:bodyPr>
          <a:lstStyle/>
          <a:p>
            <a:r>
              <a:rPr lang="en-US" dirty="0" smtClean="0"/>
              <a:t>ABHINAV DOGRE</a:t>
            </a:r>
          </a:p>
          <a:p>
            <a:r>
              <a:rPr lang="en-US" dirty="0" smtClean="0"/>
              <a:t>ABHISHEK KUMAR DUBEY</a:t>
            </a:r>
          </a:p>
          <a:p>
            <a:r>
              <a:rPr lang="en-US" dirty="0" smtClean="0"/>
              <a:t>ANKIT SAKARGAYEN</a:t>
            </a:r>
          </a:p>
          <a:p>
            <a:r>
              <a:rPr lang="en-US" dirty="0" smtClean="0"/>
              <a:t>AYUSH KUMAR  </a:t>
            </a:r>
            <a:r>
              <a:rPr lang="en-US" dirty="0" smtClean="0"/>
              <a:t>BOKADE</a:t>
            </a:r>
            <a:endParaRPr lang="en-US" dirty="0" smtClean="0"/>
          </a:p>
          <a:p>
            <a:r>
              <a:rPr lang="en-US" dirty="0" smtClean="0"/>
              <a:t>MANSI JAIN</a:t>
            </a:r>
            <a:endParaRPr lang="en-US" dirty="0" smtClean="0"/>
          </a:p>
        </p:txBody>
      </p:sp>
      <p:sp>
        <p:nvSpPr>
          <p:cNvPr id="7" name="TextBox 6"/>
          <p:cNvSpPr txBox="1"/>
          <p:nvPr/>
        </p:nvSpPr>
        <p:spPr>
          <a:xfrm>
            <a:off x="5715000" y="4267200"/>
            <a:ext cx="1820594" cy="369332"/>
          </a:xfrm>
          <a:prstGeom prst="rect">
            <a:avLst/>
          </a:prstGeom>
          <a:noFill/>
        </p:spPr>
        <p:txBody>
          <a:bodyPr wrap="square" rtlCol="0">
            <a:spAutoFit/>
          </a:bodyPr>
          <a:lstStyle/>
          <a:p>
            <a:r>
              <a:rPr lang="en-US" dirty="0" smtClean="0"/>
              <a:t>SUBMITTED BY</a:t>
            </a:r>
            <a:endParaRPr lang="en-US" dirty="0"/>
          </a:p>
        </p:txBody>
      </p:sp>
      <p:sp>
        <p:nvSpPr>
          <p:cNvPr id="8" name="Rectangle 7"/>
          <p:cNvSpPr/>
          <p:nvPr/>
        </p:nvSpPr>
        <p:spPr>
          <a:xfrm>
            <a:off x="914400" y="4419600"/>
            <a:ext cx="2228239" cy="923330"/>
          </a:xfrm>
          <a:prstGeom prst="rect">
            <a:avLst/>
          </a:prstGeom>
        </p:spPr>
        <p:txBody>
          <a:bodyPr wrap="none">
            <a:spAutoFit/>
          </a:bodyPr>
          <a:lstStyle/>
          <a:p>
            <a:r>
              <a:rPr lang="en-US" b="1" dirty="0" smtClean="0"/>
              <a:t>GUIDED BY</a:t>
            </a:r>
          </a:p>
          <a:p>
            <a:r>
              <a:rPr lang="en-US" dirty="0" smtClean="0"/>
              <a:t>PROF. RONAK </a:t>
            </a:r>
            <a:r>
              <a:rPr lang="en-US" b="1" dirty="0" smtClean="0"/>
              <a:t>JAIN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704088"/>
            <a:ext cx="6324600" cy="591312"/>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Computer technology has tremendously grown over the past decade and has become a necessary part of everyday live. The primary computer accessory for Human Computer Interaction (HCI) is the mouse. </a:t>
            </a:r>
            <a:endParaRPr lang="en-US" dirty="0" smtClean="0"/>
          </a:p>
          <a:p>
            <a:r>
              <a:rPr lang="en-US" dirty="0" smtClean="0"/>
              <a:t>Most laptops today are equipped with webcams, which have recently been used insecurity applications utilizing face recognition. In order to harness the full potential of a webcam, it can be used for vision based Computer Control, which would effectively eliminate the need for a computer mouse or mouse pad. </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04088"/>
            <a:ext cx="7086600" cy="819912"/>
          </a:xfrm>
        </p:spPr>
        <p:txBody>
          <a:bodyPr/>
          <a:lstStyle/>
          <a:p>
            <a:r>
              <a:rPr lang="en-US" dirty="0" smtClean="0"/>
              <a:t>PROBLEM STATEMENT</a:t>
            </a:r>
            <a:endParaRPr lang="en-US" dirty="0"/>
          </a:p>
        </p:txBody>
      </p:sp>
      <p:sp>
        <p:nvSpPr>
          <p:cNvPr id="4" name="TextBox 3"/>
          <p:cNvSpPr txBox="1"/>
          <p:nvPr/>
        </p:nvSpPr>
        <p:spPr>
          <a:xfrm>
            <a:off x="228600" y="2209800"/>
            <a:ext cx="7772400" cy="3139321"/>
          </a:xfrm>
          <a:prstGeom prst="rect">
            <a:avLst/>
          </a:prstGeom>
          <a:noFill/>
        </p:spPr>
        <p:txBody>
          <a:bodyPr wrap="square" rtlCol="0">
            <a:spAutoFit/>
          </a:bodyPr>
          <a:lstStyle/>
          <a:p>
            <a:r>
              <a:rPr lang="en-US" dirty="0" smtClean="0"/>
              <a:t>The mouse is not suitable for HCI in some real life situations, such as with Human Robot Interaction (HRI). </a:t>
            </a:r>
            <a:endParaRPr lang="en-US" dirty="0" smtClean="0"/>
          </a:p>
          <a:p>
            <a:endParaRPr lang="en-US" dirty="0" smtClean="0"/>
          </a:p>
          <a:p>
            <a:endParaRPr lang="en-US" dirty="0" smtClean="0"/>
          </a:p>
          <a:p>
            <a:r>
              <a:rPr lang="en-US" dirty="0" smtClean="0"/>
              <a:t>There </a:t>
            </a:r>
            <a:r>
              <a:rPr lang="en-US" dirty="0" smtClean="0"/>
              <a:t>have been many researches on alternative methods to the computer mouse for HCI. </a:t>
            </a:r>
            <a:endParaRPr lang="en-US" dirty="0" smtClean="0"/>
          </a:p>
          <a:p>
            <a:endParaRPr lang="en-US" dirty="0" smtClean="0"/>
          </a:p>
          <a:p>
            <a:endParaRPr lang="en-US" dirty="0" smtClean="0"/>
          </a:p>
          <a:p>
            <a:endParaRPr lang="en-US" dirty="0" smtClean="0"/>
          </a:p>
          <a:p>
            <a:r>
              <a:rPr lang="en-US" dirty="0" smtClean="0"/>
              <a:t>The </a:t>
            </a:r>
            <a:r>
              <a:rPr lang="en-US" dirty="0" smtClean="0"/>
              <a:t>most natural and intuitive technique for HCI, that is a viable replacement for the computer mouse is with the use of hand gestures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t>SURVEY OF EXISTING SYSTEM</a:t>
            </a:r>
            <a:endParaRPr lang="en-US" dirty="0"/>
          </a:p>
        </p:txBody>
      </p:sp>
      <p:sp>
        <p:nvSpPr>
          <p:cNvPr id="3" name="Content Placeholder 2"/>
          <p:cNvSpPr>
            <a:spLocks noGrp="1"/>
          </p:cNvSpPr>
          <p:nvPr>
            <p:ph idx="1"/>
          </p:nvPr>
        </p:nvSpPr>
        <p:spPr/>
        <p:txBody>
          <a:bodyPr/>
          <a:lstStyle/>
          <a:p>
            <a:r>
              <a:rPr lang="en-US" dirty="0" smtClean="0"/>
              <a:t>Initially this technology was considered in the field of gaming (like Xbox </a:t>
            </a:r>
            <a:r>
              <a:rPr lang="en-US" dirty="0" err="1" smtClean="0"/>
              <a:t>Kinect</a:t>
            </a:r>
            <a:r>
              <a:rPr lang="en-US" dirty="0" smtClean="0"/>
              <a:t>), but the application of motion/gesture control technology would be more diverse if we apply it to our other electronics like computers ,televisions, etc., for our day to day purposes like scrolling , selecting, clicking etc</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OF EXISTING SYSTEM</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dirty="0" smtClean="0"/>
              <a:t>    </a:t>
            </a:r>
            <a:endParaRPr lang="en-US" dirty="0" smtClean="0"/>
          </a:p>
          <a:p>
            <a:pPr>
              <a:buNone/>
            </a:pPr>
            <a:endParaRPr lang="en-US" dirty="0"/>
          </a:p>
        </p:txBody>
      </p:sp>
      <p:sp>
        <p:nvSpPr>
          <p:cNvPr id="5" name="Rectangle 4"/>
          <p:cNvSpPr/>
          <p:nvPr/>
        </p:nvSpPr>
        <p:spPr>
          <a:xfrm>
            <a:off x="838200" y="1859340"/>
            <a:ext cx="7543800" cy="4401205"/>
          </a:xfrm>
          <a:prstGeom prst="rect">
            <a:avLst/>
          </a:prstGeom>
        </p:spPr>
        <p:txBody>
          <a:bodyPr wrap="square">
            <a:spAutoFit/>
          </a:bodyPr>
          <a:lstStyle/>
          <a:p>
            <a:r>
              <a:rPr lang="en-US" sz="2800" dirty="0" smtClean="0"/>
              <a:t>It is a device which recognizes hand gestures and can be used to virtually control a computer. In short, it provides a virtual screen with which we can interact with the computer. But the required hardware for making a device on these lines was not feasible, in terms of budget and time frame provided. So, we decided to build an introductory software implementation of the device which would eventually act as a virtual mouse.</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457200" y="1239759"/>
            <a:ext cx="7696200" cy="4783308"/>
          </a:xfrm>
          <a:prstGeom prst="rect">
            <a:avLst/>
          </a:prstGeom>
          <a:noFill/>
          <a:ln w="9525">
            <a:noFill/>
            <a:miter lim="800000"/>
            <a:headEnd/>
            <a:tailEnd/>
          </a:ln>
          <a:effectLst/>
        </p:spPr>
        <p:txBody>
          <a:bodyPr vert="horz" wrap="square" lIns="1218816" tIns="165048" rIns="1333080" bIns="0" numCol="1" anchor="ctr" anchorCtr="0" compatLnSpc="1">
            <a:prstTxWarp prst="textNoShape">
              <a:avLst/>
            </a:prstTxWarp>
            <a:spAutoFit/>
          </a:bodyPr>
          <a:lstStyle/>
          <a:p>
            <a:pPr marL="0" marR="0" lvl="0" indent="3175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2">
                    <a:lumMod val="50000"/>
                  </a:schemeClr>
                </a:solidFill>
                <a:effectLst/>
                <a:latin typeface="Arial Black" pitchFamily="34" charset="0"/>
                <a:ea typeface="Times New Roman" pitchFamily="18" charset="0"/>
                <a:cs typeface="Arial" pitchFamily="34" charset="0"/>
              </a:rPr>
              <a:t>PROBLEM DESCRIPTION</a:t>
            </a:r>
          </a:p>
          <a:p>
            <a:pPr marL="0" marR="0" lvl="0" indent="3175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1400" b="0" i="0" u="none" strike="noStrike" cap="none" normalizeH="0" baseline="0" dirty="0" smtClean="0">
                <a:ln>
                  <a:noFill/>
                </a:ln>
                <a:solidFill>
                  <a:srgbClr val="000009"/>
                </a:solidFill>
                <a:effectLst/>
                <a:latin typeface="Arial" pitchFamily="34" charset="0"/>
                <a:ea typeface="Times New Roman" pitchFamily="18" charset="0"/>
                <a:cs typeface="Arial" pitchFamily="34" charset="0"/>
              </a:rPr>
              <a:t>There are  generally two  approaches  for  hand  gesture  recognition,  which  are hardware based, where the user must wear a device, and the other is vision based which uses image processing techniques with inputs from a camera. </a:t>
            </a:r>
          </a:p>
          <a:p>
            <a:pPr marL="0" marR="0" lvl="0" indent="31750" algn="just" defTabSz="914400" rtl="0" eaLnBrk="0" fontAlgn="base" latinLnBrk="0" hangingPunct="0">
              <a:lnSpc>
                <a:spcPct val="100000"/>
              </a:lnSpc>
              <a:spcBef>
                <a:spcPct val="0"/>
              </a:spcBef>
              <a:spcAft>
                <a:spcPct val="0"/>
              </a:spcAft>
              <a:buClrTx/>
              <a:buSzTx/>
              <a:tabLst/>
            </a:pPr>
            <a:endParaRPr kumimoji="0" lang="en-US" sz="1400" b="0" i="0" u="none" strike="noStrike" cap="none" normalizeH="0" baseline="0" dirty="0" smtClean="0">
              <a:ln>
                <a:noFill/>
              </a:ln>
              <a:solidFill>
                <a:srgbClr val="000009"/>
              </a:solidFill>
              <a:effectLst/>
              <a:latin typeface="Arial" pitchFamily="34" charset="0"/>
              <a:ea typeface="Times New Roman" pitchFamily="18" charset="0"/>
              <a:cs typeface="Arial" pitchFamily="34" charset="0"/>
            </a:endParaRPr>
          </a:p>
          <a:p>
            <a:pPr marL="0" marR="0" lvl="0" indent="3175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9"/>
                </a:solidFill>
                <a:effectLst/>
                <a:latin typeface="Arial" pitchFamily="34" charset="0"/>
                <a:ea typeface="Times New Roman" pitchFamily="18" charset="0"/>
                <a:cs typeface="Arial" pitchFamily="34" charset="0"/>
              </a:rPr>
              <a:t>The proposed system is vision based, which uses image processing techniques and inputs from a computer webcam. Vision based gesture recognition tracking and gesture recognition. The input frame would be captured from the webcam and systems are generally broken down into four stages, skin detection, hand contour extraction, hand the skin region would be detected using skin detection. </a:t>
            </a:r>
          </a:p>
          <a:p>
            <a:pPr marL="0" marR="0" lvl="0" indent="3175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9"/>
                </a:solidFill>
                <a:effectLst/>
                <a:latin typeface="Arial" pitchFamily="34" charset="0"/>
                <a:ea typeface="Times New Roman" pitchFamily="18" charset="0"/>
                <a:cs typeface="Arial" pitchFamily="34" charset="0"/>
              </a:rPr>
              <a:t>The hand contour would then be found and used for hand tracking and gesture recognition. </a:t>
            </a:r>
          </a:p>
          <a:p>
            <a:pPr marL="0" marR="0" lvl="0" indent="3175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9"/>
                </a:solidFill>
                <a:effectLst/>
                <a:latin typeface="Arial" pitchFamily="34" charset="0"/>
                <a:ea typeface="Times New Roman" pitchFamily="18" charset="0"/>
                <a:cs typeface="Arial" pitchFamily="34" charset="0"/>
              </a:rPr>
              <a:t>Hand tracking would be used to navigate the computer cursor and hand gestures would be used to perform mouse functions such as swap right ,swap </a:t>
            </a:r>
            <a:r>
              <a:rPr kumimoji="0" lang="en-US" sz="1400" b="0" i="0" u="none" strike="noStrike" cap="none" normalizeH="0" baseline="0" dirty="0" err="1" smtClean="0">
                <a:ln>
                  <a:noFill/>
                </a:ln>
                <a:solidFill>
                  <a:srgbClr val="000009"/>
                </a:solidFill>
                <a:effectLst/>
                <a:latin typeface="Arial" pitchFamily="34" charset="0"/>
                <a:ea typeface="Times New Roman" pitchFamily="18" charset="0"/>
                <a:cs typeface="Arial" pitchFamily="34" charset="0"/>
              </a:rPr>
              <a:t>left,scroll</a:t>
            </a:r>
            <a:r>
              <a:rPr kumimoji="0" lang="en-US" sz="1400" b="0" i="0" u="none" strike="noStrike" cap="none" normalizeH="0" baseline="0" dirty="0" smtClean="0">
                <a:ln>
                  <a:noFill/>
                </a:ln>
                <a:solidFill>
                  <a:srgbClr val="000009"/>
                </a:solidFill>
                <a:effectLst/>
                <a:latin typeface="Arial" pitchFamily="34" charset="0"/>
                <a:ea typeface="Times New Roman" pitchFamily="18" charset="0"/>
                <a:cs typeface="Arial" pitchFamily="34" charset="0"/>
              </a:rPr>
              <a:t> up and scroll down. The scope of the project would therefore be to design a vision based Computer Control system, which can perform the mouse function previously stated</a:t>
            </a:r>
            <a:r>
              <a:rPr kumimoji="0" lang="en-US" b="0" i="0" u="none" strike="noStrike" cap="none" normalizeH="0" baseline="0" dirty="0" smtClean="0">
                <a:ln>
                  <a:noFill/>
                </a:ln>
                <a:solidFill>
                  <a:srgbClr val="000009"/>
                </a:solidFill>
                <a:effectLst/>
                <a:latin typeface="Arial" pitchFamily="34" charset="0"/>
                <a:ea typeface="Times New Roman" pitchFamily="18" charset="0"/>
                <a:cs typeface="Arial" pitchFamily="34"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first challenge was to correctly detect the hand with a webcam. We needed a Computer Vision library for this purpose. Many are available but we decided to go ahead with </a:t>
            </a:r>
            <a:r>
              <a:rPr lang="en-US" dirty="0" err="1" smtClean="0"/>
              <a:t>OpenCV</a:t>
            </a:r>
            <a:r>
              <a:rPr lang="en-US" baseline="30000" dirty="0" smtClean="0"/>
              <a:t>[1]</a:t>
            </a:r>
            <a:r>
              <a:rPr lang="en-US" dirty="0" smtClean="0"/>
              <a:t> as it is the most popular and has been ported to many languages and is supported on </a:t>
            </a:r>
            <a:r>
              <a:rPr lang="en-US" dirty="0" smtClean="0"/>
              <a:t>many </a:t>
            </a:r>
            <a:r>
              <a:rPr lang="en-US" dirty="0" smtClean="0"/>
              <a:t>operating systems from Android to Windows</a:t>
            </a:r>
            <a:r>
              <a:rPr lang="en-US" dirty="0" smtClean="0"/>
              <a:t>.</a:t>
            </a:r>
          </a:p>
          <a:p>
            <a:r>
              <a:rPr lang="en-US" dirty="0" smtClean="0"/>
              <a:t>After learning </a:t>
            </a:r>
            <a:r>
              <a:rPr lang="en-US" dirty="0" err="1" smtClean="0"/>
              <a:t>OpenCV</a:t>
            </a:r>
            <a:r>
              <a:rPr lang="en-US" baseline="30000" dirty="0" smtClean="0"/>
              <a:t>[1]</a:t>
            </a:r>
            <a:r>
              <a:rPr lang="en-US" dirty="0" smtClean="0"/>
              <a:t>, We had to learn about the skin detection techniques and image processing techniques like Background Subtraction, Image Smoothening, Noise Removal and Reduction.</a:t>
            </a:r>
          </a:p>
          <a:p>
            <a:endParaRPr lang="en-US" dirty="0"/>
          </a:p>
        </p:txBody>
      </p:sp>
      <p:sp>
        <p:nvSpPr>
          <p:cNvPr id="4" name="TextBox 3"/>
          <p:cNvSpPr txBox="1"/>
          <p:nvPr/>
        </p:nvSpPr>
        <p:spPr>
          <a:xfrm>
            <a:off x="1676400" y="990600"/>
            <a:ext cx="5334000" cy="584775"/>
          </a:xfrm>
          <a:prstGeom prst="rect">
            <a:avLst/>
          </a:prstGeom>
          <a:noFill/>
        </p:spPr>
        <p:txBody>
          <a:bodyPr wrap="square" rtlCol="0">
            <a:spAutoFit/>
          </a:bodyPr>
          <a:lstStyle/>
          <a:p>
            <a:r>
              <a:rPr lang="en-US" sz="3200" dirty="0" smtClean="0">
                <a:solidFill>
                  <a:schemeClr val="bg2">
                    <a:lumMod val="50000"/>
                  </a:schemeClr>
                </a:solidFill>
              </a:rPr>
              <a:t>ISSUES AND CHALLENGES</a:t>
            </a:r>
            <a:endParaRPr lang="en-US" sz="3200" dirty="0">
              <a:solidFill>
                <a:schemeClr val="bg2">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ormal_guesture.jpg"/>
          <p:cNvPicPr>
            <a:picLocks noGrp="1" noChangeAspect="1"/>
          </p:cNvPicPr>
          <p:nvPr>
            <p:ph idx="1"/>
          </p:nvPr>
        </p:nvPicPr>
        <p:blipFill>
          <a:blip r:embed="rId2" cstate="print"/>
          <a:stretch>
            <a:fillRect/>
          </a:stretch>
        </p:blipFill>
        <p:spPr>
          <a:xfrm>
            <a:off x="1645708" y="1935163"/>
            <a:ext cx="6202892" cy="43894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3124200"/>
            <a:ext cx="8229600" cy="4389120"/>
          </a:xfrm>
        </p:spPr>
        <p:txBody>
          <a:bodyPr>
            <a:normAutofit/>
          </a:bodyPr>
          <a:lstStyle/>
          <a:p>
            <a:r>
              <a:rPr lang="en-US" sz="5400" dirty="0" smtClean="0"/>
              <a:t>THANK YOU</a:t>
            </a:r>
            <a:endParaRPr lang="en-US" sz="5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93</TotalTime>
  <Words>603</Words>
  <Application>Microsoft Office PowerPoint</Application>
  <PresentationFormat>On-screen Show (4:3)</PresentationFormat>
  <Paragraphs>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ACROPOLIS INSTITUTE OF TECHNOLOGY AND RESEARCH </vt:lpstr>
      <vt:lpstr>INTRODUCTION</vt:lpstr>
      <vt:lpstr>PROBLEM STATEMENT</vt:lpstr>
      <vt:lpstr>SURVEY OF EXISTING SYSTEM</vt:lpstr>
      <vt:lpstr>SOLUTION OF EXISTING SYSTEM</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12</cp:revision>
  <dcterms:created xsi:type="dcterms:W3CDTF">2019-03-06T05:25:04Z</dcterms:created>
  <dcterms:modified xsi:type="dcterms:W3CDTF">2019-04-18T06:25:54Z</dcterms:modified>
</cp:coreProperties>
</file>