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70" r:id="rId2"/>
    <p:sldId id="261" r:id="rId3"/>
    <p:sldId id="262" r:id="rId4"/>
    <p:sldId id="256" r:id="rId5"/>
    <p:sldId id="257" r:id="rId6"/>
    <p:sldId id="271" r:id="rId7"/>
    <p:sldId id="273" r:id="rId8"/>
    <p:sldId id="272" r:id="rId9"/>
    <p:sldId id="276" r:id="rId10"/>
    <p:sldId id="275" r:id="rId11"/>
    <p:sldId id="264" r:id="rId12"/>
    <p:sldId id="274"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36" y="1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97573E-32E5-4938-9C0E-0738308CC96A}" type="datetimeFigureOut">
              <a:rPr lang="en-US" smtClean="0"/>
              <a:t>11/1/2018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B96CAE-F11D-42C5-9E25-7659F7417D4B}" type="slidenum">
              <a:rPr lang="en-US" smtClean="0"/>
              <a:t>‹#›</a:t>
            </a:fld>
            <a:endParaRPr lang="en-US"/>
          </a:p>
        </p:txBody>
      </p:sp>
    </p:spTree>
    <p:extLst>
      <p:ext uri="{BB962C8B-B14F-4D97-AF65-F5344CB8AC3E}">
        <p14:creationId xmlns:p14="http://schemas.microsoft.com/office/powerpoint/2010/main" val="2280775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B96CAE-F11D-42C5-9E25-7659F7417D4B}" type="slidenum">
              <a:rPr lang="en-US" smtClean="0"/>
              <a:t>7</a:t>
            </a:fld>
            <a:endParaRPr lang="en-US"/>
          </a:p>
        </p:txBody>
      </p:sp>
    </p:spTree>
    <p:extLst>
      <p:ext uri="{BB962C8B-B14F-4D97-AF65-F5344CB8AC3E}">
        <p14:creationId xmlns:p14="http://schemas.microsoft.com/office/powerpoint/2010/main" val="4111730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398D481-41D0-4DB4-93EA-54CCF0B39D48}"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C4CD15-2667-4B5B-A7B5-124CD8976CED}" type="slidenum">
              <a:rPr lang="en-US" smtClean="0"/>
              <a:pPr/>
              <a:t>‹#›</a:t>
            </a:fld>
            <a:endParaRPr lang="en-US"/>
          </a:p>
        </p:txBody>
      </p:sp>
    </p:spTree>
    <p:extLst>
      <p:ext uri="{BB962C8B-B14F-4D97-AF65-F5344CB8AC3E}">
        <p14:creationId xmlns:p14="http://schemas.microsoft.com/office/powerpoint/2010/main" val="830769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98D481-41D0-4DB4-93EA-54CCF0B39D48}"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C4CD15-2667-4B5B-A7B5-124CD8976CED}" type="slidenum">
              <a:rPr lang="en-US" smtClean="0"/>
              <a:pPr/>
              <a:t>‹#›</a:t>
            </a:fld>
            <a:endParaRPr lang="en-US"/>
          </a:p>
        </p:txBody>
      </p:sp>
    </p:spTree>
    <p:extLst>
      <p:ext uri="{BB962C8B-B14F-4D97-AF65-F5344CB8AC3E}">
        <p14:creationId xmlns:p14="http://schemas.microsoft.com/office/powerpoint/2010/main" val="4187603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98D481-41D0-4DB4-93EA-54CCF0B39D48}"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C4CD15-2667-4B5B-A7B5-124CD8976CED}"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64983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98D481-41D0-4DB4-93EA-54CCF0B39D48}"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C4CD15-2667-4B5B-A7B5-124CD8976CED}" type="slidenum">
              <a:rPr lang="en-US" smtClean="0"/>
              <a:pPr/>
              <a:t>‹#›</a:t>
            </a:fld>
            <a:endParaRPr lang="en-US"/>
          </a:p>
        </p:txBody>
      </p:sp>
    </p:spTree>
    <p:extLst>
      <p:ext uri="{BB962C8B-B14F-4D97-AF65-F5344CB8AC3E}">
        <p14:creationId xmlns:p14="http://schemas.microsoft.com/office/powerpoint/2010/main" val="2447500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98D481-41D0-4DB4-93EA-54CCF0B39D48}"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C4CD15-2667-4B5B-A7B5-124CD8976CED}"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31024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98D481-41D0-4DB4-93EA-54CCF0B39D48}"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C4CD15-2667-4B5B-A7B5-124CD8976CED}" type="slidenum">
              <a:rPr lang="en-US" smtClean="0"/>
              <a:pPr/>
              <a:t>‹#›</a:t>
            </a:fld>
            <a:endParaRPr lang="en-US"/>
          </a:p>
        </p:txBody>
      </p:sp>
    </p:spTree>
    <p:extLst>
      <p:ext uri="{BB962C8B-B14F-4D97-AF65-F5344CB8AC3E}">
        <p14:creationId xmlns:p14="http://schemas.microsoft.com/office/powerpoint/2010/main" val="23763235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98D481-41D0-4DB4-93EA-54CCF0B39D48}"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C4CD15-2667-4B5B-A7B5-124CD8976CED}" type="slidenum">
              <a:rPr lang="en-US" smtClean="0"/>
              <a:pPr/>
              <a:t>‹#›</a:t>
            </a:fld>
            <a:endParaRPr lang="en-US"/>
          </a:p>
        </p:txBody>
      </p:sp>
    </p:spTree>
    <p:extLst>
      <p:ext uri="{BB962C8B-B14F-4D97-AF65-F5344CB8AC3E}">
        <p14:creationId xmlns:p14="http://schemas.microsoft.com/office/powerpoint/2010/main" val="3028549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98D481-41D0-4DB4-93EA-54CCF0B39D48}"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C4CD15-2667-4B5B-A7B5-124CD8976CED}" type="slidenum">
              <a:rPr lang="en-US" smtClean="0"/>
              <a:pPr/>
              <a:t>‹#›</a:t>
            </a:fld>
            <a:endParaRPr lang="en-US"/>
          </a:p>
        </p:txBody>
      </p:sp>
    </p:spTree>
    <p:extLst>
      <p:ext uri="{BB962C8B-B14F-4D97-AF65-F5344CB8AC3E}">
        <p14:creationId xmlns:p14="http://schemas.microsoft.com/office/powerpoint/2010/main" val="1958446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98D481-41D0-4DB4-93EA-54CCF0B39D48}"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C4CD15-2667-4B5B-A7B5-124CD8976CED}" type="slidenum">
              <a:rPr lang="en-US" smtClean="0"/>
              <a:pPr/>
              <a:t>‹#›</a:t>
            </a:fld>
            <a:endParaRPr lang="en-US"/>
          </a:p>
        </p:txBody>
      </p:sp>
    </p:spTree>
    <p:extLst>
      <p:ext uri="{BB962C8B-B14F-4D97-AF65-F5344CB8AC3E}">
        <p14:creationId xmlns:p14="http://schemas.microsoft.com/office/powerpoint/2010/main" val="1437131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98D481-41D0-4DB4-93EA-54CCF0B39D48}"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C4CD15-2667-4B5B-A7B5-124CD8976CED}" type="slidenum">
              <a:rPr lang="en-US" smtClean="0"/>
              <a:pPr/>
              <a:t>‹#›</a:t>
            </a:fld>
            <a:endParaRPr lang="en-US"/>
          </a:p>
        </p:txBody>
      </p:sp>
    </p:spTree>
    <p:extLst>
      <p:ext uri="{BB962C8B-B14F-4D97-AF65-F5344CB8AC3E}">
        <p14:creationId xmlns:p14="http://schemas.microsoft.com/office/powerpoint/2010/main" val="1529360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98D481-41D0-4DB4-93EA-54CCF0B39D48}" type="datetimeFigureOut">
              <a:rPr lang="en-US" smtClean="0"/>
              <a:pPr/>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C4CD15-2667-4B5B-A7B5-124CD8976CED}" type="slidenum">
              <a:rPr lang="en-US" smtClean="0"/>
              <a:pPr/>
              <a:t>‹#›</a:t>
            </a:fld>
            <a:endParaRPr lang="en-US"/>
          </a:p>
        </p:txBody>
      </p:sp>
    </p:spTree>
    <p:extLst>
      <p:ext uri="{BB962C8B-B14F-4D97-AF65-F5344CB8AC3E}">
        <p14:creationId xmlns:p14="http://schemas.microsoft.com/office/powerpoint/2010/main" val="1395345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98D481-41D0-4DB4-93EA-54CCF0B39D48}" type="datetimeFigureOut">
              <a:rPr lang="en-US" smtClean="0"/>
              <a:pPr/>
              <a:t>11/1/2018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C4CD15-2667-4B5B-A7B5-124CD8976CED}" type="slidenum">
              <a:rPr lang="en-US" smtClean="0"/>
              <a:pPr/>
              <a:t>‹#›</a:t>
            </a:fld>
            <a:endParaRPr lang="en-US"/>
          </a:p>
        </p:txBody>
      </p:sp>
    </p:spTree>
    <p:extLst>
      <p:ext uri="{BB962C8B-B14F-4D97-AF65-F5344CB8AC3E}">
        <p14:creationId xmlns:p14="http://schemas.microsoft.com/office/powerpoint/2010/main" val="267284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398D481-41D0-4DB4-93EA-54CCF0B39D48}" type="datetimeFigureOut">
              <a:rPr lang="en-US" smtClean="0"/>
              <a:pPr/>
              <a:t>11/1/2018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C4CD15-2667-4B5B-A7B5-124CD8976CED}" type="slidenum">
              <a:rPr lang="en-US" smtClean="0"/>
              <a:pPr/>
              <a:t>‹#›</a:t>
            </a:fld>
            <a:endParaRPr lang="en-US"/>
          </a:p>
        </p:txBody>
      </p:sp>
    </p:spTree>
    <p:extLst>
      <p:ext uri="{BB962C8B-B14F-4D97-AF65-F5344CB8AC3E}">
        <p14:creationId xmlns:p14="http://schemas.microsoft.com/office/powerpoint/2010/main" val="1506520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98D481-41D0-4DB4-93EA-54CCF0B39D48}" type="datetimeFigureOut">
              <a:rPr lang="en-US" smtClean="0"/>
              <a:pPr/>
              <a:t>11/1/2018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C4CD15-2667-4B5B-A7B5-124CD8976CED}" type="slidenum">
              <a:rPr lang="en-US" smtClean="0"/>
              <a:pPr/>
              <a:t>‹#›</a:t>
            </a:fld>
            <a:endParaRPr lang="en-US"/>
          </a:p>
        </p:txBody>
      </p:sp>
    </p:spTree>
    <p:extLst>
      <p:ext uri="{BB962C8B-B14F-4D97-AF65-F5344CB8AC3E}">
        <p14:creationId xmlns:p14="http://schemas.microsoft.com/office/powerpoint/2010/main" val="3663917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98D481-41D0-4DB4-93EA-54CCF0B39D48}" type="datetimeFigureOut">
              <a:rPr lang="en-US" smtClean="0"/>
              <a:pPr/>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C4CD15-2667-4B5B-A7B5-124CD8976CED}" type="slidenum">
              <a:rPr lang="en-US" smtClean="0"/>
              <a:pPr/>
              <a:t>‹#›</a:t>
            </a:fld>
            <a:endParaRPr lang="en-US"/>
          </a:p>
        </p:txBody>
      </p:sp>
    </p:spTree>
    <p:extLst>
      <p:ext uri="{BB962C8B-B14F-4D97-AF65-F5344CB8AC3E}">
        <p14:creationId xmlns:p14="http://schemas.microsoft.com/office/powerpoint/2010/main" val="877082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98D481-41D0-4DB4-93EA-54CCF0B39D48}" type="datetimeFigureOut">
              <a:rPr lang="en-US" smtClean="0"/>
              <a:pPr/>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C4CD15-2667-4B5B-A7B5-124CD8976CED}" type="slidenum">
              <a:rPr lang="en-US" smtClean="0"/>
              <a:pPr/>
              <a:t>‹#›</a:t>
            </a:fld>
            <a:endParaRPr lang="en-US"/>
          </a:p>
        </p:txBody>
      </p:sp>
    </p:spTree>
    <p:extLst>
      <p:ext uri="{BB962C8B-B14F-4D97-AF65-F5344CB8AC3E}">
        <p14:creationId xmlns:p14="http://schemas.microsoft.com/office/powerpoint/2010/main" val="3766502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98D481-41D0-4DB4-93EA-54CCF0B39D48}" type="datetimeFigureOut">
              <a:rPr lang="en-US" smtClean="0"/>
              <a:pPr/>
              <a:t>11/1/2018</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7C4CD15-2667-4B5B-A7B5-124CD8976CED}" type="slidenum">
              <a:rPr lang="en-US" smtClean="0"/>
              <a:pPr/>
              <a:t>‹#›</a:t>
            </a:fld>
            <a:endParaRPr lang="en-US"/>
          </a:p>
        </p:txBody>
      </p:sp>
    </p:spTree>
    <p:extLst>
      <p:ext uri="{BB962C8B-B14F-4D97-AF65-F5344CB8AC3E}">
        <p14:creationId xmlns:p14="http://schemas.microsoft.com/office/powerpoint/2010/main" val="60048878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067800" cy="1173162"/>
          </a:xfrm>
          <a:ln>
            <a:solidFill>
              <a:schemeClr val="tx1">
                <a:lumMod val="95000"/>
                <a:lumOff val="5000"/>
              </a:schemeClr>
            </a:solidFill>
          </a:ln>
        </p:spPr>
        <p:txBody>
          <a:bodyPr>
            <a:normAutofit/>
          </a:bodyPr>
          <a:lstStyle/>
          <a:p>
            <a:r>
              <a:rPr lang="en-US" sz="3200" dirty="0" smtClean="0">
                <a:solidFill>
                  <a:schemeClr val="tx1">
                    <a:lumMod val="95000"/>
                    <a:lumOff val="5000"/>
                  </a:schemeClr>
                </a:solidFill>
              </a:rPr>
              <a:t>   Acropolis Institute of Technology &amp; Research </a:t>
            </a:r>
            <a:endParaRPr lang="en-US" sz="3200" dirty="0">
              <a:solidFill>
                <a:schemeClr val="tx1">
                  <a:lumMod val="95000"/>
                  <a:lumOff val="5000"/>
                </a:schemeClr>
              </a:solidFill>
            </a:endParaRPr>
          </a:p>
        </p:txBody>
      </p:sp>
      <p:sp>
        <p:nvSpPr>
          <p:cNvPr id="3" name="Content Placeholder 2"/>
          <p:cNvSpPr>
            <a:spLocks noGrp="1"/>
          </p:cNvSpPr>
          <p:nvPr>
            <p:ph idx="1"/>
          </p:nvPr>
        </p:nvSpPr>
        <p:spPr>
          <a:xfrm>
            <a:off x="152400" y="2381250"/>
            <a:ext cx="8991600" cy="4697410"/>
          </a:xfrm>
        </p:spPr>
        <p:txBody>
          <a:bodyPr>
            <a:normAutofit lnSpcReduction="10000"/>
          </a:bodyPr>
          <a:lstStyle/>
          <a:p>
            <a:pPr marL="0" indent="0">
              <a:buNone/>
            </a:pPr>
            <a:endParaRPr lang="en-US" sz="3200" b="1" dirty="0" smtClean="0">
              <a:solidFill>
                <a:schemeClr val="tx1">
                  <a:lumMod val="95000"/>
                  <a:lumOff val="5000"/>
                </a:schemeClr>
              </a:solidFill>
              <a:latin typeface="Baskerville Old Face" pitchFamily="18" charset="0"/>
              <a:cs typeface="Aharoni" pitchFamily="2" charset="-79"/>
            </a:endParaRPr>
          </a:p>
          <a:p>
            <a:pPr marL="0" indent="0">
              <a:buNone/>
            </a:pPr>
            <a:r>
              <a:rPr lang="en-US" sz="3200" b="1" dirty="0" smtClean="0">
                <a:solidFill>
                  <a:schemeClr val="tx1">
                    <a:lumMod val="95000"/>
                    <a:lumOff val="5000"/>
                  </a:schemeClr>
                </a:solidFill>
                <a:latin typeface="Baskerville Old Face" pitchFamily="18" charset="0"/>
                <a:cs typeface="Aharoni" pitchFamily="2" charset="-79"/>
              </a:rPr>
              <a:t>Personality </a:t>
            </a:r>
            <a:r>
              <a:rPr lang="en-US" sz="3200" b="1" dirty="0">
                <a:solidFill>
                  <a:schemeClr val="tx1">
                    <a:lumMod val="95000"/>
                    <a:lumOff val="5000"/>
                  </a:schemeClr>
                </a:solidFill>
                <a:latin typeface="Baskerville Old Face" pitchFamily="18" charset="0"/>
                <a:cs typeface="Aharoni" pitchFamily="2" charset="-79"/>
              </a:rPr>
              <a:t>prediction </a:t>
            </a:r>
            <a:r>
              <a:rPr lang="en-US" sz="3200" b="1" dirty="0" smtClean="0">
                <a:solidFill>
                  <a:schemeClr val="tx1">
                    <a:lumMod val="95000"/>
                    <a:lumOff val="5000"/>
                  </a:schemeClr>
                </a:solidFill>
                <a:latin typeface="Baskerville Old Face" pitchFamily="18" charset="0"/>
                <a:cs typeface="Aharoni" pitchFamily="2" charset="-79"/>
              </a:rPr>
              <a:t>system for technical Institute Faculty Using  Data Mining</a:t>
            </a:r>
          </a:p>
          <a:p>
            <a:pPr marL="0" indent="0">
              <a:buNone/>
            </a:pPr>
            <a:r>
              <a:rPr lang="en-US" sz="3200" b="1" dirty="0" smtClean="0">
                <a:solidFill>
                  <a:schemeClr val="tx1">
                    <a:lumMod val="95000"/>
                    <a:lumOff val="5000"/>
                  </a:schemeClr>
                </a:solidFill>
                <a:latin typeface="Baskerville Old Face" pitchFamily="18" charset="0"/>
                <a:cs typeface="Aharoni" pitchFamily="2" charset="-79"/>
              </a:rPr>
              <a:t>               </a:t>
            </a:r>
            <a:endParaRPr lang="en-US" sz="3200" b="1" dirty="0">
              <a:solidFill>
                <a:schemeClr val="tx1">
                  <a:lumMod val="95000"/>
                  <a:lumOff val="5000"/>
                </a:schemeClr>
              </a:solidFill>
              <a:latin typeface="Baskerville Old Face" pitchFamily="18" charset="0"/>
              <a:cs typeface="Aharoni" pitchFamily="2" charset="-79"/>
            </a:endParaRPr>
          </a:p>
          <a:p>
            <a:pPr marL="0" indent="0">
              <a:buNone/>
            </a:pPr>
            <a:endParaRPr lang="en-US" sz="3200" b="1" dirty="0" smtClean="0">
              <a:solidFill>
                <a:schemeClr val="tx1">
                  <a:lumMod val="95000"/>
                  <a:lumOff val="5000"/>
                </a:schemeClr>
              </a:solidFill>
              <a:latin typeface="Baskerville Old Face" pitchFamily="18" charset="0"/>
              <a:cs typeface="Aharoni" pitchFamily="2" charset="-79"/>
            </a:endParaRPr>
          </a:p>
          <a:p>
            <a:pPr marL="0" indent="0">
              <a:buNone/>
            </a:pPr>
            <a:r>
              <a:rPr lang="en-US" dirty="0" smtClean="0"/>
              <a:t>Guided By :                                                              Submitted By :</a:t>
            </a:r>
          </a:p>
          <a:p>
            <a:pPr marL="0" indent="0">
              <a:buNone/>
            </a:pPr>
            <a:r>
              <a:rPr lang="en-US" dirty="0" smtClean="0">
                <a:solidFill>
                  <a:schemeClr val="tx1">
                    <a:lumMod val="95000"/>
                    <a:lumOff val="5000"/>
                  </a:schemeClr>
                </a:solidFill>
                <a:latin typeface="Baskerville Old Face" pitchFamily="18" charset="0"/>
                <a:cs typeface="Aharoni" pitchFamily="2" charset="-79"/>
              </a:rPr>
              <a:t>Prof. Ronak Jain                                                            </a:t>
            </a:r>
            <a:r>
              <a:rPr lang="en-US" dirty="0" smtClean="0">
                <a:solidFill>
                  <a:schemeClr val="tx1">
                    <a:lumMod val="95000"/>
                    <a:lumOff val="5000"/>
                  </a:schemeClr>
                </a:solidFill>
                <a:cs typeface="Aharoni" pitchFamily="2" charset="-79"/>
              </a:rPr>
              <a:t>Abhinav Dongre </a:t>
            </a:r>
            <a:r>
              <a:rPr lang="en-US" dirty="0" smtClean="0">
                <a:solidFill>
                  <a:schemeClr val="tx1">
                    <a:lumMod val="95000"/>
                    <a:lumOff val="5000"/>
                  </a:schemeClr>
                </a:solidFill>
                <a:latin typeface="Baskerville Old Face" pitchFamily="18" charset="0"/>
                <a:cs typeface="Aharoni" pitchFamily="2" charset="-79"/>
              </a:rPr>
              <a:t>(0827IT151003)</a:t>
            </a:r>
          </a:p>
          <a:p>
            <a:pPr marL="0" indent="0">
              <a:buNone/>
            </a:pPr>
            <a:r>
              <a:rPr lang="en-US" dirty="0" smtClean="0">
                <a:solidFill>
                  <a:schemeClr val="tx1">
                    <a:lumMod val="95000"/>
                    <a:lumOff val="5000"/>
                  </a:schemeClr>
                </a:solidFill>
                <a:latin typeface="Baskerville Old Face" pitchFamily="18" charset="0"/>
                <a:cs typeface="Aharoni" pitchFamily="2" charset="-79"/>
              </a:rPr>
              <a:t>                                                                                       </a:t>
            </a:r>
            <a:r>
              <a:rPr lang="en-US" dirty="0" smtClean="0">
                <a:solidFill>
                  <a:schemeClr val="tx1">
                    <a:lumMod val="95000"/>
                    <a:lumOff val="5000"/>
                  </a:schemeClr>
                </a:solidFill>
                <a:cs typeface="Aharoni" pitchFamily="2" charset="-79"/>
              </a:rPr>
              <a:t>Abhishek Dubey </a:t>
            </a:r>
            <a:r>
              <a:rPr lang="en-US" dirty="0" smtClean="0">
                <a:solidFill>
                  <a:schemeClr val="tx1">
                    <a:lumMod val="95000"/>
                    <a:lumOff val="5000"/>
                  </a:schemeClr>
                </a:solidFill>
                <a:latin typeface="Baskerville Old Face" pitchFamily="18" charset="0"/>
                <a:cs typeface="Aharoni" pitchFamily="2" charset="-79"/>
              </a:rPr>
              <a:t>(0827IT151004)</a:t>
            </a:r>
          </a:p>
          <a:p>
            <a:pPr marL="0" indent="0">
              <a:buNone/>
            </a:pPr>
            <a:r>
              <a:rPr lang="en-US" dirty="0" smtClean="0">
                <a:solidFill>
                  <a:schemeClr val="tx1">
                    <a:lumMod val="95000"/>
                    <a:lumOff val="5000"/>
                  </a:schemeClr>
                </a:solidFill>
                <a:latin typeface="Baskerville Old Face" pitchFamily="18" charset="0"/>
                <a:cs typeface="Aharoni" pitchFamily="2" charset="-79"/>
              </a:rPr>
              <a:t>                                                                                       </a:t>
            </a:r>
            <a:r>
              <a:rPr lang="en-US" dirty="0" smtClean="0">
                <a:solidFill>
                  <a:schemeClr val="tx1">
                    <a:lumMod val="95000"/>
                    <a:lumOff val="5000"/>
                  </a:schemeClr>
                </a:solidFill>
                <a:cs typeface="Aharoni" pitchFamily="2" charset="-79"/>
              </a:rPr>
              <a:t>Ankit Sakargayen </a:t>
            </a:r>
            <a:r>
              <a:rPr lang="en-US" dirty="0">
                <a:solidFill>
                  <a:schemeClr val="tx1">
                    <a:lumMod val="95000"/>
                    <a:lumOff val="5000"/>
                  </a:schemeClr>
                </a:solidFill>
                <a:latin typeface="Baskerville Old Face" pitchFamily="18" charset="0"/>
                <a:cs typeface="Aharoni" pitchFamily="2" charset="-79"/>
              </a:rPr>
              <a:t>(</a:t>
            </a:r>
            <a:r>
              <a:rPr lang="en-US" dirty="0" smtClean="0">
                <a:solidFill>
                  <a:schemeClr val="tx1">
                    <a:lumMod val="95000"/>
                    <a:lumOff val="5000"/>
                  </a:schemeClr>
                </a:solidFill>
                <a:latin typeface="Baskerville Old Face" pitchFamily="18" charset="0"/>
                <a:cs typeface="Aharoni" pitchFamily="2" charset="-79"/>
              </a:rPr>
              <a:t>0827IT151017)</a:t>
            </a:r>
          </a:p>
          <a:p>
            <a:pPr marL="0" indent="0">
              <a:buNone/>
            </a:pPr>
            <a:r>
              <a:rPr lang="en-US" dirty="0">
                <a:solidFill>
                  <a:schemeClr val="tx1">
                    <a:lumMod val="95000"/>
                    <a:lumOff val="5000"/>
                  </a:schemeClr>
                </a:solidFill>
                <a:latin typeface="Baskerville Old Face" pitchFamily="18" charset="0"/>
                <a:cs typeface="Aharoni" pitchFamily="2" charset="-79"/>
              </a:rPr>
              <a:t> </a:t>
            </a:r>
            <a:r>
              <a:rPr lang="en-US" dirty="0" smtClean="0">
                <a:solidFill>
                  <a:schemeClr val="tx1">
                    <a:lumMod val="95000"/>
                    <a:lumOff val="5000"/>
                  </a:schemeClr>
                </a:solidFill>
                <a:latin typeface="Baskerville Old Face" pitchFamily="18" charset="0"/>
                <a:cs typeface="Aharoni" pitchFamily="2" charset="-79"/>
              </a:rPr>
              <a:t>                                                                                      </a:t>
            </a:r>
            <a:r>
              <a:rPr lang="en-US" dirty="0" smtClean="0">
                <a:solidFill>
                  <a:schemeClr val="tx1">
                    <a:lumMod val="95000"/>
                    <a:lumOff val="5000"/>
                  </a:schemeClr>
                </a:solidFill>
                <a:cs typeface="Aharoni" pitchFamily="2" charset="-79"/>
              </a:rPr>
              <a:t>Ayush Kumar Bokade </a:t>
            </a:r>
            <a:r>
              <a:rPr lang="en-US" dirty="0">
                <a:solidFill>
                  <a:schemeClr val="tx1">
                    <a:lumMod val="95000"/>
                    <a:lumOff val="5000"/>
                  </a:schemeClr>
                </a:solidFill>
                <a:latin typeface="Baskerville Old Face" pitchFamily="18" charset="0"/>
                <a:cs typeface="Aharoni" pitchFamily="2" charset="-79"/>
              </a:rPr>
              <a:t>(</a:t>
            </a:r>
            <a:r>
              <a:rPr lang="en-US" dirty="0" smtClean="0">
                <a:solidFill>
                  <a:schemeClr val="tx1">
                    <a:lumMod val="95000"/>
                    <a:lumOff val="5000"/>
                  </a:schemeClr>
                </a:solidFill>
                <a:latin typeface="Baskerville Old Face" pitchFamily="18" charset="0"/>
                <a:cs typeface="Aharoni" pitchFamily="2" charset="-79"/>
              </a:rPr>
              <a:t>0827IT151024)</a:t>
            </a:r>
            <a:endParaRPr lang="en-US" dirty="0">
              <a:solidFill>
                <a:schemeClr val="tx1">
                  <a:lumMod val="95000"/>
                  <a:lumOff val="5000"/>
                </a:schemeClr>
              </a:solidFill>
              <a:latin typeface="Baskerville Old Face" pitchFamily="18" charset="0"/>
              <a:cs typeface="Aharoni" pitchFamily="2" charset="-79"/>
            </a:endParaRPr>
          </a:p>
        </p:txBody>
      </p:sp>
      <p:pic>
        <p:nvPicPr>
          <p:cNvPr id="4" name="Picture 2" descr="Related image"/>
          <p:cNvPicPr>
            <a:picLocks noChangeAspect="1" noChangeArrowheads="1"/>
          </p:cNvPicPr>
          <p:nvPr/>
        </p:nvPicPr>
        <p:blipFill>
          <a:blip r:embed="rId2" cstate="print"/>
          <a:srcRect/>
          <a:stretch>
            <a:fillRect/>
          </a:stretch>
        </p:blipFill>
        <p:spPr bwMode="auto">
          <a:xfrm>
            <a:off x="3695700" y="1676400"/>
            <a:ext cx="1524000" cy="1409701"/>
          </a:xfrm>
          <a:prstGeom prst="rect">
            <a:avLst/>
          </a:prstGeom>
          <a:noFill/>
        </p:spPr>
      </p:pic>
    </p:spTree>
    <p:extLst>
      <p:ext uri="{BB962C8B-B14F-4D97-AF65-F5344CB8AC3E}">
        <p14:creationId xmlns:p14="http://schemas.microsoft.com/office/powerpoint/2010/main" val="1989678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DECISION TREE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5354" y="1371600"/>
            <a:ext cx="6296904" cy="4648200"/>
          </a:xfrm>
        </p:spPr>
      </p:pic>
    </p:spTree>
    <p:extLst>
      <p:ext uri="{BB962C8B-B14F-4D97-AF65-F5344CB8AC3E}">
        <p14:creationId xmlns:p14="http://schemas.microsoft.com/office/powerpoint/2010/main" val="1185726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0"/>
            <a:ext cx="7772400" cy="915361"/>
          </a:xfrm>
        </p:spPr>
        <p:txBody>
          <a:bodyPr>
            <a:normAutofit/>
          </a:bodyPr>
          <a:lstStyle/>
          <a:p>
            <a:r>
              <a:rPr lang="en-US" sz="3600" dirty="0" smtClean="0"/>
              <a:t>Solution Proposed</a:t>
            </a:r>
            <a:endParaRPr lang="en-US" sz="3600" dirty="0"/>
          </a:p>
        </p:txBody>
      </p:sp>
      <p:sp>
        <p:nvSpPr>
          <p:cNvPr id="3" name="Subtitle 2"/>
          <p:cNvSpPr>
            <a:spLocks noGrp="1"/>
          </p:cNvSpPr>
          <p:nvPr>
            <p:ph type="subTitle" idx="1"/>
          </p:nvPr>
        </p:nvSpPr>
        <p:spPr>
          <a:xfrm>
            <a:off x="609600" y="1143000"/>
            <a:ext cx="8534400" cy="4495800"/>
          </a:xfrm>
        </p:spPr>
        <p:txBody>
          <a:bodyPr>
            <a:normAutofit/>
          </a:bodyPr>
          <a:lstStyle/>
          <a:p>
            <a:pPr algn="l">
              <a:buClr>
                <a:schemeClr val="tx1"/>
              </a:buClr>
              <a:buFont typeface="Wingdings" pitchFamily="2" charset="2"/>
              <a:buChar char="Ø"/>
            </a:pPr>
            <a:endParaRPr lang="en-US" dirty="0" smtClean="0"/>
          </a:p>
          <a:p>
            <a:pPr algn="l">
              <a:buClr>
                <a:schemeClr val="tx1"/>
              </a:buClr>
              <a:buFont typeface="Wingdings" pitchFamily="2" charset="2"/>
              <a:buChar char="Ø"/>
            </a:pPr>
            <a:endParaRPr lang="en-US" dirty="0" smtClean="0"/>
          </a:p>
          <a:p>
            <a:pPr algn="l">
              <a:buClr>
                <a:schemeClr val="tx1"/>
              </a:buClr>
              <a:buFont typeface="Wingdings" pitchFamily="2" charset="2"/>
              <a:buChar char="Ø"/>
            </a:pPr>
            <a:r>
              <a:rPr lang="en-US" dirty="0" smtClean="0">
                <a:solidFill>
                  <a:schemeClr val="tx1"/>
                </a:solidFill>
              </a:rPr>
              <a:t>There will be two which will named as personality </a:t>
            </a:r>
          </a:p>
          <a:p>
            <a:pPr algn="just">
              <a:buClr>
                <a:schemeClr val="tx1"/>
              </a:buClr>
              <a:buFont typeface="Arial" pitchFamily="34" charset="0"/>
              <a:buChar char="•"/>
            </a:pPr>
            <a:r>
              <a:rPr lang="en-US" dirty="0" smtClean="0">
                <a:solidFill>
                  <a:schemeClr val="tx1"/>
                </a:solidFill>
              </a:rPr>
              <a:t>Personality details form</a:t>
            </a:r>
          </a:p>
          <a:p>
            <a:pPr algn="just">
              <a:buClr>
                <a:schemeClr val="tx1"/>
              </a:buClr>
              <a:buFont typeface="Arial" pitchFamily="34" charset="0"/>
              <a:buChar char="•"/>
            </a:pPr>
            <a:r>
              <a:rPr lang="en-US" dirty="0" smtClean="0">
                <a:solidFill>
                  <a:schemeClr val="tx1"/>
                </a:solidFill>
              </a:rPr>
              <a:t>Academic details form</a:t>
            </a:r>
          </a:p>
          <a:p>
            <a:pPr algn="l">
              <a:buClr>
                <a:schemeClr val="tx1"/>
              </a:buClr>
              <a:buFont typeface="Wingdings" pitchFamily="2" charset="2"/>
              <a:buChar char="Ø"/>
            </a:pPr>
            <a:r>
              <a:rPr lang="en-US" dirty="0" smtClean="0">
                <a:solidFill>
                  <a:schemeClr val="tx1"/>
                </a:solidFill>
              </a:rPr>
              <a:t>   Candidates will fill the application form who are interested in applying for that vacancy.</a:t>
            </a:r>
          </a:p>
          <a:p>
            <a:pPr algn="l">
              <a:buClr>
                <a:schemeClr val="tx1"/>
              </a:buClr>
              <a:buFont typeface="Wingdings" pitchFamily="2" charset="2"/>
              <a:buChar char="Ø"/>
            </a:pPr>
            <a:r>
              <a:rPr lang="en-US" dirty="0" smtClean="0">
                <a:solidFill>
                  <a:schemeClr val="tx1"/>
                </a:solidFill>
              </a:rPr>
              <a:t>  Shortlisting of candidates for that role in a company by applying suitable constraints.</a:t>
            </a:r>
          </a:p>
          <a:p>
            <a:pPr algn="l">
              <a:buClr>
                <a:schemeClr val="tx1"/>
              </a:buClr>
              <a:buFont typeface="Wingdings" pitchFamily="2" charset="2"/>
              <a:buChar char="Ø"/>
            </a:pPr>
            <a:r>
              <a:rPr lang="en-US" dirty="0" smtClean="0">
                <a:solidFill>
                  <a:schemeClr val="tx1"/>
                </a:solidFill>
              </a:rPr>
              <a:t>After shortlisting,the selection procedure for the selected candidates will be followed as per the company guidelines.</a:t>
            </a:r>
          </a:p>
          <a:p>
            <a:pPr algn="l">
              <a:buFont typeface="Wingdings" pitchFamily="2" charset="2"/>
              <a:buChar char="Ø"/>
            </a:pPr>
            <a:endParaRPr lang="en-US" dirty="0" smtClean="0">
              <a:solidFill>
                <a:schemeClr val="tx1"/>
              </a:solidFill>
              <a:latin typeface="Californian FB" panose="0207040306080B030204" pitchFamily="18" charset="0"/>
            </a:endParaRPr>
          </a:p>
          <a:p>
            <a:pPr algn="l"/>
            <a:endParaRPr lang="en-US" dirty="0" smtClean="0"/>
          </a:p>
          <a:p>
            <a:pPr algn="l"/>
            <a:endParaRPr lang="en-US" dirty="0" smtClean="0"/>
          </a:p>
          <a:p>
            <a:pPr algn="ctr">
              <a:buFont typeface="Wingdings" pitchFamily="2" charset="2"/>
              <a:buChar char="Ø"/>
            </a:pPr>
            <a:endParaRPr lang="en-US" dirty="0" smtClean="0"/>
          </a:p>
          <a:p>
            <a:pPr algn="ctr">
              <a:buFont typeface="Wingdings" pitchFamily="2" charset="2"/>
              <a:buChar char="Ø"/>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500" y="0"/>
            <a:ext cx="9067800" cy="7010400"/>
          </a:xfrm>
        </p:spPr>
      </p:pic>
    </p:spTree>
    <p:extLst>
      <p:ext uri="{BB962C8B-B14F-4D97-AF65-F5344CB8AC3E}">
        <p14:creationId xmlns:p14="http://schemas.microsoft.com/office/powerpoint/2010/main" val="4207181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828800"/>
            <a:ext cx="6934200" cy="1905000"/>
          </a:xfrm>
        </p:spPr>
        <p:txBody>
          <a:bodyPr>
            <a:normAutofit/>
          </a:bodyPr>
          <a:lstStyle/>
          <a:p>
            <a:r>
              <a:rPr lang="en-US" sz="6600" dirty="0" smtClean="0">
                <a:latin typeface="Bradley Hand ITC" pitchFamily="66" charset="0"/>
              </a:rPr>
              <a:t>THANKYOU</a:t>
            </a:r>
            <a:endParaRPr lang="en-US" sz="6600" dirty="0">
              <a:latin typeface="Bradley Hand ITC"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1144" y="12879"/>
            <a:ext cx="6964250" cy="1300766"/>
          </a:xfrm>
        </p:spPr>
        <p:txBody>
          <a:bodyPr/>
          <a:lstStyle/>
          <a:p>
            <a:pPr algn="ctr"/>
            <a:r>
              <a:rPr lang="en-US" dirty="0" smtClean="0"/>
              <a:t>Introduction</a:t>
            </a:r>
            <a:endParaRPr lang="en-US" dirty="0"/>
          </a:p>
        </p:txBody>
      </p:sp>
      <p:sp>
        <p:nvSpPr>
          <p:cNvPr id="3" name="Subtitle 2"/>
          <p:cNvSpPr>
            <a:spLocks noGrp="1"/>
          </p:cNvSpPr>
          <p:nvPr>
            <p:ph type="subTitle" idx="1"/>
          </p:nvPr>
        </p:nvSpPr>
        <p:spPr>
          <a:xfrm>
            <a:off x="381000" y="2133600"/>
            <a:ext cx="7464381" cy="3683358"/>
          </a:xfrm>
        </p:spPr>
        <p:txBody>
          <a:bodyPr>
            <a:normAutofit/>
          </a:bodyPr>
          <a:lstStyle/>
          <a:p>
            <a:pPr algn="just"/>
            <a:r>
              <a:rPr lang="en-US" dirty="0">
                <a:solidFill>
                  <a:schemeClr val="tx1">
                    <a:lumMod val="95000"/>
                    <a:lumOff val="5000"/>
                  </a:schemeClr>
                </a:solidFill>
              </a:rPr>
              <a:t>This will enable a more effective way to short list submitted </a:t>
            </a:r>
            <a:r>
              <a:rPr lang="en-US" dirty="0" smtClean="0">
                <a:solidFill>
                  <a:schemeClr val="tx1">
                    <a:lumMod val="95000"/>
                    <a:lumOff val="5000"/>
                  </a:schemeClr>
                </a:solidFill>
              </a:rPr>
              <a:t>candidate form from </a:t>
            </a:r>
            <a:r>
              <a:rPr lang="en-US" dirty="0">
                <a:solidFill>
                  <a:schemeClr val="tx1">
                    <a:lumMod val="95000"/>
                    <a:lumOff val="5000"/>
                  </a:schemeClr>
                </a:solidFill>
              </a:rPr>
              <a:t>a large number of applicants </a:t>
            </a:r>
            <a:r>
              <a:rPr lang="en-US" dirty="0" smtClean="0">
                <a:solidFill>
                  <a:schemeClr val="tx1">
                    <a:lumMod val="95000"/>
                    <a:lumOff val="5000"/>
                  </a:schemeClr>
                </a:solidFill>
              </a:rPr>
              <a:t>.</a:t>
            </a:r>
          </a:p>
          <a:p>
            <a:pPr algn="just"/>
            <a:r>
              <a:rPr lang="en-US" dirty="0" smtClean="0">
                <a:solidFill>
                  <a:schemeClr val="tx1">
                    <a:lumMod val="95000"/>
                    <a:lumOff val="5000"/>
                  </a:schemeClr>
                </a:solidFill>
              </a:rPr>
              <a:t>Providing </a:t>
            </a:r>
            <a:r>
              <a:rPr lang="en-US" dirty="0">
                <a:solidFill>
                  <a:schemeClr val="tx1">
                    <a:lumMod val="95000"/>
                    <a:lumOff val="5000"/>
                  </a:schemeClr>
                </a:solidFill>
              </a:rPr>
              <a:t>a consistent and fair </a:t>
            </a:r>
            <a:r>
              <a:rPr lang="en-US" dirty="0" smtClean="0">
                <a:solidFill>
                  <a:schemeClr val="tx1">
                    <a:lumMod val="95000"/>
                    <a:lumOff val="5000"/>
                  </a:schemeClr>
                </a:solidFill>
              </a:rPr>
              <a:t>ranking policy. </a:t>
            </a:r>
            <a:r>
              <a:rPr lang="en-US" dirty="0">
                <a:solidFill>
                  <a:schemeClr val="tx1">
                    <a:lumMod val="95000"/>
                    <a:lumOff val="5000"/>
                  </a:schemeClr>
                </a:solidFill>
              </a:rPr>
              <a:t>System will rank the experience and key skills required for particular job </a:t>
            </a:r>
            <a:r>
              <a:rPr lang="en-US" dirty="0" smtClean="0">
                <a:solidFill>
                  <a:schemeClr val="tx1">
                    <a:lumMod val="95000"/>
                    <a:lumOff val="5000"/>
                  </a:schemeClr>
                </a:solidFill>
              </a:rPr>
              <a:t>position then </a:t>
            </a:r>
            <a:r>
              <a:rPr lang="en-US" dirty="0">
                <a:solidFill>
                  <a:schemeClr val="tx1">
                    <a:lumMod val="95000"/>
                    <a:lumOff val="5000"/>
                  </a:schemeClr>
                </a:solidFill>
              </a:rPr>
              <a:t>system will rank the </a:t>
            </a:r>
            <a:r>
              <a:rPr lang="en-US" dirty="0" smtClean="0">
                <a:solidFill>
                  <a:schemeClr val="tx1">
                    <a:lumMod val="95000"/>
                    <a:lumOff val="5000"/>
                  </a:schemeClr>
                </a:solidFill>
              </a:rPr>
              <a:t>based </a:t>
            </a:r>
            <a:r>
              <a:rPr lang="en-US" dirty="0">
                <a:solidFill>
                  <a:schemeClr val="tx1">
                    <a:lumMod val="95000"/>
                    <a:lumOff val="5000"/>
                  </a:schemeClr>
                </a:solidFill>
              </a:rPr>
              <a:t>on the experience and other key skills which are required for particular job profile. This system will help the HR department to easily shortlist the candidate based on the </a:t>
            </a:r>
            <a:r>
              <a:rPr lang="en-US" dirty="0" smtClean="0">
                <a:solidFill>
                  <a:schemeClr val="tx1">
                    <a:lumMod val="95000"/>
                    <a:lumOff val="5000"/>
                  </a:schemeClr>
                </a:solidFill>
              </a:rPr>
              <a:t>ranking policy.The decision will be taken by applying the data input and classification algorithm with decision tree of Data mining.</a:t>
            </a:r>
            <a:endParaRPr lang="en-US" dirty="0">
              <a:solidFill>
                <a:schemeClr val="tx1">
                  <a:lumMod val="95000"/>
                  <a:lumOff val="5000"/>
                </a:schemeClr>
              </a:solidFill>
            </a:endParaRPr>
          </a:p>
        </p:txBody>
      </p:sp>
    </p:spTree>
    <p:extLst>
      <p:ext uri="{BB962C8B-B14F-4D97-AF65-F5344CB8AC3E}">
        <p14:creationId xmlns:p14="http://schemas.microsoft.com/office/powerpoint/2010/main" val="1879634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49631"/>
            <a:ext cx="6642279" cy="757952"/>
          </a:xfrm>
        </p:spPr>
        <p:txBody>
          <a:bodyPr>
            <a:normAutofit fontScale="90000"/>
          </a:bodyPr>
          <a:lstStyle/>
          <a:p>
            <a:r>
              <a:rPr lang="en-US" dirty="0" smtClean="0"/>
              <a:t>Problem Definition</a:t>
            </a:r>
            <a:endParaRPr lang="en-US" dirty="0"/>
          </a:p>
        </p:txBody>
      </p:sp>
      <p:sp>
        <p:nvSpPr>
          <p:cNvPr id="3" name="Subtitle 2"/>
          <p:cNvSpPr>
            <a:spLocks noGrp="1"/>
          </p:cNvSpPr>
          <p:nvPr>
            <p:ph type="subTitle" idx="1"/>
          </p:nvPr>
        </p:nvSpPr>
        <p:spPr>
          <a:xfrm>
            <a:off x="558324" y="1828800"/>
            <a:ext cx="7212170" cy="3365434"/>
          </a:xfrm>
        </p:spPr>
        <p:txBody>
          <a:bodyPr>
            <a:normAutofit/>
          </a:bodyPr>
          <a:lstStyle/>
          <a:p>
            <a:pPr algn="just">
              <a:buFont typeface="Wingdings" pitchFamily="2" charset="2"/>
              <a:buChar char="Ø"/>
            </a:pPr>
            <a:r>
              <a:rPr lang="en-US" dirty="0" smtClean="0"/>
              <a:t> </a:t>
            </a:r>
            <a:r>
              <a:rPr lang="en-US" sz="2000" dirty="0" smtClean="0">
                <a:solidFill>
                  <a:schemeClr val="tx1">
                    <a:lumMod val="95000"/>
                    <a:lumOff val="5000"/>
                  </a:schemeClr>
                </a:solidFill>
              </a:rPr>
              <a:t>In the existing system, which candidate is suitable for required job we can take decision by using candidate Data which can be in the form of Hard copy or Software generated CVs. </a:t>
            </a:r>
            <a:endParaRPr lang="en-US" sz="2000" dirty="0" smtClean="0"/>
          </a:p>
          <a:p>
            <a:pPr algn="just">
              <a:buFont typeface="Wingdings" pitchFamily="2" charset="2"/>
              <a:buChar char="Ø"/>
            </a:pPr>
            <a:r>
              <a:rPr lang="en-US" sz="2000" dirty="0" smtClean="0"/>
              <a:t> </a:t>
            </a:r>
            <a:r>
              <a:rPr lang="en-US" sz="2000" dirty="0" smtClean="0">
                <a:solidFill>
                  <a:schemeClr val="tx1"/>
                </a:solidFill>
              </a:rPr>
              <a:t>In the existing system large number of CVs are unable to figure out which candidates are deserving or not</a:t>
            </a:r>
            <a:r>
              <a:rPr lang="en-US" sz="2000" dirty="0" smtClean="0">
                <a:solidFill>
                  <a:schemeClr val="tx1"/>
                </a:solidFill>
                <a:latin typeface="Californian FB" panose="0207040306080B030204" pitchFamily="18" charset="0"/>
              </a:rPr>
              <a:t>.</a:t>
            </a:r>
            <a:endParaRPr lang="en-US" sz="2000" dirty="0">
              <a:solidFill>
                <a:schemeClr val="tx1"/>
              </a:solidFill>
              <a:latin typeface="Californian FB" panose="0207040306080B030204" pitchFamily="18" charset="0"/>
            </a:endParaRPr>
          </a:p>
        </p:txBody>
      </p:sp>
    </p:spTree>
    <p:extLst>
      <p:ext uri="{BB962C8B-B14F-4D97-AF65-F5344CB8AC3E}">
        <p14:creationId xmlns:p14="http://schemas.microsoft.com/office/powerpoint/2010/main" val="1716187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8600"/>
            <a:ext cx="7772400" cy="1470025"/>
          </a:xfrm>
        </p:spPr>
        <p:txBody>
          <a:bodyPr>
            <a:normAutofit fontScale="90000"/>
          </a:bodyPr>
          <a:lstStyle/>
          <a:p>
            <a:r>
              <a:rPr lang="en-US" dirty="0" smtClean="0"/>
              <a:t>Advantages		</a:t>
            </a:r>
            <a:br>
              <a:rPr lang="en-US" dirty="0" smtClean="0"/>
            </a:br>
            <a:endParaRPr lang="en-US" dirty="0"/>
          </a:p>
        </p:txBody>
      </p:sp>
      <p:sp>
        <p:nvSpPr>
          <p:cNvPr id="3" name="Subtitle 2"/>
          <p:cNvSpPr>
            <a:spLocks noGrp="1"/>
          </p:cNvSpPr>
          <p:nvPr>
            <p:ph type="subTitle" idx="1"/>
          </p:nvPr>
        </p:nvSpPr>
        <p:spPr>
          <a:xfrm>
            <a:off x="609600" y="1371600"/>
            <a:ext cx="7772400" cy="4114800"/>
          </a:xfrm>
        </p:spPr>
        <p:txBody>
          <a:bodyPr>
            <a:normAutofit/>
          </a:bodyPr>
          <a:lstStyle/>
          <a:p>
            <a:pPr algn="just">
              <a:buFont typeface="Wingdings" pitchFamily="2" charset="2"/>
              <a:buChar char="Ø"/>
            </a:pPr>
            <a:r>
              <a:rPr lang="en-US" dirty="0" smtClean="0">
                <a:solidFill>
                  <a:schemeClr val="tx1">
                    <a:lumMod val="95000"/>
                    <a:lumOff val="5000"/>
                  </a:schemeClr>
                </a:solidFill>
              </a:rPr>
              <a:t>This </a:t>
            </a:r>
            <a:r>
              <a:rPr lang="en-US" dirty="0">
                <a:solidFill>
                  <a:schemeClr val="tx1">
                    <a:lumMod val="95000"/>
                    <a:lumOff val="5000"/>
                  </a:schemeClr>
                </a:solidFill>
              </a:rPr>
              <a:t>system will reduce workload of the human resource department.</a:t>
            </a:r>
          </a:p>
          <a:p>
            <a:pPr algn="just">
              <a:buFont typeface="Wingdings" pitchFamily="2" charset="2"/>
              <a:buChar char="Ø"/>
            </a:pPr>
            <a:r>
              <a:rPr lang="en-US" dirty="0">
                <a:solidFill>
                  <a:schemeClr val="tx1">
                    <a:lumMod val="95000"/>
                    <a:lumOff val="5000"/>
                  </a:schemeClr>
                </a:solidFill>
              </a:rPr>
              <a:t>This system will help the human resource department to select right candidate for particular job profile which in turn provide expert workforce for the organization.</a:t>
            </a:r>
          </a:p>
          <a:p>
            <a:pPr algn="just">
              <a:buFont typeface="Wingdings" pitchFamily="2" charset="2"/>
              <a:buChar char="Ø"/>
            </a:pPr>
            <a:r>
              <a:rPr lang="en-US" dirty="0">
                <a:solidFill>
                  <a:schemeClr val="tx1">
                    <a:lumMod val="95000"/>
                    <a:lumOff val="5000"/>
                  </a:schemeClr>
                </a:solidFill>
              </a:rPr>
              <a:t>Admin or the concern person can easily shortlist a candidate based on their </a:t>
            </a:r>
            <a:r>
              <a:rPr lang="en-US" dirty="0" smtClean="0">
                <a:solidFill>
                  <a:schemeClr val="tx1">
                    <a:lumMod val="95000"/>
                    <a:lumOff val="5000"/>
                  </a:schemeClr>
                </a:solidFill>
              </a:rPr>
              <a:t>personality test and the academic details.</a:t>
            </a:r>
            <a:endParaRPr lang="en-US" dirty="0" smtClean="0"/>
          </a:p>
          <a:p>
            <a:pPr algn="just">
              <a:buFont typeface="Wingdings" pitchFamily="2" charset="2"/>
              <a:buChar char="Ø"/>
            </a:pPr>
            <a:r>
              <a:rPr lang="en-US" b="1" dirty="0" smtClean="0"/>
              <a:t>The system will retrieve  data fastly on Integrating with Hadoop</a:t>
            </a:r>
            <a:r>
              <a:rPr lang="en-US" dirty="0" smtClean="0"/>
              <a:t>.</a:t>
            </a: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B0F0"/>
                </a:solidFill>
              </a:rPr>
              <a:t>                 </a:t>
            </a:r>
            <a:r>
              <a:rPr lang="en-US" b="1" dirty="0" smtClean="0">
                <a:solidFill>
                  <a:schemeClr val="accent2">
                    <a:lumMod val="60000"/>
                    <a:lumOff val="40000"/>
                  </a:schemeClr>
                </a:solidFill>
              </a:rPr>
              <a:t>LIMITATIONS</a:t>
            </a:r>
            <a:r>
              <a:rPr lang="en-US" dirty="0" smtClean="0">
                <a:solidFill>
                  <a:schemeClr val="accent2">
                    <a:lumMod val="60000"/>
                    <a:lumOff val="40000"/>
                  </a:schemeClr>
                </a:solidFill>
              </a:rPr>
              <a:t>	</a:t>
            </a:r>
            <a:r>
              <a:rPr lang="en-US" dirty="0" smtClean="0"/>
              <a:t>	</a:t>
            </a:r>
            <a:br>
              <a:rPr lang="en-US" dirty="0" smtClean="0"/>
            </a:br>
            <a:r>
              <a:rPr lang="en-US" dirty="0" smtClean="0">
                <a:solidFill>
                  <a:schemeClr val="accent1"/>
                </a:solidFill>
              </a:rPr>
              <a:t>	</a:t>
            </a:r>
            <a:endParaRPr lang="en-US" dirty="0">
              <a:solidFill>
                <a:schemeClr val="accent1"/>
              </a:solidFill>
            </a:endParaRPr>
          </a:p>
        </p:txBody>
      </p:sp>
      <p:sp>
        <p:nvSpPr>
          <p:cNvPr id="3" name="Content Placeholder 2"/>
          <p:cNvSpPr>
            <a:spLocks noGrp="1"/>
          </p:cNvSpPr>
          <p:nvPr>
            <p:ph idx="1"/>
          </p:nvPr>
        </p:nvSpPr>
        <p:spPr/>
        <p:txBody>
          <a:bodyPr/>
          <a:lstStyle/>
          <a:p>
            <a:pPr>
              <a:buFont typeface="Wingdings" pitchFamily="2" charset="2"/>
              <a:buChar char="Ø"/>
            </a:pPr>
            <a:r>
              <a:rPr lang="en-US" sz="2000" dirty="0" smtClean="0"/>
              <a:t>May </a:t>
            </a:r>
            <a:r>
              <a:rPr lang="en-US" sz="2000" dirty="0"/>
              <a:t>provide inaccurate results if data </a:t>
            </a:r>
            <a:r>
              <a:rPr lang="en-US" sz="2000" dirty="0" smtClean="0"/>
              <a:t>entered is wrong.</a:t>
            </a:r>
          </a:p>
          <a:p>
            <a:pPr>
              <a:buFont typeface="Wingdings" pitchFamily="2" charset="2"/>
              <a:buChar char="Ø"/>
            </a:pPr>
            <a:r>
              <a:rPr lang="en-US" sz="2000" dirty="0" smtClean="0"/>
              <a:t>It initially confined to technical institute Faculties</a:t>
            </a:r>
            <a:endParaRPr lang="en-US" sz="2000" dirty="0"/>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Use Case Diagram</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05000"/>
            <a:ext cx="6858000" cy="4419600"/>
          </a:xfrm>
        </p:spPr>
      </p:pic>
    </p:spTree>
    <p:extLst>
      <p:ext uri="{BB962C8B-B14F-4D97-AF65-F5344CB8AC3E}">
        <p14:creationId xmlns:p14="http://schemas.microsoft.com/office/powerpoint/2010/main" val="4113070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ER - DIAGRAM</a:t>
            </a:r>
            <a:endParaRPr lang="en-US" dirty="0"/>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09600" y="1600200"/>
            <a:ext cx="7772400" cy="4648200"/>
          </a:xfrm>
        </p:spPr>
      </p:pic>
    </p:spTree>
    <p:extLst>
      <p:ext uri="{BB962C8B-B14F-4D97-AF65-F5344CB8AC3E}">
        <p14:creationId xmlns:p14="http://schemas.microsoft.com/office/powerpoint/2010/main" val="1566872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Classification  Algorithm With Decision Tree</a:t>
            </a:r>
            <a:endParaRPr lang="en-US" dirty="0"/>
          </a:p>
        </p:txBody>
      </p:sp>
      <p:sp>
        <p:nvSpPr>
          <p:cNvPr id="3" name="Content Placeholder 2"/>
          <p:cNvSpPr>
            <a:spLocks noGrp="1"/>
          </p:cNvSpPr>
          <p:nvPr>
            <p:ph idx="1"/>
          </p:nvPr>
        </p:nvSpPr>
        <p:spPr/>
        <p:txBody>
          <a:bodyPr/>
          <a:lstStyle/>
          <a:p>
            <a:r>
              <a:rPr lang="en-US" dirty="0" smtClean="0"/>
              <a:t>An excel file will be prepared when all the Candidates have filled the form.The data from excel file will be fetched and will be given as input to Classification algorithm.</a:t>
            </a:r>
          </a:p>
          <a:p>
            <a:r>
              <a:rPr lang="en-US" dirty="0" smtClean="0"/>
              <a:t>The Decision Tree will be generated </a:t>
            </a:r>
            <a:r>
              <a:rPr lang="en-US" dirty="0" smtClean="0"/>
              <a:t>.</a:t>
            </a:r>
            <a:endParaRPr lang="en-US" dirty="0" smtClean="0"/>
          </a:p>
        </p:txBody>
      </p:sp>
    </p:spTree>
    <p:extLst>
      <p:ext uri="{BB962C8B-B14F-4D97-AF65-F5344CB8AC3E}">
        <p14:creationId xmlns:p14="http://schemas.microsoft.com/office/powerpoint/2010/main" val="1915199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ALGORITHM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05000"/>
            <a:ext cx="6500813" cy="4467074"/>
          </a:xfrm>
        </p:spPr>
      </p:pic>
    </p:spTree>
    <p:extLst>
      <p:ext uri="{BB962C8B-B14F-4D97-AF65-F5344CB8AC3E}">
        <p14:creationId xmlns:p14="http://schemas.microsoft.com/office/powerpoint/2010/main" val="26838441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322</TotalTime>
  <Words>421</Words>
  <Application>Microsoft Office PowerPoint</Application>
  <PresentationFormat>On-screen Show (4:3)</PresentationFormat>
  <Paragraphs>45</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   Acropolis Institute of Technology &amp; Research </vt:lpstr>
      <vt:lpstr>Introduction</vt:lpstr>
      <vt:lpstr>Problem Definition</vt:lpstr>
      <vt:lpstr>Advantages   </vt:lpstr>
      <vt:lpstr>                 LIMITATIONS    </vt:lpstr>
      <vt:lpstr>         Use Case Diagram</vt:lpstr>
      <vt:lpstr>              ER - DIAGRAM</vt:lpstr>
      <vt:lpstr> Classification  Algorithm With Decision Tree</vt:lpstr>
      <vt:lpstr>CLASSIFICATION ALGORITHM</vt:lpstr>
      <vt:lpstr>           DECISION TREE</vt:lpstr>
      <vt:lpstr>Solution Proposed</vt:lpstr>
      <vt:lpstr>PowerPoint Presentation</vt:lpstr>
      <vt:lpstr>THANKYOU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Advantages</dc:title>
  <dc:creator>admin</dc:creator>
  <cp:lastModifiedBy>a</cp:lastModifiedBy>
  <cp:revision>36</cp:revision>
  <dcterms:created xsi:type="dcterms:W3CDTF">2018-08-10T07:01:58Z</dcterms:created>
  <dcterms:modified xsi:type="dcterms:W3CDTF">2018-11-01T06:18:52Z</dcterms:modified>
</cp:coreProperties>
</file>