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Libre Franklin"/>
      <p:regular r:id="rId29"/>
      <p:bold r:id="rId30"/>
      <p:italic r:id="rId31"/>
      <p:boldItalic r:id="rId32"/>
    </p:embeddedFont>
    <p:embeddedFont>
      <p:font typeface="Franklin Gothic"/>
      <p:bold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-italic.fntdata"/><Relationship Id="rId30" Type="http://schemas.openxmlformats.org/officeDocument/2006/relationships/font" Target="fonts/LibreFranklin-bold.fntdata"/><Relationship Id="rId11" Type="http://schemas.openxmlformats.org/officeDocument/2006/relationships/slide" Target="slides/slide7.xml"/><Relationship Id="rId33" Type="http://schemas.openxmlformats.org/officeDocument/2006/relationships/font" Target="fonts/FranklinGothic-bold.fntdata"/><Relationship Id="rId10" Type="http://schemas.openxmlformats.org/officeDocument/2006/relationships/slide" Target="slides/slide6.xml"/><Relationship Id="rId32" Type="http://schemas.openxmlformats.org/officeDocument/2006/relationships/font" Target="fonts/LibreFranklin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bold.fntdata"/><Relationship Id="rId12" Type="http://schemas.openxmlformats.org/officeDocument/2006/relationships/slide" Target="slides/slide8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3f266440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73f2664401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3f2664401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73f2664401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3f2664401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73f2664401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3f2664401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73f2664401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3f2664401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3f2664401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73f2664401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3f2664401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3f2664401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73f2664401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3f2664401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3f2664401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73f2664401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3f2664401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73f2664401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73f2664401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3f2664401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3f2664401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73f2664401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3f266440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73f266440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Network Intrusion Detection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2563100" y="4554675"/>
            <a:ext cx="853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1482AB"/>
                </a:solidFill>
              </a:rPr>
              <a:t>ANKIT SEN - UNIVERSITY OF KALYANI - </a:t>
            </a:r>
            <a:r>
              <a:rPr b="1" lang="en-IN" sz="2000">
                <a:solidFill>
                  <a:srgbClr val="1482AB"/>
                </a:solidFill>
              </a:rPr>
              <a:t>DEPARTMENT</a:t>
            </a:r>
            <a:r>
              <a:rPr b="1" lang="en-IN" sz="2000">
                <a:solidFill>
                  <a:srgbClr val="1482AB"/>
                </a:solidFill>
              </a:rPr>
              <a:t> OF COMPUTER SCIENCE AND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81200" y="1232450"/>
            <a:ext cx="101733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3100">
              <a:solidFill>
                <a:srgbClr val="0F0F0F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00" y="1350825"/>
            <a:ext cx="119179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81200" y="1232450"/>
            <a:ext cx="101733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3100">
              <a:solidFill>
                <a:srgbClr val="0F0F0F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8" y="1624000"/>
            <a:ext cx="120872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581200" y="1232450"/>
            <a:ext cx="101733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3100">
              <a:solidFill>
                <a:srgbClr val="0F0F0F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8" y="1624000"/>
            <a:ext cx="12087225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8" y="1604963"/>
            <a:ext cx="120872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581200" y="1232450"/>
            <a:ext cx="101733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3100">
              <a:solidFill>
                <a:srgbClr val="0F0F0F"/>
              </a:solidFill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8" y="1624000"/>
            <a:ext cx="12087225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88" y="1604963"/>
            <a:ext cx="12087225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50" y="1604963"/>
            <a:ext cx="120015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581200" y="1232450"/>
            <a:ext cx="11029500" cy="49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55350" lvl="0" marL="30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9143"/>
              <a:buChar char="◼"/>
            </a:pPr>
            <a:r>
              <a:rPr b="1" lang="en-IN" sz="18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Findings</a:t>
            </a:r>
            <a:br>
              <a:rPr b="1" lang="en-IN" sz="18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contrastively pre-trained GNN encoder with a lightweight classification head achieved an AUC of 0.9909, F1-score of 0.9553, and accuracy of 0.9598 on the held-out test set, with zero data-leakage.</a:t>
            </a:r>
            <a:endParaRPr sz="19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700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7026"/>
              <a:buChar char="◼"/>
            </a:pPr>
            <a:r>
              <a:rPr b="1"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Effectiveness</a:t>
            </a:r>
            <a:br>
              <a:rPr b="1"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Graph augmentations and attention pooling yielded robust, noise-resistant embeddings that accurately separate normal vs. anomalous traffic.</a:t>
            </a:r>
            <a:endParaRPr sz="19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700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7026"/>
              <a:buChar char="◼"/>
            </a:pPr>
            <a:r>
              <a:rPr b="1"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br>
              <a:rPr b="1"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Preprocessing per-connection graphs for ~25K samples was time-consuming, and tuning contrastive temperature, augmentation rates, and learning schedules required careful calibration under limited CPU memory.</a:t>
            </a:r>
            <a:endParaRPr sz="19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77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533"/>
              <a:buFont typeface="Arial"/>
              <a:buChar char="◼"/>
            </a:pPr>
            <a:r>
              <a:rPr b="1" lang="en-IN" sz="183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Improvements</a:t>
            </a:r>
            <a:br>
              <a:rPr b="1" lang="en-IN" sz="183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3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Incorporating temporal graph edges, semi-supervised fine-tuning, and model pruning/ONNX conversion could further boost performance and enable real-time edge deployment.</a:t>
            </a:r>
            <a:endParaRPr sz="183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774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533"/>
              <a:buFont typeface="Arial"/>
              <a:buChar char="◼"/>
            </a:pPr>
            <a:r>
              <a:rPr lang="en-IN" sz="183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Accurate NIDS is essential for early breach detection, reducing false alarms, and safeguarding network integrity.</a:t>
            </a:r>
            <a:endParaRPr sz="263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Edge Deployment: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Run the model on edge devices (e.g., routers or gateways) to detect attacks as they happen, reducing response time and network load.</a:t>
            </a:r>
            <a:endParaRPr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Temporal Graph Modeling: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 time-based edges or sequences of connections to capture how attacks evolve over time.</a:t>
            </a:r>
            <a:endParaRPr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Semi-Supervised Learning: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unlabeled network data alongside labels to improve detection in low-data scenarios.</a:t>
            </a:r>
            <a:endParaRPr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Compression: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Apply pruning or quantization to shrink the model for faster inference on limited-resource hardware.</a:t>
            </a:r>
            <a:endParaRPr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Explainable AI: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Integrate techniques that highlight which nodes or features triggered an alarm, helping security teams understand and trust alerts.</a:t>
            </a:r>
            <a:endParaRPr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Federated Learning: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Train models across multiple networks without sharing raw data, enhancing privacy and collaboration between organizations.</a:t>
            </a:r>
            <a:endParaRPr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Augmentations: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Experiment with new graph augmentations (e.g., mixup or subgraph sampling) to make representations even more robust.</a:t>
            </a:r>
            <a:endParaRPr sz="2200"/>
          </a:p>
        </p:txBody>
      </p:sp>
      <p:sp>
        <p:nvSpPr>
          <p:cNvPr id="190" name="Google Shape;190;p27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  <a:p>
            <a:pPr indent="-362076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100"/>
              <a:buChar char="◼"/>
            </a:pP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Denning, D. E. (1987). </a:t>
            </a:r>
            <a:r>
              <a:rPr i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Intrusion-Detection Model.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IEEE Transactions on Software Engineering, SE-13(2), 222–232.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526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◼"/>
            </a:pP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Mukkamala, S., Janoski, G., &amp; Sung, A. H. (2002). </a:t>
            </a:r>
            <a:r>
              <a:rPr i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Intrusion Detection Using Neural Networks and Support Vector Machines.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Proceedings of the International Joint Conference on Neural Networks (IJCNN), 1702–1707.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526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◼"/>
            </a:pP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Xu, K., Hu, W., Leskovec, J., &amp; Jegelka, S. (2018). </a:t>
            </a:r>
            <a:r>
              <a:rPr i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Powerful Are Graph Neural Networks?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International Conference on Learning Representations (ICLR).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526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◼"/>
            </a:pP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Chen, T., Kornblith, S., Norouzi, M., &amp; Hinton, G. (2020). </a:t>
            </a:r>
            <a:r>
              <a:rPr i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Framework for Contrastive Learning of Visual Representations (SimCLR).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International Conference on Machine Learning (ICML).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526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◼"/>
            </a:pP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Yousefi-Azar, M., &amp; Azmi, R. (2020). </a:t>
            </a:r>
            <a:r>
              <a:rPr i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Intrusion Detection Using Graph Neural Networks.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arXiv:2007.01105.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IN"/>
              <a:t>	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1852"/>
            <a:ext cx="12192000" cy="637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1852"/>
            <a:ext cx="12192000" cy="637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9025"/>
            <a:ext cx="12192000" cy="5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lang="en-IN" sz="2000">
                <a:latin typeface="Arial"/>
                <a:ea typeface="Arial"/>
                <a:cs typeface="Arial"/>
                <a:sym typeface="Arial"/>
              </a:rPr>
              <a:t>(Technology Used)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Result (Output Image)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825" y="1302025"/>
            <a:ext cx="8399300" cy="48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275" y="1302025"/>
            <a:ext cx="8641775" cy="49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t/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125" y="1498600"/>
            <a:ext cx="9074749" cy="46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GITHUB LINK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IN" sz="2900"/>
              <a:t>https://github.com/ankitsencode123/contrastive-gnn-nids.git</a:t>
            </a:r>
            <a:endParaRPr sz="2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IN" sz="3200">
                <a:solidFill>
                  <a:srgbClr val="0F0F0F"/>
                </a:solidFill>
              </a:rPr>
              <a:t>Developed a robust network intrusion detection system (NIDS) using machine learning. The </a:t>
            </a:r>
            <a:endParaRPr sz="32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IN" sz="3200">
                <a:solidFill>
                  <a:srgbClr val="0F0F0F"/>
                </a:solidFill>
              </a:rPr>
              <a:t>system should be capable of analyzing network traffic data to identify and classify various </a:t>
            </a:r>
            <a:endParaRPr sz="32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IN" sz="3200">
                <a:solidFill>
                  <a:srgbClr val="0F0F0F"/>
                </a:solidFill>
              </a:rPr>
              <a:t>types of cyber-attacks (e.g., DoS, Probe, R2L, U2R) and distinguish them from normal </a:t>
            </a:r>
            <a:endParaRPr sz="3200">
              <a:solidFill>
                <a:srgbClr val="0F0F0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IN" sz="3200">
                <a:solidFill>
                  <a:srgbClr val="0F0F0F"/>
                </a:solidFill>
              </a:rPr>
              <a:t>network activity. The goal is to build a model that can effectively secure communication </a:t>
            </a:r>
            <a:endParaRPr sz="3200">
              <a:solidFill>
                <a:srgbClr val="0F0F0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en-IN" sz="3200">
                <a:solidFill>
                  <a:srgbClr val="0F0F0F"/>
                </a:solidFill>
              </a:rPr>
              <a:t>networks by providing an early warning of malicious activities.</a:t>
            </a:r>
            <a:endParaRPr sz="3200">
              <a:solidFill>
                <a:srgbClr val="0F0F0F"/>
              </a:solidFill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5330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948" lvl="0" marL="30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proposed system aims to address the challenge of detecting and classifying network intrusions by leveraging contrastive pre-training and graph neural networks for robust anomaly detection.</a:t>
            </a: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solution will consist of the following components: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Data Collection: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Raw TCP/IP connection data (Train_data.csv &amp; Test_data.csv) has been loaded from Kaggle.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Class labels (“normal” vs “anomaly”) have been extracted and binarized.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Data Preprocessing: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948" lvl="1" marL="63000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 features (</a:t>
            </a:r>
            <a:r>
              <a:rPr lang="en-I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protocol_type</a:t>
            </a: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flag</a:t>
            </a: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have been label-encoded.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948" lvl="1" marL="63000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hashes have been generated to check for potential leakage.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948" lvl="1" marL="630000" rtl="0" algn="l"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Train/Test split has been done chronologically (60/40), and further split into pre-train (70%) and fine-tune (30%) subsets.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Machine Learning Algorithm: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A 4-node graph per connection has been built using 41 features, with edge attributes like byte count and duration.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A GIN encoder has been contrastively pre-trained with graph augmentations and loss regularization.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model has been fine-tuned with a classification head using cross-entropy loss and scheduler support.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Deployment: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final encoder + classifier have been bundled into an inference script.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Saved model weights and preprocessing scalers have been serialized.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API or CLI has been prepared to load a CSV row, build its graph, and output a “normal” vs “anomaly” prediction.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Evaluation: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est set performance has been measured: AUC = 0.9909, F1 = 0.9553, Accuracy = 0.9598.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Detailed precision/recall/F1 per class and overall metrics have been reported.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Data leakage check (connection_id overlap) has been done (0% overlap).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200" y="1302025"/>
            <a:ext cx="11195100" cy="49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IN" sz="1800">
                <a:solidFill>
                  <a:srgbClr val="0F0F0F"/>
                </a:solidFill>
              </a:rPr>
              <a:t>The "System Approach" section outlines the overall strategy and methodology for developing and implementing the </a:t>
            </a: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Intrusion Detection</a:t>
            </a:r>
            <a:r>
              <a:rPr lang="en-I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1" lang="en-IN" sz="1800">
                <a:solidFill>
                  <a:srgbClr val="0F0F0F"/>
                </a:solidFill>
              </a:rPr>
              <a:t>system. Here's a suggested structure for this section: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ystem Requirements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Hardware: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CPU with RAM &gt;= 4GB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Software: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Python 3.8+, CUDA toolkit (if using GPU), Git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Libraries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&amp; GNN: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torch_geometric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&amp; ML: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pandas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scikit-learn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&amp; Utils: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networkx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tqdm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hashlib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warnings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900"/>
              <a:buFont typeface="Roboto Mono"/>
              <a:buChar char="●"/>
            </a:pPr>
            <a:r>
              <a:rPr b="1"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Technologies used: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IBM Cloud Lite Services (Watsonx AI studio)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581242" y="684831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100"/>
              <a:t>WOW FACTOR</a:t>
            </a:r>
            <a:endParaRPr b="1" sz="3100"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581200" y="1302025"/>
            <a:ext cx="11029500" cy="501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Extremely High Accuracy</a:t>
            </a:r>
            <a:endParaRPr b="1"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0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Achieved an AUC of </a:t>
            </a: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0.9912</a:t>
            </a: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meaning the model almost perfectly separates normal traffic from attacks.</a:t>
            </a:r>
            <a:endParaRPr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0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Reached an overall accuracy of </a:t>
            </a: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96.08%</a:t>
            </a: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unseen test data.</a:t>
            </a:r>
            <a:endParaRPr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 Performance Across Classes</a:t>
            </a:r>
            <a:endParaRPr b="1"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0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normal and anomalous connections get around </a:t>
            </a: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96%</a:t>
            </a: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F1-score, showing the model is equally good at detecting attacks and avoiding false alarms.</a:t>
            </a:r>
            <a:endParaRPr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Novel Contrastive Pre-training</a:t>
            </a:r>
            <a:endParaRPr b="1"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0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Self-supervised pre-training steps </a:t>
            </a: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been used</a:t>
            </a: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teach the GNN to pull similar network graphs closer and push different ones apart—without labels.</a:t>
            </a:r>
            <a:endParaRPr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Graph-based Representation</a:t>
            </a:r>
            <a:endParaRPr b="1"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0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each connection into a small 4-node graph (source, destination, protocol, service) captures both packet features and protocol relationships. This structural view is more powerful than flat feature vectors.</a:t>
            </a:r>
            <a:endParaRPr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294400" y="1302025"/>
            <a:ext cx="11533800" cy="4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●"/>
            </a:pPr>
            <a:r>
              <a:rPr b="1"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Model: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two-stage Graph Neural Network (GNN) workflow, combining contrastive pre-training (via a 3-layer GIN encoder with attention pooling and projection head) and supervised fine-tuning with a lightweight classification head.</a:t>
            </a:r>
            <a:b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●"/>
            </a:pPr>
            <a:r>
              <a:rPr b="1"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Justification: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Contrastive pre-training learns robust structural and attribute representations from unlabeled graphs, improving downstream anomaly detection on highly imbalanced, temporal network-traffic data.</a:t>
            </a:r>
            <a:endParaRPr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Input</a:t>
            </a:r>
            <a:endParaRPr b="1"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●"/>
            </a:pPr>
            <a:r>
              <a:rPr b="1"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features (per connection graph):</a:t>
            </a:r>
            <a:endParaRPr b="1"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○"/>
            </a:pP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Source/Destination byte ratios, connection counts, service rates (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src_bytes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dst_bytes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srv_count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same_srv_rate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diff_srv_rate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etc.)</a:t>
            </a:r>
            <a:endParaRPr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○"/>
            </a:pP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metadata (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duration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wrong_fragment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urgent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○"/>
            </a:pP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indicators (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hot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num_failed_logins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logged_in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num_compromised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○"/>
            </a:pP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rates (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serror_rate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rerror_rate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srv_serror_rate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srv_rerror_rate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dst_host_serror_rate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dst_host_rerror_rate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●"/>
            </a:pPr>
            <a:r>
              <a:rPr b="1"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attributes: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Pairwise metrics between src↔dst, protocol↔service (bytes, durations, counts).</a:t>
            </a:r>
            <a:endParaRPr b="1"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579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95"/>
              <a:buChar char="◼"/>
            </a:pPr>
            <a:r>
              <a:t/>
            </a:r>
            <a:endParaRPr sz="1495"/>
          </a:p>
          <a:p>
            <a:pPr indent="-206121" lvl="0" marL="305435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447"/>
              <a:buNone/>
            </a:pPr>
            <a:r>
              <a:t/>
            </a:r>
            <a:endParaRPr sz="1772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Process</a:t>
            </a:r>
            <a:endParaRPr b="1"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AutoNum type="arabicPeriod"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Contrastive Pre-training (50 epochs):</a:t>
            </a:r>
            <a:endParaRPr b="1"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○"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Augmentations:</a:t>
            </a: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 node/edge dropout, feature masking, temporal noise.</a:t>
            </a: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○"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Loss:</a:t>
            </a: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Symmetric contrastive loss with temperature scaling and embedding-space regularization.</a:t>
            </a: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○"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Optimization:</a:t>
            </a: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AdamW with cosine-annealing LR scheduler.</a:t>
            </a:r>
            <a:b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AutoNum type="arabicPeriod"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Fine-tuning (30 epochs):</a:t>
            </a:r>
            <a:endParaRPr b="1"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○"/>
            </a:pP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Freeze encoder except last GIN layer + its batch-norm.</a:t>
            </a: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○"/>
            </a:pP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 a 3-layer MLP classification head (cross-entropy loss).</a:t>
            </a: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○"/>
            </a:pP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step-LR scheduling and gradient clipping for stability.</a:t>
            </a: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 Process</a:t>
            </a:r>
            <a:endParaRPr b="1"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●"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Construction:</a:t>
            </a: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Given a new TCP/IP record, compute connection hash, encode categorical fields, build a 4-node graph with the same feature/edge schema.</a:t>
            </a: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81200" y="1232450"/>
            <a:ext cx="110295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Performance</a:t>
            </a:r>
            <a:endParaRPr b="1"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Accuracy: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0.9598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Under ROC Curve (AUC):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0.9909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F1-Score: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0.9553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Effectiveness: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contrastively pre-trained GNN encoder combined with a lightweight classification head delivers near-perfect discrimination of normal vs. anomalous network connections, achieving an AUC of 0.99 and F1 of 0.96 on held-out traffic.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31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