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9"/>
  </p:notesMasterIdLst>
  <p:sldIdLst>
    <p:sldId id="278" r:id="rId5"/>
    <p:sldId id="293" r:id="rId6"/>
    <p:sldId id="279" r:id="rId7"/>
    <p:sldId id="282" r:id="rId8"/>
    <p:sldId id="283" r:id="rId9"/>
    <p:sldId id="280" r:id="rId10"/>
    <p:sldId id="281" r:id="rId11"/>
    <p:sldId id="285" r:id="rId12"/>
    <p:sldId id="292" r:id="rId13"/>
    <p:sldId id="287" r:id="rId14"/>
    <p:sldId id="288" r:id="rId15"/>
    <p:sldId id="289" r:id="rId16"/>
    <p:sldId id="290" r:id="rId17"/>
    <p:sldId id="29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4/21/2020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4/21/2020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4/21/2020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4/21/2020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4/21/2020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4/21/2020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4/21/2020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4/21/2020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4/21/2020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4/21/2020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4.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4.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0" y="7196"/>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552451" y="973041"/>
            <a:ext cx="10074936" cy="2512878"/>
          </a:xfrm>
        </p:spPr>
        <p:txBody>
          <a:bodyPr>
            <a:normAutofit/>
          </a:bodyPr>
          <a:lstStyle/>
          <a:p>
            <a:pPr algn="l"/>
            <a:r>
              <a:rPr lang="en-IN" sz="7200" b="1" dirty="0">
                <a:solidFill>
                  <a:schemeClr val="bg1"/>
                </a:solidFill>
                <a:effectLst/>
              </a:rPr>
              <a:t>JAVA  PROJECT </a:t>
            </a:r>
            <a:br>
              <a:rPr lang="en-IN" sz="6000" b="1" dirty="0">
                <a:solidFill>
                  <a:schemeClr val="bg1"/>
                </a:solidFill>
                <a:effectLst/>
              </a:rPr>
            </a:br>
            <a:r>
              <a:rPr lang="en-IN" sz="3600" b="1" dirty="0">
                <a:solidFill>
                  <a:schemeClr val="bg1"/>
                </a:solidFill>
                <a:effectLst/>
              </a:rPr>
              <a:t>(MAD-3463_2)</a:t>
            </a:r>
            <a:endParaRPr lang="en-US" sz="3600" dirty="0">
              <a:solidFill>
                <a:schemeClr val="bg1"/>
              </a:solidFill>
            </a:endParaRP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3038476"/>
            <a:ext cx="3485072" cy="2146002"/>
          </a:xfrm>
        </p:spPr>
        <p:txBody>
          <a:bodyPr>
            <a:normAutofit fontScale="85000" lnSpcReduction="20000"/>
          </a:bodyPr>
          <a:lstStyle/>
          <a:p>
            <a:pPr algn="l"/>
            <a:r>
              <a:rPr lang="en-US" u="sng" dirty="0"/>
              <a:t>Team-7 Members:</a:t>
            </a:r>
          </a:p>
          <a:p>
            <a:pPr algn="l"/>
            <a:r>
              <a:rPr lang="en-US" sz="2300" dirty="0"/>
              <a:t>Ankit Sharma (C0770025)</a:t>
            </a:r>
          </a:p>
          <a:p>
            <a:pPr algn="l"/>
            <a:r>
              <a:rPr lang="en-US" dirty="0"/>
              <a:t>Ankur </a:t>
            </a:r>
            <a:r>
              <a:rPr lang="en-US" dirty="0" err="1"/>
              <a:t>Sahni</a:t>
            </a:r>
            <a:r>
              <a:rPr lang="en-US" dirty="0"/>
              <a:t> (C0774585)</a:t>
            </a:r>
          </a:p>
          <a:p>
            <a:pPr algn="l"/>
            <a:r>
              <a:rPr lang="en-US" dirty="0" err="1"/>
              <a:t>Kshitij</a:t>
            </a:r>
            <a:r>
              <a:rPr lang="en-US" dirty="0"/>
              <a:t> </a:t>
            </a:r>
            <a:r>
              <a:rPr lang="en-US" dirty="0" err="1"/>
              <a:t>Pokhriyal</a:t>
            </a:r>
            <a:r>
              <a:rPr lang="en-US" dirty="0"/>
              <a:t> (C0771607)</a:t>
            </a:r>
          </a:p>
          <a:p>
            <a:pPr algn="l"/>
            <a:r>
              <a:rPr lang="en-US" dirty="0"/>
              <a:t>Rajinder Kaur (C0779393)</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78A2D53-118D-48FA-9C12-264A3000A8B0}"/>
              </a:ext>
            </a:extLst>
          </p:cNvPr>
          <p:cNvSpPr>
            <a:spLocks noGrp="1"/>
          </p:cNvSpPr>
          <p:nvPr>
            <p:ph type="title"/>
          </p:nvPr>
        </p:nvSpPr>
        <p:spPr/>
        <p:txBody>
          <a:bodyPr/>
          <a:lstStyle/>
          <a:p>
            <a:r>
              <a:rPr lang="en-IN" dirty="0"/>
              <a:t>Testing for addition</a:t>
            </a:r>
          </a:p>
        </p:txBody>
      </p:sp>
      <p:sp>
        <p:nvSpPr>
          <p:cNvPr id="6" name="Text Placeholder 5">
            <a:extLst>
              <a:ext uri="{FF2B5EF4-FFF2-40B4-BE49-F238E27FC236}">
                <a16:creationId xmlns:a16="http://schemas.microsoft.com/office/drawing/2014/main" id="{25D1351C-20AB-4893-AA1B-16B0362C3B06}"/>
              </a:ext>
            </a:extLst>
          </p:cNvPr>
          <p:cNvSpPr>
            <a:spLocks noGrp="1"/>
          </p:cNvSpPr>
          <p:nvPr>
            <p:ph type="body" idx="1"/>
          </p:nvPr>
        </p:nvSpPr>
        <p:spPr/>
        <p:txBody>
          <a:bodyPr/>
          <a:lstStyle/>
          <a:p>
            <a:r>
              <a:rPr lang="en-IN" dirty="0"/>
              <a:t>First number: 1127</a:t>
            </a:r>
          </a:p>
        </p:txBody>
      </p:sp>
      <p:pic>
        <p:nvPicPr>
          <p:cNvPr id="13" name="Picture 12">
            <a:extLst>
              <a:ext uri="{FF2B5EF4-FFF2-40B4-BE49-F238E27FC236}">
                <a16:creationId xmlns:a16="http://schemas.microsoft.com/office/drawing/2014/main" id="{49B4B8DD-C426-43CE-9209-D8028B5EAF40}"/>
              </a:ext>
            </a:extLst>
          </p:cNvPr>
          <p:cNvPicPr>
            <a:picLocks noChangeAspect="1"/>
          </p:cNvPicPr>
          <p:nvPr/>
        </p:nvPicPr>
        <p:blipFill>
          <a:blip r:embed="rId2"/>
          <a:stretch>
            <a:fillRect/>
          </a:stretch>
        </p:blipFill>
        <p:spPr>
          <a:xfrm>
            <a:off x="1221306" y="2903291"/>
            <a:ext cx="2838450" cy="2752725"/>
          </a:xfrm>
          <a:prstGeom prst="rect">
            <a:avLst/>
          </a:prstGeom>
        </p:spPr>
      </p:pic>
      <p:sp>
        <p:nvSpPr>
          <p:cNvPr id="7" name="Text Placeholder 6">
            <a:extLst>
              <a:ext uri="{FF2B5EF4-FFF2-40B4-BE49-F238E27FC236}">
                <a16:creationId xmlns:a16="http://schemas.microsoft.com/office/drawing/2014/main" id="{73F7B411-16A4-4389-A7CB-FB3811CEB748}"/>
              </a:ext>
            </a:extLst>
          </p:cNvPr>
          <p:cNvSpPr>
            <a:spLocks noGrp="1"/>
          </p:cNvSpPr>
          <p:nvPr>
            <p:ph type="body" sz="quarter" idx="3"/>
          </p:nvPr>
        </p:nvSpPr>
        <p:spPr/>
        <p:txBody>
          <a:bodyPr/>
          <a:lstStyle/>
          <a:p>
            <a:r>
              <a:rPr lang="en-IN" dirty="0"/>
              <a:t>Second number: 41</a:t>
            </a:r>
          </a:p>
        </p:txBody>
      </p:sp>
      <p:sp>
        <p:nvSpPr>
          <p:cNvPr id="8" name="Text Placeholder 7">
            <a:extLst>
              <a:ext uri="{FF2B5EF4-FFF2-40B4-BE49-F238E27FC236}">
                <a16:creationId xmlns:a16="http://schemas.microsoft.com/office/drawing/2014/main" id="{457256E2-0C2E-442A-825A-F1041F39089D}"/>
              </a:ext>
            </a:extLst>
          </p:cNvPr>
          <p:cNvSpPr>
            <a:spLocks noGrp="1"/>
          </p:cNvSpPr>
          <p:nvPr>
            <p:ph type="body" sz="quarter" idx="13"/>
          </p:nvPr>
        </p:nvSpPr>
        <p:spPr/>
        <p:txBody>
          <a:bodyPr/>
          <a:lstStyle/>
          <a:p>
            <a:r>
              <a:rPr lang="en-IN" dirty="0"/>
              <a:t>Sum: 1127+41=1168</a:t>
            </a:r>
          </a:p>
        </p:txBody>
      </p:sp>
      <p:pic>
        <p:nvPicPr>
          <p:cNvPr id="14" name="Picture 13">
            <a:extLst>
              <a:ext uri="{FF2B5EF4-FFF2-40B4-BE49-F238E27FC236}">
                <a16:creationId xmlns:a16="http://schemas.microsoft.com/office/drawing/2014/main" id="{1D8F2C24-DF80-4261-B21B-114F2BC5EA52}"/>
              </a:ext>
            </a:extLst>
          </p:cNvPr>
          <p:cNvPicPr>
            <a:picLocks noChangeAspect="1"/>
          </p:cNvPicPr>
          <p:nvPr/>
        </p:nvPicPr>
        <p:blipFill>
          <a:blip r:embed="rId3"/>
          <a:stretch>
            <a:fillRect/>
          </a:stretch>
        </p:blipFill>
        <p:spPr>
          <a:xfrm>
            <a:off x="4682740" y="2903290"/>
            <a:ext cx="2828925" cy="2752725"/>
          </a:xfrm>
          <a:prstGeom prst="rect">
            <a:avLst/>
          </a:prstGeom>
        </p:spPr>
      </p:pic>
      <p:pic>
        <p:nvPicPr>
          <p:cNvPr id="15" name="Picture 14">
            <a:extLst>
              <a:ext uri="{FF2B5EF4-FFF2-40B4-BE49-F238E27FC236}">
                <a16:creationId xmlns:a16="http://schemas.microsoft.com/office/drawing/2014/main" id="{89C2AC2A-462E-41A4-8CE3-91D491DA5BEB}"/>
              </a:ext>
            </a:extLst>
          </p:cNvPr>
          <p:cNvPicPr>
            <a:picLocks noChangeAspect="1"/>
          </p:cNvPicPr>
          <p:nvPr/>
        </p:nvPicPr>
        <p:blipFill>
          <a:blip r:embed="rId4"/>
          <a:stretch>
            <a:fillRect/>
          </a:stretch>
        </p:blipFill>
        <p:spPr>
          <a:xfrm>
            <a:off x="8189394" y="2917577"/>
            <a:ext cx="2781300" cy="2724150"/>
          </a:xfrm>
          <a:prstGeom prst="rect">
            <a:avLst/>
          </a:prstGeom>
        </p:spPr>
      </p:pic>
    </p:spTree>
    <p:extLst>
      <p:ext uri="{BB962C8B-B14F-4D97-AF65-F5344CB8AC3E}">
        <p14:creationId xmlns:p14="http://schemas.microsoft.com/office/powerpoint/2010/main" val="3778852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557E2-8433-40C1-8B4E-EB504370FFB0}"/>
              </a:ext>
            </a:extLst>
          </p:cNvPr>
          <p:cNvSpPr>
            <a:spLocks noGrp="1"/>
          </p:cNvSpPr>
          <p:nvPr>
            <p:ph type="title"/>
          </p:nvPr>
        </p:nvSpPr>
        <p:spPr/>
        <p:txBody>
          <a:bodyPr/>
          <a:lstStyle/>
          <a:p>
            <a:r>
              <a:rPr lang="en-IN" dirty="0"/>
              <a:t>Testing for multiplication</a:t>
            </a:r>
          </a:p>
        </p:txBody>
      </p:sp>
      <p:sp>
        <p:nvSpPr>
          <p:cNvPr id="3" name="Text Placeholder 2">
            <a:extLst>
              <a:ext uri="{FF2B5EF4-FFF2-40B4-BE49-F238E27FC236}">
                <a16:creationId xmlns:a16="http://schemas.microsoft.com/office/drawing/2014/main" id="{F6EB6374-6F65-40E1-A2DA-7D71C91C531A}"/>
              </a:ext>
            </a:extLst>
          </p:cNvPr>
          <p:cNvSpPr>
            <a:spLocks noGrp="1"/>
          </p:cNvSpPr>
          <p:nvPr>
            <p:ph type="body" idx="1"/>
          </p:nvPr>
        </p:nvSpPr>
        <p:spPr/>
        <p:txBody>
          <a:bodyPr/>
          <a:lstStyle/>
          <a:p>
            <a:r>
              <a:rPr lang="en-IN" dirty="0"/>
              <a:t>First number: 1.5</a:t>
            </a:r>
          </a:p>
        </p:txBody>
      </p:sp>
      <p:sp>
        <p:nvSpPr>
          <p:cNvPr id="5" name="Text Placeholder 4">
            <a:extLst>
              <a:ext uri="{FF2B5EF4-FFF2-40B4-BE49-F238E27FC236}">
                <a16:creationId xmlns:a16="http://schemas.microsoft.com/office/drawing/2014/main" id="{783B1FD5-263F-45C6-A4BF-D89E617C4A61}"/>
              </a:ext>
            </a:extLst>
          </p:cNvPr>
          <p:cNvSpPr>
            <a:spLocks noGrp="1"/>
          </p:cNvSpPr>
          <p:nvPr>
            <p:ph type="body" sz="quarter" idx="3"/>
          </p:nvPr>
        </p:nvSpPr>
        <p:spPr/>
        <p:txBody>
          <a:bodyPr/>
          <a:lstStyle/>
          <a:p>
            <a:r>
              <a:rPr lang="en-IN" dirty="0"/>
              <a:t>Second Number: 1.1</a:t>
            </a:r>
          </a:p>
        </p:txBody>
      </p:sp>
      <p:sp>
        <p:nvSpPr>
          <p:cNvPr id="7" name="Text Placeholder 6">
            <a:extLst>
              <a:ext uri="{FF2B5EF4-FFF2-40B4-BE49-F238E27FC236}">
                <a16:creationId xmlns:a16="http://schemas.microsoft.com/office/drawing/2014/main" id="{0F3B61AA-1B7B-4F80-A17F-5C71E6723B7A}"/>
              </a:ext>
            </a:extLst>
          </p:cNvPr>
          <p:cNvSpPr>
            <a:spLocks noGrp="1"/>
          </p:cNvSpPr>
          <p:nvPr>
            <p:ph type="body" sz="quarter" idx="13"/>
          </p:nvPr>
        </p:nvSpPr>
        <p:spPr/>
        <p:txBody>
          <a:bodyPr/>
          <a:lstStyle/>
          <a:p>
            <a:r>
              <a:rPr lang="en-IN" dirty="0"/>
              <a:t>Result: 1.5*1.1=1.65</a:t>
            </a:r>
          </a:p>
        </p:txBody>
      </p:sp>
      <p:pic>
        <p:nvPicPr>
          <p:cNvPr id="11" name="Picture 10">
            <a:extLst>
              <a:ext uri="{FF2B5EF4-FFF2-40B4-BE49-F238E27FC236}">
                <a16:creationId xmlns:a16="http://schemas.microsoft.com/office/drawing/2014/main" id="{9A73378A-18E6-453E-89BF-9B4A8E740A06}"/>
              </a:ext>
            </a:extLst>
          </p:cNvPr>
          <p:cNvPicPr>
            <a:picLocks noChangeAspect="1"/>
          </p:cNvPicPr>
          <p:nvPr/>
        </p:nvPicPr>
        <p:blipFill>
          <a:blip r:embed="rId2"/>
          <a:stretch>
            <a:fillRect/>
          </a:stretch>
        </p:blipFill>
        <p:spPr>
          <a:xfrm>
            <a:off x="1149824" y="3043839"/>
            <a:ext cx="2828925" cy="2743200"/>
          </a:xfrm>
          <a:prstGeom prst="rect">
            <a:avLst/>
          </a:prstGeom>
        </p:spPr>
      </p:pic>
      <p:pic>
        <p:nvPicPr>
          <p:cNvPr id="12" name="Picture 11">
            <a:extLst>
              <a:ext uri="{FF2B5EF4-FFF2-40B4-BE49-F238E27FC236}">
                <a16:creationId xmlns:a16="http://schemas.microsoft.com/office/drawing/2014/main" id="{37BEBF85-5A84-4E2D-B628-B46ADBDB45B4}"/>
              </a:ext>
            </a:extLst>
          </p:cNvPr>
          <p:cNvPicPr>
            <a:picLocks noChangeAspect="1"/>
          </p:cNvPicPr>
          <p:nvPr/>
        </p:nvPicPr>
        <p:blipFill>
          <a:blip r:embed="rId3"/>
          <a:stretch>
            <a:fillRect/>
          </a:stretch>
        </p:blipFill>
        <p:spPr>
          <a:xfrm>
            <a:off x="4687503" y="3062889"/>
            <a:ext cx="2819400" cy="2724150"/>
          </a:xfrm>
          <a:prstGeom prst="rect">
            <a:avLst/>
          </a:prstGeom>
        </p:spPr>
      </p:pic>
      <p:pic>
        <p:nvPicPr>
          <p:cNvPr id="13" name="Picture 12">
            <a:extLst>
              <a:ext uri="{FF2B5EF4-FFF2-40B4-BE49-F238E27FC236}">
                <a16:creationId xmlns:a16="http://schemas.microsoft.com/office/drawing/2014/main" id="{22991034-C4F6-4532-987F-A370E803F91D}"/>
              </a:ext>
            </a:extLst>
          </p:cNvPr>
          <p:cNvPicPr>
            <a:picLocks noChangeAspect="1"/>
          </p:cNvPicPr>
          <p:nvPr/>
        </p:nvPicPr>
        <p:blipFill>
          <a:blip r:embed="rId4"/>
          <a:stretch>
            <a:fillRect/>
          </a:stretch>
        </p:blipFill>
        <p:spPr>
          <a:xfrm>
            <a:off x="8216889" y="3081939"/>
            <a:ext cx="2800350" cy="2705100"/>
          </a:xfrm>
          <a:prstGeom prst="rect">
            <a:avLst/>
          </a:prstGeom>
        </p:spPr>
      </p:pic>
    </p:spTree>
    <p:extLst>
      <p:ext uri="{BB962C8B-B14F-4D97-AF65-F5344CB8AC3E}">
        <p14:creationId xmlns:p14="http://schemas.microsoft.com/office/powerpoint/2010/main" val="3430613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C8A57-9543-4AAB-A81C-01EE3B8F7BA6}"/>
              </a:ext>
            </a:extLst>
          </p:cNvPr>
          <p:cNvSpPr>
            <a:spLocks noGrp="1"/>
          </p:cNvSpPr>
          <p:nvPr>
            <p:ph type="title"/>
          </p:nvPr>
        </p:nvSpPr>
        <p:spPr/>
        <p:txBody>
          <a:bodyPr/>
          <a:lstStyle/>
          <a:p>
            <a:r>
              <a:rPr lang="en-IN" dirty="0"/>
              <a:t>Testing other functions</a:t>
            </a:r>
          </a:p>
        </p:txBody>
      </p:sp>
      <p:sp>
        <p:nvSpPr>
          <p:cNvPr id="3" name="Text Placeholder 2">
            <a:extLst>
              <a:ext uri="{FF2B5EF4-FFF2-40B4-BE49-F238E27FC236}">
                <a16:creationId xmlns:a16="http://schemas.microsoft.com/office/drawing/2014/main" id="{CB5A4E04-2CD4-48EE-82F3-3D2AFFFD8D19}"/>
              </a:ext>
            </a:extLst>
          </p:cNvPr>
          <p:cNvSpPr>
            <a:spLocks noGrp="1"/>
          </p:cNvSpPr>
          <p:nvPr>
            <p:ph type="body" idx="1"/>
          </p:nvPr>
        </p:nvSpPr>
        <p:spPr>
          <a:xfrm>
            <a:off x="355853" y="1990599"/>
            <a:ext cx="2771775" cy="764782"/>
          </a:xfrm>
        </p:spPr>
        <p:txBody>
          <a:bodyPr/>
          <a:lstStyle/>
          <a:p>
            <a:r>
              <a:rPr lang="en-IN" dirty="0"/>
              <a:t>Cube root of 8 = 2</a:t>
            </a:r>
          </a:p>
        </p:txBody>
      </p:sp>
      <p:sp>
        <p:nvSpPr>
          <p:cNvPr id="5" name="Text Placeholder 4">
            <a:extLst>
              <a:ext uri="{FF2B5EF4-FFF2-40B4-BE49-F238E27FC236}">
                <a16:creationId xmlns:a16="http://schemas.microsoft.com/office/drawing/2014/main" id="{A05E4D3C-CB22-4E1F-BEE5-F08195A3D9F8}"/>
              </a:ext>
            </a:extLst>
          </p:cNvPr>
          <p:cNvSpPr>
            <a:spLocks noGrp="1"/>
          </p:cNvSpPr>
          <p:nvPr>
            <p:ph type="body" sz="quarter" idx="3"/>
          </p:nvPr>
        </p:nvSpPr>
        <p:spPr>
          <a:xfrm>
            <a:off x="3324225" y="1953302"/>
            <a:ext cx="2771775" cy="764783"/>
          </a:xfrm>
        </p:spPr>
        <p:txBody>
          <a:bodyPr/>
          <a:lstStyle/>
          <a:p>
            <a:r>
              <a:rPr lang="en-IN" dirty="0"/>
              <a:t>Value of ¼ = 0.25</a:t>
            </a:r>
          </a:p>
        </p:txBody>
      </p:sp>
      <p:sp>
        <p:nvSpPr>
          <p:cNvPr id="7" name="Text Placeholder 6">
            <a:extLst>
              <a:ext uri="{FF2B5EF4-FFF2-40B4-BE49-F238E27FC236}">
                <a16:creationId xmlns:a16="http://schemas.microsoft.com/office/drawing/2014/main" id="{63D5A704-0B42-4F95-90E2-CF6F452A9759}"/>
              </a:ext>
            </a:extLst>
          </p:cNvPr>
          <p:cNvSpPr>
            <a:spLocks noGrp="1"/>
          </p:cNvSpPr>
          <p:nvPr>
            <p:ph type="body" sz="quarter" idx="13"/>
          </p:nvPr>
        </p:nvSpPr>
        <p:spPr>
          <a:xfrm>
            <a:off x="9226547" y="1904597"/>
            <a:ext cx="2800350" cy="764782"/>
          </a:xfrm>
        </p:spPr>
        <p:txBody>
          <a:bodyPr/>
          <a:lstStyle/>
          <a:p>
            <a:r>
              <a:rPr lang="en-IN" dirty="0"/>
              <a:t>Square of 8 = 64</a:t>
            </a:r>
          </a:p>
        </p:txBody>
      </p:sp>
      <p:pic>
        <p:nvPicPr>
          <p:cNvPr id="9" name="Picture 8">
            <a:extLst>
              <a:ext uri="{FF2B5EF4-FFF2-40B4-BE49-F238E27FC236}">
                <a16:creationId xmlns:a16="http://schemas.microsoft.com/office/drawing/2014/main" id="{AC473C54-57EE-492E-A909-E5F57B4FA254}"/>
              </a:ext>
            </a:extLst>
          </p:cNvPr>
          <p:cNvPicPr>
            <a:picLocks noChangeAspect="1"/>
          </p:cNvPicPr>
          <p:nvPr/>
        </p:nvPicPr>
        <p:blipFill>
          <a:blip r:embed="rId2"/>
          <a:stretch>
            <a:fillRect/>
          </a:stretch>
        </p:blipFill>
        <p:spPr>
          <a:xfrm>
            <a:off x="355854" y="3023984"/>
            <a:ext cx="2771775" cy="2686050"/>
          </a:xfrm>
          <a:prstGeom prst="rect">
            <a:avLst/>
          </a:prstGeom>
        </p:spPr>
      </p:pic>
      <p:pic>
        <p:nvPicPr>
          <p:cNvPr id="10" name="Picture 9">
            <a:extLst>
              <a:ext uri="{FF2B5EF4-FFF2-40B4-BE49-F238E27FC236}">
                <a16:creationId xmlns:a16="http://schemas.microsoft.com/office/drawing/2014/main" id="{F4E9B88C-5075-41FD-B9BC-F6E14B1E983C}"/>
              </a:ext>
            </a:extLst>
          </p:cNvPr>
          <p:cNvPicPr>
            <a:picLocks noChangeAspect="1"/>
          </p:cNvPicPr>
          <p:nvPr/>
        </p:nvPicPr>
        <p:blipFill>
          <a:blip r:embed="rId3"/>
          <a:stretch>
            <a:fillRect/>
          </a:stretch>
        </p:blipFill>
        <p:spPr>
          <a:xfrm>
            <a:off x="3325428" y="3009697"/>
            <a:ext cx="2771775" cy="2724150"/>
          </a:xfrm>
          <a:prstGeom prst="rect">
            <a:avLst/>
          </a:prstGeom>
        </p:spPr>
      </p:pic>
      <p:pic>
        <p:nvPicPr>
          <p:cNvPr id="11" name="Picture 10">
            <a:extLst>
              <a:ext uri="{FF2B5EF4-FFF2-40B4-BE49-F238E27FC236}">
                <a16:creationId xmlns:a16="http://schemas.microsoft.com/office/drawing/2014/main" id="{B528A87C-0FC6-492F-8874-D0513CF88712}"/>
              </a:ext>
            </a:extLst>
          </p:cNvPr>
          <p:cNvPicPr>
            <a:picLocks noChangeAspect="1"/>
          </p:cNvPicPr>
          <p:nvPr/>
        </p:nvPicPr>
        <p:blipFill>
          <a:blip r:embed="rId4"/>
          <a:stretch>
            <a:fillRect/>
          </a:stretch>
        </p:blipFill>
        <p:spPr>
          <a:xfrm>
            <a:off x="9226547" y="3038272"/>
            <a:ext cx="2800350" cy="2695575"/>
          </a:xfrm>
          <a:prstGeom prst="rect">
            <a:avLst/>
          </a:prstGeom>
        </p:spPr>
      </p:pic>
      <p:pic>
        <p:nvPicPr>
          <p:cNvPr id="12" name="Picture 11">
            <a:extLst>
              <a:ext uri="{FF2B5EF4-FFF2-40B4-BE49-F238E27FC236}">
                <a16:creationId xmlns:a16="http://schemas.microsoft.com/office/drawing/2014/main" id="{3828789E-5518-4B80-AC02-A50879CF2CB7}"/>
              </a:ext>
            </a:extLst>
          </p:cNvPr>
          <p:cNvPicPr>
            <a:picLocks noChangeAspect="1"/>
          </p:cNvPicPr>
          <p:nvPr/>
        </p:nvPicPr>
        <p:blipFill>
          <a:blip r:embed="rId5"/>
          <a:stretch>
            <a:fillRect/>
          </a:stretch>
        </p:blipFill>
        <p:spPr>
          <a:xfrm>
            <a:off x="6261700" y="3023984"/>
            <a:ext cx="2800350" cy="2724150"/>
          </a:xfrm>
          <a:prstGeom prst="rect">
            <a:avLst/>
          </a:prstGeom>
        </p:spPr>
      </p:pic>
      <p:sp>
        <p:nvSpPr>
          <p:cNvPr id="14" name="TextBox 13">
            <a:extLst>
              <a:ext uri="{FF2B5EF4-FFF2-40B4-BE49-F238E27FC236}">
                <a16:creationId xmlns:a16="http://schemas.microsoft.com/office/drawing/2014/main" id="{4579A4C3-55E0-4733-95DB-8BA1AFC0EC49}"/>
              </a:ext>
            </a:extLst>
          </p:cNvPr>
          <p:cNvSpPr txBox="1"/>
          <p:nvPr/>
        </p:nvSpPr>
        <p:spPr>
          <a:xfrm>
            <a:off x="6292596" y="2268340"/>
            <a:ext cx="2769453" cy="430887"/>
          </a:xfrm>
          <a:prstGeom prst="rect">
            <a:avLst/>
          </a:prstGeom>
          <a:noFill/>
        </p:spPr>
        <p:txBody>
          <a:bodyPr wrap="square" rtlCol="0">
            <a:spAutoFit/>
          </a:bodyPr>
          <a:lstStyle/>
          <a:p>
            <a:pPr algn="ctr"/>
            <a:r>
              <a:rPr lang="en-IN" sz="2200" dirty="0">
                <a:effectLst>
                  <a:outerShdw blurRad="38100" dist="38100" dir="2700000" algn="tl">
                    <a:srgbClr val="000000">
                      <a:alpha val="43137"/>
                    </a:srgbClr>
                  </a:outerShdw>
                </a:effectLst>
              </a:rPr>
              <a:t>Factorial of 5 = 120</a:t>
            </a:r>
          </a:p>
        </p:txBody>
      </p:sp>
    </p:spTree>
    <p:extLst>
      <p:ext uri="{BB962C8B-B14F-4D97-AF65-F5344CB8AC3E}">
        <p14:creationId xmlns:p14="http://schemas.microsoft.com/office/powerpoint/2010/main" val="637232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B273F-E06B-4C45-9180-9D153C29B02F}"/>
              </a:ext>
            </a:extLst>
          </p:cNvPr>
          <p:cNvSpPr>
            <a:spLocks noGrp="1"/>
          </p:cNvSpPr>
          <p:nvPr>
            <p:ph type="title"/>
          </p:nvPr>
        </p:nvSpPr>
        <p:spPr/>
        <p:txBody>
          <a:bodyPr/>
          <a:lstStyle/>
          <a:p>
            <a:r>
              <a:rPr lang="en-IN" dirty="0"/>
              <a:t>Testing for Trigonometric Functions</a:t>
            </a:r>
          </a:p>
        </p:txBody>
      </p:sp>
      <p:sp>
        <p:nvSpPr>
          <p:cNvPr id="3" name="Text Placeholder 2">
            <a:extLst>
              <a:ext uri="{FF2B5EF4-FFF2-40B4-BE49-F238E27FC236}">
                <a16:creationId xmlns:a16="http://schemas.microsoft.com/office/drawing/2014/main" id="{10777A10-79CA-49E8-94AD-67B8FA599A6C}"/>
              </a:ext>
            </a:extLst>
          </p:cNvPr>
          <p:cNvSpPr>
            <a:spLocks noGrp="1"/>
          </p:cNvSpPr>
          <p:nvPr>
            <p:ph type="body" idx="1"/>
          </p:nvPr>
        </p:nvSpPr>
        <p:spPr/>
        <p:txBody>
          <a:bodyPr/>
          <a:lstStyle/>
          <a:p>
            <a:r>
              <a:rPr lang="en-IN" dirty="0"/>
              <a:t>Sin 2</a:t>
            </a:r>
          </a:p>
        </p:txBody>
      </p:sp>
      <p:pic>
        <p:nvPicPr>
          <p:cNvPr id="9" name="Picture 8">
            <a:extLst>
              <a:ext uri="{FF2B5EF4-FFF2-40B4-BE49-F238E27FC236}">
                <a16:creationId xmlns:a16="http://schemas.microsoft.com/office/drawing/2014/main" id="{A11537B7-4C24-4D84-81D2-FF76EF42C5CC}"/>
              </a:ext>
            </a:extLst>
          </p:cNvPr>
          <p:cNvPicPr>
            <a:picLocks noChangeAspect="1"/>
          </p:cNvPicPr>
          <p:nvPr/>
        </p:nvPicPr>
        <p:blipFill>
          <a:blip r:embed="rId2"/>
          <a:stretch>
            <a:fillRect/>
          </a:stretch>
        </p:blipFill>
        <p:spPr>
          <a:xfrm>
            <a:off x="1164112" y="2956631"/>
            <a:ext cx="2800350" cy="2676525"/>
          </a:xfrm>
          <a:prstGeom prst="rect">
            <a:avLst/>
          </a:prstGeom>
        </p:spPr>
      </p:pic>
      <p:sp>
        <p:nvSpPr>
          <p:cNvPr id="5" name="Text Placeholder 4">
            <a:extLst>
              <a:ext uri="{FF2B5EF4-FFF2-40B4-BE49-F238E27FC236}">
                <a16:creationId xmlns:a16="http://schemas.microsoft.com/office/drawing/2014/main" id="{8E29C265-D862-4070-92E6-6213C797F141}"/>
              </a:ext>
            </a:extLst>
          </p:cNvPr>
          <p:cNvSpPr>
            <a:spLocks noGrp="1"/>
          </p:cNvSpPr>
          <p:nvPr>
            <p:ph type="body" sz="quarter" idx="3"/>
          </p:nvPr>
        </p:nvSpPr>
        <p:spPr/>
        <p:txBody>
          <a:bodyPr/>
          <a:lstStyle/>
          <a:p>
            <a:r>
              <a:rPr lang="en-IN" dirty="0"/>
              <a:t>Cos 5</a:t>
            </a:r>
          </a:p>
        </p:txBody>
      </p:sp>
      <p:sp>
        <p:nvSpPr>
          <p:cNvPr id="7" name="Text Placeholder 6">
            <a:extLst>
              <a:ext uri="{FF2B5EF4-FFF2-40B4-BE49-F238E27FC236}">
                <a16:creationId xmlns:a16="http://schemas.microsoft.com/office/drawing/2014/main" id="{4452DA39-67CD-47D6-851B-8E36BA91EF62}"/>
              </a:ext>
            </a:extLst>
          </p:cNvPr>
          <p:cNvSpPr>
            <a:spLocks noGrp="1"/>
          </p:cNvSpPr>
          <p:nvPr>
            <p:ph type="body" sz="quarter" idx="13"/>
          </p:nvPr>
        </p:nvSpPr>
        <p:spPr/>
        <p:txBody>
          <a:bodyPr/>
          <a:lstStyle/>
          <a:p>
            <a:r>
              <a:rPr lang="en-IN" dirty="0"/>
              <a:t>Tan 8</a:t>
            </a:r>
          </a:p>
        </p:txBody>
      </p:sp>
      <p:pic>
        <p:nvPicPr>
          <p:cNvPr id="10" name="Picture 9">
            <a:extLst>
              <a:ext uri="{FF2B5EF4-FFF2-40B4-BE49-F238E27FC236}">
                <a16:creationId xmlns:a16="http://schemas.microsoft.com/office/drawing/2014/main" id="{E24C79FD-ED7A-476C-8AEF-9B914BA19275}"/>
              </a:ext>
            </a:extLst>
          </p:cNvPr>
          <p:cNvPicPr>
            <a:picLocks noChangeAspect="1"/>
          </p:cNvPicPr>
          <p:nvPr/>
        </p:nvPicPr>
        <p:blipFill>
          <a:blip r:embed="rId3"/>
          <a:stretch>
            <a:fillRect/>
          </a:stretch>
        </p:blipFill>
        <p:spPr>
          <a:xfrm>
            <a:off x="4706553" y="2956631"/>
            <a:ext cx="2781300" cy="2686050"/>
          </a:xfrm>
          <a:prstGeom prst="rect">
            <a:avLst/>
          </a:prstGeom>
        </p:spPr>
      </p:pic>
      <p:pic>
        <p:nvPicPr>
          <p:cNvPr id="11" name="Picture 10">
            <a:extLst>
              <a:ext uri="{FF2B5EF4-FFF2-40B4-BE49-F238E27FC236}">
                <a16:creationId xmlns:a16="http://schemas.microsoft.com/office/drawing/2014/main" id="{CDDB1B32-C848-42B0-B26B-5F493D2B94A6}"/>
              </a:ext>
            </a:extLst>
          </p:cNvPr>
          <p:cNvPicPr>
            <a:picLocks noChangeAspect="1"/>
          </p:cNvPicPr>
          <p:nvPr/>
        </p:nvPicPr>
        <p:blipFill>
          <a:blip r:embed="rId4"/>
          <a:stretch>
            <a:fillRect/>
          </a:stretch>
        </p:blipFill>
        <p:spPr>
          <a:xfrm>
            <a:off x="8265638" y="2956631"/>
            <a:ext cx="2762250" cy="2724150"/>
          </a:xfrm>
          <a:prstGeom prst="rect">
            <a:avLst/>
          </a:prstGeom>
        </p:spPr>
      </p:pic>
    </p:spTree>
    <p:extLst>
      <p:ext uri="{BB962C8B-B14F-4D97-AF65-F5344CB8AC3E}">
        <p14:creationId xmlns:p14="http://schemas.microsoft.com/office/powerpoint/2010/main" val="3236949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CDD3B70-76EC-48B3-8E1D-625A27403000}"/>
              </a:ext>
            </a:extLst>
          </p:cNvPr>
          <p:cNvSpPr>
            <a:spLocks noGrp="1"/>
          </p:cNvSpPr>
          <p:nvPr>
            <p:ph type="title"/>
          </p:nvPr>
        </p:nvSpPr>
        <p:spPr/>
        <p:txBody>
          <a:bodyPr/>
          <a:lstStyle/>
          <a:p>
            <a:r>
              <a:rPr lang="en-IN" dirty="0"/>
              <a:t>Conclusion</a:t>
            </a:r>
          </a:p>
        </p:txBody>
      </p:sp>
      <p:sp>
        <p:nvSpPr>
          <p:cNvPr id="11" name="Content Placeholder 10">
            <a:extLst>
              <a:ext uri="{FF2B5EF4-FFF2-40B4-BE49-F238E27FC236}">
                <a16:creationId xmlns:a16="http://schemas.microsoft.com/office/drawing/2014/main" id="{1A27BE91-215D-48DA-858D-9789E26FD06D}"/>
              </a:ext>
            </a:extLst>
          </p:cNvPr>
          <p:cNvSpPr>
            <a:spLocks noGrp="1"/>
          </p:cNvSpPr>
          <p:nvPr>
            <p:ph idx="1"/>
          </p:nvPr>
        </p:nvSpPr>
        <p:spPr/>
        <p:txBody>
          <a:bodyPr/>
          <a:lstStyle/>
          <a:p>
            <a:r>
              <a:rPr lang="en-IN" dirty="0"/>
              <a:t>Our project successfully calculates the basic trigonometric, logarithmic(base e) functions with high accuracy.</a:t>
            </a:r>
          </a:p>
          <a:p>
            <a:r>
              <a:rPr lang="en-IN" dirty="0"/>
              <a:t>The results having decimal notation or negative values are also supported by this calculator.</a:t>
            </a:r>
          </a:p>
        </p:txBody>
      </p:sp>
    </p:spTree>
    <p:extLst>
      <p:ext uri="{BB962C8B-B14F-4D97-AF65-F5344CB8AC3E}">
        <p14:creationId xmlns:p14="http://schemas.microsoft.com/office/powerpoint/2010/main" val="2388537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E40CC-E482-4244-98A8-4AF2E6FB0652}"/>
              </a:ext>
            </a:extLst>
          </p:cNvPr>
          <p:cNvSpPr>
            <a:spLocks noGrp="1"/>
          </p:cNvSpPr>
          <p:nvPr>
            <p:ph type="title"/>
          </p:nvPr>
        </p:nvSpPr>
        <p:spPr/>
        <p:txBody>
          <a:bodyPr/>
          <a:lstStyle/>
          <a:p>
            <a:r>
              <a:rPr lang="en-IN" dirty="0"/>
              <a:t>OVERVIEW</a:t>
            </a:r>
          </a:p>
        </p:txBody>
      </p:sp>
      <p:sp>
        <p:nvSpPr>
          <p:cNvPr id="3" name="Content Placeholder 2">
            <a:extLst>
              <a:ext uri="{FF2B5EF4-FFF2-40B4-BE49-F238E27FC236}">
                <a16:creationId xmlns:a16="http://schemas.microsoft.com/office/drawing/2014/main" id="{AF3F2726-1979-43FE-8406-127740AA8A03}"/>
              </a:ext>
            </a:extLst>
          </p:cNvPr>
          <p:cNvSpPr>
            <a:spLocks noGrp="1"/>
          </p:cNvSpPr>
          <p:nvPr>
            <p:ph idx="1"/>
          </p:nvPr>
        </p:nvSpPr>
        <p:spPr>
          <a:xfrm>
            <a:off x="3171825" y="2181224"/>
            <a:ext cx="5506055" cy="3714749"/>
          </a:xfrm>
        </p:spPr>
        <p:txBody>
          <a:bodyPr>
            <a:normAutofit/>
          </a:bodyPr>
          <a:lstStyle/>
          <a:p>
            <a:pPr marL="36900" indent="0">
              <a:buNone/>
            </a:pPr>
            <a:r>
              <a:rPr lang="en-IN" b="1" dirty="0">
                <a:effectLst/>
              </a:rPr>
              <a:t>Team Name:</a:t>
            </a:r>
            <a:r>
              <a:rPr lang="en-IN" dirty="0">
                <a:effectLst/>
              </a:rPr>
              <a:t> </a:t>
            </a:r>
            <a:r>
              <a:rPr lang="en-IN" sz="2000" dirty="0">
                <a:effectLst/>
              </a:rPr>
              <a:t>Debuggers</a:t>
            </a:r>
          </a:p>
          <a:p>
            <a:pPr marL="36900" indent="0">
              <a:buNone/>
            </a:pPr>
            <a:r>
              <a:rPr lang="en-IN" b="1" dirty="0"/>
              <a:t>Project name: </a:t>
            </a:r>
            <a:r>
              <a:rPr lang="en-IN" sz="2000" dirty="0">
                <a:effectLst/>
              </a:rPr>
              <a:t>Advanced Calculator</a:t>
            </a:r>
            <a:r>
              <a:rPr lang="en-IN" sz="2000" b="1" dirty="0">
                <a:effectLst/>
              </a:rPr>
              <a:t> </a:t>
            </a:r>
            <a:endParaRPr lang="en-IN" sz="2000" dirty="0">
              <a:effectLst/>
            </a:endParaRPr>
          </a:p>
          <a:p>
            <a:pPr marL="36900" indent="0">
              <a:buNone/>
            </a:pPr>
            <a:r>
              <a:rPr lang="en-IN" b="1" dirty="0">
                <a:effectLst/>
              </a:rPr>
              <a:t>Project type: </a:t>
            </a:r>
            <a:r>
              <a:rPr lang="en-IN" sz="2000" dirty="0">
                <a:effectLst/>
              </a:rPr>
              <a:t>Console-based application </a:t>
            </a:r>
          </a:p>
          <a:p>
            <a:pPr marL="36900" indent="0">
              <a:buNone/>
            </a:pPr>
            <a:r>
              <a:rPr lang="en-IN" b="1" dirty="0">
                <a:effectLst/>
              </a:rPr>
              <a:t>Concepts in use:</a:t>
            </a:r>
            <a:endParaRPr lang="en-IN" dirty="0"/>
          </a:p>
        </p:txBody>
      </p:sp>
      <p:sp>
        <p:nvSpPr>
          <p:cNvPr id="4" name="TextBox 3">
            <a:extLst>
              <a:ext uri="{FF2B5EF4-FFF2-40B4-BE49-F238E27FC236}">
                <a16:creationId xmlns:a16="http://schemas.microsoft.com/office/drawing/2014/main" id="{5A1633AC-40F0-40A4-AFDB-3E0008D11A73}"/>
              </a:ext>
            </a:extLst>
          </p:cNvPr>
          <p:cNvSpPr txBox="1"/>
          <p:nvPr/>
        </p:nvSpPr>
        <p:spPr>
          <a:xfrm>
            <a:off x="4448175" y="4038598"/>
            <a:ext cx="3638550" cy="1631216"/>
          </a:xfrm>
          <a:prstGeom prst="rect">
            <a:avLst/>
          </a:prstGeom>
          <a:noFill/>
        </p:spPr>
        <p:txBody>
          <a:bodyPr wrap="square" rtlCol="0">
            <a:spAutoFit/>
          </a:bodyPr>
          <a:lstStyle/>
          <a:p>
            <a:pPr marL="36900" indent="0">
              <a:buNone/>
            </a:pPr>
            <a:endParaRPr lang="en-IN" sz="2000" b="1" dirty="0"/>
          </a:p>
          <a:p>
            <a:pPr>
              <a:buFont typeface="Wingdings" panose="05000000000000000000" pitchFamily="2" charset="2"/>
              <a:buChar char="ü"/>
            </a:pPr>
            <a:r>
              <a:rPr lang="en-IN" sz="2000" dirty="0"/>
              <a:t>Object oriented programming</a:t>
            </a:r>
          </a:p>
          <a:p>
            <a:pPr>
              <a:buFont typeface="Wingdings" panose="05000000000000000000" pitchFamily="2" charset="2"/>
              <a:buChar char="ü"/>
            </a:pPr>
            <a:r>
              <a:rPr lang="en-IN" sz="2000" dirty="0"/>
              <a:t>Conditional structure</a:t>
            </a:r>
          </a:p>
          <a:p>
            <a:pPr>
              <a:buFont typeface="Wingdings" panose="05000000000000000000" pitchFamily="2" charset="2"/>
              <a:buChar char="ü"/>
            </a:pPr>
            <a:r>
              <a:rPr lang="en-IN" sz="2000" dirty="0"/>
              <a:t>Exception handling</a:t>
            </a:r>
          </a:p>
          <a:p>
            <a:pPr>
              <a:buFont typeface="Wingdings" panose="05000000000000000000" pitchFamily="2" charset="2"/>
              <a:buChar char="ü"/>
            </a:pPr>
            <a:r>
              <a:rPr lang="en-IN" sz="2000" dirty="0"/>
              <a:t>Swings extension library</a:t>
            </a:r>
            <a:endParaRPr lang="en-IN" sz="2000" b="1" dirty="0"/>
          </a:p>
        </p:txBody>
      </p:sp>
    </p:spTree>
    <p:extLst>
      <p:ext uri="{BB962C8B-B14F-4D97-AF65-F5344CB8AC3E}">
        <p14:creationId xmlns:p14="http://schemas.microsoft.com/office/powerpoint/2010/main" val="808180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1257299" y="609600"/>
            <a:ext cx="10181317" cy="970450"/>
          </a:xfrm>
        </p:spPr>
        <p:txBody>
          <a:bodyPr anchor="b">
            <a:normAutofit/>
          </a:bodyPr>
          <a:lstStyle/>
          <a:p>
            <a:r>
              <a:rPr lang="en-IN" sz="5400" dirty="0">
                <a:solidFill>
                  <a:schemeClr val="bg1"/>
                </a:solidFill>
                <a:effectLst/>
              </a:rPr>
              <a:t>Advanced  </a:t>
            </a:r>
            <a:r>
              <a:rPr lang="en-IN" sz="5400" dirty="0">
                <a:solidFill>
                  <a:schemeClr val="tx1">
                    <a:lumMod val="85000"/>
                  </a:schemeClr>
                </a:solidFill>
                <a:effectLst/>
              </a:rPr>
              <a:t>Calculator</a:t>
            </a:r>
            <a:r>
              <a:rPr lang="en-IN" sz="5400" b="1" dirty="0">
                <a:solidFill>
                  <a:schemeClr val="tx1">
                    <a:lumMod val="85000"/>
                  </a:schemeClr>
                </a:solidFill>
                <a:effectLst/>
              </a:rPr>
              <a:t> </a:t>
            </a:r>
            <a:r>
              <a:rPr lang="en-US" sz="5400" dirty="0">
                <a:solidFill>
                  <a:schemeClr val="bg1"/>
                </a:solidFill>
              </a:rPr>
              <a:t>	</a:t>
            </a:r>
          </a:p>
        </p:txBody>
      </p:sp>
      <p:pic>
        <p:nvPicPr>
          <p:cNvPr id="4" name="Content Placeholder 3">
            <a:extLst>
              <a:ext uri="{FF2B5EF4-FFF2-40B4-BE49-F238E27FC236}">
                <a16:creationId xmlns:a16="http://schemas.microsoft.com/office/drawing/2014/main" id="{381D4383-9822-4F15-BB8B-DB9FDB3306F2}"/>
              </a:ext>
            </a:extLst>
          </p:cNvPr>
          <p:cNvPicPr>
            <a:picLocks noGrp="1" noChangeAspect="1"/>
          </p:cNvPicPr>
          <p:nvPr>
            <p:ph idx="1"/>
          </p:nvPr>
        </p:nvPicPr>
        <p:blipFill>
          <a:blip r:embed="rId7"/>
          <a:stretch>
            <a:fillRect/>
          </a:stretch>
        </p:blipFill>
        <p:spPr>
          <a:xfrm>
            <a:off x="3427862" y="1967784"/>
            <a:ext cx="5336275" cy="4502482"/>
          </a:xfrm>
          <a:prstGeom prst="rect">
            <a:avLst/>
          </a:prstGeom>
        </p:spPr>
      </p:pic>
    </p:spTree>
    <p:extLst>
      <p:ext uri="{BB962C8B-B14F-4D97-AF65-F5344CB8AC3E}">
        <p14:creationId xmlns:p14="http://schemas.microsoft.com/office/powerpoint/2010/main" val="3220235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AFF0E-0034-4B12-A526-8C07E4018E77}"/>
              </a:ext>
            </a:extLst>
          </p:cNvPr>
          <p:cNvSpPr>
            <a:spLocks noGrp="1"/>
          </p:cNvSpPr>
          <p:nvPr>
            <p:ph type="title"/>
          </p:nvPr>
        </p:nvSpPr>
        <p:spPr/>
        <p:txBody>
          <a:bodyPr/>
          <a:lstStyle/>
          <a:p>
            <a:r>
              <a:rPr lang="en-IN" dirty="0">
                <a:effectLst/>
              </a:rPr>
              <a:t>Explanation about the project…</a:t>
            </a:r>
            <a:endParaRPr lang="en-IN" dirty="0"/>
          </a:p>
        </p:txBody>
      </p:sp>
      <p:sp>
        <p:nvSpPr>
          <p:cNvPr id="3" name="Content Placeholder 2">
            <a:extLst>
              <a:ext uri="{FF2B5EF4-FFF2-40B4-BE49-F238E27FC236}">
                <a16:creationId xmlns:a16="http://schemas.microsoft.com/office/drawing/2014/main" id="{086709A8-F494-4F5A-A1D0-25FBB6522376}"/>
              </a:ext>
            </a:extLst>
          </p:cNvPr>
          <p:cNvSpPr>
            <a:spLocks noGrp="1"/>
          </p:cNvSpPr>
          <p:nvPr>
            <p:ph idx="1"/>
          </p:nvPr>
        </p:nvSpPr>
        <p:spPr/>
        <p:txBody>
          <a:bodyPr/>
          <a:lstStyle/>
          <a:p>
            <a:pPr marL="36900" indent="0">
              <a:buNone/>
            </a:pPr>
            <a:r>
              <a:rPr lang="en-IN" dirty="0">
                <a:effectLst/>
              </a:rPr>
              <a:t>Advanced calculator is a system used to quickly access certain mathematical functions, particularly those that need to be looked up in mathematical tables.</a:t>
            </a:r>
          </a:p>
          <a:p>
            <a:pPr>
              <a:buFont typeface="Wingdings" panose="05000000000000000000" pitchFamily="2" charset="2"/>
              <a:buChar char="Ø"/>
            </a:pPr>
            <a:r>
              <a:rPr lang="en-US" dirty="0">
                <a:effectLst/>
              </a:rPr>
              <a:t>Using this calculator, you can find the logarithm of a number, raise to a power of 2 or 3, find a root square and cube root moreover the factorial of any number.</a:t>
            </a:r>
          </a:p>
          <a:p>
            <a:pPr>
              <a:buFont typeface="Wingdings" panose="05000000000000000000" pitchFamily="2" charset="2"/>
              <a:buChar char="Ø"/>
            </a:pPr>
            <a:r>
              <a:rPr lang="en-US" dirty="0">
                <a:effectLst/>
              </a:rPr>
              <a:t>It supports calculations such as trigonometric functions like sine, cosine and tangent,</a:t>
            </a:r>
            <a:r>
              <a:rPr lang="en-IN" dirty="0">
                <a:effectLst/>
              </a:rPr>
              <a:t> and make the calculation process easy.</a:t>
            </a:r>
            <a:endParaRPr lang="en-IN" b="1" dirty="0">
              <a:effectLst/>
            </a:endParaRPr>
          </a:p>
          <a:p>
            <a:pPr marL="36900" indent="0">
              <a:buNone/>
            </a:pPr>
            <a:endParaRPr lang="en-IN" dirty="0"/>
          </a:p>
        </p:txBody>
      </p:sp>
    </p:spTree>
    <p:extLst>
      <p:ext uri="{BB962C8B-B14F-4D97-AF65-F5344CB8AC3E}">
        <p14:creationId xmlns:p14="http://schemas.microsoft.com/office/powerpoint/2010/main" val="90974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71DFA-BEE0-4BDD-9DC4-240C65E319B9}"/>
              </a:ext>
            </a:extLst>
          </p:cNvPr>
          <p:cNvSpPr>
            <a:spLocks noGrp="1"/>
          </p:cNvSpPr>
          <p:nvPr>
            <p:ph type="title"/>
          </p:nvPr>
        </p:nvSpPr>
        <p:spPr/>
        <p:txBody>
          <a:bodyPr/>
          <a:lstStyle/>
          <a:p>
            <a:r>
              <a:rPr lang="en-IN" dirty="0">
                <a:effectLst/>
              </a:rPr>
              <a:t>Features about Project</a:t>
            </a:r>
            <a:endParaRPr lang="en-IN" dirty="0"/>
          </a:p>
        </p:txBody>
      </p:sp>
      <p:sp>
        <p:nvSpPr>
          <p:cNvPr id="3" name="Content Placeholder 2">
            <a:extLst>
              <a:ext uri="{FF2B5EF4-FFF2-40B4-BE49-F238E27FC236}">
                <a16:creationId xmlns:a16="http://schemas.microsoft.com/office/drawing/2014/main" id="{01A139D6-9FB3-43B1-934A-E697F43AF3DA}"/>
              </a:ext>
            </a:extLst>
          </p:cNvPr>
          <p:cNvSpPr>
            <a:spLocks noGrp="1"/>
          </p:cNvSpPr>
          <p:nvPr>
            <p:ph idx="1"/>
          </p:nvPr>
        </p:nvSpPr>
        <p:spPr/>
        <p:txBody>
          <a:bodyPr/>
          <a:lstStyle/>
          <a:p>
            <a:pPr lvl="0"/>
            <a:r>
              <a:rPr lang="en-IN" dirty="0">
                <a:effectLst/>
              </a:rPr>
              <a:t>Scientific Notation</a:t>
            </a:r>
          </a:p>
          <a:p>
            <a:pPr lvl="0"/>
            <a:r>
              <a:rPr lang="en-IN" dirty="0">
                <a:effectLst/>
              </a:rPr>
              <a:t>Floating-point arithmetic</a:t>
            </a:r>
          </a:p>
          <a:p>
            <a:pPr lvl="0"/>
            <a:r>
              <a:rPr lang="en-IN" dirty="0">
                <a:effectLst/>
              </a:rPr>
              <a:t>Logarithmic functions</a:t>
            </a:r>
          </a:p>
          <a:p>
            <a:pPr lvl="0"/>
            <a:r>
              <a:rPr lang="en-IN" dirty="0">
                <a:effectLst/>
              </a:rPr>
              <a:t>Trigonometric functions </a:t>
            </a:r>
          </a:p>
          <a:p>
            <a:pPr lvl="0"/>
            <a:r>
              <a:rPr lang="en-IN" dirty="0">
                <a:effectLst/>
              </a:rPr>
              <a:t>Roots beyond the square root.</a:t>
            </a:r>
          </a:p>
          <a:p>
            <a:pPr marL="36900" indent="0">
              <a:buNone/>
            </a:pPr>
            <a:endParaRPr lang="en-IN" dirty="0"/>
          </a:p>
        </p:txBody>
      </p:sp>
    </p:spTree>
    <p:extLst>
      <p:ext uri="{BB962C8B-B14F-4D97-AF65-F5344CB8AC3E}">
        <p14:creationId xmlns:p14="http://schemas.microsoft.com/office/powerpoint/2010/main" val="3979558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B5BC7-20AC-4951-A6E9-CC9ACC0F52C1}"/>
              </a:ext>
            </a:extLst>
          </p:cNvPr>
          <p:cNvSpPr>
            <a:spLocks noGrp="1"/>
          </p:cNvSpPr>
          <p:nvPr>
            <p:ph type="title"/>
          </p:nvPr>
        </p:nvSpPr>
        <p:spPr/>
        <p:txBody>
          <a:bodyPr>
            <a:normAutofit fontScale="90000"/>
          </a:bodyPr>
          <a:lstStyle/>
          <a:p>
            <a:r>
              <a:rPr lang="en-IN" sz="6000" b="1" dirty="0">
                <a:effectLst/>
              </a:rPr>
              <a:t>SDLC : Spiral Model</a:t>
            </a:r>
            <a:br>
              <a:rPr lang="en-IN" dirty="0">
                <a:effectLst/>
              </a:rPr>
            </a:br>
            <a:endParaRPr lang="en-IN" dirty="0"/>
          </a:p>
        </p:txBody>
      </p:sp>
      <p:sp>
        <p:nvSpPr>
          <p:cNvPr id="4" name="Content Placeholder 3">
            <a:extLst>
              <a:ext uri="{FF2B5EF4-FFF2-40B4-BE49-F238E27FC236}">
                <a16:creationId xmlns:a16="http://schemas.microsoft.com/office/drawing/2014/main" id="{1F8439FC-B94F-411C-BFE0-CDB686F014E8}"/>
              </a:ext>
            </a:extLst>
          </p:cNvPr>
          <p:cNvSpPr>
            <a:spLocks noGrp="1"/>
          </p:cNvSpPr>
          <p:nvPr>
            <p:ph sz="half" idx="1"/>
          </p:nvPr>
        </p:nvSpPr>
        <p:spPr/>
        <p:txBody>
          <a:bodyPr/>
          <a:lstStyle/>
          <a:p>
            <a:r>
              <a:rPr lang="en-IN" dirty="0">
                <a:effectLst/>
              </a:rPr>
              <a:t>For this project the Software Development Life Cycle (SDLC) Model that we found suitable to follow was Spiral Model.</a:t>
            </a:r>
          </a:p>
          <a:p>
            <a:r>
              <a:rPr lang="en-IN" dirty="0">
                <a:effectLst/>
              </a:rPr>
              <a:t>The spiral model has four phases. Our software project repeatedly passes through these phases in iterations called Spirals.</a:t>
            </a:r>
            <a:endParaRPr lang="en-IN" dirty="0"/>
          </a:p>
        </p:txBody>
      </p:sp>
      <p:pic>
        <p:nvPicPr>
          <p:cNvPr id="6" name="Content Placeholder 5">
            <a:extLst>
              <a:ext uri="{FF2B5EF4-FFF2-40B4-BE49-F238E27FC236}">
                <a16:creationId xmlns:a16="http://schemas.microsoft.com/office/drawing/2014/main" id="{3E417B6D-8EC1-48FC-9EAA-7DAAF8A38DF6}"/>
              </a:ext>
            </a:extLst>
          </p:cNvPr>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a:xfrm>
            <a:off x="6868438" y="2076450"/>
            <a:ext cx="4771112" cy="4486275"/>
          </a:xfrm>
          <a:prstGeom prst="rect">
            <a:avLst/>
          </a:prstGeom>
        </p:spPr>
      </p:pic>
    </p:spTree>
    <p:extLst>
      <p:ext uri="{BB962C8B-B14F-4D97-AF65-F5344CB8AC3E}">
        <p14:creationId xmlns:p14="http://schemas.microsoft.com/office/powerpoint/2010/main" val="3997161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A42BE-B4C6-4E6A-B648-3D359ACED9E8}"/>
              </a:ext>
            </a:extLst>
          </p:cNvPr>
          <p:cNvSpPr>
            <a:spLocks noGrp="1"/>
          </p:cNvSpPr>
          <p:nvPr>
            <p:ph type="title"/>
          </p:nvPr>
        </p:nvSpPr>
        <p:spPr/>
        <p:txBody>
          <a:bodyPr/>
          <a:lstStyle/>
          <a:p>
            <a:r>
              <a:rPr lang="en-IN" dirty="0"/>
              <a:t>Spiral Model Implementation</a:t>
            </a:r>
          </a:p>
        </p:txBody>
      </p:sp>
      <p:sp>
        <p:nvSpPr>
          <p:cNvPr id="3" name="Content Placeholder 2">
            <a:extLst>
              <a:ext uri="{FF2B5EF4-FFF2-40B4-BE49-F238E27FC236}">
                <a16:creationId xmlns:a16="http://schemas.microsoft.com/office/drawing/2014/main" id="{61259A23-CA95-4640-95CD-DE5E83BDD1E2}"/>
              </a:ext>
            </a:extLst>
          </p:cNvPr>
          <p:cNvSpPr>
            <a:spLocks noGrp="1"/>
          </p:cNvSpPr>
          <p:nvPr>
            <p:ph sz="half" idx="1"/>
          </p:nvPr>
        </p:nvSpPr>
        <p:spPr>
          <a:xfrm>
            <a:off x="913795" y="2076450"/>
            <a:ext cx="10478105" cy="3962400"/>
          </a:xfrm>
        </p:spPr>
        <p:txBody>
          <a:bodyPr>
            <a:normAutofit fontScale="77500" lnSpcReduction="20000"/>
          </a:bodyPr>
          <a:lstStyle/>
          <a:p>
            <a:pPr lvl="0"/>
            <a:r>
              <a:rPr lang="en-IN" b="1" dirty="0">
                <a:effectLst/>
              </a:rPr>
              <a:t>Identification:</a:t>
            </a:r>
            <a:r>
              <a:rPr lang="en-IN" dirty="0">
                <a:effectLst/>
              </a:rPr>
              <a:t> This involves gathering all the requirements like business, system, subsystem and unit requirements.</a:t>
            </a:r>
            <a:endParaRPr lang="en-IN" b="1" dirty="0">
              <a:effectLst/>
            </a:endParaRPr>
          </a:p>
          <a:p>
            <a:pPr lvl="0"/>
            <a:r>
              <a:rPr lang="en-IN" b="1" dirty="0">
                <a:effectLst/>
              </a:rPr>
              <a:t>Design:</a:t>
            </a:r>
            <a:r>
              <a:rPr lang="en-IN" dirty="0">
                <a:effectLst/>
              </a:rPr>
              <a:t> This phase includes conceptual design, architectural design, logical design of modules, physical product design and the final design in the subsequent spirals.</a:t>
            </a:r>
            <a:endParaRPr lang="en-IN" b="1" dirty="0">
              <a:effectLst/>
            </a:endParaRPr>
          </a:p>
          <a:p>
            <a:pPr lvl="0"/>
            <a:r>
              <a:rPr lang="en-IN" b="1" dirty="0">
                <a:effectLst/>
              </a:rPr>
              <a:t>Construct:</a:t>
            </a:r>
            <a:r>
              <a:rPr lang="en-IN" dirty="0">
                <a:effectLst/>
              </a:rPr>
              <a:t> It produces actual software product at every spiral and with higher clarity on requirements and design in each subsequent spiral working model of the software improves.</a:t>
            </a:r>
            <a:endParaRPr lang="en-IN" b="1" dirty="0">
              <a:effectLst/>
            </a:endParaRPr>
          </a:p>
          <a:p>
            <a:pPr lvl="0"/>
            <a:r>
              <a:rPr lang="en-IN" b="1" dirty="0">
                <a:effectLst/>
              </a:rPr>
              <a:t>Evaluation and Risk Analysis:</a:t>
            </a:r>
            <a:r>
              <a:rPr lang="en-IN" dirty="0">
                <a:effectLst/>
              </a:rPr>
              <a:t> It includes identifying, estimating and monitoring the technical feasibility and management risks, such as schedule slippage .</a:t>
            </a:r>
          </a:p>
          <a:p>
            <a:pPr marL="36900" lvl="0" indent="0">
              <a:buNone/>
            </a:pPr>
            <a:r>
              <a:rPr lang="en-IN" dirty="0">
                <a:effectLst/>
              </a:rPr>
              <a:t>At the end of every phase the customer feedback is taken and based on that, the software development process enters the next iteration and subsequently follows the linear approach to implement the feedback suggested by the customer. The process of iterations along the spiral continues throughout the life of the software.</a:t>
            </a:r>
            <a:endParaRPr lang="en-IN" b="1" dirty="0">
              <a:effectLst/>
            </a:endParaRPr>
          </a:p>
          <a:p>
            <a:endParaRPr lang="en-IN" dirty="0"/>
          </a:p>
        </p:txBody>
      </p:sp>
    </p:spTree>
    <p:extLst>
      <p:ext uri="{BB962C8B-B14F-4D97-AF65-F5344CB8AC3E}">
        <p14:creationId xmlns:p14="http://schemas.microsoft.com/office/powerpoint/2010/main" val="905958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1BB16-CA88-43C5-A8CA-C570196A7813}"/>
              </a:ext>
            </a:extLst>
          </p:cNvPr>
          <p:cNvSpPr>
            <a:spLocks noGrp="1"/>
          </p:cNvSpPr>
          <p:nvPr>
            <p:ph type="title"/>
          </p:nvPr>
        </p:nvSpPr>
        <p:spPr/>
        <p:txBody>
          <a:bodyPr/>
          <a:lstStyle/>
          <a:p>
            <a:r>
              <a:rPr lang="en-IN" dirty="0"/>
              <a:t>Design of the project</a:t>
            </a:r>
          </a:p>
        </p:txBody>
      </p:sp>
      <p:pic>
        <p:nvPicPr>
          <p:cNvPr id="6" name="Picture 5">
            <a:extLst>
              <a:ext uri="{FF2B5EF4-FFF2-40B4-BE49-F238E27FC236}">
                <a16:creationId xmlns:a16="http://schemas.microsoft.com/office/drawing/2014/main" id="{84E1A942-C06B-4E6F-82AE-B362818F64BB}"/>
              </a:ext>
            </a:extLst>
          </p:cNvPr>
          <p:cNvPicPr>
            <a:picLocks noChangeAspect="1"/>
          </p:cNvPicPr>
          <p:nvPr/>
        </p:nvPicPr>
        <p:blipFill>
          <a:blip r:embed="rId2"/>
          <a:stretch>
            <a:fillRect/>
          </a:stretch>
        </p:blipFill>
        <p:spPr>
          <a:xfrm>
            <a:off x="3164455" y="2146435"/>
            <a:ext cx="6056547" cy="3963452"/>
          </a:xfrm>
          <a:prstGeom prst="rect">
            <a:avLst/>
          </a:prstGeom>
        </p:spPr>
      </p:pic>
    </p:spTree>
    <p:extLst>
      <p:ext uri="{BB962C8B-B14F-4D97-AF65-F5344CB8AC3E}">
        <p14:creationId xmlns:p14="http://schemas.microsoft.com/office/powerpoint/2010/main" val="1575082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F3995-3FFD-4B89-BBF2-AEFFFAE42D33}"/>
              </a:ext>
            </a:extLst>
          </p:cNvPr>
          <p:cNvSpPr>
            <a:spLocks noGrp="1"/>
          </p:cNvSpPr>
          <p:nvPr>
            <p:ph type="title"/>
          </p:nvPr>
        </p:nvSpPr>
        <p:spPr/>
        <p:txBody>
          <a:bodyPr>
            <a:normAutofit/>
          </a:bodyPr>
          <a:lstStyle/>
          <a:p>
            <a:r>
              <a:rPr lang="en-US" b="1" dirty="0">
                <a:effectLst/>
              </a:rPr>
              <a:t>Functions of the standard buttons</a:t>
            </a:r>
            <a:endParaRPr lang="en-IN" dirty="0"/>
          </a:p>
        </p:txBody>
      </p:sp>
      <p:sp>
        <p:nvSpPr>
          <p:cNvPr id="3" name="Content Placeholder 2">
            <a:extLst>
              <a:ext uri="{FF2B5EF4-FFF2-40B4-BE49-F238E27FC236}">
                <a16:creationId xmlns:a16="http://schemas.microsoft.com/office/drawing/2014/main" id="{5B37BB3B-E6EE-4B5B-95ED-53C18641DF7F}"/>
              </a:ext>
            </a:extLst>
          </p:cNvPr>
          <p:cNvSpPr>
            <a:spLocks noGrp="1"/>
          </p:cNvSpPr>
          <p:nvPr>
            <p:ph sz="half" idx="1"/>
          </p:nvPr>
        </p:nvSpPr>
        <p:spPr/>
        <p:txBody>
          <a:bodyPr>
            <a:normAutofit fontScale="77500" lnSpcReduction="20000"/>
          </a:bodyPr>
          <a:lstStyle/>
          <a:p>
            <a:r>
              <a:rPr lang="en-US" dirty="0">
                <a:effectLst/>
              </a:rPr>
              <a:t>[ 0 ], [ 1 ], [ 2 ], ... [ 9 ] : standard numeric keys</a:t>
            </a:r>
            <a:endParaRPr lang="en-IN" dirty="0">
              <a:effectLst/>
            </a:endParaRPr>
          </a:p>
          <a:p>
            <a:r>
              <a:rPr lang="en-IN" dirty="0">
                <a:effectLst/>
              </a:rPr>
              <a:t>[ + ] : addition</a:t>
            </a:r>
          </a:p>
          <a:p>
            <a:r>
              <a:rPr lang="en-IN" dirty="0">
                <a:effectLst/>
              </a:rPr>
              <a:t>[ - ] : subtraction</a:t>
            </a:r>
          </a:p>
          <a:p>
            <a:r>
              <a:rPr lang="en-IN" dirty="0">
                <a:effectLst/>
              </a:rPr>
              <a:t>[ *</a:t>
            </a:r>
            <a:r>
              <a:rPr lang="az-Cyrl-AZ" dirty="0">
                <a:effectLst/>
              </a:rPr>
              <a:t> ] </a:t>
            </a:r>
            <a:r>
              <a:rPr lang="en-IN" dirty="0">
                <a:effectLst/>
              </a:rPr>
              <a:t>:</a:t>
            </a:r>
            <a:r>
              <a:rPr lang="az-Cyrl-AZ" dirty="0">
                <a:effectLst/>
              </a:rPr>
              <a:t> </a:t>
            </a:r>
            <a:r>
              <a:rPr lang="en-IN" dirty="0">
                <a:effectLst/>
              </a:rPr>
              <a:t>multiplication</a:t>
            </a:r>
          </a:p>
          <a:p>
            <a:r>
              <a:rPr lang="en-IN" dirty="0">
                <a:effectLst/>
              </a:rPr>
              <a:t>[ / ] : division</a:t>
            </a:r>
          </a:p>
          <a:p>
            <a:r>
              <a:rPr lang="en-US" dirty="0">
                <a:effectLst/>
              </a:rPr>
              <a:t>[ . ] : decimal </a:t>
            </a:r>
          </a:p>
          <a:p>
            <a:r>
              <a:rPr lang="en-US" dirty="0">
                <a:effectLst/>
              </a:rPr>
              <a:t>[ = ] : to get the result</a:t>
            </a:r>
          </a:p>
          <a:p>
            <a:r>
              <a:rPr lang="en-US" dirty="0">
                <a:effectLst/>
              </a:rPr>
              <a:t>[ AC ] : reset the calculator </a:t>
            </a:r>
          </a:p>
          <a:p>
            <a:r>
              <a:rPr lang="en-IN" dirty="0"/>
              <a:t>[ 1/x ] : </a:t>
            </a:r>
            <a:r>
              <a:rPr lang="en-US" dirty="0">
                <a:effectLst/>
              </a:rPr>
              <a:t>inverse of a number</a:t>
            </a:r>
            <a:endParaRPr lang="en-IN" dirty="0"/>
          </a:p>
        </p:txBody>
      </p:sp>
      <p:sp>
        <p:nvSpPr>
          <p:cNvPr id="4" name="Content Placeholder 3">
            <a:extLst>
              <a:ext uri="{FF2B5EF4-FFF2-40B4-BE49-F238E27FC236}">
                <a16:creationId xmlns:a16="http://schemas.microsoft.com/office/drawing/2014/main" id="{77C38ABB-FB15-4066-BAE3-2B9992D879AF}"/>
              </a:ext>
            </a:extLst>
          </p:cNvPr>
          <p:cNvSpPr>
            <a:spLocks noGrp="1"/>
          </p:cNvSpPr>
          <p:nvPr>
            <p:ph sz="half" idx="2"/>
          </p:nvPr>
        </p:nvSpPr>
        <p:spPr/>
        <p:txBody>
          <a:bodyPr>
            <a:normAutofit fontScale="77500" lnSpcReduction="20000"/>
          </a:bodyPr>
          <a:lstStyle/>
          <a:p>
            <a:r>
              <a:rPr lang="en-US" dirty="0">
                <a:effectLst/>
              </a:rPr>
              <a:t>[ sin ] : sine </a:t>
            </a:r>
          </a:p>
          <a:p>
            <a:r>
              <a:rPr lang="en-US" dirty="0">
                <a:effectLst/>
              </a:rPr>
              <a:t>[ cos ] : cosine </a:t>
            </a:r>
          </a:p>
          <a:p>
            <a:r>
              <a:rPr lang="en-US" dirty="0">
                <a:effectLst/>
              </a:rPr>
              <a:t>[ tan ] : tangent </a:t>
            </a:r>
          </a:p>
          <a:p>
            <a:r>
              <a:rPr lang="en-US" dirty="0">
                <a:effectLst/>
              </a:rPr>
              <a:t>[ log ] : natural logarithm (to the base e)</a:t>
            </a:r>
          </a:p>
          <a:p>
            <a:r>
              <a:rPr lang="en-US" dirty="0">
                <a:effectLst/>
              </a:rPr>
              <a:t>[ x^2 ] : raises X to the power of 2</a:t>
            </a:r>
          </a:p>
          <a:p>
            <a:r>
              <a:rPr lang="en-US" dirty="0">
                <a:effectLst/>
              </a:rPr>
              <a:t>[ x^3 ] : raises X to the power of 3</a:t>
            </a:r>
          </a:p>
          <a:p>
            <a:r>
              <a:rPr lang="en-IN" dirty="0"/>
              <a:t>[ sqrt ] : square root</a:t>
            </a:r>
          </a:p>
          <a:p>
            <a:r>
              <a:rPr lang="en-IN" dirty="0"/>
              <a:t>[ cbrt ] : cube root</a:t>
            </a:r>
          </a:p>
          <a:p>
            <a:r>
              <a:rPr lang="en-IN" dirty="0"/>
              <a:t>[ n! ] : factorial of a number</a:t>
            </a:r>
          </a:p>
        </p:txBody>
      </p:sp>
    </p:spTree>
    <p:extLst>
      <p:ext uri="{BB962C8B-B14F-4D97-AF65-F5344CB8AC3E}">
        <p14:creationId xmlns:p14="http://schemas.microsoft.com/office/powerpoint/2010/main" val="19066313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{88CC629C-836D-4B2C-BB41-08B63401DA6E}tf55705232</Template>
  <TotalTime>0</TotalTime>
  <Words>615</Words>
  <Application>Microsoft Office PowerPoint</Application>
  <PresentationFormat>Widescreen</PresentationFormat>
  <Paragraphs>77</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Goudy Old Style</vt:lpstr>
      <vt:lpstr>Wingdings</vt:lpstr>
      <vt:lpstr>Wingdings 2</vt:lpstr>
      <vt:lpstr>SlateVTI</vt:lpstr>
      <vt:lpstr>JAVA  PROJECT  (MAD-3463_2)</vt:lpstr>
      <vt:lpstr>OVERVIEW</vt:lpstr>
      <vt:lpstr>Advanced  Calculator  </vt:lpstr>
      <vt:lpstr>Explanation about the project…</vt:lpstr>
      <vt:lpstr>Features about Project</vt:lpstr>
      <vt:lpstr>SDLC : Spiral Model </vt:lpstr>
      <vt:lpstr>Spiral Model Implementation</vt:lpstr>
      <vt:lpstr>Design of the project</vt:lpstr>
      <vt:lpstr>Functions of the standard buttons</vt:lpstr>
      <vt:lpstr>Testing for addition</vt:lpstr>
      <vt:lpstr>Testing for multiplication</vt:lpstr>
      <vt:lpstr>Testing other functions</vt:lpstr>
      <vt:lpstr>Testing for Trigonometric Functions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2020-04-21T22:25:51Z</dcterms:created>
  <dcterms:modified xsi:type="dcterms:W3CDTF">2020-04-22T01:10:35Z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