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e43abb2fd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2e43abb2fd_2_1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e43abb2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e43abb2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e43abb2fd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2e43abb2fd_2_1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e43abb2fd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2e43abb2fd_2_1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e43abb2fd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2e43abb2fd_2_1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e43abb2fd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2e43abb2fd_2_1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e43abb2fd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2e43abb2fd_2_1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e43abb2fd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2e43abb2fd_2_1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e43abb2fd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2e43abb2fd_2_1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e43abb2fd_2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2e43abb2fd_2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4334933" y="877448"/>
            <a:ext cx="4814835" cy="3745352"/>
            <a:chOff x="4334933" y="1169931"/>
            <a:chExt cx="4814835" cy="4993802"/>
          </a:xfrm>
        </p:grpSpPr>
        <p:cxnSp>
          <p:nvCxnSpPr>
            <p:cNvPr id="64" name="Google Shape;64;p14"/>
            <p:cNvCxnSpPr/>
            <p:nvPr/>
          </p:nvCxnSpPr>
          <p:spPr>
            <a:xfrm flipH="1">
              <a:off x="6009259" y="1169931"/>
              <a:ext cx="3134741" cy="313474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 flipH="1">
              <a:off x="4334933" y="1348898"/>
              <a:ext cx="4814835" cy="481483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 flipH="1">
              <a:off x="5225595" y="1469269"/>
              <a:ext cx="3912054" cy="391205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 flipH="1">
              <a:off x="5304588" y="1307856"/>
              <a:ext cx="3839412" cy="3839412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14"/>
            <p:cNvCxnSpPr/>
            <p:nvPr/>
          </p:nvCxnSpPr>
          <p:spPr>
            <a:xfrm flipH="1">
              <a:off x="5707078" y="1770196"/>
              <a:ext cx="3430571" cy="3430570"/>
            </a:xfrm>
            <a:prstGeom prst="straightConnector1">
              <a:avLst/>
            </a:prstGeom>
            <a:noFill/>
            <a:ln cap="flat" cmpd="sng" w="317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9" name="Google Shape;69;p14"/>
          <p:cNvSpPr txBox="1"/>
          <p:nvPr>
            <p:ph type="ctrTitle"/>
          </p:nvPr>
        </p:nvSpPr>
        <p:spPr>
          <a:xfrm>
            <a:off x="533400" y="400050"/>
            <a:ext cx="6154713" cy="23431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533400" y="2882901"/>
            <a:ext cx="495425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630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533400" y="400050"/>
            <a:ext cx="6554867" cy="2825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533400" y="1485899"/>
            <a:ext cx="6402468" cy="17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533400" y="3365500"/>
            <a:ext cx="6402467" cy="114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63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33400" y="400050"/>
            <a:ext cx="3949967" cy="282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662362" y="400050"/>
            <a:ext cx="3948238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762001" y="400050"/>
            <a:ext cx="3716866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533399" y="857250"/>
            <a:ext cx="3945467" cy="2368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3" type="body"/>
          </p:nvPr>
        </p:nvSpPr>
        <p:spPr>
          <a:xfrm>
            <a:off x="4855016" y="425054"/>
            <a:ext cx="376405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8" name="Google Shape;98;p18"/>
          <p:cNvSpPr txBox="1"/>
          <p:nvPr>
            <p:ph idx="4" type="body"/>
          </p:nvPr>
        </p:nvSpPr>
        <p:spPr>
          <a:xfrm>
            <a:off x="4662362" y="857250"/>
            <a:ext cx="3956705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5418667" y="400050"/>
            <a:ext cx="3200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533399" y="400050"/>
            <a:ext cx="443875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418667" y="1657352"/>
            <a:ext cx="3200400" cy="156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5" name="Google Shape;115;p21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495800" y="1085850"/>
            <a:ext cx="3563258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/>
          <p:nvPr>
            <p:ph idx="2" type="pic"/>
          </p:nvPr>
        </p:nvSpPr>
        <p:spPr>
          <a:xfrm>
            <a:off x="762000" y="685800"/>
            <a:ext cx="3280974" cy="360045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496027" y="2057400"/>
            <a:ext cx="3564223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/>
          <p:nvPr>
            <p:ph idx="2" type="pic"/>
          </p:nvPr>
        </p:nvSpPr>
        <p:spPr>
          <a:xfrm>
            <a:off x="533400" y="400050"/>
            <a:ext cx="8077200" cy="234315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dk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762002" y="2882900"/>
            <a:ext cx="7281332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533400" y="400050"/>
            <a:ext cx="80772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533400" y="3086100"/>
            <a:ext cx="6383552" cy="142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63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856283" y="400050"/>
            <a:ext cx="6859787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b="0" sz="28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1066800" y="2571750"/>
            <a:ext cx="6402467" cy="361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533400" y="3225802"/>
            <a:ext cx="6382361" cy="1289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63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228600" y="532968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7696200" y="2076451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533400" y="2571750"/>
            <a:ext cx="6382361" cy="1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533400" y="3849735"/>
            <a:ext cx="6383552" cy="665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63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856284" y="400050"/>
            <a:ext cx="6859786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b="0" sz="28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533400" y="2914650"/>
            <a:ext cx="6382361" cy="7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0" sz="2000" cap="none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56" name="Google Shape;156;p27"/>
          <p:cNvSpPr txBox="1"/>
          <p:nvPr>
            <p:ph idx="2" type="body"/>
          </p:nvPr>
        </p:nvSpPr>
        <p:spPr>
          <a:xfrm>
            <a:off x="533400" y="3714750"/>
            <a:ext cx="638236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63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228600" y="532968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7696200" y="2076451"/>
            <a:ext cx="457319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533400" y="400050"/>
            <a:ext cx="7525658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533400" y="2946400"/>
            <a:ext cx="6382361" cy="628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0" sz="2000" cap="none">
                <a:solidFill>
                  <a:schemeClr val="dk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2" type="body"/>
          </p:nvPr>
        </p:nvSpPr>
        <p:spPr>
          <a:xfrm>
            <a:off x="533400" y="3575051"/>
            <a:ext cx="6382360" cy="93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6308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8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 rot="5400000">
            <a:off x="2397957" y="-1464506"/>
            <a:ext cx="2825752" cy="655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9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 rot="5400000">
            <a:off x="5931153" y="1035303"/>
            <a:ext cx="3314700" cy="2044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 rot="5400000">
            <a:off x="1401006" y="-467556"/>
            <a:ext cx="4114800" cy="585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">
              <a:schemeClr val="lt1"/>
            </a:gs>
            <a:gs pos="100000">
              <a:srgbClr val="CDCDCD"/>
            </a:gs>
          </a:gsLst>
          <a:lin ang="612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6670675" y="2921000"/>
            <a:ext cx="2470456" cy="1993900"/>
            <a:chOff x="6687077" y="3259666"/>
            <a:chExt cx="2981857" cy="3208867"/>
          </a:xfrm>
        </p:grpSpPr>
        <p:cxnSp>
          <p:nvCxnSpPr>
            <p:cNvPr id="52" name="Google Shape;52;p13"/>
            <p:cNvCxnSpPr/>
            <p:nvPr/>
          </p:nvCxnSpPr>
          <p:spPr>
            <a:xfrm flipH="1">
              <a:off x="8756120" y="3259666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6687077" y="3486677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 flipH="1">
              <a:off x="7772400" y="3581400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 flipH="1">
              <a:off x="7923214" y="3433394"/>
              <a:ext cx="1739738" cy="173974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 flipH="1">
              <a:off x="8398935" y="3985317"/>
              <a:ext cx="1264017" cy="1264016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7" name="Google Shape;57;p13"/>
          <p:cNvSpPr txBox="1"/>
          <p:nvPr>
            <p:ph type="title"/>
          </p:nvPr>
        </p:nvSpPr>
        <p:spPr>
          <a:xfrm>
            <a:off x="533400" y="337185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533400" y="400051"/>
            <a:ext cx="6554867" cy="2825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0" type="dt"/>
          </p:nvPr>
        </p:nvSpPr>
        <p:spPr>
          <a:xfrm>
            <a:off x="7430245" y="4629152"/>
            <a:ext cx="1200463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1" type="ftr"/>
          </p:nvPr>
        </p:nvSpPr>
        <p:spPr>
          <a:xfrm>
            <a:off x="533400" y="4629150"/>
            <a:ext cx="5811724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7774426" y="4183859"/>
            <a:ext cx="856907" cy="5024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ctrTitle"/>
          </p:nvPr>
        </p:nvSpPr>
        <p:spPr>
          <a:xfrm>
            <a:off x="533400" y="400050"/>
            <a:ext cx="6154713" cy="23431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" sz="4400"/>
              <a:t>MUSHROOM CLASSIFICATION PROJECT</a:t>
            </a:r>
            <a:endParaRPr/>
          </a:p>
        </p:txBody>
      </p:sp>
      <p:sp>
        <p:nvSpPr>
          <p:cNvPr id="186" name="Google Shape;186;p31"/>
          <p:cNvSpPr txBox="1"/>
          <p:nvPr>
            <p:ph idx="1" type="subTitle"/>
          </p:nvPr>
        </p:nvSpPr>
        <p:spPr>
          <a:xfrm>
            <a:off x="533400" y="2882901"/>
            <a:ext cx="495425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Predicting Edibility of Mushrooms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715625" y="0"/>
            <a:ext cx="8428500" cy="526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321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en" sz="1800"/>
              <a:t>5. </a:t>
            </a:r>
            <a:r>
              <a:rPr b="1" lang="en" sz="1800"/>
              <a:t>How did you evaluate the model's performance? Why did you choose those metrics (e.g., accuracy, F1-score)?</a:t>
            </a:r>
            <a:endParaRPr sz="1800"/>
          </a:p>
          <a:p>
            <a:pPr indent="-2730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b="1" lang="en" sz="1800"/>
              <a:t>Metrics Used:</a:t>
            </a:r>
            <a:endParaRPr sz="1800"/>
          </a:p>
          <a:p>
            <a:pPr indent="-273050" lvl="1" marL="7429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40"/>
              <a:buFont typeface="Arial"/>
              <a:buChar char="•"/>
            </a:pPr>
            <a:r>
              <a:rPr b="1" lang="en" sz="1600"/>
              <a:t>Accuracy:</a:t>
            </a:r>
            <a:r>
              <a:rPr lang="en" sz="1600"/>
              <a:t> Measured the proportion of correctly classified instances. It was straightforward to interpret but not sufficient for imbalanced classes.</a:t>
            </a:r>
            <a:endParaRPr sz="1600"/>
          </a:p>
          <a:p>
            <a:pPr indent="-273050" lvl="1" marL="7429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40"/>
              <a:buFont typeface="Arial"/>
              <a:buChar char="•"/>
            </a:pPr>
            <a:r>
              <a:rPr b="1" lang="en" sz="1600"/>
              <a:t>Precision:</a:t>
            </a:r>
            <a:r>
              <a:rPr lang="en" sz="1600"/>
              <a:t> Used to evaluate the correctness of poisonous mushroom predictions, minimizing false positives.</a:t>
            </a:r>
            <a:endParaRPr sz="1600"/>
          </a:p>
          <a:p>
            <a:pPr indent="-273050" lvl="1" marL="7429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40"/>
              <a:buFont typeface="Arial"/>
              <a:buChar char="•"/>
            </a:pPr>
            <a:r>
              <a:rPr b="1" lang="en" sz="1600"/>
              <a:t>Recall:</a:t>
            </a:r>
            <a:r>
              <a:rPr lang="en" sz="1600"/>
              <a:t> Ensured that all poisonous mushrooms were identified, minimizing false negatives.</a:t>
            </a:r>
            <a:endParaRPr sz="1600"/>
          </a:p>
          <a:p>
            <a:pPr indent="-273050" lvl="1" marL="7429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SzPts val="1240"/>
              <a:buFont typeface="Arial"/>
              <a:buChar char="•"/>
            </a:pPr>
            <a:r>
              <a:rPr b="1" lang="en" sz="1600"/>
              <a:t>F1-Score:</a:t>
            </a:r>
            <a:r>
              <a:rPr lang="en" sz="1600"/>
              <a:t> Chosen as the harmonic mean of precision and recall to balance their trade-offs.</a:t>
            </a:r>
            <a:endParaRPr sz="1600"/>
          </a:p>
          <a:p>
            <a:pPr indent="0" lvl="0" marL="74295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730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▶"/>
            </a:pPr>
            <a:r>
              <a:rPr lang="en" sz="1800"/>
              <a:t>6. </a:t>
            </a:r>
            <a:r>
              <a:rPr b="1" lang="en" sz="1800"/>
              <a:t>How is the model deployed?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800"/>
              <a:t>	   - Using Flask, Docker, and hosted on Render.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1606045" y="664591"/>
            <a:ext cx="5937755" cy="3640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    </a:t>
            </a:r>
            <a:r>
              <a:rPr lang="en" sz="3200"/>
              <a:t>Objective</a:t>
            </a:r>
            <a:endParaRPr sz="2800"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SzPts val="1440"/>
              <a:buChar char="▶"/>
            </a:pPr>
            <a:r>
              <a:rPr lang="en" sz="1800"/>
              <a:t>Devlop a predictive model to classify the mushroom as edible or not edible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94310" lvl="0" marL="285750" rtl="0" algn="l">
              <a:spcBef>
                <a:spcPts val="9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533338" y="0"/>
            <a:ext cx="65550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SOURCE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533425" y="1633575"/>
            <a:ext cx="6555000" cy="24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" sz="2000" cap="none">
                <a:solidFill>
                  <a:srgbClr val="7F63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dataset used for this project was sourced from Kaggle. It contains categorical features describing mushroom characteristics such as cap shape, cap color, odor, and habitat.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533400" y="261005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533400" y="1223127"/>
            <a:ext cx="6554867" cy="39203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120"/>
              <a:buChar char="▶"/>
            </a:pPr>
            <a:r>
              <a:rPr lang="en" sz="1400"/>
              <a:t>1. Data Preprocessing:</a:t>
            </a:r>
            <a:endParaRPr/>
          </a:p>
          <a:p>
            <a:pPr indent="-285750" lvl="0" marL="285750" rtl="0" algn="l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" sz="1400"/>
              <a:t>   - Handle missing values.</a:t>
            </a:r>
            <a:endParaRPr/>
          </a:p>
          <a:p>
            <a:pPr indent="-285750" lvl="0" marL="285750" rtl="0" algn="l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" sz="1400"/>
              <a:t>   - Encode categorical features using LabelEncoder.</a:t>
            </a:r>
            <a:endParaRPr/>
          </a:p>
          <a:p>
            <a:pPr indent="-214630" lvl="0" marL="285750" rtl="0" algn="l">
              <a:spcBef>
                <a:spcPts val="88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285750" lvl="0" marL="285750" rtl="0" algn="l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" sz="1400"/>
              <a:t>2. Model Training:</a:t>
            </a:r>
            <a:endParaRPr/>
          </a:p>
          <a:p>
            <a:pPr indent="-285750" lvl="0" marL="285750" rtl="0" algn="l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" sz="1400"/>
              <a:t>   - Train and evaluate multiple models (Logistic Regression, Random Forest, etc.).</a:t>
            </a:r>
            <a:endParaRPr/>
          </a:p>
          <a:p>
            <a:pPr indent="-285750" lvl="0" marL="285750" rtl="0" algn="l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" sz="1400"/>
              <a:t>   - Use hyperparameter tuning to optimize model performance.</a:t>
            </a:r>
            <a:endParaRPr/>
          </a:p>
          <a:p>
            <a:pPr indent="-214630" lvl="0" marL="285750" rtl="0" algn="l">
              <a:spcBef>
                <a:spcPts val="88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  <a:p>
            <a:pPr indent="-285750" lvl="0" marL="285750" rtl="0" algn="l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" sz="1400"/>
              <a:t>3. Deployment:</a:t>
            </a:r>
            <a:endParaRPr/>
          </a:p>
          <a:p>
            <a:pPr indent="-285750" lvl="0" marL="285750" rtl="0" algn="l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" sz="1400"/>
              <a:t>   - Deploy the model using Flask and Docker.</a:t>
            </a:r>
            <a:endParaRPr/>
          </a:p>
          <a:p>
            <a:pPr indent="-285750" lvl="0" marL="285750" rtl="0" algn="l">
              <a:spcBef>
                <a:spcPts val="880"/>
              </a:spcBef>
              <a:spcAft>
                <a:spcPts val="0"/>
              </a:spcAft>
              <a:buSzPts val="1120"/>
              <a:buChar char="▶"/>
            </a:pPr>
            <a:r>
              <a:rPr lang="en" sz="1400"/>
              <a:t>   - Host the API on Render for accessibility.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533400" y="154953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"/>
              <a:t>MODEL TRAINING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533400" y="1460565"/>
            <a:ext cx="6554867" cy="2825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1. Preprocessing:</a:t>
            </a:r>
            <a:endParaRPr/>
          </a:p>
          <a:p>
            <a:pPr indent="-285750" lvl="0" marL="285750" rtl="0" algn="l">
              <a:spcBef>
                <a:spcPts val="91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   - Label encoding for all features.</a:t>
            </a:r>
            <a:endParaRPr/>
          </a:p>
          <a:p>
            <a:pPr indent="-285750" lvl="0" marL="285750" rtl="0" algn="l">
              <a:spcBef>
                <a:spcPts val="91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   - Handle missing values with SimpleImputer.</a:t>
            </a:r>
            <a:endParaRPr/>
          </a:p>
          <a:p>
            <a:pPr indent="-207009" lvl="0" marL="285750" rtl="0" algn="l">
              <a:spcBef>
                <a:spcPts val="91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91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2. Model Selection:</a:t>
            </a:r>
            <a:endParaRPr/>
          </a:p>
          <a:p>
            <a:pPr indent="-285750" lvl="0" marL="285750" rtl="0" algn="l">
              <a:spcBef>
                <a:spcPts val="91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   - Evaluate algorithms like Logistic Regression, Random Forest, and Gradient Boosting.</a:t>
            </a:r>
            <a:endParaRPr/>
          </a:p>
          <a:p>
            <a:pPr indent="-285750" lvl="0" marL="285750" rtl="0" algn="l">
              <a:spcBef>
                <a:spcPts val="91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   - Use metrics such as accuracy, precision, recall, and F1-score.</a:t>
            </a:r>
            <a:endParaRPr/>
          </a:p>
          <a:p>
            <a:pPr indent="-207009" lvl="0" marL="285750" rtl="0" algn="l">
              <a:spcBef>
                <a:spcPts val="91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91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3. Final Model:</a:t>
            </a:r>
            <a:endParaRPr/>
          </a:p>
          <a:p>
            <a:pPr indent="-285750" lvl="0" marL="285750" rtl="0" algn="l">
              <a:spcBef>
                <a:spcPts val="91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   - Save the best-performing model using joblib for deployment.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533399" y="34761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533400" y="1651458"/>
            <a:ext cx="6554867" cy="2825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1. Deployment Framework: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   - Flask API for model inference.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   - Docker for containerization.</a:t>
            </a:r>
            <a:endParaRPr/>
          </a:p>
          <a:p>
            <a:pPr indent="-199390" lvl="0" marL="285750" rtl="0" algn="l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2. Hosting Platform: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   - Render for hosting the API.</a:t>
            </a:r>
            <a:endParaRPr/>
          </a:p>
          <a:p>
            <a:pPr indent="-199390" lvl="0" marL="285750" rtl="0" algn="l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3. Endpoints: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   - POST `/`: Accepts input features and returns predictions (edible or poisonous).</a:t>
            </a:r>
            <a:endParaRPr/>
          </a:p>
          <a:p>
            <a:pPr indent="-285750" lvl="0" marL="285750" rtl="0" algn="l">
              <a:spcBef>
                <a:spcPts val="940"/>
              </a:spcBef>
              <a:spcAft>
                <a:spcPts val="0"/>
              </a:spcAft>
              <a:buSzPct val="80000"/>
              <a:buChar char="▶"/>
            </a:pPr>
            <a:r>
              <a:rPr lang="en"/>
              <a:t>   - GET `/train`: Returns the health status of the API.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533400" y="63041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533400" y="2019104"/>
            <a:ext cx="6554867" cy="2825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"/>
              <a:t>1. Enhances safety by identifying poisonous mushrooms accurately.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"/>
              <a:t>2. Automates the process of mushroom classification.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"/>
              <a:t>3. Provides a user-friendly API for seamless integration with other systems.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54290" y="0"/>
            <a:ext cx="65548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533400" y="572679"/>
            <a:ext cx="6554867" cy="44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280"/>
              <a:buChar char="▶"/>
            </a:pPr>
            <a:r>
              <a:rPr b="1" lang="en" sz="1600"/>
              <a:t>1. What is the source of data?</a:t>
            </a:r>
            <a:endParaRPr b="1"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   	- The dataset was sourced from Kaggle.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b="1" lang="en" sz="1600"/>
              <a:t>2. What type of data is used?</a:t>
            </a:r>
            <a:endParaRPr b="1"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	   - The data consists of categorical features describing mushroom characteristics.</a:t>
            </a:r>
            <a:endParaRPr/>
          </a:p>
          <a:p>
            <a:pPr indent="-285750" lvl="0" marL="285750" rtl="0" algn="l">
              <a:spcBef>
                <a:spcPts val="920"/>
              </a:spcBef>
              <a:spcAft>
                <a:spcPts val="0"/>
              </a:spcAft>
              <a:buSzPts val="1280"/>
              <a:buChar char="▶"/>
            </a:pPr>
            <a:r>
              <a:rPr b="1" lang="en" sz="1600"/>
              <a:t>3. What techniques were used for preprocessing?</a:t>
            </a:r>
            <a:endParaRPr b="1"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280"/>
              <a:buNone/>
            </a:pPr>
            <a:r>
              <a:rPr lang="en" sz="1600"/>
              <a:t>	   - Encoding categorical data and handling missing values.</a:t>
            </a:r>
            <a:endParaRPr sz="1600"/>
          </a:p>
          <a:p>
            <a:pPr indent="0" lvl="1" marL="457200" rtl="0" algn="l">
              <a:spcBef>
                <a:spcPts val="88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>
            <p:ph idx="1" type="body"/>
          </p:nvPr>
        </p:nvSpPr>
        <p:spPr>
          <a:xfrm>
            <a:off x="800799" y="0"/>
            <a:ext cx="840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2100" lvl="0" marL="285750" rtl="0" algn="l">
              <a:spcBef>
                <a:spcPts val="920"/>
              </a:spcBef>
              <a:spcAft>
                <a:spcPts val="0"/>
              </a:spcAft>
              <a:buSzPts val="1380"/>
              <a:buChar char="▶"/>
            </a:pPr>
            <a:r>
              <a:rPr b="1" lang="en" sz="1700"/>
              <a:t>4. What challenges did you face in preprocessing a fully categorical dataset?</a:t>
            </a:r>
            <a:endParaRPr b="1" sz="2100"/>
          </a:p>
          <a:p>
            <a:pPr indent="0" lvl="1" marL="4572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" sz="1500"/>
              <a:t>-</a:t>
            </a:r>
            <a:r>
              <a:rPr b="1" lang="en" sz="1500"/>
              <a:t>Handling Missing Values</a:t>
            </a:r>
            <a:r>
              <a:rPr lang="en" sz="1500"/>
              <a:t>:  The dataset had missing values for certain categorical features, which required careful imputation. We used the SimpleImputer with the "most frequent" strategy to ensure logical replacement without introducing bias.</a:t>
            </a:r>
            <a:endParaRPr sz="1900"/>
          </a:p>
          <a:p>
            <a:pPr indent="0" lvl="1" marL="4572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lang="en" sz="1500"/>
              <a:t>-</a:t>
            </a:r>
            <a:r>
              <a:rPr b="1" lang="en" sz="1500"/>
              <a:t>High Cardinality:</a:t>
            </a:r>
            <a:r>
              <a:rPr lang="en" sz="1500"/>
              <a:t> Some features had many unique categories. Label encoding was chosen over one-hot encoding to avoid increasing dimensionality, but it required careful mapping to ensure that the encoded values didn’t unintentionally introduce a numeric hierarchy.</a:t>
            </a:r>
            <a:endParaRPr sz="1500"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" sz="1900"/>
              <a:t>	</a:t>
            </a:r>
            <a:endParaRPr sz="1900"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" sz="1500"/>
              <a:t>Data Representation:</a:t>
            </a:r>
            <a:r>
              <a:rPr lang="en" sz="1500"/>
              <a:t> Since all features were categorical, ensuring that the preprocessing pipeline handled them uniformly while preserving data integrity was challenging.</a:t>
            </a:r>
            <a:endParaRPr sz="1900"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