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35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OneDrive\Desktop\Internship%20Assignment\Assignment%20at%20Airchian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OneDrive\Desktop\Internship%20Assignment\Assignment%20at%20Airchian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OneDrive\Desktop\Internship%20Assignment\Assignment%20at%20Airchian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4"/>
  <c:chart>
    <c:title>
      <c:tx>
        <c:rich>
          <a:bodyPr/>
          <a:lstStyle/>
          <a:p>
            <a:pPr>
              <a:defRPr/>
            </a:pP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Segoe UI Black" pitchFamily="34" charset="0"/>
                <a:ea typeface="Segoe UI Black" pitchFamily="34" charset="0"/>
              </a:rPr>
              <a:t>Classification of Top 10 Countries on the Basis of Retail Price</a:t>
            </a:r>
          </a:p>
        </c:rich>
      </c:tx>
      <c:layout/>
      <c:spPr>
        <a:solidFill>
          <a:schemeClr val="accent1">
            <a:lumMod val="20000"/>
            <a:lumOff val="80000"/>
          </a:schemeClr>
        </a:solidFill>
      </c:spPr>
    </c:title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CatName val="1"/>
          <c:showPercent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CatName val="1"/>
          <c:showPercent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CatName val="1"/>
          <c:showPercent val="1"/>
        </c:dLbl>
      </c:pivotFmt>
    </c:pivotFmts>
    <c:plotArea>
      <c:layout/>
      <c:doughnutChart>
        <c:varyColors val="1"/>
        <c:ser>
          <c:idx val="0"/>
          <c:order val="0"/>
          <c:tx>
            <c:v>Total</c:v>
          </c:tx>
          <c:explosion val="25"/>
          <c:dLbls>
            <c:showCatName val="1"/>
            <c:showPercent val="1"/>
          </c:dLbls>
          <c:cat>
            <c:strLit>
              <c:ptCount val="10"/>
              <c:pt idx="0">
                <c:v>Belgium</c:v>
              </c:pt>
              <c:pt idx="1">
                <c:v>Denmark</c:v>
              </c:pt>
              <c:pt idx="2">
                <c:v>Estonia</c:v>
              </c:pt>
              <c:pt idx="3">
                <c:v>Italy</c:v>
              </c:pt>
              <c:pt idx="4">
                <c:v>Netherlands</c:v>
              </c:pt>
              <c:pt idx="5">
                <c:v>Russia</c:v>
              </c:pt>
              <c:pt idx="6">
                <c:v>Spain</c:v>
              </c:pt>
              <c:pt idx="7">
                <c:v>Sweden</c:v>
              </c:pt>
              <c:pt idx="8">
                <c:v>United Kingdom</c:v>
              </c:pt>
              <c:pt idx="9">
                <c:v>USA</c:v>
              </c:pt>
            </c:strLit>
          </c:cat>
          <c:val>
            <c:numLit>
              <c:formatCode>General</c:formatCode>
              <c:ptCount val="10"/>
              <c:pt idx="0">
                <c:v>337710</c:v>
              </c:pt>
              <c:pt idx="1">
                <c:v>161280</c:v>
              </c:pt>
              <c:pt idx="2">
                <c:v>79440</c:v>
              </c:pt>
              <c:pt idx="3">
                <c:v>52510</c:v>
              </c:pt>
              <c:pt idx="4">
                <c:v>155790.20000000001</c:v>
              </c:pt>
              <c:pt idx="5">
                <c:v>657704.85000000044</c:v>
              </c:pt>
              <c:pt idx="6">
                <c:v>75120</c:v>
              </c:pt>
              <c:pt idx="7">
                <c:v>261160</c:v>
              </c:pt>
              <c:pt idx="8">
                <c:v>127210</c:v>
              </c:pt>
              <c:pt idx="9">
                <c:v>317930</c:v>
              </c:pt>
            </c:numLit>
          </c:val>
        </c:ser>
        <c:dLbls>
          <c:showCatName val="1"/>
          <c:showPercent val="1"/>
        </c:dLbls>
        <c:firstSliceAng val="0"/>
        <c:holeSize val="50"/>
      </c:doughnutChart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pivotSource>
    <c:name>[Assignment at Airchians.xlsx]Sheet2!PivotTable2</c:name>
    <c:fmtId val="15"/>
  </c:pivotSource>
  <c:chart>
    <c:title>
      <c:tx>
        <c:rich>
          <a:bodyPr/>
          <a:lstStyle/>
          <a:p>
            <a:pPr>
              <a:defRPr sz="3200"/>
            </a:pPr>
            <a:r>
              <a:rPr lang="en-US" sz="3200"/>
              <a:t>Top 10 ABV per Countries</a:t>
            </a:r>
          </a:p>
        </c:rich>
      </c:tx>
      <c:layout/>
    </c:title>
    <c:pivotFmts>
      <c:pivotFmt>
        <c:idx val="0"/>
        <c:dLbl>
          <c:idx val="0"/>
          <c:showCatName val="1"/>
          <c:showPercent val="1"/>
        </c:dLbl>
      </c:pivotFmt>
      <c:pivotFmt>
        <c:idx val="1"/>
        <c:dLbl>
          <c:idx val="0"/>
          <c:showCatName val="1"/>
          <c:showPercent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CatName val="1"/>
          <c:showPercent val="1"/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Sheet2!$B$1</c:f>
              <c:strCache>
                <c:ptCount val="1"/>
                <c:pt idx="0">
                  <c:v>Total</c:v>
                </c:pt>
              </c:strCache>
            </c:strRef>
          </c:tx>
          <c:explosion val="25"/>
          <c:dLbls>
            <c:showCatName val="1"/>
            <c:showPercent val="1"/>
          </c:dLbls>
          <c:cat>
            <c:strRef>
              <c:f>Sheet2!$A$2:$A$12</c:f>
              <c:strCache>
                <c:ptCount val="10"/>
                <c:pt idx="0">
                  <c:v>Belgium</c:v>
                </c:pt>
                <c:pt idx="1">
                  <c:v>Denmark</c:v>
                </c:pt>
                <c:pt idx="2">
                  <c:v>Estonia</c:v>
                </c:pt>
                <c:pt idx="3">
                  <c:v>Netherlands</c:v>
                </c:pt>
                <c:pt idx="4">
                  <c:v>Norway</c:v>
                </c:pt>
                <c:pt idx="5">
                  <c:v>Russia</c:v>
                </c:pt>
                <c:pt idx="6">
                  <c:v>Spain</c:v>
                </c:pt>
                <c:pt idx="7">
                  <c:v>Sweden</c:v>
                </c:pt>
                <c:pt idx="8">
                  <c:v>United Kingdom</c:v>
                </c:pt>
                <c:pt idx="9">
                  <c:v>USA</c:v>
                </c:pt>
              </c:strCache>
            </c:strRef>
          </c:cat>
          <c:val>
            <c:numRef>
              <c:f>Sheet2!$B$2:$B$12</c:f>
              <c:numCache>
                <c:formatCode>General</c:formatCode>
                <c:ptCount val="10"/>
                <c:pt idx="0">
                  <c:v>2312.2000000000012</c:v>
                </c:pt>
                <c:pt idx="1">
                  <c:v>1814.8999999999985</c:v>
                </c:pt>
                <c:pt idx="2">
                  <c:v>1078</c:v>
                </c:pt>
                <c:pt idx="3">
                  <c:v>2412.6000000000008</c:v>
                </c:pt>
                <c:pt idx="4">
                  <c:v>562.89999999999986</c:v>
                </c:pt>
                <c:pt idx="5">
                  <c:v>9797.8199999999924</c:v>
                </c:pt>
                <c:pt idx="6">
                  <c:v>835.6</c:v>
                </c:pt>
                <c:pt idx="7">
                  <c:v>2360.8700000000013</c:v>
                </c:pt>
                <c:pt idx="8">
                  <c:v>1448.700000000001</c:v>
                </c:pt>
                <c:pt idx="9">
                  <c:v>2685.3900000000026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3600" dirty="0"/>
              <a:t>Vendors</a:t>
            </a:r>
            <a:r>
              <a:rPr lang="en-US" sz="3600" baseline="0" dirty="0"/>
              <a:t> with most Sales</a:t>
            </a:r>
            <a:endParaRPr lang="en-US" sz="3600" dirty="0"/>
          </a:p>
        </c:rich>
      </c:tx>
      <c:layout/>
    </c:title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CatName val="1"/>
          <c:showPercent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CatName val="1"/>
          <c:showPercent val="1"/>
        </c:dLbl>
      </c:pivotFmt>
    </c:pivotFmts>
    <c:plotArea>
      <c:layout/>
      <c:doughnutChart>
        <c:varyColors val="1"/>
        <c:ser>
          <c:idx val="0"/>
          <c:order val="0"/>
          <c:tx>
            <c:v>Total</c:v>
          </c:tx>
          <c:cat>
            <c:strLit>
              <c:ptCount val="10"/>
              <c:pt idx="0">
                <c:v>429</c:v>
              </c:pt>
              <c:pt idx="1">
                <c:v>1161</c:v>
              </c:pt>
              <c:pt idx="2">
                <c:v>1179</c:v>
              </c:pt>
              <c:pt idx="3">
                <c:v>2180</c:v>
              </c:pt>
              <c:pt idx="4">
                <c:v>3156</c:v>
              </c:pt>
              <c:pt idx="5">
                <c:v>3578</c:v>
              </c:pt>
              <c:pt idx="6">
                <c:v>4166</c:v>
              </c:pt>
              <c:pt idx="7">
                <c:v>4355</c:v>
              </c:pt>
              <c:pt idx="8">
                <c:v>4880</c:v>
              </c:pt>
              <c:pt idx="9">
                <c:v>5331</c:v>
              </c:pt>
            </c:strLit>
          </c:cat>
          <c:val>
            <c:numLit>
              <c:formatCode>General</c:formatCode>
              <c:ptCount val="10"/>
              <c:pt idx="0">
                <c:v>16.5</c:v>
              </c:pt>
              <c:pt idx="1">
                <c:v>21</c:v>
              </c:pt>
              <c:pt idx="2">
                <c:v>17.5</c:v>
              </c:pt>
              <c:pt idx="3">
                <c:v>16.3</c:v>
              </c:pt>
              <c:pt idx="4">
                <c:v>18</c:v>
              </c:pt>
              <c:pt idx="5">
                <c:v>18.399999999999999</c:v>
              </c:pt>
              <c:pt idx="6">
                <c:v>18</c:v>
              </c:pt>
              <c:pt idx="7">
                <c:v>17.5</c:v>
              </c:pt>
              <c:pt idx="8">
                <c:v>16.5</c:v>
              </c:pt>
              <c:pt idx="9">
                <c:v>18</c:v>
              </c:pt>
            </c:numLit>
          </c:val>
        </c:ser>
        <c:dLbls>
          <c:showCatName val="1"/>
          <c:showPercent val="1"/>
        </c:dLbls>
        <c:firstSliceAng val="0"/>
        <c:holeSize val="50"/>
      </c:doughnutChart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34B0E3C-24B3-49BC-8C2F-CA548784D165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6C2A31-8468-4A46-BA87-03CA864022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0E3C-24B3-49BC-8C2F-CA548784D165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2A31-8468-4A46-BA87-03CA864022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34B0E3C-24B3-49BC-8C2F-CA548784D165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06C2A31-8468-4A46-BA87-03CA864022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0E3C-24B3-49BC-8C2F-CA548784D165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6C2A31-8468-4A46-BA87-03CA864022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0E3C-24B3-49BC-8C2F-CA548784D165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06C2A31-8468-4A46-BA87-03CA864022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34B0E3C-24B3-49BC-8C2F-CA548784D165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06C2A31-8468-4A46-BA87-03CA864022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34B0E3C-24B3-49BC-8C2F-CA548784D165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06C2A31-8468-4A46-BA87-03CA864022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0E3C-24B3-49BC-8C2F-CA548784D165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6C2A31-8468-4A46-BA87-03CA864022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0E3C-24B3-49BC-8C2F-CA548784D165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6C2A31-8468-4A46-BA87-03CA864022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0E3C-24B3-49BC-8C2F-CA548784D165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6C2A31-8468-4A46-BA87-03CA864022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34B0E3C-24B3-49BC-8C2F-CA548784D165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06C2A31-8468-4A46-BA87-03CA864022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4B0E3C-24B3-49BC-8C2F-CA548784D165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06C2A31-8468-4A46-BA87-03CA864022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43182"/>
            <a:ext cx="7772400" cy="1785950"/>
          </a:xfrm>
        </p:spPr>
        <p:txBody>
          <a:bodyPr>
            <a:normAutofit/>
          </a:bodyPr>
          <a:lstStyle/>
          <a:p>
            <a:r>
              <a:rPr lang="en-IN" sz="6600" b="1" dirty="0" smtClean="0"/>
              <a:t>Sales Report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err="1" smtClean="0"/>
              <a:t>Airchains</a:t>
            </a:r>
            <a:endParaRPr lang="en-US" dirty="0"/>
          </a:p>
        </p:txBody>
      </p:sp>
      <p:pic>
        <p:nvPicPr>
          <p:cNvPr id="4" name="Picture 3" descr="Airchains-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19724" y="5072074"/>
            <a:ext cx="1724276" cy="8771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Market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GB" sz="3200" dirty="0" smtClean="0"/>
              <a:t>Increases </a:t>
            </a:r>
            <a:r>
              <a:rPr lang="en-GB" sz="3200" dirty="0" smtClean="0"/>
              <a:t>our supply chain with vendors like AF Brew and TOOL, who account for 31% of our total </a:t>
            </a:r>
            <a:r>
              <a:rPr lang="en-GB" sz="3200" dirty="0" smtClean="0"/>
              <a:t>sales</a:t>
            </a:r>
            <a:endParaRPr lang="en-GB" sz="3200" dirty="0" smtClean="0"/>
          </a:p>
          <a:p>
            <a:r>
              <a:rPr lang="en-GB" sz="3200" dirty="0" smtClean="0"/>
              <a:t>Russia contributes 39% of total sales alone, with $9797.82, so we should increase production in this particular </a:t>
            </a:r>
            <a:r>
              <a:rPr lang="en-GB" sz="3200" dirty="0" smtClean="0"/>
              <a:t>region</a:t>
            </a:r>
            <a:endParaRPr lang="en-GB" sz="3200" dirty="0" smtClean="0"/>
          </a:p>
          <a:p>
            <a:r>
              <a:rPr lang="en-GB" sz="3200" dirty="0" smtClean="0"/>
              <a:t>The top 10 product codes with the most sales are 429, 1161, 1179, 2180, 3156, 3578, 4166, 4355, 4880, and </a:t>
            </a:r>
            <a:r>
              <a:rPr lang="en-GB" sz="3200" dirty="0" smtClean="0"/>
              <a:t>5331</a:t>
            </a:r>
            <a:endParaRPr lang="en-GB" sz="32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Increase </a:t>
            </a:r>
            <a:r>
              <a:rPr lang="en-GB" dirty="0" smtClean="0"/>
              <a:t>the retail price in Russia to a certain extent.</a:t>
            </a:r>
          </a:p>
          <a:p>
            <a:r>
              <a:rPr lang="en-GB" dirty="0" smtClean="0"/>
              <a:t>Offering </a:t>
            </a:r>
            <a:r>
              <a:rPr lang="en-GB" dirty="0" smtClean="0"/>
              <a:t>sale promotions in regions with the lowest sales those are Israel, China, and Brazil to boost the volume of sales.</a:t>
            </a:r>
          </a:p>
          <a:p>
            <a:r>
              <a:rPr lang="en-GB" dirty="0" smtClean="0"/>
              <a:t>Marketing insights can be classified by targeting the above points to gain maximum profit.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Name : </a:t>
            </a:r>
            <a:r>
              <a:rPr lang="en-IN" dirty="0" err="1" smtClean="0"/>
              <a:t>Ankit</a:t>
            </a:r>
            <a:r>
              <a:rPr lang="en-IN" dirty="0" smtClean="0"/>
              <a:t> Sharma</a:t>
            </a:r>
          </a:p>
          <a:p>
            <a:r>
              <a:rPr lang="en-IN" dirty="0" smtClean="0"/>
              <a:t>Contact : 998121857</a:t>
            </a:r>
          </a:p>
          <a:p>
            <a:r>
              <a:rPr lang="en-IN" dirty="0" smtClean="0"/>
              <a:t>Email address : ankitsharma.as05@gmail.com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Purpose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 smtClean="0"/>
              <a:t>To </a:t>
            </a:r>
            <a:r>
              <a:rPr lang="en-IN" sz="3200" dirty="0" smtClean="0"/>
              <a:t>identify </a:t>
            </a:r>
            <a:r>
              <a:rPr lang="en-IN" sz="3200" dirty="0" smtClean="0"/>
              <a:t>the market strategies to cope </a:t>
            </a:r>
            <a:r>
              <a:rPr lang="en-IN" sz="3200" dirty="0" smtClean="0"/>
              <a:t>with the </a:t>
            </a:r>
            <a:r>
              <a:rPr lang="en-IN" sz="3200" dirty="0" smtClean="0"/>
              <a:t>organisation</a:t>
            </a:r>
          </a:p>
          <a:p>
            <a:r>
              <a:rPr lang="en-GB" sz="3200" dirty="0" smtClean="0"/>
              <a:t>Deriving meaningful insights from data for </a:t>
            </a:r>
            <a:r>
              <a:rPr lang="en-US" sz="3200" dirty="0" smtClean="0"/>
              <a:t> </a:t>
            </a:r>
            <a:r>
              <a:rPr lang="en-US" sz="3200" dirty="0" smtClean="0"/>
              <a:t>triumphant</a:t>
            </a:r>
            <a:r>
              <a:rPr lang="en-GB" sz="3200" dirty="0" smtClean="0"/>
              <a:t> </a:t>
            </a:r>
            <a:r>
              <a:rPr lang="en-GB" sz="3200" dirty="0" smtClean="0"/>
              <a:t>future business goals</a:t>
            </a:r>
            <a:endParaRPr lang="en-IN" sz="3200" dirty="0" smtClean="0"/>
          </a:p>
          <a:p>
            <a:r>
              <a:rPr lang="en-IN" sz="3200" dirty="0" smtClean="0"/>
              <a:t>Establishing interactive relationships within the </a:t>
            </a:r>
            <a:r>
              <a:rPr lang="en-IN" sz="3200" dirty="0" smtClean="0"/>
              <a:t>s</a:t>
            </a:r>
            <a:r>
              <a:rPr lang="en-IN" sz="3200" dirty="0" smtClean="0"/>
              <a:t>ales </a:t>
            </a:r>
            <a:r>
              <a:rPr lang="en-IN" sz="3200" dirty="0" smtClean="0"/>
              <a:t>data</a:t>
            </a:r>
          </a:p>
          <a:p>
            <a:r>
              <a:rPr lang="en-GB" sz="3200" dirty="0" smtClean="0"/>
              <a:t>Creating graphical representations of the targeted </a:t>
            </a:r>
            <a:r>
              <a:rPr lang="en-GB" sz="3200" dirty="0" smtClean="0"/>
              <a:t>areas</a:t>
            </a:r>
          </a:p>
          <a:p>
            <a:r>
              <a:rPr lang="en-IN" sz="3200" dirty="0" smtClean="0"/>
              <a:t>Conclusion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Company Sales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company is </a:t>
            </a:r>
            <a:r>
              <a:rPr lang="en-IN" dirty="0" smtClean="0"/>
              <a:t>manufactured </a:t>
            </a:r>
            <a:r>
              <a:rPr lang="en-IN" dirty="0" smtClean="0"/>
              <a:t>3787 products till date</a:t>
            </a:r>
          </a:p>
          <a:p>
            <a:r>
              <a:rPr lang="en-IN" dirty="0" smtClean="0"/>
              <a:t>Total number of sales vendors in our  company are 240</a:t>
            </a:r>
          </a:p>
          <a:p>
            <a:r>
              <a:rPr lang="en-GB" dirty="0" smtClean="0"/>
              <a:t>Our company distributes products in 26 different </a:t>
            </a:r>
            <a:r>
              <a:rPr lang="en-GB" dirty="0" smtClean="0"/>
              <a:t>countries</a:t>
            </a:r>
          </a:p>
          <a:p>
            <a:r>
              <a:rPr lang="en-GB" dirty="0" smtClean="0"/>
              <a:t>We have 157 different retail prices based on country region. 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Retail Price on basis of Countries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 smtClean="0"/>
              <a:t>Russia accounts for 30% of retail sales, worth $</a:t>
            </a:r>
            <a:r>
              <a:rPr lang="en-GB" sz="3200" dirty="0" smtClean="0"/>
              <a:t>657704.85</a:t>
            </a:r>
            <a:endParaRPr lang="en-GB" sz="3200" dirty="0" smtClean="0"/>
          </a:p>
          <a:p>
            <a:r>
              <a:rPr lang="en-GB" sz="3200" dirty="0" smtClean="0"/>
              <a:t>The Belgium sales were 15% of the product cost.</a:t>
            </a:r>
          </a:p>
          <a:p>
            <a:r>
              <a:rPr lang="en-GB" sz="3200" dirty="0" smtClean="0"/>
              <a:t>With 14%, the United States has the third highest retail </a:t>
            </a:r>
            <a:r>
              <a:rPr lang="en-GB" sz="3200" dirty="0" smtClean="0"/>
              <a:t>price</a:t>
            </a:r>
            <a:endParaRPr lang="en-GB" sz="3200" dirty="0" smtClean="0"/>
          </a:p>
          <a:p>
            <a:r>
              <a:rPr lang="en-GB" sz="3200" dirty="0" smtClean="0"/>
              <a:t>The retail price in Sweden was 12%, the Netherlands was 7%, the UK was 6%, and so </a:t>
            </a:r>
            <a:r>
              <a:rPr lang="en-GB" sz="3200" dirty="0" smtClean="0"/>
              <a:t>on</a:t>
            </a:r>
            <a:endParaRPr lang="en-GB" sz="3200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ABV of sales per Country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Russia contributes the most sales, accounting for 39% of the total value of $</a:t>
            </a:r>
            <a:r>
              <a:rPr lang="en-GB" dirty="0" smtClean="0"/>
              <a:t>97,97.82</a:t>
            </a:r>
            <a:endParaRPr lang="en-GB" dirty="0" smtClean="0"/>
          </a:p>
          <a:p>
            <a:r>
              <a:rPr lang="en-GB" dirty="0" smtClean="0"/>
              <a:t>USA sales are recorded with an ABV value of $2685.39 and contribute 11% of total </a:t>
            </a:r>
            <a:r>
              <a:rPr lang="en-GB" dirty="0" smtClean="0"/>
              <a:t>sales</a:t>
            </a:r>
            <a:endParaRPr lang="en-GB" dirty="0" smtClean="0"/>
          </a:p>
          <a:p>
            <a:r>
              <a:rPr lang="en-GB" dirty="0" smtClean="0"/>
              <a:t>The Netherlands has the third-highest sales ($2412.6) and contributes 10% of total </a:t>
            </a:r>
            <a:r>
              <a:rPr lang="en-GB" dirty="0" smtClean="0"/>
              <a:t>shares</a:t>
            </a:r>
            <a:endParaRPr lang="en-GB" dirty="0" smtClean="0"/>
          </a:p>
          <a:p>
            <a:r>
              <a:rPr lang="en-GB" dirty="0" smtClean="0"/>
              <a:t>Sweden and Belgium contribute 9% of ABV in the form of values. Sweden is worth $2360.87, and Belgium is worth $</a:t>
            </a:r>
            <a:r>
              <a:rPr lang="en-GB" dirty="0" smtClean="0"/>
              <a:t>2312.2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Vendor with Most Sales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AF Brew has most sales with 19% of total sales containing the value $1745.9 </a:t>
            </a:r>
          </a:p>
          <a:p>
            <a:r>
              <a:rPr lang="en-US" dirty="0" smtClean="0"/>
              <a:t>To </a:t>
            </a:r>
            <a:r>
              <a:rPr lang="en-US" dirty="0" err="1" smtClean="0"/>
              <a:t>Ol</a:t>
            </a:r>
            <a:r>
              <a:rPr lang="en-US" dirty="0" smtClean="0"/>
              <a:t> has second most sales with $1103.2 </a:t>
            </a:r>
          </a:p>
          <a:p>
            <a:r>
              <a:rPr lang="en-US" dirty="0" err="1" smtClean="0"/>
              <a:t>Zagovor</a:t>
            </a:r>
            <a:r>
              <a:rPr lang="en-US" dirty="0" smtClean="0"/>
              <a:t> sales recorded with $978.3 and the vendor shares 10% of total ABV </a:t>
            </a:r>
          </a:p>
          <a:p>
            <a:r>
              <a:rPr lang="en-US" dirty="0" err="1" smtClean="0"/>
              <a:t>BrewDog</a:t>
            </a:r>
            <a:r>
              <a:rPr lang="en-US" dirty="0" smtClean="0"/>
              <a:t>, De </a:t>
            </a:r>
            <a:r>
              <a:rPr lang="en-US" dirty="0" err="1" smtClean="0"/>
              <a:t>Molen</a:t>
            </a:r>
            <a:r>
              <a:rPr lang="en-US" dirty="0" smtClean="0"/>
              <a:t> , </a:t>
            </a:r>
            <a:r>
              <a:rPr lang="en-US" dirty="0" err="1" smtClean="0"/>
              <a:t>Omnipollo</a:t>
            </a:r>
            <a:r>
              <a:rPr lang="en-US" dirty="0" smtClean="0"/>
              <a:t> , Bakunin, Jaws  vendors contributing with same sales value with 9%</a:t>
            </a:r>
          </a:p>
          <a:p>
            <a:r>
              <a:rPr lang="en-US" dirty="0" err="1" smtClean="0"/>
              <a:t>Pohjala</a:t>
            </a:r>
            <a:r>
              <a:rPr lang="en-US" dirty="0" smtClean="0"/>
              <a:t> and </a:t>
            </a:r>
            <a:r>
              <a:rPr lang="en-US" dirty="0" err="1" smtClean="0"/>
              <a:t>Brewski</a:t>
            </a:r>
            <a:r>
              <a:rPr lang="en-US" dirty="0" smtClean="0"/>
              <a:t> vendors contributes 7% of total sales with value $695.3 and $680.07 </a:t>
            </a:r>
            <a:endParaRPr lang="en-US" dirty="0" smtClean="0"/>
          </a:p>
          <a:p>
            <a:r>
              <a:rPr lang="en-IN" dirty="0" smtClean="0"/>
              <a:t>Increase the retail price in Russia to a certain extent.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210</TotalTime>
  <Words>453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Sales Report</vt:lpstr>
      <vt:lpstr>Purpose </vt:lpstr>
      <vt:lpstr>Company Sales Overview</vt:lpstr>
      <vt:lpstr>Retail Price on basis of Countries</vt:lpstr>
      <vt:lpstr>Slide 5</vt:lpstr>
      <vt:lpstr>ABV of sales per Country</vt:lpstr>
      <vt:lpstr>Slide 7</vt:lpstr>
      <vt:lpstr>Vendor with Most Sales</vt:lpstr>
      <vt:lpstr>Slide 9</vt:lpstr>
      <vt:lpstr>Market Strategies</vt:lpstr>
      <vt:lpstr>Slide 11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Report for Airchains</dc:title>
  <dc:creator>hp</dc:creator>
  <cp:lastModifiedBy>hp</cp:lastModifiedBy>
  <cp:revision>25</cp:revision>
  <dcterms:created xsi:type="dcterms:W3CDTF">2023-02-22T01:25:30Z</dcterms:created>
  <dcterms:modified xsi:type="dcterms:W3CDTF">2023-02-22T13:35:59Z</dcterms:modified>
</cp:coreProperties>
</file>