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8" r:id="rId1"/>
  </p:sldMasterIdLst>
  <p:sldIdLst>
    <p:sldId id="256" r:id="rId2"/>
    <p:sldId id="266" r:id="rId3"/>
    <p:sldId id="257" r:id="rId4"/>
    <p:sldId id="258" r:id="rId5"/>
    <p:sldId id="259" r:id="rId6"/>
    <p:sldId id="261" r:id="rId7"/>
    <p:sldId id="262"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DA51639-B2D6-4652-B8C3-1B4C224A7BAF}" type="datetimeFigureOut">
              <a:rPr lang="en-US" smtClean="0"/>
              <a:t>6/12/2023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316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778447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77463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01227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269088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BC48EC7-AF6A-48D3-8284-14BACBEBDD84}" type="datetimeFigureOut">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55480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BC48EC7-AF6A-48D3-8284-14BACBEBDD84}" type="datetimeFigureOut">
              <a:rPr lang="en-US" smtClean="0"/>
              <a:t>6/12/2023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37855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11A6AA8-A04B-4104-9AE2-BD48D340E27F}"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5598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4E0BF79-FAC6-4A96-8DE1-F7B82E2E1652}"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443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34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731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660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081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7227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847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429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501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BC48EC7-AF6A-48D3-8284-14BACBEBDD84}" type="datetimeFigureOut">
              <a:rPr lang="en-US" smtClean="0"/>
              <a:t>6/12/2023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93948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00E8-5B6F-E925-15D2-F6343B66A3BA}"/>
              </a:ext>
            </a:extLst>
          </p:cNvPr>
          <p:cNvSpPr>
            <a:spLocks noGrp="1"/>
          </p:cNvSpPr>
          <p:nvPr>
            <p:ph type="ctrTitle"/>
          </p:nvPr>
        </p:nvSpPr>
        <p:spPr>
          <a:xfrm>
            <a:off x="3239587" y="525262"/>
            <a:ext cx="9068192" cy="3110715"/>
          </a:xfrm>
        </p:spPr>
        <p:txBody>
          <a:bodyPr/>
          <a:lstStyle/>
          <a:p>
            <a:r>
              <a:rPr lang="en-US" b="1" u="sng" dirty="0"/>
              <a:t>URBANIC CLONE</a:t>
            </a:r>
            <a:endParaRPr lang="en-IN" b="1" u="sng" dirty="0"/>
          </a:p>
        </p:txBody>
      </p:sp>
      <p:sp>
        <p:nvSpPr>
          <p:cNvPr id="3" name="Subtitle 2">
            <a:extLst>
              <a:ext uri="{FF2B5EF4-FFF2-40B4-BE49-F238E27FC236}">
                <a16:creationId xmlns:a16="http://schemas.microsoft.com/office/drawing/2014/main" id="{A8C11DDE-219E-B3AD-80F3-09EC5347E4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934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FD05-C811-E306-DB72-990BE609867A}"/>
              </a:ext>
            </a:extLst>
          </p:cNvPr>
          <p:cNvSpPr>
            <a:spLocks noGrp="1"/>
          </p:cNvSpPr>
          <p:nvPr>
            <p:ph type="title"/>
          </p:nvPr>
        </p:nvSpPr>
        <p:spPr/>
        <p:txBody>
          <a:bodyPr/>
          <a:lstStyle/>
          <a:p>
            <a:r>
              <a:rPr lang="en-US" sz="2400" b="1" u="sng" dirty="0"/>
              <a:t>TABLE OF CONTENT</a:t>
            </a:r>
            <a:endParaRPr lang="en-IN" sz="2400" b="1" u="sng" dirty="0"/>
          </a:p>
        </p:txBody>
      </p:sp>
      <p:sp>
        <p:nvSpPr>
          <p:cNvPr id="3" name="Content Placeholder 2">
            <a:extLst>
              <a:ext uri="{FF2B5EF4-FFF2-40B4-BE49-F238E27FC236}">
                <a16:creationId xmlns:a16="http://schemas.microsoft.com/office/drawing/2014/main" id="{AE512728-93A8-5D73-2E82-96E7200A379B}"/>
              </a:ext>
            </a:extLst>
          </p:cNvPr>
          <p:cNvSpPr>
            <a:spLocks noGrp="1"/>
          </p:cNvSpPr>
          <p:nvPr>
            <p:ph idx="1"/>
          </p:nvPr>
        </p:nvSpPr>
        <p:spPr/>
        <p:txBody>
          <a:bodyPr/>
          <a:lstStyle/>
          <a:p>
            <a:r>
              <a:rPr lang="en-US" dirty="0"/>
              <a:t>INTRODUCTION</a:t>
            </a:r>
          </a:p>
          <a:p>
            <a:r>
              <a:rPr lang="en-US" dirty="0"/>
              <a:t>EXISTING SYSTEM </a:t>
            </a:r>
          </a:p>
          <a:p>
            <a:r>
              <a:rPr lang="en-US" dirty="0"/>
              <a:t>OBJECTIVE</a:t>
            </a:r>
          </a:p>
          <a:p>
            <a:r>
              <a:rPr lang="en-US" dirty="0"/>
              <a:t>SYSTEM REQUIREMENT</a:t>
            </a:r>
          </a:p>
          <a:p>
            <a:r>
              <a:rPr lang="en-US" dirty="0"/>
              <a:t>TECHNOLOGY</a:t>
            </a:r>
          </a:p>
          <a:p>
            <a:r>
              <a:rPr lang="en-US" dirty="0"/>
              <a:t>MODULES</a:t>
            </a:r>
          </a:p>
          <a:p>
            <a:r>
              <a:rPr lang="en-US" dirty="0"/>
              <a:t>SNAPSHOT</a:t>
            </a:r>
          </a:p>
          <a:p>
            <a:r>
              <a:rPr lang="en-US" dirty="0"/>
              <a:t>FUTURE SCOPE</a:t>
            </a:r>
          </a:p>
          <a:p>
            <a:endParaRPr lang="en-US" dirty="0"/>
          </a:p>
          <a:p>
            <a:endParaRPr lang="en-IN" dirty="0"/>
          </a:p>
        </p:txBody>
      </p:sp>
    </p:spTree>
    <p:extLst>
      <p:ext uri="{BB962C8B-B14F-4D97-AF65-F5344CB8AC3E}">
        <p14:creationId xmlns:p14="http://schemas.microsoft.com/office/powerpoint/2010/main" val="256413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6455-2C75-2BA3-0389-C72470547C7C}"/>
              </a:ext>
            </a:extLst>
          </p:cNvPr>
          <p:cNvSpPr>
            <a:spLocks noGrp="1"/>
          </p:cNvSpPr>
          <p:nvPr>
            <p:ph type="title"/>
          </p:nvPr>
        </p:nvSpPr>
        <p:spPr/>
        <p:txBody>
          <a:bodyPr>
            <a:normAutofit/>
          </a:bodyPr>
          <a:lstStyle/>
          <a:p>
            <a:pPr algn="just"/>
            <a:r>
              <a:rPr lang="en-US" sz="2400" b="1" u="sng" dirty="0"/>
              <a:t>INTRODUCTION</a:t>
            </a:r>
            <a:endParaRPr lang="en-IN" sz="2400" b="1" u="sng" dirty="0"/>
          </a:p>
        </p:txBody>
      </p:sp>
      <p:sp>
        <p:nvSpPr>
          <p:cNvPr id="3" name="Content Placeholder 2">
            <a:extLst>
              <a:ext uri="{FF2B5EF4-FFF2-40B4-BE49-F238E27FC236}">
                <a16:creationId xmlns:a16="http://schemas.microsoft.com/office/drawing/2014/main" id="{F7D327FA-2CD1-B694-6D61-FE19E2FC3393}"/>
              </a:ext>
            </a:extLst>
          </p:cNvPr>
          <p:cNvSpPr>
            <a:spLocks noGrp="1"/>
          </p:cNvSpPr>
          <p:nvPr>
            <p:ph idx="1"/>
          </p:nvPr>
        </p:nvSpPr>
        <p:spPr/>
        <p:txBody>
          <a:bodyPr>
            <a:normAutofit/>
          </a:bodyPr>
          <a:lstStyle/>
          <a:p>
            <a:pPr algn="just">
              <a:tabLst>
                <a:tab pos="457200" algn="l"/>
              </a:tabLst>
            </a:pPr>
            <a:r>
              <a:rPr lang="en-IN" sz="1900" dirty="0">
                <a:effectLst/>
                <a:latin typeface="Times New Roman" panose="02020603050405020304" pitchFamily="18" charset="0"/>
                <a:ea typeface="Times New Roman" panose="02020603050405020304" pitchFamily="18" charset="0"/>
              </a:rPr>
              <a:t>The </a:t>
            </a:r>
            <a:r>
              <a:rPr lang="en-IN" sz="1900" dirty="0" err="1">
                <a:effectLst/>
                <a:latin typeface="Times New Roman" panose="02020603050405020304" pitchFamily="18" charset="0"/>
                <a:ea typeface="Times New Roman" panose="02020603050405020304" pitchFamily="18" charset="0"/>
              </a:rPr>
              <a:t>Urbanic</a:t>
            </a:r>
            <a:r>
              <a:rPr lang="en-IN" sz="1900" dirty="0">
                <a:effectLst/>
                <a:latin typeface="Times New Roman" panose="02020603050405020304" pitchFamily="18" charset="0"/>
                <a:ea typeface="Times New Roman" panose="02020603050405020304" pitchFamily="18" charset="0"/>
              </a:rPr>
              <a:t> clone is a web-based e-commerce platform that provides a turnkey solution for businesses and entrepreneurs looking to start their own online store. This clone replicates the functionality and user experience of the popular </a:t>
            </a:r>
            <a:r>
              <a:rPr lang="en-IN" sz="1900" dirty="0" err="1">
                <a:effectLst/>
                <a:latin typeface="Times New Roman" panose="02020603050405020304" pitchFamily="18" charset="0"/>
                <a:ea typeface="Times New Roman" panose="02020603050405020304" pitchFamily="18" charset="0"/>
              </a:rPr>
              <a:t>Urbanic</a:t>
            </a:r>
            <a:r>
              <a:rPr lang="en-IN" sz="1900" dirty="0">
                <a:effectLst/>
                <a:latin typeface="Times New Roman" panose="02020603050405020304" pitchFamily="18" charset="0"/>
                <a:ea typeface="Times New Roman" panose="02020603050405020304" pitchFamily="18" charset="0"/>
              </a:rPr>
              <a:t> e-commerce platform, which is known for its user-friendly interface and modern design. </a:t>
            </a:r>
          </a:p>
          <a:p>
            <a:pPr algn="just">
              <a:tabLst>
                <a:tab pos="457200" algn="l"/>
              </a:tabLst>
            </a:pPr>
            <a:r>
              <a:rPr lang="en-IN" sz="1900" dirty="0">
                <a:effectLst/>
                <a:latin typeface="Times New Roman" panose="02020603050405020304" pitchFamily="18" charset="0"/>
                <a:ea typeface="Times New Roman" panose="02020603050405020304" pitchFamily="18" charset="0"/>
              </a:rPr>
              <a:t>With the </a:t>
            </a:r>
            <a:r>
              <a:rPr lang="en-IN" sz="1900" dirty="0" err="1">
                <a:effectLst/>
                <a:latin typeface="Times New Roman" panose="02020603050405020304" pitchFamily="18" charset="0"/>
                <a:ea typeface="Times New Roman" panose="02020603050405020304" pitchFamily="18" charset="0"/>
              </a:rPr>
              <a:t>Urbanic</a:t>
            </a:r>
            <a:r>
              <a:rPr lang="en-IN" sz="1900" dirty="0">
                <a:effectLst/>
                <a:latin typeface="Times New Roman" panose="02020603050405020304" pitchFamily="18" charset="0"/>
                <a:ea typeface="Times New Roman" panose="02020603050405020304" pitchFamily="18" charset="0"/>
              </a:rPr>
              <a:t> clone, businesses can create their own online store without the need for extensive technical knowledge or resources. The clone includes a range of features such as product listings, shopping cart management, payment processing, and order tracking, making it easy for businesses to manage their e-commerce operations.</a:t>
            </a:r>
          </a:p>
          <a:p>
            <a:pPr marL="0" indent="0">
              <a:buNone/>
            </a:pPr>
            <a:endParaRPr lang="en-IN" dirty="0"/>
          </a:p>
        </p:txBody>
      </p:sp>
    </p:spTree>
    <p:extLst>
      <p:ext uri="{BB962C8B-B14F-4D97-AF65-F5344CB8AC3E}">
        <p14:creationId xmlns:p14="http://schemas.microsoft.com/office/powerpoint/2010/main" val="101253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2261-4A96-20EA-E917-E54A17F29BAA}"/>
              </a:ext>
            </a:extLst>
          </p:cNvPr>
          <p:cNvSpPr>
            <a:spLocks noGrp="1"/>
          </p:cNvSpPr>
          <p:nvPr>
            <p:ph type="title"/>
          </p:nvPr>
        </p:nvSpPr>
        <p:spPr/>
        <p:txBody>
          <a:bodyPr>
            <a:normAutofit/>
          </a:bodyPr>
          <a:lstStyle/>
          <a:p>
            <a:r>
              <a:rPr lang="en-US" sz="2400" b="1" u="sng" dirty="0"/>
              <a:t>EXISTING SYSTEM</a:t>
            </a:r>
            <a:endParaRPr lang="en-IN" sz="2400" b="1" u="sng" dirty="0"/>
          </a:p>
        </p:txBody>
      </p:sp>
      <p:sp>
        <p:nvSpPr>
          <p:cNvPr id="3" name="Content Placeholder 2">
            <a:extLst>
              <a:ext uri="{FF2B5EF4-FFF2-40B4-BE49-F238E27FC236}">
                <a16:creationId xmlns:a16="http://schemas.microsoft.com/office/drawing/2014/main" id="{B78DCC73-093E-AD95-CF7B-B17B1CDED1F5}"/>
              </a:ext>
            </a:extLst>
          </p:cNvPr>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Urbanic</a:t>
            </a:r>
            <a:r>
              <a:rPr lang="en-US" dirty="0">
                <a:latin typeface="Times New Roman" panose="02020603050405020304" pitchFamily="18" charset="0"/>
                <a:ea typeface="Times New Roman" panose="02020603050405020304" pitchFamily="18" charset="0"/>
              </a:rPr>
              <a:t> e-commerce platform is a popular and powerful tool for businesses looking to create and manage their own online stores, there are several problems with the system that need to be addressed. These problems include:</a:t>
            </a:r>
            <a:endParaRPr lang="en-IN"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 Cost: One of the main problems with the </a:t>
            </a:r>
            <a:r>
              <a:rPr lang="en-US" dirty="0" err="1">
                <a:latin typeface="Times New Roman" panose="02020603050405020304" pitchFamily="18" charset="0"/>
                <a:ea typeface="Times New Roman" panose="02020603050405020304" pitchFamily="18" charset="0"/>
              </a:rPr>
              <a:t>Urbanic</a:t>
            </a:r>
            <a:r>
              <a:rPr lang="en-US" dirty="0">
                <a:latin typeface="Times New Roman" panose="02020603050405020304" pitchFamily="18" charset="0"/>
                <a:ea typeface="Times New Roman" panose="02020603050405020304" pitchFamily="18" charset="0"/>
              </a:rPr>
              <a:t> platform is its cost. While it offers a comprehensive set of features, the platform can be expensive for small businesses and entrepreneurs to use, particularly those who are just starting out.</a:t>
            </a:r>
            <a:endParaRPr lang="en-IN"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Integration: While the </a:t>
            </a:r>
            <a:r>
              <a:rPr lang="en-US" dirty="0" err="1">
                <a:latin typeface="Times New Roman" panose="02020603050405020304" pitchFamily="18" charset="0"/>
                <a:ea typeface="Times New Roman" panose="02020603050405020304" pitchFamily="18" charset="0"/>
              </a:rPr>
              <a:t>Urbanic</a:t>
            </a:r>
            <a:r>
              <a:rPr lang="en-US" dirty="0">
                <a:latin typeface="Times New Roman" panose="02020603050405020304" pitchFamily="18" charset="0"/>
                <a:ea typeface="Times New Roman" panose="02020603050405020304" pitchFamily="18" charset="0"/>
              </a:rPr>
              <a:t> platform integrates with a range of payment gateways and shipping providers, businesses may find it challenging to integrate with other third-party systems and services. </a:t>
            </a:r>
            <a:endParaRPr lang="en-IN"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Security: The </a:t>
            </a:r>
            <a:r>
              <a:rPr lang="en-US" dirty="0" err="1">
                <a:latin typeface="Times New Roman" panose="02020603050405020304" pitchFamily="18" charset="0"/>
                <a:ea typeface="Times New Roman" panose="02020603050405020304" pitchFamily="18" charset="0"/>
              </a:rPr>
              <a:t>Urbanic</a:t>
            </a:r>
            <a:r>
              <a:rPr lang="en-US" dirty="0">
                <a:latin typeface="Times New Roman" panose="02020603050405020304" pitchFamily="18" charset="0"/>
                <a:ea typeface="Times New Roman" panose="02020603050405020304" pitchFamily="18" charset="0"/>
              </a:rPr>
              <a:t> ay need to implement additional security measures to ensure the safety and security o</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6041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3AD2-B2AF-0DBE-F9EE-2988A11ABDED}"/>
              </a:ext>
            </a:extLst>
          </p:cNvPr>
          <p:cNvSpPr>
            <a:spLocks noGrp="1"/>
          </p:cNvSpPr>
          <p:nvPr>
            <p:ph type="title"/>
          </p:nvPr>
        </p:nvSpPr>
        <p:spPr/>
        <p:txBody>
          <a:bodyPr>
            <a:normAutofit/>
          </a:bodyPr>
          <a:lstStyle/>
          <a:p>
            <a:r>
              <a:rPr lang="en-US" sz="2400" b="1" u="sng" dirty="0"/>
              <a:t>OBJECTIVE</a:t>
            </a:r>
            <a:r>
              <a:rPr lang="en-US" sz="2400" u="sng" dirty="0"/>
              <a:t> </a:t>
            </a:r>
            <a:endParaRPr lang="en-IN" sz="2400" u="sng" dirty="0"/>
          </a:p>
        </p:txBody>
      </p:sp>
      <p:sp>
        <p:nvSpPr>
          <p:cNvPr id="3" name="Content Placeholder 2">
            <a:extLst>
              <a:ext uri="{FF2B5EF4-FFF2-40B4-BE49-F238E27FC236}">
                <a16:creationId xmlns:a16="http://schemas.microsoft.com/office/drawing/2014/main" id="{53C67F8B-F118-5839-27B3-5838C7AD924B}"/>
              </a:ext>
            </a:extLst>
          </p:cNvPr>
          <p:cNvSpPr>
            <a:spLocks noGrp="1"/>
          </p:cNvSpPr>
          <p:nvPr>
            <p:ph idx="1"/>
          </p:nvPr>
        </p:nvSpPr>
        <p:spPr/>
        <p:txBody>
          <a:bodyPr>
            <a:normAutofit fontScale="92500"/>
          </a:bodyPr>
          <a:lstStyle/>
          <a:p>
            <a:pPr algn="just"/>
            <a:r>
              <a:rPr lang="en-US" sz="1800" dirty="0">
                <a:effectLst/>
                <a:latin typeface="Times New Roman" panose="02020603050405020304" pitchFamily="18" charset="0"/>
                <a:ea typeface="Times New Roman" panose="02020603050405020304" pitchFamily="18" charset="0"/>
              </a:rPr>
              <a:t>Developing a user-friendly interface that is easy to navigate and use for both businesses and customers.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Providing affordable pricing options for businesses of all sizes, including small startups and entrepreneurs.</a:t>
            </a:r>
            <a:endParaRPr lang="en-IN" dirty="0">
              <a:latin typeface="Times New Roman" panose="02020603050405020304" pitchFamily="18" charset="0"/>
              <a:ea typeface="Times New Roman" panose="02020603050405020304" pitchFamily="18" charset="0"/>
            </a:endParaRPr>
          </a:p>
          <a:p>
            <a:pPr algn="just"/>
            <a:r>
              <a:rPr lang="en-US" sz="1800">
                <a:effectLst/>
                <a:latin typeface="Times New Roman" panose="02020603050405020304" pitchFamily="18" charset="0"/>
                <a:ea typeface="Times New Roman" panose="02020603050405020304" pitchFamily="18" charset="0"/>
              </a:rPr>
              <a:t>Utilizing </a:t>
            </a:r>
            <a:r>
              <a:rPr lang="en-US" sz="1800" dirty="0">
                <a:effectLst/>
                <a:latin typeface="Times New Roman" panose="02020603050405020304" pitchFamily="18" charset="0"/>
                <a:ea typeface="Times New Roman" panose="02020603050405020304" pitchFamily="18" charset="0"/>
              </a:rPr>
              <a:t>Integrating with a range of third-party systems and services to streamline business operations and increase efficiency.</a:t>
            </a:r>
            <a:endParaRPr lang="en-IN"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Implementing advanced security measures to protect sensitive user and payment information.</a:t>
            </a:r>
            <a:endParaRPr lang="en-IN"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Providing comprehensive customer support and technical assistance to ensure that businesses can make the most of the platform's features and capabilities.</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sz="1600" dirty="0"/>
          </a:p>
        </p:txBody>
      </p:sp>
    </p:spTree>
    <p:extLst>
      <p:ext uri="{BB962C8B-B14F-4D97-AF65-F5344CB8AC3E}">
        <p14:creationId xmlns:p14="http://schemas.microsoft.com/office/powerpoint/2010/main" val="401577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ABD8-43E5-EFFE-770E-F55822F09637}"/>
              </a:ext>
            </a:extLst>
          </p:cNvPr>
          <p:cNvSpPr>
            <a:spLocks noGrp="1"/>
          </p:cNvSpPr>
          <p:nvPr>
            <p:ph type="title"/>
          </p:nvPr>
        </p:nvSpPr>
        <p:spPr/>
        <p:txBody>
          <a:bodyPr>
            <a:normAutofit/>
          </a:bodyPr>
          <a:lstStyle/>
          <a:p>
            <a:r>
              <a:rPr lang="en-US" sz="2400" b="1" u="sng" dirty="0"/>
              <a:t>TECHNOLOGY</a:t>
            </a:r>
            <a:endParaRPr lang="en-IN" sz="2400" b="1" u="sng" dirty="0"/>
          </a:p>
        </p:txBody>
      </p:sp>
      <p:sp>
        <p:nvSpPr>
          <p:cNvPr id="3" name="Content Placeholder 2">
            <a:extLst>
              <a:ext uri="{FF2B5EF4-FFF2-40B4-BE49-F238E27FC236}">
                <a16:creationId xmlns:a16="http://schemas.microsoft.com/office/drawing/2014/main" id="{E8A3F219-609E-AE02-147C-D56745865AD9}"/>
              </a:ext>
            </a:extLst>
          </p:cNvPr>
          <p:cNvSpPr>
            <a:spLocks noGrp="1"/>
          </p:cNvSpPr>
          <p:nvPr>
            <p:ph idx="1"/>
          </p:nvPr>
        </p:nvSpPr>
        <p:spPr/>
        <p:txBody>
          <a:bodyPr/>
          <a:lstStyle/>
          <a:p>
            <a:pPr marL="114300">
              <a:spcBef>
                <a:spcPts val="430"/>
              </a:spcBef>
              <a:spcAft>
                <a:spcPts val="0"/>
              </a:spcAft>
            </a:pPr>
            <a:r>
              <a:rPr lang="en-US" sz="1800" b="1" dirty="0">
                <a:effectLst/>
                <a:latin typeface="Times New Roman" panose="02020603050405020304" pitchFamily="18" charset="0"/>
                <a:ea typeface="Times New Roman" panose="02020603050405020304" pitchFamily="18" charset="0"/>
              </a:rPr>
              <a:t>Frontend:</a:t>
            </a:r>
            <a:r>
              <a:rPr lang="en-US" sz="1800" b="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HTML,CSS,JAVASCRIPT,BOOTSTRAP</a:t>
            </a:r>
            <a:endParaRPr lang="en-IN" dirty="0">
              <a:latin typeface="Times New Roman" panose="02020603050405020304" pitchFamily="18" charset="0"/>
              <a:ea typeface="Times New Roman" panose="02020603050405020304" pitchFamily="18" charset="0"/>
            </a:endParaRPr>
          </a:p>
          <a:p>
            <a:pPr>
              <a:spcBef>
                <a:spcPts val="430"/>
              </a:spcBef>
            </a:pPr>
            <a:r>
              <a:rPr lang="en-IN"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Backend: </a:t>
            </a:r>
            <a:r>
              <a:rPr lang="en-US" sz="1800" dirty="0">
                <a:effectLst/>
                <a:latin typeface="Times New Roman" panose="02020603050405020304" pitchFamily="18" charset="0"/>
                <a:ea typeface="Times New Roman" panose="02020603050405020304" pitchFamily="18" charset="0"/>
              </a:rPr>
              <a:t>NODE JS</a:t>
            </a:r>
          </a:p>
          <a:p>
            <a:pPr>
              <a:spcBef>
                <a:spcPts val="430"/>
              </a:spcBef>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Database: </a:t>
            </a:r>
            <a:r>
              <a:rPr lang="en-US" sz="1600" dirty="0">
                <a:effectLst/>
                <a:latin typeface="Times New Roman" panose="02020603050405020304" pitchFamily="18" charset="0"/>
                <a:ea typeface="Times New Roman" panose="02020603050405020304" pitchFamily="18" charset="0"/>
              </a:rPr>
              <a:t>MONGO DB</a:t>
            </a:r>
          </a:p>
          <a:p>
            <a:pPr>
              <a:spcBef>
                <a:spcPts val="430"/>
              </a:spcBef>
            </a:pPr>
            <a:r>
              <a:rPr lang="en-US" sz="1800" b="1" dirty="0">
                <a:effectLst/>
                <a:latin typeface="Times New Roman" panose="02020603050405020304" pitchFamily="18" charset="0"/>
                <a:ea typeface="Times New Roman" panose="02020603050405020304" pitchFamily="18" charset="0"/>
              </a:rPr>
              <a:t>   Framework: </a:t>
            </a:r>
            <a:r>
              <a:rPr lang="en-US" sz="1600" dirty="0">
                <a:effectLst/>
                <a:latin typeface="Times New Roman" panose="02020603050405020304" pitchFamily="18" charset="0"/>
                <a:ea typeface="Times New Roman" panose="02020603050405020304" pitchFamily="18" charset="0"/>
              </a:rPr>
              <a:t>Express</a:t>
            </a:r>
            <a:r>
              <a:rPr lang="en-IN"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JS</a:t>
            </a:r>
            <a:endParaRPr lang="en-IN" sz="1600" dirty="0"/>
          </a:p>
        </p:txBody>
      </p:sp>
    </p:spTree>
    <p:extLst>
      <p:ext uri="{BB962C8B-B14F-4D97-AF65-F5344CB8AC3E}">
        <p14:creationId xmlns:p14="http://schemas.microsoft.com/office/powerpoint/2010/main" val="81894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0AA4-2710-56DE-E4CF-2FABE05844BD}"/>
              </a:ext>
            </a:extLst>
          </p:cNvPr>
          <p:cNvSpPr>
            <a:spLocks noGrp="1"/>
          </p:cNvSpPr>
          <p:nvPr>
            <p:ph type="title"/>
          </p:nvPr>
        </p:nvSpPr>
        <p:spPr/>
        <p:txBody>
          <a:bodyPr>
            <a:normAutofit/>
          </a:bodyPr>
          <a:lstStyle/>
          <a:p>
            <a:r>
              <a:rPr lang="en-US" sz="2400" b="1" u="sng" dirty="0"/>
              <a:t>MODULES</a:t>
            </a:r>
            <a:endParaRPr lang="en-IN" sz="2400" b="1" u="sng" dirty="0"/>
          </a:p>
        </p:txBody>
      </p:sp>
      <p:sp>
        <p:nvSpPr>
          <p:cNvPr id="3" name="Content Placeholder 2">
            <a:extLst>
              <a:ext uri="{FF2B5EF4-FFF2-40B4-BE49-F238E27FC236}">
                <a16:creationId xmlns:a16="http://schemas.microsoft.com/office/drawing/2014/main" id="{4E91D098-4703-CAAD-01B0-304F90288D05}"/>
              </a:ext>
            </a:extLst>
          </p:cNvPr>
          <p:cNvSpPr>
            <a:spLocks noGrp="1"/>
          </p:cNvSpPr>
          <p:nvPr>
            <p:ph idx="1"/>
          </p:nvPr>
        </p:nvSpPr>
        <p:spPr/>
        <p:txBody>
          <a:bodyPr>
            <a:noAutofit/>
          </a:bodyPr>
          <a:lstStyle/>
          <a:p>
            <a:pPr marL="0" indent="0">
              <a:spcBef>
                <a:spcPts val="35"/>
              </a:spcBef>
              <a:buNone/>
            </a:pPr>
            <a:r>
              <a:rPr lang="en-US" sz="1600" dirty="0">
                <a:effectLst/>
                <a:latin typeface="Times New Roman" panose="02020603050405020304" pitchFamily="18" charset="0"/>
                <a:ea typeface="Times New Roman" panose="02020603050405020304" pitchFamily="18" charset="0"/>
              </a:rPr>
              <a:t>The modules of the </a:t>
            </a:r>
            <a:r>
              <a:rPr lang="en-US" sz="1600" dirty="0" err="1">
                <a:effectLst/>
                <a:latin typeface="Times New Roman" panose="02020603050405020304" pitchFamily="18" charset="0"/>
                <a:ea typeface="Times New Roman" panose="02020603050405020304" pitchFamily="18" charset="0"/>
              </a:rPr>
              <a:t>Urbanic</a:t>
            </a:r>
            <a:r>
              <a:rPr lang="en-US" sz="1600" dirty="0">
                <a:effectLst/>
                <a:latin typeface="Times New Roman" panose="02020603050405020304" pitchFamily="18" charset="0"/>
                <a:ea typeface="Times New Roman" panose="02020603050405020304" pitchFamily="18" charset="0"/>
              </a:rPr>
              <a:t> clone include: </a:t>
            </a:r>
            <a:endParaRPr lang="en-IN" sz="1600" dirty="0">
              <a:effectLst/>
              <a:latin typeface="Times New Roman" panose="02020603050405020304" pitchFamily="18" charset="0"/>
              <a:ea typeface="Times New Roman" panose="02020603050405020304" pitchFamily="18" charset="0"/>
            </a:endParaRPr>
          </a:p>
          <a:p>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 User Module:</a:t>
            </a:r>
            <a:r>
              <a:rPr lang="en-US" sz="1600" dirty="0">
                <a:effectLst/>
                <a:latin typeface="Times New Roman" panose="02020603050405020304" pitchFamily="18" charset="0"/>
                <a:ea typeface="Times New Roman" panose="02020603050405020304" pitchFamily="18" charset="0"/>
              </a:rPr>
              <a:t> The User Module is the primary module of the </a:t>
            </a:r>
            <a:r>
              <a:rPr lang="en-US" sz="1600" dirty="0" err="1">
                <a:effectLst/>
                <a:latin typeface="Times New Roman" panose="02020603050405020304" pitchFamily="18" charset="0"/>
                <a:ea typeface="Times New Roman" panose="02020603050405020304" pitchFamily="18" charset="0"/>
              </a:rPr>
              <a:t>Urbanic</a:t>
            </a:r>
            <a:r>
              <a:rPr lang="en-US" sz="1600" dirty="0">
                <a:effectLst/>
                <a:latin typeface="Times New Roman" panose="02020603050405020304" pitchFamily="18" charset="0"/>
                <a:ea typeface="Times New Roman" panose="02020603050405020304" pitchFamily="18" charset="0"/>
              </a:rPr>
              <a:t> clone and is responsible for managing user accounts, including account creation, login, and account management. This module includes features such as user profiles, account settings, and order history. </a:t>
            </a:r>
            <a:endParaRPr lang="en-IN" sz="1600" dirty="0">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 Product Module:</a:t>
            </a:r>
            <a:r>
              <a:rPr lang="en-US" sz="1600" dirty="0">
                <a:effectLst/>
                <a:latin typeface="Times New Roman" panose="02020603050405020304" pitchFamily="18" charset="0"/>
                <a:ea typeface="Times New Roman" panose="02020603050405020304" pitchFamily="18" charset="0"/>
              </a:rPr>
              <a:t> The Product Module is responsible for managing the products available for purchase on the e-commerce platform. This module includes features such as product listings, product descriptions, images, and pricing information. </a:t>
            </a:r>
            <a:endParaRPr lang="en-IN" sz="1600" dirty="0">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 Order Module:</a:t>
            </a:r>
            <a:r>
              <a:rPr lang="en-US" sz="1600" dirty="0">
                <a:effectLst/>
                <a:latin typeface="Times New Roman" panose="02020603050405020304" pitchFamily="18" charset="0"/>
                <a:ea typeface="Times New Roman" panose="02020603050405020304" pitchFamily="18" charset="0"/>
              </a:rPr>
              <a:t> The Order Module is responsible for managing the order processing and fulfillment process. This module includes features such as shopping cart, checkout process, order confirmation, and order tracking. </a:t>
            </a:r>
            <a:endParaRPr lang="en-IN" sz="1600" dirty="0">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Payment Module:</a:t>
            </a:r>
            <a:r>
              <a:rPr lang="en-US" sz="1600" dirty="0">
                <a:effectLst/>
                <a:latin typeface="Times New Roman" panose="02020603050405020304" pitchFamily="18" charset="0"/>
                <a:ea typeface="Times New Roman" panose="02020603050405020304" pitchFamily="18" charset="0"/>
              </a:rPr>
              <a:t> The Payment Module is responsible for managing the payment processing system for the e-commerce platform. This module includes features such as integration with payment gateways, processing of credit card payments, and handling of refunds.</a:t>
            </a:r>
            <a:r>
              <a:rPr lang="en-US" sz="1600" b="1" dirty="0">
                <a:effectLst/>
                <a:latin typeface="Times New Roman" panose="02020603050405020304" pitchFamily="18" charset="0"/>
                <a:ea typeface="Times New Roman" panose="02020603050405020304" pitchFamily="18" charset="0"/>
              </a:rPr>
              <a:t> </a:t>
            </a:r>
            <a:endParaRPr lang="en-IN" sz="1600" dirty="0"/>
          </a:p>
        </p:txBody>
      </p:sp>
    </p:spTree>
    <p:extLst>
      <p:ext uri="{BB962C8B-B14F-4D97-AF65-F5344CB8AC3E}">
        <p14:creationId xmlns:p14="http://schemas.microsoft.com/office/powerpoint/2010/main" val="62968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F82E-865C-CA50-BB9D-12E21EDE2AE6}"/>
              </a:ext>
            </a:extLst>
          </p:cNvPr>
          <p:cNvSpPr>
            <a:spLocks noGrp="1"/>
          </p:cNvSpPr>
          <p:nvPr>
            <p:ph type="title"/>
          </p:nvPr>
        </p:nvSpPr>
        <p:spPr/>
        <p:txBody>
          <a:bodyPr/>
          <a:lstStyle/>
          <a:p>
            <a:r>
              <a:rPr lang="en-US" sz="2400" b="1" u="sng" dirty="0"/>
              <a:t>SNAPSHOT</a:t>
            </a:r>
            <a:endParaRPr lang="en-IN" sz="2400" b="1" u="sng" dirty="0"/>
          </a:p>
        </p:txBody>
      </p:sp>
      <p:pic>
        <p:nvPicPr>
          <p:cNvPr id="4" name="Picture 3">
            <a:extLst>
              <a:ext uri="{FF2B5EF4-FFF2-40B4-BE49-F238E27FC236}">
                <a16:creationId xmlns:a16="http://schemas.microsoft.com/office/drawing/2014/main" id="{8A44185B-8951-C882-FCA1-021D1410DF77}"/>
              </a:ext>
            </a:extLst>
          </p:cNvPr>
          <p:cNvPicPr>
            <a:picLocks noChangeAspect="1"/>
          </p:cNvPicPr>
          <p:nvPr/>
        </p:nvPicPr>
        <p:blipFill>
          <a:blip r:embed="rId2"/>
          <a:stretch>
            <a:fillRect/>
          </a:stretch>
        </p:blipFill>
        <p:spPr>
          <a:xfrm>
            <a:off x="2299317" y="2565091"/>
            <a:ext cx="6684885" cy="3760248"/>
          </a:xfrm>
          <a:prstGeom prst="rect">
            <a:avLst/>
          </a:prstGeom>
        </p:spPr>
      </p:pic>
    </p:spTree>
    <p:extLst>
      <p:ext uri="{BB962C8B-B14F-4D97-AF65-F5344CB8AC3E}">
        <p14:creationId xmlns:p14="http://schemas.microsoft.com/office/powerpoint/2010/main" val="183649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083A-21AE-3CE2-E65C-0CE1931D70D1}"/>
              </a:ext>
            </a:extLst>
          </p:cNvPr>
          <p:cNvSpPr>
            <a:spLocks noGrp="1"/>
          </p:cNvSpPr>
          <p:nvPr>
            <p:ph type="title"/>
          </p:nvPr>
        </p:nvSpPr>
        <p:spPr/>
        <p:txBody>
          <a:bodyPr>
            <a:normAutofit/>
          </a:bodyPr>
          <a:lstStyle/>
          <a:p>
            <a:r>
              <a:rPr lang="en-US" sz="2400" b="1" u="sng" dirty="0"/>
              <a:t>FUTURE SCOPE </a:t>
            </a:r>
            <a:endParaRPr lang="en-IN" sz="2400" b="1" u="sng" dirty="0"/>
          </a:p>
        </p:txBody>
      </p:sp>
      <p:sp>
        <p:nvSpPr>
          <p:cNvPr id="3" name="Content Placeholder 2">
            <a:extLst>
              <a:ext uri="{FF2B5EF4-FFF2-40B4-BE49-F238E27FC236}">
                <a16:creationId xmlns:a16="http://schemas.microsoft.com/office/drawing/2014/main" id="{2E2956CF-03EA-4289-523D-088A8414F9E0}"/>
              </a:ext>
            </a:extLst>
          </p:cNvPr>
          <p:cNvSpPr>
            <a:spLocks noGrp="1"/>
          </p:cNvSpPr>
          <p:nvPr>
            <p:ph idx="1"/>
          </p:nvPr>
        </p:nvSpPr>
        <p:spPr/>
        <p:txBody>
          <a:bodyPr>
            <a:normAutofit/>
          </a:bodyPr>
          <a:lstStyle/>
          <a:p>
            <a:r>
              <a:rPr lang="en-US" dirty="0"/>
              <a:t>1. Expansion to new cities: As the project gains traction and proves its viability, expanding to new cities and regions can be a significant opportunity. </a:t>
            </a:r>
            <a:r>
              <a:rPr lang="en-US" dirty="0" err="1"/>
              <a:t>Urbanic</a:t>
            </a:r>
            <a:r>
              <a:rPr lang="en-US" dirty="0"/>
              <a:t> clones can be customized to suit the needs of specific urban areas, offering localized services and solutions.</a:t>
            </a:r>
          </a:p>
          <a:p>
            <a:r>
              <a:rPr lang="en-US" dirty="0"/>
              <a:t>2. Integration of emerging technologies: Future iterations of the </a:t>
            </a:r>
            <a:r>
              <a:rPr lang="en-US" dirty="0" err="1"/>
              <a:t>Urbanic</a:t>
            </a:r>
            <a:r>
              <a:rPr lang="en-US" dirty="0"/>
              <a:t> clone project can integrate emerging technologies such as artificial intelligence, machine learning, Internet of Things (IoT), and blockchain. These technologies can enhance the efficiency, scalability, and security of the platform, providing better user experiences and enabling new services.</a:t>
            </a:r>
            <a:endParaRPr lang="en-IN" dirty="0"/>
          </a:p>
        </p:txBody>
      </p:sp>
    </p:spTree>
    <p:extLst>
      <p:ext uri="{BB962C8B-B14F-4D97-AF65-F5344CB8AC3E}">
        <p14:creationId xmlns:p14="http://schemas.microsoft.com/office/powerpoint/2010/main" val="275043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Urbanic clone</Template>
  <TotalTime>14</TotalTime>
  <Words>667</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 Boardroom</vt:lpstr>
      <vt:lpstr>URBANIC CLONE</vt:lpstr>
      <vt:lpstr>TABLE OF CONTENT</vt:lpstr>
      <vt:lpstr>INTRODUCTION</vt:lpstr>
      <vt:lpstr>EXISTING SYSTEM</vt:lpstr>
      <vt:lpstr>OBJECTIVE </vt:lpstr>
      <vt:lpstr>TECHNOLOGY</vt:lpstr>
      <vt:lpstr>MODULES</vt:lpstr>
      <vt:lpstr>SNAPSHOT</vt:lpstr>
      <vt:lpstr>FUTURE SCOPE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URBANIC CLONE</dc:title>
  <dc:creator>Shreshtha Tiwari</dc:creator>
  <cp:lastModifiedBy>pc</cp:lastModifiedBy>
  <cp:revision>6</cp:revision>
  <dcterms:created xsi:type="dcterms:W3CDTF">2023-06-12T08:42:08Z</dcterms:created>
  <dcterms:modified xsi:type="dcterms:W3CDTF">2023-06-12T09:21:47Z</dcterms:modified>
</cp:coreProperties>
</file>