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96" r:id="rId18"/>
    <p:sldId id="297" r:id="rId19"/>
    <p:sldId id="273" r:id="rId20"/>
    <p:sldId id="274" r:id="rId21"/>
    <p:sldId id="275" r:id="rId22"/>
    <p:sldId id="276" r:id="rId23"/>
    <p:sldId id="295"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108" y="6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Arial"/>
                <a:ea typeface="Arial"/>
                <a:cs typeface="Arial"/>
                <a:sym typeface="Arial"/>
              </a:defRPr>
            </a:lvl1pPr>
            <a:lvl2pPr marL="457200" marR="0" lvl="1" indent="0" algn="l" rtl="0">
              <a:spcBef>
                <a:spcPts val="0"/>
              </a:spcBef>
              <a:buChar char="○"/>
              <a:defRPr sz="1200" b="0" i="0" u="none" strike="noStrike" cap="none">
                <a:solidFill>
                  <a:schemeClr val="dk1"/>
                </a:solidFill>
                <a:latin typeface="Arial"/>
                <a:ea typeface="Arial"/>
                <a:cs typeface="Arial"/>
                <a:sym typeface="Arial"/>
              </a:defRPr>
            </a:lvl2pPr>
            <a:lvl3pPr marL="914400" marR="0" lvl="2" indent="0" algn="l" rtl="0">
              <a:spcBef>
                <a:spcPts val="0"/>
              </a:spcBef>
              <a:buChar char="■"/>
              <a:defRPr sz="1200" b="0" i="0" u="none" strike="noStrike" cap="none">
                <a:solidFill>
                  <a:schemeClr val="dk1"/>
                </a:solidFill>
                <a:latin typeface="Arial"/>
                <a:ea typeface="Arial"/>
                <a:cs typeface="Arial"/>
                <a:sym typeface="Arial"/>
              </a:defRPr>
            </a:lvl3pPr>
            <a:lvl4pPr marL="1371600" marR="0" lvl="3" indent="0" algn="l" rtl="0">
              <a:spcBef>
                <a:spcPts val="0"/>
              </a:spcBef>
              <a:buChar char="●"/>
              <a:defRPr sz="1200" b="0" i="0" u="none" strike="noStrike" cap="none">
                <a:solidFill>
                  <a:schemeClr val="dk1"/>
                </a:solidFill>
                <a:latin typeface="Arial"/>
                <a:ea typeface="Arial"/>
                <a:cs typeface="Arial"/>
                <a:sym typeface="Arial"/>
              </a:defRPr>
            </a:lvl4pPr>
            <a:lvl5pPr marL="1828800" marR="0" lvl="4" indent="0" algn="l" rtl="0">
              <a:spcBef>
                <a:spcPts val="0"/>
              </a:spcBef>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har char="■"/>
              <a:defRPr sz="1200" b="0" i="0" u="none" strike="noStrike" cap="none">
                <a:solidFill>
                  <a:schemeClr val="dk1"/>
                </a:solidFill>
                <a:latin typeface="Arial"/>
                <a:ea typeface="Arial"/>
                <a:cs typeface="Arial"/>
                <a:sym typeface="Arial"/>
              </a:defRPr>
            </a:lvl6pPr>
            <a:lvl7pPr marL="2743200" marR="0" lvl="6" indent="0" algn="l" rtl="0">
              <a:spcBef>
                <a:spcPts val="0"/>
              </a:spcBef>
              <a:buChar char="●"/>
              <a:defRPr sz="1200" b="0" i="0" u="none" strike="noStrike" cap="none">
                <a:solidFill>
                  <a:schemeClr val="dk1"/>
                </a:solidFill>
                <a:latin typeface="Arial"/>
                <a:ea typeface="Arial"/>
                <a:cs typeface="Arial"/>
                <a:sym typeface="Arial"/>
              </a:defRPr>
            </a:lvl7pPr>
            <a:lvl8pPr marL="3200400" marR="0" lvl="7" indent="0" algn="l" rtl="0">
              <a:spcBef>
                <a:spcPts val="0"/>
              </a:spcBef>
              <a:buChar char="○"/>
              <a:defRPr sz="1200" b="0" i="0" u="none" strike="noStrike" cap="none">
                <a:solidFill>
                  <a:schemeClr val="dk1"/>
                </a:solidFill>
                <a:latin typeface="Arial"/>
                <a:ea typeface="Arial"/>
                <a:cs typeface="Arial"/>
                <a:sym typeface="Arial"/>
              </a:defRPr>
            </a:lvl8pPr>
            <a:lvl9pPr marL="3657600" marR="0" lvl="8" indent="0" algn="l" rtl="0">
              <a:spcBef>
                <a:spcPts val="0"/>
              </a:spcBef>
              <a:buChar char="■"/>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Arial"/>
                <a:ea typeface="Arial"/>
                <a:cs typeface="Arial"/>
                <a:sym typeface="Arial"/>
              </a:rPr>
              <a:t>‹#›</a:t>
            </a:fld>
            <a:endParaRPr lang="en-IN"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08556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IN" sz="1200" b="1" i="1" u="none" strike="noStrike" cap="none" dirty="0">
                <a:solidFill>
                  <a:schemeClr val="dk1"/>
                </a:solidFill>
                <a:latin typeface="Arial"/>
                <a:ea typeface="Arial"/>
                <a:cs typeface="Arial"/>
                <a:sym typeface="Arial"/>
              </a:rPr>
              <a:t>NOTE:</a:t>
            </a:r>
          </a:p>
          <a:p>
            <a:pPr marL="0" marR="0" lvl="0" indent="0" algn="l" rtl="0">
              <a:spcBef>
                <a:spcPts val="0"/>
              </a:spcBef>
              <a:buSzPct val="25000"/>
              <a:buNone/>
            </a:pPr>
            <a:r>
              <a:rPr lang="en-IN" sz="1200" b="0" i="1" u="none" strike="noStrike" cap="none" dirty="0">
                <a:solidFill>
                  <a:schemeClr val="dk1"/>
                </a:solidFill>
                <a:latin typeface="Arial"/>
                <a:ea typeface="Arial"/>
                <a:cs typeface="Arial"/>
                <a:sym typeface="Arial"/>
              </a:rPr>
              <a:t>To change the  image on this slide, select the picture and delete it. Then click the Pictures icon in the placeholder to insert your own image.</a:t>
            </a:r>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IN" sz="1200">
                <a:solidFill>
                  <a:schemeClr val="dk1"/>
                </a:solidFill>
                <a:latin typeface="Arial"/>
                <a:ea typeface="Arial"/>
                <a:cs typeface="Arial"/>
                <a:sym typeface="Arial"/>
              </a:rPr>
              <a:t>1</a:t>
            </a:fld>
            <a:endParaRPr lang="en-IN" sz="1200" dirty="0">
              <a:solidFill>
                <a:schemeClr val="dk1"/>
              </a:solidFill>
              <a:latin typeface="Arial"/>
              <a:ea typeface="Arial"/>
              <a:cs typeface="Arial"/>
              <a:sym typeface="Arial"/>
            </a:endParaRPr>
          </a:p>
        </p:txBody>
      </p:sp>
      <p:sp>
        <p:nvSpPr>
          <p:cNvPr id="119" name="Shape 119"/>
          <p:cNvSpPr txBox="1">
            <a:spLocks noGrp="1"/>
          </p:cNvSpPr>
          <p:nvPr>
            <p:ph type="hdr" idx="3"/>
          </p:nvPr>
        </p:nvSpPr>
        <p:spPr>
          <a:xfrm>
            <a:off x="0" y="0"/>
            <a:ext cx="2971799" cy="45878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IN" sz="1200" dirty="0">
                <a:solidFill>
                  <a:schemeClr val="dk1"/>
                </a:solidFill>
                <a:latin typeface="Arial"/>
                <a:ea typeface="Arial"/>
                <a:cs typeface="Arial"/>
                <a:sym typeface="Arial"/>
              </a:rPr>
              <a:t>V.E.S. Institute Of Technology</a:t>
            </a:r>
          </a:p>
        </p:txBody>
      </p:sp>
    </p:spTree>
    <p:extLst>
      <p:ext uri="{BB962C8B-B14F-4D97-AF65-F5344CB8AC3E}">
        <p14:creationId xmlns:p14="http://schemas.microsoft.com/office/powerpoint/2010/main" val="380373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06" name="Shape 2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39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15" name="Shape 2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77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24" name="Shape 2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15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919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42" name="Shape 2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04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55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69" name="Shape 2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438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dirty="0"/>
          </a:p>
        </p:txBody>
      </p:sp>
      <p:sp>
        <p:nvSpPr>
          <p:cNvPr id="278" name="Shape 2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15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815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dirty="0"/>
          </a:p>
        </p:txBody>
      </p:sp>
      <p:sp>
        <p:nvSpPr>
          <p:cNvPr id="296" name="Shape 2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9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31" name="Shape 1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950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05" name="Shape 3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33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05" name="Shape 3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225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908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23" name="Shape 3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746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32" name="Shape 3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88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41" name="Shape 3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23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50" name="Shape 3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400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59" name="Shape 3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699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68" name="Shape 3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2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73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40" name="Shape 1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0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903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396" name="Shape 3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896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04" name="Shape 4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040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12" name="Shape 4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408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20" name="Shape 4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382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29" name="Shape 4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173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37" name="Shape 4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497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46" name="Shape 4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475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678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464" name="Shape 4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31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49" name="Shape 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38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87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469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15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83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136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8"/>
        <p:cNvGrpSpPr/>
        <p:nvPr/>
      </p:nvGrpSpPr>
      <p:grpSpPr>
        <a:xfrm>
          <a:off x="0" y="0"/>
          <a:ext cx="0" cy="0"/>
          <a:chOff x="0" y="0"/>
          <a:chExt cx="0" cy="0"/>
        </a:xfrm>
      </p:grpSpPr>
      <p:sp>
        <p:nvSpPr>
          <p:cNvPr id="19" name="Shape 19"/>
          <p:cNvSpPr/>
          <p:nvPr/>
        </p:nvSpPr>
        <p:spPr>
          <a:xfrm>
            <a:off x="0" y="0"/>
            <a:ext cx="12192000" cy="1079876"/>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pic>
        <p:nvPicPr>
          <p:cNvPr id="20" name="Shape 20"/>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21" name="Shape 21"/>
          <p:cNvSpPr txBox="1">
            <a:spLocks noGrp="1"/>
          </p:cNvSpPr>
          <p:nvPr>
            <p:ph type="ctrTitle"/>
          </p:nvPr>
        </p:nvSpPr>
        <p:spPr>
          <a:xfrm>
            <a:off x="1104900" y="2292093"/>
            <a:ext cx="10096499" cy="2219691"/>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ubTitle" idx="1"/>
          </p:nvPr>
        </p:nvSpPr>
        <p:spPr>
          <a:xfrm>
            <a:off x="1104898" y="4511783"/>
            <a:ext cx="10096501" cy="955565"/>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1"/>
              </a:buClr>
              <a:buFont typeface="Noto Sans Symbols"/>
              <a:buNone/>
              <a:defRPr sz="1800" b="0" i="0" u="none" strike="noStrike" cap="none">
                <a:solidFill>
                  <a:schemeClr val="dk1"/>
                </a:solidFill>
                <a:latin typeface="Arial"/>
                <a:ea typeface="Arial"/>
                <a:cs typeface="Arial"/>
                <a:sym typeface="Arial"/>
              </a:defRPr>
            </a:lvl1pPr>
            <a:lvl2pPr marL="457200" marR="0" lvl="1" indent="0" algn="ctr" rtl="0">
              <a:lnSpc>
                <a:spcPct val="90000"/>
              </a:lnSpc>
              <a:spcBef>
                <a:spcPts val="600"/>
              </a:spcBef>
              <a:buClr>
                <a:schemeClr val="dk1"/>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600"/>
              </a:spcBef>
              <a:buClr>
                <a:schemeClr val="dk1"/>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600"/>
              </a:spcBef>
              <a:buClr>
                <a:schemeClr val="dk1"/>
              </a:buClr>
              <a:buFont typeface="Noto Sans Symbols"/>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600"/>
              </a:spcBef>
              <a:buClr>
                <a:schemeClr val="dk1"/>
              </a:buClr>
              <a:buFont typeface="Noto Sans Symbols"/>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9pPr>
          </a:lstStyle>
          <a:p>
            <a:endParaRPr/>
          </a:p>
        </p:txBody>
      </p:sp>
      <p:sp>
        <p:nvSpPr>
          <p:cNvPr id="23" name="Shape 23"/>
          <p:cNvSpPr/>
          <p:nvPr/>
        </p:nvSpPr>
        <p:spPr>
          <a:xfrm>
            <a:off x="0" y="5778123"/>
            <a:ext cx="12192000" cy="1079876"/>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24" name="Shape 24"/>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DED9D6"/>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5" name="Shape 25"/>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DED9D6"/>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6" name="Shape 26"/>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b="0" i="0" u="none" strike="noStrike" cap="none">
                <a:solidFill>
                  <a:srgbClr val="DED9D6"/>
                </a:solidFill>
                <a:latin typeface="Arial"/>
                <a:ea typeface="Arial"/>
                <a:cs typeface="Arial"/>
                <a:sym typeface="Arial"/>
              </a:rPr>
              <a:t>‹#›</a:t>
            </a:fld>
            <a:endParaRPr lang="en-IN" sz="1200" b="0" i="0" u="none" strike="noStrike" cap="none" dirty="0">
              <a:solidFill>
                <a:srgbClr val="DED9D6"/>
              </a:solidFill>
              <a:latin typeface="Arial"/>
              <a:ea typeface="Arial"/>
              <a:cs typeface="Arial"/>
              <a:sym typeface="Arial"/>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5" name="Shape 95"/>
          <p:cNvSpPr txBox="1">
            <a:spLocks noGrp="1"/>
          </p:cNvSpPr>
          <p:nvPr>
            <p:ph type="body" idx="1"/>
          </p:nvPr>
        </p:nvSpPr>
        <p:spPr>
          <a:xfrm>
            <a:off x="1104900" y="1600200"/>
            <a:ext cx="3396995" cy="4572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dk1"/>
              </a:buClr>
              <a:buFont typeface="Noto Sans Symbols"/>
              <a:buNone/>
              <a:defRPr sz="1800" b="0" i="0" u="none" strike="noStrike" cap="none">
                <a:solidFill>
                  <a:schemeClr val="dk1"/>
                </a:solidFill>
                <a:latin typeface="Arial"/>
                <a:ea typeface="Arial"/>
                <a:cs typeface="Arial"/>
                <a:sym typeface="Arial"/>
              </a:defRPr>
            </a:lvl1pPr>
            <a:lvl2pPr marL="457200" marR="0" lvl="1" indent="0" algn="l" rtl="0">
              <a:lnSpc>
                <a:spcPct val="90000"/>
              </a:lnSpc>
              <a:spcBef>
                <a:spcPts val="600"/>
              </a:spcBef>
              <a:buClr>
                <a:schemeClr val="dk1"/>
              </a:buClr>
              <a:buFont typeface="Noto Sans Symbols"/>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600"/>
              </a:spcBef>
              <a:buClr>
                <a:schemeClr val="dk1"/>
              </a:buClr>
              <a:buFont typeface="Noto Sans Symbols"/>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600"/>
              </a:spcBef>
              <a:buClr>
                <a:schemeClr val="dk1"/>
              </a:buClr>
              <a:buFont typeface="Noto Sans Symbols"/>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dk1"/>
              </a:buClr>
              <a:buFont typeface="Noto Sans Symbols"/>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9pPr>
          </a:lstStyle>
          <a:p>
            <a:endParaRPr/>
          </a:p>
        </p:txBody>
      </p:sp>
      <p:sp>
        <p:nvSpPr>
          <p:cNvPr id="96" name="Shape 96" descr="An empty placeholder to add an image. Click on the placeholder and select the image that you wish to add."/>
          <p:cNvSpPr>
            <a:spLocks noGrp="1"/>
          </p:cNvSpPr>
          <p:nvPr>
            <p:ph type="pic" idx="2"/>
          </p:nvPr>
        </p:nvSpPr>
        <p:spPr>
          <a:xfrm>
            <a:off x="4654671" y="1600199"/>
            <a:ext cx="6430912" cy="4572000"/>
          </a:xfrm>
          <a:prstGeom prst="rect">
            <a:avLst/>
          </a:prstGeom>
          <a:noFill/>
          <a:ln>
            <a:noFill/>
          </a:ln>
        </p:spPr>
        <p:txBody>
          <a:bodyPr wrap="square" lIns="91425" tIns="91425" rIns="91425" bIns="91425" anchor="t" anchorCtr="0"/>
          <a:lstStyle>
            <a:lvl1pPr marL="0" marR="0" lvl="0" indent="0" algn="ctr" rtl="0">
              <a:lnSpc>
                <a:spcPct val="90000"/>
              </a:lnSpc>
              <a:spcBef>
                <a:spcPts val="1800"/>
              </a:spcBef>
              <a:buClr>
                <a:schemeClr val="dk1"/>
              </a:buClr>
              <a:buFont typeface="Noto Sans Symbols"/>
              <a:buNone/>
              <a:defRPr sz="2000" b="0" i="0" u="none" strike="noStrike" cap="none">
                <a:solidFill>
                  <a:schemeClr val="dk1"/>
                </a:solidFill>
                <a:latin typeface="Arial"/>
                <a:ea typeface="Arial"/>
                <a:cs typeface="Arial"/>
                <a:sym typeface="Arial"/>
              </a:defRPr>
            </a:lvl1pPr>
            <a:lvl2pPr marL="457200" marR="0" lvl="1" indent="0" algn="l" rtl="0">
              <a:lnSpc>
                <a:spcPct val="90000"/>
              </a:lnSpc>
              <a:spcBef>
                <a:spcPts val="600"/>
              </a:spcBef>
              <a:buClr>
                <a:schemeClr val="dk1"/>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600"/>
              </a:spcBef>
              <a:buClr>
                <a:schemeClr val="dk1"/>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600"/>
              </a:spcBef>
              <a:buClr>
                <a:schemeClr val="dk1"/>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dk1"/>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Noto Sans Symbols"/>
              <a:buNone/>
              <a:defRPr sz="2000" b="0" i="0" u="none" strike="noStrike" cap="none">
                <a:solidFill>
                  <a:schemeClr val="dk1"/>
                </a:solidFill>
                <a:latin typeface="Arial"/>
                <a:ea typeface="Arial"/>
                <a:cs typeface="Arial"/>
                <a:sym typeface="Arial"/>
              </a:defRPr>
            </a:lvl9pPr>
          </a:lstStyle>
          <a:p>
            <a:endParaRPr dirty="0"/>
          </a:p>
        </p:txBody>
      </p:sp>
      <p:sp>
        <p:nvSpPr>
          <p:cNvPr id="97" name="Shape 97"/>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98" name="Shape 98"/>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99" name="Shape 99"/>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rot="5400000">
            <a:off x="3809999" y="-1104899"/>
            <a:ext cx="4572000" cy="9982199"/>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04" name="Shape 104"/>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05" name="Shape 105"/>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7323930" y="2413794"/>
            <a:ext cx="5811838" cy="17145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8" name="Shape 108"/>
          <p:cNvSpPr txBox="1">
            <a:spLocks noGrp="1"/>
          </p:cNvSpPr>
          <p:nvPr>
            <p:ph type="body" idx="1"/>
          </p:nvPr>
        </p:nvSpPr>
        <p:spPr>
          <a:xfrm rot="5400000">
            <a:off x="2248429" y="-778403"/>
            <a:ext cx="5811838" cy="8098895"/>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10" name="Shape 110"/>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11" name="Shape 111"/>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grpSp>
        <p:nvGrpSpPr>
          <p:cNvPr id="112" name="Shape 112"/>
          <p:cNvGrpSpPr/>
          <p:nvPr/>
        </p:nvGrpSpPr>
        <p:grpSpPr>
          <a:xfrm rot="5400000">
            <a:off x="6514047" y="3228843"/>
            <a:ext cx="5632703" cy="84403"/>
            <a:chOff x="1073150" y="1219200"/>
            <a:chExt cx="10058399" cy="63125"/>
          </a:xfrm>
        </p:grpSpPr>
        <p:cxnSp>
          <p:nvCxnSpPr>
            <p:cNvPr id="113" name="Shape 113"/>
            <p:cNvCxnSpPr/>
            <p:nvPr/>
          </p:nvCxnSpPr>
          <p:spPr>
            <a:xfrm rot="10800000">
              <a:off x="1073150" y="1219200"/>
              <a:ext cx="10058399" cy="0"/>
            </a:xfrm>
            <a:prstGeom prst="straightConnector1">
              <a:avLst/>
            </a:prstGeom>
            <a:noFill/>
            <a:ln w="38100" cap="flat" cmpd="sng">
              <a:solidFill>
                <a:schemeClr val="dk1"/>
              </a:solidFill>
              <a:prstDash val="solid"/>
              <a:miter lim="800000"/>
              <a:headEnd type="none" w="med" len="med"/>
              <a:tailEnd type="none" w="med" len="med"/>
            </a:ln>
          </p:spPr>
        </p:cxnSp>
        <p:cxnSp>
          <p:nvCxnSpPr>
            <p:cNvPr id="114" name="Shape 114"/>
            <p:cNvCxnSpPr/>
            <p:nvPr/>
          </p:nvCxnSpPr>
          <p:spPr>
            <a:xfrm rot="10800000">
              <a:off x="1073150" y="1282325"/>
              <a:ext cx="10058399" cy="0"/>
            </a:xfrm>
            <a:prstGeom prst="straightConnector1">
              <a:avLst/>
            </a:prstGeom>
            <a:noFill/>
            <a:ln w="12700" cap="flat" cmpd="sng">
              <a:solidFill>
                <a:schemeClr val="dk1"/>
              </a:solidFill>
              <a:prstDash val="solid"/>
              <a:miter lim="800000"/>
              <a:headEnd type="none" w="med" len="med"/>
              <a:tailEnd type="none" w="med" len="med"/>
            </a:ln>
          </p:spPr>
        </p:cxn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1104900" y="1600200"/>
            <a:ext cx="9982199" cy="4572000"/>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1" name="Shape 31"/>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2" name="Shape 32"/>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1104900" y="1600200"/>
            <a:ext cx="4919472" cy="82391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600"/>
              </a:spcBef>
              <a:buClr>
                <a:schemeClr val="dk1"/>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600"/>
              </a:spcBef>
              <a:buClr>
                <a:schemeClr val="dk1"/>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600"/>
              </a:spcBef>
              <a:buClr>
                <a:schemeClr val="dk1"/>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dk1"/>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1104900" y="2424111"/>
            <a:ext cx="4919472" cy="3748088"/>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3"/>
          </p:nvPr>
        </p:nvSpPr>
        <p:spPr>
          <a:xfrm>
            <a:off x="6166110" y="1600200"/>
            <a:ext cx="4919472" cy="823912"/>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Noto Sans Symbols"/>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600"/>
              </a:spcBef>
              <a:buClr>
                <a:schemeClr val="dk1"/>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600"/>
              </a:spcBef>
              <a:buClr>
                <a:schemeClr val="dk1"/>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600"/>
              </a:spcBef>
              <a:buClr>
                <a:schemeClr val="dk1"/>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dk1"/>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4"/>
          </p:nvPr>
        </p:nvSpPr>
        <p:spPr>
          <a:xfrm>
            <a:off x="6166110" y="2424111"/>
            <a:ext cx="4919472" cy="3748088"/>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0" name="Shape 40"/>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5" name="Shape 45"/>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6" name="Shape 46"/>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1104900" y="2292093"/>
            <a:ext cx="5734050" cy="2219691"/>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subTitle" idx="1"/>
          </p:nvPr>
        </p:nvSpPr>
        <p:spPr>
          <a:xfrm>
            <a:off x="1104900" y="4511783"/>
            <a:ext cx="5734050" cy="955565"/>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1"/>
              </a:buClr>
              <a:buFont typeface="Noto Sans Symbols"/>
              <a:buNone/>
              <a:defRPr sz="1800" b="0" i="0" u="none" strike="noStrike" cap="none">
                <a:solidFill>
                  <a:schemeClr val="dk1"/>
                </a:solidFill>
                <a:latin typeface="Arial"/>
                <a:ea typeface="Arial"/>
                <a:cs typeface="Arial"/>
                <a:sym typeface="Arial"/>
              </a:defRPr>
            </a:lvl1pPr>
            <a:lvl2pPr marL="457200" marR="0" lvl="1" indent="0" algn="ctr" rtl="0">
              <a:lnSpc>
                <a:spcPct val="90000"/>
              </a:lnSpc>
              <a:spcBef>
                <a:spcPts val="600"/>
              </a:spcBef>
              <a:buClr>
                <a:schemeClr val="dk1"/>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600"/>
              </a:spcBef>
              <a:buClr>
                <a:schemeClr val="dk1"/>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600"/>
              </a:spcBef>
              <a:buClr>
                <a:schemeClr val="dk1"/>
              </a:buClr>
              <a:buFont typeface="Noto Sans Symbols"/>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600"/>
              </a:spcBef>
              <a:buClr>
                <a:schemeClr val="dk1"/>
              </a:buClr>
              <a:buFont typeface="Noto Sans Symbols"/>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Noto Sans Symbols"/>
              <a:buNone/>
              <a:defRPr sz="1600" b="0" i="0" u="none" strike="noStrike" cap="none">
                <a:solidFill>
                  <a:schemeClr val="dk1"/>
                </a:solidFill>
                <a:latin typeface="Arial"/>
                <a:ea typeface="Arial"/>
                <a:cs typeface="Arial"/>
                <a:sym typeface="Arial"/>
              </a:defRPr>
            </a:lvl9pPr>
          </a:lstStyle>
          <a:p>
            <a:endParaRPr/>
          </a:p>
        </p:txBody>
      </p:sp>
      <p:sp>
        <p:nvSpPr>
          <p:cNvPr id="50" name="Shape 50" descr="An empty placeholder to add an image. Click on the placeholder and select the image that you wish to add."/>
          <p:cNvSpPr>
            <a:spLocks noGrp="1"/>
          </p:cNvSpPr>
          <p:nvPr>
            <p:ph type="pic" idx="2"/>
          </p:nvPr>
        </p:nvSpPr>
        <p:spPr>
          <a:xfrm>
            <a:off x="6981063" y="1310655"/>
            <a:ext cx="5210937" cy="4208604"/>
          </a:xfrm>
          <a:prstGeom prst="rect">
            <a:avLst/>
          </a:prstGeom>
          <a:solidFill>
            <a:srgbClr val="DED9D6"/>
          </a:solidFill>
          <a:ln>
            <a:noFill/>
          </a:ln>
        </p:spPr>
        <p:txBody>
          <a:bodyPr wrap="square" lIns="91425" tIns="91425" rIns="91425" bIns="91425" anchor="t" anchorCtr="0"/>
          <a:lstStyle>
            <a:lvl1pPr marL="0" marR="0" lvl="0" indent="0" algn="ctr" rtl="0">
              <a:lnSpc>
                <a:spcPct val="90000"/>
              </a:lnSpc>
              <a:spcBef>
                <a:spcPts val="1800"/>
              </a:spcBef>
              <a:buClr>
                <a:schemeClr val="dk1"/>
              </a:buClr>
              <a:buFont typeface="Noto Sans Symbols"/>
              <a:buNone/>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dirty="0"/>
          </a:p>
        </p:txBody>
      </p:sp>
      <p:sp>
        <p:nvSpPr>
          <p:cNvPr id="51" name="Shape 51"/>
          <p:cNvSpPr/>
          <p:nvPr/>
        </p:nvSpPr>
        <p:spPr>
          <a:xfrm>
            <a:off x="0" y="0"/>
            <a:ext cx="12192000" cy="1079876"/>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a:ea typeface="Arial"/>
              <a:cs typeface="Arial"/>
              <a:sym typeface="Arial"/>
            </a:endParaRPr>
          </a:p>
        </p:txBody>
      </p:sp>
      <p:grpSp>
        <p:nvGrpSpPr>
          <p:cNvPr id="52" name="Shape 52"/>
          <p:cNvGrpSpPr/>
          <p:nvPr/>
        </p:nvGrpSpPr>
        <p:grpSpPr>
          <a:xfrm>
            <a:off x="0" y="1143000"/>
            <a:ext cx="12191999" cy="63125"/>
            <a:chOff x="507491" y="1501519"/>
            <a:chExt cx="8129015" cy="63125"/>
          </a:xfrm>
        </p:grpSpPr>
        <p:cxnSp>
          <p:nvCxnSpPr>
            <p:cNvPr id="53" name="Shape 53"/>
            <p:cNvCxnSpPr/>
            <p:nvPr/>
          </p:nvCxnSpPr>
          <p:spPr>
            <a:xfrm>
              <a:off x="507491" y="1564644"/>
              <a:ext cx="8129015" cy="0"/>
            </a:xfrm>
            <a:prstGeom prst="straightConnector1">
              <a:avLst/>
            </a:prstGeom>
            <a:noFill/>
            <a:ln w="38100" cap="flat" cmpd="sng">
              <a:solidFill>
                <a:schemeClr val="dk1"/>
              </a:solidFill>
              <a:prstDash val="solid"/>
              <a:miter lim="800000"/>
              <a:headEnd type="none" w="med" len="med"/>
              <a:tailEnd type="none" w="med" len="med"/>
            </a:ln>
          </p:spPr>
        </p:cxnSp>
        <p:cxnSp>
          <p:nvCxnSpPr>
            <p:cNvPr id="54" name="Shape 54"/>
            <p:cNvCxnSpPr/>
            <p:nvPr/>
          </p:nvCxnSpPr>
          <p:spPr>
            <a:xfrm>
              <a:off x="507491" y="1501519"/>
              <a:ext cx="8129015" cy="0"/>
            </a:xfrm>
            <a:prstGeom prst="straightConnector1">
              <a:avLst/>
            </a:prstGeom>
            <a:noFill/>
            <a:ln w="12700" cap="flat" cmpd="sng">
              <a:solidFill>
                <a:schemeClr val="dk1"/>
              </a:solidFill>
              <a:prstDash val="solid"/>
              <a:miter lim="800000"/>
              <a:headEnd type="none" w="med" len="med"/>
              <a:tailEnd type="none" w="med" len="med"/>
            </a:ln>
          </p:spPr>
        </p:cxnSp>
      </p:grpSp>
      <p:pic>
        <p:nvPicPr>
          <p:cNvPr id="55" name="Shape 55"/>
          <p:cNvPicPr preferRelativeResize="0"/>
          <p:nvPr/>
        </p:nvPicPr>
        <p:blipFill rotWithShape="1">
          <a:blip r:embed="rId2">
            <a:alphaModFix/>
          </a:blip>
          <a:srcRect/>
          <a:stretch/>
        </p:blipFill>
        <p:spPr>
          <a:xfrm>
            <a:off x="1325879" y="0"/>
            <a:ext cx="1747524" cy="2292094"/>
          </a:xfrm>
          <a:prstGeom prst="rect">
            <a:avLst/>
          </a:prstGeom>
          <a:noFill/>
          <a:ln>
            <a:noFill/>
          </a:ln>
        </p:spPr>
      </p:pic>
      <p:grpSp>
        <p:nvGrpSpPr>
          <p:cNvPr id="56" name="Shape 56"/>
          <p:cNvGrpSpPr/>
          <p:nvPr/>
        </p:nvGrpSpPr>
        <p:grpSpPr>
          <a:xfrm rot="10800000">
            <a:off x="0" y="5645509"/>
            <a:ext cx="12191999" cy="63125"/>
            <a:chOff x="507491" y="1501519"/>
            <a:chExt cx="8129015" cy="63125"/>
          </a:xfrm>
        </p:grpSpPr>
        <p:cxnSp>
          <p:nvCxnSpPr>
            <p:cNvPr id="57" name="Shape 57"/>
            <p:cNvCxnSpPr/>
            <p:nvPr/>
          </p:nvCxnSpPr>
          <p:spPr>
            <a:xfrm>
              <a:off x="507491" y="1564644"/>
              <a:ext cx="8129015" cy="0"/>
            </a:xfrm>
            <a:prstGeom prst="straightConnector1">
              <a:avLst/>
            </a:prstGeom>
            <a:noFill/>
            <a:ln w="38100" cap="flat" cmpd="sng">
              <a:solidFill>
                <a:schemeClr val="dk1"/>
              </a:solidFill>
              <a:prstDash val="solid"/>
              <a:miter lim="800000"/>
              <a:headEnd type="none" w="med" len="med"/>
              <a:tailEnd type="none" w="med" len="med"/>
            </a:ln>
          </p:spPr>
        </p:cxnSp>
        <p:cxnSp>
          <p:nvCxnSpPr>
            <p:cNvPr id="58" name="Shape 58"/>
            <p:cNvCxnSpPr/>
            <p:nvPr/>
          </p:nvCxnSpPr>
          <p:spPr>
            <a:xfrm>
              <a:off x="507491" y="1501519"/>
              <a:ext cx="8129015" cy="0"/>
            </a:xfrm>
            <a:prstGeom prst="straightConnector1">
              <a:avLst/>
            </a:prstGeom>
            <a:noFill/>
            <a:ln w="12700" cap="flat" cmpd="sng">
              <a:solidFill>
                <a:schemeClr val="dk1"/>
              </a:solidFill>
              <a:prstDash val="solid"/>
              <a:miter lim="800000"/>
              <a:headEnd type="none" w="med" len="med"/>
              <a:tailEnd type="none" w="med" len="med"/>
            </a:ln>
          </p:spPr>
        </p:cxnSp>
      </p:grpSp>
      <p:sp>
        <p:nvSpPr>
          <p:cNvPr id="59" name="Shape 59"/>
          <p:cNvSpPr/>
          <p:nvPr/>
        </p:nvSpPr>
        <p:spPr>
          <a:xfrm>
            <a:off x="0" y="5778123"/>
            <a:ext cx="12192000" cy="1079876"/>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60"/>
        <p:cNvGrpSpPr/>
        <p:nvPr/>
      </p:nvGrpSpPr>
      <p:grpSpPr>
        <a:xfrm>
          <a:off x="0" y="0"/>
          <a:ext cx="0" cy="0"/>
          <a:chOff x="0" y="0"/>
          <a:chExt cx="0" cy="0"/>
        </a:xfrm>
      </p:grpSpPr>
      <p:grpSp>
        <p:nvGrpSpPr>
          <p:cNvPr id="61" name="Shape 61"/>
          <p:cNvGrpSpPr/>
          <p:nvPr/>
        </p:nvGrpSpPr>
        <p:grpSpPr>
          <a:xfrm>
            <a:off x="0" y="2514600"/>
            <a:ext cx="12191999" cy="3194034"/>
            <a:chOff x="647401" y="2514600"/>
            <a:chExt cx="10838688" cy="3194034"/>
          </a:xfrm>
        </p:grpSpPr>
        <p:grpSp>
          <p:nvGrpSpPr>
            <p:cNvPr id="62" name="Shape 62"/>
            <p:cNvGrpSpPr/>
            <p:nvPr/>
          </p:nvGrpSpPr>
          <p:grpSpPr>
            <a:xfrm>
              <a:off x="647402" y="2514600"/>
              <a:ext cx="10838688" cy="63125"/>
              <a:chOff x="507491" y="1501519"/>
              <a:chExt cx="8129015" cy="63125"/>
            </a:xfrm>
          </p:grpSpPr>
          <p:cxnSp>
            <p:nvCxnSpPr>
              <p:cNvPr id="63" name="Shape 63"/>
              <p:cNvCxnSpPr/>
              <p:nvPr/>
            </p:nvCxnSpPr>
            <p:spPr>
              <a:xfrm>
                <a:off x="507491" y="1564644"/>
                <a:ext cx="8129015" cy="0"/>
              </a:xfrm>
              <a:prstGeom prst="straightConnector1">
                <a:avLst/>
              </a:prstGeom>
              <a:noFill/>
              <a:ln w="38100" cap="flat" cmpd="sng">
                <a:solidFill>
                  <a:schemeClr val="dk1"/>
                </a:solidFill>
                <a:prstDash val="solid"/>
                <a:miter lim="800000"/>
                <a:headEnd type="none" w="med" len="med"/>
                <a:tailEnd type="none" w="med" len="med"/>
              </a:ln>
            </p:spPr>
          </p:cxnSp>
          <p:cxnSp>
            <p:nvCxnSpPr>
              <p:cNvPr id="64" name="Shape 64"/>
              <p:cNvCxnSpPr/>
              <p:nvPr/>
            </p:nvCxnSpPr>
            <p:spPr>
              <a:xfrm>
                <a:off x="507491" y="1501519"/>
                <a:ext cx="8129015" cy="0"/>
              </a:xfrm>
              <a:prstGeom prst="straightConnector1">
                <a:avLst/>
              </a:prstGeom>
              <a:noFill/>
              <a:ln w="12700" cap="flat" cmpd="sng">
                <a:solidFill>
                  <a:schemeClr val="dk1"/>
                </a:solidFill>
                <a:prstDash val="solid"/>
                <a:miter lim="800000"/>
                <a:headEnd type="none" w="med" len="med"/>
                <a:tailEnd type="none" w="med" len="med"/>
              </a:ln>
            </p:spPr>
          </p:cxnSp>
        </p:grpSp>
        <p:sp>
          <p:nvSpPr>
            <p:cNvPr id="65" name="Shape 65"/>
            <p:cNvSpPr/>
            <p:nvPr/>
          </p:nvSpPr>
          <p:spPr>
            <a:xfrm>
              <a:off x="647402" y="2640850"/>
              <a:ext cx="10838687" cy="2941536"/>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buNone/>
              </a:pPr>
              <a:endParaRPr sz="1800" dirty="0">
                <a:solidFill>
                  <a:schemeClr val="lt1"/>
                </a:solidFill>
                <a:latin typeface="Arial"/>
                <a:ea typeface="Arial"/>
                <a:cs typeface="Arial"/>
                <a:sym typeface="Arial"/>
              </a:endParaRPr>
            </a:p>
          </p:txBody>
        </p:sp>
        <p:grpSp>
          <p:nvGrpSpPr>
            <p:cNvPr id="66" name="Shape 66"/>
            <p:cNvGrpSpPr/>
            <p:nvPr/>
          </p:nvGrpSpPr>
          <p:grpSpPr>
            <a:xfrm rot="10800000">
              <a:off x="647401" y="5645509"/>
              <a:ext cx="10838688" cy="63125"/>
              <a:chOff x="507491" y="1501519"/>
              <a:chExt cx="8129015" cy="63125"/>
            </a:xfrm>
          </p:grpSpPr>
          <p:cxnSp>
            <p:nvCxnSpPr>
              <p:cNvPr id="67" name="Shape 67"/>
              <p:cNvCxnSpPr/>
              <p:nvPr/>
            </p:nvCxnSpPr>
            <p:spPr>
              <a:xfrm>
                <a:off x="507491" y="1564644"/>
                <a:ext cx="8129015" cy="0"/>
              </a:xfrm>
              <a:prstGeom prst="straightConnector1">
                <a:avLst/>
              </a:prstGeom>
              <a:noFill/>
              <a:ln w="38100" cap="flat" cmpd="sng">
                <a:solidFill>
                  <a:schemeClr val="dk1"/>
                </a:solidFill>
                <a:prstDash val="solid"/>
                <a:miter lim="800000"/>
                <a:headEnd type="none" w="med" len="med"/>
                <a:tailEnd type="none" w="med" len="med"/>
              </a:ln>
            </p:spPr>
          </p:cxnSp>
          <p:cxnSp>
            <p:nvCxnSpPr>
              <p:cNvPr id="68" name="Shape 68"/>
              <p:cNvCxnSpPr/>
              <p:nvPr/>
            </p:nvCxnSpPr>
            <p:spPr>
              <a:xfrm>
                <a:off x="507491" y="1501519"/>
                <a:ext cx="8129015" cy="0"/>
              </a:xfrm>
              <a:prstGeom prst="straightConnector1">
                <a:avLst/>
              </a:prstGeom>
              <a:noFill/>
              <a:ln w="12700" cap="flat" cmpd="sng">
                <a:solidFill>
                  <a:schemeClr val="dk1"/>
                </a:solidFill>
                <a:prstDash val="solid"/>
                <a:miter lim="800000"/>
                <a:headEnd type="none" w="med" len="med"/>
                <a:tailEnd type="none" w="med" len="med"/>
              </a:ln>
            </p:spPr>
          </p:cxnSp>
        </p:grpSp>
      </p:grpSp>
      <p:pic>
        <p:nvPicPr>
          <p:cNvPr id="69" name="Shape 69"/>
          <p:cNvPicPr preferRelativeResize="0"/>
          <p:nvPr/>
        </p:nvPicPr>
        <p:blipFill rotWithShape="1">
          <a:blip r:embed="rId2">
            <a:alphaModFix/>
          </a:blip>
          <a:srcRect/>
          <a:stretch/>
        </p:blipFill>
        <p:spPr>
          <a:xfrm>
            <a:off x="1325879" y="0"/>
            <a:ext cx="1783187" cy="2971806"/>
          </a:xfrm>
          <a:prstGeom prst="rect">
            <a:avLst/>
          </a:prstGeom>
          <a:noFill/>
          <a:ln>
            <a:noFill/>
          </a:ln>
        </p:spPr>
      </p:pic>
      <p:sp>
        <p:nvSpPr>
          <p:cNvPr id="70" name="Shape 70"/>
          <p:cNvSpPr txBox="1">
            <a:spLocks noGrp="1"/>
          </p:cNvSpPr>
          <p:nvPr>
            <p:ph type="title"/>
          </p:nvPr>
        </p:nvSpPr>
        <p:spPr>
          <a:xfrm>
            <a:off x="1104899" y="2971806"/>
            <a:ext cx="10071099" cy="1684149"/>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Arial"/>
              <a:buNone/>
              <a:defRPr sz="44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body" idx="1"/>
          </p:nvPr>
        </p:nvSpPr>
        <p:spPr>
          <a:xfrm>
            <a:off x="1104899" y="4655955"/>
            <a:ext cx="10071099" cy="509749"/>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lt1"/>
              </a:buClr>
              <a:buFont typeface="Noto Sans Symbols"/>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600"/>
              </a:spcBef>
              <a:buClr>
                <a:srgbClr val="969391"/>
              </a:buClr>
              <a:buFont typeface="Noto Sans Symbols"/>
              <a:buNone/>
              <a:defRPr sz="2000" b="0" i="0" u="none" strike="noStrike" cap="none">
                <a:solidFill>
                  <a:srgbClr val="969391"/>
                </a:solidFill>
                <a:latin typeface="Arial"/>
                <a:ea typeface="Arial"/>
                <a:cs typeface="Arial"/>
                <a:sym typeface="Arial"/>
              </a:defRPr>
            </a:lvl2pPr>
            <a:lvl3pPr marL="914400" marR="0" lvl="2" indent="0" algn="l" rtl="0">
              <a:lnSpc>
                <a:spcPct val="90000"/>
              </a:lnSpc>
              <a:spcBef>
                <a:spcPts val="600"/>
              </a:spcBef>
              <a:buClr>
                <a:srgbClr val="969391"/>
              </a:buClr>
              <a:buFont typeface="Noto Sans Symbols"/>
              <a:buNone/>
              <a:defRPr sz="1800" b="0" i="0" u="none" strike="noStrike" cap="none">
                <a:solidFill>
                  <a:srgbClr val="969391"/>
                </a:solidFill>
                <a:latin typeface="Arial"/>
                <a:ea typeface="Arial"/>
                <a:cs typeface="Arial"/>
                <a:sym typeface="Arial"/>
              </a:defRPr>
            </a:lvl3pPr>
            <a:lvl4pPr marL="1371600" marR="0" lvl="3" indent="0" algn="l" rtl="0">
              <a:lnSpc>
                <a:spcPct val="90000"/>
              </a:lnSpc>
              <a:spcBef>
                <a:spcPts val="600"/>
              </a:spcBef>
              <a:buClr>
                <a:srgbClr val="969391"/>
              </a:buClr>
              <a:buFont typeface="Noto Sans Symbols"/>
              <a:buNone/>
              <a:defRPr sz="1600" b="0" i="0" u="none" strike="noStrike" cap="none">
                <a:solidFill>
                  <a:srgbClr val="969391"/>
                </a:solidFill>
                <a:latin typeface="Arial"/>
                <a:ea typeface="Arial"/>
                <a:cs typeface="Arial"/>
                <a:sym typeface="Arial"/>
              </a:defRPr>
            </a:lvl4pPr>
            <a:lvl5pPr marL="1828800" marR="0" lvl="4" indent="0" algn="l" rtl="0">
              <a:lnSpc>
                <a:spcPct val="90000"/>
              </a:lnSpc>
              <a:spcBef>
                <a:spcPts val="600"/>
              </a:spcBef>
              <a:buClr>
                <a:srgbClr val="969391"/>
              </a:buClr>
              <a:buFont typeface="Noto Sans Symbols"/>
              <a:buNone/>
              <a:defRPr sz="1600" b="0" i="0" u="none" strike="noStrike" cap="none">
                <a:solidFill>
                  <a:srgbClr val="969391"/>
                </a:solidFill>
                <a:latin typeface="Arial"/>
                <a:ea typeface="Arial"/>
                <a:cs typeface="Arial"/>
                <a:sym typeface="Arial"/>
              </a:defRPr>
            </a:lvl5pPr>
            <a:lvl6pPr marL="2286000" marR="0" lvl="5" indent="0" algn="l" rtl="0">
              <a:lnSpc>
                <a:spcPct val="90000"/>
              </a:lnSpc>
              <a:spcBef>
                <a:spcPts val="500"/>
              </a:spcBef>
              <a:buClr>
                <a:srgbClr val="969391"/>
              </a:buClr>
              <a:buFont typeface="Noto Sans Symbols"/>
              <a:buNone/>
              <a:defRPr sz="1600" b="0" i="0" u="none" strike="noStrike" cap="none">
                <a:solidFill>
                  <a:srgbClr val="969391"/>
                </a:solidFill>
                <a:latin typeface="Arial"/>
                <a:ea typeface="Arial"/>
                <a:cs typeface="Arial"/>
                <a:sym typeface="Arial"/>
              </a:defRPr>
            </a:lvl6pPr>
            <a:lvl7pPr marL="2743200" marR="0" lvl="6" indent="0" algn="l" rtl="0">
              <a:lnSpc>
                <a:spcPct val="90000"/>
              </a:lnSpc>
              <a:spcBef>
                <a:spcPts val="500"/>
              </a:spcBef>
              <a:buClr>
                <a:srgbClr val="969391"/>
              </a:buClr>
              <a:buFont typeface="Noto Sans Symbols"/>
              <a:buNone/>
              <a:defRPr sz="1600" b="0" i="0" u="none" strike="noStrike" cap="none">
                <a:solidFill>
                  <a:srgbClr val="969391"/>
                </a:solidFill>
                <a:latin typeface="Arial"/>
                <a:ea typeface="Arial"/>
                <a:cs typeface="Arial"/>
                <a:sym typeface="Arial"/>
              </a:defRPr>
            </a:lvl7pPr>
            <a:lvl8pPr marL="3200400" marR="0" lvl="7" indent="0" algn="l" rtl="0">
              <a:lnSpc>
                <a:spcPct val="90000"/>
              </a:lnSpc>
              <a:spcBef>
                <a:spcPts val="500"/>
              </a:spcBef>
              <a:buClr>
                <a:srgbClr val="969391"/>
              </a:buClr>
              <a:buFont typeface="Noto Sans Symbols"/>
              <a:buNone/>
              <a:defRPr sz="1600" b="0" i="0" u="none" strike="noStrike" cap="none">
                <a:solidFill>
                  <a:srgbClr val="969391"/>
                </a:solidFill>
                <a:latin typeface="Arial"/>
                <a:ea typeface="Arial"/>
                <a:cs typeface="Arial"/>
                <a:sym typeface="Arial"/>
              </a:defRPr>
            </a:lvl8pPr>
            <a:lvl9pPr marL="3657600" marR="0" lvl="8" indent="0" algn="l" rtl="0">
              <a:lnSpc>
                <a:spcPct val="90000"/>
              </a:lnSpc>
              <a:spcBef>
                <a:spcPts val="500"/>
              </a:spcBef>
              <a:buClr>
                <a:srgbClr val="969391"/>
              </a:buClr>
              <a:buFont typeface="Noto Sans Symbols"/>
              <a:buNone/>
              <a:defRPr sz="1600" b="0" i="0" u="none" strike="noStrike" cap="none">
                <a:solidFill>
                  <a:srgbClr val="969391"/>
                </a:solidFill>
                <a:latin typeface="Arial"/>
                <a:ea typeface="Arial"/>
                <a:cs typeface="Arial"/>
                <a:sym typeface="Arial"/>
              </a:defRPr>
            </a:lvl9pPr>
          </a:lstStyle>
          <a:p>
            <a:endParaRPr/>
          </a:p>
        </p:txBody>
      </p:sp>
      <p:sp>
        <p:nvSpPr>
          <p:cNvPr id="72" name="Shape 72"/>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4" name="Shape 74"/>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1104900" y="1600200"/>
            <a:ext cx="4914899" cy="4571999"/>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2"/>
          </p:nvPr>
        </p:nvSpPr>
        <p:spPr>
          <a:xfrm>
            <a:off x="6172200" y="1600200"/>
            <a:ext cx="4914899" cy="4571999"/>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0" name="Shape 80"/>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82"/>
        <p:cNvGrpSpPr/>
        <p:nvPr/>
      </p:nvGrpSpPr>
      <p:grpSpPr>
        <a:xfrm>
          <a:off x="0" y="0"/>
          <a:ext cx="0" cy="0"/>
          <a:chOff x="0" y="0"/>
          <a:chExt cx="0" cy="0"/>
        </a:xfrm>
      </p:grpSpPr>
      <p:sp>
        <p:nvSpPr>
          <p:cNvPr id="83" name="Shape 83"/>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4" name="Shape 84"/>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5" name="Shape 85"/>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txBox="1">
            <a:spLocks noGrp="1"/>
          </p:cNvSpPr>
          <p:nvPr>
            <p:ph type="body" idx="1"/>
          </p:nvPr>
        </p:nvSpPr>
        <p:spPr>
          <a:xfrm>
            <a:off x="1104900" y="1600200"/>
            <a:ext cx="4384548" cy="4572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dk1"/>
              </a:buClr>
              <a:buFont typeface="Noto Sans Symbols"/>
              <a:buNone/>
              <a:defRPr sz="1800" b="0" i="0" u="none" strike="noStrike" cap="none">
                <a:solidFill>
                  <a:schemeClr val="dk1"/>
                </a:solidFill>
                <a:latin typeface="Arial"/>
                <a:ea typeface="Arial"/>
                <a:cs typeface="Arial"/>
                <a:sym typeface="Arial"/>
              </a:defRPr>
            </a:lvl1pPr>
            <a:lvl2pPr marL="457200" marR="0" lvl="1" indent="0" algn="l" rtl="0">
              <a:lnSpc>
                <a:spcPct val="90000"/>
              </a:lnSpc>
              <a:spcBef>
                <a:spcPts val="600"/>
              </a:spcBef>
              <a:buClr>
                <a:schemeClr val="dk1"/>
              </a:buClr>
              <a:buFont typeface="Noto Sans Symbols"/>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600"/>
              </a:spcBef>
              <a:buClr>
                <a:schemeClr val="dk1"/>
              </a:buClr>
              <a:buFont typeface="Noto Sans Symbols"/>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600"/>
              </a:spcBef>
              <a:buClr>
                <a:schemeClr val="dk1"/>
              </a:buClr>
              <a:buFont typeface="Noto Sans Symbols"/>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dk1"/>
              </a:buClr>
              <a:buFont typeface="Noto Sans Symbols"/>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Font typeface="Noto Sans Symbols"/>
              <a:buNone/>
              <a:defRPr sz="10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body" idx="2"/>
          </p:nvPr>
        </p:nvSpPr>
        <p:spPr>
          <a:xfrm>
            <a:off x="5641848" y="1600199"/>
            <a:ext cx="5445251" cy="4572000"/>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91" name="Shape 91"/>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92" name="Shape 92"/>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04900" y="76200"/>
            <a:ext cx="9980682" cy="109696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104900" y="1600200"/>
            <a:ext cx="9982199" cy="4572000"/>
          </a:xfrm>
          <a:prstGeom prst="rect">
            <a:avLst/>
          </a:prstGeom>
          <a:noFill/>
          <a:ln>
            <a:noFill/>
          </a:ln>
        </p:spPr>
        <p:txBody>
          <a:bodyPr wrap="square" lIns="91425" tIns="91425" rIns="91425" bIns="91425" anchor="t" anchorCtr="0"/>
          <a:lstStyle>
            <a:lvl1pPr marL="228600" marR="0" lvl="0" indent="-101600" algn="l" rtl="0">
              <a:lnSpc>
                <a:spcPct val="90000"/>
              </a:lnSpc>
              <a:spcBef>
                <a:spcPts val="1800"/>
              </a:spcBef>
              <a:buClr>
                <a:schemeClr val="dk1"/>
              </a:buClr>
              <a:buSzPct val="100000"/>
              <a:buFont typeface="Noto Sans Symbols"/>
              <a:buChar char="▪"/>
              <a:defRPr sz="2000" b="0" i="0" u="none" strike="noStrike" cap="none">
                <a:solidFill>
                  <a:schemeClr val="dk1"/>
                </a:solidFill>
                <a:latin typeface="Arial"/>
                <a:ea typeface="Arial"/>
                <a:cs typeface="Arial"/>
                <a:sym typeface="Arial"/>
              </a:defRPr>
            </a:lvl1pPr>
            <a:lvl2pPr marL="685800" marR="0" lvl="1" indent="-127000" algn="l" rtl="0">
              <a:lnSpc>
                <a:spcPct val="90000"/>
              </a:lnSpc>
              <a:spcBef>
                <a:spcPts val="600"/>
              </a:spcBef>
              <a:buClr>
                <a:schemeClr val="dk1"/>
              </a:buClr>
              <a:buSzPct val="100000"/>
              <a:buFont typeface="Noto Sans Symbols"/>
              <a:buChar char="▪"/>
              <a:defRPr sz="1600" b="0" i="0" u="none" strike="noStrike" cap="none">
                <a:solidFill>
                  <a:schemeClr val="dk1"/>
                </a:solidFill>
                <a:latin typeface="Arial"/>
                <a:ea typeface="Arial"/>
                <a:cs typeface="Arial"/>
                <a:sym typeface="Arial"/>
              </a:defRPr>
            </a:lvl2pPr>
            <a:lvl3pPr marL="1143000" marR="0" lvl="2"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3pPr>
            <a:lvl4pPr marL="1600200" marR="0" lvl="3"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4pPr>
            <a:lvl5pPr marL="2057400" marR="0" lvl="4" indent="-139700" algn="l" rtl="0">
              <a:lnSpc>
                <a:spcPct val="90000"/>
              </a:lnSpc>
              <a:spcBef>
                <a:spcPts val="6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5pPr>
            <a:lvl6pPr marL="2514600" marR="0" lvl="5"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6pPr>
            <a:lvl7pPr marL="2971800" marR="0" lvl="6"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7pPr>
            <a:lvl8pPr marL="3429000" marR="0" lvl="7"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8pPr>
            <a:lvl9pPr marL="3886200" marR="0" lvl="8" indent="-139700" algn="l" rtl="0">
              <a:lnSpc>
                <a:spcPct val="90000"/>
              </a:lnSpc>
              <a:spcBef>
                <a:spcPts val="500"/>
              </a:spcBef>
              <a:buClr>
                <a:schemeClr val="dk1"/>
              </a:buClr>
              <a:buSzPct val="1000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104899" y="6356351"/>
            <a:ext cx="182955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ftr" idx="11"/>
          </p:nvPr>
        </p:nvSpPr>
        <p:spPr>
          <a:xfrm>
            <a:off x="2934458" y="6356350"/>
            <a:ext cx="6323081" cy="365126"/>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3C363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b="0" i="0" u="none" strike="noStrike" cap="none">
                <a:solidFill>
                  <a:srgbClr val="3C3632"/>
                </a:solidFill>
                <a:latin typeface="Arial"/>
                <a:ea typeface="Arial"/>
                <a:cs typeface="Arial"/>
                <a:sym typeface="Arial"/>
              </a:rPr>
              <a:t>‹#›</a:t>
            </a:fld>
            <a:endParaRPr lang="en-IN" sz="1200" b="0" i="0" u="none" strike="noStrike" cap="none" dirty="0">
              <a:solidFill>
                <a:srgbClr val="3C3632"/>
              </a:solidFill>
              <a:latin typeface="Arial"/>
              <a:ea typeface="Arial"/>
              <a:cs typeface="Arial"/>
              <a:sym typeface="Arial"/>
            </a:endParaRPr>
          </a:p>
        </p:txBody>
      </p:sp>
      <p:grpSp>
        <p:nvGrpSpPr>
          <p:cNvPr id="15" name="Shape 15"/>
          <p:cNvGrpSpPr/>
          <p:nvPr/>
        </p:nvGrpSpPr>
        <p:grpSpPr>
          <a:xfrm>
            <a:off x="1103376" y="1219201"/>
            <a:ext cx="9985247" cy="84403"/>
            <a:chOff x="1073150" y="1219200"/>
            <a:chExt cx="10058399" cy="63125"/>
          </a:xfrm>
        </p:grpSpPr>
        <p:cxnSp>
          <p:nvCxnSpPr>
            <p:cNvPr id="16" name="Shape 16"/>
            <p:cNvCxnSpPr/>
            <p:nvPr/>
          </p:nvCxnSpPr>
          <p:spPr>
            <a:xfrm rot="10800000">
              <a:off x="1073150" y="1219200"/>
              <a:ext cx="10058399" cy="0"/>
            </a:xfrm>
            <a:prstGeom prst="straightConnector1">
              <a:avLst/>
            </a:prstGeom>
            <a:noFill/>
            <a:ln w="38100" cap="flat" cmpd="sng">
              <a:solidFill>
                <a:schemeClr val="dk1"/>
              </a:solidFill>
              <a:prstDash val="solid"/>
              <a:miter lim="800000"/>
              <a:headEnd type="none" w="med" len="med"/>
              <a:tailEnd type="none" w="med" len="med"/>
            </a:ln>
          </p:spPr>
        </p:cxnSp>
        <p:cxnSp>
          <p:nvCxnSpPr>
            <p:cNvPr id="17" name="Shape 17"/>
            <p:cNvCxnSpPr/>
            <p:nvPr/>
          </p:nvCxnSpPr>
          <p:spPr>
            <a:xfrm rot="10800000">
              <a:off x="1073150" y="1282325"/>
              <a:ext cx="10058399" cy="0"/>
            </a:xfrm>
            <a:prstGeom prst="straightConnector1">
              <a:avLst/>
            </a:prstGeom>
            <a:noFill/>
            <a:ln w="12700" cap="flat" cmpd="sng">
              <a:solidFill>
                <a:schemeClr val="dk1"/>
              </a:solidFill>
              <a:prstDash val="solid"/>
              <a:miter lim="800000"/>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1104900" y="2542093"/>
            <a:ext cx="7144156" cy="1305097"/>
          </a:xfrm>
          <a:prstGeom prst="rect">
            <a:avLst/>
          </a:prstGeom>
          <a:noFill/>
          <a:ln>
            <a:noFill/>
          </a:ln>
        </p:spPr>
        <p:txBody>
          <a:bodyPr wrap="square" lIns="0" tIns="45700" rIns="0" bIns="45700" anchor="ctr" anchorCtr="0">
            <a:noAutofit/>
          </a:bodyPr>
          <a:lstStyle/>
          <a:p>
            <a:pPr marL="0" marR="0" lvl="0" indent="0" algn="ctr" rtl="0">
              <a:lnSpc>
                <a:spcPct val="90000"/>
              </a:lnSpc>
              <a:spcBef>
                <a:spcPts val="0"/>
              </a:spcBef>
              <a:buClr>
                <a:schemeClr val="dk1"/>
              </a:buClr>
              <a:buSzPct val="25000"/>
              <a:buFont typeface="Arial"/>
              <a:buNone/>
            </a:pPr>
            <a:r>
              <a:rPr lang="en-IN" sz="3959" b="0" i="0" u="none" strike="noStrike" cap="none" dirty="0">
                <a:solidFill>
                  <a:schemeClr val="dk1"/>
                </a:solidFill>
                <a:latin typeface="Arial"/>
                <a:ea typeface="Arial"/>
                <a:cs typeface="Arial"/>
                <a:sym typeface="Arial"/>
              </a:rPr>
              <a:t> </a:t>
            </a:r>
            <a:r>
              <a:rPr lang="en-IN" sz="3240" b="0" i="1" u="none" strike="noStrike" cap="none" dirty="0">
                <a:solidFill>
                  <a:schemeClr val="dk1"/>
                </a:solidFill>
                <a:latin typeface="Arial"/>
                <a:ea typeface="Arial"/>
                <a:cs typeface="Arial"/>
                <a:sym typeface="Arial"/>
              </a:rPr>
              <a:t>PANTOMATH ‘BO :  </a:t>
            </a:r>
            <a:br>
              <a:rPr lang="en-IN" sz="3240" b="0" i="0" u="none" strike="noStrike" cap="none" dirty="0">
                <a:solidFill>
                  <a:schemeClr val="dk1"/>
                </a:solidFill>
                <a:latin typeface="Arial"/>
                <a:ea typeface="Arial"/>
                <a:cs typeface="Arial"/>
                <a:sym typeface="Arial"/>
              </a:rPr>
            </a:br>
            <a:r>
              <a:rPr lang="en-IN" sz="3240" b="0" i="0" u="none" strike="noStrike" cap="none" dirty="0">
                <a:solidFill>
                  <a:schemeClr val="dk1"/>
                </a:solidFill>
                <a:latin typeface="Arial"/>
                <a:ea typeface="Arial"/>
                <a:cs typeface="Arial"/>
                <a:sym typeface="Arial"/>
              </a:rPr>
              <a:t>DISCOVER CROSS MODAL HUMAN BEHAVIOR ANALYSIS</a:t>
            </a:r>
            <a:br>
              <a:rPr lang="en-IN" sz="3959" b="0" i="0" u="none" strike="noStrike" cap="none" dirty="0">
                <a:solidFill>
                  <a:schemeClr val="dk1"/>
                </a:solidFill>
                <a:latin typeface="Arial"/>
                <a:ea typeface="Arial"/>
                <a:cs typeface="Arial"/>
                <a:sym typeface="Arial"/>
              </a:rPr>
            </a:br>
            <a:r>
              <a:rPr lang="en-IN" sz="3959" b="0" i="0" u="none" strike="noStrike" cap="none" dirty="0">
                <a:solidFill>
                  <a:schemeClr val="dk1"/>
                </a:solidFill>
                <a:latin typeface="Arial"/>
                <a:ea typeface="Arial"/>
                <a:cs typeface="Arial"/>
                <a:sym typeface="Arial"/>
              </a:rPr>
              <a:t> </a:t>
            </a:r>
          </a:p>
        </p:txBody>
      </p:sp>
      <p:sp>
        <p:nvSpPr>
          <p:cNvPr id="122" name="Shape 122"/>
          <p:cNvSpPr txBox="1">
            <a:spLocks noGrp="1"/>
          </p:cNvSpPr>
          <p:nvPr>
            <p:ph type="subTitle" idx="1"/>
          </p:nvPr>
        </p:nvSpPr>
        <p:spPr>
          <a:xfrm>
            <a:off x="1197117" y="4226639"/>
            <a:ext cx="3955860" cy="1301395"/>
          </a:xfrm>
          <a:prstGeom prst="rect">
            <a:avLst/>
          </a:prstGeom>
          <a:noFill/>
          <a:ln>
            <a:noFill/>
          </a:ln>
        </p:spPr>
        <p:txBody>
          <a:bodyPr wrap="square" lIns="0" tIns="45700" rIns="0" bIns="45700" anchor="t" anchorCtr="0">
            <a:noAutofit/>
          </a:bodyPr>
          <a:lstStyle/>
          <a:p>
            <a:pPr marL="0" marR="0" lvl="0" indent="0" algn="l" rtl="0">
              <a:lnSpc>
                <a:spcPct val="80000"/>
              </a:lnSpc>
              <a:spcBef>
                <a:spcPts val="0"/>
              </a:spcBef>
              <a:spcAft>
                <a:spcPts val="0"/>
              </a:spcAft>
              <a:buClr>
                <a:schemeClr val="dk1"/>
              </a:buClr>
              <a:buSzPct val="25000"/>
              <a:buFont typeface="Noto Sans Symbols"/>
              <a:buNone/>
            </a:pPr>
            <a:r>
              <a:rPr lang="en-IN" sz="1800" b="0" i="0" u="none" strike="noStrike" cap="none" dirty="0">
                <a:solidFill>
                  <a:schemeClr val="dk1"/>
                </a:solidFill>
                <a:latin typeface="Arial"/>
                <a:ea typeface="Arial"/>
                <a:cs typeface="Arial"/>
                <a:sym typeface="Arial"/>
              </a:rPr>
              <a:t>Group Members(Class,Roll no.)</a:t>
            </a:r>
          </a:p>
          <a:p>
            <a:pPr marL="0" marR="0" lvl="0" indent="0" algn="l" rtl="0">
              <a:lnSpc>
                <a:spcPct val="80000"/>
              </a:lnSpc>
              <a:spcBef>
                <a:spcPts val="0"/>
              </a:spcBef>
              <a:spcAft>
                <a:spcPts val="0"/>
              </a:spcAft>
              <a:buClr>
                <a:schemeClr val="dk1"/>
              </a:buClr>
              <a:buSzPct val="25000"/>
              <a:buFont typeface="Noto Sans Symbols"/>
              <a:buNone/>
            </a:pPr>
            <a:r>
              <a:rPr lang="en-IN" sz="1800" b="0" i="0" u="none" strike="noStrike" cap="none" dirty="0">
                <a:solidFill>
                  <a:schemeClr val="dk1"/>
                </a:solidFill>
                <a:latin typeface="Arial"/>
                <a:ea typeface="Arial"/>
                <a:cs typeface="Arial"/>
                <a:sym typeface="Arial"/>
              </a:rPr>
              <a:t>D17C	58</a:t>
            </a:r>
          </a:p>
          <a:p>
            <a:pPr marL="0" marR="0" lvl="0" indent="0" algn="l" rtl="0">
              <a:lnSpc>
                <a:spcPct val="80000"/>
              </a:lnSpc>
              <a:spcBef>
                <a:spcPts val="0"/>
              </a:spcBef>
              <a:spcAft>
                <a:spcPts val="0"/>
              </a:spcAft>
              <a:buClr>
                <a:schemeClr val="dk1"/>
              </a:buClr>
              <a:buSzPct val="25000"/>
              <a:buFont typeface="Noto Sans Symbols"/>
              <a:buNone/>
            </a:pPr>
            <a:r>
              <a:rPr lang="en-IN" sz="1800" b="0" i="0" u="none" strike="noStrike" cap="none" dirty="0">
                <a:solidFill>
                  <a:schemeClr val="dk1"/>
                </a:solidFill>
                <a:latin typeface="Arial"/>
                <a:ea typeface="Arial"/>
                <a:cs typeface="Arial"/>
                <a:sym typeface="Arial"/>
              </a:rPr>
              <a:t>D17C	67</a:t>
            </a:r>
          </a:p>
          <a:p>
            <a:pPr marL="0" marR="0" lvl="0" indent="0" algn="l" rtl="0">
              <a:lnSpc>
                <a:spcPct val="80000"/>
              </a:lnSpc>
              <a:spcBef>
                <a:spcPts val="0"/>
              </a:spcBef>
              <a:spcAft>
                <a:spcPts val="0"/>
              </a:spcAft>
              <a:buClr>
                <a:schemeClr val="dk1"/>
              </a:buClr>
              <a:buSzPct val="25000"/>
              <a:buFont typeface="Noto Sans Symbols"/>
              <a:buNone/>
            </a:pPr>
            <a:r>
              <a:rPr lang="en-IN" sz="1800" b="0" i="0" u="none" strike="noStrike" cap="none" dirty="0">
                <a:solidFill>
                  <a:schemeClr val="dk1"/>
                </a:solidFill>
                <a:latin typeface="Arial"/>
                <a:ea typeface="Arial"/>
                <a:cs typeface="Arial"/>
                <a:sym typeface="Arial"/>
              </a:rPr>
              <a:t>D17C	68</a:t>
            </a:r>
          </a:p>
          <a:p>
            <a:pPr marL="0" marR="0" lvl="0" indent="0" algn="l" rtl="0">
              <a:lnSpc>
                <a:spcPct val="80000"/>
              </a:lnSpc>
              <a:spcBef>
                <a:spcPts val="0"/>
              </a:spcBef>
              <a:buClr>
                <a:schemeClr val="dk1"/>
              </a:buClr>
              <a:buSzPct val="25000"/>
              <a:buFont typeface="Noto Sans Symbols"/>
              <a:buNone/>
            </a:pPr>
            <a:r>
              <a:rPr lang="en-IN" sz="1800" b="0" i="0" u="none" strike="noStrike" cap="none" dirty="0">
                <a:solidFill>
                  <a:schemeClr val="dk1"/>
                </a:solidFill>
                <a:latin typeface="Arial"/>
                <a:ea typeface="Arial"/>
                <a:cs typeface="Arial"/>
                <a:sym typeface="Arial"/>
              </a:rPr>
              <a:t>D17C	72</a:t>
            </a:r>
          </a:p>
        </p:txBody>
      </p:sp>
      <p:pic>
        <p:nvPicPr>
          <p:cNvPr id="123" name="Shape 123" descr="Open book on table, blurred shelves of books in background"/>
          <p:cNvPicPr preferRelativeResize="0">
            <a:picLocks noGrp="1"/>
          </p:cNvPicPr>
          <p:nvPr>
            <p:ph type="pic" idx="2"/>
          </p:nvPr>
        </p:nvPicPr>
        <p:blipFill rotWithShape="1">
          <a:blip r:embed="rId3">
            <a:alphaModFix/>
          </a:blip>
          <a:srcRect l="8890" r="8889"/>
          <a:stretch/>
        </p:blipFill>
        <p:spPr>
          <a:xfrm>
            <a:off x="8249057" y="1341167"/>
            <a:ext cx="3942943" cy="3909464"/>
          </a:xfrm>
          <a:prstGeom prst="rect">
            <a:avLst/>
          </a:prstGeom>
          <a:noFill/>
          <a:ln>
            <a:noFill/>
          </a:ln>
        </p:spPr>
      </p:pic>
      <p:grpSp>
        <p:nvGrpSpPr>
          <p:cNvPr id="124" name="Shape 124"/>
          <p:cNvGrpSpPr/>
          <p:nvPr/>
        </p:nvGrpSpPr>
        <p:grpSpPr>
          <a:xfrm>
            <a:off x="1658526" y="145038"/>
            <a:ext cx="8426093" cy="830996"/>
            <a:chOff x="1658526" y="145038"/>
            <a:chExt cx="8426093" cy="830996"/>
          </a:xfrm>
        </p:grpSpPr>
        <p:pic>
          <p:nvPicPr>
            <p:cNvPr id="125" name="Shape 125"/>
            <p:cNvPicPr preferRelativeResize="0"/>
            <p:nvPr/>
          </p:nvPicPr>
          <p:blipFill rotWithShape="1">
            <a:blip r:embed="rId4">
              <a:alphaModFix/>
            </a:blip>
            <a:srcRect/>
            <a:stretch/>
          </p:blipFill>
          <p:spPr>
            <a:xfrm>
              <a:off x="1658526" y="169257"/>
              <a:ext cx="1100136" cy="782555"/>
            </a:xfrm>
            <a:prstGeom prst="rect">
              <a:avLst/>
            </a:prstGeom>
            <a:noFill/>
            <a:ln>
              <a:noFill/>
            </a:ln>
          </p:spPr>
        </p:pic>
        <p:sp>
          <p:nvSpPr>
            <p:cNvPr id="126" name="Shape 126"/>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b="0" i="0" u="none" strike="noStrike" cap="none"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b="0" i="0" u="none" strike="noStrike" cap="none" dirty="0">
                  <a:solidFill>
                    <a:schemeClr val="lt1"/>
                  </a:solidFill>
                  <a:latin typeface="Times New Roman"/>
                  <a:ea typeface="Times New Roman"/>
                  <a:cs typeface="Times New Roman"/>
                  <a:sym typeface="Times New Roman"/>
                </a:rPr>
                <a:t>Department Of Computer Engineering</a:t>
              </a:r>
            </a:p>
          </p:txBody>
        </p:sp>
      </p:grpSp>
      <p:sp>
        <p:nvSpPr>
          <p:cNvPr id="127" name="Shape 127"/>
          <p:cNvSpPr txBox="1"/>
          <p:nvPr/>
        </p:nvSpPr>
        <p:spPr>
          <a:xfrm>
            <a:off x="4793226" y="4226639"/>
            <a:ext cx="3671451" cy="92332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IN" sz="1800" b="0" i="0" u="none" strike="noStrike" cap="none" dirty="0">
                <a:solidFill>
                  <a:schemeClr val="dk1"/>
                </a:solidFill>
                <a:latin typeface="Arial"/>
                <a:ea typeface="Arial"/>
                <a:cs typeface="Arial"/>
                <a:sym typeface="Arial"/>
              </a:rPr>
              <a:t>Mentor Details:</a:t>
            </a:r>
          </a:p>
          <a:p>
            <a:pPr marL="0" marR="0" lvl="0" indent="0" algn="l" rtl="0">
              <a:spcBef>
                <a:spcPts val="0"/>
              </a:spcBef>
              <a:buSzPct val="25000"/>
              <a:buNone/>
            </a:pPr>
            <a:r>
              <a:rPr lang="en-IN" sz="1800" dirty="0">
                <a:solidFill>
                  <a:schemeClr val="dk1"/>
                </a:solidFill>
                <a:latin typeface="Arial"/>
                <a:ea typeface="Arial"/>
                <a:cs typeface="Arial"/>
                <a:sym typeface="Arial"/>
              </a:rPr>
              <a:t>Name: Sharmila Sengupta</a:t>
            </a:r>
          </a:p>
          <a:p>
            <a:pPr marL="0" marR="0" lvl="0" indent="0" algn="l" rtl="0">
              <a:spcBef>
                <a:spcPts val="0"/>
              </a:spcBef>
              <a:buSzPct val="25000"/>
              <a:buNone/>
            </a:pPr>
            <a:r>
              <a:rPr lang="en-IN" sz="1800" dirty="0">
                <a:solidFill>
                  <a:schemeClr val="dk1"/>
                </a:solidFill>
                <a:latin typeface="Arial"/>
                <a:ea typeface="Arial"/>
                <a:cs typeface="Arial"/>
                <a:sym typeface="Arial"/>
              </a:rPr>
              <a:t>Designation: Assistant Professor</a:t>
            </a:r>
          </a:p>
        </p:txBody>
      </p:sp>
      <p:sp>
        <p:nvSpPr>
          <p:cNvPr id="128" name="Shape 128"/>
          <p:cNvSpPr txBox="1"/>
          <p:nvPr/>
        </p:nvSpPr>
        <p:spPr>
          <a:xfrm>
            <a:off x="4420342" y="988728"/>
            <a:ext cx="2654893" cy="52321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IN" sz="2800" dirty="0">
                <a:solidFill>
                  <a:schemeClr val="dk1"/>
                </a:solidFill>
                <a:latin typeface="Times New Roman"/>
                <a:ea typeface="Times New Roman"/>
                <a:cs typeface="Times New Roman"/>
                <a:sym typeface="Times New Roman"/>
              </a:rPr>
              <a:t>Project Review 1</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GOALS</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209" name="Shape 209"/>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210" name="Shape 210"/>
          <p:cNvGrpSpPr/>
          <p:nvPr/>
        </p:nvGrpSpPr>
        <p:grpSpPr>
          <a:xfrm>
            <a:off x="1658526" y="145038"/>
            <a:ext cx="8426093" cy="830996"/>
            <a:chOff x="1658526" y="145038"/>
            <a:chExt cx="8426093" cy="830996"/>
          </a:xfrm>
        </p:grpSpPr>
        <p:pic>
          <p:nvPicPr>
            <p:cNvPr id="211" name="Shape 211"/>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212" name="Shape 212"/>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Goals Of The System</a:t>
            </a:r>
          </a:p>
        </p:txBody>
      </p:sp>
      <p:sp>
        <p:nvSpPr>
          <p:cNvPr id="218" name="Shape 218"/>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marL="228600" marR="0" lvl="0" indent="-228600" algn="l" rtl="0">
              <a:lnSpc>
                <a:spcPct val="90000"/>
              </a:lnSpc>
              <a:spcBef>
                <a:spcPts val="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To make an Expert System that will aid the employer to select the best suitable candidate for the role.</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It will analyse the candidate based on various communication cues.</a:t>
            </a:r>
          </a:p>
          <a:p>
            <a:pPr marL="228600" marR="0" lvl="0" indent="-228600" algn="l" rtl="0">
              <a:lnSpc>
                <a:spcPct val="90000"/>
              </a:lnSpc>
              <a:spcBef>
                <a:spcPts val="1800"/>
              </a:spcBef>
              <a:spcAft>
                <a:spcPts val="0"/>
              </a:spcAft>
              <a:buClr>
                <a:schemeClr val="dk1"/>
              </a:buClr>
              <a:buSzPct val="100000"/>
              <a:buFont typeface="Noto Sans Symbols"/>
              <a:buChar char="▪"/>
            </a:pPr>
            <a:r>
              <a:rPr lang="en-IN" dirty="0"/>
              <a:t>Help with screening of applicant for jobs.</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Help HR managers taking correct hiring decisions.</a:t>
            </a:r>
          </a:p>
          <a:p>
            <a:pPr marL="228600" marR="0" lvl="0" indent="-228600" algn="l" rtl="0">
              <a:lnSpc>
                <a:spcPct val="90000"/>
              </a:lnSpc>
              <a:spcBef>
                <a:spcPts val="1800"/>
              </a:spcBef>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219" name="Shape 219"/>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20" name="Shape 220"/>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11</a:t>
            </a:fld>
            <a:endParaRPr lang="en-IN" sz="1200" dirty="0">
              <a:solidFill>
                <a:srgbClr val="3C3632"/>
              </a:solidFill>
              <a:latin typeface="Arial"/>
              <a:ea typeface="Arial"/>
              <a:cs typeface="Arial"/>
              <a:sym typeface="Arial"/>
            </a:endParaRPr>
          </a:p>
        </p:txBody>
      </p:sp>
      <p:sp>
        <p:nvSpPr>
          <p:cNvPr id="221" name="Shape 221"/>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LITERATURE SURVEY</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227" name="Shape 227"/>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228" name="Shape 228"/>
          <p:cNvGrpSpPr/>
          <p:nvPr/>
        </p:nvGrpSpPr>
        <p:grpSpPr>
          <a:xfrm>
            <a:off x="1658526" y="145038"/>
            <a:ext cx="8426093" cy="830996"/>
            <a:chOff x="1658526" y="145038"/>
            <a:chExt cx="8426093" cy="830996"/>
          </a:xfrm>
        </p:grpSpPr>
        <p:pic>
          <p:nvPicPr>
            <p:cNvPr id="229" name="Shape 229"/>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230" name="Shape 230"/>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988990" y="153473"/>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br>
              <a:rPr lang="en-IN" sz="3959" b="0" i="0" u="none" strike="noStrike" cap="none" dirty="0">
                <a:solidFill>
                  <a:schemeClr val="dk1"/>
                </a:solidFill>
                <a:latin typeface="Times New Roman"/>
                <a:ea typeface="Times New Roman"/>
                <a:cs typeface="Times New Roman"/>
                <a:sym typeface="Times New Roman"/>
              </a:rPr>
            </a:br>
            <a:r>
              <a:rPr lang="en-IN" sz="3959" b="0" i="0" u="none" strike="noStrike" cap="none" dirty="0">
                <a:solidFill>
                  <a:schemeClr val="dk1"/>
                </a:solidFill>
                <a:latin typeface="Times New Roman"/>
                <a:ea typeface="Times New Roman"/>
                <a:cs typeface="Times New Roman"/>
                <a:sym typeface="Times New Roman"/>
              </a:rPr>
              <a:t>Literature Survey</a:t>
            </a:r>
            <a:br>
              <a:rPr lang="en-IN" sz="3959" b="0" i="0" u="none" strike="noStrike" cap="none" dirty="0">
                <a:solidFill>
                  <a:schemeClr val="dk1"/>
                </a:solidFill>
                <a:latin typeface="Times New Roman"/>
                <a:ea typeface="Times New Roman"/>
                <a:cs typeface="Times New Roman"/>
                <a:sym typeface="Times New Roman"/>
              </a:rPr>
            </a:br>
            <a:endParaRPr lang="en-IN" sz="3959" b="0" i="0" u="none" strike="noStrike" cap="none" dirty="0">
              <a:solidFill>
                <a:schemeClr val="dk1"/>
              </a:solidFill>
              <a:latin typeface="Times New Roman"/>
              <a:ea typeface="Times New Roman"/>
              <a:cs typeface="Times New Roman"/>
              <a:sym typeface="Times New Roman"/>
            </a:endParaRPr>
          </a:p>
        </p:txBody>
      </p:sp>
      <p:sp>
        <p:nvSpPr>
          <p:cNvPr id="236" name="Shape 236"/>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marL="228600" marR="0" lvl="0" indent="-228600" algn="l" rtl="0">
              <a:lnSpc>
                <a:spcPct val="90000"/>
              </a:lnSpc>
              <a:spcBef>
                <a:spcPts val="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A. Work In Psychology</a:t>
            </a:r>
          </a:p>
          <a:p>
            <a:pPr marL="914400" marR="0" lvl="1" indent="-457200" algn="l" rtl="0">
              <a:lnSpc>
                <a:spcPct val="90000"/>
              </a:lnSpc>
              <a:spcBef>
                <a:spcPts val="600"/>
              </a:spcBef>
              <a:spcAft>
                <a:spcPts val="0"/>
              </a:spcAft>
              <a:buClr>
                <a:schemeClr val="dk1"/>
              </a:buClr>
              <a:buSzPct val="100000"/>
              <a:buFont typeface="Arial"/>
              <a:buAutoNum type="arabicPeriod"/>
            </a:pPr>
            <a:r>
              <a:rPr lang="en-IN" sz="1600" b="0" i="0" u="none" strike="noStrike" cap="none" dirty="0">
                <a:solidFill>
                  <a:schemeClr val="dk1"/>
                </a:solidFill>
                <a:latin typeface="Arial"/>
                <a:ea typeface="Arial"/>
                <a:cs typeface="Arial"/>
                <a:sym typeface="Arial"/>
              </a:rPr>
              <a:t> M. L. Knapp and J. A. Hall. Nonverbal communication in human interaction. Wadsworth, Cengage  Learning, 7 edition, 2009. </a:t>
            </a:r>
          </a:p>
          <a:p>
            <a:pPr marL="1371600" marR="0" lvl="2" indent="-457200" algn="l" rtl="0">
              <a:lnSpc>
                <a:spcPct val="90000"/>
              </a:lnSpc>
              <a:spcBef>
                <a:spcPts val="600"/>
              </a:spcBef>
              <a:spcAft>
                <a:spcPts val="0"/>
              </a:spcAft>
              <a:buClr>
                <a:schemeClr val="dk1"/>
              </a:buClr>
              <a:buSzPct val="100000"/>
              <a:buFont typeface="Courier New"/>
              <a:buChar char="o"/>
            </a:pPr>
            <a:r>
              <a:rPr lang="en-IN" sz="1600" b="0" i="0" u="none" strike="noStrike" cap="none" dirty="0">
                <a:solidFill>
                  <a:schemeClr val="dk1"/>
                </a:solidFill>
                <a:latin typeface="Arial"/>
                <a:ea typeface="Arial"/>
                <a:cs typeface="Arial"/>
                <a:sym typeface="Arial"/>
              </a:rPr>
              <a:t>Body communication plays an important role in conjunction with spoken words to enhance the communication in face-to-face interactions , which is also the case in employment  interviews.</a:t>
            </a:r>
          </a:p>
          <a:p>
            <a:pPr marL="1371600" marR="0" lvl="2" indent="-457200" algn="l" rtl="0">
              <a:lnSpc>
                <a:spcPct val="90000"/>
              </a:lnSpc>
              <a:spcBef>
                <a:spcPts val="600"/>
              </a:spcBef>
              <a:spcAft>
                <a:spcPts val="0"/>
              </a:spcAft>
              <a:buClr>
                <a:schemeClr val="dk1"/>
              </a:buClr>
              <a:buSzPct val="100000"/>
              <a:buFont typeface="Courier New"/>
              <a:buChar char="o"/>
            </a:pPr>
            <a:r>
              <a:rPr lang="en-IN" sz="1600" b="0" i="0" u="none" strike="noStrike" cap="none" dirty="0">
                <a:solidFill>
                  <a:schemeClr val="dk1"/>
                </a:solidFill>
                <a:latin typeface="Arial"/>
                <a:ea typeface="Arial"/>
                <a:cs typeface="Arial"/>
                <a:sym typeface="Arial"/>
              </a:rPr>
              <a:t>These  kinesic nonverbal cues were also found to be associated with some personality dimensions. For instance, rapid body movement is shown to be related to extraversion and agreeableness, while relaxed body posture has been associated with conscientiousness .</a:t>
            </a:r>
          </a:p>
          <a:p>
            <a:pPr marL="1371600" marR="0" lvl="2" indent="-457200" algn="l" rtl="0">
              <a:lnSpc>
                <a:spcPct val="90000"/>
              </a:lnSpc>
              <a:spcBef>
                <a:spcPts val="600"/>
              </a:spcBef>
              <a:spcAft>
                <a:spcPts val="0"/>
              </a:spcAft>
              <a:buClr>
                <a:schemeClr val="dk1"/>
              </a:buClr>
              <a:buSzPct val="100000"/>
              <a:buFont typeface="Courier New"/>
              <a:buNone/>
            </a:pPr>
            <a:endParaRPr sz="1400" b="0" i="0" u="none" strike="noStrike" cap="none" dirty="0">
              <a:solidFill>
                <a:schemeClr val="dk1"/>
              </a:solidFill>
              <a:latin typeface="Arial"/>
              <a:ea typeface="Arial"/>
              <a:cs typeface="Arial"/>
              <a:sym typeface="Arial"/>
            </a:endParaRPr>
          </a:p>
          <a:p>
            <a:pPr marL="914400" marR="0" lvl="1" indent="-457200" algn="l" rtl="0">
              <a:lnSpc>
                <a:spcPct val="90000"/>
              </a:lnSpc>
              <a:spcBef>
                <a:spcPts val="600"/>
              </a:spcBef>
              <a:spcAft>
                <a:spcPts val="0"/>
              </a:spcAft>
              <a:buClr>
                <a:schemeClr val="dk1"/>
              </a:buClr>
              <a:buSzPct val="100000"/>
              <a:buFont typeface="Arial"/>
              <a:buAutoNum type="arabicPeriod"/>
            </a:pPr>
            <a:r>
              <a:rPr lang="en-IN" sz="1600" b="0" i="0" u="none" strike="noStrike" cap="none" dirty="0">
                <a:solidFill>
                  <a:schemeClr val="dk1"/>
                </a:solidFill>
                <a:latin typeface="Arial"/>
                <a:ea typeface="Arial"/>
                <a:cs typeface="Arial"/>
                <a:sym typeface="Arial"/>
              </a:rPr>
              <a:t> N. Anderson and V. Shackleton. Decision making in the graduate selection interview: A field study. Occupational Psychology, 63(1):63– 76, 1990. </a:t>
            </a:r>
          </a:p>
          <a:p>
            <a:pPr marL="1371600" marR="0" lvl="2" indent="-457200" algn="l" rtl="0">
              <a:lnSpc>
                <a:spcPct val="90000"/>
              </a:lnSpc>
              <a:spcBef>
                <a:spcPts val="600"/>
              </a:spcBef>
              <a:spcAft>
                <a:spcPts val="0"/>
              </a:spcAft>
              <a:buClr>
                <a:schemeClr val="dk1"/>
              </a:buClr>
              <a:buSzPct val="100000"/>
              <a:buFont typeface="Courier New"/>
              <a:buChar char="o"/>
            </a:pPr>
            <a:r>
              <a:rPr lang="en-IN" sz="1600" b="0" i="0" u="none" strike="noStrike" cap="none" dirty="0">
                <a:solidFill>
                  <a:schemeClr val="dk1"/>
                </a:solidFill>
                <a:latin typeface="Arial"/>
                <a:ea typeface="Arial"/>
                <a:cs typeface="Arial"/>
                <a:sym typeface="Arial"/>
              </a:rPr>
              <a:t>Highly employable job candidates usually produce more hand gestures, both in frequency and amplitude  and have the tendency to lean forward more .</a:t>
            </a:r>
          </a:p>
          <a:p>
            <a:pPr marL="914400" marR="0" lvl="2" indent="0" algn="l" rtl="0">
              <a:lnSpc>
                <a:spcPct val="90000"/>
              </a:lnSpc>
              <a:spcBef>
                <a:spcPts val="600"/>
              </a:spcBef>
              <a:spcAft>
                <a:spcPts val="0"/>
              </a:spcAft>
              <a:buClr>
                <a:schemeClr val="dk1"/>
              </a:buClr>
              <a:buSzPct val="25000"/>
              <a:buFont typeface="Noto Sans Symbols"/>
              <a:buNone/>
            </a:pPr>
            <a:endParaRPr sz="1400" b="0" i="0" u="none" strike="noStrike" cap="none" dirty="0">
              <a:solidFill>
                <a:schemeClr val="dk1"/>
              </a:solidFill>
              <a:latin typeface="Arial"/>
              <a:ea typeface="Arial"/>
              <a:cs typeface="Arial"/>
              <a:sym typeface="Arial"/>
            </a:endParaRPr>
          </a:p>
          <a:p>
            <a:pPr marL="1371600" marR="0" lvl="2" indent="-457200" algn="l" rtl="0">
              <a:lnSpc>
                <a:spcPct val="90000"/>
              </a:lnSpc>
              <a:spcBef>
                <a:spcPts val="600"/>
              </a:spcBef>
              <a:spcAft>
                <a:spcPts val="0"/>
              </a:spcAft>
              <a:buClr>
                <a:schemeClr val="dk1"/>
              </a:buClr>
              <a:buSzPct val="25000"/>
              <a:buFont typeface="Noto Sans Symbols"/>
              <a:buNone/>
            </a:pPr>
            <a:r>
              <a:rPr lang="en-IN" sz="1400" b="0" i="0" u="none" strike="noStrike" cap="none" dirty="0">
                <a:solidFill>
                  <a:schemeClr val="dk1"/>
                </a:solidFill>
                <a:latin typeface="Arial"/>
                <a:ea typeface="Arial"/>
                <a:cs typeface="Arial"/>
                <a:sym typeface="Arial"/>
              </a:rPr>
              <a:t>		</a:t>
            </a:r>
          </a:p>
          <a:p>
            <a:pPr marL="0" marR="0" lvl="0" indent="0" algn="l" rtl="0">
              <a:lnSpc>
                <a:spcPct val="90000"/>
              </a:lnSpc>
              <a:spcBef>
                <a:spcPts val="1800"/>
              </a:spcBef>
              <a:buClr>
                <a:schemeClr val="dk1"/>
              </a:buClr>
              <a:buSzPct val="25000"/>
              <a:buFont typeface="Noto Sans Symbols"/>
              <a:buNone/>
            </a:pPr>
            <a:endParaRPr sz="2000" b="0" i="0" u="none" strike="noStrike" cap="none" dirty="0">
              <a:solidFill>
                <a:schemeClr val="dk1"/>
              </a:solidFill>
              <a:latin typeface="Arial"/>
              <a:ea typeface="Arial"/>
              <a:cs typeface="Arial"/>
              <a:sym typeface="Arial"/>
            </a:endParaRPr>
          </a:p>
        </p:txBody>
      </p:sp>
      <p:sp>
        <p:nvSpPr>
          <p:cNvPr id="237" name="Shape 237"/>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38" name="Shape 238"/>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13</a:t>
            </a:fld>
            <a:endParaRPr lang="en-IN" sz="1200" dirty="0">
              <a:solidFill>
                <a:srgbClr val="3C3632"/>
              </a:solidFill>
              <a:latin typeface="Arial"/>
              <a:ea typeface="Arial"/>
              <a:cs typeface="Arial"/>
              <a:sym typeface="Arial"/>
            </a:endParaRPr>
          </a:p>
        </p:txBody>
      </p:sp>
      <p:sp>
        <p:nvSpPr>
          <p:cNvPr id="239" name="Shape 239"/>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015179" y="503368"/>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br>
              <a:rPr lang="en-IN" sz="3959" b="0" i="0" u="none" strike="noStrike" cap="none" dirty="0">
                <a:solidFill>
                  <a:schemeClr val="dk1"/>
                </a:solidFill>
                <a:latin typeface="Times New Roman"/>
                <a:ea typeface="Times New Roman"/>
                <a:cs typeface="Times New Roman"/>
                <a:sym typeface="Times New Roman"/>
              </a:rPr>
            </a:br>
            <a:r>
              <a:rPr lang="en-IN" sz="3959" b="0" i="0" u="none" strike="noStrike" cap="none" dirty="0">
                <a:solidFill>
                  <a:schemeClr val="dk1"/>
                </a:solidFill>
                <a:latin typeface="Times New Roman"/>
                <a:ea typeface="Times New Roman"/>
                <a:cs typeface="Times New Roman"/>
                <a:sym typeface="Times New Roman"/>
              </a:rPr>
              <a:t>Literature Survey</a:t>
            </a:r>
            <a:br>
              <a:rPr lang="en-IN" sz="3959" b="0" i="0" u="none" strike="noStrike" cap="none" dirty="0">
                <a:solidFill>
                  <a:schemeClr val="dk1"/>
                </a:solidFill>
                <a:latin typeface="Times New Roman"/>
                <a:ea typeface="Times New Roman"/>
                <a:cs typeface="Times New Roman"/>
                <a:sym typeface="Times New Roman"/>
              </a:rPr>
            </a:br>
            <a:endParaRPr lang="en-IN" sz="3959" b="0" i="0" u="none" strike="noStrike" cap="none" dirty="0">
              <a:solidFill>
                <a:schemeClr val="dk1"/>
              </a:solidFill>
              <a:latin typeface="Times New Roman"/>
              <a:ea typeface="Times New Roman"/>
              <a:cs typeface="Times New Roman"/>
              <a:sym typeface="Times New Roman"/>
            </a:endParaRPr>
          </a:p>
        </p:txBody>
      </p:sp>
      <p:sp>
        <p:nvSpPr>
          <p:cNvPr id="245" name="Shape 245"/>
          <p:cNvSpPr txBox="1">
            <a:spLocks noGrp="1"/>
          </p:cNvSpPr>
          <p:nvPr>
            <p:ph type="body" idx="1"/>
          </p:nvPr>
        </p:nvSpPr>
        <p:spPr>
          <a:xfrm>
            <a:off x="634181" y="1255868"/>
            <a:ext cx="11194025" cy="4451758"/>
          </a:xfrm>
          <a:prstGeom prst="rect">
            <a:avLst/>
          </a:prstGeom>
          <a:noFill/>
          <a:ln>
            <a:noFill/>
          </a:ln>
        </p:spPr>
        <p:txBody>
          <a:bodyPr wrap="square" lIns="0" tIns="45700" rIns="0" bIns="45700" anchor="t" anchorCtr="0">
            <a:noAutofit/>
          </a:bodyPr>
          <a:lstStyle/>
          <a:p>
            <a:pPr marL="0" marR="0" lvl="0" indent="0" algn="l" rtl="0">
              <a:lnSpc>
                <a:spcPct val="70000"/>
              </a:lnSpc>
              <a:spcBef>
                <a:spcPts val="0"/>
              </a:spcBef>
              <a:spcAft>
                <a:spcPts val="0"/>
              </a:spcAft>
              <a:buNone/>
            </a:pPr>
            <a:endParaRPr sz="1800" dirty="0"/>
          </a:p>
          <a:p>
            <a:pPr marL="228600" marR="0" lvl="0" indent="-228600" algn="l" rtl="0">
              <a:lnSpc>
                <a:spcPct val="70000"/>
              </a:lnSpc>
              <a:spcBef>
                <a:spcPts val="0"/>
              </a:spcBef>
              <a:spcAft>
                <a:spcPts val="0"/>
              </a:spcAft>
              <a:buClr>
                <a:schemeClr val="dk1"/>
              </a:buClr>
              <a:buSzPct val="97368"/>
              <a:buFont typeface="Noto Sans Symbols"/>
              <a:buChar char="▪"/>
            </a:pPr>
            <a:r>
              <a:rPr lang="en-IN" sz="1800" b="0" i="0" u="none" strike="noStrike" cap="none" dirty="0">
                <a:solidFill>
                  <a:schemeClr val="dk1"/>
                </a:solidFill>
                <a:sym typeface="Arial"/>
              </a:rPr>
              <a:t>B. Work In Computing</a:t>
            </a:r>
          </a:p>
          <a:p>
            <a:pPr marL="914400" marR="0" lvl="1" indent="-457200" algn="l" rtl="0">
              <a:lnSpc>
                <a:spcPct val="100000"/>
              </a:lnSpc>
              <a:spcBef>
                <a:spcPts val="600"/>
              </a:spcBef>
              <a:spcAft>
                <a:spcPts val="0"/>
              </a:spcAft>
              <a:buClr>
                <a:schemeClr val="dk1"/>
              </a:buClr>
              <a:buSzPct val="98666"/>
              <a:buFont typeface="Arial"/>
              <a:buAutoNum type="arabicPeriod"/>
            </a:pPr>
            <a:r>
              <a:rPr lang="en-IN" sz="1400" b="0" i="0" u="none" strike="noStrike" cap="none" dirty="0">
                <a:solidFill>
                  <a:schemeClr val="dk1"/>
                </a:solidFill>
                <a:sym typeface="Arial"/>
              </a:rPr>
              <a:t> F. Pianesi, N. Mana, A. Cappelletti, B. Lepri, and M. Zancanaro. Multimodal recognition of personality traits in social interactions. In Proc. Int. Conf. on Multimodal Interactions, pages 53–60, New York, New York, USA, 2008. ACM Press. </a:t>
            </a:r>
          </a:p>
          <a:p>
            <a:pPr marL="1200150" lvl="2" indent="-285750">
              <a:lnSpc>
                <a:spcPct val="100000"/>
              </a:lnSpc>
              <a:buSzPct val="99615"/>
            </a:pPr>
            <a:r>
              <a:rPr lang="en-IN" sz="1600" b="0" i="0" u="none" strike="noStrike" cap="none" dirty="0">
                <a:solidFill>
                  <a:schemeClr val="dk1"/>
                </a:solidFill>
                <a:sym typeface="Arial"/>
              </a:rPr>
              <a:t>The advent of cheap sensors, in combination with improved automated perceptual methods, have enabled the development of computational methods to predict social constructs .</a:t>
            </a:r>
          </a:p>
          <a:p>
            <a:pPr marL="914400" marR="0" lvl="0" indent="0" algn="l" rtl="0">
              <a:lnSpc>
                <a:spcPct val="100000"/>
              </a:lnSpc>
              <a:spcBef>
                <a:spcPts val="600"/>
              </a:spcBef>
              <a:spcAft>
                <a:spcPts val="0"/>
              </a:spcAft>
              <a:buNone/>
            </a:pPr>
            <a:endParaRPr sz="1400" dirty="0"/>
          </a:p>
          <a:p>
            <a:pPr marL="457200" marR="0" lvl="1" indent="0" algn="l" rtl="0">
              <a:lnSpc>
                <a:spcPct val="100000"/>
              </a:lnSpc>
              <a:spcBef>
                <a:spcPts val="600"/>
              </a:spcBef>
              <a:spcAft>
                <a:spcPts val="0"/>
              </a:spcAft>
              <a:buClr>
                <a:schemeClr val="dk1"/>
              </a:buClr>
              <a:buSzPct val="98666"/>
              <a:buNone/>
            </a:pPr>
            <a:r>
              <a:rPr lang="en-IN" sz="1400" dirty="0"/>
              <a:t>2.       </a:t>
            </a:r>
            <a:r>
              <a:rPr lang="en-IN" sz="1400" b="0" i="0" u="none" strike="noStrike" cap="none" dirty="0">
                <a:solidFill>
                  <a:schemeClr val="dk1"/>
                </a:solidFill>
                <a:sym typeface="Arial"/>
              </a:rPr>
              <a:t>J.-I. Biel and D. Gatica-Perez. The YouTube Lens: Crowd sourced Personality Impressions and Audiovisual Analysis of Vlogs. IEEE Transactions on Multimedia, 15(1):41–55, Jan. 2013.</a:t>
            </a:r>
          </a:p>
          <a:p>
            <a:pPr marL="1180783" lvl="2" indent="-285750">
              <a:lnSpc>
                <a:spcPct val="100000"/>
              </a:lnSpc>
            </a:pPr>
            <a:r>
              <a:rPr lang="en-IN" b="0" i="0" u="none" strike="noStrike" cap="none" dirty="0">
                <a:solidFill>
                  <a:schemeClr val="dk1"/>
                </a:solidFill>
                <a:sym typeface="Arial"/>
              </a:rPr>
              <a:t> </a:t>
            </a:r>
            <a:r>
              <a:rPr lang="en-IN" sz="1600" b="0" i="0" u="none" strike="noStrike" cap="none" dirty="0">
                <a:solidFill>
                  <a:schemeClr val="dk1"/>
                </a:solidFill>
                <a:sym typeface="Arial"/>
              </a:rPr>
              <a:t>As a key construct to explain inter-individual differences, Big-Five personality has been studied in various settings. These include small group interactions , video blogs  or human-computer interaction .</a:t>
            </a:r>
            <a:endParaRPr lang="en-IN" sz="1600" dirty="0"/>
          </a:p>
          <a:p>
            <a:pPr marL="457200" lvl="1" indent="0">
              <a:lnSpc>
                <a:spcPct val="100000"/>
              </a:lnSpc>
              <a:buSzPct val="98666"/>
              <a:buNone/>
            </a:pPr>
            <a:endParaRPr lang="en-IN" sz="1400" dirty="0"/>
          </a:p>
          <a:p>
            <a:pPr marL="457200" lvl="1" indent="0">
              <a:lnSpc>
                <a:spcPct val="100000"/>
              </a:lnSpc>
              <a:buSzPct val="98666"/>
              <a:buNone/>
            </a:pPr>
            <a:r>
              <a:rPr lang="en-IN" sz="1400" dirty="0"/>
              <a:t>3.	L. </a:t>
            </a:r>
            <a:r>
              <a:rPr lang="en-IN" sz="1400" dirty="0" err="1"/>
              <a:t>Batrinca</a:t>
            </a:r>
            <a:r>
              <a:rPr lang="en-IN" sz="1400" dirty="0"/>
              <a:t>, N. Mana, B. </a:t>
            </a:r>
            <a:r>
              <a:rPr lang="en-IN" sz="1400" dirty="0" err="1"/>
              <a:t>Lepri</a:t>
            </a:r>
            <a:r>
              <a:rPr lang="en-IN" sz="1400" dirty="0"/>
              <a:t>, F. </a:t>
            </a:r>
            <a:r>
              <a:rPr lang="en-IN" sz="1400" dirty="0" err="1"/>
              <a:t>Pianesi</a:t>
            </a:r>
            <a:r>
              <a:rPr lang="en-IN" sz="1400" dirty="0"/>
              <a:t>, and N. </a:t>
            </a:r>
            <a:r>
              <a:rPr lang="en-IN" sz="1400" dirty="0" err="1"/>
              <a:t>Sebe</a:t>
            </a:r>
            <a:r>
              <a:rPr lang="en-IN" sz="1400" dirty="0"/>
              <a:t>. Please, tell me about yourself: automatic personality assessment using short self presentations. Proc. Int. Conf. on Multimodal Interactions, pages 255– 262, 2011.</a:t>
            </a:r>
          </a:p>
          <a:p>
            <a:pPr marL="1180783" lvl="2" indent="-285750">
              <a:lnSpc>
                <a:spcPct val="100000"/>
              </a:lnSpc>
            </a:pPr>
            <a:r>
              <a:rPr lang="en-IN" sz="1600" dirty="0"/>
              <a:t>While most existing studies rely on audio nonverbal cues (prosody, speaking turn-based features) and visual cues (head nods, visual activity, head pose) to predict personality, few studies have investigated the use of body communication.</a:t>
            </a:r>
          </a:p>
          <a:p>
            <a:pPr marL="1180783" lvl="2" indent="-285750">
              <a:lnSpc>
                <a:spcPct val="100000"/>
              </a:lnSpc>
            </a:pPr>
            <a:endParaRPr lang="en-IN" sz="1600" b="0" i="0" u="none" strike="noStrike" cap="none" dirty="0">
              <a:solidFill>
                <a:schemeClr val="dk1"/>
              </a:solidFill>
              <a:sym typeface="Arial"/>
            </a:endParaRPr>
          </a:p>
          <a:p>
            <a:pPr marL="895033" lvl="2" indent="0">
              <a:lnSpc>
                <a:spcPct val="100000"/>
              </a:lnSpc>
              <a:buNone/>
            </a:pPr>
            <a:endParaRPr sz="1200" b="0" i="0" u="none" strike="noStrike" cap="none" dirty="0">
              <a:solidFill>
                <a:schemeClr val="dk1"/>
              </a:solidFill>
              <a:latin typeface="Arial"/>
              <a:ea typeface="Arial"/>
              <a:cs typeface="Arial"/>
              <a:sym typeface="Arial"/>
            </a:endParaRPr>
          </a:p>
          <a:p>
            <a:pPr marL="1371600" marR="0" lvl="2" indent="-457200" algn="l" rtl="0">
              <a:lnSpc>
                <a:spcPct val="70000"/>
              </a:lnSpc>
              <a:spcBef>
                <a:spcPts val="600"/>
              </a:spcBef>
              <a:spcAft>
                <a:spcPts val="0"/>
              </a:spcAft>
              <a:buClr>
                <a:schemeClr val="dk1"/>
              </a:buClr>
              <a:buSzPct val="25000"/>
              <a:buFont typeface="Noto Sans Symbols"/>
              <a:buNone/>
            </a:pPr>
            <a:r>
              <a:rPr lang="en-IN" sz="1200" b="0" i="0" u="none" strike="noStrike" cap="none" dirty="0">
                <a:solidFill>
                  <a:schemeClr val="dk1"/>
                </a:solidFill>
                <a:latin typeface="Arial"/>
                <a:ea typeface="Arial"/>
                <a:cs typeface="Arial"/>
                <a:sym typeface="Arial"/>
              </a:rPr>
              <a:t>		</a:t>
            </a:r>
          </a:p>
          <a:p>
            <a:pPr marL="0" marR="0" lvl="0" indent="0" algn="l" rtl="0">
              <a:lnSpc>
                <a:spcPct val="70000"/>
              </a:lnSpc>
              <a:spcBef>
                <a:spcPts val="180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sp>
        <p:nvSpPr>
          <p:cNvPr id="246" name="Shape 246"/>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47" name="Shape 247"/>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14</a:t>
            </a:fld>
            <a:endParaRPr lang="en-IN" sz="1200" dirty="0">
              <a:solidFill>
                <a:srgbClr val="3C3632"/>
              </a:solidFill>
              <a:latin typeface="Arial"/>
              <a:ea typeface="Arial"/>
              <a:cs typeface="Arial"/>
              <a:sym typeface="Arial"/>
            </a:endParaRPr>
          </a:p>
        </p:txBody>
      </p:sp>
      <p:sp>
        <p:nvSpPr>
          <p:cNvPr id="248" name="Shape 248"/>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a:t>
            </a:r>
            <a:r>
              <a:rPr lang="en-IN" sz="4400" b="0" i="0" u="none" strike="noStrike" cap="none" dirty="0">
                <a:solidFill>
                  <a:schemeClr val="dk1"/>
                </a:solidFill>
                <a:latin typeface="Arial"/>
                <a:ea typeface="Arial"/>
                <a:cs typeface="Arial"/>
                <a:sym typeface="Arial"/>
              </a:rPr>
              <a:t> APPLIED</a:t>
            </a:r>
            <a:br>
              <a:rPr lang="en-IN" sz="4400" b="0" i="0" u="none" strike="noStrike" cap="none" dirty="0">
                <a:solidFill>
                  <a:schemeClr val="dk1"/>
                </a:solidFill>
                <a:latin typeface="Arial"/>
                <a:ea typeface="Arial"/>
                <a:cs typeface="Arial"/>
                <a:sym typeface="Arial"/>
              </a:rPr>
            </a:br>
            <a:endParaRPr lang="en-IN" sz="4400" b="0" i="0" u="none" strike="noStrike" cap="none" dirty="0">
              <a:solidFill>
                <a:schemeClr val="dk1"/>
              </a:solidFill>
              <a:latin typeface="Arial"/>
              <a:ea typeface="Arial"/>
              <a:cs typeface="Arial"/>
              <a:sym typeface="Arial"/>
            </a:endParaRPr>
          </a:p>
        </p:txBody>
      </p:sp>
      <p:sp>
        <p:nvSpPr>
          <p:cNvPr id="263" name="Shape 263"/>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264" name="Shape 264"/>
          <p:cNvGrpSpPr/>
          <p:nvPr/>
        </p:nvGrpSpPr>
        <p:grpSpPr>
          <a:xfrm>
            <a:off x="1658526" y="145038"/>
            <a:ext cx="8426093" cy="830996"/>
            <a:chOff x="1658526" y="145038"/>
            <a:chExt cx="8426093" cy="830996"/>
          </a:xfrm>
        </p:grpSpPr>
        <p:pic>
          <p:nvPicPr>
            <p:cNvPr id="265" name="Shape 265"/>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266" name="Shape 266"/>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272" name="Shape 272"/>
          <p:cNvSpPr txBox="1">
            <a:spLocks noGrp="1"/>
          </p:cNvSpPr>
          <p:nvPr>
            <p:ph type="body" idx="1"/>
          </p:nvPr>
        </p:nvSpPr>
        <p:spPr>
          <a:xfrm>
            <a:off x="1104900" y="1347350"/>
            <a:ext cx="9811800" cy="5168400"/>
          </a:xfrm>
          <a:prstGeom prst="rect">
            <a:avLst/>
          </a:prstGeom>
          <a:noFill/>
          <a:ln>
            <a:noFill/>
          </a:ln>
        </p:spPr>
        <p:txBody>
          <a:bodyPr wrap="square" lIns="0" tIns="45700" rIns="0" bIns="45700" anchor="t" anchorCtr="0">
            <a:noAutofit/>
          </a:bodyPr>
          <a:lstStyle/>
          <a:p>
            <a:pPr marL="228600" marR="0" lvl="0" indent="-228600" algn="l" rtl="0">
              <a:lnSpc>
                <a:spcPct val="100000"/>
              </a:lnSpc>
              <a:spcBef>
                <a:spcPts val="0"/>
              </a:spcBef>
              <a:spcAft>
                <a:spcPts val="0"/>
              </a:spcAft>
              <a:buClr>
                <a:schemeClr val="dk1"/>
              </a:buClr>
              <a:buSzPct val="100000"/>
              <a:buFont typeface="Noto Sans Symbols"/>
              <a:buChar char="▪"/>
            </a:pPr>
            <a:r>
              <a:rPr lang="en-IN" sz="2400" b="0" i="0" u="none" strike="noStrike" cap="none" dirty="0">
                <a:solidFill>
                  <a:schemeClr val="dk1"/>
                </a:solidFill>
                <a:latin typeface="Arial"/>
                <a:ea typeface="Arial"/>
                <a:cs typeface="Arial"/>
                <a:sym typeface="Arial"/>
              </a:rPr>
              <a:t>Data  Collection</a:t>
            </a:r>
          </a:p>
          <a:p>
            <a:pPr marL="685800" marR="0" lvl="1" indent="-241300" algn="l" rtl="0">
              <a:lnSpc>
                <a:spcPct val="100000"/>
              </a:lnSpc>
              <a:spcBef>
                <a:spcPts val="6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Setup</a:t>
            </a:r>
          </a:p>
          <a:p>
            <a:pPr marR="0" lvl="2" algn="l" rtl="0">
              <a:lnSpc>
                <a:spcPct val="100000"/>
              </a:lnSpc>
              <a:spcBef>
                <a:spcPts val="600"/>
              </a:spcBef>
              <a:spcAft>
                <a:spcPts val="0"/>
              </a:spcAft>
              <a:buSzPct val="100000"/>
            </a:pPr>
            <a:r>
              <a:rPr lang="en-IN" sz="1800" dirty="0"/>
              <a:t> The mock interviews will be conducted in a room equipped with a desk, two chairs, and a camera . </a:t>
            </a:r>
          </a:p>
          <a:p>
            <a:pPr marR="0" lvl="2" algn="l" rtl="0">
              <a:lnSpc>
                <a:spcPct val="100000"/>
              </a:lnSpc>
              <a:spcBef>
                <a:spcPts val="600"/>
              </a:spcBef>
              <a:spcAft>
                <a:spcPts val="0"/>
              </a:spcAft>
              <a:buSzPct val="100000"/>
            </a:pPr>
            <a:r>
              <a:rPr lang="en-IN" sz="1800" dirty="0"/>
              <a:t>The camera with microphones will capture the facial expressions and the audio conversations during the interview.  </a:t>
            </a:r>
          </a:p>
          <a:p>
            <a:pPr marL="685800" marR="0" lvl="1" indent="-241300" algn="l" rtl="0">
              <a:lnSpc>
                <a:spcPct val="100000"/>
              </a:lnSpc>
              <a:spcBef>
                <a:spcPts val="6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Participants</a:t>
            </a:r>
          </a:p>
          <a:p>
            <a:pPr marR="0" lvl="2" algn="l" rtl="0">
              <a:lnSpc>
                <a:spcPct val="100000"/>
              </a:lnSpc>
              <a:spcBef>
                <a:spcPts val="600"/>
              </a:spcBef>
              <a:spcAft>
                <a:spcPts val="0"/>
              </a:spcAft>
              <a:buSzPct val="100000"/>
            </a:pPr>
            <a:r>
              <a:rPr lang="en-IN" sz="1800" dirty="0"/>
              <a:t>Juniors will participate in the mock interviews. </a:t>
            </a:r>
          </a:p>
          <a:p>
            <a:pPr marR="0" lvl="2" algn="l" rtl="0">
              <a:lnSpc>
                <a:spcPct val="100000"/>
              </a:lnSpc>
              <a:spcBef>
                <a:spcPts val="600"/>
              </a:spcBef>
              <a:spcAft>
                <a:spcPts val="0"/>
              </a:spcAft>
              <a:buSzPct val="100000"/>
            </a:pPr>
            <a:r>
              <a:rPr lang="en-IN" sz="1800" dirty="0"/>
              <a:t>All participants will be native English speakers. </a:t>
            </a:r>
          </a:p>
          <a:p>
            <a:pPr marR="0" lvl="2" algn="l" rtl="0">
              <a:lnSpc>
                <a:spcPct val="100000"/>
              </a:lnSpc>
              <a:spcBef>
                <a:spcPts val="600"/>
              </a:spcBef>
              <a:spcAft>
                <a:spcPts val="0"/>
              </a:spcAft>
              <a:buSzPct val="100000"/>
            </a:pPr>
            <a:r>
              <a:rPr lang="en-IN" sz="1800" dirty="0"/>
              <a:t>The interviews will be conducted by an experienced professor. </a:t>
            </a:r>
          </a:p>
          <a:p>
            <a:pPr marL="685800" marR="0" lvl="1" indent="-241300" algn="l" rtl="0">
              <a:lnSpc>
                <a:spcPct val="100000"/>
              </a:lnSpc>
              <a:spcBef>
                <a:spcPts val="6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Procedure</a:t>
            </a:r>
          </a:p>
          <a:p>
            <a:pPr marR="0" lvl="2" algn="l" rtl="0">
              <a:lnSpc>
                <a:spcPct val="100000"/>
              </a:lnSpc>
              <a:spcBef>
                <a:spcPts val="600"/>
              </a:spcBef>
              <a:spcAft>
                <a:spcPts val="0"/>
              </a:spcAft>
              <a:buSzPct val="100000"/>
            </a:pPr>
            <a:r>
              <a:rPr lang="en-IN" sz="1800" dirty="0"/>
              <a:t> Each interviewee will be asked ten predefined questions.</a:t>
            </a:r>
          </a:p>
          <a:p>
            <a:pPr marR="0" lvl="2" algn="l" rtl="0">
              <a:lnSpc>
                <a:spcPct val="100000"/>
              </a:lnSpc>
              <a:spcBef>
                <a:spcPts val="600"/>
              </a:spcBef>
              <a:spcAft>
                <a:spcPts val="0"/>
              </a:spcAft>
              <a:buSzPct val="100000"/>
            </a:pPr>
            <a:r>
              <a:rPr lang="en-IN" sz="1800" dirty="0"/>
              <a:t> The ten questions will assess behavioral and social skills only.</a:t>
            </a:r>
          </a:p>
          <a:p>
            <a:pPr marL="0" marR="0" lvl="0" indent="0" algn="l" rtl="0">
              <a:lnSpc>
                <a:spcPct val="90000"/>
              </a:lnSpc>
              <a:spcBef>
                <a:spcPts val="600"/>
              </a:spcBef>
              <a:spcAft>
                <a:spcPts val="0"/>
              </a:spcAft>
              <a:buNone/>
            </a:pPr>
            <a:endParaRPr dirty="0"/>
          </a:p>
          <a:p>
            <a:pPr marL="457200" marR="0" lvl="0" indent="0" algn="l" rtl="0">
              <a:lnSpc>
                <a:spcPct val="90000"/>
              </a:lnSpc>
              <a:spcBef>
                <a:spcPts val="1800"/>
              </a:spcBef>
              <a:spcAft>
                <a:spcPts val="0"/>
              </a:spcAft>
              <a:buNone/>
            </a:pPr>
            <a:endParaRPr dirty="0"/>
          </a:p>
          <a:p>
            <a:pPr marL="228600" marR="0" lvl="0" indent="-228600" algn="l" rtl="0">
              <a:lnSpc>
                <a:spcPct val="90000"/>
              </a:lnSpc>
              <a:spcBef>
                <a:spcPts val="1800"/>
              </a:spcBef>
              <a:spcAft>
                <a:spcPts val="0"/>
              </a:spcAft>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a:p>
            <a:pPr marL="457200" marR="0" lvl="1" indent="0" algn="l" rtl="0">
              <a:lnSpc>
                <a:spcPct val="90000"/>
              </a:lnSpc>
              <a:spcBef>
                <a:spcPts val="600"/>
              </a:spcBef>
              <a:buClr>
                <a:schemeClr val="dk1"/>
              </a:buClr>
              <a:buSzPct val="25000"/>
              <a:buFont typeface="Noto Sans Symbols"/>
              <a:buNone/>
            </a:pPr>
            <a:endParaRPr sz="16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74" name="Shape 274"/>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16</a:t>
            </a:fld>
            <a:endParaRPr lang="en-IN" sz="1200" dirty="0">
              <a:solidFill>
                <a:srgbClr val="3C3632"/>
              </a:solidFill>
              <a:latin typeface="Arial"/>
              <a:ea typeface="Arial"/>
              <a:cs typeface="Arial"/>
              <a:sym typeface="Arial"/>
            </a:endParaRPr>
          </a:p>
        </p:txBody>
      </p:sp>
      <p:sp>
        <p:nvSpPr>
          <p:cNvPr id="275" name="Shape 275"/>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Applied  </a:t>
            </a:r>
          </a:p>
        </p:txBody>
      </p:sp>
      <p:sp>
        <p:nvSpPr>
          <p:cNvPr id="3" name="Text Placeholder 2"/>
          <p:cNvSpPr>
            <a:spLocks noGrp="1"/>
          </p:cNvSpPr>
          <p:nvPr>
            <p:ph type="body" idx="1"/>
          </p:nvPr>
        </p:nvSpPr>
        <p:spPr>
          <a:xfrm>
            <a:off x="1104900" y="1319981"/>
            <a:ext cx="9982199" cy="4572000"/>
          </a:xfrm>
        </p:spPr>
        <p:txBody>
          <a:bodyPr/>
          <a:lstStyle/>
          <a:p>
            <a:r>
              <a:rPr lang="en-US" sz="1400" dirty="0"/>
              <a:t>Interview Questions:</a:t>
            </a:r>
          </a:p>
          <a:p>
            <a:pPr marL="584200" indent="-457200">
              <a:buAutoNum type="arabicPeriod"/>
            </a:pPr>
            <a:r>
              <a:rPr lang="en-US" sz="1400" dirty="0"/>
              <a:t>Tell me about your self.					(General)</a:t>
            </a:r>
          </a:p>
          <a:p>
            <a:pPr marL="584200" indent="-457200">
              <a:buAutoNum type="arabicPeriod"/>
            </a:pPr>
            <a:r>
              <a:rPr lang="en-US" sz="1400" dirty="0"/>
              <a:t>Motivation for applying to the job.				(General)</a:t>
            </a:r>
          </a:p>
          <a:p>
            <a:pPr marL="584200" indent="-457200">
              <a:buAutoNum type="arabicPeriod"/>
            </a:pPr>
            <a:r>
              <a:rPr lang="en-US" sz="1400" dirty="0"/>
              <a:t>Past experience where communication skills were required.		(Communication)</a:t>
            </a:r>
          </a:p>
          <a:p>
            <a:pPr marL="584200" indent="-457200">
              <a:buAutoNum type="arabicPeriod"/>
            </a:pPr>
            <a:r>
              <a:rPr lang="en-US" sz="1400" dirty="0"/>
              <a:t>Past experience where persuasion skills were required.		(Persuasion)</a:t>
            </a:r>
          </a:p>
          <a:p>
            <a:pPr marL="584200" indent="-457200">
              <a:buAutoNum type="arabicPeriod"/>
            </a:pPr>
            <a:r>
              <a:rPr lang="en-US" sz="1400" dirty="0"/>
              <a:t>Past experience with role of responsibility.			(Conscience)</a:t>
            </a:r>
          </a:p>
          <a:p>
            <a:pPr marL="584200" indent="-457200">
              <a:buAutoNum type="arabicPeriod"/>
            </a:pPr>
            <a:r>
              <a:rPr lang="en-US" sz="1400" dirty="0"/>
              <a:t>Past experience where stress was correctly managed.		(Stress Resistance)</a:t>
            </a:r>
          </a:p>
          <a:p>
            <a:pPr marL="584200" indent="-457200">
              <a:buAutoNum type="arabicPeriod"/>
            </a:pPr>
            <a:r>
              <a:rPr lang="en-US" sz="1400" dirty="0"/>
              <a:t>What motivates you to do a good job.				(Passion)</a:t>
            </a:r>
          </a:p>
          <a:p>
            <a:pPr marL="584200" indent="-457200">
              <a:buAutoNum type="arabicPeriod"/>
            </a:pPr>
            <a:r>
              <a:rPr lang="en-US" sz="1400" dirty="0"/>
              <a:t>Explain why should I hire you.				(Confidence)</a:t>
            </a:r>
          </a:p>
          <a:p>
            <a:pPr marL="584200" indent="-457200">
              <a:buAutoNum type="arabicPeriod"/>
            </a:pPr>
            <a:r>
              <a:rPr lang="en-US" sz="1400" dirty="0"/>
              <a:t>How do you deal with people if you don’t like something about them.	(Cooperation)</a:t>
            </a:r>
          </a:p>
          <a:p>
            <a:pPr marL="584200" indent="-457200">
              <a:buAutoNum type="arabicPeriod"/>
            </a:pPr>
            <a:r>
              <a:rPr lang="en-US" sz="1400" dirty="0"/>
              <a:t>Wat are the things your friend would like you to improve. 		(Stability)</a:t>
            </a:r>
          </a:p>
          <a:p>
            <a:pPr marL="584200" indent="-457200">
              <a:buAutoNum type="arabicPeriod"/>
            </a:pPr>
            <a:r>
              <a:rPr lang="en-US" sz="1400" dirty="0"/>
              <a:t>Tell me about a time when you demonstrated leadership skills.		(Leadership)</a:t>
            </a:r>
          </a:p>
          <a:p>
            <a:pPr marL="127000" indent="0">
              <a:buNone/>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IN" sz="1200" smtClean="0">
                <a:solidFill>
                  <a:srgbClr val="3C3632"/>
                </a:solidFill>
                <a:latin typeface="Arial"/>
                <a:ea typeface="Arial"/>
                <a:cs typeface="Arial"/>
                <a:sym typeface="Arial"/>
              </a:rPr>
              <a:t>17</a:t>
            </a:fld>
            <a:endParaRPr lang="en-IN" sz="1200" dirty="0">
              <a:solidFill>
                <a:srgbClr val="3C3632"/>
              </a:solidFill>
              <a:latin typeface="Arial"/>
              <a:ea typeface="Arial"/>
              <a:cs typeface="Arial"/>
              <a:sym typeface="Arial"/>
            </a:endParaRPr>
          </a:p>
        </p:txBody>
      </p:sp>
    </p:spTree>
    <p:extLst>
      <p:ext uri="{BB962C8B-B14F-4D97-AF65-F5344CB8AC3E}">
        <p14:creationId xmlns:p14="http://schemas.microsoft.com/office/powerpoint/2010/main" val="242228539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Applied</a:t>
            </a:r>
          </a:p>
        </p:txBody>
      </p:sp>
      <p:sp>
        <p:nvSpPr>
          <p:cNvPr id="3" name="Text Placeholder 2"/>
          <p:cNvSpPr>
            <a:spLocks noGrp="1"/>
          </p:cNvSpPr>
          <p:nvPr>
            <p:ph type="body" idx="1"/>
          </p:nvPr>
        </p:nvSpPr>
        <p:spPr/>
        <p:txBody>
          <a:bodyPr/>
          <a:lstStyle/>
          <a:p>
            <a:pPr marL="127000" indent="0">
              <a:buNone/>
            </a:pP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IN" sz="1200" smtClean="0">
                <a:solidFill>
                  <a:srgbClr val="3C3632"/>
                </a:solidFill>
                <a:latin typeface="Arial"/>
                <a:ea typeface="Arial"/>
                <a:cs typeface="Arial"/>
                <a:sym typeface="Arial"/>
              </a:rPr>
              <a:t>18</a:t>
            </a:fld>
            <a:endParaRPr lang="en-IN" sz="1200" dirty="0">
              <a:solidFill>
                <a:srgbClr val="3C3632"/>
              </a:solidFill>
              <a:latin typeface="Arial"/>
              <a:ea typeface="Arial"/>
              <a:cs typeface="Arial"/>
              <a:sym typeface="Arial"/>
            </a:endParaRPr>
          </a:p>
        </p:txBody>
      </p:sp>
      <p:sp>
        <p:nvSpPr>
          <p:cNvPr id="5" name="TextBox 4"/>
          <p:cNvSpPr txBox="1"/>
          <p:nvPr/>
        </p:nvSpPr>
        <p:spPr>
          <a:xfrm>
            <a:off x="943897" y="1408931"/>
            <a:ext cx="1014168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5">
                    <a:lumMod val="50000"/>
                  </a:schemeClr>
                </a:solidFill>
              </a:rPr>
              <a:t>Annotation Form:</a:t>
            </a:r>
          </a:p>
          <a:p>
            <a:pPr marL="738187" lvl="4" indent="-457200">
              <a:buAutoNum type="arabicPeriod"/>
            </a:pPr>
            <a:r>
              <a:rPr lang="en-US" sz="2000" dirty="0">
                <a:solidFill>
                  <a:schemeClr val="accent5">
                    <a:lumMod val="50000"/>
                  </a:schemeClr>
                </a:solidFill>
              </a:rPr>
              <a:t>The overall performance rating!				(Overall rating)</a:t>
            </a:r>
          </a:p>
          <a:p>
            <a:pPr marL="738187" lvl="4" indent="-457200">
              <a:buAutoNum type="arabicPeriod"/>
            </a:pPr>
            <a:r>
              <a:rPr lang="en-US" sz="2000" dirty="0">
                <a:solidFill>
                  <a:schemeClr val="accent5">
                    <a:lumMod val="50000"/>
                  </a:schemeClr>
                </a:solidFill>
              </a:rPr>
              <a:t>How likely is the person to be hired?			(Recommend Rating)</a:t>
            </a:r>
          </a:p>
          <a:p>
            <a:pPr marL="738187" lvl="4" indent="-457200">
              <a:buAutoNum type="arabicPeriod"/>
            </a:pPr>
            <a:r>
              <a:rPr lang="en-US" sz="2000" dirty="0">
                <a:solidFill>
                  <a:schemeClr val="accent5">
                    <a:lumMod val="50000"/>
                  </a:schemeClr>
                </a:solidFill>
              </a:rPr>
              <a:t>Did he use engaging tone?				(Engagement)</a:t>
            </a:r>
          </a:p>
          <a:p>
            <a:pPr marL="738187" lvl="4" indent="-457200">
              <a:buAutoNum type="arabicPeriod"/>
            </a:pPr>
            <a:r>
              <a:rPr lang="en-US" sz="2000" dirty="0">
                <a:solidFill>
                  <a:schemeClr val="accent5">
                    <a:lumMod val="50000"/>
                  </a:schemeClr>
                </a:solidFill>
              </a:rPr>
              <a:t>Did he seem excited?					(Excitement)</a:t>
            </a:r>
          </a:p>
          <a:p>
            <a:pPr marL="738187" lvl="4" indent="-457200">
              <a:buAutoNum type="arabicPeriod"/>
            </a:pPr>
            <a:r>
              <a:rPr lang="en-US" sz="2000" dirty="0">
                <a:solidFill>
                  <a:schemeClr val="accent5">
                    <a:lumMod val="50000"/>
                  </a:schemeClr>
                </a:solidFill>
              </a:rPr>
              <a:t>Did he maintained proper eye contact?			(Eye Contact)</a:t>
            </a:r>
          </a:p>
          <a:p>
            <a:pPr marL="738187" lvl="4" indent="-457200">
              <a:buAutoNum type="arabicPeriod"/>
            </a:pPr>
            <a:r>
              <a:rPr lang="en-US" sz="2000" dirty="0">
                <a:solidFill>
                  <a:schemeClr val="accent5">
                    <a:lumMod val="50000"/>
                  </a:schemeClr>
                </a:solidFill>
              </a:rPr>
              <a:t>Did he smile appropriately?				(Smile)</a:t>
            </a:r>
          </a:p>
          <a:p>
            <a:pPr marL="738187" lvl="4" indent="-457200">
              <a:buAutoNum type="arabicPeriod"/>
            </a:pPr>
            <a:r>
              <a:rPr lang="en-US" sz="2000" dirty="0">
                <a:solidFill>
                  <a:schemeClr val="accent5">
                    <a:lumMod val="50000"/>
                  </a:schemeClr>
                </a:solidFill>
              </a:rPr>
              <a:t>Did he seem Friendly?					(Friendliness)</a:t>
            </a:r>
          </a:p>
          <a:p>
            <a:pPr marL="738187" lvl="4" indent="-457200">
              <a:buAutoNum type="arabicPeriod"/>
            </a:pPr>
            <a:r>
              <a:rPr lang="en-US" sz="2000" dirty="0">
                <a:solidFill>
                  <a:schemeClr val="accent5">
                    <a:lumMod val="50000"/>
                  </a:schemeClr>
                </a:solidFill>
              </a:rPr>
              <a:t>Speaking rate was good?					(Speaking Rate)</a:t>
            </a:r>
          </a:p>
          <a:p>
            <a:pPr marL="738187" lvl="4" indent="-457200">
              <a:buAutoNum type="arabicPeriod"/>
            </a:pPr>
            <a:r>
              <a:rPr lang="en-US" sz="2000" dirty="0">
                <a:solidFill>
                  <a:schemeClr val="accent5">
                    <a:lumMod val="50000"/>
                  </a:schemeClr>
                </a:solidFill>
              </a:rPr>
              <a:t>Did he use too many filler words?				(No fillers)</a:t>
            </a:r>
          </a:p>
          <a:p>
            <a:pPr marL="738187" lvl="4" indent="-457200">
              <a:buAutoNum type="arabicPeriod"/>
            </a:pPr>
            <a:r>
              <a:rPr lang="en-US" sz="2000" dirty="0">
                <a:solidFill>
                  <a:schemeClr val="accent5">
                    <a:lumMod val="50000"/>
                  </a:schemeClr>
                </a:solidFill>
              </a:rPr>
              <a:t>Did he pause appropriately?				(Paused)</a:t>
            </a:r>
          </a:p>
          <a:p>
            <a:pPr marL="738187" lvl="4" indent="-457200">
              <a:buAutoNum type="arabicPeriod"/>
            </a:pPr>
            <a:r>
              <a:rPr lang="en-US" sz="2000" dirty="0">
                <a:solidFill>
                  <a:schemeClr val="accent5">
                    <a:lumMod val="50000"/>
                  </a:schemeClr>
                </a:solidFill>
              </a:rPr>
              <a:t>Did he seem authenticate?				(Authentic)</a:t>
            </a:r>
          </a:p>
          <a:p>
            <a:pPr marL="280987" lvl="4"/>
            <a:r>
              <a:rPr lang="en-US" sz="2000" dirty="0">
                <a:solidFill>
                  <a:schemeClr val="accent5">
                    <a:lumMod val="50000"/>
                  </a:schemeClr>
                </a:solidFill>
              </a:rPr>
              <a:t>12. Was he appear calm?					(Calm)</a:t>
            </a:r>
          </a:p>
          <a:p>
            <a:pPr marL="280987" lvl="4"/>
            <a:r>
              <a:rPr lang="en-US" sz="2000" dirty="0">
                <a:solidFill>
                  <a:schemeClr val="accent5">
                    <a:lumMod val="50000"/>
                  </a:schemeClr>
                </a:solidFill>
              </a:rPr>
              <a:t>13. Was he seem focused?					(Focused)</a:t>
            </a:r>
          </a:p>
          <a:p>
            <a:pPr marL="280987" lvl="4"/>
            <a:r>
              <a:rPr lang="en-US" sz="2000" dirty="0">
                <a:solidFill>
                  <a:schemeClr val="accent5">
                    <a:lumMod val="50000"/>
                  </a:schemeClr>
                </a:solidFill>
              </a:rPr>
              <a:t>14. Were his answers structured?				(Structured)</a:t>
            </a:r>
          </a:p>
          <a:p>
            <a:pPr marL="280987" lvl="4"/>
            <a:r>
              <a:rPr lang="en-US" sz="2000" dirty="0">
                <a:solidFill>
                  <a:schemeClr val="accent5">
                    <a:lumMod val="50000"/>
                  </a:schemeClr>
                </a:solidFill>
              </a:rPr>
              <a:t>15. Was he stressed?						(Not Stressed)</a:t>
            </a:r>
          </a:p>
        </p:txBody>
      </p:sp>
    </p:spTree>
    <p:extLst>
      <p:ext uri="{BB962C8B-B14F-4D97-AF65-F5344CB8AC3E}">
        <p14:creationId xmlns:p14="http://schemas.microsoft.com/office/powerpoint/2010/main" val="15877988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104900" y="76200"/>
            <a:ext cx="9980700" cy="1097100"/>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281" name="Shape 281"/>
          <p:cNvSpPr txBox="1">
            <a:spLocks noGrp="1"/>
          </p:cNvSpPr>
          <p:nvPr>
            <p:ph type="body" idx="1"/>
          </p:nvPr>
        </p:nvSpPr>
        <p:spPr>
          <a:xfrm>
            <a:off x="1104899" y="1347350"/>
            <a:ext cx="9980684" cy="5168400"/>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spcAft>
                <a:spcPts val="0"/>
              </a:spcAft>
              <a:buNone/>
            </a:pPr>
            <a:endParaRPr dirty="0"/>
          </a:p>
          <a:p>
            <a:pPr marR="0" lvl="0" algn="l" rtl="0">
              <a:lnSpc>
                <a:spcPct val="90000"/>
              </a:lnSpc>
              <a:spcBef>
                <a:spcPts val="6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Data labelling/annotati</a:t>
            </a:r>
            <a:r>
              <a:rPr lang="en-IN" dirty="0"/>
              <a:t>on</a:t>
            </a:r>
          </a:p>
          <a:p>
            <a:pPr marL="457200" marR="0" lvl="0" indent="0" algn="l" rtl="0">
              <a:lnSpc>
                <a:spcPct val="90000"/>
              </a:lnSpc>
              <a:spcBef>
                <a:spcPts val="600"/>
              </a:spcBef>
              <a:spcAft>
                <a:spcPts val="0"/>
              </a:spcAft>
              <a:buNone/>
            </a:pPr>
            <a:endParaRPr dirty="0"/>
          </a:p>
          <a:p>
            <a:pPr marR="0" lvl="1" algn="l" rtl="0">
              <a:lnSpc>
                <a:spcPct val="100000"/>
              </a:lnSpc>
              <a:spcBef>
                <a:spcPts val="600"/>
              </a:spcBef>
              <a:spcAft>
                <a:spcPts val="0"/>
              </a:spcAft>
              <a:buClr>
                <a:schemeClr val="dk1"/>
              </a:buClr>
              <a:buSzPct val="100000"/>
              <a:buFont typeface="Noto Sans Symbols"/>
              <a:buChar char="▪"/>
            </a:pPr>
            <a:r>
              <a:rPr lang="en-IN" sz="1800" dirty="0"/>
              <a:t>To remove any kind of bias, some annotators will  watch the interview videos and rate the performances of the interviewees by answering 16 assessment questions.</a:t>
            </a:r>
          </a:p>
          <a:p>
            <a:pPr marL="457200" marR="0" lvl="0" indent="0" algn="l" rtl="0">
              <a:lnSpc>
                <a:spcPct val="90000"/>
              </a:lnSpc>
              <a:spcBef>
                <a:spcPts val="600"/>
              </a:spcBef>
              <a:spcAft>
                <a:spcPts val="0"/>
              </a:spcAft>
              <a:buNone/>
            </a:pPr>
            <a:endParaRPr sz="1800" dirty="0"/>
          </a:p>
          <a:p>
            <a:pPr marR="0" lvl="1" algn="l" rtl="0">
              <a:lnSpc>
                <a:spcPct val="100000"/>
              </a:lnSpc>
              <a:spcBef>
                <a:spcPts val="600"/>
              </a:spcBef>
              <a:spcAft>
                <a:spcPts val="0"/>
              </a:spcAft>
              <a:buClr>
                <a:schemeClr val="dk1"/>
              </a:buClr>
              <a:buSzPct val="100000"/>
              <a:buFont typeface="Noto Sans Symbols"/>
              <a:buChar char="▪"/>
            </a:pPr>
            <a:r>
              <a:rPr lang="en-IN" sz="1800" dirty="0"/>
              <a:t>The questions about “Overall Rating” and “Recommend Hiring” represent the overall performance. The remaining questions have been selected to evaluate several high-level behavioural dimensions such as warmth (e.g., “friendliness”, “smiling”), presence (e.g., “engagement”, “excitement”, “focused”), competence (e.g. speaking rate), and content (e.g., “structured”).</a:t>
            </a:r>
          </a:p>
          <a:p>
            <a:pPr marL="457200" marR="0" lvl="0" indent="0" algn="l" rtl="0">
              <a:lnSpc>
                <a:spcPct val="90000"/>
              </a:lnSpc>
              <a:spcBef>
                <a:spcPts val="1800"/>
              </a:spcBef>
              <a:spcAft>
                <a:spcPts val="0"/>
              </a:spcAft>
              <a:buNone/>
            </a:pPr>
            <a:endParaRPr sz="1800" dirty="0"/>
          </a:p>
          <a:p>
            <a:pPr marL="228600" marR="0" lvl="0" indent="-228600" algn="l" rtl="0">
              <a:lnSpc>
                <a:spcPct val="90000"/>
              </a:lnSpc>
              <a:spcBef>
                <a:spcPts val="1800"/>
              </a:spcBef>
              <a:spcAft>
                <a:spcPts val="0"/>
              </a:spcAft>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a:p>
            <a:pPr marL="457200" marR="0" lvl="1" indent="0" algn="l" rtl="0">
              <a:lnSpc>
                <a:spcPct val="90000"/>
              </a:lnSpc>
              <a:spcBef>
                <a:spcPts val="600"/>
              </a:spcBef>
              <a:buClr>
                <a:schemeClr val="dk1"/>
              </a:buClr>
              <a:buSzPct val="25000"/>
              <a:buFont typeface="Noto Sans Symbols"/>
              <a:buNone/>
            </a:pPr>
            <a:endParaRPr sz="1600" b="0" i="0" u="none" strike="noStrike" cap="none" dirty="0">
              <a:solidFill>
                <a:schemeClr val="dk1"/>
              </a:solidFill>
              <a:latin typeface="Arial"/>
              <a:ea typeface="Arial"/>
              <a:cs typeface="Arial"/>
              <a:sym typeface="Arial"/>
            </a:endParaRPr>
          </a:p>
        </p:txBody>
      </p:sp>
      <p:sp>
        <p:nvSpPr>
          <p:cNvPr id="282" name="Shape 282"/>
          <p:cNvSpPr txBox="1">
            <a:spLocks noGrp="1"/>
          </p:cNvSpPr>
          <p:nvPr>
            <p:ph type="ftr" idx="11"/>
          </p:nvPr>
        </p:nvSpPr>
        <p:spPr>
          <a:xfrm>
            <a:off x="2934458" y="6356350"/>
            <a:ext cx="6323100" cy="365100"/>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83" name="Shape 283"/>
          <p:cNvSpPr txBox="1">
            <a:spLocks noGrp="1"/>
          </p:cNvSpPr>
          <p:nvPr>
            <p:ph type="sldNum" idx="12"/>
          </p:nvPr>
        </p:nvSpPr>
        <p:spPr>
          <a:xfrm>
            <a:off x="9256782" y="6356351"/>
            <a:ext cx="1828800" cy="365099"/>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19</a:t>
            </a:fld>
            <a:endParaRPr lang="en-IN" sz="1200" dirty="0">
              <a:solidFill>
                <a:srgbClr val="3C3632"/>
              </a:solidFill>
              <a:latin typeface="Arial"/>
              <a:ea typeface="Arial"/>
              <a:cs typeface="Arial"/>
              <a:sym typeface="Arial"/>
            </a:endParaRPr>
          </a:p>
        </p:txBody>
      </p:sp>
      <p:sp>
        <p:nvSpPr>
          <p:cNvPr id="284" name="Shape 284"/>
          <p:cNvSpPr txBox="1">
            <a:spLocks noGrp="1"/>
          </p:cNvSpPr>
          <p:nvPr>
            <p:ph type="dt" idx="10"/>
          </p:nvPr>
        </p:nvSpPr>
        <p:spPr>
          <a:xfrm>
            <a:off x="1104899" y="6356351"/>
            <a:ext cx="1829700" cy="365099"/>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800" b="0" i="0" u="none" strike="noStrike" cap="none" dirty="0">
                <a:solidFill>
                  <a:schemeClr val="dk1"/>
                </a:solidFill>
                <a:latin typeface="Times New Roman"/>
                <a:ea typeface="Times New Roman"/>
                <a:cs typeface="Times New Roman"/>
                <a:sym typeface="Times New Roman"/>
              </a:rPr>
              <a:t>INDEX</a:t>
            </a:r>
          </a:p>
        </p:txBody>
      </p:sp>
      <p:sp>
        <p:nvSpPr>
          <p:cNvPr id="134" name="Shape 134"/>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35" name="Shape 135"/>
          <p:cNvGrpSpPr/>
          <p:nvPr/>
        </p:nvGrpSpPr>
        <p:grpSpPr>
          <a:xfrm>
            <a:off x="1658526" y="145038"/>
            <a:ext cx="8426093" cy="830996"/>
            <a:chOff x="1658526" y="145038"/>
            <a:chExt cx="8426093" cy="830996"/>
          </a:xfrm>
        </p:grpSpPr>
        <p:pic>
          <p:nvPicPr>
            <p:cNvPr id="136" name="Shape 136"/>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137" name="Shape 137"/>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290" name="Shape 290"/>
          <p:cNvSpPr txBox="1">
            <a:spLocks noGrp="1"/>
          </p:cNvSpPr>
          <p:nvPr>
            <p:ph type="body" idx="1"/>
          </p:nvPr>
        </p:nvSpPr>
        <p:spPr>
          <a:xfrm>
            <a:off x="778775" y="1273450"/>
            <a:ext cx="10792500" cy="5082900"/>
          </a:xfrm>
          <a:prstGeom prst="rect">
            <a:avLst/>
          </a:prstGeom>
          <a:noFill/>
          <a:ln>
            <a:noFill/>
          </a:ln>
        </p:spPr>
        <p:txBody>
          <a:bodyPr wrap="square" lIns="0" tIns="45700" rIns="0" bIns="45700" anchor="t" anchorCtr="0">
            <a:noAutofit/>
          </a:bodyPr>
          <a:lstStyle/>
          <a:p>
            <a:pPr marL="457200" marR="0" lvl="0" indent="-355600" algn="l" rtl="0">
              <a:lnSpc>
                <a:spcPct val="100000"/>
              </a:lnSpc>
              <a:spcBef>
                <a:spcPts val="0"/>
              </a:spcBef>
              <a:spcAft>
                <a:spcPts val="0"/>
              </a:spcAft>
              <a:buClr>
                <a:schemeClr val="dk1"/>
              </a:buClr>
              <a:buSzPct val="100000"/>
              <a:buFont typeface="Arial"/>
            </a:pPr>
            <a:r>
              <a:rPr lang="en-IN" sz="2000" b="0" i="0" u="none" strike="noStrike" cap="none" dirty="0">
                <a:solidFill>
                  <a:schemeClr val="dk1"/>
                </a:solidFill>
                <a:latin typeface="Arial"/>
                <a:ea typeface="Arial"/>
                <a:cs typeface="Arial"/>
                <a:sym typeface="Arial"/>
              </a:rPr>
              <a:t>Data analysis</a:t>
            </a:r>
          </a:p>
          <a:p>
            <a:pPr marL="0" marR="0" lvl="0" indent="0" algn="l" rtl="0">
              <a:lnSpc>
                <a:spcPct val="100000"/>
              </a:lnSpc>
              <a:spcBef>
                <a:spcPts val="0"/>
              </a:spcBef>
              <a:spcAft>
                <a:spcPts val="0"/>
              </a:spcAft>
              <a:buNone/>
            </a:pPr>
            <a:endParaRPr dirty="0"/>
          </a:p>
          <a:p>
            <a:pPr marL="914400" marR="0" lvl="1" indent="-342900" algn="l" rtl="0">
              <a:lnSpc>
                <a:spcPct val="90000"/>
              </a:lnSpc>
              <a:spcBef>
                <a:spcPts val="600"/>
              </a:spcBef>
              <a:spcAft>
                <a:spcPts val="0"/>
              </a:spcAft>
              <a:buClr>
                <a:schemeClr val="dk1"/>
              </a:buClr>
              <a:buSzPct val="100000"/>
              <a:buFont typeface="Arial"/>
            </a:pPr>
            <a:r>
              <a:rPr lang="en-IN" sz="1800" b="0" i="0" u="none" strike="noStrike" cap="none" dirty="0">
                <a:solidFill>
                  <a:schemeClr val="dk1"/>
                </a:solidFill>
                <a:latin typeface="Arial"/>
                <a:ea typeface="Arial"/>
                <a:cs typeface="Arial"/>
                <a:sym typeface="Arial"/>
              </a:rPr>
              <a:t>Audio cues – using praat/pyaudio/audacity</a:t>
            </a:r>
          </a:p>
          <a:p>
            <a:pPr marL="457200" marR="0" lvl="0" indent="0" algn="l" rtl="0">
              <a:lnSpc>
                <a:spcPct val="90000"/>
              </a:lnSpc>
              <a:spcBef>
                <a:spcPts val="600"/>
              </a:spcBef>
              <a:spcAft>
                <a:spcPts val="0"/>
              </a:spcAft>
              <a:buNone/>
            </a:pPr>
            <a:endParaRPr sz="1800" dirty="0"/>
          </a:p>
          <a:p>
            <a:pPr lvl="2" rtl="0">
              <a:spcBef>
                <a:spcPts val="0"/>
              </a:spcBef>
              <a:buSzPct val="100000"/>
            </a:pPr>
            <a:r>
              <a:rPr lang="en-IN" sz="1600" dirty="0"/>
              <a:t>For noise reduction and editing purposes Audacity – a free multitrack audio editor and recorder can be used.</a:t>
            </a:r>
          </a:p>
          <a:p>
            <a:pPr marR="0" lvl="2" algn="l" rtl="0">
              <a:lnSpc>
                <a:spcPct val="90000"/>
              </a:lnSpc>
              <a:spcBef>
                <a:spcPts val="600"/>
              </a:spcBef>
              <a:spcAft>
                <a:spcPts val="0"/>
              </a:spcAft>
              <a:buSzPct val="100000"/>
            </a:pPr>
            <a:r>
              <a:rPr lang="en-IN" sz="1600" dirty="0"/>
              <a:t> We will extract prosodic features of the interviewee’s speech using the open-source speech analysis tool PRAAT.</a:t>
            </a:r>
          </a:p>
          <a:p>
            <a:pPr marR="0" lvl="2" algn="l" rtl="0">
              <a:lnSpc>
                <a:spcPct val="90000"/>
              </a:lnSpc>
              <a:spcBef>
                <a:spcPts val="600"/>
              </a:spcBef>
              <a:spcAft>
                <a:spcPts val="0"/>
              </a:spcAft>
              <a:buSzPct val="100000"/>
            </a:pPr>
            <a:r>
              <a:rPr lang="en-IN" sz="1600" dirty="0"/>
              <a:t>The important prosodic features include the pitch information, vocal intensities, characteristics of the ﬁrst three formants, and spectral energy, which have been reported to reﬂect our social traits. </a:t>
            </a:r>
          </a:p>
          <a:p>
            <a:pPr marL="914400" marR="0" lvl="0" indent="0" algn="l" rtl="0">
              <a:lnSpc>
                <a:spcPct val="90000"/>
              </a:lnSpc>
              <a:spcBef>
                <a:spcPts val="600"/>
              </a:spcBef>
              <a:spcAft>
                <a:spcPts val="0"/>
              </a:spcAft>
              <a:buNone/>
            </a:pPr>
            <a:endParaRPr sz="1600" dirty="0"/>
          </a:p>
          <a:p>
            <a:pPr marL="685800" marR="0" lvl="1" indent="-241300" algn="l" rtl="0">
              <a:lnSpc>
                <a:spcPct val="90000"/>
              </a:lnSpc>
              <a:spcBef>
                <a:spcPts val="600"/>
              </a:spcBef>
              <a:spcAft>
                <a:spcPts val="0"/>
              </a:spcAft>
              <a:buClr>
                <a:schemeClr val="dk1"/>
              </a:buClr>
              <a:buSzPct val="100000"/>
              <a:buFont typeface="Noto Sans Symbols"/>
              <a:buChar char="▪"/>
            </a:pPr>
            <a:r>
              <a:rPr lang="en-IN" sz="1800" b="0" i="0" u="none" strike="noStrike" cap="none" dirty="0">
                <a:solidFill>
                  <a:schemeClr val="dk1"/>
                </a:solidFill>
                <a:latin typeface="Arial"/>
                <a:ea typeface="Arial"/>
                <a:cs typeface="Arial"/>
                <a:sym typeface="Arial"/>
              </a:rPr>
              <a:t>Video cues – using cv2, cnn , (emotions, head gestures, head nods )</a:t>
            </a:r>
          </a:p>
          <a:p>
            <a:pPr marL="457200" marR="0" lvl="0" indent="0" algn="l" rtl="0">
              <a:lnSpc>
                <a:spcPct val="90000"/>
              </a:lnSpc>
              <a:spcBef>
                <a:spcPts val="600"/>
              </a:spcBef>
              <a:spcAft>
                <a:spcPts val="0"/>
              </a:spcAft>
              <a:buNone/>
            </a:pPr>
            <a:endParaRPr sz="1800" dirty="0"/>
          </a:p>
          <a:p>
            <a:pPr marR="0" lvl="2" algn="l" rtl="0">
              <a:lnSpc>
                <a:spcPct val="90000"/>
              </a:lnSpc>
              <a:spcBef>
                <a:spcPts val="600"/>
              </a:spcBef>
              <a:spcAft>
                <a:spcPts val="0"/>
              </a:spcAft>
            </a:pPr>
            <a:r>
              <a:rPr lang="en-IN" dirty="0"/>
              <a:t> </a:t>
            </a:r>
            <a:r>
              <a:rPr lang="en-IN" sz="1600" dirty="0"/>
              <a:t>We will extract facial features of the interviewees from each video frame. </a:t>
            </a:r>
          </a:p>
          <a:p>
            <a:pPr marR="0" lvl="2" algn="l" rtl="0">
              <a:lnSpc>
                <a:spcPct val="90000"/>
              </a:lnSpc>
              <a:spcBef>
                <a:spcPts val="600"/>
              </a:spcBef>
              <a:spcAft>
                <a:spcPts val="0"/>
              </a:spcAft>
              <a:buSzPct val="100000"/>
            </a:pPr>
            <a:r>
              <a:rPr lang="en-IN" sz="1600" dirty="0"/>
              <a:t> We will also extract head gestures such as nods and shakes from each video frame, and treat their average values as features. </a:t>
            </a:r>
          </a:p>
          <a:p>
            <a:pPr marL="457200" marR="0" lvl="1" indent="0" algn="l" rtl="0">
              <a:lnSpc>
                <a:spcPct val="90000"/>
              </a:lnSpc>
              <a:spcBef>
                <a:spcPts val="600"/>
              </a:spcBef>
              <a:buClr>
                <a:schemeClr val="dk1"/>
              </a:buClr>
              <a:buSzPct val="25000"/>
              <a:buFont typeface="Noto Sans Symbols"/>
              <a:buNone/>
            </a:pPr>
            <a:endParaRPr dirty="0"/>
          </a:p>
        </p:txBody>
      </p:sp>
      <p:sp>
        <p:nvSpPr>
          <p:cNvPr id="291" name="Shape 291"/>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92" name="Shape 292"/>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20</a:t>
            </a:fld>
            <a:endParaRPr lang="en-IN" sz="1200" dirty="0">
              <a:solidFill>
                <a:srgbClr val="3C3632"/>
              </a:solidFill>
              <a:latin typeface="Arial"/>
              <a:ea typeface="Arial"/>
              <a:cs typeface="Arial"/>
              <a:sym typeface="Arial"/>
            </a:endParaRPr>
          </a:p>
        </p:txBody>
      </p:sp>
      <p:sp>
        <p:nvSpPr>
          <p:cNvPr id="293" name="Shape 293"/>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04900" y="76200"/>
            <a:ext cx="9980700" cy="1097100"/>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299" name="Shape 299"/>
          <p:cNvSpPr txBox="1">
            <a:spLocks noGrp="1"/>
          </p:cNvSpPr>
          <p:nvPr>
            <p:ph type="body" idx="1"/>
          </p:nvPr>
        </p:nvSpPr>
        <p:spPr>
          <a:xfrm>
            <a:off x="1104899" y="1386225"/>
            <a:ext cx="9980684" cy="5082900"/>
          </a:xfrm>
          <a:prstGeom prst="rect">
            <a:avLst/>
          </a:prstGeom>
          <a:noFill/>
          <a:ln>
            <a:noFill/>
          </a:ln>
        </p:spPr>
        <p:txBody>
          <a:bodyPr wrap="square" lIns="0" tIns="45700" rIns="0" bIns="45700" anchor="t" anchorCtr="0">
            <a:noAutofit/>
          </a:bodyPr>
          <a:lstStyle/>
          <a:p>
            <a:pPr marL="457200" marR="0" lvl="0" indent="-355600" algn="l" rtl="0">
              <a:lnSpc>
                <a:spcPct val="90000"/>
              </a:lnSpc>
              <a:spcBef>
                <a:spcPts val="1800"/>
              </a:spcBef>
              <a:spcAft>
                <a:spcPts val="0"/>
              </a:spcAft>
              <a:buClr>
                <a:schemeClr val="dk1"/>
              </a:buClr>
              <a:buSzPct val="100000"/>
              <a:buFont typeface="Arial"/>
            </a:pPr>
            <a:r>
              <a:rPr lang="en-IN" sz="2000" b="0" i="0" u="none" strike="noStrike" cap="none" dirty="0">
                <a:solidFill>
                  <a:schemeClr val="dk1"/>
                </a:solidFill>
                <a:latin typeface="Arial"/>
                <a:ea typeface="Arial"/>
                <a:cs typeface="Arial"/>
                <a:sym typeface="Arial"/>
              </a:rPr>
              <a:t>Data analysis</a:t>
            </a:r>
          </a:p>
          <a:p>
            <a:pPr marL="0" marR="0" lvl="0" indent="0" algn="l" rtl="0">
              <a:lnSpc>
                <a:spcPct val="90000"/>
              </a:lnSpc>
              <a:spcBef>
                <a:spcPts val="600"/>
              </a:spcBef>
              <a:spcAft>
                <a:spcPts val="0"/>
              </a:spcAft>
              <a:buNone/>
            </a:pPr>
            <a:endParaRPr dirty="0"/>
          </a:p>
          <a:p>
            <a:pPr marL="685800" marR="0" lvl="1" indent="-241300" algn="l" rtl="0">
              <a:lnSpc>
                <a:spcPct val="90000"/>
              </a:lnSpc>
              <a:spcBef>
                <a:spcPts val="600"/>
              </a:spcBef>
              <a:spcAft>
                <a:spcPts val="0"/>
              </a:spcAft>
              <a:buClr>
                <a:schemeClr val="dk1"/>
              </a:buClr>
              <a:buSzPct val="100000"/>
              <a:buFont typeface="Noto Sans Symbols"/>
              <a:buChar char="▪"/>
            </a:pPr>
            <a:r>
              <a:rPr lang="en-IN" sz="1800" b="0" i="0" u="none" strike="noStrike" cap="none" dirty="0">
                <a:solidFill>
                  <a:schemeClr val="dk1"/>
                </a:solidFill>
                <a:latin typeface="Arial"/>
                <a:ea typeface="Arial"/>
                <a:cs typeface="Arial"/>
                <a:sym typeface="Arial"/>
              </a:rPr>
              <a:t>Text = using liwc,nlp/(sentiments)</a:t>
            </a:r>
          </a:p>
          <a:p>
            <a:pPr marL="457200" marR="0" lvl="0" indent="0" algn="l" rtl="0">
              <a:lnSpc>
                <a:spcPct val="90000"/>
              </a:lnSpc>
              <a:spcBef>
                <a:spcPts val="600"/>
              </a:spcBef>
              <a:spcAft>
                <a:spcPts val="0"/>
              </a:spcAft>
              <a:buNone/>
            </a:pPr>
            <a:endParaRPr sz="1800" dirty="0"/>
          </a:p>
          <a:p>
            <a:pPr marR="0" lvl="2" algn="l" rtl="0">
              <a:lnSpc>
                <a:spcPct val="90000"/>
              </a:lnSpc>
              <a:spcBef>
                <a:spcPts val="600"/>
              </a:spcBef>
              <a:spcAft>
                <a:spcPts val="0"/>
              </a:spcAft>
              <a:buSzPct val="100000"/>
            </a:pPr>
            <a:r>
              <a:rPr lang="en-IN" sz="1600" dirty="0"/>
              <a:t> Incorporating word counts often results in sparse high-dimensional feature vectors,and suffers from the “curse of dimensionality” problem, especially for a limited sized corpus. </a:t>
            </a:r>
          </a:p>
          <a:p>
            <a:pPr marR="0" lvl="2" algn="l" rtl="0">
              <a:lnSpc>
                <a:spcPct val="90000"/>
              </a:lnSpc>
              <a:spcBef>
                <a:spcPts val="600"/>
              </a:spcBef>
              <a:spcAft>
                <a:spcPts val="0"/>
              </a:spcAft>
              <a:buSzPct val="100000"/>
            </a:pPr>
            <a:r>
              <a:rPr lang="en-IN" sz="1600" dirty="0"/>
              <a:t>Instead of using raw unigram counts, we can employ counts of various psycholinguistic word categories deﬁned by the tool “Linguistic Inquiry Word Count” (LIWC).</a:t>
            </a:r>
          </a:p>
          <a:p>
            <a:pPr marR="0" lvl="2" algn="l" rtl="0">
              <a:lnSpc>
                <a:spcPct val="90000"/>
              </a:lnSpc>
              <a:spcBef>
                <a:spcPts val="600"/>
              </a:spcBef>
              <a:spcAft>
                <a:spcPts val="0"/>
              </a:spcAft>
              <a:buSzPct val="100000"/>
            </a:pPr>
            <a:r>
              <a:rPr lang="en-IN" sz="1600" dirty="0"/>
              <a:t>The LIWC categories include negative emotion terms (e.g., sad, angry), positive emotion terms (e.g., happy, kind) and various content word categories (e.g., anxiety, insight). </a:t>
            </a:r>
          </a:p>
          <a:p>
            <a:pPr marL="457200" marR="0" lvl="1" indent="0" algn="l" rtl="0">
              <a:lnSpc>
                <a:spcPct val="90000"/>
              </a:lnSpc>
              <a:spcBef>
                <a:spcPts val="600"/>
              </a:spcBef>
              <a:spcAft>
                <a:spcPts val="0"/>
              </a:spcAft>
              <a:buClr>
                <a:schemeClr val="dk1"/>
              </a:buClr>
              <a:buSzPct val="25000"/>
              <a:buFont typeface="Noto Sans Symbols"/>
              <a:buNone/>
            </a:pPr>
            <a:endParaRPr sz="1600" b="0" i="0" u="none" strike="noStrike" cap="none" dirty="0">
              <a:solidFill>
                <a:schemeClr val="dk1"/>
              </a:solidFill>
              <a:latin typeface="Arial"/>
              <a:ea typeface="Arial"/>
              <a:cs typeface="Arial"/>
              <a:sym typeface="Arial"/>
            </a:endParaRPr>
          </a:p>
          <a:p>
            <a:pPr marL="457200" marR="0" lvl="1" indent="0" algn="l" rtl="0">
              <a:lnSpc>
                <a:spcPct val="90000"/>
              </a:lnSpc>
              <a:spcBef>
                <a:spcPts val="600"/>
              </a:spcBef>
              <a:buClr>
                <a:schemeClr val="dk1"/>
              </a:buClr>
              <a:buSzPct val="25000"/>
              <a:buFont typeface="Noto Sans Symbols"/>
              <a:buNone/>
            </a:pPr>
            <a:endParaRPr dirty="0"/>
          </a:p>
        </p:txBody>
      </p:sp>
      <p:sp>
        <p:nvSpPr>
          <p:cNvPr id="300" name="Shape 300"/>
          <p:cNvSpPr txBox="1">
            <a:spLocks noGrp="1"/>
          </p:cNvSpPr>
          <p:nvPr>
            <p:ph type="ftr" idx="11"/>
          </p:nvPr>
        </p:nvSpPr>
        <p:spPr>
          <a:xfrm>
            <a:off x="2934458" y="6356350"/>
            <a:ext cx="6323100" cy="365100"/>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01" name="Shape 301"/>
          <p:cNvSpPr txBox="1">
            <a:spLocks noGrp="1"/>
          </p:cNvSpPr>
          <p:nvPr>
            <p:ph type="sldNum" idx="12"/>
          </p:nvPr>
        </p:nvSpPr>
        <p:spPr>
          <a:xfrm>
            <a:off x="9256782" y="6356351"/>
            <a:ext cx="1828800" cy="365099"/>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21</a:t>
            </a:fld>
            <a:endParaRPr lang="en-IN" sz="1200" dirty="0">
              <a:solidFill>
                <a:srgbClr val="3C3632"/>
              </a:solidFill>
              <a:latin typeface="Arial"/>
              <a:ea typeface="Arial"/>
              <a:cs typeface="Arial"/>
              <a:sym typeface="Arial"/>
            </a:endParaRPr>
          </a:p>
        </p:txBody>
      </p:sp>
      <p:sp>
        <p:nvSpPr>
          <p:cNvPr id="302" name="Shape 302"/>
          <p:cNvSpPr txBox="1">
            <a:spLocks noGrp="1"/>
          </p:cNvSpPr>
          <p:nvPr>
            <p:ph type="dt" idx="10"/>
          </p:nvPr>
        </p:nvSpPr>
        <p:spPr>
          <a:xfrm>
            <a:off x="1104899" y="6356351"/>
            <a:ext cx="1829700" cy="365099"/>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308" name="Shape 308"/>
          <p:cNvSpPr txBox="1">
            <a:spLocks noGrp="1"/>
          </p:cNvSpPr>
          <p:nvPr>
            <p:ph type="body" idx="1"/>
          </p:nvPr>
        </p:nvSpPr>
        <p:spPr>
          <a:xfrm>
            <a:off x="693174" y="1331925"/>
            <a:ext cx="10766324" cy="4885800"/>
          </a:xfrm>
          <a:prstGeom prst="rect">
            <a:avLst/>
          </a:prstGeom>
          <a:noFill/>
          <a:ln>
            <a:noFill/>
          </a:ln>
        </p:spPr>
        <p:txBody>
          <a:bodyPr wrap="square" lIns="0" tIns="45700" rIns="0" bIns="45700" anchor="t" anchorCtr="0">
            <a:noAutofit/>
          </a:bodyPr>
          <a:lstStyle/>
          <a:p>
            <a:pPr marL="457200" marR="0" lvl="0" indent="-355600" algn="l" rtl="0">
              <a:lnSpc>
                <a:spcPct val="100000"/>
              </a:lnSpc>
              <a:spcBef>
                <a:spcPts val="1800"/>
              </a:spcBef>
              <a:buSzPct val="100000"/>
              <a:buFont typeface="Arial"/>
            </a:pPr>
            <a:r>
              <a:rPr lang="en-IN" sz="1800" b="0" i="0" u="none" strike="noStrike" cap="none" dirty="0">
                <a:sym typeface="Arial"/>
              </a:rPr>
              <a:t>Classification / predictive framework – svm/lasso/DNN</a:t>
            </a:r>
          </a:p>
          <a:p>
            <a:pPr marL="914400" marR="0" lvl="1" indent="-342900" algn="l" rtl="0">
              <a:lnSpc>
                <a:spcPct val="100000"/>
              </a:lnSpc>
              <a:spcBef>
                <a:spcPts val="1800"/>
              </a:spcBef>
              <a:buSzPct val="100000"/>
            </a:pPr>
            <a:r>
              <a:rPr lang="en-IN" sz="1800" dirty="0"/>
              <a:t>Regression models will be trained to predict the interview scores and other interview-speciﬁc traits such as excitement, friendliness, engagement, awkwardness, etc.</a:t>
            </a:r>
          </a:p>
          <a:p>
            <a:pPr marL="914400" marR="0" lvl="1" indent="-342900" algn="l" rtl="0">
              <a:lnSpc>
                <a:spcPct val="100000"/>
              </a:lnSpc>
              <a:spcBef>
                <a:spcPts val="1800"/>
              </a:spcBef>
              <a:buSzPct val="100000"/>
            </a:pPr>
            <a:r>
              <a:rPr lang="en-IN" sz="1800" dirty="0"/>
              <a:t>We will try with different classification algorithm after interview collection like-</a:t>
            </a:r>
          </a:p>
          <a:p>
            <a:pPr marL="1371600" lvl="2" indent="-330200">
              <a:lnSpc>
                <a:spcPct val="100000"/>
              </a:lnSpc>
              <a:spcBef>
                <a:spcPts val="1800"/>
              </a:spcBef>
            </a:pPr>
            <a:r>
              <a:rPr lang="en-IN" sz="1800" dirty="0"/>
              <a:t>SVM – </a:t>
            </a:r>
          </a:p>
          <a:p>
            <a:pPr marL="1828800" lvl="3" indent="-330200">
              <a:lnSpc>
                <a:spcPct val="100000"/>
              </a:lnSpc>
              <a:spcBef>
                <a:spcPts val="1800"/>
              </a:spcBef>
            </a:pPr>
            <a:r>
              <a:rPr lang="en-IN" sz="1800" dirty="0"/>
              <a:t>The Support Vector Machine (SVM) is a widely used supervised learning method for classiﬁcation.</a:t>
            </a:r>
          </a:p>
          <a:p>
            <a:pPr marL="1371600" marR="0" lvl="2" indent="-330200" algn="l" rtl="0">
              <a:lnSpc>
                <a:spcPct val="100000"/>
              </a:lnSpc>
              <a:spcBef>
                <a:spcPts val="1800"/>
              </a:spcBef>
              <a:buSzPct val="100000"/>
            </a:pPr>
            <a:r>
              <a:rPr lang="en-IN" sz="1800" dirty="0"/>
              <a:t>Lasso - </a:t>
            </a:r>
          </a:p>
          <a:p>
            <a:pPr marL="1828800" lvl="3" indent="-330200">
              <a:lnSpc>
                <a:spcPct val="100000"/>
              </a:lnSpc>
              <a:spcBef>
                <a:spcPts val="1800"/>
              </a:spcBef>
            </a:pPr>
            <a:r>
              <a:rPr lang="en-IN" sz="1800" dirty="0"/>
              <a:t>Lasso (least absolute shrinkage and selection operator) (also Lasso or LASSO) is a regression analysis method that performs both variable selection and regularization in order to enhance the prediction accuracy and interpretability of the statistical model it produces.</a:t>
            </a:r>
          </a:p>
          <a:p>
            <a:pPr marL="1041400" marR="0" lvl="2" indent="0" algn="l" rtl="0">
              <a:lnSpc>
                <a:spcPct val="100000"/>
              </a:lnSpc>
              <a:spcBef>
                <a:spcPts val="1800"/>
              </a:spcBef>
              <a:buSzPct val="100000"/>
              <a:buNone/>
            </a:pPr>
            <a:endParaRPr lang="en-IN" sz="1600" dirty="0"/>
          </a:p>
        </p:txBody>
      </p:sp>
      <p:sp>
        <p:nvSpPr>
          <p:cNvPr id="309" name="Shape 309"/>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10" name="Shape 310"/>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22</a:t>
            </a:fld>
            <a:endParaRPr lang="en-IN" sz="1200" dirty="0">
              <a:solidFill>
                <a:srgbClr val="3C3632"/>
              </a:solidFill>
              <a:latin typeface="Arial"/>
              <a:ea typeface="Arial"/>
              <a:cs typeface="Arial"/>
              <a:sym typeface="Arial"/>
            </a:endParaRPr>
          </a:p>
        </p:txBody>
      </p:sp>
      <p:sp>
        <p:nvSpPr>
          <p:cNvPr id="311" name="Shape 311"/>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Methodology Applied</a:t>
            </a:r>
          </a:p>
        </p:txBody>
      </p:sp>
      <p:sp>
        <p:nvSpPr>
          <p:cNvPr id="308" name="Shape 308"/>
          <p:cNvSpPr txBox="1">
            <a:spLocks noGrp="1"/>
          </p:cNvSpPr>
          <p:nvPr>
            <p:ph type="body" idx="1"/>
          </p:nvPr>
        </p:nvSpPr>
        <p:spPr>
          <a:xfrm>
            <a:off x="1104900" y="1331925"/>
            <a:ext cx="10266106" cy="4885800"/>
          </a:xfrm>
          <a:prstGeom prst="rect">
            <a:avLst/>
          </a:prstGeom>
          <a:noFill/>
          <a:ln>
            <a:noFill/>
          </a:ln>
        </p:spPr>
        <p:txBody>
          <a:bodyPr wrap="square" lIns="0" tIns="45700" rIns="0" bIns="45700" anchor="t" anchorCtr="0">
            <a:noAutofit/>
          </a:bodyPr>
          <a:lstStyle/>
          <a:p>
            <a:pPr marL="457200" marR="0" lvl="0" indent="-355600" algn="l" rtl="0">
              <a:lnSpc>
                <a:spcPct val="100000"/>
              </a:lnSpc>
              <a:spcBef>
                <a:spcPts val="1800"/>
              </a:spcBef>
              <a:buSzPct val="100000"/>
              <a:buFont typeface="Arial"/>
            </a:pPr>
            <a:endParaRPr lang="en-IN" sz="1600" b="0" i="0" u="none" strike="noStrike" cap="none" dirty="0">
              <a:sym typeface="Arial"/>
            </a:endParaRPr>
          </a:p>
          <a:p>
            <a:pPr marL="457200" marR="0" lvl="0" indent="-355600" algn="l" rtl="0">
              <a:lnSpc>
                <a:spcPct val="100000"/>
              </a:lnSpc>
              <a:spcBef>
                <a:spcPts val="1800"/>
              </a:spcBef>
              <a:buSzPct val="100000"/>
              <a:buFont typeface="Arial"/>
            </a:pPr>
            <a:endParaRPr lang="en-IN" sz="1600" dirty="0"/>
          </a:p>
          <a:p>
            <a:pPr marL="457200" marR="0" lvl="0" indent="-355600" algn="l" rtl="0">
              <a:lnSpc>
                <a:spcPct val="100000"/>
              </a:lnSpc>
              <a:spcBef>
                <a:spcPts val="1800"/>
              </a:spcBef>
              <a:buSzPct val="100000"/>
              <a:buFont typeface="Arial"/>
            </a:pPr>
            <a:r>
              <a:rPr lang="en-IN" b="0" i="0" u="none" strike="noStrike" cap="none" dirty="0">
                <a:sym typeface="Arial"/>
              </a:rPr>
              <a:t>Classification / predictive framework – svm/lasso/DNN</a:t>
            </a:r>
          </a:p>
          <a:p>
            <a:pPr marL="1828800" marR="0" lvl="3" indent="-323850" algn="l" rtl="0">
              <a:lnSpc>
                <a:spcPct val="100000"/>
              </a:lnSpc>
              <a:spcBef>
                <a:spcPts val="1800"/>
              </a:spcBef>
              <a:buSzPct val="100000"/>
            </a:pPr>
            <a:r>
              <a:rPr lang="en-IN" sz="2000" dirty="0"/>
              <a:t>DNN architectures generate compositional models where the object is expressed as a layered composition of primitives.</a:t>
            </a:r>
          </a:p>
          <a:p>
            <a:pPr marL="1828800" marR="0" lvl="3" indent="-323850" algn="l" rtl="0">
              <a:lnSpc>
                <a:spcPct val="100000"/>
              </a:lnSpc>
              <a:spcBef>
                <a:spcPts val="1800"/>
              </a:spcBef>
              <a:buSzPct val="100000"/>
            </a:pPr>
            <a:r>
              <a:rPr lang="en-IN" sz="2000" dirty="0"/>
              <a:t> The extra layers enable composition of features from lower layers, potentially modelling complex data with fewer units than a similarly performing shallow network.</a:t>
            </a:r>
          </a:p>
        </p:txBody>
      </p:sp>
      <p:sp>
        <p:nvSpPr>
          <p:cNvPr id="309" name="Shape 309"/>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10" name="Shape 310"/>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23</a:t>
            </a:fld>
            <a:endParaRPr lang="en-IN" sz="1200" dirty="0">
              <a:solidFill>
                <a:srgbClr val="3C3632"/>
              </a:solidFill>
              <a:latin typeface="Arial"/>
              <a:ea typeface="Arial"/>
              <a:cs typeface="Arial"/>
              <a:sym typeface="Arial"/>
            </a:endParaRPr>
          </a:p>
        </p:txBody>
      </p:sp>
      <p:sp>
        <p:nvSpPr>
          <p:cNvPr id="311" name="Shape 311"/>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extLst>
      <p:ext uri="{BB962C8B-B14F-4D97-AF65-F5344CB8AC3E}">
        <p14:creationId xmlns:p14="http://schemas.microsoft.com/office/powerpoint/2010/main" val="92122684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SPECIFICATIONS</a:t>
            </a:r>
            <a:br>
              <a:rPr lang="en-IN" sz="4400" b="0" i="0" u="none" strike="noStrike" cap="none" dirty="0">
                <a:solidFill>
                  <a:schemeClr val="dk1"/>
                </a:solidFill>
                <a:latin typeface="Arial"/>
                <a:ea typeface="Arial"/>
                <a:cs typeface="Arial"/>
                <a:sym typeface="Arial"/>
              </a:rPr>
            </a:br>
            <a:endParaRPr lang="en-IN" sz="4400" b="0" i="0" u="none" strike="noStrike" cap="none" dirty="0">
              <a:solidFill>
                <a:schemeClr val="dk1"/>
              </a:solidFill>
              <a:latin typeface="Arial"/>
              <a:ea typeface="Arial"/>
              <a:cs typeface="Arial"/>
              <a:sym typeface="Arial"/>
            </a:endParaRPr>
          </a:p>
        </p:txBody>
      </p:sp>
      <p:sp>
        <p:nvSpPr>
          <p:cNvPr id="317" name="Shape 317"/>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318" name="Shape 318"/>
          <p:cNvGrpSpPr/>
          <p:nvPr/>
        </p:nvGrpSpPr>
        <p:grpSpPr>
          <a:xfrm>
            <a:off x="1658526" y="145038"/>
            <a:ext cx="8426093" cy="830996"/>
            <a:chOff x="1658526" y="145038"/>
            <a:chExt cx="8426093" cy="830996"/>
          </a:xfrm>
        </p:grpSpPr>
        <p:pic>
          <p:nvPicPr>
            <p:cNvPr id="319" name="Shape 319"/>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320" name="Shape 320"/>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Hardware Specifications</a:t>
            </a:r>
          </a:p>
        </p:txBody>
      </p:sp>
      <p:sp>
        <p:nvSpPr>
          <p:cNvPr id="326" name="Shape 326"/>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lvl="0" rtl="0">
              <a:spcBef>
                <a:spcPts val="0"/>
              </a:spcBef>
              <a:buClr>
                <a:schemeClr val="dk1"/>
              </a:buClr>
              <a:buSzPct val="100000"/>
              <a:buFont typeface="Noto Sans Symbols"/>
              <a:buChar char="▪"/>
            </a:pPr>
            <a:r>
              <a:rPr lang="en-IN" dirty="0"/>
              <a:t>Raspberry Pi kit</a:t>
            </a:r>
          </a:p>
          <a:p>
            <a:pPr lvl="0" rtl="0">
              <a:spcBef>
                <a:spcPts val="0"/>
              </a:spcBef>
              <a:buClr>
                <a:schemeClr val="dk1"/>
              </a:buClr>
              <a:buSzPct val="100000"/>
              <a:buFont typeface="Noto Sans Symbols"/>
              <a:buChar char="▪"/>
            </a:pPr>
            <a:r>
              <a:rPr lang="en-IN" dirty="0"/>
              <a:t>Camera</a:t>
            </a:r>
          </a:p>
          <a:p>
            <a:pPr lvl="0" rtl="0">
              <a:spcBef>
                <a:spcPts val="0"/>
              </a:spcBef>
              <a:buClr>
                <a:schemeClr val="dk1"/>
              </a:buClr>
              <a:buSzPct val="100000"/>
              <a:buFont typeface="Noto Sans Symbols"/>
              <a:buChar char="▪"/>
            </a:pPr>
            <a:r>
              <a:rPr lang="en-IN" dirty="0"/>
              <a:t>Microphone</a:t>
            </a:r>
          </a:p>
        </p:txBody>
      </p:sp>
      <p:sp>
        <p:nvSpPr>
          <p:cNvPr id="327" name="Shape 327"/>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28" name="Shape 328"/>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25</a:t>
            </a:fld>
            <a:endParaRPr lang="en-IN" sz="1200" dirty="0">
              <a:solidFill>
                <a:srgbClr val="3C3632"/>
              </a:solidFill>
              <a:latin typeface="Arial"/>
              <a:ea typeface="Arial"/>
              <a:cs typeface="Arial"/>
              <a:sym typeface="Arial"/>
            </a:endParaRPr>
          </a:p>
        </p:txBody>
      </p:sp>
      <p:sp>
        <p:nvSpPr>
          <p:cNvPr id="329" name="Shape 329"/>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Software Specifications</a:t>
            </a:r>
          </a:p>
        </p:txBody>
      </p:sp>
      <p:sp>
        <p:nvSpPr>
          <p:cNvPr id="335" name="Shape 335"/>
          <p:cNvSpPr txBox="1">
            <a:spLocks noGrp="1"/>
          </p:cNvSpPr>
          <p:nvPr>
            <p:ph type="body" idx="1"/>
          </p:nvPr>
        </p:nvSpPr>
        <p:spPr>
          <a:xfrm>
            <a:off x="1104900" y="1600200"/>
            <a:ext cx="9982200" cy="4572000"/>
          </a:xfrm>
          <a:prstGeom prst="rect">
            <a:avLst/>
          </a:prstGeom>
          <a:noFill/>
          <a:ln>
            <a:noFill/>
          </a:ln>
        </p:spPr>
        <p:txBody>
          <a:bodyPr wrap="square" lIns="0" tIns="45700" rIns="0" bIns="45700" anchor="t" anchorCtr="0">
            <a:noAutofit/>
          </a:bodyPr>
          <a:lstStyle/>
          <a:p>
            <a:pPr lvl="0">
              <a:spcBef>
                <a:spcPts val="0"/>
              </a:spcBef>
              <a:buClr>
                <a:schemeClr val="dk1"/>
              </a:buClr>
              <a:buSzPct val="100000"/>
              <a:buFont typeface="Noto Sans Symbols"/>
              <a:buChar char="▪"/>
            </a:pPr>
            <a:r>
              <a:rPr lang="en-IN" dirty="0"/>
              <a:t>Python</a:t>
            </a:r>
          </a:p>
          <a:p>
            <a:pPr lvl="0" rtl="0">
              <a:spcBef>
                <a:spcPts val="0"/>
              </a:spcBef>
              <a:buClr>
                <a:schemeClr val="dk1"/>
              </a:buClr>
              <a:buSzPct val="100000"/>
              <a:buFont typeface="Noto Sans Symbols"/>
              <a:buChar char="▪"/>
            </a:pPr>
            <a:r>
              <a:rPr lang="en-IN" dirty="0"/>
              <a:t>Praat / Audacity</a:t>
            </a:r>
          </a:p>
          <a:p>
            <a:pPr marL="0" lvl="0" indent="0" rtl="0">
              <a:spcBef>
                <a:spcPts val="0"/>
              </a:spcBef>
              <a:buNone/>
            </a:pPr>
            <a:endParaRPr dirty="0"/>
          </a:p>
        </p:txBody>
      </p:sp>
      <p:sp>
        <p:nvSpPr>
          <p:cNvPr id="336" name="Shape 336"/>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37" name="Shape 337"/>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26</a:t>
            </a:fld>
            <a:endParaRPr lang="en-IN" sz="1200" dirty="0">
              <a:solidFill>
                <a:srgbClr val="3C3632"/>
              </a:solidFill>
              <a:latin typeface="Arial"/>
              <a:ea typeface="Arial"/>
              <a:cs typeface="Arial"/>
              <a:sym typeface="Arial"/>
            </a:endParaRPr>
          </a:p>
        </p:txBody>
      </p:sp>
      <p:sp>
        <p:nvSpPr>
          <p:cNvPr id="338" name="Shape 338"/>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Tools</a:t>
            </a:r>
          </a:p>
        </p:txBody>
      </p:sp>
      <p:sp>
        <p:nvSpPr>
          <p:cNvPr id="344" name="Shape 344"/>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spcAft>
                <a:spcPts val="0"/>
              </a:spcAft>
              <a:buNone/>
            </a:pPr>
            <a:r>
              <a:rPr lang="en-IN" sz="2000" b="0" i="0" u="none" strike="noStrike" cap="none" dirty="0">
                <a:solidFill>
                  <a:schemeClr val="dk1"/>
                </a:solidFill>
                <a:latin typeface="Arial"/>
                <a:ea typeface="Arial"/>
                <a:cs typeface="Arial"/>
                <a:sym typeface="Arial"/>
              </a:rPr>
              <a:t> </a:t>
            </a:r>
          </a:p>
          <a:p>
            <a:pPr marL="228600" marR="0" lvl="0" indent="-228600" algn="l" rtl="0">
              <a:lnSpc>
                <a:spcPct val="90000"/>
              </a:lnSpc>
              <a:spcBef>
                <a:spcPts val="1800"/>
              </a:spcBef>
              <a:spcAft>
                <a:spcPts val="0"/>
              </a:spcAft>
              <a:buClr>
                <a:schemeClr val="dk1"/>
              </a:buClr>
              <a:buSzPct val="100000"/>
              <a:buFont typeface="Noto Sans Symbols"/>
              <a:buChar char="▪"/>
            </a:pPr>
            <a:r>
              <a:rPr lang="en-IN" dirty="0"/>
              <a:t>ML libraries</a:t>
            </a:r>
          </a:p>
          <a:p>
            <a:pPr marR="0" lvl="1" algn="l" rtl="0">
              <a:lnSpc>
                <a:spcPct val="90000"/>
              </a:lnSpc>
              <a:spcBef>
                <a:spcPts val="1800"/>
              </a:spcBef>
              <a:spcAft>
                <a:spcPts val="0"/>
              </a:spcAft>
              <a:buClr>
                <a:schemeClr val="dk1"/>
              </a:buClr>
              <a:buSzPct val="100000"/>
              <a:buFont typeface="Noto Sans Symbols"/>
            </a:pPr>
            <a:r>
              <a:rPr lang="en-IN" sz="2000" b="0" i="0" u="none" strike="noStrike" cap="none" dirty="0">
                <a:solidFill>
                  <a:schemeClr val="dk1"/>
                </a:solidFill>
                <a:latin typeface="Arial"/>
                <a:ea typeface="Arial"/>
                <a:cs typeface="Arial"/>
                <a:sym typeface="Arial"/>
              </a:rPr>
              <a:t>Tensorflow </a:t>
            </a:r>
          </a:p>
          <a:p>
            <a:pPr marR="0" lvl="1" algn="l" rtl="0">
              <a:lnSpc>
                <a:spcPct val="90000"/>
              </a:lnSpc>
              <a:spcBef>
                <a:spcPts val="1800"/>
              </a:spcBef>
              <a:spcAft>
                <a:spcPts val="0"/>
              </a:spcAft>
              <a:buClr>
                <a:schemeClr val="dk1"/>
              </a:buClr>
              <a:buSzPct val="100000"/>
              <a:buFont typeface="Noto Sans Symbols"/>
            </a:pPr>
            <a:r>
              <a:rPr lang="en-IN" sz="2000" b="0" i="0" u="none" strike="noStrike" cap="none" dirty="0">
                <a:solidFill>
                  <a:schemeClr val="dk1"/>
                </a:solidFill>
                <a:latin typeface="Arial"/>
                <a:ea typeface="Arial"/>
                <a:cs typeface="Arial"/>
                <a:sym typeface="Arial"/>
              </a:rPr>
              <a:t>Keras </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CUDA Toolkit </a:t>
            </a:r>
          </a:p>
          <a:p>
            <a:pPr marL="228600" marR="0" lvl="0" indent="-228600" algn="l" rtl="0">
              <a:lnSpc>
                <a:spcPct val="90000"/>
              </a:lnSpc>
              <a:spcBef>
                <a:spcPts val="1800"/>
              </a:spcBef>
              <a:spcAft>
                <a:spcPts val="0"/>
              </a:spcAft>
              <a:buClr>
                <a:schemeClr val="dk1"/>
              </a:buClr>
              <a:buSzPct val="100000"/>
              <a:buFont typeface="Noto Sans Symbols"/>
              <a:buChar char="▪"/>
            </a:pPr>
            <a:r>
              <a:rPr lang="en-IN" dirty="0"/>
              <a:t>PRAAT</a:t>
            </a:r>
          </a:p>
          <a:p>
            <a:pPr marL="228600" marR="0" lvl="0" indent="-228600" algn="l" rtl="0">
              <a:lnSpc>
                <a:spcPct val="90000"/>
              </a:lnSpc>
              <a:spcBef>
                <a:spcPts val="1800"/>
              </a:spcBef>
              <a:spcAft>
                <a:spcPts val="0"/>
              </a:spcAft>
              <a:buClr>
                <a:schemeClr val="dk1"/>
              </a:buClr>
              <a:buSzPct val="100000"/>
              <a:buFont typeface="Noto Sans Symbols"/>
              <a:buChar char="▪"/>
            </a:pPr>
            <a:r>
              <a:rPr lang="en-IN" dirty="0"/>
              <a:t>Opencv</a:t>
            </a:r>
          </a:p>
          <a:p>
            <a:pPr marL="0" marR="0" lvl="0" indent="0" algn="l" rtl="0">
              <a:lnSpc>
                <a:spcPct val="90000"/>
              </a:lnSpc>
              <a:spcBef>
                <a:spcPts val="1800"/>
              </a:spcBef>
              <a:spcAft>
                <a:spcPts val="0"/>
              </a:spcAft>
              <a:buNone/>
            </a:pPr>
            <a:endParaRPr dirty="0"/>
          </a:p>
          <a:p>
            <a:pPr marL="228600" marR="0" lvl="0" indent="-228600" algn="l" rtl="0">
              <a:lnSpc>
                <a:spcPct val="90000"/>
              </a:lnSpc>
              <a:spcBef>
                <a:spcPts val="1800"/>
              </a:spcBef>
              <a:spcAft>
                <a:spcPts val="0"/>
              </a:spcAft>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1800"/>
              </a:spcBef>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345" name="Shape 345"/>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46" name="Shape 346"/>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27</a:t>
            </a:fld>
            <a:endParaRPr lang="en-IN" sz="1200" dirty="0">
              <a:solidFill>
                <a:srgbClr val="3C3632"/>
              </a:solidFill>
              <a:latin typeface="Arial"/>
              <a:ea typeface="Arial"/>
              <a:cs typeface="Arial"/>
              <a:sym typeface="Arial"/>
            </a:endParaRPr>
          </a:p>
        </p:txBody>
      </p:sp>
      <p:sp>
        <p:nvSpPr>
          <p:cNvPr id="347" name="Shape 347"/>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Constraints</a:t>
            </a:r>
          </a:p>
        </p:txBody>
      </p:sp>
      <p:sp>
        <p:nvSpPr>
          <p:cNvPr id="353" name="Shape 353"/>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marL="228600" marR="0" lvl="0" indent="-228600" algn="l" rtl="0">
              <a:lnSpc>
                <a:spcPct val="90000"/>
              </a:lnSpc>
              <a:spcBef>
                <a:spcPts val="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Storage of raw data. </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High storage demand. </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High </a:t>
            </a:r>
            <a:r>
              <a:rPr lang="en-IN" dirty="0"/>
              <a:t>Computational</a:t>
            </a:r>
            <a:r>
              <a:rPr lang="en-IN" sz="2000" b="0" i="0" u="none" strike="noStrike" cap="none" dirty="0">
                <a:solidFill>
                  <a:schemeClr val="dk1"/>
                </a:solidFill>
                <a:latin typeface="Arial"/>
                <a:ea typeface="Arial"/>
                <a:cs typeface="Arial"/>
                <a:sym typeface="Arial"/>
              </a:rPr>
              <a:t> </a:t>
            </a:r>
            <a:r>
              <a:rPr lang="en-IN" dirty="0"/>
              <a:t>Requirement</a:t>
            </a:r>
            <a:r>
              <a:rPr lang="en-IN" sz="2000" b="0" i="0" u="none" strike="noStrike" cap="none" dirty="0">
                <a:solidFill>
                  <a:schemeClr val="dk1"/>
                </a:solidFill>
                <a:latin typeface="Arial"/>
                <a:ea typeface="Arial"/>
                <a:cs typeface="Arial"/>
                <a:sym typeface="Arial"/>
              </a:rPr>
              <a:t>.(GPUs)</a:t>
            </a:r>
          </a:p>
          <a:p>
            <a:pPr marL="228600" marR="0" lvl="0" indent="-228600" algn="l" rtl="0">
              <a:lnSpc>
                <a:spcPct val="90000"/>
              </a:lnSpc>
              <a:spcBef>
                <a:spcPts val="1800"/>
              </a:spcBef>
              <a:spcAft>
                <a:spcPts val="0"/>
              </a:spcAft>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1800"/>
              </a:spcBef>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354" name="Shape 354"/>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55" name="Shape 355"/>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28</a:t>
            </a:fld>
            <a:endParaRPr lang="en-IN" sz="1200" dirty="0">
              <a:solidFill>
                <a:srgbClr val="3C3632"/>
              </a:solidFill>
              <a:latin typeface="Arial"/>
              <a:ea typeface="Arial"/>
              <a:cs typeface="Arial"/>
              <a:sym typeface="Arial"/>
            </a:endParaRPr>
          </a:p>
        </p:txBody>
      </p:sp>
      <p:sp>
        <p:nvSpPr>
          <p:cNvPr id="356" name="Shape 356"/>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BLOCK DIAGRAM</a:t>
            </a:r>
            <a:br>
              <a:rPr lang="en-IN" sz="4400" b="0" i="0" u="none" strike="noStrike" cap="none" dirty="0">
                <a:solidFill>
                  <a:schemeClr val="dk1"/>
                </a:solidFill>
                <a:latin typeface="Arial"/>
                <a:ea typeface="Arial"/>
                <a:cs typeface="Arial"/>
                <a:sym typeface="Arial"/>
              </a:rPr>
            </a:br>
            <a:endParaRPr lang="en-IN" sz="4400" b="0" i="0" u="none" strike="noStrike" cap="none" dirty="0">
              <a:solidFill>
                <a:schemeClr val="dk1"/>
              </a:solidFill>
              <a:latin typeface="Arial"/>
              <a:ea typeface="Arial"/>
              <a:cs typeface="Arial"/>
              <a:sym typeface="Arial"/>
            </a:endParaRPr>
          </a:p>
        </p:txBody>
      </p:sp>
      <p:sp>
        <p:nvSpPr>
          <p:cNvPr id="362" name="Shape 362"/>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363" name="Shape 363"/>
          <p:cNvGrpSpPr/>
          <p:nvPr/>
        </p:nvGrpSpPr>
        <p:grpSpPr>
          <a:xfrm>
            <a:off x="1658526" y="145038"/>
            <a:ext cx="8426093" cy="830996"/>
            <a:chOff x="1658526" y="145038"/>
            <a:chExt cx="8426093" cy="830996"/>
          </a:xfrm>
        </p:grpSpPr>
        <p:pic>
          <p:nvPicPr>
            <p:cNvPr id="364" name="Shape 364"/>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365" name="Shape 365"/>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Arial"/>
              <a:buNone/>
            </a:pPr>
            <a:r>
              <a:rPr lang="en-IN" sz="4400" b="0" i="0" u="none" strike="noStrike" cap="none" dirty="0">
                <a:solidFill>
                  <a:schemeClr val="dk1"/>
                </a:solidFill>
                <a:latin typeface="Arial"/>
                <a:ea typeface="Arial"/>
                <a:cs typeface="Arial"/>
                <a:sym typeface="Arial"/>
              </a:rPr>
              <a:t>Index</a:t>
            </a:r>
          </a:p>
        </p:txBody>
      </p:sp>
      <p:sp>
        <p:nvSpPr>
          <p:cNvPr id="143" name="Shape 143"/>
          <p:cNvSpPr txBox="1">
            <a:spLocks noGrp="1"/>
          </p:cNvSpPr>
          <p:nvPr>
            <p:ph type="body" idx="1"/>
          </p:nvPr>
        </p:nvSpPr>
        <p:spPr>
          <a:xfrm>
            <a:off x="1104900" y="1364225"/>
            <a:ext cx="9982199" cy="4572000"/>
          </a:xfrm>
          <a:prstGeom prst="rect">
            <a:avLst/>
          </a:prstGeom>
          <a:noFill/>
          <a:ln>
            <a:noFill/>
          </a:ln>
        </p:spPr>
        <p:txBody>
          <a:bodyPr wrap="square" lIns="0" tIns="45700" rIns="0" bIns="45700" anchor="t" anchorCtr="0">
            <a:noAutofit/>
          </a:bodyPr>
          <a:lstStyle/>
          <a:p>
            <a:pPr marL="228600" marR="0" lvl="0" indent="-228600" algn="l" rtl="0">
              <a:lnSpc>
                <a:spcPct val="90000"/>
              </a:lnSpc>
              <a:spcBef>
                <a:spcPts val="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Introduction</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Lacuna in the Existing System</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Problem Definition</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Goals</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Literature Survey</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Methodology Applied</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Specifications</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Block Diagram</a:t>
            </a:r>
          </a:p>
          <a:p>
            <a:pPr marL="228600" marR="0" lvl="0" indent="-228600" algn="l" rtl="0">
              <a:lnSpc>
                <a:spcPct val="90000"/>
              </a:lnSpc>
              <a:spcBef>
                <a:spcPts val="1800"/>
              </a:spcBef>
              <a:spcAft>
                <a:spcPts val="0"/>
              </a:spcAft>
              <a:buClr>
                <a:schemeClr val="dk1"/>
              </a:buClr>
              <a:buSzPct val="100000"/>
              <a:buFont typeface="Noto Sans Symbols"/>
              <a:buChar char="▪"/>
            </a:pPr>
            <a:r>
              <a:rPr lang="en-IN" dirty="0"/>
              <a:t>Conclusion</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Reference</a:t>
            </a:r>
            <a:endParaRPr sz="20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1800"/>
              </a:spcBef>
              <a:buClr>
                <a:schemeClr val="dk1"/>
              </a:buClr>
              <a:buSzPct val="100000"/>
              <a:buFont typeface="Noto Sans Symbols"/>
              <a:buNone/>
            </a:pPr>
            <a:endParaRPr sz="2000" b="0" i="0" u="none" strike="noStrike" cap="none" dirty="0">
              <a:solidFill>
                <a:schemeClr val="dk1"/>
              </a:solidFill>
              <a:latin typeface="Arial"/>
              <a:ea typeface="Arial"/>
              <a:cs typeface="Arial"/>
              <a:sym typeface="Arial"/>
            </a:endParaRPr>
          </a:p>
        </p:txBody>
      </p:sp>
      <p:sp>
        <p:nvSpPr>
          <p:cNvPr id="144" name="Shape 144"/>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145" name="Shape 145"/>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a:t>
            </a:fld>
            <a:endParaRPr lang="en-IN" sz="1200" dirty="0">
              <a:solidFill>
                <a:srgbClr val="3C3632"/>
              </a:solidFill>
              <a:latin typeface="Arial"/>
              <a:ea typeface="Arial"/>
              <a:cs typeface="Arial"/>
              <a:sym typeface="Arial"/>
            </a:endParaRPr>
          </a:p>
        </p:txBody>
      </p:sp>
      <p:sp>
        <p:nvSpPr>
          <p:cNvPr id="146" name="Shape 146"/>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Block Diagram</a:t>
            </a:r>
          </a:p>
        </p:txBody>
      </p:sp>
      <p:sp>
        <p:nvSpPr>
          <p:cNvPr id="371" name="Shape 371"/>
          <p:cNvSpPr txBox="1">
            <a:spLocks noGrp="1"/>
          </p:cNvSpPr>
          <p:nvPr>
            <p:ph type="ftr" idx="11"/>
          </p:nvPr>
        </p:nvSpPr>
        <p:spPr>
          <a:xfrm>
            <a:off x="2934458" y="6492873"/>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72" name="Shape 372"/>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30</a:t>
            </a:fld>
            <a:endParaRPr lang="en-IN" sz="1200" dirty="0">
              <a:solidFill>
                <a:srgbClr val="3C3632"/>
              </a:solidFill>
              <a:latin typeface="Arial"/>
              <a:ea typeface="Arial"/>
              <a:cs typeface="Arial"/>
              <a:sym typeface="Arial"/>
            </a:endParaRPr>
          </a:p>
        </p:txBody>
      </p:sp>
      <p:sp>
        <p:nvSpPr>
          <p:cNvPr id="373" name="Shape 373"/>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pic>
        <p:nvPicPr>
          <p:cNvPr id="374" name="Shape 374" descr="C:\Users\gauri\Downloads\image.png"/>
          <p:cNvPicPr preferRelativeResize="0"/>
          <p:nvPr/>
        </p:nvPicPr>
        <p:blipFill rotWithShape="1">
          <a:blip r:embed="rId3">
            <a:alphaModFix/>
          </a:blip>
          <a:srcRect/>
          <a:stretch/>
        </p:blipFill>
        <p:spPr>
          <a:xfrm>
            <a:off x="888273" y="1476101"/>
            <a:ext cx="10894422" cy="5016137"/>
          </a:xfrm>
          <a:prstGeom prst="rect">
            <a:avLst/>
          </a:prstGeom>
          <a:noFill/>
          <a:ln>
            <a:noFill/>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Block Diagram</a:t>
            </a:r>
          </a:p>
        </p:txBody>
      </p:sp>
      <p:sp>
        <p:nvSpPr>
          <p:cNvPr id="380" name="Shape 380"/>
          <p:cNvSpPr txBox="1">
            <a:spLocks noGrp="1"/>
          </p:cNvSpPr>
          <p:nvPr>
            <p:ph type="ftr" idx="11"/>
          </p:nvPr>
        </p:nvSpPr>
        <p:spPr>
          <a:xfrm>
            <a:off x="2934458" y="6492873"/>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381" name="Shape 381"/>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31</a:t>
            </a:fld>
            <a:endParaRPr lang="en-IN" sz="1200" dirty="0">
              <a:solidFill>
                <a:srgbClr val="3C3632"/>
              </a:solidFill>
              <a:latin typeface="Arial"/>
              <a:ea typeface="Arial"/>
              <a:cs typeface="Arial"/>
              <a:sym typeface="Arial"/>
            </a:endParaRPr>
          </a:p>
        </p:txBody>
      </p:sp>
      <p:sp>
        <p:nvSpPr>
          <p:cNvPr id="382" name="Shape 382"/>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pic>
        <p:nvPicPr>
          <p:cNvPr id="383" name="Shape 383" descr="C:\Users\gauri\Downloads\input (1).jpg"/>
          <p:cNvPicPr preferRelativeResize="0"/>
          <p:nvPr/>
        </p:nvPicPr>
        <p:blipFill rotWithShape="1">
          <a:blip r:embed="rId3">
            <a:alphaModFix/>
          </a:blip>
          <a:srcRect/>
          <a:stretch/>
        </p:blipFill>
        <p:spPr>
          <a:xfrm>
            <a:off x="573957" y="1391829"/>
            <a:ext cx="5522043" cy="4827999"/>
          </a:xfrm>
          <a:prstGeom prst="rect">
            <a:avLst/>
          </a:prstGeom>
          <a:noFill/>
          <a:ln>
            <a:noFill/>
          </a:ln>
        </p:spPr>
      </p:pic>
      <p:pic>
        <p:nvPicPr>
          <p:cNvPr id="384" name="Shape 384" descr="C:\Users\gauri\Downloads\Analysis (3).jpg"/>
          <p:cNvPicPr preferRelativeResize="0"/>
          <p:nvPr/>
        </p:nvPicPr>
        <p:blipFill rotWithShape="1">
          <a:blip r:embed="rId4">
            <a:alphaModFix/>
          </a:blip>
          <a:srcRect l="4352" t="2247" b="2911"/>
          <a:stretch/>
        </p:blipFill>
        <p:spPr>
          <a:xfrm>
            <a:off x="6548284" y="1391829"/>
            <a:ext cx="4807974" cy="4964522"/>
          </a:xfrm>
          <a:prstGeom prst="rect">
            <a:avLst/>
          </a:prstGeom>
          <a:noFill/>
          <a:ln>
            <a:noFill/>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DATA FLOW DIAGRAMS</a:t>
            </a:r>
            <a:br>
              <a:rPr lang="en-IN" sz="4400" b="0" i="0" u="none" strike="noStrike" cap="none" dirty="0">
                <a:solidFill>
                  <a:schemeClr val="dk1"/>
                </a:solidFill>
                <a:latin typeface="Arial"/>
                <a:ea typeface="Arial"/>
                <a:cs typeface="Arial"/>
                <a:sym typeface="Arial"/>
              </a:rPr>
            </a:br>
            <a:endParaRPr lang="en-IN" sz="4400" b="0" i="0" u="none" strike="noStrike" cap="none" dirty="0">
              <a:solidFill>
                <a:schemeClr val="dk1"/>
              </a:solidFill>
              <a:latin typeface="Arial"/>
              <a:ea typeface="Arial"/>
              <a:cs typeface="Arial"/>
              <a:sym typeface="Arial"/>
            </a:endParaRPr>
          </a:p>
        </p:txBody>
      </p:sp>
      <p:sp>
        <p:nvSpPr>
          <p:cNvPr id="390" name="Shape 390"/>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391" name="Shape 391"/>
          <p:cNvGrpSpPr/>
          <p:nvPr/>
        </p:nvGrpSpPr>
        <p:grpSpPr>
          <a:xfrm>
            <a:off x="1658526" y="145038"/>
            <a:ext cx="8426093" cy="830996"/>
            <a:chOff x="1658526" y="145038"/>
            <a:chExt cx="8426093" cy="830996"/>
          </a:xfrm>
        </p:grpSpPr>
        <p:pic>
          <p:nvPicPr>
            <p:cNvPr id="392" name="Shape 392"/>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393" name="Shape 393"/>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DFD Level 0</a:t>
            </a:r>
          </a:p>
        </p:txBody>
      </p:sp>
      <p:sp>
        <p:nvSpPr>
          <p:cNvPr id="399" name="Shape 399"/>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400" name="Shape 400"/>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33</a:t>
            </a:fld>
            <a:endParaRPr lang="en-IN" sz="1200" dirty="0">
              <a:solidFill>
                <a:srgbClr val="3C3632"/>
              </a:solidFill>
              <a:latin typeface="Arial"/>
              <a:ea typeface="Arial"/>
              <a:cs typeface="Arial"/>
              <a:sym typeface="Arial"/>
            </a:endParaRPr>
          </a:p>
        </p:txBody>
      </p:sp>
      <p:sp>
        <p:nvSpPr>
          <p:cNvPr id="401" name="Shape 401"/>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pic>
        <p:nvPicPr>
          <p:cNvPr id="6" name="Picture 5"/>
          <p:cNvPicPr>
            <a:picLocks noChangeAspect="1"/>
          </p:cNvPicPr>
          <p:nvPr/>
        </p:nvPicPr>
        <p:blipFill>
          <a:blip r:embed="rId3"/>
          <a:stretch>
            <a:fillRect/>
          </a:stretch>
        </p:blipFill>
        <p:spPr>
          <a:xfrm>
            <a:off x="1104899" y="1533833"/>
            <a:ext cx="10064718" cy="4144296"/>
          </a:xfrm>
          <a:prstGeom prst="rect">
            <a:avLst/>
          </a:prstGeom>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DFD Level 1</a:t>
            </a:r>
          </a:p>
        </p:txBody>
      </p:sp>
      <p:sp>
        <p:nvSpPr>
          <p:cNvPr id="407" name="Shape 407"/>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408" name="Shape 408"/>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34</a:t>
            </a:fld>
            <a:endParaRPr lang="en-IN" sz="1200" dirty="0">
              <a:solidFill>
                <a:srgbClr val="3C3632"/>
              </a:solidFill>
              <a:latin typeface="Arial"/>
              <a:ea typeface="Arial"/>
              <a:cs typeface="Arial"/>
              <a:sym typeface="Arial"/>
            </a:endParaRPr>
          </a:p>
        </p:txBody>
      </p:sp>
      <p:sp>
        <p:nvSpPr>
          <p:cNvPr id="409" name="Shape 409"/>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pic>
        <p:nvPicPr>
          <p:cNvPr id="7" name="Picture 6"/>
          <p:cNvPicPr>
            <a:picLocks noChangeAspect="1"/>
          </p:cNvPicPr>
          <p:nvPr/>
        </p:nvPicPr>
        <p:blipFill>
          <a:blip r:embed="rId3"/>
          <a:stretch>
            <a:fillRect/>
          </a:stretch>
        </p:blipFill>
        <p:spPr>
          <a:xfrm>
            <a:off x="1128193" y="1438452"/>
            <a:ext cx="9933307" cy="4490399"/>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DFD Level 2</a:t>
            </a:r>
          </a:p>
        </p:txBody>
      </p:sp>
      <p:sp>
        <p:nvSpPr>
          <p:cNvPr id="415" name="Shape 415"/>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416" name="Shape 416"/>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35</a:t>
            </a:fld>
            <a:endParaRPr lang="en-IN" sz="1200" dirty="0">
              <a:solidFill>
                <a:srgbClr val="3C3632"/>
              </a:solidFill>
              <a:latin typeface="Arial"/>
              <a:ea typeface="Arial"/>
              <a:cs typeface="Arial"/>
              <a:sym typeface="Arial"/>
            </a:endParaRPr>
          </a:p>
        </p:txBody>
      </p:sp>
      <p:sp>
        <p:nvSpPr>
          <p:cNvPr id="417" name="Shape 417"/>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991" y="1398024"/>
            <a:ext cx="7264969" cy="4860366"/>
          </a:xfrm>
          <a:prstGeom prst="rect">
            <a:avLst/>
          </a:prstGeom>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21"/>
        <p:cNvGrpSpPr/>
        <p:nvPr/>
      </p:nvGrpSpPr>
      <p:grpSpPr>
        <a:xfrm>
          <a:off x="0" y="0"/>
          <a:ext cx="0" cy="0"/>
          <a:chOff x="0" y="0"/>
          <a:chExt cx="0" cy="0"/>
        </a:xfrm>
      </p:grpSpPr>
      <p:sp>
        <p:nvSpPr>
          <p:cNvPr id="422" name="Shape 422"/>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OTHER SPECIFICATIONS</a:t>
            </a:r>
            <a:br>
              <a:rPr lang="en-IN" sz="4400" b="0" i="0" u="none" strike="noStrike" cap="none" dirty="0">
                <a:solidFill>
                  <a:schemeClr val="dk1"/>
                </a:solidFill>
                <a:latin typeface="Arial"/>
                <a:ea typeface="Arial"/>
                <a:cs typeface="Arial"/>
                <a:sym typeface="Arial"/>
              </a:rPr>
            </a:br>
            <a:endParaRPr lang="en-IN" sz="4400" b="0" i="0" u="none" strike="noStrike" cap="none" dirty="0">
              <a:solidFill>
                <a:schemeClr val="dk1"/>
              </a:solidFill>
              <a:latin typeface="Arial"/>
              <a:ea typeface="Arial"/>
              <a:cs typeface="Arial"/>
              <a:sym typeface="Arial"/>
            </a:endParaRPr>
          </a:p>
        </p:txBody>
      </p:sp>
      <p:sp>
        <p:nvSpPr>
          <p:cNvPr id="423" name="Shape 423"/>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424" name="Shape 424"/>
          <p:cNvGrpSpPr/>
          <p:nvPr/>
        </p:nvGrpSpPr>
        <p:grpSpPr>
          <a:xfrm>
            <a:off x="1658526" y="145038"/>
            <a:ext cx="8426093" cy="830996"/>
            <a:chOff x="1658526" y="145038"/>
            <a:chExt cx="8426093" cy="830996"/>
          </a:xfrm>
        </p:grpSpPr>
        <p:pic>
          <p:nvPicPr>
            <p:cNvPr id="425" name="Shape 425"/>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426" name="Shape 426"/>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Other Specifications (if Any)</a:t>
            </a:r>
          </a:p>
        </p:txBody>
      </p:sp>
      <p:sp>
        <p:nvSpPr>
          <p:cNvPr id="432" name="Shape 432"/>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433" name="Shape 433"/>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37</a:t>
            </a:fld>
            <a:endParaRPr lang="en-IN" sz="1200" dirty="0">
              <a:solidFill>
                <a:srgbClr val="3C3632"/>
              </a:solidFill>
              <a:latin typeface="Arial"/>
              <a:ea typeface="Arial"/>
              <a:cs typeface="Arial"/>
              <a:sym typeface="Arial"/>
            </a:endParaRPr>
          </a:p>
        </p:txBody>
      </p:sp>
      <p:sp>
        <p:nvSpPr>
          <p:cNvPr id="434" name="Shape 434"/>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CONCLUSIONS</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440" name="Shape 440"/>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441" name="Shape 441"/>
          <p:cNvGrpSpPr/>
          <p:nvPr/>
        </p:nvGrpSpPr>
        <p:grpSpPr>
          <a:xfrm>
            <a:off x="1658526" y="145038"/>
            <a:ext cx="8426093" cy="830996"/>
            <a:chOff x="1658526" y="145038"/>
            <a:chExt cx="8426093" cy="830996"/>
          </a:xfrm>
        </p:grpSpPr>
        <p:pic>
          <p:nvPicPr>
            <p:cNvPr id="442" name="Shape 442"/>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443" name="Shape 443"/>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Conclusion</a:t>
            </a:r>
          </a:p>
        </p:txBody>
      </p:sp>
      <p:sp>
        <p:nvSpPr>
          <p:cNvPr id="449" name="Shape 449"/>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450" name="Shape 450"/>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39</a:t>
            </a:fld>
            <a:endParaRPr lang="en-IN" sz="1200" dirty="0">
              <a:solidFill>
                <a:srgbClr val="3C3632"/>
              </a:solidFill>
              <a:latin typeface="Arial"/>
              <a:ea typeface="Arial"/>
              <a:cs typeface="Arial"/>
              <a:sym typeface="Arial"/>
            </a:endParaRPr>
          </a:p>
        </p:txBody>
      </p:sp>
      <p:sp>
        <p:nvSpPr>
          <p:cNvPr id="451" name="Shape 451"/>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
        <p:nvSpPr>
          <p:cNvPr id="452" name="Shape 452"/>
          <p:cNvSpPr txBox="1"/>
          <p:nvPr/>
        </p:nvSpPr>
        <p:spPr>
          <a:xfrm>
            <a:off x="762000" y="1881675"/>
            <a:ext cx="10621200" cy="3172500"/>
          </a:xfrm>
          <a:prstGeom prst="rect">
            <a:avLst/>
          </a:prstGeom>
          <a:noFill/>
          <a:ln>
            <a:noFill/>
          </a:ln>
        </p:spPr>
        <p:txBody>
          <a:bodyPr wrap="square" lIns="91425" tIns="91425" rIns="91425" bIns="91425" anchor="t" anchorCtr="0">
            <a:noAutofit/>
          </a:bodyPr>
          <a:lstStyle/>
          <a:p>
            <a:pPr marL="457200" lvl="0" indent="-355600" rtl="0">
              <a:spcBef>
                <a:spcPts val="0"/>
              </a:spcBef>
              <a:buSzPct val="100000"/>
              <a:buChar char="●"/>
            </a:pPr>
            <a:r>
              <a:rPr lang="en-IN" sz="2000" dirty="0"/>
              <a:t>This system conducts a systematic study on applicant’s body communication in job interviews with respect to hirability impressions and self-rated personality.</a:t>
            </a:r>
          </a:p>
          <a:p>
            <a:pPr marL="101600" lvl="0" rtl="0">
              <a:spcBef>
                <a:spcPts val="0"/>
              </a:spcBef>
              <a:buSzPct val="100000"/>
            </a:pPr>
            <a:r>
              <a:rPr lang="en-IN" sz="2000" dirty="0"/>
              <a:t> </a:t>
            </a:r>
          </a:p>
          <a:p>
            <a:pPr marL="457200" lvl="0" indent="-355600" rtl="0">
              <a:spcBef>
                <a:spcPts val="0"/>
              </a:spcBef>
              <a:buSzPct val="100000"/>
              <a:buChar char="●"/>
            </a:pPr>
            <a:r>
              <a:rPr lang="en-IN" sz="2000" dirty="0"/>
              <a:t>Our system is trained to predict ratings based on entire interview videos, and one has to wait till the end of the interview in order to receive feedback. </a:t>
            </a:r>
          </a:p>
          <a:p>
            <a:pPr marL="457200" lvl="0" indent="-355600" rtl="0">
              <a:spcBef>
                <a:spcPts val="0"/>
              </a:spcBef>
              <a:buSzPct val="100000"/>
              <a:buChar char="●"/>
            </a:pPr>
            <a:endParaRPr lang="en-IN" sz="2000" dirty="0"/>
          </a:p>
          <a:p>
            <a:pPr marL="457200" lvl="0" indent="-355600" rtl="0">
              <a:spcBef>
                <a:spcPts val="0"/>
              </a:spcBef>
              <a:buSzPct val="100000"/>
              <a:buChar char="●"/>
            </a:pPr>
            <a:r>
              <a:rPr lang="en-IN" sz="2000" dirty="0"/>
              <a:t>Real-time feedback will be shown for different individual traits on the interviewer dashboard.</a:t>
            </a:r>
          </a:p>
          <a:p>
            <a:pPr marL="457200" lvl="0" indent="-355600" rtl="0">
              <a:spcBef>
                <a:spcPts val="0"/>
              </a:spcBef>
              <a:buSzPct val="100000"/>
              <a:buChar char="●"/>
            </a:pPr>
            <a:endParaRPr lang="en-IN" sz="2000" dirty="0"/>
          </a:p>
          <a:p>
            <a:pPr marL="457200" lvl="0" indent="-355600">
              <a:spcBef>
                <a:spcPts val="0"/>
              </a:spcBef>
              <a:buSzPct val="100000"/>
              <a:buChar char="●"/>
            </a:pPr>
            <a:r>
              <a:rPr lang="en-IN" sz="2000" dirty="0"/>
              <a:t> Extending our prediction framework to provide fully autonomous real-time feedback can be an exciting future direction. </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800" b="0" i="0" u="none" strike="noStrike" cap="none" dirty="0">
                <a:solidFill>
                  <a:schemeClr val="dk1"/>
                </a:solidFill>
                <a:latin typeface="Times New Roman"/>
                <a:ea typeface="Times New Roman"/>
                <a:cs typeface="Times New Roman"/>
                <a:sym typeface="Times New Roman"/>
              </a:rPr>
              <a:t>INTRODUCTION</a:t>
            </a:r>
          </a:p>
        </p:txBody>
      </p:sp>
      <p:sp>
        <p:nvSpPr>
          <p:cNvPr id="152" name="Shape 152"/>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53" name="Shape 153"/>
          <p:cNvGrpSpPr/>
          <p:nvPr/>
        </p:nvGrpSpPr>
        <p:grpSpPr>
          <a:xfrm>
            <a:off x="1658526" y="145038"/>
            <a:ext cx="8426093" cy="830996"/>
            <a:chOff x="1658526" y="145038"/>
            <a:chExt cx="8426093" cy="830996"/>
          </a:xfrm>
        </p:grpSpPr>
        <p:pic>
          <p:nvPicPr>
            <p:cNvPr id="154" name="Shape 154"/>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155" name="Shape 155"/>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ctrTitle"/>
          </p:nvPr>
        </p:nvSpPr>
        <p:spPr>
          <a:xfrm>
            <a:off x="2914650" y="891106"/>
            <a:ext cx="10096500" cy="2219700"/>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REFERENCES</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458" name="Shape 458"/>
          <p:cNvSpPr txBox="1">
            <a:spLocks noGrp="1"/>
          </p:cNvSpPr>
          <p:nvPr>
            <p:ph type="subTitle" idx="1"/>
          </p:nvPr>
        </p:nvSpPr>
        <p:spPr>
          <a:xfrm>
            <a:off x="1047749" y="2019299"/>
            <a:ext cx="10883695" cy="2819400"/>
          </a:xfrm>
          <a:prstGeom prst="rect">
            <a:avLst/>
          </a:prstGeom>
          <a:noFill/>
          <a:ln>
            <a:noFill/>
          </a:ln>
        </p:spPr>
        <p:txBody>
          <a:bodyPr wrap="square" lIns="0" tIns="45700" rIns="0" bIns="45700" anchor="t" anchorCtr="0">
            <a:noAutofit/>
          </a:bodyPr>
          <a:lstStyle/>
          <a:p>
            <a:pPr marL="457200" lvl="0" indent="-342900" rtl="0">
              <a:lnSpc>
                <a:spcPct val="100000"/>
              </a:lnSpc>
              <a:spcBef>
                <a:spcPts val="600"/>
              </a:spcBef>
              <a:buSzPct val="112500"/>
              <a:buFont typeface="Arial"/>
              <a:buChar char="●"/>
            </a:pPr>
            <a:r>
              <a:rPr lang="en-IN" sz="1600" dirty="0"/>
              <a:t>M. L. Knapp and J. A. Hall. Nonverbal communication in human interaction. Wadsworth, Cengage  Learning, 7 edition, 2009. </a:t>
            </a:r>
          </a:p>
          <a:p>
            <a:pPr marL="457200" lvl="0" indent="-330200" rtl="0">
              <a:lnSpc>
                <a:spcPct val="100000"/>
              </a:lnSpc>
              <a:spcBef>
                <a:spcPts val="600"/>
              </a:spcBef>
              <a:buSzPct val="100000"/>
              <a:buChar char="●"/>
            </a:pPr>
            <a:r>
              <a:rPr lang="en-IN" sz="1600" dirty="0"/>
              <a:t> N. Anderson and V. Shackleton. Decision making in the graduate selection interview: A field study. Occupational Psychology, 63(1):63– 76, 1990. </a:t>
            </a:r>
          </a:p>
          <a:p>
            <a:pPr marL="457200" lvl="0" indent="-330200" rtl="0">
              <a:lnSpc>
                <a:spcPct val="100000"/>
              </a:lnSpc>
              <a:spcBef>
                <a:spcPts val="600"/>
              </a:spcBef>
              <a:buSzPct val="100000"/>
              <a:buChar char="●"/>
            </a:pPr>
            <a:r>
              <a:rPr lang="en-IN" sz="1600" dirty="0"/>
              <a:t> T. DeGroot and J. Gooty. Can Nonverbal Cues be Used to Make Meaningful Personality Attributions in Employment Interviews? Journal of Business and Psychology, 24(2):179–192, Feb. 2009. </a:t>
            </a:r>
          </a:p>
          <a:p>
            <a:pPr marL="457200" lvl="0" indent="-322580" rtl="0">
              <a:lnSpc>
                <a:spcPct val="100000"/>
              </a:lnSpc>
              <a:spcBef>
                <a:spcPts val="600"/>
              </a:spcBef>
              <a:buSzPct val="98666"/>
              <a:buFont typeface="Arial"/>
              <a:buChar char="●"/>
            </a:pPr>
            <a:r>
              <a:rPr lang="en-IN" sz="1480" dirty="0"/>
              <a:t> </a:t>
            </a:r>
            <a:r>
              <a:rPr lang="en-IN" sz="1600" dirty="0"/>
              <a:t>F. Pianesi, N. Mana, A. Cappelletti, B. Lepri, and M. Zancanaro. Multimodal recognition of personality traits in social interactions. In Proc. Int. Conf. on Multimodal Interactions, pages 53–60, New York, New York, USA, 2008. ACM Press.</a:t>
            </a:r>
          </a:p>
          <a:p>
            <a:pPr marL="457200" lvl="0" indent="-330200" rtl="0">
              <a:lnSpc>
                <a:spcPct val="100000"/>
              </a:lnSpc>
              <a:spcBef>
                <a:spcPts val="600"/>
              </a:spcBef>
              <a:buSzPct val="100000"/>
              <a:buFont typeface="Arial"/>
              <a:buChar char="●"/>
            </a:pPr>
            <a:r>
              <a:rPr lang="en-IN" sz="1600" dirty="0"/>
              <a:t>J.-I. Biel and D. Gatica-Perez. The YouTube Lens: Crowd sourced Personality Impressions and Audiovisual Analysis of Vlogs. IEEE Transactions on Multimedia, 15(1):41–55, Jan. 2013.</a:t>
            </a:r>
          </a:p>
          <a:p>
            <a:pPr marL="457200" lvl="0" indent="-322580" rtl="0">
              <a:lnSpc>
                <a:spcPct val="100000"/>
              </a:lnSpc>
              <a:spcBef>
                <a:spcPts val="600"/>
              </a:spcBef>
              <a:buSzPct val="98666"/>
              <a:buFont typeface="Arial"/>
              <a:buChar char="●"/>
            </a:pPr>
            <a:r>
              <a:rPr lang="en-IN" sz="1480" dirty="0"/>
              <a:t>L. Batrinca, N. Mana, B. Lepri, F. Pianesi, and N. Sebe. Please, tell me about yourself: automatic personality assessment using short self presentations. Proc. Int. Conf. on Multimodal Interactions, pages 255– 262, 2011.</a:t>
            </a:r>
          </a:p>
          <a:p>
            <a:pPr marL="457200" lvl="0" indent="-322580" rtl="0">
              <a:lnSpc>
                <a:spcPct val="100000"/>
              </a:lnSpc>
              <a:spcBef>
                <a:spcPts val="600"/>
              </a:spcBef>
              <a:buSzPct val="98666"/>
              <a:buFont typeface="Arial"/>
              <a:buChar char="●"/>
            </a:pPr>
            <a:r>
              <a:rPr lang="en-IN" sz="1480" dirty="0">
                <a:solidFill>
                  <a:schemeClr val="tx1"/>
                </a:solidFill>
              </a:rPr>
              <a:t>J. Curhan and A. Pentland. Thin slices of negotiation: Predicting outcomes from conversational dynamics within the first 5 minutes. Applied Psychology, 92(3):802, 2007.</a:t>
            </a:r>
          </a:p>
          <a:p>
            <a:pPr lvl="0" rtl="0">
              <a:spcBef>
                <a:spcPts val="600"/>
              </a:spcBef>
              <a:buNone/>
            </a:pPr>
            <a:endParaRPr sz="1600" dirty="0">
              <a:solidFill>
                <a:srgbClr val="222222"/>
              </a:solidFill>
            </a:endParaRPr>
          </a:p>
        </p:txBody>
      </p:sp>
      <p:grpSp>
        <p:nvGrpSpPr>
          <p:cNvPr id="459" name="Shape 459"/>
          <p:cNvGrpSpPr/>
          <p:nvPr/>
        </p:nvGrpSpPr>
        <p:grpSpPr>
          <a:xfrm>
            <a:off x="1658526" y="183138"/>
            <a:ext cx="8426093" cy="830996"/>
            <a:chOff x="1658526" y="145038"/>
            <a:chExt cx="8426093" cy="830996"/>
          </a:xfrm>
        </p:grpSpPr>
        <p:pic>
          <p:nvPicPr>
            <p:cNvPr id="460" name="Shape 460"/>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461" name="Shape 461"/>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ctr"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THANK YOU</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467" name="Shape 467"/>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468" name="Shape 468"/>
          <p:cNvGrpSpPr/>
          <p:nvPr/>
        </p:nvGrpSpPr>
        <p:grpSpPr>
          <a:xfrm>
            <a:off x="1658526" y="145038"/>
            <a:ext cx="8426093" cy="830996"/>
            <a:chOff x="1658526" y="145038"/>
            <a:chExt cx="8426093" cy="830996"/>
          </a:xfrm>
        </p:grpSpPr>
        <p:pic>
          <p:nvPicPr>
            <p:cNvPr id="469" name="Shape 469"/>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470" name="Shape 470"/>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Arial"/>
              <a:buNone/>
            </a:pPr>
            <a:r>
              <a:rPr lang="en-IN" sz="4400" b="0" i="0" u="none" strike="noStrike" cap="none" dirty="0">
                <a:solidFill>
                  <a:schemeClr val="dk1"/>
                </a:solidFill>
                <a:latin typeface="Arial"/>
                <a:ea typeface="Arial"/>
                <a:cs typeface="Arial"/>
                <a:sym typeface="Arial"/>
              </a:rPr>
              <a:t>Introduction</a:t>
            </a:r>
          </a:p>
        </p:txBody>
      </p:sp>
      <p:sp>
        <p:nvSpPr>
          <p:cNvPr id="161" name="Shape 161"/>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marL="228600" marR="0" lvl="0" indent="-228600" algn="l" rtl="0">
              <a:lnSpc>
                <a:spcPct val="90000"/>
              </a:lnSpc>
              <a:spcBef>
                <a:spcPts val="0"/>
              </a:spcBef>
              <a:spcAft>
                <a:spcPts val="0"/>
              </a:spcAft>
              <a:buClr>
                <a:schemeClr val="dk1"/>
              </a:buClr>
              <a:buSzPct val="100000"/>
              <a:buFont typeface="Noto Sans Symbols"/>
              <a:buChar char="▪"/>
            </a:pPr>
            <a:endParaRPr lang="en-IN" sz="20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ct val="100000"/>
              <a:buFont typeface="Noto Sans Symbols"/>
              <a:buChar char="▪"/>
            </a:pPr>
            <a:endParaRPr lang="en-IN" dirty="0"/>
          </a:p>
          <a:p>
            <a:pPr marL="228600" marR="0" lvl="0" indent="-228600" algn="l" rtl="0">
              <a:lnSpc>
                <a:spcPct val="90000"/>
              </a:lnSpc>
              <a:spcBef>
                <a:spcPts val="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Facial expression, hand gestures and body postures are closely linked to speech as they are used to enrich the vocal content and hence are multimodal in nature.</a:t>
            </a:r>
            <a:r>
              <a:rPr lang="en-IN" sz="2000" b="1" i="0" u="none" strike="noStrike" cap="none" dirty="0">
                <a:solidFill>
                  <a:schemeClr val="dk1"/>
                </a:solidFill>
                <a:latin typeface="Arial"/>
                <a:ea typeface="Arial"/>
                <a:cs typeface="Arial"/>
                <a:sym typeface="Arial"/>
              </a:rPr>
              <a:t> </a:t>
            </a:r>
          </a:p>
          <a:p>
            <a:pPr marL="228600" marR="0" lvl="0" indent="-228600" algn="l" rtl="0">
              <a:lnSpc>
                <a:spcPct val="90000"/>
              </a:lnSpc>
              <a:spcBef>
                <a:spcPts val="1800"/>
              </a:spcBef>
              <a:spcAft>
                <a:spcPts val="0"/>
              </a:spcAft>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Nonverbal communication carries relevant information that can reveal social construct of a person as diverse as his personality, state of mind, or job interview outcome, they convey information in parallel to our speech.</a:t>
            </a:r>
          </a:p>
          <a:p>
            <a:pPr marL="228600" marR="0" lvl="0" indent="-228600" algn="l" rtl="0">
              <a:lnSpc>
                <a:spcPct val="90000"/>
              </a:lnSpc>
              <a:spcBef>
                <a:spcPts val="1800"/>
              </a:spcBef>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This project deals with multimodal approach to the analysis of employment interviews and thereby recognising appropriate intent from the interviewee’s speech.</a:t>
            </a:r>
          </a:p>
        </p:txBody>
      </p:sp>
      <p:sp>
        <p:nvSpPr>
          <p:cNvPr id="162" name="Shape 162"/>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163" name="Shape 163"/>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5</a:t>
            </a:fld>
            <a:endParaRPr lang="en-IN" sz="1200" dirty="0">
              <a:solidFill>
                <a:srgbClr val="3C3632"/>
              </a:solidFill>
              <a:latin typeface="Arial"/>
              <a:ea typeface="Arial"/>
              <a:cs typeface="Arial"/>
              <a:sym typeface="Arial"/>
            </a:endParaRPr>
          </a:p>
        </p:txBody>
      </p:sp>
      <p:sp>
        <p:nvSpPr>
          <p:cNvPr id="164" name="Shape 164"/>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LACUNA IN THE EXISTING SYSTEM</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170" name="Shape 170"/>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71" name="Shape 171"/>
          <p:cNvGrpSpPr/>
          <p:nvPr/>
        </p:nvGrpSpPr>
        <p:grpSpPr>
          <a:xfrm>
            <a:off x="1658526" y="145038"/>
            <a:ext cx="8426093" cy="830996"/>
            <a:chOff x="1658526" y="145038"/>
            <a:chExt cx="8426093" cy="830996"/>
          </a:xfrm>
        </p:grpSpPr>
        <p:pic>
          <p:nvPicPr>
            <p:cNvPr id="172" name="Shape 172"/>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173" name="Shape 173"/>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Lacuna In The Existing System</a:t>
            </a:r>
          </a:p>
        </p:txBody>
      </p:sp>
      <p:sp>
        <p:nvSpPr>
          <p:cNvPr id="179" name="Shape 179"/>
          <p:cNvSpPr txBox="1">
            <a:spLocks noGrp="1"/>
          </p:cNvSpPr>
          <p:nvPr>
            <p:ph type="body" idx="1"/>
          </p:nvPr>
        </p:nvSpPr>
        <p:spPr>
          <a:xfrm>
            <a:off x="1104900" y="1600200"/>
            <a:ext cx="4919472" cy="823912"/>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Noto Sans Symbols"/>
              <a:buNone/>
            </a:pPr>
            <a:r>
              <a:rPr lang="en-US" sz="2400" b="1" i="0" u="none" strike="noStrike" cap="none" dirty="0">
                <a:solidFill>
                  <a:schemeClr val="dk1"/>
                </a:solidFill>
                <a:latin typeface="Arial"/>
                <a:ea typeface="Arial"/>
                <a:cs typeface="Arial"/>
                <a:sym typeface="Arial"/>
              </a:rPr>
              <a:t>Existing System</a:t>
            </a:r>
            <a:endParaRPr sz="2400" b="1" i="0" u="none" strike="noStrike" cap="none" dirty="0">
              <a:solidFill>
                <a:schemeClr val="dk1"/>
              </a:solidFill>
              <a:latin typeface="Arial"/>
              <a:ea typeface="Arial"/>
              <a:cs typeface="Arial"/>
              <a:sym typeface="Arial"/>
            </a:endParaRPr>
          </a:p>
        </p:txBody>
      </p:sp>
      <p:sp>
        <p:nvSpPr>
          <p:cNvPr id="180" name="Shape 180"/>
          <p:cNvSpPr txBox="1">
            <a:spLocks noGrp="1"/>
          </p:cNvSpPr>
          <p:nvPr>
            <p:ph type="body" idx="2"/>
          </p:nvPr>
        </p:nvSpPr>
        <p:spPr>
          <a:xfrm>
            <a:off x="1104900" y="2424111"/>
            <a:ext cx="4919472" cy="3748088"/>
          </a:xfrm>
          <a:prstGeom prst="rect">
            <a:avLst/>
          </a:prstGeom>
          <a:noFill/>
          <a:ln>
            <a:noFill/>
          </a:ln>
        </p:spPr>
        <p:txBody>
          <a:bodyPr wrap="square" lIns="0" tIns="45700" rIns="0" bIns="45700" anchor="t" anchorCtr="0">
            <a:noAutofit/>
          </a:bodyPr>
          <a:lstStyle/>
          <a:p>
            <a:pPr indent="-228600">
              <a:spcBef>
                <a:spcPts val="0"/>
              </a:spcBef>
            </a:pPr>
            <a:r>
              <a:rPr lang="en-IN" dirty="0"/>
              <a:t>While most existing studies rely on audio nonverbal cues (prosody, speaking turn-based features) or visual cues to predict personality, few studies have investigated the use of body communication.</a:t>
            </a:r>
          </a:p>
          <a:p>
            <a:pPr indent="-228600">
              <a:spcBef>
                <a:spcPts val="0"/>
              </a:spcBef>
            </a:pPr>
            <a:r>
              <a:rPr lang="en-IN" dirty="0"/>
              <a:t>Most systems have not used multi modal nature of communication to analyse and have been limited to only audio cues or video cues.</a:t>
            </a:r>
          </a:p>
          <a:p>
            <a:pPr marL="228600" marR="0" lvl="0" indent="-228600" algn="l" rtl="0">
              <a:lnSpc>
                <a:spcPct val="90000"/>
              </a:lnSpc>
              <a:spcBef>
                <a:spcPts val="0"/>
              </a:spcBef>
              <a:buClr>
                <a:schemeClr val="dk1"/>
              </a:buClr>
              <a:buSzPct val="100000"/>
              <a:buFont typeface="Noto Sans Symbols"/>
              <a:buChar char="▪"/>
            </a:pPr>
            <a:endParaRPr lang="en-IN" sz="2000" b="0" i="0" u="none" strike="noStrike" cap="none" dirty="0">
              <a:solidFill>
                <a:schemeClr val="dk1"/>
              </a:solidFill>
              <a:latin typeface="Arial"/>
              <a:ea typeface="Arial"/>
              <a:cs typeface="Arial"/>
              <a:sym typeface="Arial"/>
            </a:endParaRPr>
          </a:p>
        </p:txBody>
      </p:sp>
      <p:sp>
        <p:nvSpPr>
          <p:cNvPr id="181" name="Shape 181"/>
          <p:cNvSpPr txBox="1">
            <a:spLocks noGrp="1"/>
          </p:cNvSpPr>
          <p:nvPr>
            <p:ph type="body" idx="3"/>
          </p:nvPr>
        </p:nvSpPr>
        <p:spPr>
          <a:xfrm>
            <a:off x="6166110" y="1600200"/>
            <a:ext cx="4919472" cy="823912"/>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Noto Sans Symbols"/>
              <a:buNone/>
            </a:pPr>
            <a:r>
              <a:rPr lang="en-US" sz="2400" b="1" i="0" u="none" strike="noStrike" cap="none" dirty="0">
                <a:solidFill>
                  <a:schemeClr val="dk1"/>
                </a:solidFill>
                <a:latin typeface="Arial"/>
                <a:ea typeface="Arial"/>
                <a:cs typeface="Arial"/>
                <a:sym typeface="Arial"/>
              </a:rPr>
              <a:t>Proposed System</a:t>
            </a:r>
            <a:endParaRPr sz="2400" b="1" i="0" u="none" strike="noStrike" cap="none" dirty="0">
              <a:solidFill>
                <a:schemeClr val="dk1"/>
              </a:solidFill>
              <a:latin typeface="Arial"/>
              <a:ea typeface="Arial"/>
              <a:cs typeface="Arial"/>
              <a:sym typeface="Arial"/>
            </a:endParaRPr>
          </a:p>
        </p:txBody>
      </p:sp>
      <p:sp>
        <p:nvSpPr>
          <p:cNvPr id="182" name="Shape 182"/>
          <p:cNvSpPr txBox="1">
            <a:spLocks noGrp="1"/>
          </p:cNvSpPr>
          <p:nvPr>
            <p:ph type="body" idx="4"/>
          </p:nvPr>
        </p:nvSpPr>
        <p:spPr>
          <a:xfrm>
            <a:off x="6166110" y="2424111"/>
            <a:ext cx="4919472" cy="3748088"/>
          </a:xfrm>
          <a:prstGeom prst="rect">
            <a:avLst/>
          </a:prstGeom>
          <a:noFill/>
          <a:ln>
            <a:noFill/>
          </a:ln>
        </p:spPr>
        <p:txBody>
          <a:bodyPr wrap="square" lIns="0" tIns="45700" rIns="0" bIns="45700" anchor="t" anchorCtr="0">
            <a:noAutofit/>
          </a:bodyPr>
          <a:lstStyle/>
          <a:p>
            <a:pPr marL="342900" indent="-342900">
              <a:spcBef>
                <a:spcPts val="0"/>
              </a:spcBef>
            </a:pPr>
            <a:r>
              <a:rPr lang="en-US" sz="2000" b="0" i="0" u="none" strike="noStrike" cap="none" dirty="0">
                <a:solidFill>
                  <a:schemeClr val="dk1"/>
                </a:solidFill>
                <a:latin typeface="Arial"/>
                <a:ea typeface="Arial"/>
                <a:cs typeface="Arial"/>
                <a:sym typeface="Arial"/>
              </a:rPr>
              <a:t>In the proposed system we plan to use cross modal nature of the communication to </a:t>
            </a:r>
            <a:r>
              <a:rPr lang="en-US" sz="2000" b="0" i="0" u="none" strike="noStrike" cap="none" dirty="0" err="1">
                <a:solidFill>
                  <a:schemeClr val="dk1"/>
                </a:solidFill>
                <a:latin typeface="Arial"/>
                <a:ea typeface="Arial"/>
                <a:cs typeface="Arial"/>
                <a:sym typeface="Arial"/>
              </a:rPr>
              <a:t>analyse</a:t>
            </a:r>
            <a:r>
              <a:rPr lang="en-US" sz="2000" b="0" i="0" u="none" strike="noStrike" cap="none" dirty="0">
                <a:solidFill>
                  <a:schemeClr val="dk1"/>
                </a:solidFill>
                <a:latin typeface="Arial"/>
                <a:ea typeface="Arial"/>
                <a:cs typeface="Arial"/>
                <a:sym typeface="Arial"/>
              </a:rPr>
              <a:t> the interview.</a:t>
            </a:r>
          </a:p>
          <a:p>
            <a:pPr marL="342900" indent="-342900">
              <a:spcBef>
                <a:spcPts val="0"/>
              </a:spcBef>
            </a:pPr>
            <a:r>
              <a:rPr lang="en-US" dirty="0"/>
              <a:t>We use video cues, prosodic/audio cues as well as lexical/ language cues to </a:t>
            </a:r>
            <a:r>
              <a:rPr lang="en-US" dirty="0" err="1"/>
              <a:t>analyse</a:t>
            </a:r>
            <a:r>
              <a:rPr lang="en-US" dirty="0"/>
              <a:t> the interview.</a:t>
            </a:r>
          </a:p>
          <a:p>
            <a:pPr marL="342900" indent="-342900">
              <a:spcBef>
                <a:spcPts val="0"/>
              </a:spcBef>
            </a:pPr>
            <a:r>
              <a:rPr lang="en-US" sz="2000" b="0" i="0" u="none" strike="noStrike" cap="none" dirty="0">
                <a:solidFill>
                  <a:schemeClr val="dk1"/>
                </a:solidFill>
                <a:latin typeface="Arial"/>
                <a:ea typeface="Arial"/>
                <a:cs typeface="Arial"/>
                <a:sym typeface="Arial"/>
              </a:rPr>
              <a:t>And finally create a predictive model to rate the candidates and determine their </a:t>
            </a:r>
            <a:r>
              <a:rPr lang="en-US" sz="2000" b="0" i="0" u="none" strike="noStrike" cap="none" dirty="0" err="1">
                <a:solidFill>
                  <a:schemeClr val="dk1"/>
                </a:solidFill>
                <a:latin typeface="Arial"/>
                <a:ea typeface="Arial"/>
                <a:cs typeface="Arial"/>
                <a:sym typeface="Arial"/>
              </a:rPr>
              <a:t>hirability</a:t>
            </a:r>
            <a:r>
              <a:rPr lang="en-US" sz="2000" b="0" i="0" u="none" strike="noStrike" cap="none" dirty="0">
                <a:solidFill>
                  <a:schemeClr val="dk1"/>
                </a:solidFill>
                <a:latin typeface="Arial"/>
                <a:ea typeface="Arial"/>
                <a:cs typeface="Arial"/>
                <a:sym typeface="Arial"/>
              </a:rPr>
              <a:t>.</a:t>
            </a:r>
            <a:endParaRPr sz="2000" b="0" i="0" u="none" strike="noStrike" cap="none" dirty="0">
              <a:solidFill>
                <a:schemeClr val="dk1"/>
              </a:solidFill>
              <a:latin typeface="Arial"/>
              <a:ea typeface="Arial"/>
              <a:cs typeface="Arial"/>
              <a:sym typeface="Arial"/>
            </a:endParaRPr>
          </a:p>
        </p:txBody>
      </p:sp>
      <p:sp>
        <p:nvSpPr>
          <p:cNvPr id="183" name="Shape 183"/>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
        <p:nvSpPr>
          <p:cNvPr id="184" name="Shape 184"/>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185" name="Shape 185"/>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7</a:t>
            </a:fld>
            <a:endParaRPr lang="en-IN" sz="1200" dirty="0">
              <a:solidFill>
                <a:srgbClr val="3C3632"/>
              </a:solidFill>
              <a:latin typeface="Arial"/>
              <a:ea typeface="Arial"/>
              <a:cs typeface="Arial"/>
              <a:sym typeface="Aria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ctrTitle"/>
          </p:nvPr>
        </p:nvSpPr>
        <p:spPr>
          <a:xfrm>
            <a:off x="1104900" y="2292093"/>
            <a:ext cx="10096499" cy="2219691"/>
          </a:xfrm>
          <a:prstGeom prst="rect">
            <a:avLst/>
          </a:prstGeom>
          <a:noFill/>
          <a:ln>
            <a:noFill/>
          </a:ln>
        </p:spPr>
        <p:txBody>
          <a:bodyPr wrap="square" lIns="0" tIns="45700" rIns="0" bIns="45700" anchor="ctr"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PROBLEM DEFINITION</a:t>
            </a:r>
            <a:br>
              <a:rPr lang="en-IN" sz="4400" b="0" i="0" u="none" strike="noStrike" cap="none" dirty="0">
                <a:solidFill>
                  <a:schemeClr val="dk1"/>
                </a:solidFill>
                <a:latin typeface="Times New Roman"/>
                <a:ea typeface="Times New Roman"/>
                <a:cs typeface="Times New Roman"/>
                <a:sym typeface="Times New Roman"/>
              </a:rPr>
            </a:br>
            <a:endParaRPr lang="en-IN" sz="4400" b="0" i="0" u="none" strike="noStrike" cap="none" dirty="0">
              <a:solidFill>
                <a:schemeClr val="dk1"/>
              </a:solidFill>
              <a:latin typeface="Times New Roman"/>
              <a:ea typeface="Times New Roman"/>
              <a:cs typeface="Times New Roman"/>
              <a:sym typeface="Times New Roman"/>
            </a:endParaRPr>
          </a:p>
        </p:txBody>
      </p:sp>
      <p:sp>
        <p:nvSpPr>
          <p:cNvPr id="191" name="Shape 191"/>
          <p:cNvSpPr txBox="1">
            <a:spLocks noGrp="1"/>
          </p:cNvSpPr>
          <p:nvPr>
            <p:ph type="subTitle" idx="1"/>
          </p:nvPr>
        </p:nvSpPr>
        <p:spPr>
          <a:xfrm>
            <a:off x="1104898" y="4511783"/>
            <a:ext cx="10096501" cy="955565"/>
          </a:xfrm>
          <a:prstGeom prst="rect">
            <a:avLst/>
          </a:prstGeom>
          <a:noFill/>
          <a:ln>
            <a:noFill/>
          </a:ln>
        </p:spPr>
        <p:txBody>
          <a:bodyPr wrap="square" lIns="0" tIns="45700" rIns="0" bIns="45700" anchor="t" anchorCtr="0">
            <a:noAutofit/>
          </a:bodyPr>
          <a:lstStyle/>
          <a:p>
            <a:pPr marL="0" marR="0" lvl="0" indent="0" algn="l" rtl="0">
              <a:lnSpc>
                <a:spcPct val="90000"/>
              </a:lnSpc>
              <a:spcBef>
                <a:spcPts val="0"/>
              </a:spcBef>
              <a:buClr>
                <a:schemeClr val="dk1"/>
              </a:buClr>
              <a:buSzPct val="250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92" name="Shape 192"/>
          <p:cNvGrpSpPr/>
          <p:nvPr/>
        </p:nvGrpSpPr>
        <p:grpSpPr>
          <a:xfrm>
            <a:off x="1658526" y="145038"/>
            <a:ext cx="8426093" cy="830996"/>
            <a:chOff x="1658526" y="145038"/>
            <a:chExt cx="8426093" cy="830996"/>
          </a:xfrm>
        </p:grpSpPr>
        <p:pic>
          <p:nvPicPr>
            <p:cNvPr id="193" name="Shape 193"/>
            <p:cNvPicPr preferRelativeResize="0"/>
            <p:nvPr/>
          </p:nvPicPr>
          <p:blipFill rotWithShape="1">
            <a:blip r:embed="rId3">
              <a:alphaModFix/>
            </a:blip>
            <a:srcRect/>
            <a:stretch/>
          </p:blipFill>
          <p:spPr>
            <a:xfrm>
              <a:off x="1658526" y="169257"/>
              <a:ext cx="1100136" cy="782555"/>
            </a:xfrm>
            <a:prstGeom prst="rect">
              <a:avLst/>
            </a:prstGeom>
            <a:noFill/>
            <a:ln>
              <a:noFill/>
            </a:ln>
          </p:spPr>
        </p:pic>
        <p:sp>
          <p:nvSpPr>
            <p:cNvPr id="194" name="Shape 194"/>
            <p:cNvSpPr txBox="1"/>
            <p:nvPr/>
          </p:nvSpPr>
          <p:spPr>
            <a:xfrm>
              <a:off x="2901242" y="145038"/>
              <a:ext cx="7183377"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Vivekanand Education Society’s Institute Of Technology</a:t>
              </a:r>
            </a:p>
            <a:p>
              <a:pPr marL="0" marR="0" lvl="0" indent="0" algn="ctr" rtl="0">
                <a:spcBef>
                  <a:spcPts val="0"/>
                </a:spcBef>
                <a:buSzPct val="25000"/>
                <a:buNone/>
              </a:pPr>
              <a:r>
                <a:rPr lang="en-IN" sz="2400" dirty="0">
                  <a:solidFill>
                    <a:schemeClr val="lt1"/>
                  </a:solidFill>
                  <a:latin typeface="Times New Roman"/>
                  <a:ea typeface="Times New Roman"/>
                  <a:cs typeface="Times New Roman"/>
                  <a:sym typeface="Times New Roman"/>
                </a:rPr>
                <a:t>Department Of Computer Engineering</a:t>
              </a:r>
            </a:p>
          </p:txBody>
        </p:sp>
      </p:gr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104900" y="76200"/>
            <a:ext cx="9980682" cy="1096961"/>
          </a:xfrm>
          <a:prstGeom prst="rect">
            <a:avLst/>
          </a:prstGeom>
          <a:noFill/>
          <a:ln>
            <a:noFill/>
          </a:ln>
        </p:spPr>
        <p:txBody>
          <a:bodyPr wrap="square" lIns="0" tIns="45700" rIns="0" bIns="45700" anchor="b" anchorCtr="0">
            <a:noAutofit/>
          </a:bodyPr>
          <a:lstStyle/>
          <a:p>
            <a:pPr marL="0" marR="0" lvl="0" indent="0" algn="l" rtl="0">
              <a:lnSpc>
                <a:spcPct val="90000"/>
              </a:lnSpc>
              <a:spcBef>
                <a:spcPts val="0"/>
              </a:spcBef>
              <a:buClr>
                <a:schemeClr val="dk1"/>
              </a:buClr>
              <a:buSzPct val="25000"/>
              <a:buFont typeface="Times New Roman"/>
              <a:buNone/>
            </a:pPr>
            <a:r>
              <a:rPr lang="en-IN" sz="4400" b="0" i="0" u="none" strike="noStrike" cap="none" dirty="0">
                <a:solidFill>
                  <a:schemeClr val="dk1"/>
                </a:solidFill>
                <a:latin typeface="Times New Roman"/>
                <a:ea typeface="Times New Roman"/>
                <a:cs typeface="Times New Roman"/>
                <a:sym typeface="Times New Roman"/>
              </a:rPr>
              <a:t>Problem Definition</a:t>
            </a:r>
          </a:p>
        </p:txBody>
      </p:sp>
      <p:sp>
        <p:nvSpPr>
          <p:cNvPr id="200" name="Shape 200"/>
          <p:cNvSpPr txBox="1">
            <a:spLocks noGrp="1"/>
          </p:cNvSpPr>
          <p:nvPr>
            <p:ph type="body" idx="1"/>
          </p:nvPr>
        </p:nvSpPr>
        <p:spPr>
          <a:xfrm>
            <a:off x="1104900" y="1600200"/>
            <a:ext cx="9982199" cy="4572000"/>
          </a:xfrm>
          <a:prstGeom prst="rect">
            <a:avLst/>
          </a:prstGeom>
          <a:noFill/>
          <a:ln>
            <a:noFill/>
          </a:ln>
        </p:spPr>
        <p:txBody>
          <a:bodyPr wrap="square" lIns="0" tIns="45700" rIns="0" bIns="45700" anchor="t" anchorCtr="0">
            <a:noAutofit/>
          </a:bodyPr>
          <a:lstStyle/>
          <a:p>
            <a:pPr lvl="0" indent="-228600">
              <a:spcBef>
                <a:spcPts val="0"/>
              </a:spcBef>
            </a:pPr>
            <a:r>
              <a:rPr lang="en-IN" sz="2000" b="0" i="0" u="none" strike="noStrike" cap="none" dirty="0">
                <a:solidFill>
                  <a:schemeClr val="dk1"/>
                </a:solidFill>
                <a:latin typeface="Arial"/>
                <a:ea typeface="Arial"/>
                <a:cs typeface="Arial"/>
                <a:sym typeface="Arial"/>
              </a:rPr>
              <a:t>To make an Expert System, </a:t>
            </a:r>
            <a:r>
              <a:rPr lang="en-IN" dirty="0"/>
              <a:t>a computational predictive </a:t>
            </a:r>
            <a:r>
              <a:rPr lang="en-IN" sz="2000" b="0" i="0" u="none" strike="noStrike" cap="none" dirty="0">
                <a:solidFill>
                  <a:schemeClr val="dk1"/>
                </a:solidFill>
                <a:latin typeface="Arial"/>
                <a:ea typeface="Arial"/>
                <a:cs typeface="Arial"/>
                <a:sym typeface="Arial"/>
              </a:rPr>
              <a:t>framework that could analyse the candidate based on various communication cues and predict hirabiliy and rate different traits.</a:t>
            </a:r>
          </a:p>
          <a:p>
            <a:pPr marL="228600" marR="0" lvl="0" indent="-228600" algn="l" rtl="0">
              <a:lnSpc>
                <a:spcPct val="90000"/>
              </a:lnSpc>
              <a:spcBef>
                <a:spcPts val="1800"/>
              </a:spcBef>
              <a:buClr>
                <a:schemeClr val="dk1"/>
              </a:buClr>
              <a:buSzPct val="100000"/>
              <a:buFont typeface="Noto Sans Symbols"/>
              <a:buChar char="▪"/>
            </a:pPr>
            <a:r>
              <a:rPr lang="en-IN" sz="2000" b="0" i="0" u="none" strike="noStrike" cap="none" dirty="0">
                <a:solidFill>
                  <a:schemeClr val="dk1"/>
                </a:solidFill>
                <a:latin typeface="Arial"/>
                <a:ea typeface="Arial"/>
                <a:cs typeface="Arial"/>
                <a:sym typeface="Arial"/>
              </a:rPr>
              <a:t> This system provides solution to identify the personality type characteristics of an interviewee and classification according to the levels exhibited in respective personality characteristic through facial expression recognition techniques along with vocal analysis to match with the personality characteristics of Passion, Cooperation, Confidence and Emotional Stability for job where high level of communication need to be done when performing the duties. </a:t>
            </a:r>
          </a:p>
        </p:txBody>
      </p:sp>
      <p:sp>
        <p:nvSpPr>
          <p:cNvPr id="201" name="Shape 201"/>
          <p:cNvSpPr txBox="1">
            <a:spLocks noGrp="1"/>
          </p:cNvSpPr>
          <p:nvPr>
            <p:ph type="ftr" idx="11"/>
          </p:nvPr>
        </p:nvSpPr>
        <p:spPr>
          <a:xfrm>
            <a:off x="2934458" y="6356350"/>
            <a:ext cx="6323081" cy="365126"/>
          </a:xfrm>
          <a:prstGeom prst="rect">
            <a:avLst/>
          </a:prstGeom>
          <a:noFill/>
          <a:ln>
            <a:noFill/>
          </a:ln>
        </p:spPr>
        <p:txBody>
          <a:bodyPr wrap="square" lIns="0" tIns="45700" rIns="0" bIns="45700" anchor="ctr" anchorCtr="0">
            <a:noAutofit/>
          </a:bodyPr>
          <a:lstStyle/>
          <a:p>
            <a:pPr marL="0" marR="0" lvl="0" indent="0" algn="ctr" rtl="0">
              <a:spcBef>
                <a:spcPts val="0"/>
              </a:spcBef>
              <a:buSzPct val="25000"/>
              <a:buNone/>
            </a:pPr>
            <a:r>
              <a:rPr lang="en-IN" sz="1200" dirty="0">
                <a:solidFill>
                  <a:srgbClr val="3C3632"/>
                </a:solidFill>
                <a:latin typeface="Arial"/>
                <a:ea typeface="Arial"/>
                <a:cs typeface="Arial"/>
                <a:sym typeface="Arial"/>
              </a:rPr>
              <a:t>Department Of Computer Engineering, V.E.S.I.T</a:t>
            </a:r>
          </a:p>
        </p:txBody>
      </p:sp>
      <p:sp>
        <p:nvSpPr>
          <p:cNvPr id="202" name="Shape 202"/>
          <p:cNvSpPr txBox="1">
            <a:spLocks noGrp="1"/>
          </p:cNvSpPr>
          <p:nvPr>
            <p:ph type="sldNum" idx="12"/>
          </p:nvPr>
        </p:nvSpPr>
        <p:spPr>
          <a:xfrm>
            <a:off x="9256782" y="6356351"/>
            <a:ext cx="1828800" cy="365125"/>
          </a:xfrm>
          <a:prstGeom prst="rect">
            <a:avLst/>
          </a:prstGeom>
          <a:noFill/>
          <a:ln>
            <a:noFill/>
          </a:ln>
        </p:spPr>
        <p:txBody>
          <a:bodyPr wrap="square" lIns="0" tIns="45700" rIns="0" bIns="45700" anchor="ctr" anchorCtr="0">
            <a:noAutofit/>
          </a:bodyPr>
          <a:lstStyle/>
          <a:p>
            <a:pPr marL="0" marR="0" lvl="0" indent="0" algn="r" rtl="0">
              <a:spcBef>
                <a:spcPts val="0"/>
              </a:spcBef>
              <a:buSzPct val="25000"/>
              <a:buNone/>
            </a:pPr>
            <a:fld id="{00000000-1234-1234-1234-123412341234}" type="slidenum">
              <a:rPr lang="en-IN" sz="1200">
                <a:solidFill>
                  <a:srgbClr val="3C3632"/>
                </a:solidFill>
                <a:latin typeface="Arial"/>
                <a:ea typeface="Arial"/>
                <a:cs typeface="Arial"/>
                <a:sym typeface="Arial"/>
              </a:rPr>
              <a:t>9</a:t>
            </a:fld>
            <a:endParaRPr lang="en-IN" sz="1200" dirty="0">
              <a:solidFill>
                <a:srgbClr val="3C3632"/>
              </a:solidFill>
              <a:latin typeface="Arial"/>
              <a:ea typeface="Arial"/>
              <a:cs typeface="Arial"/>
              <a:sym typeface="Arial"/>
            </a:endParaRPr>
          </a:p>
        </p:txBody>
      </p:sp>
      <p:sp>
        <p:nvSpPr>
          <p:cNvPr id="203" name="Shape 203"/>
          <p:cNvSpPr txBox="1">
            <a:spLocks noGrp="1"/>
          </p:cNvSpPr>
          <p:nvPr>
            <p:ph type="dt" idx="10"/>
          </p:nvPr>
        </p:nvSpPr>
        <p:spPr>
          <a:xfrm>
            <a:off x="1104899" y="6356351"/>
            <a:ext cx="1829559" cy="365125"/>
          </a:xfrm>
          <a:prstGeom prst="rect">
            <a:avLst/>
          </a:prstGeom>
          <a:noFill/>
          <a:ln>
            <a:noFill/>
          </a:ln>
        </p:spPr>
        <p:txBody>
          <a:bodyPr wrap="square" lIns="0" tIns="45700" rIns="0" bIns="45700" anchor="ctr" anchorCtr="0">
            <a:noAutofit/>
          </a:bodyPr>
          <a:lstStyle/>
          <a:p>
            <a:pPr marL="0" marR="0" lvl="0" indent="0" algn="l" rtl="0">
              <a:spcBef>
                <a:spcPts val="0"/>
              </a:spcBef>
              <a:buSzPct val="25000"/>
              <a:buNone/>
            </a:pPr>
            <a:r>
              <a:rPr lang="en-IN" sz="1200" dirty="0">
                <a:solidFill>
                  <a:srgbClr val="3C3632"/>
                </a:solidFill>
                <a:latin typeface="Arial"/>
                <a:ea typeface="Arial"/>
                <a:cs typeface="Arial"/>
                <a:sym typeface="Arial"/>
              </a:rPr>
              <a:t>24-Sep-17</a:t>
            </a:r>
          </a:p>
        </p:txBody>
      </p:sp>
    </p:spTree>
  </p:cSld>
  <p:clrMapOvr>
    <a:masterClrMapping/>
  </p:clrMapOvr>
  <p:transition spd="med">
    <p:fade/>
  </p:transition>
</p:sld>
</file>

<file path=ppt/theme/theme1.xml><?xml version="1.0" encoding="utf-8"?>
<a:theme xmlns:a="http://schemas.openxmlformats.org/drawingml/2006/main" name="tf03431380 (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2161</Words>
  <Application>Microsoft Office PowerPoint</Application>
  <PresentationFormat>Widescreen</PresentationFormat>
  <Paragraphs>318</Paragraphs>
  <Slides>41</Slides>
  <Notes>39</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Courier New</vt:lpstr>
      <vt:lpstr>Noto Sans Symbols</vt:lpstr>
      <vt:lpstr>Times New Roman</vt:lpstr>
      <vt:lpstr>tf03431380 (1)</vt:lpstr>
      <vt:lpstr> PANTOMATH ‘BO :   DISCOVER CROSS MODAL HUMAN BEHAVIOR ANALYSIS  </vt:lpstr>
      <vt:lpstr>INDEX</vt:lpstr>
      <vt:lpstr>Index</vt:lpstr>
      <vt:lpstr>INTRODUCTION</vt:lpstr>
      <vt:lpstr>Introduction</vt:lpstr>
      <vt:lpstr>LACUNA IN THE EXISTING SYSTEM </vt:lpstr>
      <vt:lpstr>Lacuna In The Existing System</vt:lpstr>
      <vt:lpstr>PROBLEM DEFINITION </vt:lpstr>
      <vt:lpstr>Problem Definition</vt:lpstr>
      <vt:lpstr>GOALS </vt:lpstr>
      <vt:lpstr>Goals Of The System</vt:lpstr>
      <vt:lpstr>LITERATURE SURVEY </vt:lpstr>
      <vt:lpstr> Literature Survey </vt:lpstr>
      <vt:lpstr> Literature Survey </vt:lpstr>
      <vt:lpstr>METHODOLOGY APPLIED </vt:lpstr>
      <vt:lpstr>Methodology Applied</vt:lpstr>
      <vt:lpstr>Methodology Applied  </vt:lpstr>
      <vt:lpstr>Methodology Applied</vt:lpstr>
      <vt:lpstr>Methodology Applied</vt:lpstr>
      <vt:lpstr>Methodology Applied</vt:lpstr>
      <vt:lpstr>Methodology Applied</vt:lpstr>
      <vt:lpstr>Methodology Applied</vt:lpstr>
      <vt:lpstr>Methodology Applied</vt:lpstr>
      <vt:lpstr>SPECIFICATIONS </vt:lpstr>
      <vt:lpstr>Hardware Specifications</vt:lpstr>
      <vt:lpstr>Software Specifications</vt:lpstr>
      <vt:lpstr>Tools</vt:lpstr>
      <vt:lpstr>Constraints</vt:lpstr>
      <vt:lpstr>BLOCK DIAGRAM </vt:lpstr>
      <vt:lpstr>Block Diagram</vt:lpstr>
      <vt:lpstr>Block Diagram</vt:lpstr>
      <vt:lpstr>DATA FLOW DIAGRAMS </vt:lpstr>
      <vt:lpstr>DFD Level 0</vt:lpstr>
      <vt:lpstr>DFD Level 1</vt:lpstr>
      <vt:lpstr>DFD Level 2</vt:lpstr>
      <vt:lpstr>OTHER SPECIFICATIONS </vt:lpstr>
      <vt:lpstr>Other Specifications (if Any)</vt:lpstr>
      <vt:lpstr>CONCLUSIONS </vt:lpstr>
      <vt:lpstr>Conclusion</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PANTOMATH ‘BO :   DISCOVER CROSS MODAL HUMAN BEHAVIOR ANALYSIS  </dc:title>
  <cp:lastModifiedBy>Ankit Shaw</cp:lastModifiedBy>
  <cp:revision>31</cp:revision>
  <dcterms:modified xsi:type="dcterms:W3CDTF">2017-09-26T07:14:50Z</dcterms:modified>
</cp:coreProperties>
</file>