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9" r:id="rId3"/>
    <p:sldId id="270" r:id="rId4"/>
    <p:sldId id="268" r:id="rId5"/>
    <p:sldId id="271" r:id="rId6"/>
    <p:sldId id="278" r:id="rId7"/>
    <p:sldId id="272" r:id="rId8"/>
    <p:sldId id="273" r:id="rId9"/>
    <p:sldId id="274" r:id="rId10"/>
    <p:sldId id="275" r:id="rId11"/>
    <p:sldId id="277" r:id="rId12"/>
    <p:sldId id="276" r:id="rId13"/>
    <p:sldId id="261" r:id="rId14"/>
    <p:sldId id="260" r:id="rId15"/>
    <p:sldId id="262" r:id="rId16"/>
    <p:sldId id="265" r:id="rId17"/>
    <p:sldId id="263"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02ECB-4A6C-43AA-9972-7381FB4BEE44}" type="datetimeFigureOut">
              <a:rPr lang="en-IN" smtClean="0"/>
              <a:t>20-06-2024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240DCE-678F-4BA9-89CA-015B7203CDA6}" type="slidenum">
              <a:rPr lang="en-IN" smtClean="0"/>
              <a:t>‹#›</a:t>
            </a:fld>
            <a:endParaRPr lang="en-IN"/>
          </a:p>
        </p:txBody>
      </p:sp>
    </p:spTree>
    <p:extLst>
      <p:ext uri="{BB962C8B-B14F-4D97-AF65-F5344CB8AC3E}">
        <p14:creationId xmlns:p14="http://schemas.microsoft.com/office/powerpoint/2010/main" val="3577475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F240DCE-678F-4BA9-89CA-015B7203CDA6}" type="slidenum">
              <a:rPr lang="en-IN" smtClean="0"/>
              <a:t>5</a:t>
            </a:fld>
            <a:endParaRPr lang="en-IN"/>
          </a:p>
        </p:txBody>
      </p:sp>
    </p:spTree>
    <p:extLst>
      <p:ext uri="{BB962C8B-B14F-4D97-AF65-F5344CB8AC3E}">
        <p14:creationId xmlns:p14="http://schemas.microsoft.com/office/powerpoint/2010/main" val="2658998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E40C-9F0A-1E9F-26F3-78A437ECC9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F0C8B7A-357C-2E4D-8B51-4E0F84960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BCCE4B5-F68E-D464-68BE-9E3540501A68}"/>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2E5D268C-236C-9CC5-8BFC-FCC6F6494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B28321-6905-715D-DB2C-1BF559D7AF1C}"/>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3846242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E841E-2E15-87E1-717E-2A4312E0BF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0D46788-303C-473C-168E-8356E9E589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433910-6C36-F0BF-2705-B3B258A5FBF5}"/>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4BFA6C40-2323-A289-3087-EA070D45D4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48FF23-3AB5-CF05-51AE-5B226AD8CEDE}"/>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521275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58CCD-3576-A52B-37BD-4B4A87B635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8A95D-2D1F-DB77-A8DB-30183892E7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B2F22-2F82-73E0-0E59-FAA1391748EC}"/>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03080408-4A63-3A62-B999-554E9B5B26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ABC6E6-F010-0481-AA82-02D74BD889CA}"/>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2695901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3E7CE-7774-77AC-998C-D7D34537C7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D926EB-106C-496E-C39F-64271ECF2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8795D0-2BD4-FBD9-4CFD-6FEF2755AF55}"/>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A6674B2E-4A5B-727C-61CB-CCC1D33C64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D70126-805C-B267-F1F9-82EF74DF6858}"/>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1455832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E988-E387-019E-7DF9-709182E3AA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D3A6A1-08ED-34F8-CEEB-6B8E0F3D2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552497-0D47-8D45-7FA7-06002F470A4B}"/>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69A667E8-98CE-9F6C-E2D9-649FB55C94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1FFD9-DFC1-F141-A74B-7E4A70DFD88E}"/>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3968500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9E21-5111-6360-4F87-33BACC2B2A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B8732A2-7567-6D97-C443-513F144D30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D321EB3-2D16-BDB3-D91D-9B3AEEB864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21C679-89E6-9F3F-D3A0-89A3A451C215}"/>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6" name="Footer Placeholder 5">
            <a:extLst>
              <a:ext uri="{FF2B5EF4-FFF2-40B4-BE49-F238E27FC236}">
                <a16:creationId xmlns:a16="http://schemas.microsoft.com/office/drawing/2014/main" id="{EEFBF645-BA84-4419-7714-76C27091B6B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FF39FBD-BC45-A735-DE00-40F779BB83C5}"/>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851557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0B13-D40C-8C42-89D0-3DE08DEC68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EBCF9A8-F0C6-5716-700F-45526881282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6DE193-5E84-DDAF-75AB-6524AB009D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593D42F-CCE7-DC27-ED15-C55B665EE9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D0330A-6A69-755C-2219-432F20789D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468049-D5A4-FF9F-D922-12BF56AB6DAF}"/>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8" name="Footer Placeholder 7">
            <a:extLst>
              <a:ext uri="{FF2B5EF4-FFF2-40B4-BE49-F238E27FC236}">
                <a16:creationId xmlns:a16="http://schemas.microsoft.com/office/drawing/2014/main" id="{9EFA549F-EA85-4CC8-9A49-B1400F44AE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C6107D1-E4B5-9012-2CF8-D2872C227BBF}"/>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99853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C0D09-0F25-F6C1-D58D-461CA8276C8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D55148-2EC0-3B9A-9B23-FD32A1F85AFA}"/>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4" name="Footer Placeholder 3">
            <a:extLst>
              <a:ext uri="{FF2B5EF4-FFF2-40B4-BE49-F238E27FC236}">
                <a16:creationId xmlns:a16="http://schemas.microsoft.com/office/drawing/2014/main" id="{38D4EC4A-6CD1-BFDF-7BBD-484AA97A43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275DC0-B4D2-8594-A9AC-906AFAC9C341}"/>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1680636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FA7222-2C54-EA86-5C13-D6F867DCB88A}"/>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3" name="Footer Placeholder 2">
            <a:extLst>
              <a:ext uri="{FF2B5EF4-FFF2-40B4-BE49-F238E27FC236}">
                <a16:creationId xmlns:a16="http://schemas.microsoft.com/office/drawing/2014/main" id="{82750FF1-BC57-9E9D-B590-E1AE68ECE6E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E3C6B76-E29F-7638-2807-FDD32935FBAB}"/>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541812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D54A6-CB79-538D-C157-5165EDB56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540657E-C935-57A4-EFE1-A7218A74A07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348925-01EE-1DCA-9D77-E2CF92F9F6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2F6FD5-36BD-4DF8-D5A4-554442A5F204}"/>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6" name="Footer Placeholder 5">
            <a:extLst>
              <a:ext uri="{FF2B5EF4-FFF2-40B4-BE49-F238E27FC236}">
                <a16:creationId xmlns:a16="http://schemas.microsoft.com/office/drawing/2014/main" id="{53BF9E90-B6C9-EAD9-0D89-6E31CEFF9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6F6383-AF87-D9C0-7309-86AC2A568871}"/>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423826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7FAFB9-2A2F-A219-B3DD-3E067F474E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656376-D225-4471-E0E0-AC3CA863D7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7183D8-AC5C-10B5-ADE7-7E6A9C488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DB7A0F-9230-49C0-B216-4A74A7E9756A}"/>
              </a:ext>
            </a:extLst>
          </p:cNvPr>
          <p:cNvSpPr>
            <a:spLocks noGrp="1"/>
          </p:cNvSpPr>
          <p:nvPr>
            <p:ph type="dt" sz="half" idx="10"/>
          </p:nvPr>
        </p:nvSpPr>
        <p:spPr/>
        <p:txBody>
          <a:bodyPr/>
          <a:lstStyle/>
          <a:p>
            <a:fld id="{F5BD7816-85DC-4BF0-A487-C4C3473FEBCB}" type="datetimeFigureOut">
              <a:rPr lang="en-IN" smtClean="0"/>
              <a:t>17-06-2024</a:t>
            </a:fld>
            <a:endParaRPr lang="en-IN"/>
          </a:p>
        </p:txBody>
      </p:sp>
      <p:sp>
        <p:nvSpPr>
          <p:cNvPr id="6" name="Footer Placeholder 5">
            <a:extLst>
              <a:ext uri="{FF2B5EF4-FFF2-40B4-BE49-F238E27FC236}">
                <a16:creationId xmlns:a16="http://schemas.microsoft.com/office/drawing/2014/main" id="{7FC3BFA8-09D5-2A96-C02C-7DF45D25E6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9C4066-13CC-327C-BE11-2E46AE9A3710}"/>
              </a:ext>
            </a:extLst>
          </p:cNvPr>
          <p:cNvSpPr>
            <a:spLocks noGrp="1"/>
          </p:cNvSpPr>
          <p:nvPr>
            <p:ph type="sldNum" sz="quarter" idx="12"/>
          </p:nvPr>
        </p:nvSpPr>
        <p:spPr/>
        <p:txBody>
          <a:bodyPr/>
          <a:lstStyle/>
          <a:p>
            <a:fld id="{1298410B-110D-49FC-9AFF-F91E8E28DB17}" type="slidenum">
              <a:rPr lang="en-IN" smtClean="0"/>
              <a:t>‹#›</a:t>
            </a:fld>
            <a:endParaRPr lang="en-IN"/>
          </a:p>
        </p:txBody>
      </p:sp>
    </p:spTree>
    <p:extLst>
      <p:ext uri="{BB962C8B-B14F-4D97-AF65-F5344CB8AC3E}">
        <p14:creationId xmlns:p14="http://schemas.microsoft.com/office/powerpoint/2010/main" val="2335712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B4C6AD-624F-5C67-C329-573A89A01F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2A45CD-E089-F56A-DB2E-7442D7C35D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CA9B4FF-69CD-36D8-FD91-6163DAAA3C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BD7816-85DC-4BF0-A487-C4C3473FEBCB}" type="datetimeFigureOut">
              <a:rPr lang="en-IN" smtClean="0"/>
              <a:t>17-06-2024</a:t>
            </a:fld>
            <a:endParaRPr lang="en-IN"/>
          </a:p>
        </p:txBody>
      </p:sp>
      <p:sp>
        <p:nvSpPr>
          <p:cNvPr id="5" name="Footer Placeholder 4">
            <a:extLst>
              <a:ext uri="{FF2B5EF4-FFF2-40B4-BE49-F238E27FC236}">
                <a16:creationId xmlns:a16="http://schemas.microsoft.com/office/drawing/2014/main" id="{8EE4D462-7E01-F0DF-4706-2F2A0530E3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804B85A-5E4A-A7E8-1497-2CB929DE59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298410B-110D-49FC-9AFF-F91E8E28DB17}" type="slidenum">
              <a:rPr lang="en-IN" smtClean="0"/>
              <a:t>‹#›</a:t>
            </a:fld>
            <a:endParaRPr lang="en-IN"/>
          </a:p>
        </p:txBody>
      </p:sp>
    </p:spTree>
    <p:extLst>
      <p:ext uri="{BB962C8B-B14F-4D97-AF65-F5344CB8AC3E}">
        <p14:creationId xmlns:p14="http://schemas.microsoft.com/office/powerpoint/2010/main" val="6106811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2E6564-CF44-8457-BBC8-8356823D88EF}"/>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DISCUSSION</a:t>
            </a:r>
          </a:p>
        </p:txBody>
      </p:sp>
      <p:sp>
        <p:nvSpPr>
          <p:cNvPr id="5" name="Content Placeholder 4">
            <a:extLst>
              <a:ext uri="{FF2B5EF4-FFF2-40B4-BE49-F238E27FC236}">
                <a16:creationId xmlns:a16="http://schemas.microsoft.com/office/drawing/2014/main" id="{7A61AF62-CDA3-2A04-6A3E-B58EDA3723E8}"/>
              </a:ext>
            </a:extLst>
          </p:cNvPr>
          <p:cNvSpPr>
            <a:spLocks noGrp="1"/>
          </p:cNvSpPr>
          <p:nvPr>
            <p:ph idx="1"/>
          </p:nvPr>
        </p:nvSpPr>
        <p:spPr>
          <a:xfrm>
            <a:off x="188535" y="1498861"/>
            <a:ext cx="11849493" cy="5165889"/>
          </a:xfrm>
        </p:spPr>
        <p:txBody>
          <a:bodyPr>
            <a:normAutofit/>
          </a:bodyPr>
          <a:lstStyle/>
          <a:p>
            <a:pPr marL="0" indent="0">
              <a:buNone/>
            </a:pPr>
            <a:r>
              <a:rPr lang="en-US" sz="1600" dirty="0"/>
              <a:t>  A prospective comparative observational study was conducted at Chittaranjan Seva </a:t>
            </a:r>
            <a:r>
              <a:rPr lang="en-US" sz="1600" dirty="0" err="1"/>
              <a:t>Sadan</a:t>
            </a:r>
            <a:r>
              <a:rPr lang="en-US" sz="1600" dirty="0"/>
              <a:t> College of Obstetrics, </a:t>
            </a:r>
            <a:r>
              <a:rPr lang="en-US" sz="1600" dirty="0" err="1"/>
              <a:t>Gynaecology</a:t>
            </a:r>
            <a:r>
              <a:rPr lang="en-US" sz="1600" dirty="0"/>
              <a:t>, and Child Health in Kolkata, comparing two methods of labor induction. The study involved 240 patients meeting all inclusion and exclusion criteria, divided into two groups: 120 patients underwent induction using intracervical Foley's catheter with extra amniotic saline infusion (EASI), while another 120 patients were induced with intracervical </a:t>
            </a:r>
            <a:r>
              <a:rPr lang="en-US" sz="1600" dirty="0" err="1"/>
              <a:t>dinoprostone</a:t>
            </a:r>
            <a:r>
              <a:rPr lang="en-US" sz="1600" dirty="0"/>
              <a:t> gel. The aim was to evaluate the efficacy and safety of these methods in facilitating labor. Data collection included monitoring of induction outcomes such as duration of labor, maternal complications, and neonatal outcomes. The findings from this study contribute to the understanding of effective labor induction strategies in obstetric practice.</a:t>
            </a:r>
          </a:p>
          <a:p>
            <a:pPr marL="0" indent="0">
              <a:buNone/>
            </a:pPr>
            <a:r>
              <a:rPr lang="en-US" sz="1600" dirty="0"/>
              <a:t>Intracervical Foley catheter is one of the most common methods used for cervical ripening. Its popularity is due primarily to its low cost, but also to its low rate of complications, efficacy and the limited number of patients in whom it is contraindicated. However, taking into account the induction to delivery time (IDT) its effectiveness compared to most biochemical methods is lower </a:t>
            </a:r>
            <a:r>
              <a:rPr lang="en-US" sz="1600" b="1" dirty="0"/>
              <a:t>[9, 10]. </a:t>
            </a:r>
            <a:r>
              <a:rPr lang="en-US" sz="1600" dirty="0"/>
              <a:t>The chance of vaginal delivery within 24 hours after induction is lower than with prostaglandins PGE2 (</a:t>
            </a:r>
            <a:r>
              <a:rPr lang="en-US" sz="1600" dirty="0" err="1"/>
              <a:t>dinoprostone</a:t>
            </a:r>
            <a:r>
              <a:rPr lang="en-US" sz="1600" dirty="0"/>
              <a:t>) regardless of the route or method of prostaglandin administration. The absolute probability of VD not achieving in 24 hours for the Foley catheter is estimated at 0.65 (95% Credible interval (</a:t>
            </a:r>
            <a:r>
              <a:rPr lang="en-US" sz="1600" dirty="0" err="1"/>
              <a:t>Crl</a:t>
            </a:r>
            <a:r>
              <a:rPr lang="en-US" sz="1600" dirty="0"/>
              <a:t>) 0.48–0.79) with </a:t>
            </a:r>
            <a:r>
              <a:rPr lang="en-US" sz="1600" dirty="0" err="1"/>
              <a:t>dinoprostone</a:t>
            </a:r>
            <a:r>
              <a:rPr lang="en-US" sz="1600" dirty="0"/>
              <a:t> the probability of VD not achieving in 24 hours ranges from 0.52 to 0.62 depending on the form of administration (vaginal insert, gel or vaginal tablet) [9]. The chance of completing labor via CS is not different with the Foley catheter and prostaglandin PGE2 </a:t>
            </a:r>
            <a:r>
              <a:rPr lang="en-US" sz="1600" b="1" dirty="0"/>
              <a:t>[9]. </a:t>
            </a:r>
            <a:r>
              <a:rPr lang="en-US" sz="1600" dirty="0"/>
              <a:t>Prolonged </a:t>
            </a:r>
            <a:r>
              <a:rPr lang="en-US" sz="1600" dirty="0" err="1"/>
              <a:t>labour</a:t>
            </a:r>
            <a:r>
              <a:rPr lang="en-US" sz="1600" dirty="0"/>
              <a:t> is directly linked to higher chances of postpartum fever, infections in newborns, and maternal </a:t>
            </a:r>
            <a:r>
              <a:rPr lang="en-US" sz="1600" dirty="0" err="1"/>
              <a:t>chorioamnionitis.Therefore</a:t>
            </a:r>
            <a:r>
              <a:rPr lang="en-US" sz="1600" dirty="0"/>
              <a:t>, when selecting a strategy for inducing </a:t>
            </a:r>
            <a:r>
              <a:rPr lang="en-US" sz="1600" dirty="0" err="1"/>
              <a:t>labour</a:t>
            </a:r>
            <a:r>
              <a:rPr lang="en-US" sz="1600" dirty="0"/>
              <a:t>, the induction-to-delivery interval should be considered. [</a:t>
            </a:r>
            <a:r>
              <a:rPr lang="en-US" sz="1600" b="1" dirty="0"/>
              <a:t>16</a:t>
            </a:r>
            <a:r>
              <a:rPr lang="en-US" sz="1600" dirty="0"/>
              <a:t>]</a:t>
            </a:r>
          </a:p>
          <a:p>
            <a:pPr marL="0" indent="0">
              <a:buNone/>
            </a:pPr>
            <a:r>
              <a:rPr lang="en-US" sz="1600" dirty="0"/>
              <a:t>The study conducted by </a:t>
            </a:r>
            <a:r>
              <a:rPr lang="en-US" sz="1600" dirty="0" err="1"/>
              <a:t>Dalui</a:t>
            </a:r>
            <a:r>
              <a:rPr lang="en-US" sz="1600" dirty="0"/>
              <a:t> et al. from the Department of Obstetrics and </a:t>
            </a:r>
            <a:r>
              <a:rPr lang="en-US" sz="1600" dirty="0" err="1"/>
              <a:t>Gynaecology</a:t>
            </a:r>
            <a:r>
              <a:rPr lang="en-US" sz="1600" dirty="0"/>
              <a:t> at the Postgraduate Institute of Medical Education and Research in Chandigarh, India, demonstrated that the extra amniotic Foley catheter balloon is an effective and safe method for preinduction cervical ripening. This mechanical approach was noted for its simplicity, low cost, reversibility, and non-pharmacological nature. [</a:t>
            </a:r>
            <a:r>
              <a:rPr lang="en-US" sz="1600" b="1" dirty="0"/>
              <a:t>96</a:t>
            </a:r>
            <a:r>
              <a:rPr lang="en-US" sz="1600" dirty="0"/>
              <a:t>]</a:t>
            </a:r>
          </a:p>
        </p:txBody>
      </p:sp>
    </p:spTree>
    <p:extLst>
      <p:ext uri="{BB962C8B-B14F-4D97-AF65-F5344CB8AC3E}">
        <p14:creationId xmlns:p14="http://schemas.microsoft.com/office/powerpoint/2010/main" val="1991493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934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8908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48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9F0089-A159-AD49-EBC2-A2228C089F36}"/>
              </a:ext>
            </a:extLst>
          </p:cNvPr>
          <p:cNvSpPr txBox="1"/>
          <p:nvPr/>
        </p:nvSpPr>
        <p:spPr>
          <a:xfrm>
            <a:off x="247454" y="273377"/>
            <a:ext cx="11734014" cy="7078861"/>
          </a:xfrm>
          <a:prstGeom prst="rect">
            <a:avLst/>
          </a:prstGeom>
          <a:noFill/>
        </p:spPr>
        <p:txBody>
          <a:bodyPr wrap="square">
            <a:spAutoFit/>
          </a:bodyPr>
          <a:lstStyle/>
          <a:p>
            <a:r>
              <a:rPr lang="en-IN" sz="2000" b="1" dirty="0"/>
              <a:t>Uterine hyperstimulation  </a:t>
            </a:r>
          </a:p>
          <a:p>
            <a:endParaRPr lang="en-IN" sz="2000" b="1" dirty="0"/>
          </a:p>
          <a:p>
            <a:r>
              <a:rPr lang="en-IN" dirty="0"/>
              <a:t>In the present  studies this article reviewed, there was significant increase in the rate of uterine hyper-stimulation with the use of PGE2 when compared to Foley catheters. </a:t>
            </a:r>
          </a:p>
          <a:p>
            <a:endParaRPr lang="en-IN" dirty="0"/>
          </a:p>
          <a:p>
            <a:r>
              <a:rPr lang="en-US" sz="1800" dirty="0" err="1"/>
              <a:t>Barda</a:t>
            </a:r>
            <a:r>
              <a:rPr lang="en-US" sz="1800" dirty="0"/>
              <a:t> et al., Israel, (</a:t>
            </a:r>
            <a:r>
              <a:rPr lang="en-US" sz="1800" b="1" dirty="0"/>
              <a:t>2017</a:t>
            </a:r>
            <a:r>
              <a:rPr lang="en-US" sz="1800" dirty="0"/>
              <a:t>) [</a:t>
            </a:r>
            <a:r>
              <a:rPr lang="en-US" sz="1800" b="1" dirty="0"/>
              <a:t>20</a:t>
            </a:r>
            <a:r>
              <a:rPr lang="en-US" sz="1800" dirty="0"/>
              <a:t>] shows 300 women were equally randomized into two groups: n=150 for each group. The first group underwent IOL with a Foley catheter and the second group underwent IOL with </a:t>
            </a:r>
            <a:r>
              <a:rPr lang="en-US" sz="1800" dirty="0" err="1"/>
              <a:t>dinoprostone</a:t>
            </a:r>
            <a:r>
              <a:rPr lang="en-US" sz="1800" dirty="0"/>
              <a:t>  The Foley catheter group reached active </a:t>
            </a:r>
            <a:r>
              <a:rPr lang="en-US" sz="1800" dirty="0" err="1"/>
              <a:t>labour</a:t>
            </a:r>
            <a:r>
              <a:rPr lang="en-US" sz="1800" dirty="0"/>
              <a:t> in a significantly shorter time.  The difference in cesarean section rate was statistically non-significant. Both groups showed no difference in neonatal outcomes the time between induction and delivery was lower in the Foley catheter group when compared with </a:t>
            </a:r>
            <a:r>
              <a:rPr lang="en-US" sz="1800" dirty="0" err="1"/>
              <a:t>dinoprostone</a:t>
            </a:r>
            <a:r>
              <a:rPr lang="en-US" sz="1800" dirty="0"/>
              <a:t> or misoprostol</a:t>
            </a:r>
          </a:p>
          <a:p>
            <a:endParaRPr lang="en-US" sz="1800" dirty="0"/>
          </a:p>
          <a:p>
            <a:r>
              <a:rPr lang="en-US" b="1" dirty="0"/>
              <a:t>13There  was  no  association  of  increased  rate  of cesarean  section  with  the  Foley's catheter  PGE2 gel  usage.  Fetal  outcome  data  showed  no significant difference between Group F and Group P  with  respect  to  birth  </a:t>
            </a:r>
            <a:r>
              <a:rPr lang="en-US" b="1" dirty="0" err="1"/>
              <a:t>wt</a:t>
            </a:r>
            <a:r>
              <a:rPr lang="en-US" b="1" dirty="0"/>
              <a:t>  (2.57±0.44  and 2.58±0.48),  MAS  (4 and  4  respectively Pennell  C,  Henderson  J,  O’Neill  M, McCleery  S,  Doherty  D,  Dickinson  J. ‘Induction of </a:t>
            </a:r>
            <a:r>
              <a:rPr lang="en-US" b="1" dirty="0" err="1"/>
              <a:t>labour</a:t>
            </a:r>
            <a:r>
              <a:rPr lang="en-US" b="1" dirty="0"/>
              <a:t> in nulliparous women with an </a:t>
            </a:r>
            <a:r>
              <a:rPr lang="en-US" b="1" dirty="0" err="1"/>
              <a:t>unfavourable</a:t>
            </a:r>
            <a:endParaRPr lang="en-IN" b="1" dirty="0"/>
          </a:p>
          <a:p>
            <a:endParaRPr lang="en-US" sz="1800" b="1" dirty="0"/>
          </a:p>
          <a:p>
            <a:endParaRPr lang="en-IN" dirty="0"/>
          </a:p>
          <a:p>
            <a:endParaRPr lang="en-IN" dirty="0"/>
          </a:p>
          <a:p>
            <a:endParaRPr lang="en-IN" dirty="0"/>
          </a:p>
          <a:p>
            <a:endParaRPr lang="en-IN" dirty="0"/>
          </a:p>
          <a:p>
            <a:endParaRPr lang="en-IN" dirty="0"/>
          </a:p>
          <a:p>
            <a:r>
              <a:rPr lang="en-IN" dirty="0"/>
              <a:t>The  study by Chen et al. </a:t>
            </a:r>
            <a:r>
              <a:rPr lang="en-IN" b="1" dirty="0"/>
              <a:t>BJOG.2016</a:t>
            </a:r>
            <a:r>
              <a:rPr lang="en-IN" dirty="0"/>
              <a:t> reported that the best method for preventing uterine hyperstimulation was the use of a Foley catheter, and the likelihood of vaginal misoprostol is considered a bad treatment method concerning hyperstimulation of the uterus and </a:t>
            </a:r>
            <a:r>
              <a:rPr lang="en-IN" dirty="0" err="1"/>
              <a:t>fetal</a:t>
            </a:r>
            <a:r>
              <a:rPr lang="en-IN" dirty="0"/>
              <a:t> heart alterations </a:t>
            </a:r>
            <a:r>
              <a:rPr lang="en-IN" b="1" dirty="0"/>
              <a:t>[20,23]. </a:t>
            </a:r>
          </a:p>
          <a:p>
            <a:endParaRPr lang="en-IN" b="1" dirty="0"/>
          </a:p>
        </p:txBody>
      </p:sp>
    </p:spTree>
    <p:extLst>
      <p:ext uri="{BB962C8B-B14F-4D97-AF65-F5344CB8AC3E}">
        <p14:creationId xmlns:p14="http://schemas.microsoft.com/office/powerpoint/2010/main" val="2483439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98687D-5786-D4FC-1C5F-9C671AD577E5}"/>
              </a:ext>
            </a:extLst>
          </p:cNvPr>
          <p:cNvSpPr txBox="1"/>
          <p:nvPr/>
        </p:nvSpPr>
        <p:spPr>
          <a:xfrm>
            <a:off x="490193" y="358218"/>
            <a:ext cx="11500702" cy="6063198"/>
          </a:xfrm>
          <a:prstGeom prst="rect">
            <a:avLst/>
          </a:prstGeom>
          <a:noFill/>
        </p:spPr>
        <p:txBody>
          <a:bodyPr wrap="square">
            <a:spAutoFit/>
          </a:bodyPr>
          <a:lstStyle/>
          <a:p>
            <a:r>
              <a:rPr lang="en-US" sz="2800" dirty="0"/>
              <a:t>   MATERNAL OUTCOME </a:t>
            </a:r>
          </a:p>
          <a:p>
            <a:endParaRPr lang="en-US" sz="2800" dirty="0"/>
          </a:p>
          <a:p>
            <a:r>
              <a:rPr lang="en-US" sz="1600" dirty="0"/>
              <a:t>D Chawla et al. Indonesian Journal of Obstetrics and </a:t>
            </a:r>
            <a:r>
              <a:rPr lang="en-US" sz="1600" b="1" dirty="0"/>
              <a:t>2023 [34]</a:t>
            </a:r>
            <a:r>
              <a:rPr lang="en-US" sz="1600" dirty="0"/>
              <a:t>  a prospective </a:t>
            </a:r>
            <a:r>
              <a:rPr lang="en-US" sz="1600" dirty="0" err="1"/>
              <a:t>randomised</a:t>
            </a:r>
            <a:r>
              <a:rPr lang="en-US" sz="1600" dirty="0"/>
              <a:t> control study was carried out on 200 women with a term singleton pregnancy in cephalic presentation, with an </a:t>
            </a:r>
            <a:r>
              <a:rPr lang="en-US" sz="1600" dirty="0" err="1"/>
              <a:t>unfavourable</a:t>
            </a:r>
            <a:r>
              <a:rPr lang="en-US" sz="1600" dirty="0"/>
              <a:t> cervix and a valid indication for induction of </a:t>
            </a:r>
            <a:r>
              <a:rPr lang="en-US" sz="1600" dirty="0" err="1"/>
              <a:t>labour</a:t>
            </a:r>
            <a:r>
              <a:rPr lang="en-US" sz="1600" dirty="0"/>
              <a:t>. The patients were randomly allocated using the chit method to either Foley’s catheter [group A, n=100] or PGE2 gel [group B, n=100] the perinatal outcome and maternal side effects was recorded Quantitative variables were compared using unpaired t-test/Mann-Whitney Test and qualitative variables were compared using Chi-Square test /Fisher’s exact test show caesarean section rate did not show a significant difference between the Foley’s group(18%) and PGE2 group(11%) c(P&lt;.05) Incidence of hyperstimulation of uterus was reported in 6% women who received PGE2  as compared to none in Foley’s group. The induction delivery interval did not show any significant difference between the two groups. </a:t>
            </a:r>
          </a:p>
          <a:p>
            <a:endParaRPr lang="en-US" sz="2800" dirty="0"/>
          </a:p>
          <a:p>
            <a:r>
              <a:rPr lang="en-US" sz="1600" dirty="0"/>
              <a:t>Blair R et al., Canada  (</a:t>
            </a:r>
            <a:r>
              <a:rPr lang="en-US" sz="1600" b="1" dirty="0"/>
              <a:t>2020</a:t>
            </a:r>
            <a:r>
              <a:rPr lang="en-US" sz="1600" dirty="0"/>
              <a:t>) [</a:t>
            </a:r>
            <a:r>
              <a:rPr lang="en-US" sz="1600" b="1" dirty="0"/>
              <a:t>24</a:t>
            </a:r>
            <a:r>
              <a:rPr lang="en-US" sz="1600" dirty="0"/>
              <a:t>]Retrospective comparison of PGE2 vaginal insert and foley catheter for outpatient cervical ripening shows  82 patients received the Foley catheter as their first method of cervical ripening, and 71 received a vaginal PGE2 insert as their first method of cervical  ripening found no significant difference in time from insertion to delivery . PGE2 inserts were, however, associated with higher rates of tachysystole and the need for a second method of cervical ripening and as such may be less practical for outpatient cervical ripening. Although Foley catheter were comparable for outpatient cervical ripening in terms of time from insertion to delivery, the Foley catheter involved less tachysystole and less need for a second method of cervical ripening. These differences suggest the Foley catheter may be better suited for the purpose of outpatient cervical ripening.</a:t>
            </a:r>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7496528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1AE121-3F56-0C66-77CE-85C700C47D0F}"/>
              </a:ext>
            </a:extLst>
          </p:cNvPr>
          <p:cNvSpPr txBox="1"/>
          <p:nvPr/>
        </p:nvSpPr>
        <p:spPr>
          <a:xfrm>
            <a:off x="216816" y="499621"/>
            <a:ext cx="11670384" cy="9787295"/>
          </a:xfrm>
          <a:prstGeom prst="rect">
            <a:avLst/>
          </a:prstGeom>
          <a:noFill/>
        </p:spPr>
        <p:txBody>
          <a:bodyPr wrap="square">
            <a:spAutoFit/>
          </a:bodyPr>
          <a:lstStyle/>
          <a:p>
            <a:r>
              <a:rPr lang="en-IN" dirty="0" err="1"/>
              <a:t>Mlodawska</a:t>
            </a:r>
            <a:r>
              <a:rPr lang="en-IN" dirty="0"/>
              <a:t> J. et al.  </a:t>
            </a:r>
            <a:r>
              <a:rPr lang="en-IN" b="1" dirty="0"/>
              <a:t>2021 [45] </a:t>
            </a:r>
            <a:r>
              <a:rPr lang="en-IN" dirty="0"/>
              <a:t>observational study on  </a:t>
            </a:r>
            <a:r>
              <a:rPr lang="en-IN" dirty="0" err="1"/>
              <a:t>Dinoprostone</a:t>
            </a:r>
            <a:r>
              <a:rPr lang="en-IN" dirty="0"/>
              <a:t> vaginal insert (DVI)  vs the Foley catheter in </a:t>
            </a:r>
            <a:r>
              <a:rPr lang="en-IN" dirty="0" err="1"/>
              <a:t>labor</a:t>
            </a:r>
            <a:r>
              <a:rPr lang="en-IN" dirty="0"/>
              <a:t> induction  shows </a:t>
            </a:r>
            <a:r>
              <a:rPr lang="en-US" dirty="0"/>
              <a:t>total of 456 patients (100 - DVI, 356 Foley catheter) were included in the analysis. In both groups, the most common indication for IOL was postdate pregnancy (63% in DVI and 68% in Foley group respectively, P = 0.34), gestational diabetes (14% and 16%, P = 0.61) and hypertensive disorders in pregnancy (13% and 9%, P = 0.45) the other indications were, accordingly 10% and 7% (P = 0.55). In the group of patients pre-induced with DVI, labor augmentation with oxytocin was used less frequently (OR = 0.35, 95% CI 0.23–0.57), MSAF was observed less often (OR = 0.38, 95% CI = 0.15–0.99), but the difference was on the borderline of statistical significance. Other observed outcomes including percentage of CS and VE, incidence of postpartum </a:t>
            </a:r>
            <a:r>
              <a:rPr lang="en-US" dirty="0" err="1"/>
              <a:t>haemorrhage</a:t>
            </a:r>
            <a:r>
              <a:rPr lang="en-US" dirty="0"/>
              <a:t>, failed induction (18 hours of oxytocin infusion without achieving active stage of labor), </a:t>
            </a:r>
            <a:r>
              <a:rPr lang="en-US" dirty="0" err="1"/>
              <a:t>unreassuring</a:t>
            </a:r>
            <a:r>
              <a:rPr lang="en-US" dirty="0"/>
              <a:t> CTG trace were not significantly different between groups. Neonatal birth status as measured clinically by the Apgar scale also did not differ between groups. The groups did not differ in the percentage of newborns born with pH &lt;7.2 and &lt;7.1.</a:t>
            </a:r>
          </a:p>
          <a:p>
            <a:endParaRPr lang="en-US" dirty="0"/>
          </a:p>
          <a:p>
            <a:r>
              <a:rPr lang="en-US" dirty="0"/>
              <a:t>There was no statistically significant difference in terms of majority of maternal outcomes between cases and controls </a:t>
            </a:r>
          </a:p>
          <a:p>
            <a:r>
              <a:rPr lang="en-US" dirty="0"/>
              <a:t>except for induction to delivery interval which was significantly shorter in PGE2</a:t>
            </a:r>
          </a:p>
          <a:p>
            <a:r>
              <a:rPr lang="en-US" dirty="0"/>
              <a:t> gel. There was also no statistical significance </a:t>
            </a:r>
          </a:p>
          <a:p>
            <a:r>
              <a:rPr lang="en-US" dirty="0"/>
              <a:t>between two groups in terms of neonatal outcomes. Foley’s catheter was cost effective when compared to PGE2</a:t>
            </a:r>
          </a:p>
          <a:p>
            <a:r>
              <a:rPr lang="en-US" dirty="0"/>
              <a:t> gel.</a:t>
            </a:r>
          </a:p>
          <a:p>
            <a:r>
              <a:rPr lang="en-US" dirty="0"/>
              <a:t>Conclusion: Both Foley’s catheter and PGE2</a:t>
            </a:r>
          </a:p>
          <a:p>
            <a:r>
              <a:rPr lang="en-US" dirty="0"/>
              <a:t> gel proved to be equally effective methods for pre-induction ripening for unfavorable </a:t>
            </a:r>
          </a:p>
          <a:p>
            <a:r>
              <a:rPr lang="en-US" dirty="0"/>
              <a:t>cervix with comparable </a:t>
            </a:r>
            <a:r>
              <a:rPr lang="en-US" dirty="0" err="1"/>
              <a:t>results.M</a:t>
            </a:r>
            <a:r>
              <a:rPr lang="en-US" dirty="0"/>
              <a:t> Rashmi, T M Sangeetha et al study. [</a:t>
            </a:r>
            <a:r>
              <a:rPr lang="en-US" b="1" dirty="0"/>
              <a:t>34</a:t>
            </a:r>
            <a:r>
              <a:rPr lang="en-US" dirty="0"/>
              <a:t>]</a:t>
            </a:r>
          </a:p>
          <a:p>
            <a:endParaRPr lang="en-US" dirty="0"/>
          </a:p>
          <a:p>
            <a:endParaRPr lang="en-US" dirty="0"/>
          </a:p>
          <a:p>
            <a:endParaRPr lang="en-US" dirty="0"/>
          </a:p>
          <a:p>
            <a:r>
              <a:rPr lang="en-US" dirty="0"/>
              <a:t>In our present study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808789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CEA027E-77C0-37FA-56C4-AF61CFDE86F6}"/>
              </a:ext>
            </a:extLst>
          </p:cNvPr>
          <p:cNvSpPr txBox="1"/>
          <p:nvPr/>
        </p:nvSpPr>
        <p:spPr>
          <a:xfrm>
            <a:off x="285161" y="339365"/>
            <a:ext cx="11470063" cy="6463308"/>
          </a:xfrm>
          <a:prstGeom prst="rect">
            <a:avLst/>
          </a:prstGeom>
          <a:noFill/>
        </p:spPr>
        <p:txBody>
          <a:bodyPr wrap="square">
            <a:spAutoFit/>
          </a:bodyPr>
          <a:lstStyle/>
          <a:p>
            <a:r>
              <a:rPr lang="en-IN" dirty="0"/>
              <a:t>A Comparative Study of Intra-Cervical Foley’s Catheter and PGE2 Gel for Pre-Induction Cervical </a:t>
            </a:r>
            <a:r>
              <a:rPr lang="en-IN" dirty="0" err="1"/>
              <a:t>RipeningAuthors</a:t>
            </a:r>
            <a:r>
              <a:rPr lang="en-IN" dirty="0"/>
              <a:t>: Dr </a:t>
            </a:r>
            <a:r>
              <a:rPr lang="en-IN" dirty="0" err="1"/>
              <a:t>A.Rajeswari</a:t>
            </a:r>
            <a:r>
              <a:rPr lang="en-IN" dirty="0"/>
              <a:t>, Dr </a:t>
            </a:r>
            <a:r>
              <a:rPr lang="en-IN" dirty="0" err="1"/>
              <a:t>P.Sivaranjani</a:t>
            </a:r>
            <a:r>
              <a:rPr lang="en-IN" dirty="0"/>
              <a:t> et al. [</a:t>
            </a:r>
            <a:r>
              <a:rPr lang="en-IN" b="1" dirty="0"/>
              <a:t>45</a:t>
            </a:r>
            <a:r>
              <a:rPr lang="en-IN" dirty="0"/>
              <a:t>]The groups were comparable with respect to maternal age, gestation age, indication of induction and initial Bishop's score. A significant change in the Bishop's score was showed by both the groups, 5.10±1.55 and 5.14±1.60 for Foley's catheter and PGE2 gel, respectively; P &lt;0. 001.However there was no significant difference between the two </a:t>
            </a:r>
            <a:r>
              <a:rPr lang="en-IN" dirty="0" err="1"/>
              <a:t>groups.In</a:t>
            </a:r>
            <a:r>
              <a:rPr lang="en-IN" dirty="0"/>
              <a:t> both the groups, no significant difference in the side effects and caesarean section was found. The induction to delivery interval was 16.01±5.50 h in group F and 16.85±3.81 h in group P (p = 0.073).There is no significant difference between the two groups in the aspects of Apgar scores, birth weights and NICU </a:t>
            </a:r>
            <a:r>
              <a:rPr lang="en-IN" dirty="0" err="1"/>
              <a:t>admissions.Conclusion</a:t>
            </a:r>
            <a:r>
              <a:rPr lang="en-IN" dirty="0"/>
              <a:t>: This study shows that both Foley's catheter and PGE2 gel are equally effective in pre induction cervical ripening with better neonatal outcome with Foley’s catheter compared to that of PGE2 gel.</a:t>
            </a:r>
          </a:p>
          <a:p>
            <a:endParaRPr lang="en-IN" dirty="0"/>
          </a:p>
          <a:p>
            <a:r>
              <a:rPr lang="en-IN" dirty="0"/>
              <a:t>Shetty  SJ et al.</a:t>
            </a:r>
            <a:r>
              <a:rPr lang="en-IN" b="1" dirty="0"/>
              <a:t> </a:t>
            </a:r>
            <a:r>
              <a:rPr lang="en-IN" dirty="0"/>
              <a:t>Apr 2022  study that</a:t>
            </a:r>
            <a:r>
              <a:rPr lang="en-US" dirty="0"/>
              <a:t> Foley’s group had significantly higher change in Bishop’s score (3.12 vs. 2.66, P=0.04). The Foleys group required lesser number of further doses of gel as compared to gel group. No differences were found between the two groups with respect to induction to delivery interval, mode of delivery, non-reassuring fetal heart rate patterns, or baby weight. Foleys catheter was associated with greater change in Bishops score as compared to intracervical PGE2 gel. It was not associated with any side effect during induction process</a:t>
            </a:r>
            <a:r>
              <a:rPr lang="en-IN" dirty="0"/>
              <a:t> no significant difference  in mode of  delivery in two groups with P=0.688. The mean induction to delivery interval was 15.65±5.65 h in Foley’s group and 15.66±6.62 h in </a:t>
            </a:r>
            <a:r>
              <a:rPr lang="en-IN" dirty="0" err="1"/>
              <a:t>dinoprostone</a:t>
            </a:r>
            <a:r>
              <a:rPr lang="en-IN" dirty="0"/>
              <a:t> gel group. </a:t>
            </a:r>
            <a:r>
              <a:rPr lang="en-IN" sz="1800" dirty="0"/>
              <a:t>The difference was not statistically significant. (P=0.991) </a:t>
            </a:r>
            <a:r>
              <a:rPr lang="en-IN" dirty="0"/>
              <a:t>.</a:t>
            </a:r>
            <a:r>
              <a:rPr lang="en-IN" sz="1800" dirty="0"/>
              <a:t>The most common indication for LSCS was failure to progress in Foley’s group whereas failed induction in gel group. About 26% of women delivered in &lt;12 h in Foleys group and 4% of  women required &gt;24 h whereas 34% of  women delivered in &lt;12 h and 12 % required &gt;24 h in </a:t>
            </a:r>
            <a:r>
              <a:rPr lang="en-IN" sz="1800" dirty="0" err="1"/>
              <a:t>dinoprostone</a:t>
            </a:r>
            <a:r>
              <a:rPr lang="en-IN" sz="1800" dirty="0"/>
              <a:t> gel group When side effects such as GI effects or tachysystole were compared, there was no such S/E in Foley’s group </a:t>
            </a:r>
            <a:r>
              <a:rPr lang="en-IN" dirty="0"/>
              <a:t>.</a:t>
            </a:r>
            <a:r>
              <a:rPr lang="en-IN" sz="1800" dirty="0"/>
              <a:t>There was no  significant difference in  postpartum fever between the two groups. There was no statistically significant difference in </a:t>
            </a:r>
            <a:r>
              <a:rPr lang="en-IN" sz="1800" dirty="0" err="1"/>
              <a:t>fetal</a:t>
            </a:r>
            <a:r>
              <a:rPr lang="en-IN" sz="1800" dirty="0"/>
              <a:t> outcome  in terms of birth NICU admission.</a:t>
            </a:r>
          </a:p>
          <a:p>
            <a:endParaRPr lang="en-IN" dirty="0"/>
          </a:p>
        </p:txBody>
      </p:sp>
    </p:spTree>
    <p:extLst>
      <p:ext uri="{BB962C8B-B14F-4D97-AF65-F5344CB8AC3E}">
        <p14:creationId xmlns:p14="http://schemas.microsoft.com/office/powerpoint/2010/main" val="2758678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5C4363-BACA-CE95-A9CB-B63016AD3FDB}"/>
              </a:ext>
            </a:extLst>
          </p:cNvPr>
          <p:cNvSpPr txBox="1"/>
          <p:nvPr/>
        </p:nvSpPr>
        <p:spPr>
          <a:xfrm>
            <a:off x="289089" y="688158"/>
            <a:ext cx="11613822" cy="3508653"/>
          </a:xfrm>
          <a:prstGeom prst="rect">
            <a:avLst/>
          </a:prstGeom>
          <a:noFill/>
        </p:spPr>
        <p:txBody>
          <a:bodyPr wrap="square">
            <a:spAutoFit/>
          </a:bodyPr>
          <a:lstStyle/>
          <a:p>
            <a:r>
              <a:rPr lang="en-IN" sz="2400" b="1" dirty="0"/>
              <a:t>RECENT STUDY ON INDUCTION OF LABOUR</a:t>
            </a:r>
          </a:p>
          <a:p>
            <a:r>
              <a:rPr lang="en-IN" dirty="0"/>
              <a:t> X Liu et al., </a:t>
            </a:r>
            <a:r>
              <a:rPr lang="en-IN" b="1" dirty="0"/>
              <a:t>AJOG ,2024 [47] </a:t>
            </a:r>
            <a:r>
              <a:rPr lang="en-IN" dirty="0"/>
              <a:t>study of vaginal </a:t>
            </a:r>
            <a:r>
              <a:rPr lang="en-IN" dirty="0" err="1"/>
              <a:t>dinoprostone</a:t>
            </a:r>
            <a:r>
              <a:rPr lang="en-IN" dirty="0"/>
              <a:t> versus Foley catheter for induction of </a:t>
            </a:r>
            <a:r>
              <a:rPr lang="en-IN" dirty="0" err="1"/>
              <a:t>labor</a:t>
            </a:r>
            <a:r>
              <a:rPr lang="en-IN" dirty="0"/>
              <a:t>: parallel, open-label randomized controlled trial in randomly assigned 1,860 women to vaginal </a:t>
            </a:r>
            <a:r>
              <a:rPr lang="en-IN" dirty="0" err="1"/>
              <a:t>dinoprostone</a:t>
            </a:r>
            <a:r>
              <a:rPr lang="en-IN" dirty="0"/>
              <a:t> (n ¼ 930) or </a:t>
            </a:r>
            <a:r>
              <a:rPr lang="en-IN" dirty="0" err="1"/>
              <a:t>Foleycatheter</a:t>
            </a:r>
            <a:r>
              <a:rPr lang="en-IN" dirty="0"/>
              <a:t> (n ¼ 930). The vaginal birth rates were 72.8% (677/930) vs.69.9% (650/930) in vaginal </a:t>
            </a:r>
            <a:r>
              <a:rPr lang="en-IN" dirty="0" err="1"/>
              <a:t>dinoprostone</a:t>
            </a:r>
            <a:r>
              <a:rPr lang="en-IN" dirty="0"/>
              <a:t> and Foley catheter,</a:t>
            </a:r>
          </a:p>
          <a:p>
            <a:r>
              <a:rPr lang="en-IN" dirty="0"/>
              <a:t>respectively (</a:t>
            </a:r>
            <a:r>
              <a:rPr lang="en-IN" dirty="0" err="1"/>
              <a:t>aRR</a:t>
            </a:r>
            <a:r>
              <a:rPr lang="en-IN" dirty="0"/>
              <a:t> 1.04, 95% CI 0.98 to 1.10), with no difference intime to vaginal delivery. The composite poor perinatal outcomes were not significantly different between the two groups (4.5% vs.3.8%, </a:t>
            </a:r>
            <a:r>
              <a:rPr lang="en-IN" dirty="0" err="1"/>
              <a:t>aRR</a:t>
            </a:r>
            <a:r>
              <a:rPr lang="en-IN" dirty="0"/>
              <a:t> 1.21, 95% CI 0.78 to 1.88), but more neonatal asphyxia occurred in the </a:t>
            </a:r>
            <a:r>
              <a:rPr lang="en-IN" dirty="0" err="1"/>
              <a:t>dinoprostone</a:t>
            </a:r>
            <a:r>
              <a:rPr lang="en-IN" dirty="0"/>
              <a:t> group (1.2% vs. 0.2%, </a:t>
            </a:r>
            <a:r>
              <a:rPr lang="en-IN" dirty="0" err="1"/>
              <a:t>aRR</a:t>
            </a:r>
            <a:r>
              <a:rPr lang="en-IN" dirty="0"/>
              <a:t> 5.39, 95%CI 1.22 to 23.92). </a:t>
            </a:r>
            <a:r>
              <a:rPr lang="en-IN" dirty="0" err="1"/>
              <a:t>Dinoprostone</a:t>
            </a:r>
            <a:r>
              <a:rPr lang="en-IN" dirty="0"/>
              <a:t> was less likely complicated with suspected intrapartum infection (</a:t>
            </a:r>
            <a:r>
              <a:rPr lang="en-IN" dirty="0" err="1"/>
              <a:t>aRR</a:t>
            </a:r>
            <a:r>
              <a:rPr lang="en-IN" dirty="0"/>
              <a:t>: 0.62, 95% CI 0.44-0.88) and postpartum infection (</a:t>
            </a:r>
            <a:r>
              <a:rPr lang="en-IN" dirty="0" err="1"/>
              <a:t>aRR</a:t>
            </a:r>
            <a:r>
              <a:rPr lang="en-IN" dirty="0"/>
              <a:t>: 0.38, 95% CI 0.20-0.72). </a:t>
            </a:r>
            <a:r>
              <a:rPr lang="en-IN" dirty="0" err="1"/>
              <a:t>So,In</a:t>
            </a:r>
            <a:r>
              <a:rPr lang="en-IN" dirty="0"/>
              <a:t> term pregnant women with an </a:t>
            </a:r>
            <a:r>
              <a:rPr lang="en-IN" dirty="0" err="1"/>
              <a:t>unfavorable</a:t>
            </a:r>
            <a:r>
              <a:rPr lang="en-IN" dirty="0"/>
              <a:t> cervix, IOL with vaginal </a:t>
            </a:r>
            <a:r>
              <a:rPr lang="en-IN" dirty="0" err="1"/>
              <a:t>dinoprostone</a:t>
            </a:r>
            <a:r>
              <a:rPr lang="en-IN" dirty="0"/>
              <a:t> or Foley catheter has similar effectiveness. Foley catheter is safer for neonates, while it may result in a higher risk of maternal infection.</a:t>
            </a:r>
          </a:p>
          <a:p>
            <a:endParaRPr lang="en-IN" dirty="0"/>
          </a:p>
        </p:txBody>
      </p:sp>
    </p:spTree>
    <p:extLst>
      <p:ext uri="{BB962C8B-B14F-4D97-AF65-F5344CB8AC3E}">
        <p14:creationId xmlns:p14="http://schemas.microsoft.com/office/powerpoint/2010/main" val="7404430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AD99F3-F433-8527-B8AA-96FF24E42803}"/>
              </a:ext>
            </a:extLst>
          </p:cNvPr>
          <p:cNvSpPr txBox="1"/>
          <p:nvPr/>
        </p:nvSpPr>
        <p:spPr>
          <a:xfrm>
            <a:off x="245532" y="273377"/>
            <a:ext cx="11813270" cy="5078313"/>
          </a:xfrm>
          <a:prstGeom prst="rect">
            <a:avLst/>
          </a:prstGeom>
          <a:noFill/>
        </p:spPr>
        <p:txBody>
          <a:bodyPr wrap="square">
            <a:spAutoFit/>
          </a:bodyPr>
          <a:lstStyle/>
          <a:p>
            <a:r>
              <a:rPr lang="en-IN" dirty="0"/>
              <a:t>Marieke Dt de </a:t>
            </a:r>
            <a:r>
              <a:rPr lang="en-IN" dirty="0" err="1"/>
              <a:t>Vaan</a:t>
            </a:r>
            <a:r>
              <a:rPr lang="en-IN" dirty="0"/>
              <a:t> et al. Cochrane Database </a:t>
            </a:r>
            <a:r>
              <a:rPr lang="en-IN" dirty="0" err="1"/>
              <a:t>Syst</a:t>
            </a:r>
            <a:r>
              <a:rPr lang="en-IN" dirty="0"/>
              <a:t> Rev. 2023.Balloon versus vaginal PGE2: there may be little or no difference in vaginal deliveries not achieved within 24 hours (risk ratio (RR) 1.01, 95% confidence interval (CI) 0.82 to 1.26; 7 studies; 1685 women; low‐quality evidence) and there probably is little or no difference in caesarean sections (RR 1.00, 95% CI 0.92 to 1.09; 28 studies; 6619 women; moderate‐quality evidence) between induction of labour with a balloon catheter and vaginal PGE2. A balloon catheter probably reduces the risk of uterine hyperstimulation with </a:t>
            </a:r>
            <a:r>
              <a:rPr lang="en-IN" dirty="0" err="1"/>
              <a:t>fetal</a:t>
            </a:r>
            <a:r>
              <a:rPr lang="en-IN" dirty="0"/>
              <a:t> heart rate (FHR) changes (RR 0.35, 95% CI 0.18 to 0.67; 6 studies; 1966 women; moderate‐quality evidence), serious neonatal morbidity or perinatal death (RR 0.48, 95% CI 0.25 to 0.93; 8 studies; 2757 women; moderate‐quality evidence) and may slightly reduce the risk of a neonatal intensive care unit (NICU) admission (RR 0.82, 95% CI 0.65 to 1.04; 3647 women; 12 studies; low‐quality evidence). It is uncertain whether there is a difference in serious maternal morbidity or death (RR 0.20, 95% CI 0.01 to 4.12; 4 studies; 1481 women) or five‐minute Apgar score &lt; 7 (RR 0.74, 95% CI 0.49 to 1.14; 4271 women; 14 studies) because the quality of the evidence was found to be very low and low, respectively.</a:t>
            </a:r>
          </a:p>
          <a:p>
            <a:endParaRPr lang="en-IN" dirty="0"/>
          </a:p>
          <a:p>
            <a:r>
              <a:rPr lang="en-US" dirty="0"/>
              <a:t> </a:t>
            </a:r>
            <a:r>
              <a:rPr lang="en-US" dirty="0" err="1"/>
              <a:t>Vaknin</a:t>
            </a:r>
            <a:r>
              <a:rPr lang="en-US" dirty="0"/>
              <a:t> Z, Kurzweil Y and Sherman D. Foley </a:t>
            </a:r>
          </a:p>
          <a:p>
            <a:r>
              <a:rPr lang="en-US" dirty="0"/>
              <a:t>catheter balloon vs locally applied prostaglandins for cervical ripening and labor induction: a </a:t>
            </a:r>
          </a:p>
          <a:p>
            <a:r>
              <a:rPr lang="en-US" dirty="0"/>
              <a:t>systematic review and </a:t>
            </a:r>
            <a:r>
              <a:rPr lang="en-US" dirty="0" err="1"/>
              <a:t>metaanalysis</a:t>
            </a:r>
            <a:r>
              <a:rPr lang="en-US" dirty="0"/>
              <a:t>. Am J </a:t>
            </a:r>
            <a:r>
              <a:rPr lang="en-US" dirty="0" err="1"/>
              <a:t>Obstet</a:t>
            </a:r>
            <a:r>
              <a:rPr lang="en-US" dirty="0"/>
              <a:t> </a:t>
            </a:r>
            <a:r>
              <a:rPr lang="en-US" dirty="0" err="1"/>
              <a:t>Gynecol</a:t>
            </a:r>
            <a:r>
              <a:rPr lang="en-US" dirty="0"/>
              <a:t> 2010; 203: 418-429 the mean Bishop scores at 12 h in Groups A and B were 7.62 and 5.16, respectively, and were significantly different (P &lt; 0.0001). The Bishop score difference between ‘0’ and 12 h was also significantly higher in women in Group A. The greater change in Bishop score in the present study explained the better efficacy of Foley catheter balloon than </a:t>
            </a:r>
            <a:r>
              <a:rPr lang="en-US" dirty="0" err="1"/>
              <a:t>Cerviprime</a:t>
            </a:r>
            <a:r>
              <a:rPr lang="en-US" dirty="0"/>
              <a:t> gel in the preinduction ripening of the cervix.</a:t>
            </a:r>
            <a:endParaRPr lang="en-IN" dirty="0"/>
          </a:p>
        </p:txBody>
      </p:sp>
    </p:spTree>
    <p:extLst>
      <p:ext uri="{BB962C8B-B14F-4D97-AF65-F5344CB8AC3E}">
        <p14:creationId xmlns:p14="http://schemas.microsoft.com/office/powerpoint/2010/main" val="208015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52B06C7-A25C-3C14-2DA0-9827F7A7993D}"/>
              </a:ext>
            </a:extLst>
          </p:cNvPr>
          <p:cNvSpPr txBox="1"/>
          <p:nvPr/>
        </p:nvSpPr>
        <p:spPr>
          <a:xfrm>
            <a:off x="216816" y="197963"/>
            <a:ext cx="11755225" cy="5755422"/>
          </a:xfrm>
          <a:prstGeom prst="rect">
            <a:avLst/>
          </a:prstGeom>
          <a:noFill/>
        </p:spPr>
        <p:txBody>
          <a:bodyPr wrap="square">
            <a:spAutoFit/>
          </a:bodyPr>
          <a:lstStyle/>
          <a:p>
            <a:r>
              <a:rPr lang="en-IN" sz="1600" dirty="0"/>
              <a:t>Table-2  with respective diagram shows: maternal ages and parity distribution: </a:t>
            </a:r>
          </a:p>
          <a:p>
            <a:r>
              <a:rPr lang="en-IN" sz="1600" dirty="0"/>
              <a:t>There is no significant statistical difference in maternal age (23.76± 4.17 in year vs 24.29±4.53  in year; </a:t>
            </a:r>
          </a:p>
          <a:p>
            <a:r>
              <a:rPr lang="en-IN" sz="1600" dirty="0"/>
              <a:t>p=0.510).</a:t>
            </a:r>
          </a:p>
          <a:p>
            <a:r>
              <a:rPr lang="en-IN" sz="1600" dirty="0"/>
              <a:t>From Table-3 it is seen that Maximum patients from the two groups were </a:t>
            </a:r>
            <a:r>
              <a:rPr lang="en-IN" sz="1600" dirty="0" err="1"/>
              <a:t>primi</a:t>
            </a:r>
            <a:r>
              <a:rPr lang="en-IN" sz="1600" dirty="0"/>
              <a:t> gravida  (71.7% vs 73.3%) and proportion of second gravida: (28.3% vs 26.7%) with p=0.772 which is non significant. </a:t>
            </a:r>
          </a:p>
          <a:p>
            <a:endParaRPr lang="en-US" sz="1600" dirty="0"/>
          </a:p>
          <a:p>
            <a:endParaRPr lang="en-US" sz="1600" dirty="0"/>
          </a:p>
          <a:p>
            <a:r>
              <a:rPr lang="en-US" sz="1600" dirty="0"/>
              <a:t>Table 6 with respective diagrams shows that Bishop’s score was assessed for both Foley's Induction and PGE2 Gel Induction at different time points. </a:t>
            </a:r>
          </a:p>
          <a:p>
            <a:r>
              <a:rPr lang="en-US" sz="1600" dirty="0"/>
              <a:t>Pre-induction, Foley’s had a mean Bishop’s score of 2.87 with a SD=0.77, and PGE 2 gel had a mean score of 2.93 with a SD =0.80. The unpaired t-test for pre-induction scores showed a t value of 0.66 and a p-value =0.509, indicating no significant difference between the groups.</a:t>
            </a:r>
          </a:p>
          <a:p>
            <a:r>
              <a:rPr lang="en-US" sz="1600" dirty="0"/>
              <a:t>After 6 hours post-induction, Foley’s had a mean Bishop’s score of 7.39 (SD = 1.40) and PGE2 gel had a mean score of 7.88 (SD = 1.63). The t-test yielded a t-value of 2.47 and a p-value = 0.014, showing a statistically significant difference favoring PGE2 gel induction.</a:t>
            </a:r>
          </a:p>
          <a:p>
            <a:r>
              <a:rPr lang="en-US" sz="1600" dirty="0"/>
              <a:t>While after 12 hours post-induction, Foley’s had a mean Bishop’s score of 8.94 (SD = 1.53) and PGE2 gel had a mean score of 8.98 (SD = 1.52), with a t-value of 0.13 and a p-value= 0.899, indicating no significant difference between the groups at this time point.</a:t>
            </a:r>
          </a:p>
          <a:p>
            <a:endParaRPr lang="en-US" sz="1600" dirty="0"/>
          </a:p>
          <a:p>
            <a:r>
              <a:rPr lang="en-US" sz="1600" dirty="0"/>
              <a:t>From this comparison, one might interpret that </a:t>
            </a:r>
            <a:r>
              <a:rPr lang="en-US" sz="1600" dirty="0" err="1"/>
              <a:t>Dinoprostone</a:t>
            </a:r>
            <a:r>
              <a:rPr lang="en-US" sz="1600" dirty="0"/>
              <a:t> is faster acting in cervical ripening and induction of labor over a shorter period (6 hours), whereas FC&amp;EASI (Foley's catheter with EASI) shows a similar effect over a longer period (12s hours).Therefore, </a:t>
            </a:r>
            <a:r>
              <a:rPr lang="en-US" sz="1600" dirty="0" err="1"/>
              <a:t>Dinoprostone</a:t>
            </a:r>
            <a:r>
              <a:rPr lang="en-US" sz="1600" dirty="0"/>
              <a:t> could be considered faster acting initially, while FC&amp;EASI might have a slower but potentially more sustained effect over a longer duration.</a:t>
            </a:r>
          </a:p>
          <a:p>
            <a:endParaRPr lang="en-US" sz="1600" dirty="0"/>
          </a:p>
          <a:p>
            <a:endParaRPr lang="en-US" sz="1600" dirty="0"/>
          </a:p>
          <a:p>
            <a:endParaRPr lang="en-US" sz="1600" dirty="0"/>
          </a:p>
        </p:txBody>
      </p:sp>
    </p:spTree>
    <p:extLst>
      <p:ext uri="{BB962C8B-B14F-4D97-AF65-F5344CB8AC3E}">
        <p14:creationId xmlns:p14="http://schemas.microsoft.com/office/powerpoint/2010/main" val="25398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932B4C-DF2E-B11F-341F-47F717B5D321}"/>
              </a:ext>
            </a:extLst>
          </p:cNvPr>
          <p:cNvSpPr txBox="1"/>
          <p:nvPr/>
        </p:nvSpPr>
        <p:spPr>
          <a:xfrm>
            <a:off x="301657" y="282804"/>
            <a:ext cx="11623250" cy="6001643"/>
          </a:xfrm>
          <a:prstGeom prst="rect">
            <a:avLst/>
          </a:prstGeom>
          <a:noFill/>
        </p:spPr>
        <p:txBody>
          <a:bodyPr wrap="square">
            <a:spAutoFit/>
          </a:bodyPr>
          <a:lstStyle/>
          <a:p>
            <a:r>
              <a:rPr lang="en-IN" sz="1600" dirty="0"/>
              <a:t> In contrast to our present study </a:t>
            </a:r>
            <a:r>
              <a:rPr lang="en-US" sz="1600" dirty="0"/>
              <a:t>several recent studies have investigated the effectiveness of Foley catheter balloon versus prostaglandin E2 gel for cervical ripening before labor induction. </a:t>
            </a:r>
            <a:r>
              <a:rPr lang="en-US" sz="1600" dirty="0" err="1"/>
              <a:t>Sciscione</a:t>
            </a:r>
            <a:r>
              <a:rPr lang="en-US" sz="1600" dirty="0"/>
              <a:t> et al. found that after preinduction ripening, the Bishop score was significantly higher in the Foley group compared to the gel group (6.5 vs. 5.1, P &lt; 0.001). They also noted a greater increase in Bishop score with the Foley catheter (3.5 vs. 2.7, P = 0.015), along with a shorter induction time. </a:t>
            </a:r>
          </a:p>
          <a:p>
            <a:endParaRPr lang="en-US" sz="1600" dirty="0"/>
          </a:p>
          <a:p>
            <a:r>
              <a:rPr lang="en-US" sz="1600" dirty="0"/>
              <a:t>Similarly, Shetty SJ et al. (April 2022) reported a significantly higher change in Bishop score with the Foley catheter compared to prostaglandin gel (3.12 vs. 2.66, P = 0.04), and observed that fewer women in the Foley group required additional doses of gel.</a:t>
            </a:r>
          </a:p>
          <a:p>
            <a:r>
              <a:rPr lang="en-US" sz="1600" dirty="0"/>
              <a:t>Additionally, R </a:t>
            </a:r>
            <a:r>
              <a:rPr lang="en-US" sz="1600" dirty="0" err="1"/>
              <a:t>Dalui</a:t>
            </a:r>
            <a:r>
              <a:rPr lang="en-US" sz="1600" dirty="0"/>
              <a:t> et al.'s study highlighted significantly different mean Bishop scores at 12 hours between the Foley and gel groups (7.62 vs. 5.16, P &lt; 0.0001), indicating more effective cervical ripening with the Foley catheter. They attributed the superior efficacy of the Foley catheter to the greater Bishop score changes observed within 12 hours compared to </a:t>
            </a:r>
            <a:r>
              <a:rPr lang="en-US" sz="1600" dirty="0" err="1"/>
              <a:t>Dinoprostone</a:t>
            </a:r>
            <a:r>
              <a:rPr lang="en-US" sz="1600" dirty="0"/>
              <a:t> gel.</a:t>
            </a:r>
          </a:p>
          <a:p>
            <a:endParaRPr lang="en-US" sz="1600" dirty="0"/>
          </a:p>
          <a:p>
            <a:r>
              <a:rPr lang="en-US" sz="1600" dirty="0"/>
              <a:t>The above study showing different result compare to our present study might be due to varied results possibly influenced by factors such as pre induction  Bishop score, methods of Foley catheter application (including varying volumes of extra amniotic saline like 30ml/40ml/60ml), types of gel used, and differing inclusion criteria. These discrepancies make it challenging to determine the superior approach as methodologies across studies differ, leading to variable outcomes. </a:t>
            </a:r>
          </a:p>
          <a:p>
            <a:endParaRPr lang="en-US" sz="1600" dirty="0"/>
          </a:p>
          <a:p>
            <a:r>
              <a:rPr lang="en-US" sz="1600" dirty="0"/>
              <a:t> In Table 6  the study compared induction to delivery intervals (IDI) between Foley's induction and PGE2 gel induction , where finding is significant differences. Foley's Group  had a mean IDI of 17.69 hours (SD = 10.35), whereas PGE2 gel Group had 14.37 hours (SD = 9.13), resulting in a p-value =0.0093, indicating statistical significance. This suggests that Foley's method leads to longer IDIs compared to PGE2 gel induction, providing important insights for clinicians in choosing the most effective approach for labor induction based on duration considerations.</a:t>
            </a:r>
          </a:p>
          <a:p>
            <a:r>
              <a:rPr lang="en-US" sz="1600" dirty="0"/>
              <a:t> </a:t>
            </a:r>
          </a:p>
          <a:p>
            <a:endParaRPr lang="en-US" sz="1600" dirty="0"/>
          </a:p>
          <a:p>
            <a:endParaRPr lang="en-IN" sz="1600" dirty="0"/>
          </a:p>
        </p:txBody>
      </p:sp>
    </p:spTree>
    <p:extLst>
      <p:ext uri="{BB962C8B-B14F-4D97-AF65-F5344CB8AC3E}">
        <p14:creationId xmlns:p14="http://schemas.microsoft.com/office/powerpoint/2010/main" val="125695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55A1C7-C9D6-0570-2B82-5FFDF3A8CDFC}"/>
              </a:ext>
            </a:extLst>
          </p:cNvPr>
          <p:cNvSpPr txBox="1"/>
          <p:nvPr/>
        </p:nvSpPr>
        <p:spPr>
          <a:xfrm>
            <a:off x="150828" y="273377"/>
            <a:ext cx="11811785" cy="4247317"/>
          </a:xfrm>
          <a:prstGeom prst="rect">
            <a:avLst/>
          </a:prstGeom>
          <a:noFill/>
        </p:spPr>
        <p:txBody>
          <a:bodyPr wrap="square">
            <a:spAutoFit/>
          </a:bodyPr>
          <a:lstStyle/>
          <a:p>
            <a:r>
              <a:rPr lang="en-US" sz="1800" dirty="0"/>
              <a:t>The effectiveness of different methods for labor induction has been widely studied, yielding varied outcomes across different trials. </a:t>
            </a:r>
            <a:r>
              <a:rPr lang="en-US" sz="1800" dirty="0" err="1"/>
              <a:t>Jozwiak</a:t>
            </a:r>
            <a:r>
              <a:rPr lang="en-US" sz="1800" dirty="0"/>
              <a:t> et al. in the Netherlands (2011) and Henry et al. in Australia (2013) compared the use of Foley catheter and prostaglandin E2 (PGE2) gel for induction of labor. They found that PGE2 gel resulted in a higher rate of vaginal delivery within 12 hours compared to the Foley catheter, although the latter group required more oxytocin augmentation. Moreover, the interval from cervical ripening to vaginal delivery was shorter with PGE2. </a:t>
            </a:r>
          </a:p>
          <a:p>
            <a:r>
              <a:rPr lang="en-US" sz="1800" dirty="0"/>
              <a:t>Conversely, </a:t>
            </a:r>
            <a:r>
              <a:rPr lang="en-US" sz="1800" dirty="0" err="1"/>
              <a:t>Sciscione</a:t>
            </a:r>
            <a:r>
              <a:rPr lang="en-US" sz="1800" dirty="0"/>
              <a:t> et al. (1999) reported longer induction-to-delivery intervals with PGE2 gel compared to intracervical Foley catheter, as did Mizrachi et al. (2016) in Israel, where Foley catheter induction led to faster deliveries but also necessitated more oxytocin augmentation. </a:t>
            </a:r>
          </a:p>
          <a:p>
            <a:r>
              <a:rPr lang="en-US" sz="1800" dirty="0"/>
              <a:t>Pennell et al. (2009) observed longer induction-to-delivery times with double balloon catheters compared to PGE2. Edwards et al. (2014) found shorter induction-to-delivery times with Foley catheter compared to </a:t>
            </a:r>
            <a:r>
              <a:rPr lang="en-US" sz="1800" dirty="0" err="1"/>
              <a:t>dinoprostone</a:t>
            </a:r>
            <a:r>
              <a:rPr lang="en-US" sz="1800" dirty="0"/>
              <a:t>, though cesarean rates were statistically non-significant.</a:t>
            </a:r>
          </a:p>
          <a:p>
            <a:r>
              <a:rPr lang="en-US" sz="1800" dirty="0"/>
              <a:t> Rajeswari A. and </a:t>
            </a:r>
            <a:r>
              <a:rPr lang="en-US" sz="1800" dirty="0" err="1"/>
              <a:t>Sivaranjan</a:t>
            </a:r>
            <a:r>
              <a:rPr lang="en-US" sz="1800" dirty="0"/>
              <a:t> P.'s comparative study highlighted significantly shorter induction-to-delivery intervals with </a:t>
            </a:r>
            <a:r>
              <a:rPr lang="en-US" sz="1800" dirty="0" err="1"/>
              <a:t>dinoprostone</a:t>
            </a:r>
            <a:r>
              <a:rPr lang="en-US" sz="1800" dirty="0"/>
              <a:t>. These findings underscore the complexity and variability in labor induction methods, influencing outcomes such as delivery times and the need for additional interventions like oxytocin augmentation or cesarean sections which shows almost similar finding as our present study.</a:t>
            </a:r>
            <a:endParaRPr lang="en-US" sz="4000" dirty="0"/>
          </a:p>
        </p:txBody>
      </p:sp>
    </p:spTree>
    <p:extLst>
      <p:ext uri="{BB962C8B-B14F-4D97-AF65-F5344CB8AC3E}">
        <p14:creationId xmlns:p14="http://schemas.microsoft.com/office/powerpoint/2010/main" val="36687644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B3755-7CC0-A6AC-1007-732065585939}"/>
              </a:ext>
            </a:extLst>
          </p:cNvPr>
          <p:cNvSpPr txBox="1"/>
          <p:nvPr/>
        </p:nvSpPr>
        <p:spPr>
          <a:xfrm>
            <a:off x="263951" y="235670"/>
            <a:ext cx="11632676" cy="7571303"/>
          </a:xfrm>
          <a:prstGeom prst="rect">
            <a:avLst/>
          </a:prstGeom>
          <a:noFill/>
        </p:spPr>
        <p:txBody>
          <a:bodyPr wrap="square">
            <a:spAutoFit/>
          </a:bodyPr>
          <a:lstStyle/>
          <a:p>
            <a:r>
              <a:rPr lang="en-US" dirty="0"/>
              <a:t>The study presented in Table 10 compares the rates of Cesarean sections (C-sections) between two groups undergoing different induction methods: GROUP-A, induced using Foley's catheter, and GROUP-B, induced using PGE2 gel. According to the data, 52.5% of pregnancies in Foley’s resulted in a C-section, while 41.7% of pregnancies in PGE 2 gel  had a C-section. Statistical analysis showed a chi-sq= 2.83 with a (p-value =0.093), indicating that there is no significant difference in C-section rates between the two groups. </a:t>
            </a:r>
          </a:p>
          <a:p>
            <a:endParaRPr lang="en-US" dirty="0"/>
          </a:p>
          <a:p>
            <a:r>
              <a:rPr lang="en-US" dirty="0"/>
              <a:t>Several studies have explored in which Marieke Dt de </a:t>
            </a:r>
            <a:r>
              <a:rPr lang="en-US" dirty="0" err="1"/>
              <a:t>Vaan</a:t>
            </a:r>
            <a:r>
              <a:rPr lang="en-US" dirty="0"/>
              <a:t> et al. (2023) concluded that there is likely no significant difference in achieving vaginal deliveries within 24 hours or in rates of Cesarean sections between induction with a balloon catheter and vaginal PGE2. This finding suggests that both methods are similarly effective, offering clinicians flexibility in choosing appropriate strategies for labor induction. </a:t>
            </a:r>
          </a:p>
          <a:p>
            <a:endParaRPr lang="en-US" dirty="0"/>
          </a:p>
          <a:p>
            <a:r>
              <a:rPr lang="en-US" dirty="0"/>
              <a:t>Similarly, </a:t>
            </a:r>
            <a:r>
              <a:rPr lang="en-US" dirty="0" err="1"/>
              <a:t>Jozwiak</a:t>
            </a:r>
            <a:r>
              <a:rPr lang="en-US" dirty="0"/>
              <a:t> et al. (2011) conducted randomized controlled trials comparing PGE2 gel and Foley catheters, finding comparable Cesarean section rates between the two methods. Their meta-analysis further supported that Foley catheters did not reduce Cesarean rates significantly. </a:t>
            </a:r>
            <a:r>
              <a:rPr lang="en-US" dirty="0" err="1"/>
              <a:t>Barda</a:t>
            </a:r>
            <a:r>
              <a:rPr lang="en-US" dirty="0"/>
              <a:t> et al. (2017) also reported non-significant differences in Cesarean section rates, consistent with these findings.</a:t>
            </a:r>
          </a:p>
          <a:p>
            <a:r>
              <a:rPr lang="en-US" dirty="0"/>
              <a:t> Conversely, Edwards et al. (2014) observed that more patients delivered within 24 hours with Foley catheters compared to </a:t>
            </a:r>
            <a:r>
              <a:rPr lang="en-US" dirty="0" err="1"/>
              <a:t>dinoprostone</a:t>
            </a:r>
            <a:r>
              <a:rPr lang="en-US" dirty="0"/>
              <a:t>, though Cesarean delivery rates did not significantly different.</a:t>
            </a:r>
          </a:p>
          <a:p>
            <a:endParaRPr lang="en-US" dirty="0"/>
          </a:p>
          <a:p>
            <a:r>
              <a:rPr lang="en-US" dirty="0"/>
              <a:t>The study found that although a 10% difference was statistically insignificant, it remains clinically relevant due to the small sample size potentially increasing type 2 beta error. Notably, there was a tendency towards higher </a:t>
            </a:r>
            <a:r>
              <a:rPr lang="en-US" dirty="0" err="1"/>
              <a:t>Vd</a:t>
            </a:r>
            <a:r>
              <a:rPr lang="en-US" dirty="0"/>
              <a:t> in the PGE 2 gel group, but this came with added costs in terms of maternal and neonatal complications, which will be discussed later. The success of both methods varied based on induction indication, pre-induction scores, Foley's induction method, PGE2 gel dosage, and consistency in administration. </a:t>
            </a:r>
            <a:endParaRPr lang="en-IN" dirty="0"/>
          </a:p>
          <a:p>
            <a:r>
              <a:rPr lang="en-IN" dirty="0"/>
              <a:t> </a:t>
            </a:r>
            <a:endParaRPr lang="en-US" dirty="0"/>
          </a:p>
          <a:p>
            <a:endParaRPr lang="en-US" sz="1800" dirty="0"/>
          </a:p>
          <a:p>
            <a:endParaRPr lang="en-US" dirty="0"/>
          </a:p>
          <a:p>
            <a:endParaRPr lang="en-IN" b="1" dirty="0"/>
          </a:p>
        </p:txBody>
      </p:sp>
    </p:spTree>
    <p:extLst>
      <p:ext uri="{BB962C8B-B14F-4D97-AF65-F5344CB8AC3E}">
        <p14:creationId xmlns:p14="http://schemas.microsoft.com/office/powerpoint/2010/main" val="45864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85D22C-16CC-7813-7398-3DBA337C2F06}"/>
              </a:ext>
            </a:extLst>
          </p:cNvPr>
          <p:cNvSpPr txBox="1"/>
          <p:nvPr/>
        </p:nvSpPr>
        <p:spPr>
          <a:xfrm>
            <a:off x="103695" y="320511"/>
            <a:ext cx="11896627" cy="1477328"/>
          </a:xfrm>
          <a:prstGeom prst="rect">
            <a:avLst/>
          </a:prstGeom>
          <a:noFill/>
        </p:spPr>
        <p:txBody>
          <a:bodyPr wrap="square">
            <a:spAutoFit/>
          </a:bodyPr>
          <a:lstStyle/>
          <a:p>
            <a:r>
              <a:rPr lang="en-US" dirty="0"/>
              <a:t>Conditions like IUGR suggested a higher risk of fetal compromise with PGE 2 gel, potentially leading to hyperstimulation and subsequent fetal distress, thereby increasing the likelihood of C-sections over vaginal deliveries.</a:t>
            </a:r>
            <a:r>
              <a:rPr lang="en-IN" dirty="0"/>
              <a:t>In our study we have not included any pregnant women who is </a:t>
            </a:r>
            <a:r>
              <a:rPr lang="en-IN" dirty="0" err="1"/>
              <a:t>fetal</a:t>
            </a:r>
            <a:r>
              <a:rPr lang="en-IN" dirty="0"/>
              <a:t> compromise because we consider it's as confounding variables in our outcome. Therefore participants in our study mostly uncomplicated except pregnancy who had crossed beyond expected date of delivery.</a:t>
            </a:r>
          </a:p>
        </p:txBody>
      </p:sp>
    </p:spTree>
    <p:extLst>
      <p:ext uri="{BB962C8B-B14F-4D97-AF65-F5344CB8AC3E}">
        <p14:creationId xmlns:p14="http://schemas.microsoft.com/office/powerpoint/2010/main" val="108853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8FCCEA-3814-14C1-5304-4435C8C66ADF}"/>
              </a:ext>
            </a:extLst>
          </p:cNvPr>
          <p:cNvSpPr txBox="1"/>
          <p:nvPr/>
        </p:nvSpPr>
        <p:spPr>
          <a:xfrm>
            <a:off x="311084" y="339365"/>
            <a:ext cx="11642103" cy="7294305"/>
          </a:xfrm>
          <a:prstGeom prst="rect">
            <a:avLst/>
          </a:prstGeom>
          <a:noFill/>
        </p:spPr>
        <p:txBody>
          <a:bodyPr wrap="square">
            <a:spAutoFit/>
          </a:bodyPr>
          <a:lstStyle/>
          <a:p>
            <a:r>
              <a:rPr lang="en-IN" dirty="0"/>
              <a:t> </a:t>
            </a:r>
            <a:r>
              <a:rPr lang="en-US" dirty="0"/>
              <a:t>In the study comparing Foley's induction (GROUP-A) with PGE2 gel induction (GROUP-B), the occurrence of meconium-stained liquor (MSL) was investigated as an indicator of fetal distress. The results indicated that 18.3% of patients in Foley’s group  experienced MSL, while 26.7% in PGE2 gel had MSL. The statistical analysis using a chi-square test yielded a chi-sq value of 2.39 with a p-value =0.122. This suggests that there is no significant difference in the incidence of MSL between the two groups. </a:t>
            </a:r>
          </a:p>
          <a:p>
            <a:endParaRPr lang="en-IN" dirty="0"/>
          </a:p>
          <a:p>
            <a:r>
              <a:rPr lang="en-US" sz="1800" dirty="0"/>
              <a:t> In a study by D. Chawla et al. published in the Indonesian Journal of Obstetrics in 2023, it was found that the incidence of fetal distress, meconium-stained amniotic fluid, and APGAR score &lt;7 at 5 minutes was significantly higher with the use of PGE2 compared to Foley’s group</a:t>
            </a:r>
          </a:p>
          <a:p>
            <a:r>
              <a:rPr lang="en-US" sz="1800" dirty="0"/>
              <a:t>.</a:t>
            </a:r>
            <a:endParaRPr lang="en-US" dirty="0"/>
          </a:p>
          <a:p>
            <a:r>
              <a:rPr lang="en-US" dirty="0"/>
              <a:t>In a study comparing induction methods using Foley's catheter and PGE2 gel in obstetrics, Table 15, 16, and 17 present the outcomes analyzed. The admission rates to the Special Newborn Care Unit (SNCU) did not show a significant difference between Group A (Foley's Induction) and Group B (PGE2 Gel Induction). Additionally, at both 1 minute and 5 minutes after birth, APGAR scores did not differ significantly between the two groups, suggesting comparable initial neonatal health assessments. Various neonatal complications including meconium-stained amniotic fluid, birth asphyxia, respiratory distress, and poor or delayed cry were also evaluated. The study found no statistically significant disparities in the incidence of these complications between Group A and Group B.</a:t>
            </a:r>
          </a:p>
          <a:p>
            <a:endParaRPr lang="en-IN" dirty="0"/>
          </a:p>
          <a:p>
            <a:endParaRPr lang="en-IN" dirty="0"/>
          </a:p>
          <a:p>
            <a:endParaRPr lang="en-IN" dirty="0"/>
          </a:p>
          <a:p>
            <a:endParaRPr lang="en-US" dirty="0"/>
          </a:p>
          <a:p>
            <a:endParaRPr lang="en-US" dirty="0"/>
          </a:p>
          <a:p>
            <a:endParaRPr lang="en-IN" dirty="0"/>
          </a:p>
          <a:p>
            <a:endParaRPr lang="en-IN" dirty="0"/>
          </a:p>
          <a:p>
            <a:endParaRPr lang="en-IN" dirty="0"/>
          </a:p>
        </p:txBody>
      </p:sp>
    </p:spTree>
    <p:extLst>
      <p:ext uri="{BB962C8B-B14F-4D97-AF65-F5344CB8AC3E}">
        <p14:creationId xmlns:p14="http://schemas.microsoft.com/office/powerpoint/2010/main" val="890629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703FD9-B1E0-180F-59BA-81BD361C7B87}"/>
              </a:ext>
            </a:extLst>
          </p:cNvPr>
          <p:cNvSpPr txBox="1"/>
          <p:nvPr/>
        </p:nvSpPr>
        <p:spPr>
          <a:xfrm>
            <a:off x="169682" y="348793"/>
            <a:ext cx="11613823" cy="8710077"/>
          </a:xfrm>
          <a:prstGeom prst="rect">
            <a:avLst/>
          </a:prstGeom>
          <a:noFill/>
        </p:spPr>
        <p:txBody>
          <a:bodyPr wrap="square">
            <a:spAutoFit/>
          </a:bodyPr>
          <a:lstStyle/>
          <a:p>
            <a:r>
              <a:rPr lang="en-IN" sz="1600" dirty="0"/>
              <a:t> </a:t>
            </a:r>
            <a:endParaRPr lang="en-US" sz="1600" dirty="0"/>
          </a:p>
          <a:p>
            <a:r>
              <a:rPr lang="en-US" sz="1600" dirty="0"/>
              <a:t>Several recent studies have compared the outcomes of labor induction methods, particularly focusing on </a:t>
            </a:r>
            <a:r>
              <a:rPr lang="en-US" sz="1600" dirty="0" err="1"/>
              <a:t>Dinoprostone</a:t>
            </a:r>
            <a:r>
              <a:rPr lang="en-US" sz="1600" dirty="0"/>
              <a:t> vaginal insert (DVI) versus Foley catheter. </a:t>
            </a:r>
            <a:r>
              <a:rPr lang="en-US" sz="1600" dirty="0" err="1"/>
              <a:t>Mlodawska</a:t>
            </a:r>
            <a:r>
              <a:rPr lang="en-US" sz="1600" dirty="0"/>
              <a:t> et al. (2021) conducted an observational study indicating that neonatal birth status, assessed using the Apgar scale, did not show significant differences between the DVI and Foley catheter groups. They also found no statistical significance in overall neonatal outcomes between these methods.</a:t>
            </a:r>
          </a:p>
          <a:p>
            <a:endParaRPr lang="en-US" sz="1600" dirty="0"/>
          </a:p>
          <a:p>
            <a:r>
              <a:rPr lang="en-US" sz="1600" dirty="0"/>
              <a:t> Similarly, Rajeswari and </a:t>
            </a:r>
            <a:r>
              <a:rPr lang="en-US" sz="1600" dirty="0" err="1"/>
              <a:t>Sivaranjan</a:t>
            </a:r>
            <a:r>
              <a:rPr lang="en-US" sz="1600" dirty="0"/>
              <a:t> observed in their comparative study that fetal outcomes such as birth weight, Apgar score &lt;7 at 5 minutes, and NICU admissions did not significantly differ between the groups, although NICU admissions were slightly higher in the </a:t>
            </a:r>
            <a:r>
              <a:rPr lang="en-US" sz="1600" dirty="0" err="1"/>
              <a:t>Dinoprostone</a:t>
            </a:r>
            <a:r>
              <a:rPr lang="en-US" sz="1600" dirty="0"/>
              <a:t> group. </a:t>
            </a:r>
            <a:r>
              <a:rPr lang="en-US" sz="1600" dirty="0" err="1"/>
              <a:t>Barda</a:t>
            </a:r>
            <a:r>
              <a:rPr lang="en-US" sz="1600" dirty="0"/>
              <a:t> et al. (2017) from Israel reported no discernible differences in neonatal outcomes between their studied groups. </a:t>
            </a:r>
          </a:p>
          <a:p>
            <a:r>
              <a:rPr lang="en-US" sz="1600" dirty="0"/>
              <a:t>Contrastingly, Liu et al. (2024), in a randomized controlled trial, noted that while composite poor perinatal outcomes were similar between DVI and Foley catheter groups, there was a higher incidence of neonatal asphyxia in the </a:t>
            </a:r>
            <a:r>
              <a:rPr lang="en-US" sz="1600" dirty="0" err="1"/>
              <a:t>Dinoprostone</a:t>
            </a:r>
            <a:r>
              <a:rPr lang="en-US" sz="1600" dirty="0"/>
              <a:t> group. These findings collectively suggest that while various induction methods may not drastically differ in overall neonatal outcomes, specific considerations such as the risk of neonatal asphyxia warrant careful evaluation in clinical decision-making regarding labor induction methods. </a:t>
            </a:r>
          </a:p>
          <a:p>
            <a:endParaRPr lang="en-US" sz="1600" dirty="0"/>
          </a:p>
          <a:p>
            <a:r>
              <a:rPr lang="en-US" sz="1600" dirty="0"/>
              <a:t>In terms of neonatal outcomes, the studies generally indicate that the choice of cervical ripening method does not significantly impact newborn health. Both PGE2 inserts and Foley catheters have shown similar outcomes in terms of neonatal well-being, such as Apgar scores, neonatal intensive care unit (NICU) admissions, and overall morbidity. This suggests that while there may be differences in maternal outcomes and the process of labor induction, these methods do not appear to pose significant risks to neonatal health when appropriately managed. The focus remains primarily on ensuring safe delivery and monitoring both maternal and neonatal conditions during and after labor induction.</a:t>
            </a:r>
          </a:p>
          <a:p>
            <a:endParaRPr lang="en-US" sz="1600" dirty="0"/>
          </a:p>
          <a:p>
            <a:endParaRPr lang="en-US" sz="1600" dirty="0"/>
          </a:p>
          <a:p>
            <a:r>
              <a:rPr lang="en-IN" sz="1600" dirty="0"/>
              <a:t>Table 19  in terms of complications between GROUP-A (Foley's Induction) and GROUP-B (PGE2 Gel Induction), the following results were observed: Postpartum </a:t>
            </a:r>
            <a:r>
              <a:rPr lang="en-IN" sz="1600" dirty="0" err="1"/>
              <a:t>Hemorrhage</a:t>
            </a:r>
            <a:r>
              <a:rPr lang="en-IN" sz="1600" dirty="0"/>
              <a:t> (PPH) occurred in 4.2% in GROUP-A and 11.7% in GROUP-B, with a significant difference (chi </a:t>
            </a:r>
            <a:r>
              <a:rPr lang="en-IN" sz="1600" dirty="0" err="1"/>
              <a:t>sq</a:t>
            </a:r>
            <a:r>
              <a:rPr lang="en-IN" sz="1600" dirty="0"/>
              <a:t>=4.63, p=0.031). Hyperstimulation was noted in 1.7% in GROUP-A compared to 8.3% in GROUP-B, also showing a significant difference (chi </a:t>
            </a:r>
            <a:r>
              <a:rPr lang="en-IN" sz="1600" dirty="0" err="1"/>
              <a:t>sq</a:t>
            </a:r>
            <a:r>
              <a:rPr lang="en-IN" sz="1600" dirty="0"/>
              <a:t>=5.61, p=0.018). Tachysystole was seen in 2.5% in GROUP-A and 8.3% in GROUP-B, with a significant difference as well (chi </a:t>
            </a:r>
            <a:r>
              <a:rPr lang="en-IN" sz="1600" dirty="0" err="1"/>
              <a:t>sq</a:t>
            </a:r>
            <a:r>
              <a:rPr lang="en-IN" sz="1600" dirty="0"/>
              <a:t>=3.99, p=0.046).</a:t>
            </a:r>
          </a:p>
          <a:p>
            <a:endParaRPr lang="en-IN" sz="1600" dirty="0"/>
          </a:p>
          <a:p>
            <a:r>
              <a:rPr lang="en-US" sz="1600" dirty="0"/>
              <a:t> </a:t>
            </a:r>
            <a:endParaRPr lang="en-US" sz="1600" b="1" dirty="0"/>
          </a:p>
          <a:p>
            <a:endParaRPr lang="en-US" sz="1600" b="1" dirty="0"/>
          </a:p>
          <a:p>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9410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E66632-314A-FCB3-51AC-9F5AAA2478F1}"/>
              </a:ext>
            </a:extLst>
          </p:cNvPr>
          <p:cNvSpPr txBox="1"/>
          <p:nvPr/>
        </p:nvSpPr>
        <p:spPr>
          <a:xfrm>
            <a:off x="339364" y="461913"/>
            <a:ext cx="11378154" cy="7232749"/>
          </a:xfrm>
          <a:prstGeom prst="rect">
            <a:avLst/>
          </a:prstGeom>
          <a:noFill/>
        </p:spPr>
        <p:txBody>
          <a:bodyPr wrap="square">
            <a:spAutoFit/>
          </a:bodyPr>
          <a:lstStyle/>
          <a:p>
            <a:r>
              <a:rPr lang="en-IN" sz="1600" dirty="0"/>
              <a:t>Table 19  in terms of complications between Foley's Induction and PGE2 Gel Induction, the following results were observed: Postpartum </a:t>
            </a:r>
            <a:r>
              <a:rPr lang="en-IN" sz="1600" dirty="0" err="1"/>
              <a:t>Hemorrhage</a:t>
            </a:r>
            <a:r>
              <a:rPr lang="en-IN" sz="1600" dirty="0"/>
              <a:t> (PPH) occurred in 4.2% in Foleys and 11.7% in PGE 2 gel, with a significant difference (chi </a:t>
            </a:r>
            <a:r>
              <a:rPr lang="en-IN" sz="1600" dirty="0" err="1"/>
              <a:t>sq</a:t>
            </a:r>
            <a:r>
              <a:rPr lang="en-IN" sz="1600" dirty="0"/>
              <a:t>=4.63, p=0.031). Hyperstimulation was noted in 1.7% in Foleys compared to 8.3% in PGE 2 gel , also showing a significant difference (chi </a:t>
            </a:r>
            <a:r>
              <a:rPr lang="en-IN" sz="1600" dirty="0" err="1"/>
              <a:t>sq</a:t>
            </a:r>
            <a:r>
              <a:rPr lang="en-IN" sz="1600" dirty="0"/>
              <a:t>=5.61, p=0.018). Tachysystole was seen in 2.5% in  Foleys and 8.3% in PGE 2 gel , with a significant difference as well (chi </a:t>
            </a:r>
            <a:r>
              <a:rPr lang="en-IN" sz="1600" dirty="0" err="1"/>
              <a:t>sq</a:t>
            </a:r>
            <a:r>
              <a:rPr lang="en-IN" sz="1600" dirty="0"/>
              <a:t>=3.99, p=0.046).</a:t>
            </a:r>
          </a:p>
          <a:p>
            <a:endParaRPr lang="en-IN" sz="1600" dirty="0"/>
          </a:p>
          <a:p>
            <a:r>
              <a:rPr lang="en-US" sz="1600" dirty="0"/>
              <a:t>The studies reviewed various methods of cervical ripening, particularly comparing PGE2 inserts with Foley catheters. </a:t>
            </a:r>
            <a:r>
              <a:rPr lang="en-US" sz="1600" dirty="0" err="1"/>
              <a:t>CBlair</a:t>
            </a:r>
            <a:r>
              <a:rPr lang="en-US" sz="1600" dirty="0"/>
              <a:t> et al. found that while PGE2 inserts were associated with higher rates of tachysystole and often required a second method of ripening, Foley catheters showed comparable efficacy in terms of time to delivery but with fewer instances of tachysystole and less need for additional interventions, suggesting they might be more suitable for outpatient settings. </a:t>
            </a:r>
          </a:p>
          <a:p>
            <a:r>
              <a:rPr lang="en-US" sz="1600" dirty="0"/>
              <a:t>Similarly, D Chawla et al. observed no significant difference in cesarean section rates between Foley catheters and PGE2 inserts but noted a higher incidence of uterine hyperstimulation with PGE2. </a:t>
            </a:r>
          </a:p>
          <a:p>
            <a:r>
              <a:rPr lang="en-US" sz="1600" dirty="0"/>
              <a:t>Shetty SJ et al. reported fewer side effects like gastrointestinal issues and tachysystole with Foley catheters compared to PGE2. Maternal complications in studies by Rajeswari A. et al. and </a:t>
            </a:r>
            <a:r>
              <a:rPr lang="en-US" sz="1600" dirty="0" err="1"/>
              <a:t>Mathuria</a:t>
            </a:r>
            <a:r>
              <a:rPr lang="en-US" sz="1600" dirty="0"/>
              <a:t> G et al. also highlighted varying rates of postpartum hemorrhage and other complications between the methods, reinforcing Foley catheters as potentially safer in terms of side effects during cervical ripening.</a:t>
            </a:r>
          </a:p>
          <a:p>
            <a:endParaRPr lang="en-US" sz="1600" dirty="0"/>
          </a:p>
          <a:p>
            <a:r>
              <a:rPr lang="en-IN" sz="1600" dirty="0"/>
              <a:t>Studies comparing Foley's catheter and PGE2 gel for </a:t>
            </a:r>
            <a:r>
              <a:rPr lang="en-IN" sz="1600" dirty="0" err="1"/>
              <a:t>labor</a:t>
            </a:r>
            <a:r>
              <a:rPr lang="en-IN" sz="1600" dirty="0"/>
              <a:t> induction found similar maternal characteristics (age, parity), variable Bishop's scores initially </a:t>
            </a:r>
            <a:r>
              <a:rPr lang="en-IN" sz="1600" dirty="0" err="1"/>
              <a:t>favoring</a:t>
            </a:r>
            <a:r>
              <a:rPr lang="en-IN" sz="1600" dirty="0"/>
              <a:t> PGE2 at 6 hours, longer induction-to-delivery times with Foley's catheter, comparable </a:t>
            </a:r>
            <a:r>
              <a:rPr lang="en-IN" sz="1600" dirty="0" err="1"/>
              <a:t>cesarean</a:t>
            </a:r>
            <a:r>
              <a:rPr lang="en-IN" sz="1600" dirty="0"/>
              <a:t> rates, and mixed findings on delivery within 24 hours. Neonatal outcomes were similar, while Foley's catheter showed fewer maternal complications like postpartum </a:t>
            </a:r>
            <a:r>
              <a:rPr lang="en-IN" sz="1600" dirty="0" err="1"/>
              <a:t>hemorrhage</a:t>
            </a:r>
            <a:r>
              <a:rPr lang="en-IN" sz="1600" dirty="0"/>
              <a:t> and hyperstimulation in some studies. Both methods are effective, with nuanced differences in efficacy and safety profiles.</a:t>
            </a:r>
          </a:p>
          <a:p>
            <a:endParaRPr lang="en-US" sz="1600" dirty="0"/>
          </a:p>
          <a:p>
            <a:endParaRPr lang="en-IN" sz="1600" dirty="0"/>
          </a:p>
          <a:p>
            <a:endParaRPr lang="en-US" sz="1600" dirty="0"/>
          </a:p>
          <a:p>
            <a:endParaRPr lang="en-US" sz="1600" dirty="0"/>
          </a:p>
          <a:p>
            <a:endParaRPr lang="en-US" sz="1600" dirty="0"/>
          </a:p>
          <a:p>
            <a:endParaRPr lang="en-IN" sz="1600" dirty="0"/>
          </a:p>
          <a:p>
            <a:endParaRPr lang="en-IN" sz="1600" dirty="0"/>
          </a:p>
          <a:p>
            <a:endParaRPr lang="en-IN" sz="1600" dirty="0"/>
          </a:p>
        </p:txBody>
      </p:sp>
    </p:spTree>
    <p:extLst>
      <p:ext uri="{BB962C8B-B14F-4D97-AF65-F5344CB8AC3E}">
        <p14:creationId xmlns:p14="http://schemas.microsoft.com/office/powerpoint/2010/main" val="19358398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3999</TotalTime>
  <Words>4998</Words>
  <Application>Microsoft Office PowerPoint</Application>
  <PresentationFormat>Widescreen</PresentationFormat>
  <Paragraphs>136</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souptik ghosh</dc:creator>
  <cp:lastModifiedBy>souptik ghosh</cp:lastModifiedBy>
  <cp:revision>23</cp:revision>
  <dcterms:created xsi:type="dcterms:W3CDTF">2024-06-14T15:14:20Z</dcterms:created>
  <dcterms:modified xsi:type="dcterms:W3CDTF">2024-06-20T02:14:49Z</dcterms:modified>
</cp:coreProperties>
</file>