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notesMasterIdLst>
    <p:notesMasterId r:id="rId15"/>
  </p:notesMasterIdLst>
  <p:handoutMasterIdLst>
    <p:handoutMasterId r:id="rId16"/>
  </p:handoutMasterIdLst>
  <p:sldIdLst>
    <p:sldId id="268" r:id="rId2"/>
    <p:sldId id="265" r:id="rId3"/>
    <p:sldId id="257" r:id="rId4"/>
    <p:sldId id="256" r:id="rId5"/>
    <p:sldId id="258" r:id="rId6"/>
    <p:sldId id="259" r:id="rId7"/>
    <p:sldId id="260" r:id="rId8"/>
    <p:sldId id="261" r:id="rId9"/>
    <p:sldId id="267" r:id="rId10"/>
    <p:sldId id="262" r:id="rId11"/>
    <p:sldId id="263" r:id="rId12"/>
    <p:sldId id="264" r:id="rId13"/>
    <p:sldId id="266" r:id="rId14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A7EF35-4D0C-4C16-8ED6-C4A84D8DF575}" v="10" dt="2023-05-11T09:33:54.6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94624" autoAdjust="0"/>
  </p:normalViewPr>
  <p:slideViewPr>
    <p:cSldViewPr>
      <p:cViewPr>
        <p:scale>
          <a:sx n="100" d="100"/>
          <a:sy n="100" d="100"/>
        </p:scale>
        <p:origin x="2634" y="-35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572" y="-6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BingeMe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A51903-35ED-47AF-AE11-8B7389233F2B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95A909-F08A-412F-B470-EACE43DA6A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17395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BingeMe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929076-6AD3-4DBD-AFA2-AEEE8C0F65EA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03693-F93C-4320-B9A6-39A527B11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34579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03693-F93C-4320-B9A6-39A527B11335}" type="slidenum">
              <a:rPr lang="en-IN" smtClean="0"/>
              <a:t>4</a:t>
            </a:fld>
            <a:endParaRPr lang="en-IN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IN"/>
              <a:t>BingeMe</a:t>
            </a:r>
          </a:p>
        </p:txBody>
      </p:sp>
    </p:spTree>
    <p:extLst>
      <p:ext uri="{BB962C8B-B14F-4D97-AF65-F5344CB8AC3E}">
        <p14:creationId xmlns:p14="http://schemas.microsoft.com/office/powerpoint/2010/main" val="1754425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03693-F93C-4320-B9A6-39A527B11335}" type="slidenum">
              <a:rPr lang="en-IN" smtClean="0"/>
              <a:t>10</a:t>
            </a:fld>
            <a:endParaRPr lang="en-IN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IN"/>
              <a:t>BingeMe</a:t>
            </a:r>
          </a:p>
        </p:txBody>
      </p:sp>
    </p:spTree>
    <p:extLst>
      <p:ext uri="{BB962C8B-B14F-4D97-AF65-F5344CB8AC3E}">
        <p14:creationId xmlns:p14="http://schemas.microsoft.com/office/powerpoint/2010/main" val="2250710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03693-F93C-4320-B9A6-39A527B11335}" type="slidenum">
              <a:rPr lang="en-IN" smtClean="0"/>
              <a:t>11</a:t>
            </a:fld>
            <a:endParaRPr lang="en-IN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IN"/>
              <a:t>BingeMe</a:t>
            </a:r>
          </a:p>
        </p:txBody>
      </p:sp>
    </p:spTree>
    <p:extLst>
      <p:ext uri="{BB962C8B-B14F-4D97-AF65-F5344CB8AC3E}">
        <p14:creationId xmlns:p14="http://schemas.microsoft.com/office/powerpoint/2010/main" val="511609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03693-F93C-4320-B9A6-39A527B11335}" type="slidenum">
              <a:rPr lang="en-IN" smtClean="0"/>
              <a:t>12</a:t>
            </a:fld>
            <a:endParaRPr lang="en-IN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IN"/>
              <a:t>BingeMe</a:t>
            </a:r>
          </a:p>
        </p:txBody>
      </p:sp>
    </p:spTree>
    <p:extLst>
      <p:ext uri="{BB962C8B-B14F-4D97-AF65-F5344CB8AC3E}">
        <p14:creationId xmlns:p14="http://schemas.microsoft.com/office/powerpoint/2010/main" val="3530717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540001"/>
            <a:ext cx="5657850" cy="3458633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4350" y="6096000"/>
            <a:ext cx="4846320" cy="1422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579B8-6F57-4006-84AE-80124CDDCC52}" type="datetime1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188D1-7DA9-42EC-8DC8-60EC72BE965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3E22E-4B10-4256-9B16-3521B8AD51CD}" type="datetime1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188D1-7DA9-42EC-8DC8-60EC72BE965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314450" cy="7802033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43C6-1EE0-4190-8558-ED904361996D}" type="datetime1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188D1-7DA9-42EC-8DC8-60EC72BE965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D1D74-1FA0-4D2B-A194-D998CF11B930}" type="datetime1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188D1-7DA9-42EC-8DC8-60EC72BE965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7315200"/>
            <a:ext cx="5744765" cy="1557867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5137151"/>
            <a:ext cx="4601765" cy="217805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6F2A4-BBA9-4DCC-8276-D284786D9CBD}" type="datetime1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188D1-7DA9-42EC-8DC8-60EC72BE965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048256"/>
            <a:ext cx="2743200" cy="61203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14700" y="2048256"/>
            <a:ext cx="2743200" cy="61203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4BB60-7490-4DA6-B634-B3F6CAAB8842}" type="datetime1">
              <a:rPr lang="en-IN" smtClean="0"/>
              <a:t>11-05-2023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188D1-7DA9-42EC-8DC8-60EC72BE965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2743200" cy="853016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2743200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14700" y="2046817"/>
            <a:ext cx="2743200" cy="853016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14700" y="2899833"/>
            <a:ext cx="2743200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55A7-E307-43F7-AEAA-6BC14A667E29}" type="datetime1">
              <a:rPr lang="en-IN" smtClean="0"/>
              <a:t>11-05-2023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188D1-7DA9-42EC-8DC8-60EC72BE965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7448B-22C7-470B-9D03-D34C8E196F46}" type="datetime1">
              <a:rPr lang="en-IN" smtClean="0"/>
              <a:t>11-05-2023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188D1-7DA9-42EC-8DC8-60EC72BE965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93012-E702-4117-BC68-89FDBAE8057B}" type="datetime1">
              <a:rPr lang="en-IN" smtClean="0"/>
              <a:t>11-05-2023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188D1-7DA9-42EC-8DC8-60EC72BE965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7327392"/>
            <a:ext cx="5829300" cy="79248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8128000"/>
            <a:ext cx="5829301" cy="812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7F1D8-892E-4248-948D-F05097D8F412}" type="datetime1">
              <a:rPr lang="en-IN" smtClean="0"/>
              <a:t>11-05-2023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188D1-7DA9-42EC-8DC8-60EC72BE965F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28600" y="508000"/>
            <a:ext cx="5829300" cy="65904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314" y="7327037"/>
            <a:ext cx="5829300" cy="792835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343650" cy="731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314" y="8128000"/>
            <a:ext cx="5829300" cy="816864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B2C9-0D22-4442-AA34-78B0A04E0A92}" type="datetime1">
              <a:rPr lang="en-IN" smtClean="0"/>
              <a:t>11-05-2023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B188D1-7DA9-42EC-8DC8-60EC72BE965F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5715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0"/>
            <a:ext cx="5715000" cy="640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343650" y="0"/>
            <a:ext cx="514350" cy="914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343650" y="7315200"/>
            <a:ext cx="51435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98841" y="7531947"/>
            <a:ext cx="411480" cy="52832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95B188D1-7DA9-42EC-8DC8-60EC72BE965F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4999726" y="5505027"/>
            <a:ext cx="31563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4952314" y="2301240"/>
            <a:ext cx="325119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7F01FC9-F05F-428B-937C-027F97D44649}" type="datetime1">
              <a:rPr lang="en-IN" smtClean="0"/>
              <a:t>11-05-2023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367CC9-ACCD-4476-A79C-02D5A6B2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188D1-7DA9-42EC-8DC8-60EC72BE965F}" type="slidenum">
              <a:rPr lang="en-IN" smtClean="0"/>
              <a:t>1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3314B7-003B-CE28-EE56-DBDC9CCC0944}"/>
              </a:ext>
            </a:extLst>
          </p:cNvPr>
          <p:cNvSpPr txBox="1"/>
          <p:nvPr/>
        </p:nvSpPr>
        <p:spPr>
          <a:xfrm>
            <a:off x="1124744" y="2123728"/>
            <a:ext cx="43204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/>
              <a:t>Presentation by : </a:t>
            </a:r>
          </a:p>
          <a:p>
            <a:pPr algn="ctr"/>
            <a:r>
              <a:rPr lang="en-US" sz="4400" b="1" dirty="0"/>
              <a:t>                           Aniruddha Shimpi                                    &amp; </a:t>
            </a:r>
          </a:p>
          <a:p>
            <a:pPr algn="ctr"/>
            <a:r>
              <a:rPr lang="en-US" sz="4400" b="1" dirty="0"/>
              <a:t>Sahil </a:t>
            </a:r>
            <a:r>
              <a:rPr lang="en-US" sz="4400" b="1" dirty="0" err="1"/>
              <a:t>Koley</a:t>
            </a:r>
            <a:r>
              <a:rPr lang="en-US" b="1" dirty="0"/>
              <a:t>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343103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rgbClr val="FFC000"/>
                </a:solidFill>
              </a:rPr>
              <a:t>CONCLUSION</a:t>
            </a:r>
            <a:endParaRPr lang="en-IN" u="sng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b="1" dirty="0" err="1"/>
              <a:t>BingeMe</a:t>
            </a:r>
            <a:r>
              <a:rPr lang="en-IN" b="1" dirty="0"/>
              <a:t> is a popular streaming service that has revolutionized the way people consume video content. The company's success can be attributed to a number of factors, including its vast library of TV shows and movies, personalized recommendations engine, and ease of use across multiple devices.</a:t>
            </a:r>
            <a:endParaRPr lang="en-IN" dirty="0"/>
          </a:p>
          <a:p>
            <a:r>
              <a:rPr lang="en-IN" b="1" dirty="0"/>
              <a:t> </a:t>
            </a:r>
            <a:endParaRPr lang="en-IN" dirty="0"/>
          </a:p>
          <a:p>
            <a:r>
              <a:rPr lang="en-IN" b="1" dirty="0" err="1"/>
              <a:t>BingeMe's</a:t>
            </a:r>
            <a:r>
              <a:rPr lang="en-IN" b="1" dirty="0"/>
              <a:t> software and hardware infrastructure is also a key part of its success, as it enables the service to deliver high-quality content to users around the world quickly and reliably. The service relies on a combination of proprietary and open source technologies, including custom-built servers, content delivery networks, and networking technologies, to manage its vast library of video content and deliver it to users with minimal buffering and loading times.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ABFC98-C796-B07D-4E17-30672C5D9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188D1-7DA9-42EC-8DC8-60EC72BE965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15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rgbClr val="FFC000"/>
                </a:solidFill>
              </a:rPr>
              <a:t>FUTURE SCOPE</a:t>
            </a:r>
            <a:endParaRPr lang="en-IN" u="sng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b="1" dirty="0"/>
              <a:t>The future scope of </a:t>
            </a:r>
            <a:r>
              <a:rPr lang="en-IN" sz="2800" b="1" dirty="0" err="1"/>
              <a:t>BingeMe</a:t>
            </a:r>
            <a:r>
              <a:rPr lang="en-IN" sz="2800" b="1" dirty="0"/>
              <a:t> looks promising, as the company continues to invest in new technologies and expand its global reach. </a:t>
            </a:r>
          </a:p>
          <a:p>
            <a:r>
              <a:rPr lang="en-IN" sz="2800" b="1" dirty="0" err="1"/>
              <a:t>BingeMe</a:t>
            </a:r>
            <a:r>
              <a:rPr lang="en-IN" sz="2800" b="1" dirty="0"/>
              <a:t> has been investing heavily in producing original content, including TV shows, movies, and documentaries.</a:t>
            </a:r>
          </a:p>
          <a:p>
            <a:r>
              <a:rPr lang="en-IN" sz="2800" b="1" dirty="0"/>
              <a:t>This strategy will help the company differentiate itself from its competitors and led to critical acclaim and numerous awards. 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9A1C6-352B-3784-E060-4E3DE7EBD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188D1-7DA9-42EC-8DC8-60EC72BE965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54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u="sng" dirty="0">
                <a:solidFill>
                  <a:srgbClr val="FFC000"/>
                </a:solidFill>
              </a:rPr>
              <a:t>BIBLIOGRAPHY AND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b="1" dirty="0"/>
              <a:t>Here are some references that can be used for a bibliography on programming languages </a:t>
            </a:r>
            <a:endParaRPr lang="en-IN" dirty="0"/>
          </a:p>
          <a:p>
            <a:r>
              <a:rPr lang="en-IN" b="1" dirty="0"/>
              <a:t>website:</a:t>
            </a:r>
            <a:endParaRPr lang="en-IN" dirty="0"/>
          </a:p>
          <a:p>
            <a:r>
              <a:rPr lang="en-IN" b="1" dirty="0"/>
              <a:t>[1] </a:t>
            </a:r>
            <a:r>
              <a:rPr lang="en-IN" b="1" dirty="0" err="1"/>
              <a:t>Anscombe</a:t>
            </a:r>
            <a:r>
              <a:rPr lang="en-IN" b="1" dirty="0"/>
              <a:t>, F. 1981, Computing in Statistical </a:t>
            </a:r>
            <a:r>
              <a:rPr lang="en-IN" b="1" dirty="0" err="1"/>
              <a:t>Sci</a:t>
            </a:r>
            <a:r>
              <a:rPr lang="en-IN" b="1" dirty="0"/>
              <a:t>- </a:t>
            </a:r>
            <a:r>
              <a:rPr lang="en-IN" b="1" dirty="0" err="1"/>
              <a:t>ence</a:t>
            </a:r>
            <a:r>
              <a:rPr lang="en-IN" b="1" dirty="0"/>
              <a:t> Through APL, Springer </a:t>
            </a:r>
            <a:r>
              <a:rPr lang="en-IN" b="1" dirty="0" err="1"/>
              <a:t>Verlag</a:t>
            </a:r>
            <a:r>
              <a:rPr lang="en-IN" b="1" dirty="0"/>
              <a:t>, </a:t>
            </a:r>
            <a:endParaRPr lang="en-IN" dirty="0"/>
          </a:p>
          <a:p>
            <a:r>
              <a:rPr lang="en-IN" b="1" dirty="0"/>
              <a:t>New York</a:t>
            </a:r>
            <a:endParaRPr lang="en-IN" dirty="0"/>
          </a:p>
          <a:p>
            <a:r>
              <a:rPr lang="en-IN" b="1" dirty="0"/>
              <a:t>[2] Ashworth, R. 1989, "Review of APL Programs for the Mathematical Classroom," </a:t>
            </a:r>
            <a:endParaRPr lang="en-IN" dirty="0"/>
          </a:p>
          <a:p>
            <a:r>
              <a:rPr lang="en-IN" b="1" dirty="0"/>
              <a:t>Computing Reviews, November 1989, Vol. 30, No. 1, pp. 569- 570</a:t>
            </a:r>
            <a:endParaRPr lang="en-IN" dirty="0"/>
          </a:p>
          <a:p>
            <a:r>
              <a:rPr lang="en-IN" b="1" dirty="0"/>
              <a:t>[3] </a:t>
            </a:r>
            <a:r>
              <a:rPr lang="en-IN" b="1" dirty="0" err="1"/>
              <a:t>Bozman</a:t>
            </a:r>
            <a:r>
              <a:rPr lang="en-IN" b="1" dirty="0"/>
              <a:t>, J. 1988, "Security Firm Finds IBM Power," Computerworld, Vol. 22, No. 24.</a:t>
            </a:r>
            <a:endParaRPr lang="en-IN" dirty="0"/>
          </a:p>
          <a:p>
            <a:r>
              <a:rPr lang="en-IN" b="1" dirty="0"/>
              <a:t>[4] Brown, J. and Crowder, H. 1985, "Graphics Applications Using Complex Numbers in </a:t>
            </a:r>
            <a:endParaRPr lang="en-IN" dirty="0"/>
          </a:p>
          <a:p>
            <a:r>
              <a:rPr lang="en-IN" b="1" dirty="0"/>
              <a:t>APL2," Technical Report 03.265, IBM Santa Teresa </a:t>
            </a:r>
            <a:r>
              <a:rPr lang="en-IN" b="1" dirty="0" err="1"/>
              <a:t>Labo</a:t>
            </a:r>
            <a:r>
              <a:rPr lang="en-IN" b="1" dirty="0"/>
              <a:t>- </a:t>
            </a:r>
            <a:r>
              <a:rPr lang="en-IN" b="1" dirty="0" err="1"/>
              <a:t>ratory</a:t>
            </a:r>
            <a:r>
              <a:rPr lang="en-IN" b="1" dirty="0"/>
              <a:t>, San Jose, CA</a:t>
            </a:r>
            <a:endParaRPr lang="en-IN" dirty="0"/>
          </a:p>
          <a:p>
            <a:r>
              <a:rPr lang="en-IN" b="1" dirty="0"/>
              <a:t>[5] Brown, J. 1987, "Understanding the 3090 Vector Facility (From an APL2 Perspective)," 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711910-B42B-D622-A6B3-0140A6706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188D1-7DA9-42EC-8DC8-60EC72BE965F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07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646" y="3131840"/>
            <a:ext cx="6172200" cy="1524000"/>
          </a:xfrm>
        </p:spPr>
        <p:txBody>
          <a:bodyPr>
            <a:noAutofit/>
          </a:bodyPr>
          <a:lstStyle/>
          <a:p>
            <a:r>
              <a:rPr lang="en-US" sz="8000" dirty="0"/>
              <a:t>THANK YOU</a:t>
            </a:r>
            <a:endParaRPr lang="en-IN" sz="8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9A3D8-A469-4DB3-1062-E086C7286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188D1-7DA9-42EC-8DC8-60EC72BE965F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088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89158" y="3956447"/>
            <a:ext cx="30796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Binge me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B573D8-55C3-4076-8BBF-697EF94F1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188D1-7DA9-42EC-8DC8-60EC72BE965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80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rgbClr val="FFC000"/>
                </a:solidFill>
              </a:rPr>
              <a:t>INTRODUCTION</a:t>
            </a:r>
            <a:endParaRPr lang="en-IN" u="sng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b="1" dirty="0" err="1"/>
              <a:t>BingeMe</a:t>
            </a:r>
            <a:r>
              <a:rPr lang="en-IN" sz="2800" b="1" dirty="0"/>
              <a:t> is a subscription-based streaming service that allows our members to watch TV shows and movies on an internet-connected device.   </a:t>
            </a:r>
            <a:endParaRPr lang="en-IN" sz="2800" dirty="0"/>
          </a:p>
          <a:p>
            <a:r>
              <a:rPr lang="en-IN" sz="2800" b="1" dirty="0"/>
              <a:t>Depending on your plan, you can also download TV shows and movies to your iOS, Android, or Windows OS device and watch without an internet connection.</a:t>
            </a:r>
            <a:endParaRPr lang="en-IN" sz="2800" dirty="0"/>
          </a:p>
          <a:p>
            <a:r>
              <a:rPr lang="en-IN" sz="2800" b="1" dirty="0"/>
              <a:t>If you're already a member and would like to learn more about using </a:t>
            </a:r>
            <a:r>
              <a:rPr lang="en-IN" sz="2800" b="1" dirty="0" err="1"/>
              <a:t>BingeMe</a:t>
            </a:r>
            <a:r>
              <a:rPr lang="en-IN" sz="2800" b="1" dirty="0"/>
              <a:t>, visit Getting started with </a:t>
            </a:r>
            <a:r>
              <a:rPr lang="en-IN" sz="2800" b="1" dirty="0" err="1"/>
              <a:t>BingeMe</a:t>
            </a:r>
            <a:endParaRPr lang="en-I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C08A25-6F2E-1E97-BD2F-EBA14C0F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188D1-7DA9-42EC-8DC8-60EC72BE965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79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670" y="-708587"/>
            <a:ext cx="5829300" cy="2304256"/>
          </a:xfrm>
        </p:spPr>
        <p:txBody>
          <a:bodyPr/>
          <a:lstStyle/>
          <a:p>
            <a:r>
              <a:rPr lang="en-US" b="1" u="sng" dirty="0">
                <a:solidFill>
                  <a:srgbClr val="FFC000"/>
                </a:solidFill>
              </a:rPr>
              <a:t>Abstract</a:t>
            </a:r>
            <a:endParaRPr lang="en-IN" b="1" u="sng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6742" y="2267744"/>
            <a:ext cx="4800600" cy="5730709"/>
          </a:xfrm>
        </p:spPr>
        <p:txBody>
          <a:bodyPr>
            <a:normAutofit fontScale="25000" lnSpcReduction="20000"/>
          </a:bodyPr>
          <a:lstStyle/>
          <a:p>
            <a:r>
              <a:rPr lang="en-IN" sz="8000" b="1" dirty="0"/>
              <a:t>Just one more episode….” </a:t>
            </a:r>
            <a:endParaRPr lang="en-IN" sz="8000" dirty="0"/>
          </a:p>
          <a:p>
            <a:r>
              <a:rPr lang="en-IN" sz="8000" b="1" dirty="0"/>
              <a:t> </a:t>
            </a:r>
            <a:endParaRPr lang="en-IN" sz="8000" dirty="0"/>
          </a:p>
          <a:p>
            <a:r>
              <a:rPr lang="en-IN" sz="8000" b="1" dirty="0"/>
              <a:t>This phrase has become a conventional part of our daily lives, just like scrolling the feed on </a:t>
            </a:r>
            <a:r>
              <a:rPr lang="en-IN" sz="8000" b="1" dirty="0" err="1"/>
              <a:t>Instagram</a:t>
            </a:r>
            <a:r>
              <a:rPr lang="en-IN" sz="8000" b="1" dirty="0"/>
              <a:t>, sharing memories on </a:t>
            </a:r>
            <a:r>
              <a:rPr lang="en-IN" sz="8000" b="1" dirty="0" err="1"/>
              <a:t>Snapchat</a:t>
            </a:r>
            <a:r>
              <a:rPr lang="en-IN" sz="8000" b="1" dirty="0"/>
              <a:t>, or ordering food from </a:t>
            </a:r>
            <a:r>
              <a:rPr lang="en-IN" sz="8000" b="1" dirty="0" err="1"/>
              <a:t>Zomato</a:t>
            </a:r>
            <a:r>
              <a:rPr lang="en-IN" sz="8000" b="1" dirty="0"/>
              <a:t>.</a:t>
            </a:r>
            <a:endParaRPr lang="en-IN" sz="8000" dirty="0"/>
          </a:p>
          <a:p>
            <a:r>
              <a:rPr lang="en-IN" sz="8000" b="1" dirty="0"/>
              <a:t> </a:t>
            </a:r>
            <a:endParaRPr lang="en-IN" sz="8000" dirty="0"/>
          </a:p>
          <a:p>
            <a:r>
              <a:rPr lang="en-IN" sz="8000" b="1" dirty="0"/>
              <a:t>And the full credit for it goes to “</a:t>
            </a:r>
            <a:r>
              <a:rPr lang="en-IN" sz="8000" b="1" dirty="0" err="1"/>
              <a:t>BingeMe</a:t>
            </a:r>
            <a:r>
              <a:rPr lang="en-IN" sz="8000" b="1" dirty="0"/>
              <a:t>.”</a:t>
            </a:r>
            <a:endParaRPr lang="en-IN" sz="8000" dirty="0"/>
          </a:p>
          <a:p>
            <a:r>
              <a:rPr lang="en-IN" sz="8000" b="1" dirty="0"/>
              <a:t> </a:t>
            </a:r>
            <a:endParaRPr lang="en-IN" sz="8000" dirty="0"/>
          </a:p>
          <a:p>
            <a:r>
              <a:rPr lang="en-IN" sz="8000" b="1" dirty="0"/>
              <a:t>The </a:t>
            </a:r>
            <a:r>
              <a:rPr lang="en-IN" sz="8000" b="1" dirty="0" err="1"/>
              <a:t>VoD</a:t>
            </a:r>
            <a:r>
              <a:rPr lang="en-IN" sz="8000" b="1" dirty="0"/>
              <a:t> or on-demand video streaming application has taken the entertainment experience to an instance where we can’t think about a day without watching episodes of our </a:t>
            </a:r>
            <a:r>
              <a:rPr lang="en-IN" sz="8000" b="1" dirty="0" err="1"/>
              <a:t>favorite</a:t>
            </a:r>
            <a:r>
              <a:rPr lang="en-IN" sz="8000" b="1" dirty="0"/>
              <a:t> shows on </a:t>
            </a:r>
            <a:r>
              <a:rPr lang="en-IN" sz="8000" b="1" dirty="0" err="1"/>
              <a:t>BingeMe</a:t>
            </a:r>
            <a:r>
              <a:rPr lang="en-IN" sz="8000" b="1" dirty="0"/>
              <a:t>. It has brought new types of content of different genres, giving us a taste of diverse cultures, thoughts, situations, and time periods.</a:t>
            </a:r>
            <a:endParaRPr lang="en-IN" sz="8000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9F5A0-9912-5E20-42B7-EC6406A27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188D1-7DA9-42EC-8DC8-60EC72BE965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55234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rgbClr val="FFC000"/>
                </a:solidFill>
              </a:rPr>
              <a:t>SYSTEM ANALYSIS</a:t>
            </a:r>
            <a:endParaRPr lang="en-IN" u="sng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i="1" dirty="0"/>
              <a:t>The existing system of </a:t>
            </a:r>
            <a:r>
              <a:rPr lang="en-IN" sz="2400" b="1" i="1" dirty="0" err="1"/>
              <a:t>BingeMe</a:t>
            </a:r>
            <a:r>
              <a:rPr lang="en-IN" sz="2400" b="1" i="1" dirty="0"/>
              <a:t> can be divided into three main components: </a:t>
            </a:r>
          </a:p>
          <a:p>
            <a:r>
              <a:rPr lang="en-US" sz="2400" b="1" u="sng" dirty="0"/>
              <a:t>1.User Interface </a:t>
            </a:r>
            <a:r>
              <a:rPr lang="en-US" sz="2400" b="1" dirty="0"/>
              <a:t>: </a:t>
            </a:r>
            <a:r>
              <a:rPr lang="en-IN" sz="2400" b="1" dirty="0"/>
              <a:t>User Interface: The user interface is the front-end system that users interact with when accessing </a:t>
            </a:r>
            <a:r>
              <a:rPr lang="en-IN" sz="2400" b="1" dirty="0" err="1"/>
              <a:t>BingeMe's</a:t>
            </a:r>
            <a:r>
              <a:rPr lang="en-IN" sz="2400" b="1" dirty="0"/>
              <a:t> content.</a:t>
            </a:r>
            <a:endParaRPr lang="en-US" sz="2400" b="1" dirty="0"/>
          </a:p>
          <a:p>
            <a:r>
              <a:rPr lang="en-US" sz="2400" b="1" dirty="0"/>
              <a:t>2.Conetnt Delivery Network (CDN) : </a:t>
            </a:r>
            <a:r>
              <a:rPr lang="en-IN" sz="2400" b="1" dirty="0"/>
              <a:t>The content delivery network is a distributed system of servers that enables </a:t>
            </a:r>
            <a:r>
              <a:rPr lang="en-IN" sz="2400" b="1" dirty="0" err="1"/>
              <a:t>BingeMe</a:t>
            </a:r>
            <a:r>
              <a:rPr lang="en-IN" sz="2400" b="1" dirty="0"/>
              <a:t> to deliver its content to users around the world. </a:t>
            </a:r>
            <a:endParaRPr lang="en-US" sz="2400" b="1" dirty="0"/>
          </a:p>
          <a:p>
            <a:r>
              <a:rPr lang="en-US" sz="2400" b="1" dirty="0"/>
              <a:t>3.Back End System : </a:t>
            </a:r>
            <a:r>
              <a:rPr lang="en-IN" sz="2400" b="1" dirty="0"/>
              <a:t>The back-end systems are the behind-the-scenes infrastructure that powers </a:t>
            </a:r>
            <a:r>
              <a:rPr lang="en-IN" sz="2400" b="1" dirty="0" err="1"/>
              <a:t>BingeMe's</a:t>
            </a:r>
            <a:r>
              <a:rPr lang="en-IN" sz="2400" b="1" dirty="0"/>
              <a:t> platform</a:t>
            </a:r>
            <a:r>
              <a:rPr lang="en-US" sz="2400" dirty="0"/>
              <a:t>           </a:t>
            </a: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5D02B7-A654-790C-F59A-DA237D9B3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188D1-7DA9-42EC-8DC8-60EC72BE965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381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rgbClr val="FFC000"/>
                </a:solidFill>
              </a:rPr>
              <a:t>SYSTEM DESIGN</a:t>
            </a:r>
            <a:endParaRPr lang="en-IN" u="sng" dirty="0">
              <a:solidFill>
                <a:srgbClr val="FFC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609984-39E4-7451-5F1B-2DFD9FC32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70722"/>
            <a:ext cx="5486400" cy="520255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8D2360-35C3-3DF2-2E18-581B207B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188D1-7DA9-42EC-8DC8-60EC72BE965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0401262"/>
      </p:ext>
    </p:extLst>
  </p:cSld>
  <p:clrMapOvr>
    <a:masterClrMapping/>
  </p:clrMapOvr>
  <p:transition spd="slow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solidFill>
                  <a:srgbClr val="FFC000"/>
                </a:solidFill>
              </a:rPr>
              <a:t>IMPLEMENTATION DETAILS</a:t>
            </a:r>
            <a:endParaRPr lang="en-IN" u="sng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 implement the html &amp; </a:t>
            </a:r>
            <a:r>
              <a:rPr lang="en-US" sz="3200" dirty="0" err="1"/>
              <a:t>css</a:t>
            </a:r>
            <a:r>
              <a:rPr lang="en-US" sz="3200" dirty="0"/>
              <a:t>.</a:t>
            </a:r>
          </a:p>
          <a:p>
            <a:r>
              <a:rPr lang="en-US" sz="3200" dirty="0"/>
              <a:t>We use different types html &amp; </a:t>
            </a:r>
            <a:r>
              <a:rPr lang="en-US" sz="3200" dirty="0" err="1"/>
              <a:t>css</a:t>
            </a:r>
            <a:r>
              <a:rPr lang="en-US" sz="3200" dirty="0"/>
              <a:t> syntax.</a:t>
            </a:r>
          </a:p>
          <a:p>
            <a:r>
              <a:rPr lang="en-US" sz="3200" dirty="0"/>
              <a:t>We have tried to develop an OTT Platform using front end coding.</a:t>
            </a:r>
          </a:p>
          <a:p>
            <a:r>
              <a:rPr lang="en-US" sz="3200" dirty="0"/>
              <a:t>Adding new pictures and wallpapers help the users to use the website easy &amp; simple to use.</a:t>
            </a:r>
            <a:endParaRPr lang="en-I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B22D69-01E8-50E8-F473-575D0CE26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188D1-7DA9-42EC-8DC8-60EC72BE965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662173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solidFill>
                  <a:srgbClr val="FFC000"/>
                </a:solidFill>
              </a:rPr>
              <a:t>OUTPUT &amp; REPORT TESTING</a:t>
            </a:r>
            <a:endParaRPr lang="en-IN" u="sng" dirty="0">
              <a:solidFill>
                <a:srgbClr val="FFC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0EAA43-305C-A928-C0F7-FA0BC8F4B8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48" y="2195736"/>
            <a:ext cx="5715000" cy="3312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1167F1-4CE3-0B90-DE45-5F15A95482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48" y="5705856"/>
            <a:ext cx="5715000" cy="3289924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8DFF831-EF40-8B35-BA92-7756F9F20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188D1-7DA9-42EC-8DC8-60EC72BE965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29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05D24F-DBE4-DDF4-26D9-F93A7027EE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48" y="2916155"/>
            <a:ext cx="5805264" cy="331168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31E8A-C55F-8D02-EA82-33F29D1DC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188D1-7DA9-42EC-8DC8-60EC72BE965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2080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102</TotalTime>
  <Words>714</Words>
  <Application>Microsoft Office PowerPoint</Application>
  <PresentationFormat>On-screen Show (4:3)</PresentationFormat>
  <Paragraphs>69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Cambria</vt:lpstr>
      <vt:lpstr>Adjacency</vt:lpstr>
      <vt:lpstr>PowerPoint Presentation</vt:lpstr>
      <vt:lpstr>PowerPoint Presentation</vt:lpstr>
      <vt:lpstr>INTRODUCTION</vt:lpstr>
      <vt:lpstr>Abstract</vt:lpstr>
      <vt:lpstr>SYSTEM ANALYSIS</vt:lpstr>
      <vt:lpstr>SYSTEM DESIGN</vt:lpstr>
      <vt:lpstr>IMPLEMENTATION DETAILS</vt:lpstr>
      <vt:lpstr>OUTPUT &amp; REPORT TESTING</vt:lpstr>
      <vt:lpstr>PowerPoint Presentation</vt:lpstr>
      <vt:lpstr>CONCLUSION</vt:lpstr>
      <vt:lpstr>FUTURE SCOPE</vt:lpstr>
      <vt:lpstr>BIBLIOGRAPHY AND 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</dc:title>
  <dc:creator>Shree</dc:creator>
  <cp:lastModifiedBy>aniruddha</cp:lastModifiedBy>
  <cp:revision>10</cp:revision>
  <dcterms:created xsi:type="dcterms:W3CDTF">2023-05-10T18:53:46Z</dcterms:created>
  <dcterms:modified xsi:type="dcterms:W3CDTF">2023-05-11T09:36:37Z</dcterms:modified>
</cp:coreProperties>
</file>