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9" r:id="rId2"/>
    <p:sldId id="420" r:id="rId3"/>
    <p:sldId id="422" r:id="rId4"/>
    <p:sldId id="430" r:id="rId5"/>
    <p:sldId id="43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523"/>
    <a:srgbClr val="C3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8014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8"/>
    </p:cViewPr>
  </p:sorterViewPr>
  <p:notesViewPr>
    <p:cSldViewPr snapToObjects="1">
      <p:cViewPr varScale="1">
        <p:scale>
          <a:sx n="66" d="100"/>
          <a:sy n="66" d="100"/>
        </p:scale>
        <p:origin x="-273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23E3F-F87C-1F40-A388-FDD4DE35A040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4328-CD97-A140-AE5E-52AF10A105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2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D87FDB-3F7B-43FB-A1B5-54B20AC9B465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5FA2E3-280A-4C0B-AFA8-BE483E6E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C280F1-041A-46F5-9058-49D80DA1F36E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44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8C05-CF64-427F-8752-C83FFBDD7839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E2332-1ED2-4ED2-B4B9-7AC3C8C3D7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C634-094F-4300-B93A-0C2D4FBFC746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93D13-F601-4CB8-BC2A-6D829EFAE2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9E08-20F8-440F-BDE6-E002F5BF6D81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6D4EF-BD81-4489-B4E9-85E899F6ACB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32" cy="79690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01122" cy="47149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55465-B7DA-4A48-9B41-25506A14DBBF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05F73-88E1-4D15-AE05-D911BC32851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8FF76-82DB-44FB-A76A-A4D6F68FB76D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D100-BFCC-4969-9FE6-0D6BE5371C3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28D55-44BD-43EE-9A57-F411D400039E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7A1FD-AE95-45C5-9173-2531349AFF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5FA0-B289-49D6-9098-C5C4541B24F9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5F00B-7B94-4774-A20F-3EBA48D81C1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32" cy="7969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A079E-BC06-45E7-95DF-FFB0CE41DA0C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97A3-5559-486E-8925-2905580FF2E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0F72D-136B-4BDD-9A86-E97CD8EB289D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AD03-755E-449E-BAE9-4914AF405B8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A5F7A-03F9-4798-ACC1-DE41D7DC7341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348FF-E7F5-4B7B-B3D5-61D79B9F38B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D88C3-7A78-4C08-8EF4-A65E83E5C474}" type="datetimeFigureOut">
              <a:rPr lang="en-US"/>
              <a:pPr>
                <a:defRPr/>
              </a:pPr>
              <a:t>2/10/2018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12676-BCBD-43A6-A1CC-0C74FA8D528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28750" y="274638"/>
            <a:ext cx="7715250" cy="796925"/>
          </a:xfrm>
          <a:prstGeom prst="rect">
            <a:avLst/>
          </a:prstGeom>
          <a:gradFill flip="none" rotWithShape="1">
            <a:gsLst>
              <a:gs pos="0">
                <a:srgbClr val="C30525">
                  <a:shade val="30000"/>
                  <a:satMod val="115000"/>
                </a:srgbClr>
              </a:gs>
              <a:gs pos="50000">
                <a:srgbClr val="C30525">
                  <a:shade val="67500"/>
                  <a:satMod val="115000"/>
                </a:srgbClr>
              </a:gs>
              <a:gs pos="100000">
                <a:srgbClr val="C30525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0125" y="1285875"/>
            <a:ext cx="8001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pic>
        <p:nvPicPr>
          <p:cNvPr id="5" name="Picture 2" descr="Praxis Business Schoo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00958" y="5981711"/>
            <a:ext cx="1643042" cy="87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-32" y="2936892"/>
            <a:ext cx="9144032" cy="796908"/>
          </a:xfrm>
          <a:prstGeom prst="rect">
            <a:avLst/>
          </a:prstGeom>
          <a:gradFill flip="none" rotWithShape="1">
            <a:gsLst>
              <a:gs pos="0">
                <a:srgbClr val="C30525">
                  <a:shade val="30000"/>
                  <a:satMod val="115000"/>
                </a:srgbClr>
              </a:gs>
              <a:gs pos="50000">
                <a:srgbClr val="C30525">
                  <a:shade val="67500"/>
                  <a:satMod val="115000"/>
                </a:srgbClr>
              </a:gs>
              <a:gs pos="100000">
                <a:srgbClr val="C30525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</a:rPr>
              <a:t>Case: Retail Analytics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Case Study –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ClrTx/>
              <a:buFont typeface="Wingdings" charset="2"/>
              <a:buChar char="§"/>
            </a:pPr>
            <a:r>
              <a:rPr lang="en-US" sz="2400" dirty="0" smtClean="0"/>
              <a:t>Let us look at a </a:t>
            </a:r>
            <a:r>
              <a:rPr lang="en-US" sz="2400" b="1" dirty="0" smtClean="0"/>
              <a:t>Retail Store </a:t>
            </a:r>
            <a:r>
              <a:rPr lang="en-US" sz="2400" dirty="0" smtClean="0"/>
              <a:t>that sells gift items, books and stationery items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r>
              <a:rPr lang="en-US" sz="2400" dirty="0" smtClean="0"/>
              <a:t>We have been given a data-set of </a:t>
            </a:r>
            <a:r>
              <a:rPr lang="en-US" sz="2400" b="1" dirty="0" smtClean="0"/>
              <a:t>51,243 transactions</a:t>
            </a:r>
            <a:r>
              <a:rPr lang="en-US" sz="2400" dirty="0" smtClean="0"/>
              <a:t> – For 11 </a:t>
            </a:r>
            <a:r>
              <a:rPr lang="en-US" sz="2400" dirty="0" err="1" smtClean="0"/>
              <a:t>yrs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sz="2400" dirty="0" smtClean="0"/>
              <a:t> from Jan 2005 till end-of-day Dec 31 2015</a:t>
            </a:r>
          </a:p>
          <a:p>
            <a:pPr>
              <a:buClrTx/>
              <a:buFont typeface="Wingdings" charset="2"/>
              <a:buChar char="§"/>
            </a:pP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r>
              <a:rPr lang="en-US" sz="2400" dirty="0" smtClean="0"/>
              <a:t>The data-set has </a:t>
            </a:r>
            <a:r>
              <a:rPr lang="en-US" sz="2400" b="1" dirty="0" smtClean="0"/>
              <a:t>3 variables</a:t>
            </a:r>
            <a:r>
              <a:rPr lang="en-US" sz="2400" dirty="0" smtClean="0"/>
              <a:t> (i.e. columns) – Customer Id, Value of Transaction and Date of Transaction</a:t>
            </a:r>
            <a:endParaRPr lang="en-US" sz="2400" b="1" dirty="0" smtClean="0"/>
          </a:p>
          <a:p>
            <a:pPr>
              <a:buClrTx/>
              <a:buFont typeface="Wingdings" charset="2"/>
              <a:buChar char="§"/>
            </a:pP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r>
              <a:rPr lang="en-US" sz="2400" dirty="0" smtClean="0"/>
              <a:t>A single customer could have made </a:t>
            </a:r>
            <a:r>
              <a:rPr lang="en-US" sz="2400" b="1" dirty="0" smtClean="0"/>
              <a:t>multiple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Our Task…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219200"/>
            <a:ext cx="8504238" cy="4572000"/>
          </a:xfrm>
        </p:spPr>
        <p:txBody>
          <a:bodyPr/>
          <a:lstStyle/>
          <a:p>
            <a:pPr>
              <a:buClrTx/>
              <a:buNone/>
            </a:pPr>
            <a:r>
              <a:rPr lang="en-US" sz="2400" dirty="0" smtClean="0"/>
              <a:t>	Firstly, obtain a basic understanding of the given data, e.g.</a:t>
            </a:r>
          </a:p>
          <a:p>
            <a:pPr>
              <a:buClrTx/>
              <a:buNone/>
            </a:pP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r>
              <a:rPr lang="en-US" sz="2400" dirty="0" smtClean="0"/>
              <a:t>Have the number of transactions per year increased over the last 11 </a:t>
            </a:r>
            <a:r>
              <a:rPr lang="en-US" sz="2400" dirty="0" err="1" smtClean="0"/>
              <a:t>yrs</a:t>
            </a:r>
            <a:r>
              <a:rPr lang="en-US" sz="2400" dirty="0" smtClean="0"/>
              <a:t>?</a:t>
            </a:r>
          </a:p>
          <a:p>
            <a:pPr>
              <a:buClrTx/>
              <a:buFont typeface="Wingdings" charset="2"/>
              <a:buChar char="§"/>
            </a:pPr>
            <a:r>
              <a:rPr lang="en-US" dirty="0" smtClean="0"/>
              <a:t>How much is the Average Bill Value? Has it changed over the years?</a:t>
            </a:r>
          </a:p>
          <a:p>
            <a:pPr>
              <a:buClrTx/>
              <a:buFont typeface="Wingdings" charset="2"/>
              <a:buChar char="§"/>
            </a:pPr>
            <a:r>
              <a:rPr lang="en-US" sz="2400" dirty="0" smtClean="0"/>
              <a:t>What about the total bill value per year? </a:t>
            </a:r>
            <a:r>
              <a:rPr lang="en-US" dirty="0" smtClean="0"/>
              <a:t>How has it changed over the years?</a:t>
            </a: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r>
              <a:rPr lang="en-US" dirty="0" smtClean="0"/>
              <a:t>… Other questions!!!</a:t>
            </a:r>
          </a:p>
          <a:p>
            <a:pPr>
              <a:buClrTx/>
              <a:buFont typeface="Wingdings" charset="2"/>
              <a:buChar char="§"/>
            </a:pP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Our Task…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219200"/>
            <a:ext cx="8504238" cy="4572000"/>
          </a:xfrm>
        </p:spPr>
        <p:txBody>
          <a:bodyPr/>
          <a:lstStyle/>
          <a:p>
            <a:pPr>
              <a:buClrTx/>
              <a:buNone/>
            </a:pPr>
            <a:r>
              <a:rPr lang="en-US" sz="2400" dirty="0" smtClean="0"/>
              <a:t>Then, use some of the techniques like </a:t>
            </a:r>
          </a:p>
          <a:p>
            <a:pPr>
              <a:buClrTx/>
              <a:buNone/>
            </a:pP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r>
              <a:rPr lang="en-US" sz="2400" dirty="0" smtClean="0"/>
              <a:t>RFM Analysis</a:t>
            </a:r>
          </a:p>
          <a:p>
            <a:pPr>
              <a:buClrTx/>
              <a:buFont typeface="Wingdings" charset="2"/>
              <a:buChar char="§"/>
            </a:pPr>
            <a:r>
              <a:rPr lang="en-US" dirty="0" smtClean="0"/>
              <a:t>Clustering </a:t>
            </a:r>
          </a:p>
          <a:p>
            <a:pPr>
              <a:buClrTx/>
              <a:buFont typeface="Wingdings" charset="2"/>
              <a:buChar char="§"/>
            </a:pPr>
            <a:r>
              <a:rPr lang="en-US" sz="2400" dirty="0" err="1" smtClean="0"/>
              <a:t>Etc</a:t>
            </a:r>
            <a:r>
              <a:rPr lang="en-US" sz="2400" dirty="0" smtClean="0"/>
              <a:t> etc…</a:t>
            </a:r>
          </a:p>
          <a:p>
            <a:pPr marL="0" indent="0">
              <a:buClrTx/>
              <a:buNone/>
            </a:pPr>
            <a:endParaRPr lang="en-US" dirty="0"/>
          </a:p>
          <a:p>
            <a:pPr marL="0" indent="0">
              <a:buClrTx/>
              <a:buNone/>
            </a:pPr>
            <a:r>
              <a:rPr lang="en-US" dirty="0" smtClean="0"/>
              <a:t>to answer the key client questions</a:t>
            </a:r>
          </a:p>
          <a:p>
            <a:pPr>
              <a:buClrTx/>
              <a:buFont typeface="Wingdings" charset="2"/>
              <a:buChar char="§"/>
            </a:pPr>
            <a:endParaRPr lang="en-US" sz="2400" dirty="0" smtClean="0"/>
          </a:p>
          <a:p>
            <a:pPr>
              <a:buClrTx/>
              <a:buFont typeface="Wingdings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48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The key client questions…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219200"/>
            <a:ext cx="8504238" cy="4572000"/>
          </a:xfrm>
        </p:spPr>
        <p:txBody>
          <a:bodyPr/>
          <a:lstStyle/>
          <a:p>
            <a:pPr>
              <a:buClrTx/>
              <a:buNone/>
            </a:pPr>
            <a:endParaRPr lang="en-US" sz="2400" b="1" dirty="0" smtClean="0"/>
          </a:p>
          <a:p>
            <a:pPr>
              <a:buClrTx/>
              <a:buFont typeface="Wingdings" charset="2"/>
              <a:buChar char="§"/>
            </a:pPr>
            <a:r>
              <a:rPr lang="en-US" sz="2400" b="1" dirty="0" smtClean="0"/>
              <a:t>WHO ARE THE CURRENT CUSTOMERS OF THE STORE THAT WE SHOULD CONCENTRATE ON, FOR HIGHER FUTURE REVENUE?</a:t>
            </a:r>
          </a:p>
          <a:p>
            <a:pPr>
              <a:buClrTx/>
              <a:buFont typeface="Wingdings" charset="2"/>
              <a:buChar char="§"/>
            </a:pPr>
            <a:endParaRPr lang="en-US" sz="2400" b="1" dirty="0" smtClean="0"/>
          </a:p>
          <a:p>
            <a:pPr>
              <a:buClrTx/>
              <a:buFont typeface="Wingdings" charset="2"/>
              <a:buChar char="§"/>
            </a:pPr>
            <a:r>
              <a:rPr lang="en-US" b="1" dirty="0" smtClean="0"/>
              <a:t>WHICH LAPSED CUSTOMERS OF THE STORE SHOULD WE TRY TO BRING BACK? </a:t>
            </a:r>
          </a:p>
          <a:p>
            <a:pPr>
              <a:buClrTx/>
              <a:buFont typeface="Wingdings" charset="2"/>
              <a:buChar char="§"/>
            </a:pPr>
            <a:endParaRPr lang="en-US" b="1" dirty="0" smtClean="0"/>
          </a:p>
          <a:p>
            <a:pPr>
              <a:buClrTx/>
              <a:buFont typeface="Wingdings" charset="2"/>
              <a:buChar char="§"/>
            </a:pPr>
            <a:endParaRPr lang="en-US" sz="2400" b="1" dirty="0" smtClean="0"/>
          </a:p>
          <a:p>
            <a:pPr>
              <a:buClrTx/>
              <a:buFont typeface="Wingdings" charset="2"/>
              <a:buChar char="§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34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Words>139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Case Study – Background</vt:lpstr>
      <vt:lpstr>Our Task…</vt:lpstr>
      <vt:lpstr>Our Task…</vt:lpstr>
      <vt:lpstr>The key client questions…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noshin</dc:creator>
  <cp:lastModifiedBy>User</cp:lastModifiedBy>
  <cp:revision>295</cp:revision>
  <dcterms:created xsi:type="dcterms:W3CDTF">2016-08-02T02:01:09Z</dcterms:created>
  <dcterms:modified xsi:type="dcterms:W3CDTF">2018-02-09T18:44:24Z</dcterms:modified>
</cp:coreProperties>
</file>