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58" r:id="rId5"/>
    <p:sldId id="261" r:id="rId6"/>
    <p:sldId id="262" r:id="rId7"/>
    <p:sldId id="263" r:id="rId8"/>
    <p:sldId id="264" r:id="rId9"/>
    <p:sldId id="260"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1CC"/>
    <a:srgbClr val="959ECB"/>
    <a:srgbClr val="7DBAD9"/>
    <a:srgbClr val="89B2D7"/>
    <a:srgbClr val="91BFDB"/>
    <a:srgbClr val="67A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37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01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95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509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183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891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022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09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66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12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20-Nov-24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140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20-Nov-24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605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506" y="-395654"/>
            <a:ext cx="8637073" cy="2162908"/>
          </a:xfrm>
        </p:spPr>
        <p:txBody>
          <a:bodyPr>
            <a:normAutofit/>
          </a:bodyPr>
          <a:lstStyle/>
          <a:p>
            <a:r>
              <a:rPr lang="en-US" sz="4800" dirty="0" smtClean="0">
                <a:solidFill>
                  <a:schemeClr val="tx2">
                    <a:lumMod val="10000"/>
                  </a:schemeClr>
                </a:solidFill>
                <a:latin typeface="Arial Rounded MT Bold" panose="020F0704030504030204" pitchFamily="34" charset="0"/>
              </a:rPr>
              <a:t>ADV EXCEL PRESENTATION</a:t>
            </a:r>
            <a:endParaRPr lang="en-US" sz="4800" dirty="0">
              <a:solidFill>
                <a:schemeClr val="tx2">
                  <a:lumMod val="10000"/>
                </a:schemeClr>
              </a:solidFill>
              <a:latin typeface="Arial Rounded MT Bold" panose="020F0704030504030204" pitchFamily="34" charset="0"/>
            </a:endParaRPr>
          </a:p>
        </p:txBody>
      </p:sp>
      <p:sp>
        <p:nvSpPr>
          <p:cNvPr id="3" name="Subtitle 2"/>
          <p:cNvSpPr>
            <a:spLocks noGrp="1"/>
          </p:cNvSpPr>
          <p:nvPr>
            <p:ph type="subTitle" idx="1"/>
          </p:nvPr>
        </p:nvSpPr>
        <p:spPr>
          <a:xfrm>
            <a:off x="4252829" y="2482989"/>
            <a:ext cx="8637072" cy="977621"/>
          </a:xfrm>
        </p:spPr>
        <p:txBody>
          <a:bodyPr>
            <a:noAutofit/>
          </a:bodyPr>
          <a:lstStyle/>
          <a:p>
            <a:r>
              <a:rPr lang="en-US" sz="4400" dirty="0" smtClean="0">
                <a:solidFill>
                  <a:schemeClr val="tx2">
                    <a:lumMod val="10000"/>
                  </a:schemeClr>
                </a:solidFill>
                <a:latin typeface="Arial Rounded MT Bold" panose="020F0704030504030204" pitchFamily="34" charset="0"/>
              </a:rPr>
              <a:t>  BY ANKIT SHRIWAS</a:t>
            </a:r>
          </a:p>
        </p:txBody>
      </p:sp>
      <p:sp>
        <p:nvSpPr>
          <p:cNvPr id="5" name="Isosceles Triangle 4"/>
          <p:cNvSpPr/>
          <p:nvPr/>
        </p:nvSpPr>
        <p:spPr>
          <a:xfrm rot="16200000" flipV="1">
            <a:off x="5126415" y="2750148"/>
            <a:ext cx="396619" cy="443301"/>
          </a:xfrm>
          <a:prstGeom prst="triangle">
            <a:avLst/>
          </a:prstGeom>
          <a:solidFill>
            <a:srgbClr val="94B1CC"/>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6" name="Rectangle 5"/>
          <p:cNvSpPr/>
          <p:nvPr/>
        </p:nvSpPr>
        <p:spPr>
          <a:xfrm>
            <a:off x="5909535" y="3460610"/>
            <a:ext cx="5610087" cy="769441"/>
          </a:xfrm>
          <a:prstGeom prst="rect">
            <a:avLst/>
          </a:prstGeom>
        </p:spPr>
        <p:txBody>
          <a:bodyPr wrap="square">
            <a:spAutoFit/>
          </a:bodyPr>
          <a:lstStyle/>
          <a:p>
            <a:r>
              <a:rPr lang="en-US" sz="4400" dirty="0" smtClean="0">
                <a:solidFill>
                  <a:schemeClr val="tx2">
                    <a:lumMod val="10000"/>
                  </a:schemeClr>
                </a:solidFill>
                <a:latin typeface="Arial Rounded MT Bold" panose="020F0704030504030204" pitchFamily="34" charset="0"/>
              </a:rPr>
              <a:t>DA/DS 24</a:t>
            </a:r>
            <a:endParaRPr lang="en-US" sz="4400" dirty="0">
              <a:solidFill>
                <a:schemeClr val="tx2">
                  <a:lumMod val="10000"/>
                </a:schemeClr>
              </a:solidFill>
              <a:latin typeface="Arial Rounded MT Bold" panose="020F0704030504030204" pitchFamily="34" charset="0"/>
            </a:endParaRPr>
          </a:p>
        </p:txBody>
      </p:sp>
      <p:sp>
        <p:nvSpPr>
          <p:cNvPr id="7" name="Isosceles Triangle 6"/>
          <p:cNvSpPr/>
          <p:nvPr/>
        </p:nvSpPr>
        <p:spPr>
          <a:xfrm rot="16200000" flipV="1">
            <a:off x="5151091" y="3643692"/>
            <a:ext cx="393191" cy="443301"/>
          </a:xfrm>
          <a:prstGeom prst="triangle">
            <a:avLst/>
          </a:prstGeom>
          <a:solidFill>
            <a:srgbClr val="94B1CC"/>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Isosceles Triangle 7"/>
          <p:cNvSpPr/>
          <p:nvPr/>
        </p:nvSpPr>
        <p:spPr>
          <a:xfrm rot="16200000" flipV="1">
            <a:off x="5151091" y="4575492"/>
            <a:ext cx="393191" cy="443301"/>
          </a:xfrm>
          <a:prstGeom prst="triangle">
            <a:avLst/>
          </a:prstGeom>
          <a:solidFill>
            <a:srgbClr val="94B1CC"/>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Rectangle 3"/>
          <p:cNvSpPr/>
          <p:nvPr/>
        </p:nvSpPr>
        <p:spPr>
          <a:xfrm>
            <a:off x="5878595" y="4061938"/>
            <a:ext cx="3979779" cy="1077218"/>
          </a:xfrm>
          <a:prstGeom prst="rect">
            <a:avLst/>
          </a:prstGeom>
        </p:spPr>
        <p:txBody>
          <a:bodyPr wrap="square">
            <a:spAutoFit/>
          </a:bodyPr>
          <a:lstStyle/>
          <a:p>
            <a:r>
              <a:rPr lang="en-US" dirty="0">
                <a:solidFill>
                  <a:schemeClr val="accent1">
                    <a:lumMod val="60000"/>
                    <a:lumOff val="40000"/>
                  </a:schemeClr>
                </a:solidFill>
                <a:latin typeface="Arial Rounded MT Bold" panose="020F0704030504030204" pitchFamily="34" charset="0"/>
              </a:rPr>
              <a:t> </a:t>
            </a:r>
            <a:r>
              <a:rPr lang="en-US" sz="2000" dirty="0" smtClean="0">
                <a:solidFill>
                  <a:schemeClr val="bg2"/>
                </a:solidFill>
                <a:latin typeface="Arial Rounded MT Bold" panose="020F0704030504030204" pitchFamily="34" charset="0"/>
              </a:rPr>
              <a:t> </a:t>
            </a:r>
            <a:r>
              <a:rPr lang="en-US" sz="4400" dirty="0" smtClean="0">
                <a:solidFill>
                  <a:schemeClr val="tx2">
                    <a:lumMod val="10000"/>
                  </a:schemeClr>
                </a:solidFill>
                <a:latin typeface="Arial Rounded MT Bold" panose="020F0704030504030204" pitchFamily="34" charset="0"/>
              </a:rPr>
              <a:t>AUTOMOBILE</a:t>
            </a:r>
            <a:endParaRPr lang="en-US" sz="4400" dirty="0">
              <a:solidFill>
                <a:schemeClr val="tx2">
                  <a:lumMod val="10000"/>
                </a:schemeClr>
              </a:solidFill>
              <a:latin typeface="Arial Rounded MT Bold" panose="020F0704030504030204" pitchFamily="34" charset="0"/>
            </a:endParaRPr>
          </a:p>
        </p:txBody>
      </p:sp>
    </p:spTree>
    <p:extLst>
      <p:ext uri="{BB962C8B-B14F-4D97-AF65-F5344CB8AC3E}">
        <p14:creationId xmlns:p14="http://schemas.microsoft.com/office/powerpoint/2010/main" val="1505494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6236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0139" y="1"/>
            <a:ext cx="9291215" cy="796532"/>
          </a:xfrm>
        </p:spPr>
        <p:txBody>
          <a:bodyPr>
            <a:normAutofit/>
          </a:bodyPr>
          <a:lstStyle/>
          <a:p>
            <a:r>
              <a:rPr lang="en-US" sz="4400" dirty="0" smtClean="0">
                <a:solidFill>
                  <a:schemeClr val="tx2">
                    <a:lumMod val="10000"/>
                  </a:schemeClr>
                </a:solidFill>
                <a:latin typeface="Arial Rounded MT Bold" panose="020F0704030504030204" pitchFamily="34" charset="0"/>
              </a:rPr>
              <a:t>recommendation</a:t>
            </a:r>
            <a:endParaRPr lang="en-US" sz="4400" dirty="0">
              <a:solidFill>
                <a:schemeClr val="tx2">
                  <a:lumMod val="10000"/>
                </a:schemeClr>
              </a:solidFill>
              <a:latin typeface="Arial Rounded MT Bold" panose="020F0704030504030204" pitchFamily="34" charset="0"/>
            </a:endParaRPr>
          </a:p>
        </p:txBody>
      </p:sp>
      <p:sp>
        <p:nvSpPr>
          <p:cNvPr id="3" name="Content Placeholder 2"/>
          <p:cNvSpPr>
            <a:spLocks noGrp="1"/>
          </p:cNvSpPr>
          <p:nvPr>
            <p:ph idx="1"/>
          </p:nvPr>
        </p:nvSpPr>
        <p:spPr>
          <a:xfrm>
            <a:off x="1" y="796532"/>
            <a:ext cx="12192000" cy="6061468"/>
          </a:xfrm>
        </p:spPr>
        <p:txBody>
          <a:bodyPr>
            <a:normAutofit/>
          </a:bodyPr>
          <a:lstStyle/>
          <a:p>
            <a:pPr marL="0" indent="0">
              <a:buNone/>
            </a:pPr>
            <a:r>
              <a:rPr lang="en-US" sz="1600" b="1" dirty="0" smtClean="0">
                <a:solidFill>
                  <a:schemeClr val="tx2">
                    <a:lumMod val="10000"/>
                  </a:schemeClr>
                </a:solidFill>
                <a:latin typeface="Arial Black" panose="020B0A04020102020204" pitchFamily="34" charset="0"/>
              </a:rPr>
              <a:t># Top Performers</a:t>
            </a:r>
            <a:endParaRPr lang="en-US" sz="1600" dirty="0" smtClean="0">
              <a:solidFill>
                <a:schemeClr val="tx2">
                  <a:lumMod val="10000"/>
                </a:schemeClr>
              </a:solidFill>
              <a:latin typeface="Arial Black" panose="020B0A04020102020204" pitchFamily="34" charset="0"/>
            </a:endParaRPr>
          </a:p>
          <a:p>
            <a:pPr marL="0" indent="0">
              <a:buNone/>
            </a:pPr>
            <a:r>
              <a:rPr lang="en-US" sz="1600" dirty="0" smtClean="0">
                <a:solidFill>
                  <a:schemeClr val="tx2">
                    <a:lumMod val="10000"/>
                  </a:schemeClr>
                </a:solidFill>
                <a:latin typeface="Arial Rounded MT Bold" panose="020F0704030504030204" pitchFamily="34" charset="0"/>
              </a:rPr>
              <a:t>The </a:t>
            </a:r>
            <a:r>
              <a:rPr lang="en-US" sz="1600" b="1" dirty="0">
                <a:solidFill>
                  <a:schemeClr val="tx2">
                    <a:lumMod val="10000"/>
                  </a:schemeClr>
                </a:solidFill>
                <a:latin typeface="Arial Rounded MT Bold" panose="020F0704030504030204" pitchFamily="34" charset="0"/>
              </a:rPr>
              <a:t>USA</a:t>
            </a:r>
            <a:r>
              <a:rPr lang="en-US" sz="1600" dirty="0">
                <a:solidFill>
                  <a:schemeClr val="tx2">
                    <a:lumMod val="10000"/>
                  </a:schemeClr>
                </a:solidFill>
                <a:latin typeface="Arial Rounded MT Bold" panose="020F0704030504030204" pitchFamily="34" charset="0"/>
              </a:rPr>
              <a:t> has the highest sales, with over 3.35 million units. Focus on maintaining and growing this market through </a:t>
            </a:r>
            <a:r>
              <a:rPr lang="en-US" sz="1600" dirty="0" smtClean="0">
                <a:solidFill>
                  <a:schemeClr val="tx2">
                    <a:lumMod val="10000"/>
                  </a:schemeClr>
                </a:solidFill>
                <a:latin typeface="Arial Rounded MT Bold" panose="020F0704030504030204" pitchFamily="34" charset="0"/>
              </a:rPr>
              <a:t>   targeted </a:t>
            </a:r>
            <a:r>
              <a:rPr lang="en-US" sz="1600" dirty="0">
                <a:solidFill>
                  <a:schemeClr val="tx2">
                    <a:lumMod val="10000"/>
                  </a:schemeClr>
                </a:solidFill>
                <a:latin typeface="Arial Rounded MT Bold" panose="020F0704030504030204" pitchFamily="34" charset="0"/>
              </a:rPr>
              <a:t>marketing and sales campaigns</a:t>
            </a:r>
            <a:r>
              <a:rPr lang="en-US" sz="1600" dirty="0" smtClean="0">
                <a:solidFill>
                  <a:schemeClr val="tx2">
                    <a:lumMod val="10000"/>
                  </a:schemeClr>
                </a:solidFill>
                <a:latin typeface="Arial Rounded MT Bold" panose="020F0704030504030204" pitchFamily="34" charset="0"/>
              </a:rPr>
              <a:t>.</a:t>
            </a:r>
          </a:p>
          <a:p>
            <a:pPr marL="0" indent="0">
              <a:buNone/>
            </a:pPr>
            <a:endParaRPr lang="en-US" sz="1600" dirty="0" smtClean="0">
              <a:solidFill>
                <a:schemeClr val="tx2">
                  <a:lumMod val="10000"/>
                </a:schemeClr>
              </a:solidFill>
              <a:latin typeface="Arial Rounded MT Bold" panose="020F0704030504030204" pitchFamily="34" charset="0"/>
            </a:endParaRPr>
          </a:p>
          <a:p>
            <a:pPr marL="0" indent="0">
              <a:buNone/>
            </a:pPr>
            <a:r>
              <a:rPr lang="en-US" sz="1600" dirty="0" smtClean="0">
                <a:solidFill>
                  <a:schemeClr val="tx2">
                    <a:lumMod val="10000"/>
                  </a:schemeClr>
                </a:solidFill>
                <a:latin typeface="Arial Black" panose="020B0A04020102020204" pitchFamily="34" charset="0"/>
              </a:rPr>
              <a:t># </a:t>
            </a:r>
            <a:r>
              <a:rPr lang="en-US" sz="1600" b="1" dirty="0" smtClean="0">
                <a:solidFill>
                  <a:schemeClr val="tx2">
                    <a:lumMod val="10000"/>
                  </a:schemeClr>
                </a:solidFill>
                <a:latin typeface="Arial Black" panose="020B0A04020102020204" pitchFamily="34" charset="0"/>
              </a:rPr>
              <a:t>Growth Opportunities</a:t>
            </a:r>
            <a:endParaRPr lang="en-US" sz="1600" dirty="0">
              <a:solidFill>
                <a:schemeClr val="tx2">
                  <a:lumMod val="10000"/>
                </a:schemeClr>
              </a:solidFill>
            </a:endParaRPr>
          </a:p>
          <a:p>
            <a:pPr marL="0" indent="0">
              <a:buNone/>
            </a:pPr>
            <a:r>
              <a:rPr lang="en-US" sz="1600" b="1" dirty="0">
                <a:solidFill>
                  <a:schemeClr val="tx2">
                    <a:lumMod val="10000"/>
                  </a:schemeClr>
                </a:solidFill>
                <a:latin typeface="Arial Rounded MT Bold" panose="020F0704030504030204" pitchFamily="34" charset="0"/>
              </a:rPr>
              <a:t>Australia</a:t>
            </a:r>
            <a:r>
              <a:rPr lang="en-US" sz="1600" dirty="0">
                <a:solidFill>
                  <a:schemeClr val="tx2">
                    <a:lumMod val="10000"/>
                  </a:schemeClr>
                </a:solidFill>
                <a:latin typeface="Arial Rounded MT Bold" panose="020F0704030504030204" pitchFamily="34" charset="0"/>
              </a:rPr>
              <a:t> and the </a:t>
            </a:r>
            <a:r>
              <a:rPr lang="en-US" sz="1600" b="1" dirty="0">
                <a:solidFill>
                  <a:schemeClr val="tx2">
                    <a:lumMod val="10000"/>
                  </a:schemeClr>
                </a:solidFill>
                <a:latin typeface="Arial Rounded MT Bold" panose="020F0704030504030204" pitchFamily="34" charset="0"/>
              </a:rPr>
              <a:t>UK</a:t>
            </a:r>
            <a:r>
              <a:rPr lang="en-US" sz="1600" dirty="0">
                <a:solidFill>
                  <a:schemeClr val="tx2">
                    <a:lumMod val="10000"/>
                  </a:schemeClr>
                </a:solidFill>
                <a:latin typeface="Arial Rounded MT Bold" panose="020F0704030504030204" pitchFamily="34" charset="0"/>
              </a:rPr>
              <a:t> have lower sales figures. Consider exploring strategies to boost sales in these regions, such as promotions, partnerships, or tailored products</a:t>
            </a:r>
            <a:r>
              <a:rPr lang="en-US" sz="1600" dirty="0" smtClean="0">
                <a:solidFill>
                  <a:schemeClr val="tx2">
                    <a:lumMod val="10000"/>
                  </a:schemeClr>
                </a:solidFill>
                <a:latin typeface="Arial Rounded MT Bold" panose="020F0704030504030204" pitchFamily="34" charset="0"/>
              </a:rPr>
              <a:t>.</a:t>
            </a:r>
          </a:p>
          <a:p>
            <a:pPr marL="0" indent="0">
              <a:buNone/>
            </a:pPr>
            <a:endParaRPr lang="en-US" sz="1600" dirty="0" smtClean="0">
              <a:solidFill>
                <a:schemeClr val="tx2">
                  <a:lumMod val="10000"/>
                </a:schemeClr>
              </a:solidFill>
              <a:latin typeface="Arial Rounded MT Bold" panose="020F0704030504030204" pitchFamily="34" charset="0"/>
            </a:endParaRPr>
          </a:p>
          <a:p>
            <a:pPr marL="0" indent="0">
              <a:buNone/>
            </a:pPr>
            <a:r>
              <a:rPr lang="en-US" sz="1600" dirty="0" smtClean="0">
                <a:solidFill>
                  <a:schemeClr val="tx2">
                    <a:lumMod val="10000"/>
                  </a:schemeClr>
                </a:solidFill>
                <a:latin typeface="Arial Black" panose="020B0A04020102020204" pitchFamily="34" charset="0"/>
              </a:rPr>
              <a:t># </a:t>
            </a:r>
            <a:r>
              <a:rPr lang="en-US" sz="1600" b="1" dirty="0" smtClean="0">
                <a:solidFill>
                  <a:schemeClr val="tx2">
                    <a:lumMod val="10000"/>
                  </a:schemeClr>
                </a:solidFill>
                <a:latin typeface="Arial Black" panose="020B0A04020102020204" pitchFamily="34" charset="0"/>
              </a:rPr>
              <a:t>Regional Analysis</a:t>
            </a:r>
            <a:endParaRPr lang="en-US" sz="1600" dirty="0">
              <a:solidFill>
                <a:schemeClr val="tx2">
                  <a:lumMod val="10000"/>
                </a:schemeClr>
              </a:solidFill>
              <a:latin typeface="Arial Black" panose="020B0A04020102020204" pitchFamily="34" charset="0"/>
            </a:endParaRPr>
          </a:p>
          <a:p>
            <a:pPr marL="0" indent="0">
              <a:buNone/>
            </a:pPr>
            <a:r>
              <a:rPr lang="en-US" sz="1600" dirty="0">
                <a:solidFill>
                  <a:schemeClr val="tx2">
                    <a:lumMod val="10000"/>
                  </a:schemeClr>
                </a:solidFill>
                <a:latin typeface="Arial Rounded MT Bold" panose="020F0704030504030204" pitchFamily="34" charset="0"/>
              </a:rPr>
              <a:t>Perform a deeper analysis of the regions with higher sales (like the USA) to identify successful strategies that can be replicated in other regions</a:t>
            </a:r>
            <a:r>
              <a:rPr lang="en-US" sz="1600" dirty="0" smtClean="0">
                <a:solidFill>
                  <a:schemeClr val="tx2">
                    <a:lumMod val="10000"/>
                  </a:schemeClr>
                </a:solidFill>
              </a:rPr>
              <a:t>.</a:t>
            </a:r>
          </a:p>
          <a:p>
            <a:pPr marL="0" indent="0">
              <a:buNone/>
            </a:pPr>
            <a:endParaRPr lang="en-US" sz="1600" dirty="0" smtClean="0">
              <a:solidFill>
                <a:schemeClr val="tx2">
                  <a:lumMod val="10000"/>
                </a:schemeClr>
              </a:solidFill>
            </a:endParaRPr>
          </a:p>
          <a:p>
            <a:pPr marL="0" indent="0">
              <a:buNone/>
            </a:pPr>
            <a:r>
              <a:rPr lang="en-US" sz="1600" b="1" dirty="0" smtClean="0">
                <a:solidFill>
                  <a:schemeClr val="tx2">
                    <a:lumMod val="10000"/>
                  </a:schemeClr>
                </a:solidFill>
                <a:latin typeface="Arial Black" panose="020B0A04020102020204" pitchFamily="34" charset="0"/>
              </a:rPr>
              <a:t># Trend Analysis</a:t>
            </a:r>
            <a:endParaRPr lang="en-US" sz="1600" dirty="0">
              <a:solidFill>
                <a:schemeClr val="tx2">
                  <a:lumMod val="10000"/>
                </a:schemeClr>
              </a:solidFill>
            </a:endParaRPr>
          </a:p>
          <a:p>
            <a:pPr marL="0" indent="0">
              <a:buNone/>
            </a:pPr>
            <a:r>
              <a:rPr lang="en-US" sz="1600" dirty="0">
                <a:solidFill>
                  <a:schemeClr val="tx2">
                    <a:lumMod val="10000"/>
                  </a:schemeClr>
                </a:solidFill>
                <a:latin typeface="Arial Rounded MT Bold" panose="020F0704030504030204" pitchFamily="34" charset="0"/>
              </a:rPr>
              <a:t>If historical data is available, examine trends over time to identify growth or decline patterns in different countries. This can help in forecasting future sales and adjusting strategies accordingly.</a:t>
            </a:r>
          </a:p>
          <a:p>
            <a:pPr marL="0" indent="0">
              <a:buNone/>
            </a:pPr>
            <a:endParaRPr lang="en-US" sz="1600" dirty="0">
              <a:solidFill>
                <a:schemeClr val="bg2">
                  <a:lumMod val="50000"/>
                </a:schemeClr>
              </a:solidFill>
            </a:endParaRPr>
          </a:p>
          <a:p>
            <a:pPr marL="0" indent="0">
              <a:buNone/>
            </a:pPr>
            <a:endParaRPr lang="en-US" sz="1600" dirty="0">
              <a:solidFill>
                <a:schemeClr val="bg2">
                  <a:lumMod val="50000"/>
                </a:schemeClr>
              </a:solidFill>
            </a:endParaRPr>
          </a:p>
          <a:p>
            <a:pPr marL="0" indent="0">
              <a:buNone/>
            </a:pPr>
            <a:endParaRPr lang="en-US" sz="1600" dirty="0">
              <a:solidFill>
                <a:schemeClr val="bg2">
                  <a:lumMod val="50000"/>
                </a:schemeClr>
              </a:solidFill>
              <a:latin typeface="Arial Rounded MT Bold" panose="020F0704030504030204" pitchFamily="34" charset="0"/>
            </a:endParaRPr>
          </a:p>
          <a:p>
            <a:endParaRPr lang="en-US" sz="1800" dirty="0" smtClean="0">
              <a:solidFill>
                <a:schemeClr val="bg2">
                  <a:lumMod val="50000"/>
                </a:schemeClr>
              </a:solidFill>
              <a:latin typeface="Arial Rounded MT Bold" panose="020F0704030504030204" pitchFamily="34" charset="0"/>
            </a:endParaRPr>
          </a:p>
          <a:p>
            <a:endParaRPr lang="en-US" sz="2400" dirty="0">
              <a:solidFill>
                <a:schemeClr val="bg2">
                  <a:lumMod val="50000"/>
                </a:schemeClr>
              </a:solidFill>
            </a:endParaRPr>
          </a:p>
          <a:p>
            <a:endParaRPr lang="en-US" sz="2400" dirty="0" smtClean="0">
              <a:solidFill>
                <a:schemeClr val="bg2">
                  <a:lumMod val="50000"/>
                </a:schemeClr>
              </a:solidFill>
            </a:endParaRPr>
          </a:p>
          <a:p>
            <a:endParaRPr lang="en-US" sz="2400" dirty="0">
              <a:solidFill>
                <a:schemeClr val="bg2">
                  <a:lumMod val="50000"/>
                </a:schemeClr>
              </a:solidFill>
            </a:endParaRPr>
          </a:p>
        </p:txBody>
      </p:sp>
    </p:spTree>
    <p:extLst>
      <p:ext uri="{BB962C8B-B14F-4D97-AF65-F5344CB8AC3E}">
        <p14:creationId xmlns:p14="http://schemas.microsoft.com/office/powerpoint/2010/main" val="974989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614949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8" y="1"/>
            <a:ext cx="9291215" cy="975360"/>
          </a:xfrm>
        </p:spPr>
        <p:txBody>
          <a:bodyPr>
            <a:normAutofit/>
          </a:bodyPr>
          <a:lstStyle/>
          <a:p>
            <a:r>
              <a:rPr lang="en-GB" sz="4400" b="1" dirty="0">
                <a:solidFill>
                  <a:schemeClr val="tx2">
                    <a:lumMod val="10000"/>
                  </a:schemeClr>
                </a:solidFill>
                <a:latin typeface="Arial Rounded MT Bold" panose="020F0704030504030204" pitchFamily="34" charset="0"/>
                <a:cs typeface="Times New Roman" panose="02020603050405020304" pitchFamily="18" charset="0"/>
              </a:rPr>
              <a:t>CONCLUSION</a:t>
            </a:r>
            <a:endParaRPr lang="en-US" sz="4400" dirty="0">
              <a:solidFill>
                <a:schemeClr val="tx2">
                  <a:lumMod val="10000"/>
                </a:schemeClr>
              </a:solidFill>
              <a:latin typeface="Arial Rounded MT Bold" panose="020F0704030504030204" pitchFamily="34" charset="0"/>
            </a:endParaRPr>
          </a:p>
        </p:txBody>
      </p:sp>
      <p:sp>
        <p:nvSpPr>
          <p:cNvPr id="3" name="Content Placeholder 2"/>
          <p:cNvSpPr>
            <a:spLocks noGrp="1"/>
          </p:cNvSpPr>
          <p:nvPr>
            <p:ph idx="1"/>
          </p:nvPr>
        </p:nvSpPr>
        <p:spPr>
          <a:xfrm>
            <a:off x="0" y="1371600"/>
            <a:ext cx="12192000" cy="5486400"/>
          </a:xfrm>
        </p:spPr>
        <p:txBody>
          <a:bodyPr>
            <a:normAutofit/>
          </a:bodyPr>
          <a:lstStyle/>
          <a:p>
            <a:pPr marL="0" indent="0">
              <a:buNone/>
            </a:pPr>
            <a:r>
              <a:rPr lang="en-US" sz="2800" dirty="0" smtClean="0">
                <a:solidFill>
                  <a:schemeClr val="tx2">
                    <a:lumMod val="10000"/>
                  </a:schemeClr>
                </a:solidFill>
                <a:latin typeface="Arial Rounded MT Bold" panose="020F0704030504030204" pitchFamily="34" charset="0"/>
              </a:rPr>
              <a:t>    The </a:t>
            </a:r>
            <a:r>
              <a:rPr lang="en-US" sz="2800" dirty="0">
                <a:solidFill>
                  <a:schemeClr val="tx2">
                    <a:lumMod val="10000"/>
                  </a:schemeClr>
                </a:solidFill>
                <a:latin typeface="Arial Rounded MT Bold" panose="020F0704030504030204" pitchFamily="34" charset="0"/>
              </a:rPr>
              <a:t>dataset reveals total automobile sales of approximately 13.6 </a:t>
            </a:r>
            <a:r>
              <a:rPr lang="en-US" sz="2800" dirty="0" smtClean="0">
                <a:solidFill>
                  <a:schemeClr val="tx2">
                    <a:lumMod val="10000"/>
                  </a:schemeClr>
                </a:solidFill>
                <a:latin typeface="Arial Rounded MT Bold" panose="020F0704030504030204" pitchFamily="34" charset="0"/>
              </a:rPr>
              <a:t>     million </a:t>
            </a:r>
            <a:r>
              <a:rPr lang="en-US" sz="2800" dirty="0">
                <a:solidFill>
                  <a:schemeClr val="tx2">
                    <a:lumMod val="10000"/>
                  </a:schemeClr>
                </a:solidFill>
                <a:latin typeface="Arial Rounded MT Bold" panose="020F0704030504030204" pitchFamily="34" charset="0"/>
              </a:rPr>
              <a:t>units across multiple countries, with an average of about 2.26 million units per country. The highest sales figure appears to be a </a:t>
            </a:r>
            <a:r>
              <a:rPr lang="en-US" sz="2800" dirty="0" smtClean="0">
                <a:solidFill>
                  <a:schemeClr val="tx2">
                    <a:lumMod val="10000"/>
                  </a:schemeClr>
                </a:solidFill>
                <a:latin typeface="Arial Rounded MT Bold" panose="020F0704030504030204" pitchFamily="34" charset="0"/>
              </a:rPr>
              <a:t>  summary </a:t>
            </a:r>
            <a:r>
              <a:rPr lang="en-US" sz="2800" dirty="0">
                <a:solidFill>
                  <a:schemeClr val="tx2">
                    <a:lumMod val="10000"/>
                  </a:schemeClr>
                </a:solidFill>
                <a:latin typeface="Arial Rounded MT Bold" panose="020F0704030504030204" pitchFamily="34" charset="0"/>
              </a:rPr>
              <a:t>total rather than a specific country's data</a:t>
            </a:r>
            <a:r>
              <a:rPr lang="en-US" sz="2800" dirty="0" smtClean="0">
                <a:solidFill>
                  <a:schemeClr val="tx2">
                    <a:lumMod val="10000"/>
                  </a:schemeClr>
                </a:solidFill>
                <a:latin typeface="Arial Rounded MT Bold" panose="020F0704030504030204" pitchFamily="34" charset="0"/>
              </a:rPr>
              <a:t>.</a:t>
            </a:r>
          </a:p>
          <a:p>
            <a:pPr marL="0" indent="0">
              <a:buNone/>
            </a:pPr>
            <a:r>
              <a:rPr lang="en-US" sz="2400" dirty="0" smtClean="0">
                <a:solidFill>
                  <a:schemeClr val="tx2">
                    <a:lumMod val="10000"/>
                  </a:schemeClr>
                </a:solidFill>
                <a:latin typeface="Arial Black" panose="020B0A04020102020204" pitchFamily="34" charset="0"/>
              </a:rPr>
              <a:t>    The </a:t>
            </a:r>
            <a:r>
              <a:rPr lang="en-US" sz="2400" dirty="0">
                <a:solidFill>
                  <a:schemeClr val="tx2">
                    <a:lumMod val="10000"/>
                  </a:schemeClr>
                </a:solidFill>
                <a:latin typeface="Arial Black" panose="020B0A04020102020204" pitchFamily="34" charset="0"/>
              </a:rPr>
              <a:t>data indicates the following:</a:t>
            </a:r>
          </a:p>
          <a:p>
            <a:pPr marL="0" indent="0">
              <a:buNone/>
            </a:pPr>
            <a:r>
              <a:rPr lang="en-US" sz="2400" b="1" dirty="0" smtClean="0">
                <a:solidFill>
                  <a:schemeClr val="tx2">
                    <a:lumMod val="10000"/>
                  </a:schemeClr>
                </a:solidFill>
                <a:latin typeface="Arial Black" panose="020B0A04020102020204" pitchFamily="34" charset="0"/>
              </a:rPr>
              <a:t>    Total </a:t>
            </a:r>
            <a:r>
              <a:rPr lang="en-US" sz="2400" b="1" dirty="0">
                <a:solidFill>
                  <a:schemeClr val="tx2">
                    <a:lumMod val="10000"/>
                  </a:schemeClr>
                </a:solidFill>
                <a:latin typeface="Arial Black" panose="020B0A04020102020204" pitchFamily="34" charset="0"/>
              </a:rPr>
              <a:t>Sales</a:t>
            </a:r>
            <a:r>
              <a:rPr lang="en-US" sz="2400" dirty="0">
                <a:solidFill>
                  <a:schemeClr val="tx2">
                    <a:lumMod val="10000"/>
                  </a:schemeClr>
                </a:solidFill>
                <a:latin typeface="Arial Black" panose="020B0A04020102020204" pitchFamily="34" charset="0"/>
              </a:rPr>
              <a:t>: </a:t>
            </a:r>
            <a:r>
              <a:rPr lang="en-US" sz="2400" dirty="0" smtClean="0">
                <a:solidFill>
                  <a:schemeClr val="tx2">
                    <a:lumMod val="10000"/>
                  </a:schemeClr>
                </a:solidFill>
              </a:rPr>
              <a:t>13583,365 </a:t>
            </a:r>
            <a:r>
              <a:rPr lang="en-US" sz="2400" dirty="0">
                <a:solidFill>
                  <a:schemeClr val="tx2">
                    <a:lumMod val="10000"/>
                  </a:schemeClr>
                </a:solidFill>
              </a:rPr>
              <a:t>units.</a:t>
            </a:r>
          </a:p>
          <a:p>
            <a:pPr marL="0" indent="0">
              <a:buNone/>
            </a:pPr>
            <a:r>
              <a:rPr lang="en-US" sz="2400" b="1" dirty="0" smtClean="0">
                <a:solidFill>
                  <a:schemeClr val="tx2">
                    <a:lumMod val="10000"/>
                  </a:schemeClr>
                </a:solidFill>
                <a:latin typeface="Arial Black" panose="020B0A04020102020204" pitchFamily="34" charset="0"/>
              </a:rPr>
              <a:t>    Average </a:t>
            </a:r>
            <a:r>
              <a:rPr lang="en-US" sz="2400" b="1" dirty="0">
                <a:solidFill>
                  <a:schemeClr val="tx2">
                    <a:lumMod val="10000"/>
                  </a:schemeClr>
                </a:solidFill>
                <a:latin typeface="Arial Black" panose="020B0A04020102020204" pitchFamily="34" charset="0"/>
              </a:rPr>
              <a:t>Sales per Country</a:t>
            </a:r>
            <a:r>
              <a:rPr lang="en-US" sz="2400" dirty="0">
                <a:solidFill>
                  <a:schemeClr val="tx2">
                    <a:lumMod val="10000"/>
                  </a:schemeClr>
                </a:solidFill>
                <a:latin typeface="Arial Black" panose="020B0A04020102020204" pitchFamily="34" charset="0"/>
              </a:rPr>
              <a:t>:</a:t>
            </a:r>
            <a:r>
              <a:rPr lang="en-US" sz="2400" dirty="0">
                <a:solidFill>
                  <a:schemeClr val="tx2">
                    <a:lumMod val="10000"/>
                  </a:schemeClr>
                </a:solidFill>
              </a:rPr>
              <a:t> 2,263,894 units.</a:t>
            </a:r>
          </a:p>
          <a:p>
            <a:pPr marL="0" indent="0">
              <a:buNone/>
            </a:pPr>
            <a:r>
              <a:rPr lang="en-US" sz="2400" b="1" dirty="0" smtClean="0">
                <a:solidFill>
                  <a:schemeClr val="tx2">
                    <a:lumMod val="10000"/>
                  </a:schemeClr>
                </a:solidFill>
                <a:latin typeface="Arial Black" panose="020B0A04020102020204" pitchFamily="34" charset="0"/>
              </a:rPr>
              <a:t>    Top </a:t>
            </a:r>
            <a:r>
              <a:rPr lang="en-US" sz="2400" b="1" dirty="0">
                <a:solidFill>
                  <a:schemeClr val="tx2">
                    <a:lumMod val="10000"/>
                  </a:schemeClr>
                </a:solidFill>
                <a:latin typeface="Arial Black" panose="020B0A04020102020204" pitchFamily="34" charset="0"/>
              </a:rPr>
              <a:t>Sales</a:t>
            </a:r>
            <a:r>
              <a:rPr lang="en-US" sz="2400" dirty="0">
                <a:solidFill>
                  <a:schemeClr val="tx2">
                    <a:lumMod val="10000"/>
                  </a:schemeClr>
                </a:solidFill>
                <a:latin typeface="Arial Black" panose="020B0A04020102020204" pitchFamily="34" charset="0"/>
              </a:rPr>
              <a:t>: </a:t>
            </a:r>
            <a:r>
              <a:rPr lang="en-US" sz="2400" dirty="0">
                <a:solidFill>
                  <a:schemeClr val="tx2">
                    <a:lumMod val="10000"/>
                  </a:schemeClr>
                </a:solidFill>
              </a:rPr>
              <a:t>The entry labeled "Grand Total" has the highest sales figure of 6,791,682 units, which likely represents the sum of all countries rather than a specific country.</a:t>
            </a:r>
          </a:p>
          <a:p>
            <a:pPr marL="0" indent="0">
              <a:buNone/>
            </a:pPr>
            <a:endParaRPr lang="en-US" sz="2400" b="1" dirty="0">
              <a:solidFill>
                <a:schemeClr val="tx2">
                  <a:lumMod val="10000"/>
                </a:schemeClr>
              </a:solidFill>
              <a:latin typeface="Arial Rounded MT Bold" panose="020F0704030504030204" pitchFamily="34" charset="0"/>
            </a:endParaRPr>
          </a:p>
        </p:txBody>
      </p:sp>
      <p:sp>
        <p:nvSpPr>
          <p:cNvPr id="10" name="Flowchart: Connector 9"/>
          <p:cNvSpPr/>
          <p:nvPr/>
        </p:nvSpPr>
        <p:spPr>
          <a:xfrm>
            <a:off x="246185" y="5477607"/>
            <a:ext cx="102578" cy="96716"/>
          </a:xfrm>
          <a:prstGeom prst="flowChartConnector">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246185" y="4926623"/>
            <a:ext cx="102578" cy="96716"/>
          </a:xfrm>
          <a:prstGeom prst="flowChartConnector">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246185" y="4363914"/>
            <a:ext cx="102578" cy="96716"/>
          </a:xfrm>
          <a:prstGeom prst="flowChartConnector">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205155" y="1638299"/>
            <a:ext cx="102578" cy="96716"/>
          </a:xfrm>
          <a:prstGeom prst="flowChartConnector">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174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62450" y="2377683"/>
            <a:ext cx="3781425" cy="1298967"/>
          </a:xfrm>
        </p:spPr>
        <p:txBody>
          <a:bodyPr>
            <a:normAutofit/>
          </a:bodyPr>
          <a:lstStyle/>
          <a:p>
            <a:pPr marL="0" indent="0">
              <a:buNone/>
            </a:pPr>
            <a:r>
              <a:rPr lang="en-US" sz="5400" dirty="0" smtClean="0">
                <a:solidFill>
                  <a:schemeClr val="tx2">
                    <a:lumMod val="10000"/>
                  </a:schemeClr>
                </a:solidFill>
                <a:latin typeface="Arial Rounded MT Bold" panose="020F0704030504030204" pitchFamily="34" charset="0"/>
              </a:rPr>
              <a:t>Thank you</a:t>
            </a:r>
            <a:endParaRPr lang="en-US" sz="5400" dirty="0">
              <a:solidFill>
                <a:schemeClr val="tx2">
                  <a:lumMod val="10000"/>
                </a:schemeClr>
              </a:solidFill>
              <a:latin typeface="Arial Rounded MT Bold" panose="020F0704030504030204" pitchFamily="34" charset="0"/>
            </a:endParaRPr>
          </a:p>
        </p:txBody>
      </p:sp>
    </p:spTree>
    <p:extLst>
      <p:ext uri="{BB962C8B-B14F-4D97-AF65-F5344CB8AC3E}">
        <p14:creationId xmlns:p14="http://schemas.microsoft.com/office/powerpoint/2010/main" val="49088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6485" y="256032"/>
            <a:ext cx="8670829" cy="1225296"/>
          </a:xfrm>
        </p:spPr>
        <p:txBody>
          <a:bodyPr>
            <a:normAutofit/>
          </a:bodyPr>
          <a:lstStyle/>
          <a:p>
            <a:r>
              <a:rPr lang="en-US" sz="4800" b="1" dirty="0" smtClean="0">
                <a:solidFill>
                  <a:schemeClr val="tx2">
                    <a:lumMod val="10000"/>
                  </a:schemeClr>
                </a:solidFill>
                <a:latin typeface="Arial Rounded MT Bold" panose="020F0704030504030204" pitchFamily="34" charset="0"/>
              </a:rPr>
              <a:t>introduction</a:t>
            </a:r>
            <a:endParaRPr lang="en-US" sz="4800" b="1" dirty="0">
              <a:solidFill>
                <a:schemeClr val="tx2">
                  <a:lumMod val="10000"/>
                </a:schemeClr>
              </a:solidFill>
              <a:latin typeface="Arial Rounded MT Bold" panose="020F0704030504030204" pitchFamily="34" charset="0"/>
            </a:endParaRPr>
          </a:p>
        </p:txBody>
      </p:sp>
      <p:sp>
        <p:nvSpPr>
          <p:cNvPr id="3" name="Content Placeholder 2"/>
          <p:cNvSpPr>
            <a:spLocks noGrp="1"/>
          </p:cNvSpPr>
          <p:nvPr>
            <p:ph idx="1"/>
          </p:nvPr>
        </p:nvSpPr>
        <p:spPr>
          <a:xfrm>
            <a:off x="2074985" y="1780902"/>
            <a:ext cx="10139743" cy="3847544"/>
          </a:xfrm>
        </p:spPr>
        <p:txBody>
          <a:bodyPr>
            <a:noAutofit/>
          </a:bodyPr>
          <a:lstStyle/>
          <a:p>
            <a:pPr marL="0" indent="0">
              <a:buNone/>
            </a:pPr>
            <a:r>
              <a:rPr lang="en-US" sz="2400" dirty="0">
                <a:solidFill>
                  <a:schemeClr val="tx2">
                    <a:lumMod val="10000"/>
                  </a:schemeClr>
                </a:solidFill>
                <a:latin typeface="Arial Rounded MT Bold" panose="020F0704030504030204" pitchFamily="34" charset="0"/>
              </a:rPr>
              <a:t>Political, social, and cultural elements play in as well, with America expressing more individualism and personal liberty relative to more collectivist cultures around the world. Motor vehicles have long been ingrained into American culture. After oil and gas, cars are the United States’ biggest production export and also the top import.</a:t>
            </a:r>
          </a:p>
          <a:p>
            <a:pPr marL="0" indent="0">
              <a:buNone/>
            </a:pPr>
            <a:endParaRPr lang="en-US" sz="2800" dirty="0">
              <a:solidFill>
                <a:schemeClr val="tx2">
                  <a:lumMod val="10000"/>
                </a:schemeClr>
              </a:solidFill>
            </a:endParaRPr>
          </a:p>
        </p:txBody>
      </p:sp>
    </p:spTree>
    <p:extLst>
      <p:ext uri="{BB962C8B-B14F-4D97-AF65-F5344CB8AC3E}">
        <p14:creationId xmlns:p14="http://schemas.microsoft.com/office/powerpoint/2010/main" val="3739109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9846" y="0"/>
            <a:ext cx="12118644" cy="7671435"/>
          </a:xfrm>
          <a:prstGeom prst="rect">
            <a:avLst/>
          </a:prstGeom>
        </p:spPr>
      </p:pic>
    </p:spTree>
    <p:extLst>
      <p:ext uri="{BB962C8B-B14F-4D97-AF65-F5344CB8AC3E}">
        <p14:creationId xmlns:p14="http://schemas.microsoft.com/office/powerpoint/2010/main" val="929305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normAutofit/>
          </a:bodyPr>
          <a:lstStyle/>
          <a:p>
            <a:r>
              <a:rPr lang="en-US" sz="4400" b="1" dirty="0" smtClean="0">
                <a:solidFill>
                  <a:schemeClr val="tx2">
                    <a:lumMod val="10000"/>
                  </a:schemeClr>
                </a:solidFill>
                <a:latin typeface="Arial Rounded MT Bold" panose="020F0704030504030204" pitchFamily="34" charset="0"/>
              </a:rPr>
              <a:t>OVERVIEW</a:t>
            </a:r>
            <a:endParaRPr lang="en-US" sz="4400" b="1" dirty="0">
              <a:solidFill>
                <a:schemeClr val="tx2">
                  <a:lumMod val="10000"/>
                </a:schemeClr>
              </a:solidFill>
              <a:latin typeface="Arial Rounded MT Bold" panose="020F0704030504030204" pitchFamily="34" charset="0"/>
            </a:endParaRPr>
          </a:p>
        </p:txBody>
      </p:sp>
      <p:sp>
        <p:nvSpPr>
          <p:cNvPr id="3" name="Content Placeholder 2"/>
          <p:cNvSpPr>
            <a:spLocks noGrp="1"/>
          </p:cNvSpPr>
          <p:nvPr>
            <p:ph idx="1"/>
          </p:nvPr>
        </p:nvSpPr>
        <p:spPr>
          <a:xfrm>
            <a:off x="594329" y="1158482"/>
            <a:ext cx="10711846" cy="4708918"/>
          </a:xfrm>
        </p:spPr>
        <p:txBody>
          <a:bodyPr/>
          <a:lstStyle/>
          <a:p>
            <a:pPr marL="0" indent="0">
              <a:buNone/>
            </a:pPr>
            <a:r>
              <a:rPr lang="en-US" dirty="0" smtClean="0">
                <a:solidFill>
                  <a:schemeClr val="tx2">
                    <a:lumMod val="10000"/>
                  </a:schemeClr>
                </a:solidFill>
                <a:latin typeface="Arial Black" panose="020B0A04020102020204" pitchFamily="34" charset="0"/>
              </a:rPr>
              <a:t>    </a:t>
            </a:r>
            <a:r>
              <a:rPr lang="en-US" sz="2800" dirty="0" smtClean="0">
                <a:solidFill>
                  <a:schemeClr val="tx2">
                    <a:lumMod val="10000"/>
                  </a:schemeClr>
                </a:solidFill>
                <a:latin typeface="Arial Black" panose="020B0A04020102020204" pitchFamily="34" charset="0"/>
              </a:rPr>
              <a:t>Sales By Quarters</a:t>
            </a:r>
          </a:p>
          <a:p>
            <a:pPr marL="0" indent="0">
              <a:buNone/>
            </a:pPr>
            <a:r>
              <a:rPr lang="en-US" sz="2800" b="1" dirty="0" smtClean="0">
                <a:solidFill>
                  <a:schemeClr val="tx2">
                    <a:lumMod val="10000"/>
                  </a:schemeClr>
                </a:solidFill>
              </a:rPr>
              <a:t>    </a:t>
            </a:r>
            <a:r>
              <a:rPr lang="en-US" sz="2800" b="1" dirty="0" smtClean="0">
                <a:solidFill>
                  <a:schemeClr val="tx2">
                    <a:lumMod val="10000"/>
                  </a:schemeClr>
                </a:solidFill>
                <a:latin typeface="Arial Black" panose="020B0A04020102020204" pitchFamily="34" charset="0"/>
              </a:rPr>
              <a:t>Sales </a:t>
            </a:r>
            <a:r>
              <a:rPr lang="en-US" sz="2800" b="1" dirty="0">
                <a:solidFill>
                  <a:schemeClr val="tx2">
                    <a:lumMod val="10000"/>
                  </a:schemeClr>
                </a:solidFill>
                <a:latin typeface="Arial Black" panose="020B0A04020102020204" pitchFamily="34" charset="0"/>
              </a:rPr>
              <a:t>By </a:t>
            </a:r>
            <a:r>
              <a:rPr lang="en-US" sz="2800" b="1" dirty="0" smtClean="0">
                <a:solidFill>
                  <a:schemeClr val="tx2">
                    <a:lumMod val="10000"/>
                  </a:schemeClr>
                </a:solidFill>
                <a:latin typeface="Arial Black" panose="020B0A04020102020204" pitchFamily="34" charset="0"/>
              </a:rPr>
              <a:t>Country</a:t>
            </a:r>
          </a:p>
          <a:p>
            <a:pPr marL="0" indent="0">
              <a:buNone/>
            </a:pPr>
            <a:r>
              <a:rPr lang="en-US" sz="2800" b="1" dirty="0">
                <a:solidFill>
                  <a:schemeClr val="tx2">
                    <a:lumMod val="10000"/>
                  </a:schemeClr>
                </a:solidFill>
                <a:latin typeface="Arial Black" panose="020B0A04020102020204" pitchFamily="34" charset="0"/>
              </a:rPr>
              <a:t> </a:t>
            </a:r>
            <a:r>
              <a:rPr lang="en-US" sz="2800" b="1" dirty="0" smtClean="0">
                <a:solidFill>
                  <a:schemeClr val="tx2">
                    <a:lumMod val="10000"/>
                  </a:schemeClr>
                </a:solidFill>
                <a:latin typeface="Arial Black" panose="020B0A04020102020204" pitchFamily="34" charset="0"/>
              </a:rPr>
              <a:t>  </a:t>
            </a:r>
            <a:r>
              <a:rPr lang="en-US" sz="2800" b="1" dirty="0">
                <a:solidFill>
                  <a:schemeClr val="tx2">
                    <a:lumMod val="10000"/>
                  </a:schemeClr>
                </a:solidFill>
                <a:latin typeface="Arial Black" panose="020B0A04020102020204" pitchFamily="34" charset="0"/>
              </a:rPr>
              <a:t>Sales By </a:t>
            </a:r>
            <a:r>
              <a:rPr lang="en-US" sz="2800" b="1" dirty="0" smtClean="0">
                <a:solidFill>
                  <a:schemeClr val="tx2">
                    <a:lumMod val="10000"/>
                  </a:schemeClr>
                </a:solidFill>
                <a:latin typeface="Arial Black" panose="020B0A04020102020204" pitchFamily="34" charset="0"/>
              </a:rPr>
              <a:t>Year</a:t>
            </a:r>
          </a:p>
          <a:p>
            <a:pPr marL="0" indent="0">
              <a:buNone/>
            </a:pPr>
            <a:r>
              <a:rPr lang="en-US" sz="2800" b="1" dirty="0">
                <a:solidFill>
                  <a:schemeClr val="tx2">
                    <a:lumMod val="10000"/>
                  </a:schemeClr>
                </a:solidFill>
                <a:latin typeface="Arial Black" panose="020B0A04020102020204" pitchFamily="34" charset="0"/>
              </a:rPr>
              <a:t> </a:t>
            </a:r>
            <a:r>
              <a:rPr lang="en-US" sz="2800" b="1" dirty="0" smtClean="0">
                <a:solidFill>
                  <a:schemeClr val="tx2">
                    <a:lumMod val="10000"/>
                  </a:schemeClr>
                </a:solidFill>
                <a:latin typeface="Arial Black" panose="020B0A04020102020204" pitchFamily="34" charset="0"/>
              </a:rPr>
              <a:t>  </a:t>
            </a:r>
            <a:r>
              <a:rPr lang="en-US" sz="2800" b="1" dirty="0">
                <a:solidFill>
                  <a:schemeClr val="tx2">
                    <a:lumMod val="10000"/>
                  </a:schemeClr>
                </a:solidFill>
                <a:latin typeface="Arial Black" panose="020B0A04020102020204" pitchFamily="34" charset="0"/>
              </a:rPr>
              <a:t>Sales Distribution By Product </a:t>
            </a:r>
            <a:r>
              <a:rPr lang="en-US" sz="2800" b="1" dirty="0" smtClean="0">
                <a:solidFill>
                  <a:schemeClr val="tx2">
                    <a:lumMod val="10000"/>
                  </a:schemeClr>
                </a:solidFill>
                <a:latin typeface="Arial Black" panose="020B0A04020102020204" pitchFamily="34" charset="0"/>
              </a:rPr>
              <a:t>Type</a:t>
            </a:r>
          </a:p>
          <a:p>
            <a:pPr marL="0" indent="0">
              <a:buNone/>
            </a:pPr>
            <a:r>
              <a:rPr lang="en-US" sz="2800" b="1" dirty="0" smtClean="0">
                <a:solidFill>
                  <a:schemeClr val="tx2">
                    <a:lumMod val="10000"/>
                  </a:schemeClr>
                </a:solidFill>
                <a:latin typeface="Arial Black" panose="020B0A04020102020204" pitchFamily="34" charset="0"/>
              </a:rPr>
              <a:t>   </a:t>
            </a:r>
            <a:r>
              <a:rPr lang="en-US" sz="2800" b="1" dirty="0">
                <a:solidFill>
                  <a:schemeClr val="tx2">
                    <a:lumMod val="10000"/>
                  </a:schemeClr>
                </a:solidFill>
                <a:latin typeface="Arial Black" panose="020B0A04020102020204" pitchFamily="34" charset="0"/>
              </a:rPr>
              <a:t>Revenue Comparison By Top 5 </a:t>
            </a:r>
            <a:r>
              <a:rPr lang="en-US" sz="2800" b="1" dirty="0" smtClean="0">
                <a:solidFill>
                  <a:schemeClr val="tx2">
                    <a:lumMod val="10000"/>
                  </a:schemeClr>
                </a:solidFill>
                <a:latin typeface="Arial Black" panose="020B0A04020102020204" pitchFamily="34" charset="0"/>
              </a:rPr>
              <a:t>Salesperson</a:t>
            </a:r>
          </a:p>
          <a:p>
            <a:pPr marL="0" indent="0">
              <a:buNone/>
            </a:pPr>
            <a:r>
              <a:rPr lang="en-US" sz="2800" b="1" dirty="0" smtClean="0">
                <a:solidFill>
                  <a:schemeClr val="tx2">
                    <a:lumMod val="10000"/>
                  </a:schemeClr>
                </a:solidFill>
                <a:latin typeface="Arial Black" panose="020B0A04020102020204" pitchFamily="34" charset="0"/>
              </a:rPr>
              <a:t>   </a:t>
            </a:r>
            <a:r>
              <a:rPr lang="en-US" sz="2800" b="1" dirty="0">
                <a:solidFill>
                  <a:schemeClr val="tx2">
                    <a:lumMod val="10000"/>
                  </a:schemeClr>
                </a:solidFill>
                <a:latin typeface="Arial Black" panose="020B0A04020102020204" pitchFamily="34" charset="0"/>
              </a:rPr>
              <a:t>Product Popularity by Country  </a:t>
            </a:r>
          </a:p>
          <a:p>
            <a:pPr marL="0" indent="0">
              <a:buNone/>
            </a:pPr>
            <a:r>
              <a:rPr lang="en-US" sz="2800" b="1" dirty="0" smtClean="0">
                <a:solidFill>
                  <a:schemeClr val="bg2"/>
                </a:solidFill>
                <a:latin typeface="Arial Black" panose="020B0A04020102020204" pitchFamily="34" charset="0"/>
              </a:rPr>
              <a:t> </a:t>
            </a:r>
            <a:endParaRPr lang="en-US" sz="2800" b="1" dirty="0">
              <a:solidFill>
                <a:schemeClr val="bg2"/>
              </a:solidFill>
              <a:latin typeface="Arial Black" panose="020B0A04020102020204" pitchFamily="34" charset="0"/>
            </a:endParaRPr>
          </a:p>
          <a:p>
            <a:pPr marL="0" indent="0">
              <a:buNone/>
            </a:pPr>
            <a:endParaRPr lang="en-US" sz="2800" dirty="0" smtClean="0">
              <a:solidFill>
                <a:schemeClr val="bg2"/>
              </a:solidFill>
              <a:latin typeface="Arial Black" panose="020B0A04020102020204" pitchFamily="34" charset="0"/>
            </a:endParaRPr>
          </a:p>
          <a:p>
            <a:pPr marL="0" indent="0">
              <a:buNone/>
            </a:pPr>
            <a:endParaRPr lang="en-US" sz="2800" dirty="0" smtClean="0">
              <a:solidFill>
                <a:schemeClr val="bg2"/>
              </a:solidFill>
              <a:latin typeface="Arial Black" panose="020B0A04020102020204" pitchFamily="34" charset="0"/>
            </a:endParaRPr>
          </a:p>
          <a:p>
            <a:pPr marL="0" indent="0">
              <a:buNone/>
            </a:pPr>
            <a:endParaRPr lang="en-US" dirty="0">
              <a:solidFill>
                <a:schemeClr val="bg2"/>
              </a:solidFill>
            </a:endParaRPr>
          </a:p>
        </p:txBody>
      </p:sp>
      <p:sp>
        <p:nvSpPr>
          <p:cNvPr id="4" name="Flowchart: Connector 3"/>
          <p:cNvSpPr/>
          <p:nvPr/>
        </p:nvSpPr>
        <p:spPr>
          <a:xfrm>
            <a:off x="744792" y="1399155"/>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727678" y="2034782"/>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727678" y="2682482"/>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727678" y="3321851"/>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727678" y="4586286"/>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27678" y="3985025"/>
            <a:ext cx="142876" cy="123825"/>
          </a:xfrm>
          <a:prstGeom prst="flowChartConnector">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943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 name="Content Placeholder 1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28845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73494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0919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1" cy="6858000"/>
          </a:xfrm>
          <a:prstGeom prst="rect">
            <a:avLst/>
          </a:prstGeom>
        </p:spPr>
      </p:pic>
    </p:spTree>
    <p:extLst>
      <p:ext uri="{BB962C8B-B14F-4D97-AF65-F5344CB8AC3E}">
        <p14:creationId xmlns:p14="http://schemas.microsoft.com/office/powerpoint/2010/main" val="2479103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94B1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0"/>
            <a:ext cx="12191999" cy="6867496"/>
          </a:xfrm>
          <a:prstGeom prst="rect">
            <a:avLst/>
          </a:prstGeom>
        </p:spPr>
      </p:pic>
    </p:spTree>
    <p:extLst>
      <p:ext uri="{BB962C8B-B14F-4D97-AF65-F5344CB8AC3E}">
        <p14:creationId xmlns:p14="http://schemas.microsoft.com/office/powerpoint/2010/main" val="1260256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Custom 2">
      <a:dk1>
        <a:srgbClr val="048FA6"/>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3223</TotalTime>
  <Words>281</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Rounded MT Bold</vt:lpstr>
      <vt:lpstr>Rockwell</vt:lpstr>
      <vt:lpstr>Times New Roman</vt:lpstr>
      <vt:lpstr>Gallery</vt:lpstr>
      <vt:lpstr>ADV EXCEL PRESENTATION</vt:lpstr>
      <vt:lpstr>introduction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34</cp:revision>
  <dcterms:created xsi:type="dcterms:W3CDTF">2024-07-25T08:07:02Z</dcterms:created>
  <dcterms:modified xsi:type="dcterms:W3CDTF">2024-11-22T10:51:57Z</dcterms:modified>
</cp:coreProperties>
</file>