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9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93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19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709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16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2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4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3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40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8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8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0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8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06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5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513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04C14-1E5A-5BC2-113D-7190BE47E84B}"/>
              </a:ext>
            </a:extLst>
          </p:cNvPr>
          <p:cNvSpPr/>
          <p:nvPr/>
        </p:nvSpPr>
        <p:spPr>
          <a:xfrm>
            <a:off x="4553357" y="1956061"/>
            <a:ext cx="3518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C8E8FD-D978-313D-3FE1-59213802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629" y="348218"/>
            <a:ext cx="592112" cy="7186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56D2F1-1759-F4B2-CE3E-C31F725DE702}"/>
              </a:ext>
            </a:extLst>
          </p:cNvPr>
          <p:cNvSpPr/>
          <p:nvPr/>
        </p:nvSpPr>
        <p:spPr>
          <a:xfrm>
            <a:off x="3322353" y="3479555"/>
            <a:ext cx="59809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Team Name : 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404 Found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5E32B-2A3C-4139-2F1C-31F678E88A94}"/>
              </a:ext>
            </a:extLst>
          </p:cNvPr>
          <p:cNvSpPr/>
          <p:nvPr/>
        </p:nvSpPr>
        <p:spPr>
          <a:xfrm>
            <a:off x="2493497" y="2879391"/>
            <a:ext cx="7638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atin typeface="Montserrat" pitchFamily="2" charset="0"/>
              </a:rPr>
              <a:t>From Search to Stay — </a:t>
            </a:r>
            <a:r>
              <a:rPr lang="en-US" sz="2800" dirty="0">
                <a:solidFill>
                  <a:srgbClr val="FFC000"/>
                </a:solidFill>
                <a:latin typeface="Montserrat" pitchFamily="2" charset="0"/>
              </a:rPr>
              <a:t>Seamless Renting.</a:t>
            </a:r>
            <a:endParaRPr lang="en-US" sz="2800" b="0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CF8AB-30D7-E29F-0D72-71FF6DE7E577}"/>
              </a:ext>
            </a:extLst>
          </p:cNvPr>
          <p:cNvSpPr/>
          <p:nvPr/>
        </p:nvSpPr>
        <p:spPr>
          <a:xfrm>
            <a:off x="3264914" y="245883"/>
            <a:ext cx="5400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CODECLASH</a:t>
            </a:r>
            <a:r>
              <a:rPr lang="en-US" sz="5400" b="0" u="sng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u="sng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CBD4FD-E875-1B85-41B9-7689976CDA90}"/>
              </a:ext>
            </a:extLst>
          </p:cNvPr>
          <p:cNvSpPr/>
          <p:nvPr/>
        </p:nvSpPr>
        <p:spPr>
          <a:xfrm>
            <a:off x="8665752" y="5112789"/>
            <a:ext cx="32426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Ankit Singh Chauhan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62B073-50A8-0B4E-F1C4-03696EAEFCCA}"/>
              </a:ext>
            </a:extLst>
          </p:cNvPr>
          <p:cNvSpPr/>
          <p:nvPr/>
        </p:nvSpPr>
        <p:spPr>
          <a:xfrm>
            <a:off x="8665751" y="5552528"/>
            <a:ext cx="32426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Praveer Kumar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72DF9B-D7F8-5E0D-4F98-22171E1CBCD0}"/>
              </a:ext>
            </a:extLst>
          </p:cNvPr>
          <p:cNvSpPr/>
          <p:nvPr/>
        </p:nvSpPr>
        <p:spPr>
          <a:xfrm>
            <a:off x="8665751" y="5962624"/>
            <a:ext cx="32426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Ayush Gupta</a:t>
            </a:r>
          </a:p>
        </p:txBody>
      </p:sp>
    </p:spTree>
    <p:extLst>
      <p:ext uri="{BB962C8B-B14F-4D97-AF65-F5344CB8AC3E}">
        <p14:creationId xmlns:p14="http://schemas.microsoft.com/office/powerpoint/2010/main" val="159838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A4166-DF3A-A27C-2284-72872ED9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F65445-1E14-2F8A-9DCF-7A612D53738F}"/>
              </a:ext>
            </a:extLst>
          </p:cNvPr>
          <p:cNvSpPr/>
          <p:nvPr/>
        </p:nvSpPr>
        <p:spPr>
          <a:xfrm>
            <a:off x="10655287" y="6311245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EFFC4-5D61-B9C2-6D13-BA4B4C00F50D}"/>
              </a:ext>
            </a:extLst>
          </p:cNvPr>
          <p:cNvSpPr/>
          <p:nvPr/>
        </p:nvSpPr>
        <p:spPr>
          <a:xfrm>
            <a:off x="4051267" y="320512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solidFill>
                  <a:srgbClr val="FFC000"/>
                </a:solidFill>
              </a:rPr>
              <a:t>Future Scope</a:t>
            </a:r>
            <a:endParaRPr lang="en-US" sz="54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B42B6-C0AE-950D-5A79-C02440CD75E0}"/>
              </a:ext>
            </a:extLst>
          </p:cNvPr>
          <p:cNvSpPr/>
          <p:nvPr/>
        </p:nvSpPr>
        <p:spPr>
          <a:xfrm>
            <a:off x="1527212" y="1320922"/>
            <a:ext cx="91280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Enhancing the platform with advanced features and scalability to meet future needs: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14FFD-BB8A-0D03-81E4-DF6576BA72E0}"/>
              </a:ext>
            </a:extLst>
          </p:cNvPr>
          <p:cNvSpPr/>
          <p:nvPr/>
        </p:nvSpPr>
        <p:spPr>
          <a:xfrm>
            <a:off x="1527208" y="2228999"/>
            <a:ext cx="9128075" cy="18759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</a:rPr>
              <a:t>Mobile Application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 a cross-platform mobile app using React Native or Flutter.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accessibility and user engagement.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872F0-2290-D44C-5CBE-B552BD2EE8A6}"/>
              </a:ext>
            </a:extLst>
          </p:cNvPr>
          <p:cNvSpPr/>
          <p:nvPr/>
        </p:nvSpPr>
        <p:spPr>
          <a:xfrm>
            <a:off x="1527208" y="4393302"/>
            <a:ext cx="912807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</a:rPr>
              <a:t>Real-Time Notifications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WebSocket or Firebase for instant booking alerts, approvals, and status updates.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6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707BC-A8B0-1955-5607-8B1D189C2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5BBD80-1142-E2AB-CB4E-04DC81721A55}"/>
              </a:ext>
            </a:extLst>
          </p:cNvPr>
          <p:cNvSpPr/>
          <p:nvPr/>
        </p:nvSpPr>
        <p:spPr>
          <a:xfrm>
            <a:off x="10655287" y="6311245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49CDF-EA7C-9262-E801-E50988D65801}"/>
              </a:ext>
            </a:extLst>
          </p:cNvPr>
          <p:cNvSpPr/>
          <p:nvPr/>
        </p:nvSpPr>
        <p:spPr>
          <a:xfrm>
            <a:off x="1527211" y="692430"/>
            <a:ext cx="912807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</a:rPr>
              <a:t>Smart Recommendations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Machine Learning to suggest rooms based on user preferences, location, and history.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48C1F-D29C-A474-3D7F-9E6CF14FE19E}"/>
              </a:ext>
            </a:extLst>
          </p:cNvPr>
          <p:cNvSpPr/>
          <p:nvPr/>
        </p:nvSpPr>
        <p:spPr>
          <a:xfrm>
            <a:off x="1527211" y="2380792"/>
            <a:ext cx="9128075" cy="15066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</a:rPr>
              <a:t>Multi-City Expansion with Geo-Search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 map-based room search using Google Maps API.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Expand listings to multiple cities and regions.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32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D713B-B1F8-1115-6064-652D71BD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29B118-E252-9614-FA6D-1EF00116AB9B}"/>
              </a:ext>
            </a:extLst>
          </p:cNvPr>
          <p:cNvSpPr/>
          <p:nvPr/>
        </p:nvSpPr>
        <p:spPr>
          <a:xfrm>
            <a:off x="10655287" y="6311245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149A08-6BC5-1E9C-E372-E7A8ECB7EC3E}"/>
              </a:ext>
            </a:extLst>
          </p:cNvPr>
          <p:cNvSpPr/>
          <p:nvPr/>
        </p:nvSpPr>
        <p:spPr>
          <a:xfrm>
            <a:off x="2662264" y="320512"/>
            <a:ext cx="6857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solidFill>
                  <a:srgbClr val="FFC000"/>
                </a:solidFill>
              </a:rPr>
              <a:t>Still Existing Problems</a:t>
            </a:r>
            <a:endParaRPr lang="en-US" sz="54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1C80D-C2D8-E3CA-C121-91EA4ABB520C}"/>
              </a:ext>
            </a:extLst>
          </p:cNvPr>
          <p:cNvSpPr/>
          <p:nvPr/>
        </p:nvSpPr>
        <p:spPr>
          <a:xfrm>
            <a:off x="1527212" y="1320922"/>
            <a:ext cx="91280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Despite major features being implemented, some challenges still remain: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AFABF-8F60-2848-3080-73330C6BB715}"/>
              </a:ext>
            </a:extLst>
          </p:cNvPr>
          <p:cNvSpPr/>
          <p:nvPr/>
        </p:nvSpPr>
        <p:spPr>
          <a:xfrm>
            <a:off x="1527206" y="2087464"/>
            <a:ext cx="912807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</a:rPr>
              <a:t>Hybrid Payment Handling (Cash + Online) </a:t>
            </a:r>
            <a:r>
              <a:rPr lang="en-US" sz="2400" dirty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Difficult to track and verify cash payments.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3E8D-222F-15F6-88F5-70E1F0480E48}"/>
              </a:ext>
            </a:extLst>
          </p:cNvPr>
          <p:cNvSpPr/>
          <p:nvPr/>
        </p:nvSpPr>
        <p:spPr>
          <a:xfrm>
            <a:off x="1536633" y="3078568"/>
            <a:ext cx="9128075" cy="18759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</a:rPr>
              <a:t>Lack of Notification System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real-time updates when a request is made, accepted, or rejected.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Renters/landowners must manually check status updates.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C3FBE3-3D9B-182E-2C86-39E25452DA89}"/>
              </a:ext>
            </a:extLst>
          </p:cNvPr>
          <p:cNvSpPr/>
          <p:nvPr/>
        </p:nvSpPr>
        <p:spPr>
          <a:xfrm>
            <a:off x="1536719" y="4903428"/>
            <a:ext cx="9128075" cy="15066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</a:rPr>
              <a:t>No Mobile App </a:t>
            </a:r>
            <a:r>
              <a:rPr lang="en-US" sz="2400" dirty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Renters/landowners currently rely only on the web interface.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Limits accessibility for users preferring mobile access.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4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623A3-7922-6CAB-DCEF-F396B513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E2684-998C-4C2D-2787-F31A28CC3541}"/>
              </a:ext>
            </a:extLst>
          </p:cNvPr>
          <p:cNvSpPr/>
          <p:nvPr/>
        </p:nvSpPr>
        <p:spPr>
          <a:xfrm>
            <a:off x="10655287" y="6311245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6BE94E-F3FE-B632-A81F-9B6E2710CCA2}"/>
              </a:ext>
            </a:extLst>
          </p:cNvPr>
          <p:cNvSpPr/>
          <p:nvPr/>
        </p:nvSpPr>
        <p:spPr>
          <a:xfrm>
            <a:off x="1527212" y="340855"/>
            <a:ext cx="9128075" cy="15065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</a:rPr>
              <a:t>Limited Testing with Real Users</a:t>
            </a:r>
            <a:r>
              <a:rPr lang="en-US" sz="2400" dirty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Yet to be tested with real landlords and tenants.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May face </a:t>
            </a:r>
            <a:r>
              <a:rPr lang="en-US" sz="2400" b="1" dirty="0"/>
              <a:t>usability gaps</a:t>
            </a:r>
            <a:r>
              <a:rPr lang="en-US" sz="2400" dirty="0"/>
              <a:t> or edge-case issues post-deployment.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4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5DF69-EDEA-BD2F-CB65-89999B0E9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9D476-2674-3395-B655-B25B65873016}"/>
              </a:ext>
            </a:extLst>
          </p:cNvPr>
          <p:cNvSpPr/>
          <p:nvPr/>
        </p:nvSpPr>
        <p:spPr>
          <a:xfrm>
            <a:off x="10655287" y="6311245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FBFE0-5880-FE91-C3F9-1475C8288005}"/>
              </a:ext>
            </a:extLst>
          </p:cNvPr>
          <p:cNvSpPr/>
          <p:nvPr/>
        </p:nvSpPr>
        <p:spPr>
          <a:xfrm>
            <a:off x="4359947" y="2505670"/>
            <a:ext cx="3472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solidFill>
                  <a:srgbClr val="FFC000"/>
                </a:solidFill>
              </a:rPr>
              <a:t>Thank You</a:t>
            </a:r>
            <a:endParaRPr lang="en-US" sz="54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3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8F7E77-702D-9609-28CB-86C516411C68}"/>
              </a:ext>
            </a:extLst>
          </p:cNvPr>
          <p:cNvSpPr/>
          <p:nvPr/>
        </p:nvSpPr>
        <p:spPr>
          <a:xfrm>
            <a:off x="10655287" y="6311245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39F00-7768-CA92-C8EC-C997E3361E5F}"/>
              </a:ext>
            </a:extLst>
          </p:cNvPr>
          <p:cNvSpPr/>
          <p:nvPr/>
        </p:nvSpPr>
        <p:spPr>
          <a:xfrm>
            <a:off x="2566886" y="320512"/>
            <a:ext cx="7048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Problem Statement</a:t>
            </a:r>
            <a:endParaRPr lang="en-US" sz="5400" b="0" u="sng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FEEFB4-62B0-F290-F8F1-B5EC15FA4665}"/>
              </a:ext>
            </a:extLst>
          </p:cNvPr>
          <p:cNvSpPr/>
          <p:nvPr/>
        </p:nvSpPr>
        <p:spPr>
          <a:xfrm>
            <a:off x="1527212" y="1320922"/>
            <a:ext cx="91280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Finding and managing rental spaces remains a challenge for both landowners and renters due to the absence of a unified, digital solution.</a:t>
            </a:r>
            <a:endParaRPr lang="en-U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35834-E8FB-3C01-A17E-1DD50976066B}"/>
              </a:ext>
            </a:extLst>
          </p:cNvPr>
          <p:cNvSpPr/>
          <p:nvPr/>
        </p:nvSpPr>
        <p:spPr>
          <a:xfrm>
            <a:off x="1527215" y="2839365"/>
            <a:ext cx="307306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000" dirty="0">
                <a:solidFill>
                  <a:srgbClr val="FFC000"/>
                </a:solidFill>
              </a:rPr>
              <a:t>For Landowners:</a:t>
            </a:r>
            <a:endParaRPr lang="en-US" sz="30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14090-6510-9137-BFA3-B2C64EF8118A}"/>
              </a:ext>
            </a:extLst>
          </p:cNvPr>
          <p:cNvSpPr/>
          <p:nvPr/>
        </p:nvSpPr>
        <p:spPr>
          <a:xfrm>
            <a:off x="1527210" y="3639816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No platform to easily upload and manage room listings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AEEF9-5AD2-A46F-BA95-A7A2F6129AD5}"/>
              </a:ext>
            </a:extLst>
          </p:cNvPr>
          <p:cNvSpPr/>
          <p:nvPr/>
        </p:nvSpPr>
        <p:spPr>
          <a:xfrm>
            <a:off x="1527210" y="4302669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Difficult to track payment history and renter details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0763-D9AB-AB79-FBA5-3FB2AEC30AEA}"/>
              </a:ext>
            </a:extLst>
          </p:cNvPr>
          <p:cNvSpPr/>
          <p:nvPr/>
        </p:nvSpPr>
        <p:spPr>
          <a:xfrm>
            <a:off x="1527210" y="4965522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Manual management of room status and profile info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9A8CA-42FA-E0BA-5E3D-5E8E0F70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1CB05-0FD2-B4DC-7D1D-FBD3C28C6FCC}"/>
              </a:ext>
            </a:extLst>
          </p:cNvPr>
          <p:cNvSpPr/>
          <p:nvPr/>
        </p:nvSpPr>
        <p:spPr>
          <a:xfrm>
            <a:off x="10655287" y="6311245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A486E-080B-DF1F-91D3-8D3DCFF6F130}"/>
              </a:ext>
            </a:extLst>
          </p:cNvPr>
          <p:cNvSpPr/>
          <p:nvPr/>
        </p:nvSpPr>
        <p:spPr>
          <a:xfrm>
            <a:off x="1536640" y="594034"/>
            <a:ext cx="27242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000" dirty="0">
                <a:solidFill>
                  <a:srgbClr val="FFC000"/>
                </a:solidFill>
              </a:rPr>
              <a:t>For </a:t>
            </a:r>
            <a:r>
              <a:rPr lang="en-IN" sz="3200" dirty="0">
                <a:solidFill>
                  <a:srgbClr val="FFC000"/>
                </a:solidFill>
              </a:rPr>
              <a:t>Renters</a:t>
            </a:r>
            <a:r>
              <a:rPr lang="en-IN" sz="3000" dirty="0">
                <a:solidFill>
                  <a:srgbClr val="FFC000"/>
                </a:solidFill>
              </a:rPr>
              <a:t>:</a:t>
            </a:r>
            <a:endParaRPr lang="en-US" sz="30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09FA-4B02-B867-491E-2A2F99D64B62}"/>
              </a:ext>
            </a:extLst>
          </p:cNvPr>
          <p:cNvSpPr/>
          <p:nvPr/>
        </p:nvSpPr>
        <p:spPr>
          <a:xfrm>
            <a:off x="1527210" y="1267157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Lack of verified, searchable room listings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4F6F0C-EC8B-DC1D-CC27-4B64CC2E86AA}"/>
              </a:ext>
            </a:extLst>
          </p:cNvPr>
          <p:cNvSpPr/>
          <p:nvPr/>
        </p:nvSpPr>
        <p:spPr>
          <a:xfrm>
            <a:off x="1527209" y="1840170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No proper way to track rental and payment history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FB71E-05A0-8819-DEAC-1250E9F042CB}"/>
              </a:ext>
            </a:extLst>
          </p:cNvPr>
          <p:cNvSpPr/>
          <p:nvPr/>
        </p:nvSpPr>
        <p:spPr>
          <a:xfrm>
            <a:off x="1527208" y="2413183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Inability to bookmark or apply for rooms efficiently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F2C25-65BA-8FD4-FEA2-C04B69DF059D}"/>
              </a:ext>
            </a:extLst>
          </p:cNvPr>
          <p:cNvSpPr/>
          <p:nvPr/>
        </p:nvSpPr>
        <p:spPr>
          <a:xfrm>
            <a:off x="1517776" y="3220297"/>
            <a:ext cx="272427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000" dirty="0">
                <a:solidFill>
                  <a:srgbClr val="FFC000"/>
                </a:solidFill>
              </a:rPr>
              <a:t>Results:</a:t>
            </a:r>
            <a:endParaRPr lang="en-US" sz="30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17E495-4DED-F5EE-D42D-001F927E8243}"/>
              </a:ext>
            </a:extLst>
          </p:cNvPr>
          <p:cNvSpPr/>
          <p:nvPr/>
        </p:nvSpPr>
        <p:spPr>
          <a:xfrm>
            <a:off x="1517776" y="3833493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Poor communication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CB51B0-0C66-4FEE-10DE-2BB947DD49A4}"/>
              </a:ext>
            </a:extLst>
          </p:cNvPr>
          <p:cNvSpPr/>
          <p:nvPr/>
        </p:nvSpPr>
        <p:spPr>
          <a:xfrm>
            <a:off x="1527208" y="4362214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Manual errors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BA627-0C4D-4AD5-A0BB-AB1DA40305F8}"/>
              </a:ext>
            </a:extLst>
          </p:cNvPr>
          <p:cNvSpPr/>
          <p:nvPr/>
        </p:nvSpPr>
        <p:spPr>
          <a:xfrm>
            <a:off x="1527208" y="4890935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Lack of trust and transparency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CED6B-709A-E0B5-30F7-BAAE531D1C73}"/>
              </a:ext>
            </a:extLst>
          </p:cNvPr>
          <p:cNvSpPr/>
          <p:nvPr/>
        </p:nvSpPr>
        <p:spPr>
          <a:xfrm>
            <a:off x="1517775" y="5419656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Time-consuming rental process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CCD9C-F315-5B72-E085-D68350A9F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D0521-BD9B-5120-236A-1D7D07614B11}"/>
              </a:ext>
            </a:extLst>
          </p:cNvPr>
          <p:cNvSpPr/>
          <p:nvPr/>
        </p:nvSpPr>
        <p:spPr>
          <a:xfrm>
            <a:off x="10655287" y="6311245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131D5-3B06-1EF0-CC88-836EA7510E7A}"/>
              </a:ext>
            </a:extLst>
          </p:cNvPr>
          <p:cNvSpPr/>
          <p:nvPr/>
        </p:nvSpPr>
        <p:spPr>
          <a:xfrm>
            <a:off x="3294649" y="320512"/>
            <a:ext cx="55931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u="sng" dirty="0">
                <a:solidFill>
                  <a:srgbClr val="FFC000"/>
                </a:solidFill>
              </a:rPr>
              <a:t>Proposed Solution</a:t>
            </a:r>
            <a:endParaRPr lang="en-US" sz="54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66D6F-AECF-F996-A7B1-03CAA5B85CDA}"/>
              </a:ext>
            </a:extLst>
          </p:cNvPr>
          <p:cNvSpPr/>
          <p:nvPr/>
        </p:nvSpPr>
        <p:spPr>
          <a:xfrm>
            <a:off x="1527212" y="1320922"/>
            <a:ext cx="91280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To solve the challenges faced by both landowners and renters, we propose a centralized renters application that offers seamless interaction and management for both parties.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4C8CD-F030-368C-FF14-D35C3A75DEC5}"/>
              </a:ext>
            </a:extLst>
          </p:cNvPr>
          <p:cNvSpPr/>
          <p:nvPr/>
        </p:nvSpPr>
        <p:spPr>
          <a:xfrm>
            <a:off x="1527215" y="2839365"/>
            <a:ext cx="307306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000" dirty="0">
                <a:solidFill>
                  <a:srgbClr val="FFC000"/>
                </a:solidFill>
              </a:rPr>
              <a:t>For Landowners:</a:t>
            </a:r>
            <a:endParaRPr lang="en-US" sz="30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7FBE1-8221-4F01-D0B5-47CA65A2F23A}"/>
              </a:ext>
            </a:extLst>
          </p:cNvPr>
          <p:cNvSpPr/>
          <p:nvPr/>
        </p:nvSpPr>
        <p:spPr>
          <a:xfrm>
            <a:off x="1527210" y="3639816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Upload &amp; manage room listings with details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08567-3D1F-46F6-8C59-624DB2FBADE3}"/>
              </a:ext>
            </a:extLst>
          </p:cNvPr>
          <p:cNvSpPr/>
          <p:nvPr/>
        </p:nvSpPr>
        <p:spPr>
          <a:xfrm>
            <a:off x="1527209" y="4211372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Track and update renters’ payment history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B97CFF-8BA4-DD15-6352-25577CB260EF}"/>
              </a:ext>
            </a:extLst>
          </p:cNvPr>
          <p:cNvSpPr/>
          <p:nvPr/>
        </p:nvSpPr>
        <p:spPr>
          <a:xfrm>
            <a:off x="1527208" y="4782928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Maintain renter records and communicate easily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AEE1B5-6366-1C99-0CE5-AD87B8CFABCC}"/>
              </a:ext>
            </a:extLst>
          </p:cNvPr>
          <p:cNvSpPr/>
          <p:nvPr/>
        </p:nvSpPr>
        <p:spPr>
          <a:xfrm>
            <a:off x="1527207" y="5354484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Edit profile and room information anytime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9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2C88F-D38F-9948-C452-2A1BDAFFA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637806-1BAE-EA53-C53B-E5FF26EF808D}"/>
              </a:ext>
            </a:extLst>
          </p:cNvPr>
          <p:cNvSpPr/>
          <p:nvPr/>
        </p:nvSpPr>
        <p:spPr>
          <a:xfrm>
            <a:off x="10655287" y="6311245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5B8D1E-C13A-2CF1-3B5B-21DDBD2A7AE3}"/>
              </a:ext>
            </a:extLst>
          </p:cNvPr>
          <p:cNvSpPr/>
          <p:nvPr/>
        </p:nvSpPr>
        <p:spPr>
          <a:xfrm>
            <a:off x="1517774" y="292813"/>
            <a:ext cx="27242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000" dirty="0">
                <a:solidFill>
                  <a:srgbClr val="FFC000"/>
                </a:solidFill>
              </a:rPr>
              <a:t>For </a:t>
            </a:r>
            <a:r>
              <a:rPr lang="en-IN" sz="3200" dirty="0">
                <a:solidFill>
                  <a:srgbClr val="FFC000"/>
                </a:solidFill>
              </a:rPr>
              <a:t>Renters</a:t>
            </a:r>
            <a:r>
              <a:rPr lang="en-IN" sz="3000" dirty="0">
                <a:solidFill>
                  <a:srgbClr val="FFC000"/>
                </a:solidFill>
              </a:rPr>
              <a:t>:</a:t>
            </a:r>
            <a:endParaRPr lang="en-US" sz="30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1CA85-C738-3F63-5A86-7C6514F5B947}"/>
              </a:ext>
            </a:extLst>
          </p:cNvPr>
          <p:cNvSpPr/>
          <p:nvPr/>
        </p:nvSpPr>
        <p:spPr>
          <a:xfrm>
            <a:off x="1508344" y="965936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Search rooms using filters like city, price, or availability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7AAB8-4CBA-DBBA-D014-D13EE2DCF622}"/>
              </a:ext>
            </a:extLst>
          </p:cNvPr>
          <p:cNvSpPr/>
          <p:nvPr/>
        </p:nvSpPr>
        <p:spPr>
          <a:xfrm>
            <a:off x="1508343" y="1538949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Apply for bookings directly from the app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4F940-A5CD-6E70-8CE9-FCD1CD3E4C44}"/>
              </a:ext>
            </a:extLst>
          </p:cNvPr>
          <p:cNvSpPr/>
          <p:nvPr/>
        </p:nvSpPr>
        <p:spPr>
          <a:xfrm>
            <a:off x="1498909" y="2090434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Save favorite listings for future reference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27C3D-6122-6F8B-6414-CAFDD82CFAA1}"/>
              </a:ext>
            </a:extLst>
          </p:cNvPr>
          <p:cNvSpPr/>
          <p:nvPr/>
        </p:nvSpPr>
        <p:spPr>
          <a:xfrm>
            <a:off x="1517774" y="3449519"/>
            <a:ext cx="27242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200" dirty="0">
                <a:solidFill>
                  <a:srgbClr val="FFC000"/>
                </a:solidFill>
              </a:rPr>
              <a:t>Outcome</a:t>
            </a:r>
            <a:r>
              <a:rPr lang="en-IN" sz="3000" dirty="0">
                <a:solidFill>
                  <a:srgbClr val="FFC000"/>
                </a:solidFill>
              </a:rPr>
              <a:t>:</a:t>
            </a:r>
            <a:endParaRPr lang="en-US" sz="30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46C7A4-7410-AE47-A383-41752549CB8E}"/>
              </a:ext>
            </a:extLst>
          </p:cNvPr>
          <p:cNvSpPr/>
          <p:nvPr/>
        </p:nvSpPr>
        <p:spPr>
          <a:xfrm>
            <a:off x="1498911" y="4150887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Efficient, transparent rental process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A33F36-DB7B-AD02-36C3-6FB5FCFC681A}"/>
              </a:ext>
            </a:extLst>
          </p:cNvPr>
          <p:cNvSpPr/>
          <p:nvPr/>
        </p:nvSpPr>
        <p:spPr>
          <a:xfrm>
            <a:off x="1508343" y="4679608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Reduced manual effort and errors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C82EC9-7E8A-EA85-54B2-7F88753F5D9C}"/>
              </a:ext>
            </a:extLst>
          </p:cNvPr>
          <p:cNvSpPr/>
          <p:nvPr/>
        </p:nvSpPr>
        <p:spPr>
          <a:xfrm>
            <a:off x="1508343" y="5208329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Better decision-making for both parties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A3D3D-B2FA-40DD-4D0E-8C65527485A1}"/>
              </a:ext>
            </a:extLst>
          </p:cNvPr>
          <p:cNvSpPr/>
          <p:nvPr/>
        </p:nvSpPr>
        <p:spPr>
          <a:xfrm>
            <a:off x="1498910" y="5737050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Real-time updates and easy communication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24631-C3C9-6126-32F2-DD02D591B2DF}"/>
              </a:ext>
            </a:extLst>
          </p:cNvPr>
          <p:cNvSpPr/>
          <p:nvPr/>
        </p:nvSpPr>
        <p:spPr>
          <a:xfrm>
            <a:off x="1517774" y="2640428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View and manage profile and rental/payment history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5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17C34-C180-6240-FE67-B835AB216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FFBC78-D28D-A89E-2BD0-2F1E1C6C465C}"/>
              </a:ext>
            </a:extLst>
          </p:cNvPr>
          <p:cNvSpPr/>
          <p:nvPr/>
        </p:nvSpPr>
        <p:spPr>
          <a:xfrm>
            <a:off x="10655287" y="6311245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14680-12B4-8834-58E6-2D339EC34FC5}"/>
              </a:ext>
            </a:extLst>
          </p:cNvPr>
          <p:cNvSpPr/>
          <p:nvPr/>
        </p:nvSpPr>
        <p:spPr>
          <a:xfrm>
            <a:off x="3569629" y="320512"/>
            <a:ext cx="5043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solidFill>
                  <a:srgbClr val="FFC000"/>
                </a:solidFill>
              </a:rPr>
              <a:t>Tech Stack Used</a:t>
            </a:r>
            <a:endParaRPr lang="en-US" sz="54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5D5B4-C6D4-EB4F-FD72-66FB9CB80167}"/>
              </a:ext>
            </a:extLst>
          </p:cNvPr>
          <p:cNvSpPr/>
          <p:nvPr/>
        </p:nvSpPr>
        <p:spPr>
          <a:xfrm>
            <a:off x="1527212" y="1320922"/>
            <a:ext cx="91280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A robust and scalable tech stack was used to ensure smooth performance, responsiveness, and security.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2AD351-9A86-E3CC-C985-ACA500886964}"/>
              </a:ext>
            </a:extLst>
          </p:cNvPr>
          <p:cNvSpPr/>
          <p:nvPr/>
        </p:nvSpPr>
        <p:spPr>
          <a:xfrm>
            <a:off x="1527212" y="2477248"/>
            <a:ext cx="30730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</a:rPr>
              <a:t>Frontend</a:t>
            </a:r>
            <a:r>
              <a:rPr lang="en-IN" sz="3200" dirty="0">
                <a:solidFill>
                  <a:srgbClr val="FFC000"/>
                </a:solidFill>
              </a:rPr>
              <a:t>:</a:t>
            </a:r>
            <a:endParaRPr lang="en-US" sz="30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401CD5-6715-6978-4B84-51D8AF14949A}"/>
              </a:ext>
            </a:extLst>
          </p:cNvPr>
          <p:cNvSpPr/>
          <p:nvPr/>
        </p:nvSpPr>
        <p:spPr>
          <a:xfrm>
            <a:off x="1527212" y="3171914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</a:rPr>
              <a:t>React.js </a:t>
            </a:r>
            <a:r>
              <a:rPr lang="en-US" sz="2400" dirty="0"/>
              <a:t>– For building fast, interactive UI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3E76B-3C2C-A5FB-0ACD-0E1F04981DC6}"/>
              </a:ext>
            </a:extLst>
          </p:cNvPr>
          <p:cNvSpPr/>
          <p:nvPr/>
        </p:nvSpPr>
        <p:spPr>
          <a:xfrm>
            <a:off x="1527214" y="3796363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</a:rPr>
              <a:t>Tailwind CSS </a:t>
            </a:r>
            <a:r>
              <a:rPr lang="en-US" sz="2400" dirty="0"/>
              <a:t>– For modern, responsive styling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4E04C-5FB3-2866-6109-C0B5AE45CCFE}"/>
              </a:ext>
            </a:extLst>
          </p:cNvPr>
          <p:cNvSpPr/>
          <p:nvPr/>
        </p:nvSpPr>
        <p:spPr>
          <a:xfrm>
            <a:off x="1527213" y="4367919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</a:rPr>
              <a:t>React Router </a:t>
            </a:r>
            <a:r>
              <a:rPr lang="en-US" sz="2400" dirty="0"/>
              <a:t>– For navigation between pages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BFD5B-E0E5-6733-AA4C-EEA1EB032B91}"/>
              </a:ext>
            </a:extLst>
          </p:cNvPr>
          <p:cNvSpPr/>
          <p:nvPr/>
        </p:nvSpPr>
        <p:spPr>
          <a:xfrm>
            <a:off x="1527212" y="4939475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</a:rPr>
              <a:t>Axios</a:t>
            </a:r>
            <a:r>
              <a:rPr lang="en-IN" sz="2400" dirty="0"/>
              <a:t> – For API calls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8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69AA2-A5C2-2ABE-E82B-A77EC15D8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4E460-F2DE-880A-EACF-9DD9AB589315}"/>
              </a:ext>
            </a:extLst>
          </p:cNvPr>
          <p:cNvSpPr/>
          <p:nvPr/>
        </p:nvSpPr>
        <p:spPr>
          <a:xfrm>
            <a:off x="10655287" y="6311245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2993E5-81BF-342D-9B43-8D3356569092}"/>
              </a:ext>
            </a:extLst>
          </p:cNvPr>
          <p:cNvSpPr/>
          <p:nvPr/>
        </p:nvSpPr>
        <p:spPr>
          <a:xfrm>
            <a:off x="1517778" y="573815"/>
            <a:ext cx="27242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</a:rPr>
              <a:t>Backend</a:t>
            </a:r>
            <a:r>
              <a:rPr lang="en-IN" sz="3000" b="1" dirty="0">
                <a:solidFill>
                  <a:srgbClr val="FFC000"/>
                </a:solidFill>
              </a:rPr>
              <a:t>:</a:t>
            </a:r>
            <a:endParaRPr lang="en-US" sz="3000" b="1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126AA3-35E7-24DF-8509-4E66F8242F0E}"/>
              </a:ext>
            </a:extLst>
          </p:cNvPr>
          <p:cNvSpPr/>
          <p:nvPr/>
        </p:nvSpPr>
        <p:spPr>
          <a:xfrm>
            <a:off x="1508348" y="1246938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</a:rPr>
              <a:t>Node.js </a:t>
            </a:r>
            <a:r>
              <a:rPr lang="en-IN" sz="2400" dirty="0"/>
              <a:t>– Runtime environment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18662-27E5-A5BC-3992-2DE376557408}"/>
              </a:ext>
            </a:extLst>
          </p:cNvPr>
          <p:cNvSpPr/>
          <p:nvPr/>
        </p:nvSpPr>
        <p:spPr>
          <a:xfrm>
            <a:off x="1508347" y="1819951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</a:rPr>
              <a:t>Express.js </a:t>
            </a:r>
            <a:r>
              <a:rPr lang="en-US" sz="2400" dirty="0"/>
              <a:t>– Lightweight and fast web framework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63264-9F46-ADF9-4F09-37B8CB43BCCA}"/>
              </a:ext>
            </a:extLst>
          </p:cNvPr>
          <p:cNvSpPr/>
          <p:nvPr/>
        </p:nvSpPr>
        <p:spPr>
          <a:xfrm>
            <a:off x="1498913" y="2371436"/>
            <a:ext cx="91280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</a:rPr>
              <a:t>JWT (JSON Web Token) </a:t>
            </a:r>
            <a:r>
              <a:rPr lang="en-US" sz="2400" dirty="0"/>
              <a:t>– For user authentication and authorization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AD43D-7332-64FE-795D-D0644E59BA86}"/>
              </a:ext>
            </a:extLst>
          </p:cNvPr>
          <p:cNvSpPr/>
          <p:nvPr/>
        </p:nvSpPr>
        <p:spPr>
          <a:xfrm>
            <a:off x="1536643" y="3539224"/>
            <a:ext cx="236607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</a:rPr>
              <a:t>Database</a:t>
            </a:r>
            <a:r>
              <a:rPr lang="en-IN" sz="3200" dirty="0">
                <a:solidFill>
                  <a:srgbClr val="FFC000"/>
                </a:solidFill>
              </a:rPr>
              <a:t>:</a:t>
            </a:r>
            <a:endParaRPr lang="en-US" sz="30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358AD-3F56-B02B-62BB-7ABE8B444419}"/>
              </a:ext>
            </a:extLst>
          </p:cNvPr>
          <p:cNvSpPr/>
          <p:nvPr/>
        </p:nvSpPr>
        <p:spPr>
          <a:xfrm>
            <a:off x="1517778" y="4230700"/>
            <a:ext cx="91280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</a:rPr>
              <a:t>MongoDB (with Mongoose) </a:t>
            </a:r>
            <a:r>
              <a:rPr lang="en-US" sz="2400" b="1" dirty="0"/>
              <a:t>– </a:t>
            </a:r>
            <a:r>
              <a:rPr lang="en-US" sz="2400" dirty="0"/>
              <a:t>NoSQL database for flexible schema design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ED3FB-B86E-8E2F-746B-2CBEB6452EB7}"/>
              </a:ext>
            </a:extLst>
          </p:cNvPr>
          <p:cNvSpPr/>
          <p:nvPr/>
        </p:nvSpPr>
        <p:spPr>
          <a:xfrm>
            <a:off x="1527212" y="5152266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</a:rPr>
              <a:t>MongoDB Atlas </a:t>
            </a:r>
            <a:r>
              <a:rPr lang="en-US" sz="2400" dirty="0"/>
              <a:t>– Cloud database hosting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D468E-5362-05E6-76C1-EF5B1BB9A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D19E3-C9FF-F2EB-BD3D-8A333DD1BE80}"/>
              </a:ext>
            </a:extLst>
          </p:cNvPr>
          <p:cNvSpPr/>
          <p:nvPr/>
        </p:nvSpPr>
        <p:spPr>
          <a:xfrm>
            <a:off x="10655287" y="6311245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00EE04-AC60-9A79-8136-6C3A6A9AB267}"/>
              </a:ext>
            </a:extLst>
          </p:cNvPr>
          <p:cNvSpPr/>
          <p:nvPr/>
        </p:nvSpPr>
        <p:spPr>
          <a:xfrm>
            <a:off x="3174367" y="210578"/>
            <a:ext cx="5843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solidFill>
                  <a:srgbClr val="FFC000"/>
                </a:solidFill>
              </a:rPr>
              <a:t>Demo/Screenshots</a:t>
            </a:r>
            <a:endParaRPr lang="en-US" sz="54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63B3BA-5236-921F-B7B9-AA11CC392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71" y="4168568"/>
            <a:ext cx="5224368" cy="2478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2C44E8-FBA6-A8CA-380D-BC3A2890A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28" y="1310034"/>
            <a:ext cx="5207221" cy="2478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1B5A28-C5E8-392B-200B-47FD1BB8E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3" y="1293400"/>
            <a:ext cx="4815506" cy="2442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89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50A7B-9E96-0D11-9805-992F98B67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7A8C2-A46E-C1FB-D0D2-D9ABAEF2DE9B}"/>
              </a:ext>
            </a:extLst>
          </p:cNvPr>
          <p:cNvSpPr/>
          <p:nvPr/>
        </p:nvSpPr>
        <p:spPr>
          <a:xfrm>
            <a:off x="10655287" y="6311245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8E4B06-4DE7-1B34-989F-7B3B068B80BE}"/>
              </a:ext>
            </a:extLst>
          </p:cNvPr>
          <p:cNvSpPr/>
          <p:nvPr/>
        </p:nvSpPr>
        <p:spPr>
          <a:xfrm>
            <a:off x="3428949" y="320512"/>
            <a:ext cx="5324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solidFill>
                  <a:srgbClr val="FFC000"/>
                </a:solidFill>
              </a:rPr>
              <a:t>Challenges Faced</a:t>
            </a:r>
            <a:endParaRPr lang="en-US" sz="54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9B8CA-B2D9-0396-33F1-A88FF5DF1F39}"/>
              </a:ext>
            </a:extLst>
          </p:cNvPr>
          <p:cNvSpPr/>
          <p:nvPr/>
        </p:nvSpPr>
        <p:spPr>
          <a:xfrm>
            <a:off x="1527212" y="1320922"/>
            <a:ext cx="91280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Building a full-stack rental platform came with several real-world and technical challenges: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265890-44DF-9A3D-A5A8-CCFCC704A4F8}"/>
              </a:ext>
            </a:extLst>
          </p:cNvPr>
          <p:cNvSpPr/>
          <p:nvPr/>
        </p:nvSpPr>
        <p:spPr>
          <a:xfrm>
            <a:off x="1527208" y="2193899"/>
            <a:ext cx="9128075" cy="18759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</a:rPr>
              <a:t>Request &amp; Approval Workflow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Designing a smooth system where renters can </a:t>
            </a:r>
            <a:r>
              <a:rPr lang="en-US" sz="2400" b="1" dirty="0"/>
              <a:t>send requests</a:t>
            </a:r>
            <a:r>
              <a:rPr lang="en-US" sz="2400" dirty="0"/>
              <a:t> to book rooms and landowners can </a:t>
            </a:r>
            <a:r>
              <a:rPr lang="en-US" sz="2400" b="1" dirty="0"/>
              <a:t>accept/reject</a:t>
            </a:r>
            <a:r>
              <a:rPr lang="en-US" sz="2400" dirty="0"/>
              <a:t> them.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Managing status updates and notifications in real-time.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482B0-FCD2-43DE-EB3E-3C54B1607F4E}"/>
              </a:ext>
            </a:extLst>
          </p:cNvPr>
          <p:cNvSpPr/>
          <p:nvPr/>
        </p:nvSpPr>
        <p:spPr>
          <a:xfrm>
            <a:off x="1527207" y="4128724"/>
            <a:ext cx="9128075" cy="18759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</a:rPr>
              <a:t>Role-Based Access </a:t>
            </a:r>
            <a:r>
              <a:rPr lang="en-US" sz="2400" dirty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Handling different user roles (renter vs. landowner) with specific permissions.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Preventing unauthorized access to protected routes and data.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28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103</TotalTime>
  <Words>644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Calisto MT</vt:lpstr>
      <vt:lpstr>Montserrat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Praveer Kumar</dc:creator>
  <cp:lastModifiedBy>Praveer Kumar</cp:lastModifiedBy>
  <cp:revision>2</cp:revision>
  <dcterms:created xsi:type="dcterms:W3CDTF">2025-06-24T02:33:10Z</dcterms:created>
  <dcterms:modified xsi:type="dcterms:W3CDTF">2025-06-24T04:17:22Z</dcterms:modified>
</cp:coreProperties>
</file>