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Caveat"/>
      <p:regular r:id="rId35"/>
      <p:bold r:id="rId36"/>
    </p:embeddedFon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ave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Caveat-bold.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32ec3e12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732ec3e12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32ec3e12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732ec3e12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32ec3e12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32ec3e12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32ec3e12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32ec3e12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32ec3e12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32ec3e12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32ec3e12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32ec3e12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32ec3e12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32ec3e12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32ec3e12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32ec3e12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32ec3e12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32ec3e12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32ec3e12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32ec3e12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4a52a90d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4a52a90d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32ec3e12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32ec3e12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32ec3e12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32ec3e12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32ec3e12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32ec3e12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732ec3e12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732ec3e12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32ec3e12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732ec3e12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32ec3e12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32ec3e12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32ec3e12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732ec3e12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732ec3e12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732ec3e12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32ec3e12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732ec3e12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4a52a90d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e4a52a90d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32ec3e1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32ec3e1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32ec3e1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32ec3e12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32ec3e12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32ec3e12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32ec3e12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32ec3e12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32ec3e1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32ec3e1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32ec3e12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32ec3e12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32ec3e12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32ec3e12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cs.google.com/spreadsheets/d/1_JwfySBEFDeu-Bwb4rUwg6ASHGZ5ZabB/edit?gid=1218662678#gid=1218662678&amp;fvid=370691747" TargetMode="Externa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820775"/>
            <a:ext cx="8520600" cy="2052600"/>
          </a:xfrm>
          <a:prstGeom prst="rect">
            <a:avLst/>
          </a:prstGeom>
          <a:ln cap="flat" cmpd="sng" w="9525">
            <a:solidFill>
              <a:srgbClr val="000000"/>
            </a:solidFill>
            <a:prstDash val="dot"/>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chemeClr val="lt1"/>
                </a:solidFill>
                <a:highlight>
                  <a:srgbClr val="FF0000"/>
                </a:highlight>
              </a:rPr>
              <a:t>Zomato Project</a:t>
            </a:r>
            <a:endParaRPr>
              <a:solidFill>
                <a:schemeClr val="lt1"/>
              </a:solidFill>
              <a:highlight>
                <a:srgbClr val="FF0000"/>
              </a:highligh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GB">
                <a:latin typeface="Caveat"/>
                <a:ea typeface="Caveat"/>
                <a:cs typeface="Caveat"/>
                <a:sym typeface="Caveat"/>
              </a:rPr>
              <a:t>                                                          </a:t>
            </a:r>
            <a:r>
              <a:rPr i="1" lang="en-GB">
                <a:solidFill>
                  <a:srgbClr val="FFFFFF"/>
                </a:solidFill>
                <a:latin typeface="Caveat"/>
                <a:ea typeface="Caveat"/>
                <a:cs typeface="Caveat"/>
                <a:sym typeface="Caveat"/>
              </a:rPr>
              <a:t>By Ankit Singh</a:t>
            </a:r>
            <a:endParaRPr i="1">
              <a:solidFill>
                <a:srgbClr val="FFFFFF"/>
              </a:solidFill>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220375" y="197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200"/>
              <a:t>Task 5.</a:t>
            </a:r>
            <a:r>
              <a:rPr lang="en-GB" sz="2200">
                <a:solidFill>
                  <a:srgbClr val="FF0000"/>
                </a:solidFill>
              </a:rPr>
              <a:t> Using the LookUp functions, fill up the countries in the original data using the country code</a:t>
            </a:r>
            <a:r>
              <a:rPr lang="en-GB" sz="2200"/>
              <a:t>.</a:t>
            </a:r>
            <a:endParaRPr sz="2200"/>
          </a:p>
          <a:p>
            <a:pPr indent="0" lvl="0" marL="0" rtl="0" algn="l">
              <a:spcBef>
                <a:spcPts val="0"/>
              </a:spcBef>
              <a:spcAft>
                <a:spcPts val="0"/>
              </a:spcAft>
              <a:buNone/>
            </a:pPr>
            <a:r>
              <a:rPr lang="en-GB" sz="2000"/>
              <a:t> </a:t>
            </a:r>
            <a:endParaRPr sz="2000"/>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a:t>
            </a:r>
            <a:r>
              <a:rPr lang="en-GB"/>
              <a:t> </a:t>
            </a:r>
            <a:r>
              <a:rPr lang="en-GB">
                <a:solidFill>
                  <a:schemeClr val="dk1"/>
                </a:solidFill>
              </a:rPr>
              <a:t>Used the Vlookup function</a:t>
            </a:r>
            <a:r>
              <a:rPr b="1" lang="en-GB" u="sng">
                <a:solidFill>
                  <a:schemeClr val="dk1"/>
                </a:solidFill>
              </a:rPr>
              <a:t> </a:t>
            </a:r>
            <a:r>
              <a:rPr b="1" lang="en-GB" u="sng">
                <a:solidFill>
                  <a:schemeClr val="dk1"/>
                </a:solidFill>
                <a:highlight>
                  <a:srgbClr val="FFFFFF"/>
                </a:highlight>
                <a:latin typeface="Roboto"/>
                <a:ea typeface="Roboto"/>
                <a:cs typeface="Roboto"/>
                <a:sym typeface="Roboto"/>
              </a:rPr>
              <a:t>=VLOOKUP(</a:t>
            </a:r>
            <a:r>
              <a:rPr b="1" lang="en-GB" u="sng">
                <a:solidFill>
                  <a:srgbClr val="F7981D"/>
                </a:solidFill>
                <a:highlight>
                  <a:srgbClr val="FFFFFF"/>
                </a:highlight>
                <a:latin typeface="Roboto"/>
                <a:ea typeface="Roboto"/>
                <a:cs typeface="Roboto"/>
                <a:sym typeface="Roboto"/>
              </a:rPr>
              <a:t>$C2</a:t>
            </a:r>
            <a:r>
              <a:rPr b="1" lang="en-GB" u="sng">
                <a:solidFill>
                  <a:schemeClr val="dk1"/>
                </a:solidFill>
                <a:highlight>
                  <a:srgbClr val="FFFFFF"/>
                </a:highlight>
                <a:latin typeface="Roboto"/>
                <a:ea typeface="Roboto"/>
                <a:cs typeface="Roboto"/>
                <a:sym typeface="Roboto"/>
              </a:rPr>
              <a:t>,</a:t>
            </a:r>
            <a:r>
              <a:rPr b="1" lang="en-GB" u="sng">
                <a:solidFill>
                  <a:srgbClr val="7E3794"/>
                </a:solidFill>
                <a:highlight>
                  <a:srgbClr val="FFFFFF"/>
                </a:highlight>
                <a:latin typeface="Roboto"/>
                <a:ea typeface="Roboto"/>
                <a:cs typeface="Roboto"/>
                <a:sym typeface="Roboto"/>
              </a:rPr>
              <a:t>'country description'!$A$2:$B$16</a:t>
            </a:r>
            <a:r>
              <a:rPr b="1" lang="en-GB" u="sng">
                <a:solidFill>
                  <a:schemeClr val="dk1"/>
                </a:solidFill>
                <a:highlight>
                  <a:srgbClr val="FFFFFF"/>
                </a:highlight>
                <a:latin typeface="Roboto"/>
                <a:ea typeface="Roboto"/>
                <a:cs typeface="Roboto"/>
                <a:sym typeface="Roboto"/>
              </a:rPr>
              <a:t>,</a:t>
            </a:r>
            <a:r>
              <a:rPr b="1" lang="en-GB" u="sng">
                <a:solidFill>
                  <a:srgbClr val="1155CC"/>
                </a:solidFill>
                <a:highlight>
                  <a:srgbClr val="FFFFFF"/>
                </a:highlight>
                <a:latin typeface="Roboto"/>
                <a:ea typeface="Roboto"/>
                <a:cs typeface="Roboto"/>
                <a:sym typeface="Roboto"/>
              </a:rPr>
              <a:t>2</a:t>
            </a:r>
            <a:r>
              <a:rPr b="1" lang="en-GB" u="sng">
                <a:solidFill>
                  <a:schemeClr val="dk1"/>
                </a:solidFill>
                <a:highlight>
                  <a:srgbClr val="FFFFFF"/>
                </a:highlight>
                <a:latin typeface="Roboto"/>
                <a:ea typeface="Roboto"/>
                <a:cs typeface="Roboto"/>
                <a:sym typeface="Roboto"/>
              </a:rPr>
              <a:t>,</a:t>
            </a:r>
            <a:r>
              <a:rPr b="1" lang="en-GB" u="sng">
                <a:solidFill>
                  <a:srgbClr val="1155CC"/>
                </a:solidFill>
                <a:highlight>
                  <a:srgbClr val="FFFFFF"/>
                </a:highlight>
                <a:latin typeface="Roboto"/>
                <a:ea typeface="Roboto"/>
                <a:cs typeface="Roboto"/>
                <a:sym typeface="Roboto"/>
              </a:rPr>
              <a:t>0</a:t>
            </a:r>
            <a:r>
              <a:rPr b="1" lang="en-GB" u="sng">
                <a:solidFill>
                  <a:schemeClr val="dk1"/>
                </a:solidFill>
                <a:highlight>
                  <a:srgbClr val="FFFFFF"/>
                </a:highlight>
                <a:latin typeface="Roboto"/>
                <a:ea typeface="Roboto"/>
                <a:cs typeface="Roboto"/>
                <a:sym typeface="Roboto"/>
              </a:rPr>
              <a:t>)</a:t>
            </a:r>
            <a:r>
              <a:rPr lang="en-GB" u="sng">
                <a:solidFill>
                  <a:schemeClr val="dk1"/>
                </a:solidFill>
                <a:highlight>
                  <a:srgbClr val="FFFFFF"/>
                </a:highlight>
                <a:latin typeface="Roboto"/>
                <a:ea typeface="Roboto"/>
                <a:cs typeface="Roboto"/>
                <a:sym typeface="Roboto"/>
              </a:rPr>
              <a:t>, </a:t>
            </a:r>
            <a:r>
              <a:rPr lang="en-GB">
                <a:solidFill>
                  <a:schemeClr val="dk1"/>
                </a:solidFill>
                <a:highlight>
                  <a:srgbClr val="FFFFFF"/>
                </a:highlight>
                <a:latin typeface="Roboto"/>
                <a:ea typeface="Roboto"/>
                <a:cs typeface="Roboto"/>
                <a:sym typeface="Roboto"/>
              </a:rPr>
              <a:t>to fill up the countries in original data using country code from country description.</a:t>
            </a:r>
            <a:endParaRPr>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220375" y="2370385"/>
            <a:ext cx="9144001" cy="30862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12905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Task 6.</a:t>
            </a:r>
            <a:r>
              <a:rPr lang="en-GB" sz="2000"/>
              <a:t> </a:t>
            </a:r>
            <a:r>
              <a:rPr lang="en-GB" sz="2000">
                <a:solidFill>
                  <a:srgbClr val="FF0000"/>
                </a:solidFill>
              </a:rPr>
              <a:t>Create a table to represent the number of restaurants opened in each country.</a:t>
            </a:r>
            <a:endParaRPr sz="2000">
              <a:solidFill>
                <a:srgbClr val="FF0000"/>
              </a:solidFill>
            </a:endParaRPr>
          </a:p>
          <a:p>
            <a:pPr indent="0" lvl="0" marL="0" rtl="0" algn="l">
              <a:spcBef>
                <a:spcPts val="0"/>
              </a:spcBef>
              <a:spcAft>
                <a:spcPts val="0"/>
              </a:spcAft>
              <a:buNone/>
            </a:pPr>
            <a:r>
              <a:t/>
            </a:r>
            <a:endParaRPr sz="2000"/>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a:t>
            </a:r>
            <a:r>
              <a:rPr lang="en-GB"/>
              <a:t> </a:t>
            </a:r>
            <a:r>
              <a:rPr lang="en-GB">
                <a:solidFill>
                  <a:schemeClr val="dk1"/>
                </a:solidFill>
              </a:rPr>
              <a:t>The following table was created Representing number of Restaurants opened in each Country.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24" name="Google Shape;124;p23"/>
          <p:cNvPicPr preferRelativeResize="0"/>
          <p:nvPr/>
        </p:nvPicPr>
        <p:blipFill>
          <a:blip r:embed="rId3">
            <a:alphaModFix/>
          </a:blip>
          <a:stretch>
            <a:fillRect/>
          </a:stretch>
        </p:blipFill>
        <p:spPr>
          <a:xfrm>
            <a:off x="-78275" y="2057371"/>
            <a:ext cx="9143999" cy="41080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76850" y="105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00"/>
              <a:t>Task 7.</a:t>
            </a:r>
            <a:r>
              <a:rPr lang="en-GB" sz="2000"/>
              <a:t> </a:t>
            </a:r>
            <a:r>
              <a:rPr lang="en-GB" sz="2000">
                <a:solidFill>
                  <a:srgbClr val="FF0000"/>
                </a:solidFill>
              </a:rPr>
              <a:t>The management wants to look at the number of restaurants opened each year, so provide them with something here.</a:t>
            </a:r>
            <a:endParaRPr sz="2000">
              <a:solidFill>
                <a:srgbClr val="FF0000"/>
              </a:solidFill>
            </a:endParaRPr>
          </a:p>
          <a:p>
            <a:pPr indent="0" lvl="0" marL="0" rtl="0" algn="l">
              <a:spcBef>
                <a:spcPts val="0"/>
              </a:spcBef>
              <a:spcAft>
                <a:spcPts val="0"/>
              </a:spcAft>
              <a:buSzPts val="990"/>
              <a:buNone/>
            </a:pPr>
            <a:r>
              <a:t/>
            </a:r>
            <a:endParaRPr sz="2000"/>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a:t>
            </a:r>
            <a:r>
              <a:rPr lang="en-GB"/>
              <a:t>  </a:t>
            </a:r>
            <a:r>
              <a:rPr lang="en-GB">
                <a:solidFill>
                  <a:schemeClr val="dk1"/>
                </a:solidFill>
              </a:rPr>
              <a:t>Below table and chart represents Number of Restaurants per Year.</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31" name="Google Shape;131;p24"/>
          <p:cNvPicPr preferRelativeResize="0"/>
          <p:nvPr/>
        </p:nvPicPr>
        <p:blipFill>
          <a:blip r:embed="rId3">
            <a:alphaModFix/>
          </a:blip>
          <a:stretch>
            <a:fillRect/>
          </a:stretch>
        </p:blipFill>
        <p:spPr>
          <a:xfrm>
            <a:off x="0" y="1691747"/>
            <a:ext cx="9143999" cy="36911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63775" y="118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Task 8.</a:t>
            </a:r>
            <a:r>
              <a:rPr lang="en-GB" sz="2000"/>
              <a:t> </a:t>
            </a:r>
            <a:r>
              <a:rPr lang="en-GB" sz="2000">
                <a:solidFill>
                  <a:srgbClr val="FF0000"/>
                </a:solidFill>
              </a:rPr>
              <a:t>What is the total number of restaurants in India in the price range of 4? </a:t>
            </a:r>
            <a:endParaRPr sz="2000"/>
          </a:p>
        </p:txBody>
      </p:sp>
      <p:sp>
        <p:nvSpPr>
          <p:cNvPr id="137" name="Google Shape;137;p25"/>
          <p:cNvSpPr txBox="1"/>
          <p:nvPr>
            <p:ph idx="1" type="body"/>
          </p:nvPr>
        </p:nvSpPr>
        <p:spPr>
          <a:xfrm>
            <a:off x="63775" y="11931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a:t>
            </a:r>
            <a:r>
              <a:rPr lang="en-GB"/>
              <a:t> </a:t>
            </a:r>
            <a:r>
              <a:rPr lang="en-GB" sz="1100">
                <a:solidFill>
                  <a:schemeClr val="dk1"/>
                </a:solidFill>
              </a:rPr>
              <a:t> </a:t>
            </a:r>
            <a:r>
              <a:rPr lang="en-GB">
                <a:solidFill>
                  <a:schemeClr val="dk1"/>
                </a:solidFill>
              </a:rPr>
              <a:t>Total number of restaurants in India in the price range of 4 is </a:t>
            </a:r>
            <a:r>
              <a:rPr b="1" lang="en-GB">
                <a:solidFill>
                  <a:schemeClr val="dk1"/>
                </a:solidFill>
              </a:rPr>
              <a:t>344</a:t>
            </a:r>
            <a:r>
              <a:rPr lang="en-GB">
                <a:solidFill>
                  <a:schemeClr val="dk1"/>
                </a:solidFill>
              </a:rPr>
              <a:t>.</a:t>
            </a:r>
            <a:r>
              <a:rPr lang="en-GB" sz="1100">
                <a:solidFill>
                  <a:schemeClr val="dk1"/>
                </a:solidFill>
              </a:rPr>
              <a:t> </a:t>
            </a:r>
            <a:endParaRPr sz="1100">
              <a:solidFill>
                <a:schemeClr val="dk1"/>
              </a:solidFill>
            </a:endParaRPr>
          </a:p>
          <a:p>
            <a:pPr indent="0" lvl="0" marL="0" rtl="0" algn="l">
              <a:spcBef>
                <a:spcPts val="120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220475" y="2983625"/>
            <a:ext cx="7972299" cy="87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00"/>
              <a:t>Task 9. </a:t>
            </a:r>
            <a:r>
              <a:rPr lang="en-GB" sz="2000">
                <a:solidFill>
                  <a:srgbClr val="FF0000"/>
                </a:solidFill>
              </a:rPr>
              <a:t>What is the average number of voters for the restaurants in each country according to the data?</a:t>
            </a:r>
            <a:endParaRPr sz="2000">
              <a:solidFill>
                <a:srgbClr val="FF0000"/>
              </a:solidFill>
            </a:endParaRPr>
          </a:p>
          <a:p>
            <a:pPr indent="0" lvl="0" marL="0" rtl="0" algn="l">
              <a:spcBef>
                <a:spcPts val="0"/>
              </a:spcBef>
              <a:spcAft>
                <a:spcPts val="0"/>
              </a:spcAft>
              <a:buSzPts val="990"/>
              <a:buNone/>
            </a:pPr>
            <a:r>
              <a:t/>
            </a:r>
            <a:endParaRPr sz="2000"/>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a:t>
            </a:r>
            <a:r>
              <a:rPr lang="en-GB"/>
              <a:t> </a:t>
            </a:r>
            <a:r>
              <a:rPr lang="en-GB">
                <a:solidFill>
                  <a:schemeClr val="dk1"/>
                </a:solidFill>
              </a:rPr>
              <a:t>Below table and Chart shows the </a:t>
            </a:r>
            <a:r>
              <a:rPr lang="en-GB" u="sng">
                <a:solidFill>
                  <a:schemeClr val="dk1"/>
                </a:solidFill>
              </a:rPr>
              <a:t>Average Voters</a:t>
            </a:r>
            <a:r>
              <a:rPr lang="en-GB">
                <a:solidFill>
                  <a:schemeClr val="dk1"/>
                </a:solidFill>
              </a:rPr>
              <a:t> for the restaurants in each country.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145" name="Google Shape;145;p26"/>
          <p:cNvPicPr preferRelativeResize="0"/>
          <p:nvPr/>
        </p:nvPicPr>
        <p:blipFill>
          <a:blip r:embed="rId3">
            <a:alphaModFix/>
          </a:blip>
          <a:stretch>
            <a:fillRect/>
          </a:stretch>
        </p:blipFill>
        <p:spPr>
          <a:xfrm>
            <a:off x="0" y="2071763"/>
            <a:ext cx="9143999" cy="41836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156575" y="321850"/>
            <a:ext cx="8520600" cy="2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Task 10.</a:t>
            </a:r>
            <a:r>
              <a:rPr lang="en-GB" sz="2000"/>
              <a:t> </a:t>
            </a:r>
            <a:r>
              <a:rPr lang="en-GB" sz="2000">
                <a:solidFill>
                  <a:srgbClr val="FF0000"/>
                </a:solidFill>
              </a:rPr>
              <a:t>Calculate the average rating for all the restaurants that have price_range &lt; 4 and provide online delivery. Use only the “IF” function, Logical Operators, and Aggregation functions to solve this problem</a:t>
            </a:r>
            <a:endParaRPr sz="2000"/>
          </a:p>
        </p:txBody>
      </p:sp>
      <p:sp>
        <p:nvSpPr>
          <p:cNvPr id="151" name="Google Shape;151;p27"/>
          <p:cNvSpPr txBox="1"/>
          <p:nvPr>
            <p:ph idx="1" type="body"/>
          </p:nvPr>
        </p:nvSpPr>
        <p:spPr>
          <a:xfrm>
            <a:off x="311700" y="15569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 </a:t>
            </a:r>
            <a:r>
              <a:rPr lang="en-GB"/>
              <a:t> </a:t>
            </a:r>
            <a:r>
              <a:rPr lang="en-GB" sz="1200">
                <a:solidFill>
                  <a:schemeClr val="dk1"/>
                </a:solidFill>
              </a:rPr>
              <a:t> </a:t>
            </a:r>
            <a:r>
              <a:rPr lang="en-GB">
                <a:solidFill>
                  <a:schemeClr val="dk1"/>
                </a:solidFill>
              </a:rPr>
              <a:t>Average rating for all the restaurants that have price_range &lt; 4 and provide online delivery is </a:t>
            </a:r>
            <a:r>
              <a:rPr b="1" lang="en-GB">
                <a:solidFill>
                  <a:schemeClr val="dk1"/>
                </a:solidFill>
              </a:rPr>
              <a:t>3.27.</a:t>
            </a:r>
            <a:r>
              <a:rPr lang="en-GB">
                <a:solidFill>
                  <a:schemeClr val="dk1"/>
                </a:solidFill>
              </a:rPr>
              <a:t>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52" name="Google Shape;152;p27"/>
          <p:cNvPicPr preferRelativeResize="0"/>
          <p:nvPr/>
        </p:nvPicPr>
        <p:blipFill>
          <a:blip r:embed="rId3">
            <a:alphaModFix/>
          </a:blip>
          <a:stretch>
            <a:fillRect/>
          </a:stretch>
        </p:blipFill>
        <p:spPr>
          <a:xfrm>
            <a:off x="311700" y="2396475"/>
            <a:ext cx="8421725" cy="86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20375" y="171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Task 11.</a:t>
            </a:r>
            <a:r>
              <a:rPr lang="en-GB" sz="2000"/>
              <a:t>  </a:t>
            </a:r>
            <a:r>
              <a:rPr lang="en-GB" sz="2000">
                <a:solidFill>
                  <a:srgbClr val="FF0000"/>
                </a:solidFill>
              </a:rPr>
              <a:t>Using Conditional formatting highlight the rows of restaurants that are located in the countries or cities that you’ve suggested to the management for opening new restaurants. </a:t>
            </a:r>
            <a:endParaRPr sz="2000">
              <a:solidFill>
                <a:srgbClr val="FF0000"/>
              </a:solidFill>
            </a:endParaRPr>
          </a:p>
          <a:p>
            <a:pPr indent="0" lvl="0" marL="0" rtl="0" algn="l">
              <a:spcBef>
                <a:spcPts val="0"/>
              </a:spcBef>
              <a:spcAft>
                <a:spcPts val="0"/>
              </a:spcAft>
              <a:buNone/>
            </a:pPr>
            <a:r>
              <a:t/>
            </a:r>
            <a:endParaRPr sz="2000"/>
          </a:p>
        </p:txBody>
      </p:sp>
      <p:sp>
        <p:nvSpPr>
          <p:cNvPr id="158" name="Google Shape;158;p28"/>
          <p:cNvSpPr txBox="1"/>
          <p:nvPr>
            <p:ph idx="1" type="body"/>
          </p:nvPr>
        </p:nvSpPr>
        <p:spPr>
          <a:xfrm>
            <a:off x="296575" y="1535275"/>
            <a:ext cx="8520600" cy="31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a:t>
            </a:r>
            <a:r>
              <a:rPr lang="en-GB"/>
              <a:t> </a:t>
            </a:r>
            <a:r>
              <a:rPr lang="en-GB">
                <a:solidFill>
                  <a:schemeClr val="dk1"/>
                </a:solidFill>
              </a:rPr>
              <a:t>Used Condition formatting for highlighting the rows of restaurants that are located in the countries and cities that we’ve suggested for opening new restaurants by first creating an additional column named </a:t>
            </a:r>
            <a:r>
              <a:rPr b="1" lang="en-GB">
                <a:solidFill>
                  <a:schemeClr val="dk1"/>
                </a:solidFill>
              </a:rPr>
              <a:t>Suggested Country/City Yes/No </a:t>
            </a:r>
            <a:r>
              <a:rPr lang="en-GB">
                <a:solidFill>
                  <a:schemeClr val="dk1"/>
                </a:solidFill>
              </a:rPr>
              <a:t>for marking suggested Countries and cities as “Yes” and others as “No” and then using formula (</a:t>
            </a:r>
            <a:r>
              <a:rPr b="1" lang="en-GB">
                <a:solidFill>
                  <a:schemeClr val="dk1"/>
                </a:solidFill>
              </a:rPr>
              <a:t>=$Z$2:$Z="Yes") </a:t>
            </a:r>
            <a:r>
              <a:rPr lang="en-GB">
                <a:solidFill>
                  <a:schemeClr val="dk1"/>
                </a:solidFill>
              </a:rPr>
              <a:t>for applying Conditional formation.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159" name="Google Shape;159;p28"/>
          <p:cNvPicPr preferRelativeResize="0"/>
          <p:nvPr/>
        </p:nvPicPr>
        <p:blipFill>
          <a:blip r:embed="rId3">
            <a:alphaModFix/>
          </a:blip>
          <a:stretch>
            <a:fillRect/>
          </a:stretch>
        </p:blipFill>
        <p:spPr>
          <a:xfrm>
            <a:off x="0" y="3662125"/>
            <a:ext cx="9143999" cy="26877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259500" y="53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Task 12.</a:t>
            </a:r>
            <a:r>
              <a:rPr lang="en-GB" sz="2000"/>
              <a:t> </a:t>
            </a:r>
            <a:r>
              <a:rPr lang="en-GB" sz="2000">
                <a:solidFill>
                  <a:srgbClr val="FF0000"/>
                </a:solidFill>
              </a:rPr>
              <a:t>Create a new customized price column that consists of the abbreviation/symbol of the currency along with the Average_cost_for_two value</a:t>
            </a:r>
            <a:endParaRPr sz="2000"/>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a:t>
            </a:r>
            <a:r>
              <a:rPr lang="en-GB"/>
              <a:t> </a:t>
            </a:r>
            <a:r>
              <a:rPr lang="en-GB">
                <a:solidFill>
                  <a:schemeClr val="dk1"/>
                </a:solidFill>
              </a:rPr>
              <a:t> . Created a new customized column for symbols with respective country from “Currency” column as “M” using </a:t>
            </a:r>
            <a:r>
              <a:rPr b="1" lang="en-GB">
                <a:solidFill>
                  <a:schemeClr val="dk1"/>
                </a:solidFill>
                <a:highlight>
                  <a:srgbClr val="FFFFFF"/>
                </a:highlight>
                <a:latin typeface="Roboto"/>
                <a:ea typeface="Roboto"/>
                <a:cs typeface="Roboto"/>
                <a:sym typeface="Roboto"/>
              </a:rPr>
              <a:t>=REGEXEXTRACT(</a:t>
            </a:r>
            <a:r>
              <a:rPr b="1" lang="en-GB">
                <a:solidFill>
                  <a:srgbClr val="F7981D"/>
                </a:solidFill>
                <a:highlight>
                  <a:srgbClr val="FFFFFF"/>
                </a:highlight>
                <a:latin typeface="Roboto"/>
                <a:ea typeface="Roboto"/>
                <a:cs typeface="Roboto"/>
                <a:sym typeface="Roboto"/>
              </a:rPr>
              <a:t>L2</a:t>
            </a:r>
            <a:r>
              <a:rPr b="1" lang="en-GB">
                <a:solidFill>
                  <a:schemeClr val="dk1"/>
                </a:solidFill>
                <a:highlight>
                  <a:srgbClr val="FFFFFF"/>
                </a:highlight>
                <a:latin typeface="Roboto"/>
                <a:ea typeface="Roboto"/>
                <a:cs typeface="Roboto"/>
                <a:sym typeface="Roboto"/>
              </a:rPr>
              <a:t>, </a:t>
            </a:r>
            <a:r>
              <a:rPr b="1" lang="en-GB">
                <a:solidFill>
                  <a:srgbClr val="008000"/>
                </a:solidFill>
                <a:highlight>
                  <a:srgbClr val="FFFFFF"/>
                </a:highlight>
                <a:latin typeface="Roboto"/>
                <a:ea typeface="Roboto"/>
                <a:cs typeface="Roboto"/>
                <a:sym typeface="Roboto"/>
              </a:rPr>
              <a:t>"\((.*?)\  </a:t>
            </a:r>
            <a:r>
              <a:rPr lang="en-GB">
                <a:solidFill>
                  <a:schemeClr val="dk1"/>
                </a:solidFill>
                <a:highlight>
                  <a:srgbClr val="FFFFFF"/>
                </a:highlight>
                <a:latin typeface="Roboto"/>
                <a:ea typeface="Roboto"/>
                <a:cs typeface="Roboto"/>
                <a:sym typeface="Roboto"/>
              </a:rPr>
              <a:t>function then created</a:t>
            </a:r>
            <a:r>
              <a:rPr lang="en-GB">
                <a:solidFill>
                  <a:schemeClr val="dk1"/>
                </a:solidFill>
              </a:rPr>
              <a:t> price column as </a:t>
            </a:r>
            <a:r>
              <a:rPr b="1" lang="en-GB">
                <a:solidFill>
                  <a:schemeClr val="dk1"/>
                </a:solidFill>
              </a:rPr>
              <a:t>Column U</a:t>
            </a:r>
            <a:r>
              <a:rPr lang="en-GB">
                <a:solidFill>
                  <a:schemeClr val="dk1"/>
                </a:solidFill>
              </a:rPr>
              <a:t> that consists of symbol of the currency along with the Average_cost_for_two using formula </a:t>
            </a:r>
            <a:r>
              <a:rPr b="1" lang="en-GB">
                <a:solidFill>
                  <a:schemeClr val="dk1"/>
                </a:solidFill>
                <a:highlight>
                  <a:srgbClr val="FFFFFF"/>
                </a:highlight>
                <a:latin typeface="Roboto"/>
                <a:ea typeface="Roboto"/>
                <a:cs typeface="Roboto"/>
                <a:sym typeface="Roboto"/>
              </a:rPr>
              <a:t>=CONCATENATE(</a:t>
            </a:r>
            <a:r>
              <a:rPr b="1" lang="en-GB">
                <a:solidFill>
                  <a:srgbClr val="F7981D"/>
                </a:solidFill>
                <a:highlight>
                  <a:srgbClr val="FFFFFF"/>
                </a:highlight>
                <a:latin typeface="Roboto"/>
                <a:ea typeface="Roboto"/>
                <a:cs typeface="Roboto"/>
                <a:sym typeface="Roboto"/>
              </a:rPr>
              <a:t>M2</a:t>
            </a:r>
            <a:r>
              <a:rPr b="1" lang="en-GB">
                <a:solidFill>
                  <a:schemeClr val="dk1"/>
                </a:solidFill>
                <a:highlight>
                  <a:srgbClr val="FFFFFF"/>
                </a:highlight>
                <a:latin typeface="Roboto"/>
                <a:ea typeface="Roboto"/>
                <a:cs typeface="Roboto"/>
                <a:sym typeface="Roboto"/>
              </a:rPr>
              <a:t>,</a:t>
            </a:r>
            <a:r>
              <a:rPr b="1" lang="en-GB">
                <a:solidFill>
                  <a:srgbClr val="7E3794"/>
                </a:solidFill>
                <a:highlight>
                  <a:srgbClr val="FFFFFF"/>
                </a:highlight>
                <a:latin typeface="Roboto"/>
                <a:ea typeface="Roboto"/>
                <a:cs typeface="Roboto"/>
                <a:sym typeface="Roboto"/>
              </a:rPr>
              <a:t>T2</a:t>
            </a:r>
            <a:r>
              <a:rPr b="1" lang="en-GB">
                <a:solidFill>
                  <a:schemeClr val="dk1"/>
                </a:solidFill>
                <a:highlight>
                  <a:srgbClr val="FFFFFF"/>
                </a:highlight>
                <a:latin typeface="Roboto"/>
                <a:ea typeface="Roboto"/>
                <a:cs typeface="Roboto"/>
                <a:sym typeface="Roboto"/>
              </a:rPr>
              <a:t>).</a:t>
            </a:r>
            <a:endParaRPr b="1">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b="1" sz="110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t/>
            </a:r>
            <a:endParaRPr b="1">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pic>
        <p:nvPicPr>
          <p:cNvPr id="166" name="Google Shape;166;p29"/>
          <p:cNvPicPr preferRelativeResize="0"/>
          <p:nvPr/>
        </p:nvPicPr>
        <p:blipFill>
          <a:blip r:embed="rId3">
            <a:alphaModFix/>
          </a:blip>
          <a:stretch>
            <a:fillRect/>
          </a:stretch>
        </p:blipFill>
        <p:spPr>
          <a:xfrm>
            <a:off x="-12400" y="2579206"/>
            <a:ext cx="9144001" cy="48525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246450" y="197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Task 13.</a:t>
            </a:r>
            <a:r>
              <a:rPr lang="en-GB" sz="2000"/>
              <a:t> </a:t>
            </a:r>
            <a:r>
              <a:rPr lang="en-GB" sz="2000">
                <a:highlight>
                  <a:srgbClr val="FFFFFF"/>
                </a:highlight>
                <a:latin typeface="Roboto"/>
                <a:ea typeface="Roboto"/>
                <a:cs typeface="Roboto"/>
                <a:sym typeface="Roboto"/>
              </a:rPr>
              <a:t> </a:t>
            </a:r>
            <a:r>
              <a:rPr lang="en-GB" sz="2000">
                <a:solidFill>
                  <a:srgbClr val="FF0000"/>
                </a:solidFill>
              </a:rPr>
              <a:t>How can you create an array formula in Excel or Google Sheets to count the number of restaurants listed that do not offer online delivery, are in the lowest price range, and have an average cost for two people less than or equal to 250 Indian Rupees?</a:t>
            </a:r>
            <a:endParaRPr sz="2000">
              <a:solidFill>
                <a:srgbClr val="FF0000"/>
              </a:solidFill>
            </a:endParaRPr>
          </a:p>
          <a:p>
            <a:pPr indent="0" lvl="0" marL="0" rtl="0" algn="l">
              <a:spcBef>
                <a:spcPts val="0"/>
              </a:spcBef>
              <a:spcAft>
                <a:spcPts val="0"/>
              </a:spcAft>
              <a:buNone/>
            </a:pPr>
            <a:r>
              <a:rPr lang="en-GB" sz="2000"/>
              <a:t> </a:t>
            </a:r>
            <a:endParaRPr sz="2000"/>
          </a:p>
        </p:txBody>
      </p:sp>
      <p:sp>
        <p:nvSpPr>
          <p:cNvPr id="172" name="Google Shape;172;p30"/>
          <p:cNvSpPr txBox="1"/>
          <p:nvPr>
            <p:ph idx="1" type="body"/>
          </p:nvPr>
        </p:nvSpPr>
        <p:spPr>
          <a:xfrm>
            <a:off x="307525" y="17375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u="sng"/>
              <a:t>Ans.</a:t>
            </a:r>
            <a:r>
              <a:rPr lang="en-GB"/>
              <a:t> </a:t>
            </a:r>
            <a:r>
              <a:rPr lang="en-GB" sz="1100">
                <a:solidFill>
                  <a:schemeClr val="dk1"/>
                </a:solidFill>
              </a:rPr>
              <a:t> </a:t>
            </a:r>
            <a:r>
              <a:rPr lang="en-GB">
                <a:solidFill>
                  <a:schemeClr val="dk1"/>
                </a:solidFill>
              </a:rPr>
              <a:t>We created an Array formula to count the number of restaurants listed that do not offer online delivery, are in the lowest price range, and have an average cost for two people less than or equal to 250 Indian Rupees using </a:t>
            </a:r>
            <a:r>
              <a:rPr b="1" lang="en-GB">
                <a:solidFill>
                  <a:schemeClr val="dk1"/>
                </a:solidFill>
              </a:rPr>
              <a:t>Countifs </a:t>
            </a:r>
            <a:r>
              <a:rPr lang="en-GB">
                <a:solidFill>
                  <a:schemeClr val="dk1"/>
                </a:solidFill>
              </a:rPr>
              <a:t>functions taking Criteria_range1 as Country column and set “India” as Criterian1 and Criteria_range2 as Has_online_delivery and setting “No” as Criterian2 and Criteria_range3 as Price_range setting Criterian3 as 1 and Criteria_range4 as Average cost for two setting “&lt;=250” as Criterian4 and then marking this formula as an Array Formula resulting in following function</a:t>
            </a:r>
            <a:r>
              <a:rPr b="1" lang="en-GB">
                <a:solidFill>
                  <a:schemeClr val="dk1"/>
                </a:solidFill>
              </a:rPr>
              <a:t> </a:t>
            </a:r>
            <a:r>
              <a:rPr b="1" lang="en-GB">
                <a:solidFill>
                  <a:schemeClr val="dk1"/>
                </a:solidFill>
                <a:highlight>
                  <a:srgbClr val="FFFFFF"/>
                </a:highlight>
                <a:latin typeface="Roboto"/>
                <a:ea typeface="Roboto"/>
                <a:cs typeface="Roboto"/>
                <a:sym typeface="Roboto"/>
              </a:rPr>
              <a:t>=ArrayFormula(COUNTIFS(</a:t>
            </a:r>
            <a:r>
              <a:rPr b="1" lang="en-GB">
                <a:solidFill>
                  <a:srgbClr val="F7981D"/>
                </a:solidFill>
                <a:highlight>
                  <a:srgbClr val="FFFFFF"/>
                </a:highlight>
                <a:latin typeface="Roboto"/>
                <a:ea typeface="Roboto"/>
                <a:cs typeface="Roboto"/>
                <a:sym typeface="Roboto"/>
              </a:rPr>
              <a:t>'Raw Data'!D2:D</a:t>
            </a:r>
            <a:r>
              <a:rPr b="1" lang="en-GB">
                <a:solidFill>
                  <a:schemeClr val="dk1"/>
                </a:solidFill>
                <a:highlight>
                  <a:srgbClr val="FFFFFF"/>
                </a:highlight>
                <a:latin typeface="Roboto"/>
                <a:ea typeface="Roboto"/>
                <a:cs typeface="Roboto"/>
                <a:sym typeface="Roboto"/>
              </a:rPr>
              <a:t>,</a:t>
            </a:r>
            <a:r>
              <a:rPr b="1" lang="en-GB">
                <a:solidFill>
                  <a:srgbClr val="008000"/>
                </a:solidFill>
                <a:highlight>
                  <a:srgbClr val="FFFFFF"/>
                </a:highlight>
                <a:latin typeface="Roboto"/>
                <a:ea typeface="Roboto"/>
                <a:cs typeface="Roboto"/>
                <a:sym typeface="Roboto"/>
              </a:rPr>
              <a:t>"India"</a:t>
            </a:r>
            <a:r>
              <a:rPr b="1" lang="en-GB">
                <a:solidFill>
                  <a:schemeClr val="dk1"/>
                </a:solidFill>
                <a:highlight>
                  <a:srgbClr val="FFFFFF"/>
                </a:highlight>
                <a:latin typeface="Roboto"/>
                <a:ea typeface="Roboto"/>
                <a:cs typeface="Roboto"/>
                <a:sym typeface="Roboto"/>
              </a:rPr>
              <a:t>,</a:t>
            </a:r>
            <a:r>
              <a:rPr b="1" lang="en-GB">
                <a:solidFill>
                  <a:srgbClr val="7E3794"/>
                </a:solidFill>
                <a:highlight>
                  <a:srgbClr val="FFFFFF"/>
                </a:highlight>
                <a:latin typeface="Roboto"/>
                <a:ea typeface="Roboto"/>
                <a:cs typeface="Roboto"/>
                <a:sym typeface="Roboto"/>
              </a:rPr>
              <a:t>'Raw Data'!O2:O</a:t>
            </a:r>
            <a:r>
              <a:rPr b="1" lang="en-GB">
                <a:solidFill>
                  <a:schemeClr val="dk1"/>
                </a:solidFill>
                <a:highlight>
                  <a:srgbClr val="FFFFFF"/>
                </a:highlight>
                <a:latin typeface="Roboto"/>
                <a:ea typeface="Roboto"/>
                <a:cs typeface="Roboto"/>
                <a:sym typeface="Roboto"/>
              </a:rPr>
              <a:t>,</a:t>
            </a:r>
            <a:r>
              <a:rPr b="1" lang="en-GB">
                <a:solidFill>
                  <a:srgbClr val="008000"/>
                </a:solidFill>
                <a:highlight>
                  <a:srgbClr val="FFFFFF"/>
                </a:highlight>
                <a:latin typeface="Roboto"/>
                <a:ea typeface="Roboto"/>
                <a:cs typeface="Roboto"/>
                <a:sym typeface="Roboto"/>
              </a:rPr>
              <a:t>"No"</a:t>
            </a:r>
            <a:r>
              <a:rPr b="1" lang="en-GB">
                <a:solidFill>
                  <a:schemeClr val="dk1"/>
                </a:solidFill>
                <a:highlight>
                  <a:srgbClr val="FFFFFF"/>
                </a:highlight>
                <a:latin typeface="Roboto"/>
                <a:ea typeface="Roboto"/>
                <a:cs typeface="Roboto"/>
                <a:sym typeface="Roboto"/>
              </a:rPr>
              <a:t>,</a:t>
            </a:r>
            <a:r>
              <a:rPr b="1" lang="en-GB">
                <a:solidFill>
                  <a:srgbClr val="11A9CC"/>
                </a:solidFill>
                <a:highlight>
                  <a:srgbClr val="FFFFFF"/>
                </a:highlight>
                <a:latin typeface="Roboto"/>
                <a:ea typeface="Roboto"/>
                <a:cs typeface="Roboto"/>
                <a:sym typeface="Roboto"/>
              </a:rPr>
              <a:t>'Raw Data'!R2:R</a:t>
            </a:r>
            <a:r>
              <a:rPr b="1" lang="en-GB">
                <a:solidFill>
                  <a:schemeClr val="dk1"/>
                </a:solidFill>
                <a:highlight>
                  <a:srgbClr val="FFFFFF"/>
                </a:highlight>
                <a:latin typeface="Roboto"/>
                <a:ea typeface="Roboto"/>
                <a:cs typeface="Roboto"/>
                <a:sym typeface="Roboto"/>
              </a:rPr>
              <a:t>,</a:t>
            </a:r>
            <a:r>
              <a:rPr b="1" lang="en-GB">
                <a:solidFill>
                  <a:srgbClr val="008000"/>
                </a:solidFill>
                <a:highlight>
                  <a:srgbClr val="FFFFFF"/>
                </a:highlight>
                <a:latin typeface="Roboto"/>
                <a:ea typeface="Roboto"/>
                <a:cs typeface="Roboto"/>
                <a:sym typeface="Roboto"/>
              </a:rPr>
              <a:t>"1"</a:t>
            </a:r>
            <a:r>
              <a:rPr b="1" lang="en-GB">
                <a:solidFill>
                  <a:schemeClr val="dk1"/>
                </a:solidFill>
                <a:highlight>
                  <a:srgbClr val="FFFFFF"/>
                </a:highlight>
                <a:latin typeface="Roboto"/>
                <a:ea typeface="Roboto"/>
                <a:cs typeface="Roboto"/>
                <a:sym typeface="Roboto"/>
              </a:rPr>
              <a:t>,</a:t>
            </a:r>
            <a:r>
              <a:rPr b="1" lang="en-GB">
                <a:solidFill>
                  <a:srgbClr val="A61D4C"/>
                </a:solidFill>
                <a:highlight>
                  <a:srgbClr val="FFFFFF"/>
                </a:highlight>
                <a:latin typeface="Roboto"/>
                <a:ea typeface="Roboto"/>
                <a:cs typeface="Roboto"/>
                <a:sym typeface="Roboto"/>
              </a:rPr>
              <a:t>'Raw Data'!T2:T</a:t>
            </a:r>
            <a:r>
              <a:rPr b="1" lang="en-GB">
                <a:solidFill>
                  <a:schemeClr val="dk1"/>
                </a:solidFill>
                <a:highlight>
                  <a:srgbClr val="FFFFFF"/>
                </a:highlight>
                <a:latin typeface="Roboto"/>
                <a:ea typeface="Roboto"/>
                <a:cs typeface="Roboto"/>
                <a:sym typeface="Roboto"/>
              </a:rPr>
              <a:t>,</a:t>
            </a:r>
            <a:r>
              <a:rPr b="1" lang="en-GB">
                <a:solidFill>
                  <a:srgbClr val="008000"/>
                </a:solidFill>
                <a:highlight>
                  <a:srgbClr val="FFFFFF"/>
                </a:highlight>
                <a:latin typeface="Roboto"/>
                <a:ea typeface="Roboto"/>
                <a:cs typeface="Roboto"/>
                <a:sym typeface="Roboto"/>
              </a:rPr>
              <a:t>"&lt;=250"</a:t>
            </a:r>
            <a:r>
              <a:rPr b="1" lang="en-GB">
                <a:solidFill>
                  <a:schemeClr val="dk1"/>
                </a:solidFill>
                <a:highlight>
                  <a:srgbClr val="FFFFFF"/>
                </a:highlight>
                <a:latin typeface="Roboto"/>
                <a:ea typeface="Roboto"/>
                <a:cs typeface="Roboto"/>
                <a:sym typeface="Roboto"/>
              </a:rPr>
              <a:t>)).</a:t>
            </a:r>
            <a:endParaRPr b="1">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b="1">
              <a:solidFill>
                <a:schemeClr val="dk1"/>
              </a:solidFill>
              <a:highlight>
                <a:srgbClr val="FFFFFF"/>
              </a:highlight>
              <a:latin typeface="Roboto"/>
              <a:ea typeface="Roboto"/>
              <a:cs typeface="Roboto"/>
              <a:sym typeface="Roboto"/>
            </a:endParaRPr>
          </a:p>
        </p:txBody>
      </p:sp>
      <p:pic>
        <p:nvPicPr>
          <p:cNvPr id="173" name="Google Shape;173;p30"/>
          <p:cNvPicPr preferRelativeResize="0"/>
          <p:nvPr/>
        </p:nvPicPr>
        <p:blipFill>
          <a:blip r:embed="rId3">
            <a:alphaModFix/>
          </a:blip>
          <a:stretch>
            <a:fillRect/>
          </a:stretch>
        </p:blipFill>
        <p:spPr>
          <a:xfrm>
            <a:off x="94000" y="4601725"/>
            <a:ext cx="8825501" cy="108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11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sz="3000">
                <a:highlight>
                  <a:srgbClr val="FF0000"/>
                </a:highlight>
              </a:rPr>
              <a:t>Subjective Questions</a:t>
            </a:r>
            <a:endParaRPr b="1" i="1" sz="3000">
              <a:highlight>
                <a:srgbClr val="FF0000"/>
              </a:highlight>
            </a:endParaRPr>
          </a:p>
        </p:txBody>
      </p:sp>
      <p:sp>
        <p:nvSpPr>
          <p:cNvPr id="179" name="Google Shape;17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2000">
                <a:solidFill>
                  <a:schemeClr val="dk1"/>
                </a:solidFill>
              </a:rPr>
              <a:t>Task 1. </a:t>
            </a:r>
            <a:r>
              <a:rPr lang="en-GB" sz="1200">
                <a:solidFill>
                  <a:schemeClr val="dk1"/>
                </a:solidFill>
                <a:highlight>
                  <a:srgbClr val="FFFFFF"/>
                </a:highlight>
                <a:latin typeface="Roboto"/>
                <a:ea typeface="Roboto"/>
                <a:cs typeface="Roboto"/>
                <a:sym typeface="Roboto"/>
              </a:rPr>
              <a:t> </a:t>
            </a:r>
            <a:r>
              <a:rPr lang="en-GB" sz="2000">
                <a:solidFill>
                  <a:srgbClr val="FF0000"/>
                </a:solidFill>
              </a:rPr>
              <a:t>Suggest a few countries where the team can open newer restaurants with lesser competition. Which visualization/technique will you use here to justify the suggestions?</a:t>
            </a:r>
            <a:endParaRPr sz="2000">
              <a:solidFill>
                <a:srgbClr val="FF0000"/>
              </a:solidFill>
            </a:endParaRPr>
          </a:p>
          <a:p>
            <a:pPr indent="0" lvl="0" marL="0" rtl="0" algn="l">
              <a:spcBef>
                <a:spcPts val="1200"/>
              </a:spcBef>
              <a:spcAft>
                <a:spcPts val="0"/>
              </a:spcAft>
              <a:buNone/>
            </a:pPr>
            <a:r>
              <a:rPr lang="en-GB" sz="2000" u="sng">
                <a:solidFill>
                  <a:srgbClr val="1C263D"/>
                </a:solidFill>
              </a:rPr>
              <a:t>Ans.</a:t>
            </a:r>
            <a:r>
              <a:rPr lang="en-GB" sz="2000">
                <a:solidFill>
                  <a:srgbClr val="1C263D"/>
                </a:solidFill>
              </a:rPr>
              <a:t> </a:t>
            </a:r>
            <a:r>
              <a:rPr lang="en-GB">
                <a:solidFill>
                  <a:schemeClr val="dk1"/>
                </a:solidFill>
                <a:highlight>
                  <a:srgbClr val="FFFFFF"/>
                </a:highlight>
                <a:latin typeface="Roboto"/>
                <a:ea typeface="Roboto"/>
                <a:cs typeface="Roboto"/>
                <a:sym typeface="Roboto"/>
              </a:rPr>
              <a:t> Below table shows the suggested countries to open new restaurants with lesser competition . </a:t>
            </a:r>
            <a:endParaRPr>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2000">
              <a:solidFill>
                <a:srgbClr val="1C263D"/>
              </a:solidFill>
            </a:endParaRPr>
          </a:p>
          <a:p>
            <a:pPr indent="0" lvl="0" marL="0" rtl="0" algn="l">
              <a:spcBef>
                <a:spcPts val="1200"/>
              </a:spcBef>
              <a:spcAft>
                <a:spcPts val="1200"/>
              </a:spcAft>
              <a:buNone/>
            </a:pPr>
            <a:r>
              <a:t/>
            </a:r>
            <a:endParaRPr b="1" sz="2000">
              <a:solidFill>
                <a:schemeClr val="dk1"/>
              </a:solidFill>
            </a:endParaRPr>
          </a:p>
        </p:txBody>
      </p:sp>
      <p:pic>
        <p:nvPicPr>
          <p:cNvPr id="180" name="Google Shape;180;p31"/>
          <p:cNvPicPr preferRelativeResize="0"/>
          <p:nvPr/>
        </p:nvPicPr>
        <p:blipFill>
          <a:blip r:embed="rId3">
            <a:alphaModFix/>
          </a:blip>
          <a:stretch>
            <a:fillRect/>
          </a:stretch>
        </p:blipFill>
        <p:spPr>
          <a:xfrm>
            <a:off x="1854200" y="2997200"/>
            <a:ext cx="4733925" cy="198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820775"/>
            <a:ext cx="8520600" cy="2052600"/>
          </a:xfrm>
          <a:prstGeom prst="rect">
            <a:avLst/>
          </a:prstGeom>
          <a:ln cap="flat" cmpd="sng" w="9525">
            <a:solidFill>
              <a:srgbClr val="000000"/>
            </a:solidFill>
            <a:prstDash val="dot"/>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chemeClr val="lt1"/>
                </a:solidFill>
                <a:highlight>
                  <a:srgbClr val="FF0000"/>
                </a:highlight>
              </a:rPr>
              <a:t>Zomato Project</a:t>
            </a:r>
            <a:endParaRPr>
              <a:solidFill>
                <a:schemeClr val="lt1"/>
              </a:solidFill>
              <a:highlight>
                <a:srgbClr val="FF0000"/>
              </a:highlight>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GB">
                <a:latin typeface="Caveat"/>
                <a:ea typeface="Caveat"/>
                <a:cs typeface="Caveat"/>
                <a:sym typeface="Caveat"/>
              </a:rPr>
              <a:t>                                                          </a:t>
            </a:r>
            <a:r>
              <a:rPr i="1" lang="en-GB">
                <a:solidFill>
                  <a:srgbClr val="FFFFFF"/>
                </a:solidFill>
                <a:latin typeface="Caveat"/>
                <a:ea typeface="Caveat"/>
                <a:cs typeface="Caveat"/>
                <a:sym typeface="Caveat"/>
              </a:rPr>
              <a:t>By Ankit Singh</a:t>
            </a:r>
            <a:endParaRPr i="1">
              <a:solidFill>
                <a:srgbClr val="FFFFFF"/>
              </a:solidFill>
              <a:latin typeface="Caveat"/>
              <a:ea typeface="Caveat"/>
              <a:cs typeface="Caveat"/>
              <a:sym typeface="Cave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10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Task 2.</a:t>
            </a:r>
            <a:r>
              <a:rPr lang="en-GB" sz="2000"/>
              <a:t> </a:t>
            </a:r>
            <a:r>
              <a:rPr lang="en-GB" sz="2000">
                <a:solidFill>
                  <a:srgbClr val="FF0000"/>
                </a:solidFill>
              </a:rPr>
              <a:t>Come up with the names of States and cities in the suggested countries suitable for opening restaurants.</a:t>
            </a:r>
            <a:endParaRPr sz="2000">
              <a:solidFill>
                <a:srgbClr val="FF0000"/>
              </a:solidFill>
            </a:endParaRPr>
          </a:p>
          <a:p>
            <a:pPr indent="0" lvl="0" marL="0" rtl="0" algn="l">
              <a:spcBef>
                <a:spcPts val="0"/>
              </a:spcBef>
              <a:spcAft>
                <a:spcPts val="0"/>
              </a:spcAft>
              <a:buNone/>
            </a:pPr>
            <a:r>
              <a:t/>
            </a:r>
            <a:endParaRPr sz="2000"/>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a:t>
            </a:r>
            <a:r>
              <a:rPr lang="en-GB"/>
              <a:t> </a:t>
            </a:r>
            <a:r>
              <a:rPr lang="en-GB">
                <a:solidFill>
                  <a:schemeClr val="dk1"/>
                </a:solidFill>
              </a:rPr>
              <a:t>Below table and chart shows the name of States and Cities in the suggested countries suitable for opening New Restaurants.  Filtered where the Average Ratings is Less than and equal to 4.</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87" name="Google Shape;187;p32"/>
          <p:cNvPicPr preferRelativeResize="0"/>
          <p:nvPr/>
        </p:nvPicPr>
        <p:blipFill>
          <a:blip r:embed="rId3">
            <a:alphaModFix/>
          </a:blip>
          <a:stretch>
            <a:fillRect/>
          </a:stretch>
        </p:blipFill>
        <p:spPr>
          <a:xfrm>
            <a:off x="584200" y="2362200"/>
            <a:ext cx="3076575" cy="3533775"/>
          </a:xfrm>
          <a:prstGeom prst="rect">
            <a:avLst/>
          </a:prstGeom>
          <a:noFill/>
          <a:ln>
            <a:noFill/>
          </a:ln>
        </p:spPr>
      </p:pic>
      <p:pic>
        <p:nvPicPr>
          <p:cNvPr id="188" name="Google Shape;188;p32"/>
          <p:cNvPicPr preferRelativeResize="0"/>
          <p:nvPr/>
        </p:nvPicPr>
        <p:blipFill>
          <a:blip r:embed="rId4">
            <a:alphaModFix/>
          </a:blip>
          <a:stretch>
            <a:fillRect/>
          </a:stretch>
        </p:blipFill>
        <p:spPr>
          <a:xfrm>
            <a:off x="3598875" y="2362200"/>
            <a:ext cx="4787349" cy="353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127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Task 3. </a:t>
            </a:r>
            <a:r>
              <a:rPr lang="en-GB" sz="2000"/>
              <a:t> </a:t>
            </a:r>
            <a:r>
              <a:rPr lang="en-GB" sz="2000">
                <a:solidFill>
                  <a:srgbClr val="FF0000"/>
                </a:solidFill>
              </a:rPr>
              <a:t>According to the countries you suggested, what is the current quality regarding ratings for restaurants that are open there?</a:t>
            </a:r>
            <a:endParaRPr sz="2000">
              <a:solidFill>
                <a:srgbClr val="FF0000"/>
              </a:solidFill>
            </a:endParaRPr>
          </a:p>
          <a:p>
            <a:pPr indent="0" lvl="0" marL="0" rtl="0" algn="l">
              <a:spcBef>
                <a:spcPts val="0"/>
              </a:spcBef>
              <a:spcAft>
                <a:spcPts val="0"/>
              </a:spcAft>
              <a:buNone/>
            </a:pPr>
            <a:r>
              <a:t/>
            </a:r>
            <a:endParaRPr sz="2000"/>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 </a:t>
            </a:r>
            <a:r>
              <a:rPr lang="en-GB">
                <a:solidFill>
                  <a:schemeClr val="dk1"/>
                </a:solidFill>
              </a:rPr>
              <a:t>Above Table shows the current Average Ratings of Restaurants in the Suggested Countries. We can see that the Average Rating for all the suggested countries are More than 3 so we can say that the Quality  regarding ratings are </a:t>
            </a:r>
            <a:r>
              <a:rPr b="1" lang="en-GB">
                <a:solidFill>
                  <a:schemeClr val="dk1"/>
                </a:solidFill>
              </a:rPr>
              <a:t>Good.</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1200"/>
              </a:spcAft>
              <a:buNone/>
            </a:pPr>
            <a:r>
              <a:t/>
            </a:r>
            <a:endParaRPr u="sng"/>
          </a:p>
        </p:txBody>
      </p:sp>
      <p:pic>
        <p:nvPicPr>
          <p:cNvPr id="195" name="Google Shape;195;p33"/>
          <p:cNvPicPr preferRelativeResize="0"/>
          <p:nvPr/>
        </p:nvPicPr>
        <p:blipFill>
          <a:blip r:embed="rId3">
            <a:alphaModFix/>
          </a:blip>
          <a:stretch>
            <a:fillRect/>
          </a:stretch>
        </p:blipFill>
        <p:spPr>
          <a:xfrm>
            <a:off x="161925" y="2595563"/>
            <a:ext cx="8820150" cy="3457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235500" y="152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Task 4. </a:t>
            </a:r>
            <a:r>
              <a:rPr lang="en-GB" sz="2000">
                <a:solidFill>
                  <a:srgbClr val="FF0000"/>
                </a:solidFill>
              </a:rPr>
              <a:t> What is the current expenditure on food in the suggested countries, so we can keep our financial expenditure in control?</a:t>
            </a:r>
            <a:endParaRPr sz="2000">
              <a:solidFill>
                <a:srgbClr val="FF0000"/>
              </a:solidFill>
            </a:endParaRPr>
          </a:p>
          <a:p>
            <a:pPr indent="0" lvl="0" marL="0" rtl="0" algn="l">
              <a:spcBef>
                <a:spcPts val="0"/>
              </a:spcBef>
              <a:spcAft>
                <a:spcPts val="0"/>
              </a:spcAft>
              <a:buNone/>
            </a:pPr>
            <a:r>
              <a:t/>
            </a:r>
            <a:endParaRPr sz="2000"/>
          </a:p>
        </p:txBody>
      </p:sp>
      <p:sp>
        <p:nvSpPr>
          <p:cNvPr id="201" name="Google Shape;20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 </a:t>
            </a:r>
            <a:r>
              <a:rPr lang="en-GB">
                <a:solidFill>
                  <a:schemeClr val="dk1"/>
                </a:solidFill>
              </a:rPr>
              <a:t>The below tables and charts shows the Current expenditure on food in the suggested countries in US Dollars along with a separate table showing the original currencies of the respected countries.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202" name="Google Shape;202;p34"/>
          <p:cNvPicPr preferRelativeResize="0"/>
          <p:nvPr/>
        </p:nvPicPr>
        <p:blipFill>
          <a:blip r:embed="rId3">
            <a:alphaModFix/>
          </a:blip>
          <a:stretch>
            <a:fillRect/>
          </a:stretch>
        </p:blipFill>
        <p:spPr>
          <a:xfrm>
            <a:off x="152400" y="2286000"/>
            <a:ext cx="8603700" cy="2391825"/>
          </a:xfrm>
          <a:prstGeom prst="rect">
            <a:avLst/>
          </a:prstGeom>
          <a:noFill/>
          <a:ln>
            <a:noFill/>
          </a:ln>
        </p:spPr>
      </p:pic>
      <p:pic>
        <p:nvPicPr>
          <p:cNvPr id="203" name="Google Shape;203;p34"/>
          <p:cNvPicPr preferRelativeResize="0"/>
          <p:nvPr/>
        </p:nvPicPr>
        <p:blipFill>
          <a:blip r:embed="rId4">
            <a:alphaModFix/>
          </a:blip>
          <a:stretch>
            <a:fillRect/>
          </a:stretch>
        </p:blipFill>
        <p:spPr>
          <a:xfrm>
            <a:off x="956725" y="4692650"/>
            <a:ext cx="7363349" cy="4548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165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Task 5. </a:t>
            </a:r>
            <a:r>
              <a:rPr lang="en-GB" sz="2000">
                <a:solidFill>
                  <a:srgbClr val="FF0000"/>
                </a:solidFill>
              </a:rPr>
              <a:t>Come up with the names of restaurants from the recommended states that are our biggest competitors and also those that are rated in the lower brackets, i.e. 1-2 or 2-3.</a:t>
            </a:r>
            <a:endParaRPr sz="2000"/>
          </a:p>
        </p:txBody>
      </p:sp>
      <p:sp>
        <p:nvSpPr>
          <p:cNvPr id="209" name="Google Shape;209;p35"/>
          <p:cNvSpPr txBox="1"/>
          <p:nvPr>
            <p:ph idx="1" type="body"/>
          </p:nvPr>
        </p:nvSpPr>
        <p:spPr>
          <a:xfrm>
            <a:off x="311700" y="1355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a:t>
            </a:r>
            <a:r>
              <a:rPr lang="en-GB"/>
              <a:t> </a:t>
            </a:r>
            <a:r>
              <a:rPr lang="en-GB">
                <a:solidFill>
                  <a:schemeClr val="dk1"/>
                </a:solidFill>
              </a:rPr>
              <a:t>The below table and charts shows the name of the Restaurants from the recommended states that are our biggest competitors and also whose ratings are between 1-3.</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210" name="Google Shape;210;p35"/>
          <p:cNvPicPr preferRelativeResize="0"/>
          <p:nvPr/>
        </p:nvPicPr>
        <p:blipFill>
          <a:blip r:embed="rId3">
            <a:alphaModFix/>
          </a:blip>
          <a:stretch>
            <a:fillRect/>
          </a:stretch>
        </p:blipFill>
        <p:spPr>
          <a:xfrm>
            <a:off x="0" y="2544999"/>
            <a:ext cx="9144000" cy="279670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248200" y="20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200"/>
              <a:t>Task 6.</a:t>
            </a:r>
            <a:r>
              <a:rPr lang="en-GB" sz="2000"/>
              <a:t> </a:t>
            </a:r>
            <a:r>
              <a:rPr lang="en-GB" sz="2200">
                <a:solidFill>
                  <a:srgbClr val="FF0000"/>
                </a:solidFill>
              </a:rPr>
              <a:t>Which cuisines should we focus on in the newer restaurants to get better feedback? Does the choice of cuisines affect the restaurant ratings?</a:t>
            </a:r>
            <a:endParaRPr sz="2200">
              <a:solidFill>
                <a:srgbClr val="FF0000"/>
              </a:solidFill>
            </a:endParaRPr>
          </a:p>
          <a:p>
            <a:pPr indent="0" lvl="0" marL="0" rtl="0" algn="l">
              <a:spcBef>
                <a:spcPts val="0"/>
              </a:spcBef>
              <a:spcAft>
                <a:spcPts val="0"/>
              </a:spcAft>
              <a:buNone/>
            </a:pPr>
            <a:r>
              <a:rPr lang="en-GB" sz="2200"/>
              <a:t> </a:t>
            </a:r>
            <a:endParaRPr sz="2200"/>
          </a:p>
        </p:txBody>
      </p:sp>
      <p:sp>
        <p:nvSpPr>
          <p:cNvPr id="216" name="Google Shape;21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 </a:t>
            </a:r>
            <a:r>
              <a:rPr lang="en-GB">
                <a:solidFill>
                  <a:schemeClr val="dk1"/>
                </a:solidFill>
              </a:rPr>
              <a:t> The folowing table and chart shows the name of Cuisines having Ratings more than 4.5  that we should focus on in the newer restaurants in the suggested countries for better feedback.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u="sng"/>
          </a:p>
        </p:txBody>
      </p:sp>
      <p:pic>
        <p:nvPicPr>
          <p:cNvPr id="217" name="Google Shape;217;p36"/>
          <p:cNvPicPr preferRelativeResize="0"/>
          <p:nvPr/>
        </p:nvPicPr>
        <p:blipFill>
          <a:blip r:embed="rId3">
            <a:alphaModFix/>
          </a:blip>
          <a:stretch>
            <a:fillRect/>
          </a:stretch>
        </p:blipFill>
        <p:spPr>
          <a:xfrm>
            <a:off x="152400" y="2362200"/>
            <a:ext cx="3981450" cy="3609975"/>
          </a:xfrm>
          <a:prstGeom prst="rect">
            <a:avLst/>
          </a:prstGeom>
          <a:noFill/>
          <a:ln>
            <a:noFill/>
          </a:ln>
        </p:spPr>
      </p:pic>
      <p:pic>
        <p:nvPicPr>
          <p:cNvPr id="218" name="Google Shape;218;p36"/>
          <p:cNvPicPr preferRelativeResize="0"/>
          <p:nvPr/>
        </p:nvPicPr>
        <p:blipFill>
          <a:blip r:embed="rId4">
            <a:alphaModFix/>
          </a:blip>
          <a:stretch>
            <a:fillRect/>
          </a:stretch>
        </p:blipFill>
        <p:spPr>
          <a:xfrm>
            <a:off x="4169825" y="2328325"/>
            <a:ext cx="6553200" cy="4220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000"/>
              <a:t>Task </a:t>
            </a:r>
            <a:r>
              <a:rPr b="1" lang="en-GB" sz="2000"/>
              <a:t>7</a:t>
            </a:r>
            <a:r>
              <a:rPr lang="en-GB" sz="2000"/>
              <a:t>.</a:t>
            </a:r>
            <a:r>
              <a:rPr lang="en-GB" sz="2000"/>
              <a:t> </a:t>
            </a:r>
            <a:r>
              <a:rPr lang="en-GB" sz="2200">
                <a:solidFill>
                  <a:srgbClr val="FF0000"/>
                </a:solidFill>
              </a:rPr>
              <a:t>According to our current data, should we go for online delivery and table booking? Does that affect the customer’s ratings?</a:t>
            </a:r>
            <a:endParaRPr sz="2200">
              <a:solidFill>
                <a:srgbClr val="FF0000"/>
              </a:solidFill>
            </a:endParaRPr>
          </a:p>
          <a:p>
            <a:pPr indent="0" lvl="0" marL="0" rtl="0" algn="l">
              <a:spcBef>
                <a:spcPts val="0"/>
              </a:spcBef>
              <a:spcAft>
                <a:spcPts val="0"/>
              </a:spcAft>
              <a:buNone/>
            </a:pPr>
            <a:r>
              <a:rPr lang="en-GB" sz="2000"/>
              <a:t> </a:t>
            </a:r>
            <a:endParaRPr sz="2000"/>
          </a:p>
        </p:txBody>
      </p:sp>
      <p:sp>
        <p:nvSpPr>
          <p:cNvPr id="224" name="Google Shape;22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 </a:t>
            </a:r>
            <a:r>
              <a:rPr lang="en-GB">
                <a:solidFill>
                  <a:schemeClr val="dk1"/>
                </a:solidFill>
              </a:rPr>
              <a:t>The following tables and charts show the Average Ratings for the Has_Table_booking as well as Has_Online_delivery. Here we can clearly see the average rating in both the tables are greater for “Yes”, so with this analysis we can conclude that we should go for the online delivery and table booking option because that will affect the customer’s ratings.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200"/>
              </a:spcAft>
              <a:buNone/>
            </a:pPr>
            <a:r>
              <a:t/>
            </a:r>
            <a:endParaRPr/>
          </a:p>
        </p:txBody>
      </p:sp>
      <p:pic>
        <p:nvPicPr>
          <p:cNvPr id="225" name="Google Shape;225;p37"/>
          <p:cNvPicPr preferRelativeResize="0"/>
          <p:nvPr/>
        </p:nvPicPr>
        <p:blipFill>
          <a:blip r:embed="rId3">
            <a:alphaModFix/>
          </a:blip>
          <a:stretch>
            <a:fillRect/>
          </a:stretch>
        </p:blipFill>
        <p:spPr>
          <a:xfrm>
            <a:off x="0" y="2967575"/>
            <a:ext cx="8520601" cy="3919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200"/>
              <a:t>Task 8.</a:t>
            </a:r>
            <a:r>
              <a:rPr lang="en-GB" sz="2000"/>
              <a:t> </a:t>
            </a:r>
            <a:r>
              <a:rPr lang="en-GB" sz="2200"/>
              <a:t> </a:t>
            </a:r>
            <a:r>
              <a:rPr lang="en-GB" sz="2200">
                <a:solidFill>
                  <a:srgbClr val="FF0000"/>
                </a:solidFill>
              </a:rPr>
              <a:t>Should the team keep the rate of cuisines higher? Will that affect the feedback? According to our data are the rates of cuisines and ratings, correlated?</a:t>
            </a:r>
            <a:endParaRPr sz="2200">
              <a:solidFill>
                <a:srgbClr val="FF0000"/>
              </a:solidFill>
            </a:endParaRPr>
          </a:p>
          <a:p>
            <a:pPr indent="0" lvl="0" marL="0" rtl="0" algn="l">
              <a:spcBef>
                <a:spcPts val="0"/>
              </a:spcBef>
              <a:spcAft>
                <a:spcPts val="0"/>
              </a:spcAft>
              <a:buNone/>
            </a:pPr>
            <a:r>
              <a:t/>
            </a:r>
            <a:endParaRPr sz="2200"/>
          </a:p>
        </p:txBody>
      </p:sp>
      <p:sp>
        <p:nvSpPr>
          <p:cNvPr id="231" name="Google Shape;231;p38"/>
          <p:cNvSpPr txBox="1"/>
          <p:nvPr>
            <p:ph idx="1" type="body"/>
          </p:nvPr>
        </p:nvSpPr>
        <p:spPr>
          <a:xfrm>
            <a:off x="311700" y="1508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 </a:t>
            </a:r>
            <a:r>
              <a:rPr lang="en-GB" sz="1100">
                <a:solidFill>
                  <a:schemeClr val="dk1"/>
                </a:solidFill>
              </a:rPr>
              <a:t>  </a:t>
            </a:r>
            <a:r>
              <a:rPr lang="en-GB">
                <a:solidFill>
                  <a:schemeClr val="dk1"/>
                </a:solidFill>
              </a:rPr>
              <a:t>The below  table and chart shows that Average ratings for every price range . From the above table we can see that the Average rating increases with the rates of cuisines. </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rPr lang="en-GB">
                <a:solidFill>
                  <a:schemeClr val="dk1"/>
                </a:solidFill>
              </a:rPr>
              <a:t>So from this analysis we can conclude that We should keep the rate of cuisines higher and that will affect our feedback. Also we can clearly see from the table that the rates of cuisines and ratings are correlated in our data.</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1200"/>
              </a:spcAft>
              <a:buNone/>
            </a:pPr>
            <a:r>
              <a:rPr lang="en-GB" u="sng"/>
              <a:t> </a:t>
            </a:r>
            <a:endParaRPr/>
          </a:p>
        </p:txBody>
      </p:sp>
      <p:pic>
        <p:nvPicPr>
          <p:cNvPr id="232" name="Google Shape;232;p38"/>
          <p:cNvPicPr preferRelativeResize="0"/>
          <p:nvPr/>
        </p:nvPicPr>
        <p:blipFill>
          <a:blip r:embed="rId3">
            <a:alphaModFix/>
          </a:blip>
          <a:stretch>
            <a:fillRect/>
          </a:stretch>
        </p:blipFill>
        <p:spPr>
          <a:xfrm>
            <a:off x="433388" y="4062413"/>
            <a:ext cx="8277225" cy="3267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Task 9. </a:t>
            </a:r>
            <a:r>
              <a:rPr lang="en-GB" sz="2000">
                <a:solidFill>
                  <a:srgbClr val="FF0000"/>
                </a:solidFill>
              </a:rPr>
              <a:t>What is the distribution of the number of restaurants of different price ranges in all the countries?</a:t>
            </a:r>
            <a:endParaRPr sz="2000">
              <a:solidFill>
                <a:srgbClr val="FF0000"/>
              </a:solidFill>
            </a:endParaRPr>
          </a:p>
          <a:p>
            <a:pPr indent="0" lvl="0" marL="0" rtl="0" algn="l">
              <a:spcBef>
                <a:spcPts val="0"/>
              </a:spcBef>
              <a:spcAft>
                <a:spcPts val="0"/>
              </a:spcAft>
              <a:buNone/>
            </a:pPr>
            <a:r>
              <a:t/>
            </a:r>
            <a:endParaRPr sz="2000"/>
          </a:p>
        </p:txBody>
      </p:sp>
      <p:sp>
        <p:nvSpPr>
          <p:cNvPr id="238" name="Google Shape;238;p39"/>
          <p:cNvSpPr txBox="1"/>
          <p:nvPr>
            <p:ph idx="1" type="body"/>
          </p:nvPr>
        </p:nvSpPr>
        <p:spPr>
          <a:xfrm>
            <a:off x="311700" y="1330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 </a:t>
            </a:r>
            <a:r>
              <a:rPr lang="en-GB">
                <a:solidFill>
                  <a:schemeClr val="dk1"/>
                </a:solidFill>
              </a:rPr>
              <a:t>The below tables and chart shows the distribution of the number of restaurants of different price ranges in all the countries.</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rPr lang="en-GB" sz="1200">
                <a:solidFill>
                  <a:schemeClr val="dk1"/>
                </a:solidFill>
              </a:rPr>
              <a:t>  </a:t>
            </a:r>
            <a:endParaRPr sz="1200">
              <a:solidFill>
                <a:schemeClr val="dk1"/>
              </a:solidFill>
            </a:endParaRPr>
          </a:p>
          <a:p>
            <a:pPr indent="0" lvl="0" marL="0" rtl="0" algn="l">
              <a:spcBef>
                <a:spcPts val="0"/>
              </a:spcBef>
              <a:spcAft>
                <a:spcPts val="1200"/>
              </a:spcAft>
              <a:buNone/>
            </a:pPr>
            <a:r>
              <a:t/>
            </a:r>
            <a:endParaRPr/>
          </a:p>
        </p:txBody>
      </p:sp>
      <p:pic>
        <p:nvPicPr>
          <p:cNvPr id="239" name="Google Shape;239;p39"/>
          <p:cNvPicPr preferRelativeResize="0"/>
          <p:nvPr/>
        </p:nvPicPr>
        <p:blipFill>
          <a:blip r:embed="rId3">
            <a:alphaModFix/>
          </a:blip>
          <a:stretch>
            <a:fillRect/>
          </a:stretch>
        </p:blipFill>
        <p:spPr>
          <a:xfrm>
            <a:off x="152400" y="2209800"/>
            <a:ext cx="2847975" cy="6838950"/>
          </a:xfrm>
          <a:prstGeom prst="rect">
            <a:avLst/>
          </a:prstGeom>
          <a:noFill/>
          <a:ln>
            <a:noFill/>
          </a:ln>
        </p:spPr>
      </p:pic>
      <p:pic>
        <p:nvPicPr>
          <p:cNvPr id="240" name="Google Shape;240;p39"/>
          <p:cNvPicPr preferRelativeResize="0"/>
          <p:nvPr/>
        </p:nvPicPr>
        <p:blipFill>
          <a:blip r:embed="rId4">
            <a:alphaModFix/>
          </a:blip>
          <a:stretch>
            <a:fillRect/>
          </a:stretch>
        </p:blipFill>
        <p:spPr>
          <a:xfrm>
            <a:off x="3038475" y="2300288"/>
            <a:ext cx="6115050" cy="4810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000"/>
              <a:t>Task 10. </a:t>
            </a:r>
            <a:r>
              <a:rPr lang="en-GB" sz="1200">
                <a:solidFill>
                  <a:srgbClr val="000000"/>
                </a:solidFill>
              </a:rPr>
              <a:t>. </a:t>
            </a:r>
            <a:r>
              <a:rPr lang="en-GB" sz="2200">
                <a:solidFill>
                  <a:srgbClr val="FF0000"/>
                </a:solidFill>
              </a:rPr>
              <a:t>Explain your approach in brief for suggesting countries/cities in order to open new restaurants, if the objective and subjective questions would have not been given to assist you.</a:t>
            </a:r>
            <a:endParaRPr sz="2200">
              <a:solidFill>
                <a:srgbClr val="000000"/>
              </a:solidFill>
            </a:endParaRPr>
          </a:p>
          <a:p>
            <a:pPr indent="0" lvl="0" marL="0" rtl="0" algn="l">
              <a:spcBef>
                <a:spcPts val="0"/>
              </a:spcBef>
              <a:spcAft>
                <a:spcPts val="0"/>
              </a:spcAft>
              <a:buNone/>
            </a:pPr>
            <a:r>
              <a:t/>
            </a:r>
            <a:endParaRPr sz="2200"/>
          </a:p>
        </p:txBody>
      </p:sp>
      <p:sp>
        <p:nvSpPr>
          <p:cNvPr id="246" name="Google Shape;246;p40"/>
          <p:cNvSpPr txBox="1"/>
          <p:nvPr>
            <p:ph idx="1" type="body"/>
          </p:nvPr>
        </p:nvSpPr>
        <p:spPr>
          <a:xfrm>
            <a:off x="311700" y="1558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t>Ans.</a:t>
            </a:r>
            <a:r>
              <a:rPr lang="en-GB"/>
              <a:t> </a:t>
            </a:r>
            <a:r>
              <a:rPr lang="en-GB">
                <a:solidFill>
                  <a:schemeClr val="dk1"/>
                </a:solidFill>
              </a:rPr>
              <a:t>Approach for suggesting countries/cities in order to open new restaurants.</a:t>
            </a:r>
            <a:endParaRPr>
              <a:solidFill>
                <a:schemeClr val="dk1"/>
              </a:solidFill>
            </a:endParaRPr>
          </a:p>
          <a:p>
            <a:pPr indent="-342900" lvl="0" marL="457200" rtl="0" algn="l">
              <a:lnSpc>
                <a:spcPct val="150000"/>
              </a:lnSpc>
              <a:spcBef>
                <a:spcPts val="1200"/>
              </a:spcBef>
              <a:spcAft>
                <a:spcPts val="0"/>
              </a:spcAft>
              <a:buClr>
                <a:schemeClr val="dk1"/>
              </a:buClr>
              <a:buSzPts val="1800"/>
              <a:buChar char="●"/>
            </a:pPr>
            <a:r>
              <a:rPr lang="en-GB">
                <a:solidFill>
                  <a:schemeClr val="dk1"/>
                </a:solidFill>
              </a:rPr>
              <a:t>Look for the places where there are less restaurants with high customer ratings.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Look for cities where people often go out for food and order from restaurants.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Study the cuisines and food preferences for the particular areas.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Select the type of menu and food we want to serve in our restaurant.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Make sure the economic condition of that country is stable and there is no political or societal hindrance.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Checkout the other restaurants that are present nearby and see how we can do different and better in terms of services and dining experience.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GB">
                <a:solidFill>
                  <a:schemeClr val="dk1"/>
                </a:solidFill>
              </a:rPr>
              <a:t>Find a suitable location to open new restaurants that should be accessible  to the people having amenities like parking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311700" y="19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000">
                <a:solidFill>
                  <a:srgbClr val="FF0000"/>
                </a:solidFill>
              </a:rPr>
              <a:t>From the above Tasks and Analysis created an interactive dashboard.</a:t>
            </a:r>
            <a:endParaRPr b="1" sz="2000">
              <a:solidFill>
                <a:srgbClr val="FF0000"/>
              </a:solidFill>
            </a:endParaRPr>
          </a:p>
        </p:txBody>
      </p:sp>
      <p:sp>
        <p:nvSpPr>
          <p:cNvPr id="252" name="Google Shape;25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Dashboard Link</a:t>
            </a:r>
            <a:endParaRPr/>
          </a:p>
          <a:p>
            <a:pPr indent="0" lvl="0" marL="0" rtl="0" algn="l">
              <a:spcBef>
                <a:spcPts val="1200"/>
              </a:spcBef>
              <a:spcAft>
                <a:spcPts val="1200"/>
              </a:spcAft>
              <a:buNone/>
            </a:pPr>
            <a:r>
              <a:t/>
            </a:r>
            <a:endParaRPr/>
          </a:p>
        </p:txBody>
      </p:sp>
      <p:pic>
        <p:nvPicPr>
          <p:cNvPr id="253" name="Google Shape;253;p41"/>
          <p:cNvPicPr preferRelativeResize="0"/>
          <p:nvPr/>
        </p:nvPicPr>
        <p:blipFill>
          <a:blip r:embed="rId4">
            <a:alphaModFix/>
          </a:blip>
          <a:stretch>
            <a:fillRect/>
          </a:stretch>
        </p:blipFill>
        <p:spPr>
          <a:xfrm>
            <a:off x="0" y="1642925"/>
            <a:ext cx="9144000"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78600"/>
            <a:ext cx="8520600" cy="572700"/>
          </a:xfrm>
          <a:prstGeom prst="rect">
            <a:avLst/>
          </a:prstGeom>
          <a:effectLst>
            <a:outerShdw blurRad="57150" rotWithShape="0" algn="bl">
              <a:srgbClr val="FF0000">
                <a:alpha val="96000"/>
              </a:srgbClr>
            </a:outerShdw>
            <a:reflection blurRad="0" dir="5400000" dist="38100" endA="0" fadeDir="5400012" kx="0" rotWithShape="0" algn="bl" stA="14000" stPos="0" sy="-100000" ky="0"/>
          </a:effectLst>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GB" sz="3020">
                <a:solidFill>
                  <a:srgbClr val="FF0000"/>
                </a:solidFill>
              </a:rPr>
              <a:t>About Zomato:-</a:t>
            </a:r>
            <a:endParaRPr i="1" sz="3020">
              <a:solidFill>
                <a:srgbClr val="FF0000"/>
              </a:solidFill>
            </a:endParaRPr>
          </a:p>
        </p:txBody>
      </p:sp>
      <p:sp>
        <p:nvSpPr>
          <p:cNvPr id="67" name="Google Shape;67;p15"/>
          <p:cNvSpPr txBox="1"/>
          <p:nvPr>
            <p:ph idx="1" type="body"/>
          </p:nvPr>
        </p:nvSpPr>
        <p:spPr>
          <a:xfrm flipH="1">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600">
                <a:solidFill>
                  <a:srgbClr val="1C263D"/>
                </a:solidFill>
                <a:highlight>
                  <a:srgbClr val="FFFFFF"/>
                </a:highlight>
                <a:latin typeface="Times New Roman"/>
                <a:ea typeface="Times New Roman"/>
                <a:cs typeface="Times New Roman"/>
                <a:sym typeface="Times New Roman"/>
              </a:rPr>
              <a:t>Zomato is a leading restaurant search and discovery platform founded in 2008 in India. It allows users to find restaurants, read reviews, and order food for delivery. Zomato is a pioneer in the Indian market and now operates globally with over 1 million listed restaurants across 24 countries. It has received hundreds of millions in funding from investors and has grown through acquiring other food-related companies.</a:t>
            </a:r>
            <a:endParaRPr sz="2900"/>
          </a:p>
        </p:txBody>
      </p:sp>
      <p:pic>
        <p:nvPicPr>
          <p:cNvPr id="68" name="Google Shape;68;p15"/>
          <p:cNvPicPr preferRelativeResize="0"/>
          <p:nvPr/>
        </p:nvPicPr>
        <p:blipFill>
          <a:blip r:embed="rId3">
            <a:alphaModFix/>
          </a:blip>
          <a:stretch>
            <a:fillRect/>
          </a:stretch>
        </p:blipFill>
        <p:spPr>
          <a:xfrm>
            <a:off x="3407825" y="2400"/>
            <a:ext cx="3162301" cy="840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GB" u="sng">
                <a:solidFill>
                  <a:srgbClr val="FF0000"/>
                </a:solidFill>
              </a:rPr>
              <a:t>How Zomato Works</a:t>
            </a:r>
            <a:endParaRPr b="1" i="1" u="sng">
              <a:solidFill>
                <a:srgbClr val="FF0000"/>
              </a:solidFill>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38634"/>
              <a:buFont typeface="Arial"/>
              <a:buNone/>
            </a:pPr>
            <a:r>
              <a:rPr lang="en-GB" sz="2847">
                <a:solidFill>
                  <a:srgbClr val="60697B"/>
                </a:solidFill>
                <a:highlight>
                  <a:srgbClr val="FFFFFF"/>
                </a:highlight>
                <a:latin typeface="Times New Roman"/>
                <a:ea typeface="Times New Roman"/>
                <a:cs typeface="Times New Roman"/>
                <a:sym typeface="Times New Roman"/>
              </a:rPr>
              <a:t>Zomato has been rapidly growing since 2008 and is one of the most successful startups in India. Even well-established business owners and entrepreneurs are excited to know how it works and how it generates huge profits even after offering attractive discounts.</a:t>
            </a:r>
            <a:endParaRPr sz="2847">
              <a:solidFill>
                <a:srgbClr val="60697B"/>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38634"/>
              <a:buFont typeface="Arial"/>
              <a:buNone/>
            </a:pPr>
            <a:r>
              <a:rPr lang="en-GB" sz="2847">
                <a:solidFill>
                  <a:srgbClr val="60697B"/>
                </a:solidFill>
                <a:highlight>
                  <a:srgbClr val="FFFFFF"/>
                </a:highlight>
                <a:latin typeface="Times New Roman"/>
                <a:ea typeface="Times New Roman"/>
                <a:cs typeface="Times New Roman"/>
                <a:sym typeface="Times New Roman"/>
              </a:rPr>
              <a:t>The main work of Zomato is to suggest local and nearby restaurants to users and receive orders from them. Users can place orders from their favorite restaurant based on ratings and reviews shared by previous customers. Perhaps this is why more and more startup owners are interested in developing an app similar to Zomato.</a:t>
            </a:r>
            <a:endParaRPr sz="2847">
              <a:solidFill>
                <a:srgbClr val="60697B"/>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ct val="38634"/>
              <a:buFont typeface="Arial"/>
              <a:buNone/>
            </a:pPr>
            <a:r>
              <a:rPr lang="en-GB" sz="2847">
                <a:solidFill>
                  <a:srgbClr val="60697B"/>
                </a:solidFill>
                <a:highlight>
                  <a:srgbClr val="FFFFFF"/>
                </a:highlight>
                <a:latin typeface="Times New Roman"/>
                <a:ea typeface="Times New Roman"/>
                <a:cs typeface="Times New Roman"/>
                <a:sym typeface="Times New Roman"/>
              </a:rPr>
              <a:t>It offers comfort to the users and helps business owners reach their local food business to new heights. Zomato’s workflow is simple; let’s see how, within a few minutes, consumers can enjoy a delicious meal.</a:t>
            </a:r>
            <a:endParaRPr sz="2847">
              <a:solidFill>
                <a:srgbClr val="60697B"/>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GB" u="sng">
                <a:solidFill>
                  <a:srgbClr val="FF0000"/>
                </a:solidFill>
              </a:rPr>
              <a:t>In this Zomato project</a:t>
            </a:r>
            <a:endParaRPr b="1" i="1" u="sng">
              <a:solidFill>
                <a:srgbClr val="FF0000"/>
              </a:solidFill>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931325"/>
            <a:ext cx="8520600" cy="36375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GB"/>
              <a:t>In this Zomato project, I conducted a deep analysis of Zomato's data, which included various restaurant names from different countries. I performed numerous tasks on the data, utilizing aggregation functions, pivot tables, and charts to generate valuable insights. After thorough analysis, I identified optimal locations in eight different countries where new restaurants should be established. </a:t>
            </a:r>
            <a:endParaRPr/>
          </a:p>
          <a:p>
            <a:pPr indent="0" lvl="0" marL="0" rtl="0" algn="l">
              <a:spcBef>
                <a:spcPts val="1200"/>
              </a:spcBef>
              <a:spcAft>
                <a:spcPts val="0"/>
              </a:spcAft>
              <a:buClr>
                <a:schemeClr val="dk1"/>
              </a:buClr>
              <a:buSzPts val="1100"/>
              <a:buFont typeface="Arial"/>
              <a:buNone/>
            </a:pPr>
            <a:r>
              <a:rPr lang="en-GB"/>
              <a:t>Additionally, I created a comprehensive dashboard to present these findings, enabling the management to understand the analysis results and make informed decisions based on the data.</a:t>
            </a:r>
            <a:endParaRPr/>
          </a:p>
          <a:p>
            <a:pPr indent="0" lvl="0" marL="0" rtl="0" algn="l">
              <a:spcBef>
                <a:spcPts val="1200"/>
              </a:spcBef>
              <a:spcAft>
                <a:spcPts val="0"/>
              </a:spcAft>
              <a:buNone/>
            </a:pPr>
            <a:r>
              <a:rPr lang="en-GB"/>
              <a:t>I would like to thank Newton School for providing me with such great opportunity to implement my Spreadsheet knowledge into real life problems and come up with useful insights.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27861"/>
              <a:buNone/>
            </a:pPr>
            <a:r>
              <a:rPr i="1" lang="en-GB" sz="3553">
                <a:highlight>
                  <a:srgbClr val="FF0000"/>
                </a:highlight>
                <a:latin typeface="Impact"/>
                <a:ea typeface="Impact"/>
                <a:cs typeface="Impact"/>
                <a:sym typeface="Impact"/>
              </a:rPr>
              <a:t>Objective Question</a:t>
            </a:r>
            <a:endParaRPr i="1" sz="4220">
              <a:highlight>
                <a:srgbClr val="FF0000"/>
              </a:highlight>
              <a:latin typeface="Impact"/>
              <a:ea typeface="Impact"/>
              <a:cs typeface="Impact"/>
              <a:sym typeface="Impact"/>
            </a:endParaRPr>
          </a:p>
          <a:p>
            <a:pPr indent="0" lvl="0" marL="0" rtl="0" algn="l">
              <a:spcBef>
                <a:spcPts val="0"/>
              </a:spcBef>
              <a:spcAft>
                <a:spcPts val="0"/>
              </a:spcAft>
              <a:buSzPct val="44594"/>
              <a:buNone/>
            </a:pPr>
            <a:r>
              <a:t/>
            </a:r>
            <a:endParaRPr sz="2220"/>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solidFill>
                  <a:schemeClr val="dk1"/>
                </a:solidFill>
              </a:rPr>
              <a:t>Task 1-</a:t>
            </a:r>
            <a:r>
              <a:rPr b="1" lang="en-GB" sz="2000" u="sng"/>
              <a:t> </a:t>
            </a:r>
            <a:r>
              <a:rPr lang="en-GB" sz="2000">
                <a:solidFill>
                  <a:srgbClr val="FF0000"/>
                </a:solidFill>
              </a:rPr>
              <a:t>What is the total no. of tables present in the data?</a:t>
            </a:r>
            <a:endParaRPr sz="2000">
              <a:solidFill>
                <a:srgbClr val="FF0000"/>
              </a:solidFill>
            </a:endParaRPr>
          </a:p>
          <a:p>
            <a:pPr indent="0" lvl="0" marL="0" rtl="0" algn="l">
              <a:spcBef>
                <a:spcPts val="1200"/>
              </a:spcBef>
              <a:spcAft>
                <a:spcPts val="0"/>
              </a:spcAft>
              <a:buNone/>
            </a:pPr>
            <a:r>
              <a:rPr lang="en-GB" u="sng">
                <a:solidFill>
                  <a:schemeClr val="dk1"/>
                </a:solidFill>
              </a:rPr>
              <a:t>Ans. </a:t>
            </a:r>
            <a:r>
              <a:rPr lang="en-GB">
                <a:solidFill>
                  <a:schemeClr val="dk1"/>
                </a:solidFill>
              </a:rPr>
              <a:t> </a:t>
            </a:r>
            <a:r>
              <a:rPr lang="en-GB" sz="1900">
                <a:solidFill>
                  <a:schemeClr val="dk1"/>
                </a:solidFill>
              </a:rPr>
              <a:t> </a:t>
            </a:r>
            <a:r>
              <a:rPr lang="en-GB">
                <a:solidFill>
                  <a:schemeClr val="dk1"/>
                </a:solidFill>
              </a:rPr>
              <a:t>There are 2 tables present in the given data (Raw Data, Country Description).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u="sng"/>
          </a:p>
        </p:txBody>
      </p:sp>
      <p:pic>
        <p:nvPicPr>
          <p:cNvPr id="87" name="Google Shape;87;p18"/>
          <p:cNvPicPr preferRelativeResize="0"/>
          <p:nvPr/>
        </p:nvPicPr>
        <p:blipFill>
          <a:blip r:embed="rId3">
            <a:alphaModFix/>
          </a:blip>
          <a:stretch>
            <a:fillRect/>
          </a:stretch>
        </p:blipFill>
        <p:spPr>
          <a:xfrm>
            <a:off x="208750" y="2389075"/>
            <a:ext cx="4584202" cy="2819400"/>
          </a:xfrm>
          <a:prstGeom prst="rect">
            <a:avLst/>
          </a:prstGeom>
          <a:noFill/>
          <a:ln>
            <a:noFill/>
          </a:ln>
        </p:spPr>
      </p:pic>
      <p:pic>
        <p:nvPicPr>
          <p:cNvPr id="88" name="Google Shape;88;p18"/>
          <p:cNvPicPr preferRelativeResize="0"/>
          <p:nvPr/>
        </p:nvPicPr>
        <p:blipFill>
          <a:blip r:embed="rId4">
            <a:alphaModFix/>
          </a:blip>
          <a:stretch>
            <a:fillRect/>
          </a:stretch>
        </p:blipFill>
        <p:spPr>
          <a:xfrm>
            <a:off x="5233975" y="2389075"/>
            <a:ext cx="3598325" cy="281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00"/>
              <a:t>Task. 2</a:t>
            </a:r>
            <a:r>
              <a:rPr lang="en-GB" sz="1988"/>
              <a:t> </a:t>
            </a:r>
            <a:r>
              <a:rPr lang="en-GB" sz="1200"/>
              <a:t> </a:t>
            </a:r>
            <a:r>
              <a:rPr lang="en-GB" sz="2000">
                <a:solidFill>
                  <a:srgbClr val="FF0000"/>
                </a:solidFill>
              </a:rPr>
              <a:t>What is the total no. of attributes present in the data?</a:t>
            </a:r>
            <a:endParaRPr sz="2000">
              <a:solidFill>
                <a:srgbClr val="FF0000"/>
              </a:solidFill>
            </a:endParaRPr>
          </a:p>
          <a:p>
            <a:pPr indent="0" lvl="0" marL="0" rtl="0" algn="l">
              <a:spcBef>
                <a:spcPts val="0"/>
              </a:spcBef>
              <a:spcAft>
                <a:spcPts val="0"/>
              </a:spcAft>
              <a:buSzPts val="990"/>
              <a:buNone/>
            </a:pPr>
            <a:r>
              <a:t/>
            </a:r>
            <a:endParaRPr sz="1988"/>
          </a:p>
          <a:p>
            <a:pPr indent="0" lvl="0" marL="0" rtl="0" algn="l">
              <a:spcBef>
                <a:spcPts val="0"/>
              </a:spcBef>
              <a:spcAft>
                <a:spcPts val="0"/>
              </a:spcAft>
              <a:buSzPts val="990"/>
              <a:buNone/>
            </a:pPr>
            <a:r>
              <a:t/>
            </a:r>
            <a:endParaRPr sz="1988"/>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a:t>
            </a:r>
            <a:r>
              <a:rPr lang="en-GB"/>
              <a:t>. </a:t>
            </a:r>
            <a:r>
              <a:rPr lang="en-GB" sz="1600">
                <a:solidFill>
                  <a:schemeClr val="dk1"/>
                </a:solidFill>
              </a:rPr>
              <a:t> There total 20 attributes present in the data (Restaurant ID, Restaurant Name, Country Code, City, Address,Locality, Locality verbose, Longitude,Latitude, Cuisines,Currency, Has_Table_booking, Has_online_delivery, Is_delivering_now, Switch_to_order_menu, Price_range, Votes, Average_cost_for_two, Rating, Datekey_Opening)</a:t>
            </a:r>
            <a:endParaRPr sz="1600">
              <a:solidFill>
                <a:schemeClr val="dk1"/>
              </a:solidFill>
            </a:endParaRPr>
          </a:p>
          <a:p>
            <a:pPr indent="0" lvl="0" marL="0" rtl="0" algn="l">
              <a:spcBef>
                <a:spcPts val="1200"/>
              </a:spcBef>
              <a:spcAft>
                <a:spcPts val="0"/>
              </a:spcAft>
              <a:buNone/>
            </a:pPr>
            <a:r>
              <a:t/>
            </a:r>
            <a:endParaRPr sz="16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95" name="Google Shape;95;p19"/>
          <p:cNvPicPr preferRelativeResize="0"/>
          <p:nvPr/>
        </p:nvPicPr>
        <p:blipFill>
          <a:blip r:embed="rId3">
            <a:alphaModFix/>
          </a:blip>
          <a:stretch>
            <a:fillRect/>
          </a:stretch>
        </p:blipFill>
        <p:spPr>
          <a:xfrm>
            <a:off x="0" y="2950155"/>
            <a:ext cx="9143998" cy="301028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4641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00"/>
              <a:t>Task 3.</a:t>
            </a:r>
            <a:r>
              <a:rPr lang="en-GB" sz="2000"/>
              <a:t> </a:t>
            </a:r>
            <a:r>
              <a:rPr lang="en-GB" sz="2000">
                <a:solidFill>
                  <a:srgbClr val="FF0000"/>
                </a:solidFill>
              </a:rPr>
              <a:t>How many categorical columns are there in the data?</a:t>
            </a:r>
            <a:r>
              <a:rPr lang="en-GB" sz="2000"/>
              <a:t> </a:t>
            </a:r>
            <a:endParaRPr sz="2000"/>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 </a:t>
            </a:r>
            <a:r>
              <a:rPr lang="en-GB" sz="1100">
                <a:solidFill>
                  <a:schemeClr val="dk1"/>
                </a:solidFill>
              </a:rPr>
              <a:t> </a:t>
            </a:r>
            <a:r>
              <a:rPr lang="en-GB">
                <a:solidFill>
                  <a:schemeClr val="dk1"/>
                </a:solidFill>
              </a:rPr>
              <a:t>There are 7 categorical columns in the data (City, Cuisines, Currency, Has_Table_booking, Has_online_delivery, Is_delivering_now, Switch_to_order_menu).</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u="sng"/>
          </a:p>
        </p:txBody>
      </p:sp>
      <p:pic>
        <p:nvPicPr>
          <p:cNvPr id="102" name="Google Shape;102;p20"/>
          <p:cNvPicPr preferRelativeResize="0"/>
          <p:nvPr/>
        </p:nvPicPr>
        <p:blipFill>
          <a:blip r:embed="rId3">
            <a:alphaModFix/>
          </a:blip>
          <a:stretch>
            <a:fillRect/>
          </a:stretch>
        </p:blipFill>
        <p:spPr>
          <a:xfrm>
            <a:off x="0" y="2354222"/>
            <a:ext cx="9143999" cy="39402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1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000"/>
              <a:t>Task 4.</a:t>
            </a:r>
            <a:r>
              <a:rPr lang="en-GB" sz="2000"/>
              <a:t> </a:t>
            </a:r>
            <a:r>
              <a:rPr lang="en-GB" sz="2000">
                <a:solidFill>
                  <a:srgbClr val="FF0000"/>
                </a:solidFill>
              </a:rPr>
              <a:t>The data consists of some inconsistent and missing values so ensure that the data used for further analysis is cleaned.</a:t>
            </a:r>
            <a:endParaRPr sz="2000">
              <a:solidFill>
                <a:srgbClr val="FF0000"/>
              </a:solidFill>
            </a:endParaRPr>
          </a:p>
          <a:p>
            <a:pPr indent="0" lvl="0" marL="0" rtl="0" algn="l">
              <a:spcBef>
                <a:spcPts val="0"/>
              </a:spcBef>
              <a:spcAft>
                <a:spcPts val="0"/>
              </a:spcAft>
              <a:buSzPts val="990"/>
              <a:buNone/>
            </a:pPr>
            <a:r>
              <a:t/>
            </a:r>
            <a:endParaRPr sz="2000"/>
          </a:p>
        </p:txBody>
      </p:sp>
      <p:sp>
        <p:nvSpPr>
          <p:cNvPr id="108" name="Google Shape;108;p21"/>
          <p:cNvSpPr txBox="1"/>
          <p:nvPr>
            <p:ph idx="1" type="body"/>
          </p:nvPr>
        </p:nvSpPr>
        <p:spPr>
          <a:xfrm>
            <a:off x="0" y="1139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t>Ans. </a:t>
            </a:r>
            <a:r>
              <a:rPr lang="en-GB">
                <a:solidFill>
                  <a:schemeClr val="dk1"/>
                </a:solidFill>
              </a:rPr>
              <a:t> Cleaned the data by removing ‘Duplicates’ and filled “Data Not Available” in blank cells.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9" name="Google Shape;109;p21"/>
          <p:cNvPicPr preferRelativeResize="0"/>
          <p:nvPr/>
        </p:nvPicPr>
        <p:blipFill>
          <a:blip r:embed="rId3">
            <a:alphaModFix/>
          </a:blip>
          <a:stretch>
            <a:fillRect/>
          </a:stretch>
        </p:blipFill>
        <p:spPr>
          <a:xfrm>
            <a:off x="79150" y="2018075"/>
            <a:ext cx="8223701" cy="2100725"/>
          </a:xfrm>
          <a:prstGeom prst="rect">
            <a:avLst/>
          </a:prstGeom>
          <a:noFill/>
          <a:ln>
            <a:noFill/>
          </a:ln>
        </p:spPr>
      </p:pic>
      <p:pic>
        <p:nvPicPr>
          <p:cNvPr id="110" name="Google Shape;110;p21"/>
          <p:cNvPicPr preferRelativeResize="0"/>
          <p:nvPr/>
        </p:nvPicPr>
        <p:blipFill>
          <a:blip r:embed="rId4">
            <a:alphaModFix/>
          </a:blip>
          <a:stretch>
            <a:fillRect/>
          </a:stretch>
        </p:blipFill>
        <p:spPr>
          <a:xfrm>
            <a:off x="0" y="4202725"/>
            <a:ext cx="8832302" cy="190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