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1" r:id="rId14"/>
  </p:sldIdLst>
  <p:sldSz cx="14630400" cy="8229600"/>
  <p:notesSz cx="8229600" cy="14630400"/>
  <p:embeddedFontLst>
    <p:embeddedFont>
      <p:font typeface="Tomorrow" panose="020B0604020202020204" charset="0"/>
      <p:regular r:id="rId16"/>
    </p:embeddedFont>
    <p:embeddedFont>
      <p:font typeface="Tomorrow Semi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214C38C-D089-45D1-B0E8-277B9009FED9}">
          <p14:sldIdLst>
            <p14:sldId id="256"/>
            <p14:sldId id="257"/>
            <p14:sldId id="258"/>
            <p14:sldId id="259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Untitled Section" id="{EDD6B698-58BC-4FD0-A4F0-FAA6A154A44B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23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82885"/>
            <a:ext cx="64766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Business Insights 360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13182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Presented by: Ankit Tripathi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476678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477440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4749879"/>
            <a:ext cx="279832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800" b="1" dirty="0">
                <a:solidFill>
                  <a:srgbClr val="C9C9C0"/>
                </a:solidFill>
                <a:latin typeface="Tomorrow" panose="020B0604020202020204" charset="0"/>
                <a:ea typeface="Tomorrow Bold"/>
                <a:cs typeface="Tomorrow Bold" pitchFamily="34" charset="-120"/>
              </a:rPr>
              <a:t>by ANKIT TRIPATHI</a:t>
            </a:r>
            <a:endParaRPr lang="en-US" sz="2800" dirty="0">
              <a:latin typeface="Tomorrow" panose="020B0604020202020204" charset="0"/>
              <a:ea typeface="Tomorrow 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D951D51-8265-D24F-CEF3-4BA0D499481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6643093" y="0"/>
            <a:ext cx="4876985" cy="47725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D51977-9CA9-E2A8-D3E2-E5B34877A182}"/>
              </a:ext>
            </a:extLst>
          </p:cNvPr>
          <p:cNvSpPr txBox="1"/>
          <p:nvPr/>
        </p:nvSpPr>
        <p:spPr>
          <a:xfrm>
            <a:off x="6287810" y="5601921"/>
            <a:ext cx="4874561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</a:rPr>
              <a:t>Content</a:t>
            </a:r>
          </a:p>
          <a:p>
            <a:r>
              <a:rPr lang="en-IN" dirty="0" err="1">
                <a:solidFill>
                  <a:schemeClr val="bg1"/>
                </a:solidFill>
              </a:rPr>
              <a:t>Atliq</a:t>
            </a:r>
            <a:r>
              <a:rPr lang="en-IN" dirty="0">
                <a:solidFill>
                  <a:schemeClr val="bg1"/>
                </a:solidFill>
              </a:rPr>
              <a:t> Hardware: Business Model</a:t>
            </a:r>
          </a:p>
          <a:p>
            <a:r>
              <a:rPr lang="en-IN" dirty="0">
                <a:solidFill>
                  <a:schemeClr val="bg1"/>
                </a:solidFill>
              </a:rPr>
              <a:t>Company Challenges</a:t>
            </a:r>
          </a:p>
          <a:p>
            <a:r>
              <a:rPr lang="en-IN" dirty="0">
                <a:solidFill>
                  <a:schemeClr val="bg1"/>
                </a:solidFill>
              </a:rPr>
              <a:t>Company Expectations</a:t>
            </a:r>
          </a:p>
          <a:p>
            <a:r>
              <a:rPr lang="en-IN" dirty="0">
                <a:solidFill>
                  <a:schemeClr val="bg1"/>
                </a:solidFill>
              </a:rPr>
              <a:t>Data Model and Data Description</a:t>
            </a:r>
          </a:p>
          <a:p>
            <a:r>
              <a:rPr lang="en-IN" dirty="0">
                <a:solidFill>
                  <a:schemeClr val="bg1"/>
                </a:solidFill>
              </a:rPr>
              <a:t>Key Business Insights</a:t>
            </a:r>
          </a:p>
          <a:p>
            <a:r>
              <a:rPr lang="en-IN" dirty="0">
                <a:solidFill>
                  <a:schemeClr val="bg1"/>
                </a:solidFill>
              </a:rPr>
              <a:t>Strategic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F914F7-191B-E6C3-513F-B4E8632AA1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7350" y="4749878"/>
            <a:ext cx="3479721" cy="34797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2B0A08-3F31-3C0F-92DA-DB472A4E4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67" y="0"/>
            <a:ext cx="14673534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7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59FA3-0844-4C29-3773-D3F19ECE6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4679693" cy="8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63842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Key Business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Finance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353.5% growth in Net Sales (FY 2022).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14% Loss due to rapid expansion since 2021.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Sales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Amazon &amp; AtliQ Exclusive: $496.9M &amp; $361.1M.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Best-selling product: AQ HOME All-in-1 Gen 2.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Marketing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11337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APAC: Highest sales volume contributor.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Spain: Most profitable market (7.7% Net Profit).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E727CF-B0C8-96D3-BA1D-5F66CD7E3C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771906" y="17084"/>
            <a:ext cx="4876985" cy="47725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92360"/>
            <a:ext cx="6411397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Strategic Recommendations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514957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Financial Optimization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Reduce operational expenses during expansion.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90429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Marketing &amp; Sales Growth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Boost engagement during peak seasons.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88178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Inventory &amp; Supply Chain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Optimize inventory levels to avoid stockouts.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Market Penetration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Analyze consumer behavior in LATAM.</a:t>
            </a:r>
            <a:endParaRPr lang="en-US" sz="13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BF4762-4289-8906-CDA5-054F3B1773B9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5984600" y="2856544"/>
            <a:ext cx="4876985" cy="47725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3413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Atliq Hardware: Business Model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Manufacturer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PC peripherals like mice, printers, and accessories.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39185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6186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B2B &amp; B2C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410908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Sells to businesses and directly to consumers.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885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3C3C3A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515332"/>
            <a:ext cx="28872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Global Supply Chain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0575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Operates across multiple regions with optimized logistics.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CEF3C-31E0-7636-85D7-2DAC525AAEB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1644160" y="289197"/>
            <a:ext cx="4876985" cy="47725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8324"/>
            <a:ext cx="6118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Company 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324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6365260" y="31749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32415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Latin America Losses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7716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Expansion based on surveys led to strategic failures.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3241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9" name="Text 6"/>
          <p:cNvSpPr/>
          <p:nvPr/>
        </p:nvSpPr>
        <p:spPr>
          <a:xfrm>
            <a:off x="10256937" y="317492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Excel Limitations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22834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Excel-based analysis is no longer scalable.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478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3" name="Text 10"/>
          <p:cNvSpPr/>
          <p:nvPr/>
        </p:nvSpPr>
        <p:spPr>
          <a:xfrm>
            <a:off x="6365260" y="55903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47836"/>
            <a:ext cx="30911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Competitive Pressure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3825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Dell leverages data analytics for insights.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F260003-E9E8-0689-B707-3A240A629E5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6643093" y="0"/>
            <a:ext cx="4876985" cy="47725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495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" panose="020B0604020202020204" charset="0"/>
                <a:ea typeface="Tomorrow Semi Bold" pitchFamily="34" charset="-122"/>
                <a:cs typeface="Tomorrow Semi Bold" pitchFamily="34" charset="-120"/>
              </a:rPr>
              <a:t>Company Expectations</a:t>
            </a:r>
            <a:endParaRPr lang="en-US" sz="4450" dirty="0">
              <a:latin typeface="Tomorrow" panose="020B060402020202020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09848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892272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Storytelling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737021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Transform raw data into meaningful insights.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09848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3892272"/>
            <a:ext cx="229207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Efficient Communication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5091351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Deliver structured, clear, and concise insights.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09848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3892272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Time-Saving Dashboards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737021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Provide key insights at a glance.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3EFA8FD-CBA3-6AD2-C02A-E72D216DA3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35000"/>
          </a:blip>
          <a:stretch>
            <a:fillRect/>
          </a:stretch>
        </p:blipFill>
        <p:spPr>
          <a:xfrm>
            <a:off x="1939766" y="0"/>
            <a:ext cx="4876985" cy="47725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2464A3-09EF-D9C8-0A53-EF36927D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5" t="20968"/>
          <a:stretch/>
        </p:blipFill>
        <p:spPr>
          <a:xfrm>
            <a:off x="133815" y="200721"/>
            <a:ext cx="9478536" cy="79062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57F0E4-04E5-06AE-F0C3-76B7A91797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9445084" y="390293"/>
            <a:ext cx="5051502" cy="47725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D07916-3860-8A3A-D8F6-4ECE607F6A29}"/>
              </a:ext>
            </a:extLst>
          </p:cNvPr>
          <p:cNvSpPr txBox="1"/>
          <p:nvPr/>
        </p:nvSpPr>
        <p:spPr>
          <a:xfrm>
            <a:off x="9612351" y="200722"/>
            <a:ext cx="4884235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🌨️ Snowflake Data Model</a:t>
            </a:r>
          </a:p>
          <a:p>
            <a:r>
              <a:rPr lang="en-IN" dirty="0">
                <a:solidFill>
                  <a:schemeClr val="bg1"/>
                </a:solidFill>
              </a:rPr>
              <a:t>The Snowflake schema </a:t>
            </a:r>
            <a:r>
              <a:rPr lang="en-IN" b="1" dirty="0">
                <a:solidFill>
                  <a:schemeClr val="bg1"/>
                </a:solidFill>
              </a:rPr>
              <a:t>breaks down dimension tables into smaller, related sub-tables</a:t>
            </a:r>
            <a:r>
              <a:rPr lang="en-IN" dirty="0">
                <a:solidFill>
                  <a:schemeClr val="bg1"/>
                </a:solidFill>
              </a:rPr>
              <a:t>, forming a structured, efficient, and storage-optimized model. This reduces redundancy and enhances query performance, making data retrieval seamless.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chemeClr val="bg1"/>
                </a:solidFill>
              </a:rPr>
              <a:t>📊 Data Description</a:t>
            </a:r>
          </a:p>
          <a:p>
            <a:r>
              <a:rPr lang="en-IN" dirty="0">
                <a:solidFill>
                  <a:schemeClr val="bg1"/>
                </a:solidFill>
              </a:rPr>
              <a:t>Our data is sourced from </a:t>
            </a:r>
            <a:r>
              <a:rPr lang="en-IN" b="1" dirty="0">
                <a:solidFill>
                  <a:schemeClr val="bg1"/>
                </a:solidFill>
              </a:rPr>
              <a:t>SQL Databases</a:t>
            </a:r>
            <a:r>
              <a:rPr lang="en-IN" dirty="0">
                <a:solidFill>
                  <a:schemeClr val="bg1"/>
                </a:solidFill>
              </a:rPr>
              <a:t> and </a:t>
            </a:r>
            <a:r>
              <a:rPr lang="en-IN" b="1" dirty="0">
                <a:solidFill>
                  <a:schemeClr val="bg1"/>
                </a:solidFill>
              </a:rPr>
              <a:t>Excel Files</a:t>
            </a:r>
            <a:r>
              <a:rPr lang="en-IN" dirty="0">
                <a:solidFill>
                  <a:schemeClr val="bg1"/>
                </a:solidFill>
              </a:rPr>
              <a:t>, each serving a unique purpose: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🔹 </a:t>
            </a:r>
            <a:r>
              <a:rPr lang="en-IN" b="1" dirty="0">
                <a:solidFill>
                  <a:schemeClr val="bg1"/>
                </a:solidFill>
              </a:rPr>
              <a:t>SQL Databases: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GDB041</a:t>
            </a:r>
            <a:r>
              <a:rPr lang="en-IN" dirty="0">
                <a:solidFill>
                  <a:schemeClr val="bg1"/>
                </a:solidFill>
              </a:rPr>
              <a:t> – Customer, Product, Market, Sales &amp; Forecast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GDB056</a:t>
            </a:r>
            <a:r>
              <a:rPr lang="en-IN" dirty="0">
                <a:solidFill>
                  <a:schemeClr val="bg1"/>
                </a:solidFill>
              </a:rPr>
              <a:t> – Manufacturing Costs, Invoice Deductions, Freight &amp; Pricing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🔹 </a:t>
            </a:r>
            <a:r>
              <a:rPr lang="en-IN" b="1" dirty="0">
                <a:solidFill>
                  <a:schemeClr val="bg1"/>
                </a:solidFill>
              </a:rPr>
              <a:t>Excel Files:</a:t>
            </a:r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Market Share</a:t>
            </a:r>
            <a:r>
              <a:rPr lang="en-IN" dirty="0">
                <a:solidFill>
                  <a:schemeClr val="bg1"/>
                </a:solidFill>
              </a:rPr>
              <a:t> – Competitive landscape &amp; </a:t>
            </a:r>
            <a:r>
              <a:rPr lang="en-IN" dirty="0" err="1">
                <a:solidFill>
                  <a:schemeClr val="bg1"/>
                </a:solidFill>
              </a:rPr>
              <a:t>Atliq’s</a:t>
            </a:r>
            <a:r>
              <a:rPr lang="en-IN" dirty="0">
                <a:solidFill>
                  <a:schemeClr val="bg1"/>
                </a:solidFill>
              </a:rPr>
              <a:t> position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Operational Expenses</a:t>
            </a:r>
            <a:r>
              <a:rPr lang="en-IN" dirty="0">
                <a:solidFill>
                  <a:schemeClr val="bg1"/>
                </a:solidFill>
              </a:rPr>
              <a:t> – Advertising &amp; promotions spending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Target 2020</a:t>
            </a:r>
            <a:r>
              <a:rPr lang="en-IN" dirty="0">
                <a:solidFill>
                  <a:schemeClr val="bg1"/>
                </a:solidFill>
              </a:rPr>
              <a:t> – Sales goals provided by product owners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C3054F-2B86-EF08-D9D1-1E422B3DE027}"/>
              </a:ext>
            </a:extLst>
          </p:cNvPr>
          <p:cNvSpPr txBox="1"/>
          <p:nvPr/>
        </p:nvSpPr>
        <p:spPr>
          <a:xfrm>
            <a:off x="3345366" y="200722"/>
            <a:ext cx="512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omorrow" panose="020B0604020202020204" charset="0"/>
              </a:rPr>
              <a:t>Data Model and Data Description</a:t>
            </a:r>
          </a:p>
        </p:txBody>
      </p:sp>
    </p:spTree>
    <p:extLst>
      <p:ext uri="{BB962C8B-B14F-4D97-AF65-F5344CB8AC3E}">
        <p14:creationId xmlns:p14="http://schemas.microsoft.com/office/powerpoint/2010/main" val="2172006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B2530-6E19-7993-F82C-63DA5CC4D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13"/>
            <a:ext cx="14630400" cy="817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40D45D-7F90-DB5C-A969-817DF9389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35" y="0"/>
            <a:ext cx="14667269" cy="82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46EC9B-1F09-4E6D-374C-E42B14E22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495" y="16524"/>
            <a:ext cx="14659896" cy="821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7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80DD4-5AF1-593B-56EA-394D4784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870" y="0"/>
            <a:ext cx="1469413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4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364</Words>
  <Application>Microsoft Office PowerPoint</Application>
  <PresentationFormat>Custom</PresentationFormat>
  <Paragraphs>77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Tomorrow Semi Bold</vt:lpstr>
      <vt:lpstr>Tomorrow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ankit tripathi</cp:lastModifiedBy>
  <cp:revision>10</cp:revision>
  <dcterms:created xsi:type="dcterms:W3CDTF">2025-03-06T06:24:43Z</dcterms:created>
  <dcterms:modified xsi:type="dcterms:W3CDTF">2025-03-07T06:09:01Z</dcterms:modified>
</cp:coreProperties>
</file>