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6" r:id="rId2"/>
    <p:sldId id="282" r:id="rId3"/>
    <p:sldId id="322" r:id="rId4"/>
    <p:sldId id="284" r:id="rId5"/>
    <p:sldId id="295" r:id="rId6"/>
    <p:sldId id="285" r:id="rId7"/>
    <p:sldId id="296" r:id="rId8"/>
    <p:sldId id="304" r:id="rId9"/>
    <p:sldId id="305" r:id="rId10"/>
    <p:sldId id="306" r:id="rId11"/>
    <p:sldId id="307" r:id="rId12"/>
    <p:sldId id="310" r:id="rId13"/>
    <p:sldId id="311" r:id="rId14"/>
    <p:sldId id="309" r:id="rId15"/>
    <p:sldId id="312" r:id="rId16"/>
    <p:sldId id="313" r:id="rId17"/>
    <p:sldId id="314" r:id="rId18"/>
    <p:sldId id="316" r:id="rId19"/>
    <p:sldId id="318" r:id="rId20"/>
    <p:sldId id="319" r:id="rId21"/>
    <p:sldId id="320" r:id="rId22"/>
    <p:sldId id="321" r:id="rId23"/>
    <p:sldId id="286" r:id="rId24"/>
    <p:sldId id="323" r:id="rId25"/>
    <p:sldId id="2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AN GHORUDE" initials="KG" lastIdx="1" clrIdx="0">
    <p:extLst>
      <p:ext uri="{19B8F6BF-5375-455C-9EA6-DF929625EA0E}">
        <p15:presenceInfo xmlns:p15="http://schemas.microsoft.com/office/powerpoint/2012/main" userId="175a4bfaf70a46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>
        <p:scale>
          <a:sx n="100" d="100"/>
          <a:sy n="100" d="100"/>
        </p:scale>
        <p:origin x="97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FFB85-D8F2-4DB2-A09E-58D3D6B680FD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83D33-8FC2-4984-8D54-3A0AAE452C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240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AC9E-8416-4EB1-975F-5684FB1F4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B0DF7-7A95-47BE-9520-EB9FCDBFB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48449-846E-48AE-8659-33DA5FF5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313D-5B73-4F33-9DE8-168036765BF0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D9AC1-2CFF-41C5-BA74-D21F196E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658D9-9A87-450F-AFB4-90BCDA59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B572-B539-4A40-9449-A1F3643D6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273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70CC-A4D8-49C0-AB3C-C5AAC828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60833-57EF-4DC7-AEAA-00DD4D527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DCD2E-2D98-4E1E-817C-5BA76F794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313D-5B73-4F33-9DE8-168036765BF0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985CD-1A68-47FF-8911-28C887E8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356CB-1781-4BAB-85D5-66B2B42C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B572-B539-4A40-9449-A1F3643D6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50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AD845-5047-446C-A39E-1B2AD42AC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3D4D5-C9B6-4909-9331-1C7A49030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30FEB-F75C-48DC-956D-E7F311639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313D-5B73-4F33-9DE8-168036765BF0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C66F3-223B-417E-8976-8C4D5627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56E49-B8B2-45F8-9BB4-9F30EF56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B572-B539-4A40-9449-A1F3643D6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70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9641B-6ABF-4BF4-AF6B-5A9A26FB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BAE1-6D99-48E2-BAC4-746F156AD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1CCE3-01F1-42DC-ADCB-36C91D261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313D-5B73-4F33-9DE8-168036765BF0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00F5F-E624-4F02-927E-1ABEFC4C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C107-6835-4D76-9C6A-0B26C40BB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B572-B539-4A40-9449-A1F3643D6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15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A222C-7B33-4845-ACF4-B8D0574B3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6E5E3-3B0B-49F4-9A92-C2FFD4FA0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F5B9F-1BB6-48D2-B52B-82E21E340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313D-5B73-4F33-9DE8-168036765BF0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61663-B5F5-42A5-BA76-8789D835A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28FA5-3807-492D-AF86-5D8C2E9A2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B572-B539-4A40-9449-A1F3643D6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54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CAE86-7621-492E-A030-C7AD2D294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A7727-8DA9-4B28-929F-515DB8B9A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6AE97-7AFC-4D48-B243-1539BE0D5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94D54-8E3A-4C27-B329-A0135E8E7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313D-5B73-4F33-9DE8-168036765BF0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760E4-B9E2-4F6B-ABDC-29D594D4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936A2-A8CD-458B-9B84-254E19F8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B572-B539-4A40-9449-A1F3643D6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25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4DD2-42E0-41A0-97B1-DF8C0378F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1247E-87C3-46BD-BA35-DEE8E097E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4EE6B-ECD5-4050-91A6-E989C43BF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DF65F-7563-445B-B772-79AA4FCA8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0B1E2-5E94-4FCD-9BB8-77C665390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AEA2AB-2E05-4DDD-B318-9582F6DC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313D-5B73-4F33-9DE8-168036765BF0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2F3152-86A1-4583-8C44-78D5C13D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1C5F3-9805-4B8B-8FC5-3AC060BA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B572-B539-4A40-9449-A1F3643D6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5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D700A-3AFF-470D-BC3A-142BC99F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4A9256-D986-4666-85F0-36851404A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313D-5B73-4F33-9DE8-168036765BF0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C8BA09-5706-4B26-A565-BC15D60A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F30F63-C4D9-498F-87E9-94144FAB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B572-B539-4A40-9449-A1F3643D6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35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B9313-827E-4B6D-B132-AF7FBCB9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313D-5B73-4F33-9DE8-168036765BF0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717747-5582-4669-813A-F5BA9EB2F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93F41-A5F9-4F19-A3DE-3858FD1B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B572-B539-4A40-9449-A1F3643D6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55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20B27-EB0A-4D11-9E97-62CBC4956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115AC-19B3-499E-BE67-BBFCED2EA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CC0DB-4775-4E12-AD05-2EDDFA1CA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43458-CBD4-4E1F-B561-1C3B3AC68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313D-5B73-4F33-9DE8-168036765BF0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0D9C0-794F-4260-A14C-073D1731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65000-E273-4BCB-A6EA-56593449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B572-B539-4A40-9449-A1F3643D6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09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A9BA-A8E1-4ABC-9180-0BD97E19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CA269-E261-4F0E-97EA-6EF5E2854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A596B-2D2E-4A26-AD68-89A868F03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ED9A6-7F5F-41CB-999E-7196EC409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4313D-5B73-4F33-9DE8-168036765BF0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84088-5B43-4E0C-8BB5-9D947CA0E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F554A-58CB-445D-A30A-BD732701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AB572-B539-4A40-9449-A1F3643D6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62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1153A1-A006-47C4-AAD2-94D2FE46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159E9-00E8-49E6-984B-5829EF1E7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78C0B-92F7-4049-9B3C-B011DB0E5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4313D-5B73-4F33-9DE8-168036765BF0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1F681-7037-4741-A2B5-4AE33C150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43A4D-B6EC-44CA-9D60-DDE409C02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AB572-B539-4A40-9449-A1F3643D6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90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6DA592-52BC-446E-A840-00E6AFB77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070" y="-13252"/>
            <a:ext cx="4463930" cy="25109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AB494D-68DC-478F-8F25-64FDEA17CC0B}"/>
              </a:ext>
            </a:extLst>
          </p:cNvPr>
          <p:cNvSpPr txBox="1"/>
          <p:nvPr/>
        </p:nvSpPr>
        <p:spPr>
          <a:xfrm>
            <a:off x="9264708" y="6538578"/>
            <a:ext cx="2759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Shortest Distance from Data to Improvement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207087-B279-4C55-95F7-D2D90D8F42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57883" y="6306910"/>
            <a:ext cx="1135765" cy="289036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-174590" y="189298"/>
            <a:ext cx="6124065" cy="1702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b="1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C58488CF-BF7C-444C-8429-50F9A8995A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66" y="204120"/>
            <a:ext cx="2733081" cy="6671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2DA89C9-5D0F-45C6-945A-4ED2D2298F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201" y="1393795"/>
            <a:ext cx="3998650" cy="39986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23D2D0-C3AA-4001-8B69-359E285C0D63}"/>
              </a:ext>
            </a:extLst>
          </p:cNvPr>
          <p:cNvSpPr txBox="1"/>
          <p:nvPr/>
        </p:nvSpPr>
        <p:spPr>
          <a:xfrm>
            <a:off x="1027856" y="2705724"/>
            <a:ext cx="53601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5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Transitioning BI Reporting from Static to Interactive Dashboards</a:t>
            </a:r>
            <a:endParaRPr lang="en-IN" sz="36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769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712" y="276504"/>
            <a:ext cx="8174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IN" sz="3200" b="1" dirty="0">
                <a:solidFill>
                  <a:schemeClr val="accent5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Power BI Overview</a:t>
            </a:r>
            <a:endParaRPr lang="en-IN" sz="3200" b="1" dirty="0">
              <a:solidFill>
                <a:schemeClr val="accent5">
                  <a:lumMod val="50000"/>
                </a:schemeClr>
              </a:solidFill>
              <a:highlight>
                <a:srgbClr val="FFFFFF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6DA592-52BC-446E-A840-00E6AFB77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070" y="-13252"/>
            <a:ext cx="4463930" cy="25109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AB494D-68DC-478F-8F25-64FDEA17CC0B}"/>
              </a:ext>
            </a:extLst>
          </p:cNvPr>
          <p:cNvSpPr txBox="1"/>
          <p:nvPr/>
        </p:nvSpPr>
        <p:spPr>
          <a:xfrm>
            <a:off x="9264708" y="6538578"/>
            <a:ext cx="2759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Shortest Distance from Data to Improvement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F207087-B279-4C55-95F7-D2D90D8F42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1731" y="6273902"/>
            <a:ext cx="1135765" cy="2890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A762C4-5A89-24CA-A44E-0E71C1F11ABC}"/>
              </a:ext>
            </a:extLst>
          </p:cNvPr>
          <p:cNvSpPr txBox="1"/>
          <p:nvPr/>
        </p:nvSpPr>
        <p:spPr>
          <a:xfrm>
            <a:off x="264504" y="1489589"/>
            <a:ext cx="1006661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IN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 is Power BI?</a:t>
            </a:r>
          </a:p>
          <a:p>
            <a:pPr>
              <a:spcAft>
                <a:spcPts val="0"/>
              </a:spcAft>
            </a:pP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Power BI is a suite of business analytics tools to </a:t>
            </a:r>
            <a:r>
              <a:rPr lang="en-IN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data and share insights.</a:t>
            </a:r>
          </a:p>
          <a:p>
            <a:pPr>
              <a:spcAft>
                <a:spcPts val="0"/>
              </a:spcAft>
            </a:pP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Allows for interactive reports, data visualization, and integration with a wide range of data sources.</a:t>
            </a:r>
          </a:p>
          <a:p>
            <a:pPr>
              <a:spcAft>
                <a:spcPts val="0"/>
              </a:spcAft>
            </a:pPr>
            <a:endParaRPr lang="en-IN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Key Features:</a:t>
            </a:r>
          </a:p>
          <a:p>
            <a:pPr>
              <a:spcAft>
                <a:spcPts val="0"/>
              </a:spcAft>
            </a:pP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Easy-to-use interface with drag-and-drop functionality.</a:t>
            </a:r>
          </a:p>
          <a:p>
            <a:pPr>
              <a:spcAft>
                <a:spcPts val="0"/>
              </a:spcAft>
            </a:pP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Integration with Microsoft tools (Excel, SharePoint, Teams).</a:t>
            </a:r>
          </a:p>
          <a:p>
            <a:pPr>
              <a:spcAft>
                <a:spcPts val="0"/>
              </a:spcAft>
            </a:pP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Supports both cloud and on-premises data connections.</a:t>
            </a:r>
          </a:p>
          <a:p>
            <a:pPr>
              <a:spcAft>
                <a:spcPts val="0"/>
              </a:spcAft>
            </a:pP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Publish reports to Power BI Service for sharing and collaboration.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4020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2158" y="166428"/>
            <a:ext cx="7965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IN" sz="3200" b="1" dirty="0">
                <a:solidFill>
                  <a:schemeClr val="accent5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Tableau Overview</a:t>
            </a:r>
            <a:endParaRPr lang="en-IN" sz="3200" b="1" dirty="0">
              <a:solidFill>
                <a:schemeClr val="accent5">
                  <a:lumMod val="50000"/>
                </a:schemeClr>
              </a:solidFill>
              <a:highlight>
                <a:srgbClr val="FFFFFF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6DA592-52BC-446E-A840-00E6AFB77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070" y="-13252"/>
            <a:ext cx="4463930" cy="25109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AB494D-68DC-478F-8F25-64FDEA17CC0B}"/>
              </a:ext>
            </a:extLst>
          </p:cNvPr>
          <p:cNvSpPr txBox="1"/>
          <p:nvPr/>
        </p:nvSpPr>
        <p:spPr>
          <a:xfrm>
            <a:off x="9264708" y="6538578"/>
            <a:ext cx="2759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Shortest Distance from Data to Improvement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F207087-B279-4C55-95F7-D2D90D8F42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1731" y="6273902"/>
            <a:ext cx="1135765" cy="2890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A762C4-5A89-24CA-A44E-0E71C1F11ABC}"/>
              </a:ext>
            </a:extLst>
          </p:cNvPr>
          <p:cNvSpPr txBox="1"/>
          <p:nvPr/>
        </p:nvSpPr>
        <p:spPr>
          <a:xfrm>
            <a:off x="742920" y="1177105"/>
            <a:ext cx="8711473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IN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 is Tableau?</a:t>
            </a:r>
          </a:p>
          <a:p>
            <a:pPr>
              <a:spcAft>
                <a:spcPts val="0"/>
              </a:spcAft>
            </a:pP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Tableau is a powerful data visualization tool that helps users understand and visualize their data in an interactive and user-friendly way.</a:t>
            </a:r>
          </a:p>
          <a:p>
            <a:pPr>
              <a:spcAft>
                <a:spcPts val="0"/>
              </a:spcAft>
            </a:pPr>
            <a:r>
              <a:rPr lang="en-IN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Key Features:</a:t>
            </a:r>
          </a:p>
          <a:p>
            <a:pPr>
              <a:spcAft>
                <a:spcPts val="0"/>
              </a:spcAft>
            </a:pP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Drag-and-drop interface for easy report creation.</a:t>
            </a:r>
          </a:p>
          <a:p>
            <a:pPr>
              <a:spcAft>
                <a:spcPts val="0"/>
              </a:spcAft>
            </a:pP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Ability to connect to multiple data sources (including cloud and big data).</a:t>
            </a:r>
          </a:p>
          <a:p>
            <a:pPr>
              <a:spcAft>
                <a:spcPts val="0"/>
              </a:spcAft>
            </a:pP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Advanced visualization options (heatmaps, tree maps, geographic maps).</a:t>
            </a:r>
          </a:p>
          <a:p>
            <a:pPr>
              <a:spcAft>
                <a:spcPts val="0"/>
              </a:spcAft>
            </a:pP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Supports real-time data exploration and dynamic visualizations.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3073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AC96-34B4-4A97-81F1-FAF1EC66D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626"/>
          </a:xfrm>
        </p:spPr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IN" sz="32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Tableau vs Power BI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14689E-F88D-44D6-A1C4-FB4F7C6F6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51752"/>
            <a:ext cx="10744200" cy="5373637"/>
          </a:xfrm>
        </p:spPr>
        <p:txBody>
          <a:bodyPr>
            <a:normAutofit fontScale="25000" lnSpcReduction="20000"/>
          </a:bodyPr>
          <a:lstStyle/>
          <a:p>
            <a:pPr>
              <a:spcAft>
                <a:spcPts val="0"/>
              </a:spcAft>
            </a:pPr>
            <a:r>
              <a:rPr lang="en-IN" sz="9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Power BI: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IN" sz="9600" b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Strengths:</a:t>
            </a:r>
          </a:p>
          <a:p>
            <a:pPr>
              <a:spcAft>
                <a:spcPts val="0"/>
              </a:spcAft>
            </a:pPr>
            <a:r>
              <a:rPr lang="en-IN" sz="9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Better for Microsoft-centric environments (Excel, Azure).</a:t>
            </a:r>
          </a:p>
          <a:p>
            <a:pPr>
              <a:spcAft>
                <a:spcPts val="0"/>
              </a:spcAft>
            </a:pPr>
            <a:r>
              <a:rPr lang="en-IN" sz="9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Affordable for small to medium businesses.</a:t>
            </a:r>
          </a:p>
          <a:p>
            <a:pPr>
              <a:spcAft>
                <a:spcPts val="0"/>
              </a:spcAft>
            </a:pPr>
            <a:r>
              <a:rPr lang="en-IN" sz="9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Strong integration with other Microsoft tools.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IN" sz="9600" b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Limitations:</a:t>
            </a:r>
          </a:p>
          <a:p>
            <a:pPr>
              <a:spcAft>
                <a:spcPts val="0"/>
              </a:spcAft>
            </a:pPr>
            <a:r>
              <a:rPr lang="en-IN" sz="9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Limited customization compared to Tableau.</a:t>
            </a:r>
          </a:p>
          <a:p>
            <a:pPr>
              <a:spcAft>
                <a:spcPts val="0"/>
              </a:spcAft>
            </a:pPr>
            <a:r>
              <a:rPr lang="en-IN" sz="9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Less advanced for complex visualizations.</a:t>
            </a:r>
          </a:p>
          <a:p>
            <a:pPr>
              <a:spcAft>
                <a:spcPts val="0"/>
              </a:spcAft>
            </a:pPr>
            <a:r>
              <a:rPr lang="en-IN" sz="96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Tableau: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IN" sz="9600" b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Strengths:</a:t>
            </a:r>
          </a:p>
          <a:p>
            <a:pPr>
              <a:spcAft>
                <a:spcPts val="0"/>
              </a:spcAft>
            </a:pPr>
            <a:r>
              <a:rPr lang="en-IN" sz="9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Advanced visualizations and customizations.</a:t>
            </a:r>
          </a:p>
          <a:p>
            <a:pPr>
              <a:spcAft>
                <a:spcPts val="0"/>
              </a:spcAft>
            </a:pPr>
            <a:r>
              <a:rPr lang="en-IN" sz="9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Great for data exploration and in-depth analysis.</a:t>
            </a:r>
          </a:p>
          <a:p>
            <a:pPr>
              <a:spcAft>
                <a:spcPts val="0"/>
              </a:spcAft>
            </a:pPr>
            <a:r>
              <a:rPr lang="en-IN" sz="96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Strong community support and a wealth of resources.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93A737-E725-4915-B098-D3DEF0B1A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070" y="0"/>
            <a:ext cx="4463930" cy="251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12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A684B-5602-46DD-BBE9-F87E2CB79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IN" b="1" u="sng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Limitations:</a:t>
            </a:r>
          </a:p>
          <a:p>
            <a:pPr>
              <a:spcAft>
                <a:spcPts val="0"/>
              </a:spcAft>
            </a:pP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Higher cost, especially for enterprise versions.</a:t>
            </a:r>
          </a:p>
          <a:p>
            <a:pPr>
              <a:spcAft>
                <a:spcPts val="0"/>
              </a:spcAft>
            </a:pP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Steeper learning curve for beginners</a:t>
            </a:r>
            <a:r>
              <a:rPr lang="en-IN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307125-CB1B-420C-BE38-D719CF82F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070" y="0"/>
            <a:ext cx="4463930" cy="251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44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284" y="166987"/>
            <a:ext cx="9891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IN" sz="3200" b="1" dirty="0">
                <a:solidFill>
                  <a:schemeClr val="accent5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Choosing the Right Tool</a:t>
            </a:r>
            <a:endParaRPr lang="en-IN" sz="3200" b="1" dirty="0">
              <a:solidFill>
                <a:schemeClr val="accent5">
                  <a:lumMod val="50000"/>
                </a:schemeClr>
              </a:solidFill>
              <a:highlight>
                <a:srgbClr val="FFFFFF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6DA592-52BC-446E-A840-00E6AFB77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377" y="-13252"/>
            <a:ext cx="3873623" cy="25109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AB494D-68DC-478F-8F25-64FDEA17CC0B}"/>
              </a:ext>
            </a:extLst>
          </p:cNvPr>
          <p:cNvSpPr txBox="1"/>
          <p:nvPr/>
        </p:nvSpPr>
        <p:spPr>
          <a:xfrm>
            <a:off x="9264708" y="6538578"/>
            <a:ext cx="2759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Shortest Distance from Data to Improvement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F207087-B279-4C55-95F7-D2D90D8F42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1731" y="6273902"/>
            <a:ext cx="1135765" cy="2890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A762C4-5A89-24CA-A44E-0E71C1F11ABC}"/>
              </a:ext>
            </a:extLst>
          </p:cNvPr>
          <p:cNvSpPr txBox="1"/>
          <p:nvPr/>
        </p:nvSpPr>
        <p:spPr>
          <a:xfrm>
            <a:off x="264503" y="1489589"/>
            <a:ext cx="1017890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IN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Considerations:</a:t>
            </a:r>
          </a:p>
          <a:p>
            <a:pPr>
              <a:spcAft>
                <a:spcPts val="0"/>
              </a:spcAft>
            </a:pPr>
            <a:r>
              <a:rPr lang="en-IN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Cost: </a:t>
            </a: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Tableau can be more expensive, but Power BI offers a low-cost or even free version for small users.</a:t>
            </a:r>
          </a:p>
          <a:p>
            <a:pPr>
              <a:spcAft>
                <a:spcPts val="0"/>
              </a:spcAft>
            </a:pPr>
            <a:r>
              <a:rPr lang="en-IN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Ease of Use</a:t>
            </a: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Power BI may be easier for users familiar with Excel, while Tableau has a steeper learning curve but offers more advanced </a:t>
            </a:r>
            <a:r>
              <a:rPr lang="en-IN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visualizations.</a:t>
            </a:r>
          </a:p>
          <a:p>
            <a:pPr>
              <a:spcAft>
                <a:spcPts val="0"/>
              </a:spcAft>
            </a:pPr>
            <a:r>
              <a:rPr lang="en-IN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Integration Needs</a:t>
            </a: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Consider the tools you already use (Microsoft products vs. diverse data environments).</a:t>
            </a:r>
          </a:p>
          <a:p>
            <a:pPr>
              <a:spcAft>
                <a:spcPts val="0"/>
              </a:spcAft>
            </a:pPr>
            <a:r>
              <a:rPr lang="en-IN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Customization and Flexibility</a:t>
            </a: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Tableau excels in this area, while Power BI might be sufficient for most standard BI needs.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6452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FC02-2330-44CD-BE8A-ADDEABC7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Designing </a:t>
            </a:r>
            <a:r>
              <a:rPr lang="en-IN" sz="3200" b="1" dirty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Interactive</a:t>
            </a:r>
            <a:r>
              <a:rPr lang="en-IN" sz="32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 </a:t>
            </a:r>
            <a:r>
              <a:rPr lang="en-IN" sz="3200" b="1" dirty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Dashboards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highlight>
                <a:srgbClr val="FFFFFF"/>
              </a:highligh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6CCCB-8694-491B-83C3-71DEF568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IN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Know Your Audience</a:t>
            </a: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Customize dashboards based on the user's role and needs (e.g., executives vs. analysts).</a:t>
            </a:r>
          </a:p>
          <a:p>
            <a:pPr>
              <a:spcAft>
                <a:spcPts val="0"/>
              </a:spcAft>
            </a:pPr>
            <a:r>
              <a:rPr lang="en-IN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Hierarchy</a:t>
            </a: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Present high-level data first, allowing users to drill down into more detailed metrics.</a:t>
            </a:r>
          </a:p>
          <a:p>
            <a:pPr>
              <a:spcAft>
                <a:spcPts val="0"/>
              </a:spcAft>
            </a:pPr>
            <a:r>
              <a:rPr lang="en-IN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Visual Design</a:t>
            </a: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Prioritize simplicity, clarity, and visual appeal.</a:t>
            </a:r>
          </a:p>
          <a:p>
            <a:pPr>
              <a:spcAft>
                <a:spcPts val="0"/>
              </a:spcAft>
            </a:pP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 consistent </a:t>
            </a:r>
            <a:r>
              <a:rPr lang="en-IN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schemes and well-placed charts.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BC3B15-5524-4619-B18E-D74681F55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070" y="1"/>
            <a:ext cx="4463930" cy="182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52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FC02-2330-44CD-BE8A-ADDEABC7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Interactivity and User Experience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highlight>
                <a:srgbClr val="FFFFFF"/>
              </a:highligh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6CCCB-8694-491B-83C3-71DEF568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IN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Interactivity Features</a:t>
            </a: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Filters, drill-downs, tooltips, and parameter controls.</a:t>
            </a:r>
          </a:p>
          <a:p>
            <a:pPr>
              <a:spcAft>
                <a:spcPts val="0"/>
              </a:spcAft>
            </a:pP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Interactive elements should support, not overwhelm, the user.</a:t>
            </a:r>
          </a:p>
          <a:p>
            <a:pPr marL="0" indent="0">
              <a:spcAft>
                <a:spcPts val="0"/>
              </a:spcAft>
              <a:buNone/>
            </a:pPr>
            <a:endParaRPr lang="en-IN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IN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Design for Simplicity</a:t>
            </a: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Dashboards should be easy to navigate, even for non-technical users.</a:t>
            </a:r>
          </a:p>
          <a:p>
            <a:pPr>
              <a:spcAft>
                <a:spcPts val="0"/>
              </a:spcAft>
            </a:pP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Reduce unnecessary elements and keep visualizations focused</a:t>
            </a:r>
            <a:r>
              <a:rPr lang="en-IN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9776FA-ABE4-4C06-88D1-844CDE76A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070" y="0"/>
            <a:ext cx="4463930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38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FC02-2330-44CD-BE8A-ADDEABC7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Real-Time Data and Dashboards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highlight>
                <a:srgbClr val="FFFFFF"/>
              </a:highligh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6CCCB-8694-491B-83C3-71DEF568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IN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Importance of Real-Time Data</a:t>
            </a: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Dashboards should display real-time or near-real-time data to ensure relevance.</a:t>
            </a:r>
          </a:p>
          <a:p>
            <a:pPr marL="0" indent="0">
              <a:spcAft>
                <a:spcPts val="0"/>
              </a:spcAft>
              <a:buNone/>
            </a:pPr>
            <a:endParaRPr lang="en-IN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Real-Time Alerts</a:t>
            </a: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Set up automatic alerts when certain thresholds are reached to prompt action.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C54D5-EFEE-4086-97AE-0921B7D2D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376" y="0"/>
            <a:ext cx="4096624" cy="146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993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FC02-2330-44CD-BE8A-ADDEABC7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Advanced Visualization Techniques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highlight>
                <a:srgbClr val="FFFFFF"/>
              </a:highligh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6CCCB-8694-491B-83C3-71DEF568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IN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Heatmaps:</a:t>
            </a: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Used for displaying data intensity across geographical locations or time.</a:t>
            </a:r>
          </a:p>
          <a:p>
            <a:pPr>
              <a:spcAft>
                <a:spcPts val="0"/>
              </a:spcAft>
            </a:pPr>
            <a:r>
              <a:rPr lang="en-IN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Geographic Maps: </a:t>
            </a: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Helps visualize regional performance, sales distribution, etc.</a:t>
            </a:r>
          </a:p>
          <a:p>
            <a:pPr>
              <a:spcAft>
                <a:spcPts val="0"/>
              </a:spcAft>
            </a:pPr>
            <a:r>
              <a:rPr lang="en-IN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Time-Series Analysis: </a:t>
            </a: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Allows users to track changes over time and detect trends.</a:t>
            </a:r>
          </a:p>
          <a:p>
            <a:pPr>
              <a:spcAft>
                <a:spcPts val="0"/>
              </a:spcAft>
            </a:pPr>
            <a:r>
              <a:rPr lang="en-IN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Waterfall Charts: </a:t>
            </a: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Ideal for understanding how sequential data points impact an outcome.</a:t>
            </a:r>
          </a:p>
          <a:p>
            <a:pPr marL="0" indent="0">
              <a:spcAft>
                <a:spcPts val="0"/>
              </a:spcAft>
              <a:buNone/>
            </a:pPr>
            <a:endParaRPr lang="en-IN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C6D9E0-B493-4E51-9FE0-CF7E5652D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900" y="0"/>
            <a:ext cx="4356100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5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FC02-2330-44CD-BE8A-ADDEABC7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IN" sz="3200" b="1" dirty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Optimizing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6CCCB-8694-491B-83C3-71DEF568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0"/>
              </a:spcAft>
            </a:pPr>
            <a:r>
              <a:rPr lang="en-IN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Load Time: </a:t>
            </a: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Minimize the time it takes for dashboards to load by optimizing data queries.</a:t>
            </a:r>
          </a:p>
          <a:p>
            <a:pPr>
              <a:spcAft>
                <a:spcPts val="0"/>
              </a:spcAft>
            </a:pP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 aggregations and precomputed summaries to speed up performance.</a:t>
            </a:r>
          </a:p>
          <a:p>
            <a:pPr>
              <a:spcAft>
                <a:spcPts val="0"/>
              </a:spcAft>
            </a:pPr>
            <a:r>
              <a:rPr lang="en-IN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</a:t>
            </a:r>
            <a:r>
              <a:rPr lang="en-IN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Modeling</a:t>
            </a:r>
            <a:r>
              <a:rPr lang="en-IN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Ensure data is structured efficiently to reduce processing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F4F752-5ECF-48B3-A83E-C413F27D2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070" y="1"/>
            <a:ext cx="446393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1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188" y="654511"/>
            <a:ext cx="2552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5">
                    <a:lumMod val="50000"/>
                  </a:schemeClr>
                </a:solidFill>
              </a:rPr>
              <a:t>Outline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6DA592-52BC-446E-A840-00E6AFB77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070" y="-13252"/>
            <a:ext cx="4463930" cy="25109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AB494D-68DC-478F-8F25-64FDEA17CC0B}"/>
              </a:ext>
            </a:extLst>
          </p:cNvPr>
          <p:cNvSpPr txBox="1"/>
          <p:nvPr/>
        </p:nvSpPr>
        <p:spPr>
          <a:xfrm>
            <a:off x="9264708" y="6538578"/>
            <a:ext cx="2759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Shortest Distance from Data to Improvement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F207087-B279-4C55-95F7-D2D90D8F42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1731" y="6273902"/>
            <a:ext cx="1135765" cy="2890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4504" y="1362397"/>
            <a:ext cx="1114143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Introduction to BI Reporting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Static Reports vs. Interactive Dashboards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Benefits of Interactive Dashboards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Key Components of Interactive Dashboards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Tools for Building Interactive Dashboards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Power BI Overview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Tableau Overview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Tableau vs Power BI Comparison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Choosing the Right Tool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Designing Interactive Dashboards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Interactivity and User Experience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Real-Time Data and Dashboards</a:t>
            </a:r>
          </a:p>
        </p:txBody>
      </p:sp>
    </p:spTree>
    <p:extLst>
      <p:ext uri="{BB962C8B-B14F-4D97-AF65-F5344CB8AC3E}">
        <p14:creationId xmlns:p14="http://schemas.microsoft.com/office/powerpoint/2010/main" val="428127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FC02-2330-44CD-BE8A-ADDEABC7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11139"/>
            <a:ext cx="10515600" cy="815975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Comparison 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highlight>
                <a:srgbClr val="FFFFFF"/>
              </a:highlight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5E804E8-DAF8-47D1-ACBA-7133548B30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8053702"/>
              </p:ext>
            </p:extLst>
          </p:nvPr>
        </p:nvGraphicFramePr>
        <p:xfrm>
          <a:off x="457200" y="1042990"/>
          <a:ext cx="10515596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899">
                  <a:extLst>
                    <a:ext uri="{9D8B030D-6E8A-4147-A177-3AD203B41FA5}">
                      <a16:colId xmlns:a16="http://schemas.microsoft.com/office/drawing/2014/main" val="4273177849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3379361626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4078913495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2250055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Excel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Power BI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Tableau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446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Best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Everyday data analysis, basic reporting, and calculations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Microsoft-centric environments, small-to-mid-sized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 data analysis, advanced visualizations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727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User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Familiar, spreadsheet-based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User-friendly, Excel-like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Intuitive, powerful for complex analysis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30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Included in Microsoft Office (one-time purchase or subscription)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Affordable, with a free version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Higher cost, especially at scale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7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Data </a:t>
                      </a:r>
                      <a:r>
                        <a:rPr lang="en-IN" dirty="0" err="1"/>
                        <a:t>Modeling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modeling capabilities, limited to what Excel can handle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 with Power Query &amp; DAX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Excellent for data blending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09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Visualization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Basic charts and graphs, limited interactivity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Solid, but less customizable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Highly customizable and advanced visuals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544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Real-Time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real-time analysis capabilities without add-ins or external tools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Good, especially with Power BI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Excellent for real-time data feeds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362858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D7E391D6-BF9E-4EC4-B5A6-196FCFF58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070" y="1"/>
            <a:ext cx="4463930" cy="93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828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FC02-2330-44CD-BE8A-ADDEABC7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Best Practices for Dashboard Maintenance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highlight>
                <a:srgbClr val="FFFFFF"/>
              </a:highligh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6CCCB-8694-491B-83C3-71DEF568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IN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Regular Updates: </a:t>
            </a: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Continuously review and update dashboards to reflect new business needs or KPIs.</a:t>
            </a:r>
          </a:p>
          <a:p>
            <a:pPr>
              <a:spcAft>
                <a:spcPts val="0"/>
              </a:spcAft>
            </a:pPr>
            <a:r>
              <a:rPr lang="en-IN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User Feedback: </a:t>
            </a: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Gather regular feedback to improve dashboard usability and interactivity.</a:t>
            </a:r>
          </a:p>
          <a:p>
            <a:pPr>
              <a:spcAft>
                <a:spcPts val="0"/>
              </a:spcAft>
            </a:pPr>
            <a:r>
              <a:rPr lang="en-IN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Scalability: </a:t>
            </a: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Design dashboards that can grow with the business as new data sources and users are added.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C0727-B766-429E-9785-283EC36D1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0" y="0"/>
            <a:ext cx="3683000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68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FC02-2330-44CD-BE8A-ADDEABC7C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5">
                    <a:lumMod val="50000"/>
                  </a:schemeClr>
                </a:solidFill>
                <a:effectLst/>
                <a:latin typeface="+mn-lt"/>
                <a:ea typeface="Calibri" panose="020F0502020204030204" pitchFamily="34" charset="0"/>
              </a:rPr>
              <a:t>Conclusion &amp; Next Steps</a:t>
            </a:r>
            <a:endParaRPr lang="en-US" sz="3200" b="1" dirty="0">
              <a:solidFill>
                <a:schemeClr val="accent5">
                  <a:lumMod val="50000"/>
                </a:schemeClr>
              </a:solidFill>
              <a:highlight>
                <a:srgbClr val="FFFFFF"/>
              </a:highlight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6CCCB-8694-491B-83C3-71DEF5687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732"/>
            <a:ext cx="10515600" cy="4351338"/>
          </a:xfrm>
        </p:spPr>
        <p:txBody>
          <a:bodyPr>
            <a:noAutofit/>
          </a:bodyPr>
          <a:lstStyle/>
          <a:p>
            <a:pPr marL="0" indent="0">
              <a:spcAft>
                <a:spcPts val="0"/>
              </a:spcAft>
              <a:buNone/>
            </a:pPr>
            <a:r>
              <a:rPr lang="en-IN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Key Takeaways</a:t>
            </a:r>
          </a:p>
          <a:p>
            <a:pPr marL="0" indent="0">
              <a:spcAft>
                <a:spcPts val="0"/>
              </a:spcAft>
              <a:buNone/>
            </a:pPr>
            <a:endParaRPr lang="en-IN" sz="10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Interactive dashboards are a powerful tool for real-time decision-making and data exploration.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Choose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Power BI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ease of use, integration with Microsoft products, and cost-effectiveness.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Choose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Tableau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advanced visualizations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deeper data exploration, and handling large or complex datasets. </a:t>
            </a:r>
          </a:p>
          <a:p>
            <a:pPr>
              <a:spcAft>
                <a:spcPts val="0"/>
              </a:spcAft>
            </a:pPr>
            <a:endParaRPr lang="en-IN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5DD58-6AEB-4E20-9D46-716F3F482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070" y="1"/>
            <a:ext cx="4463930" cy="194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82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6DA592-52BC-446E-A840-00E6AFB77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070" y="-13252"/>
            <a:ext cx="4463930" cy="25109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AB494D-68DC-478F-8F25-64FDEA17CC0B}"/>
              </a:ext>
            </a:extLst>
          </p:cNvPr>
          <p:cNvSpPr txBox="1"/>
          <p:nvPr/>
        </p:nvSpPr>
        <p:spPr>
          <a:xfrm>
            <a:off x="9264708" y="6538578"/>
            <a:ext cx="2759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Shortest Distance from Data to Improvement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F207087-B279-4C55-95F7-D2D90D8F42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1731" y="6273902"/>
            <a:ext cx="1135765" cy="289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147C96-D593-4D10-8B24-2B1A25489F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85" y="973123"/>
            <a:ext cx="4979115" cy="25487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098B4C-AE6E-48F1-8879-6D7C510E09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070" y="973124"/>
            <a:ext cx="4848836" cy="25487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DC1732-9037-4915-B910-8D282FF7F0E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474" y="3769864"/>
            <a:ext cx="6140742" cy="28918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9B62FB-6478-4619-850A-5D618ECF8020}"/>
              </a:ext>
            </a:extLst>
          </p:cNvPr>
          <p:cNvSpPr txBox="1"/>
          <p:nvPr/>
        </p:nvSpPr>
        <p:spPr>
          <a:xfrm>
            <a:off x="599564" y="264375"/>
            <a:ext cx="6640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Sample Dashboard’s</a:t>
            </a:r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244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C911A29-E51F-4677-A611-54602AAFAD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47498"/>
            <a:ext cx="932086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Sample Dashboard’s</a:t>
            </a:r>
            <a:endParaRPr lang="en-IN" sz="32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CB0AF7-2D86-4EC7-9CBD-AED266D25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74459"/>
            <a:ext cx="4740479" cy="27139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EB4787-75E5-49ED-8F37-40B443043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070" y="-13252"/>
            <a:ext cx="4463930" cy="25109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73AC76-34AC-4821-88A5-349FAACE86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209" y="1174458"/>
            <a:ext cx="4463931" cy="2713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E20D6B-2A4E-46D9-8D81-5A65674C514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818" y="4068360"/>
            <a:ext cx="4840448" cy="26344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3AF32D-4F57-4952-85BC-F2846FAC708B}"/>
              </a:ext>
            </a:extLst>
          </p:cNvPr>
          <p:cNvSpPr txBox="1"/>
          <p:nvPr/>
        </p:nvSpPr>
        <p:spPr>
          <a:xfrm>
            <a:off x="9264708" y="6538578"/>
            <a:ext cx="2759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Shortest Distance from Data to Improvement</a:t>
            </a: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8D9226CD-C435-457A-B416-953A36F915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1731" y="6273902"/>
            <a:ext cx="1135765" cy="28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479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6DA592-52BC-446E-A840-00E6AFB77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070" y="0"/>
            <a:ext cx="4463930" cy="25109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AB494D-68DC-478F-8F25-64FDEA17CC0B}"/>
              </a:ext>
            </a:extLst>
          </p:cNvPr>
          <p:cNvSpPr txBox="1"/>
          <p:nvPr/>
        </p:nvSpPr>
        <p:spPr>
          <a:xfrm>
            <a:off x="9264708" y="6538578"/>
            <a:ext cx="2759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Shortest Distance from Data to Improvement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5F207087-B279-4C55-95F7-D2D90D8F42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1731" y="6273902"/>
            <a:ext cx="1135765" cy="2890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524001" y="2556769"/>
            <a:ext cx="79729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solidFill>
                  <a:srgbClr val="002060"/>
                </a:solidFill>
              </a:rPr>
              <a:t>Any Questions ?</a:t>
            </a:r>
          </a:p>
          <a:p>
            <a:pPr algn="ctr"/>
            <a:r>
              <a:rPr lang="en-IN" sz="6600" b="1" dirty="0">
                <a:solidFill>
                  <a:srgbClr val="002060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481544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6DA592-52BC-446E-A840-00E6AFB77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777" y="62"/>
            <a:ext cx="4463930" cy="25109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AB494D-68DC-478F-8F25-64FDEA17CC0B}"/>
              </a:ext>
            </a:extLst>
          </p:cNvPr>
          <p:cNvSpPr txBox="1"/>
          <p:nvPr/>
        </p:nvSpPr>
        <p:spPr>
          <a:xfrm>
            <a:off x="9264708" y="6538578"/>
            <a:ext cx="2759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Shortest Distance from Data to Improvement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F207087-B279-4C55-95F7-D2D90D8F42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1731" y="6273902"/>
            <a:ext cx="1135765" cy="289036"/>
          </a:xfrm>
          <a:prstGeom prst="rect">
            <a:avLst/>
          </a:prstGeom>
        </p:spPr>
      </p:pic>
      <p:sp>
        <p:nvSpPr>
          <p:cNvPr id="17" name="Subtitle 16">
            <a:extLst>
              <a:ext uri="{FF2B5EF4-FFF2-40B4-BE49-F238E27FC236}">
                <a16:creationId xmlns:a16="http://schemas.microsoft.com/office/drawing/2014/main" id="{FB954B72-83CB-49B1-9FCD-897DC2B73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986" y="1607497"/>
            <a:ext cx="2733677" cy="1400175"/>
          </a:xfrm>
        </p:spPr>
        <p:txBody>
          <a:bodyPr/>
          <a:lstStyle/>
          <a:p>
            <a:r>
              <a:rPr lang="en-IN" sz="2000" b="1" dirty="0">
                <a:solidFill>
                  <a:schemeClr val="bg1"/>
                </a:solidFill>
              </a:rPr>
              <a:t>Load Testing: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A5D290-158A-6E8D-6666-29B09BDF4249}"/>
              </a:ext>
            </a:extLst>
          </p:cNvPr>
          <p:cNvSpPr txBox="1"/>
          <p:nvPr/>
        </p:nvSpPr>
        <p:spPr>
          <a:xfrm>
            <a:off x="529389" y="1953644"/>
            <a:ext cx="87353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Advanced Visualization Techniques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Optimizing Performance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Responsive Design in Dashboards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Common Pitfalls in Dashboard Design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Best Practices for Dashboard Maintenance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 Dashboard Security Considerations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Future Trends in BI Dashboards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Conclusion &amp; Next Steps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109C53-A851-41F8-9032-0F4F66AAFDAC}"/>
              </a:ext>
            </a:extLst>
          </p:cNvPr>
          <p:cNvSpPr txBox="1"/>
          <p:nvPr/>
        </p:nvSpPr>
        <p:spPr>
          <a:xfrm flipH="1">
            <a:off x="6261950" y="1586292"/>
            <a:ext cx="2821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Volume Testing:</a:t>
            </a:r>
          </a:p>
        </p:txBody>
      </p:sp>
    </p:spTree>
    <p:extLst>
      <p:ext uri="{BB962C8B-B14F-4D97-AF65-F5344CB8AC3E}">
        <p14:creationId xmlns:p14="http://schemas.microsoft.com/office/powerpoint/2010/main" val="3381581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6DA592-52BC-446E-A840-00E6AFB77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070" y="0"/>
            <a:ext cx="4463930" cy="25109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352" y="607747"/>
            <a:ext cx="7225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5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Introduction to BI Reporting</a:t>
            </a:r>
            <a:endParaRPr lang="en-IN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AB494D-68DC-478F-8F25-64FDEA17CC0B}"/>
              </a:ext>
            </a:extLst>
          </p:cNvPr>
          <p:cNvSpPr txBox="1"/>
          <p:nvPr/>
        </p:nvSpPr>
        <p:spPr>
          <a:xfrm>
            <a:off x="9264708" y="6538578"/>
            <a:ext cx="2759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Shortest Distance from Data to Improvement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F207087-B279-4C55-95F7-D2D90D8F42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1731" y="6273902"/>
            <a:ext cx="1135765" cy="28903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2352" y="1195589"/>
            <a:ext cx="1093671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IN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What is Business Intelligence (BI)?</a:t>
            </a:r>
          </a:p>
          <a:p>
            <a:pPr>
              <a:spcAft>
                <a:spcPts val="0"/>
              </a:spcAft>
            </a:pPr>
            <a:endParaRPr lang="en-IN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 refers to the technology and practices used to </a:t>
            </a:r>
            <a:r>
              <a:rPr lang="en-IN" sz="2800" dirty="0" err="1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nalyze</a:t>
            </a: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and present business data.</a:t>
            </a:r>
          </a:p>
          <a:p>
            <a:pPr>
              <a:spcAft>
                <a:spcPts val="0"/>
              </a:spcAft>
            </a:pP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 helps organizations make informed, data-driven decisions.</a:t>
            </a:r>
          </a:p>
          <a:p>
            <a:pPr>
              <a:spcAft>
                <a:spcPts val="0"/>
              </a:spcAft>
            </a:pP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Evolution of BI Reporting</a:t>
            </a:r>
          </a:p>
          <a:p>
            <a:pPr>
              <a:spcAft>
                <a:spcPts val="0"/>
              </a:spcAft>
            </a:pP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From static, manual reports to dynamic, interactive dashboards.</a:t>
            </a:r>
          </a:p>
          <a:p>
            <a:pPr>
              <a:spcAft>
                <a:spcPts val="0"/>
              </a:spcAft>
            </a:pPr>
            <a:endParaRPr lang="en-IN" sz="28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Early days reporting ?</a:t>
            </a:r>
          </a:p>
          <a:p>
            <a:pPr>
              <a:spcAft>
                <a:spcPts val="0"/>
              </a:spcAft>
            </a:pPr>
            <a:endParaRPr lang="en-IN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IN" sz="2800" dirty="0">
                <a:ea typeface="Calibri" panose="020F0502020204030204" pitchFamily="34" charset="0"/>
                <a:cs typeface="Times New Roman" panose="02020603050405020304" pitchFamily="18" charset="0"/>
              </a:rPr>
              <a:t>In early days we can use only static reports that made in EXCEL only or any other static reporting tool </a:t>
            </a:r>
            <a:endParaRPr lang="en-IN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ctr">
              <a:lnSpc>
                <a:spcPct val="150000"/>
              </a:lnSpc>
            </a:pPr>
            <a:endParaRPr lang="en-US" sz="2400" dirty="0"/>
          </a:p>
          <a:p>
            <a:pPr fontAlgn="ctr">
              <a:lnSpc>
                <a:spcPct val="150000"/>
              </a:lnSpc>
            </a:pPr>
            <a:r>
              <a:rPr lang="en-US" sz="2400" dirty="0"/>
              <a:t> </a:t>
            </a:r>
            <a:endParaRPr lang="en-I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355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6DA592-52BC-446E-A840-00E6AFB77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777" y="62"/>
            <a:ext cx="4463930" cy="25109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AB494D-68DC-478F-8F25-64FDEA17CC0B}"/>
              </a:ext>
            </a:extLst>
          </p:cNvPr>
          <p:cNvSpPr txBox="1"/>
          <p:nvPr/>
        </p:nvSpPr>
        <p:spPr>
          <a:xfrm>
            <a:off x="9264708" y="6538578"/>
            <a:ext cx="2759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Shortest Distance from Data to Improvement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F207087-B279-4C55-95F7-D2D90D8F42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1731" y="6273902"/>
            <a:ext cx="1135765" cy="289036"/>
          </a:xfrm>
          <a:prstGeom prst="rect">
            <a:avLst/>
          </a:prstGeom>
        </p:spPr>
      </p:pic>
      <p:sp>
        <p:nvSpPr>
          <p:cNvPr id="17" name="Subtitle 16">
            <a:extLst>
              <a:ext uri="{FF2B5EF4-FFF2-40B4-BE49-F238E27FC236}">
                <a16:creationId xmlns:a16="http://schemas.microsoft.com/office/drawing/2014/main" id="{FB954B72-83CB-49B1-9FCD-897DC2B73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2986" y="1607497"/>
            <a:ext cx="2733677" cy="1400175"/>
          </a:xfrm>
        </p:spPr>
        <p:txBody>
          <a:bodyPr/>
          <a:lstStyle/>
          <a:p>
            <a:r>
              <a:rPr lang="en-IN" sz="2000" b="1" dirty="0">
                <a:solidFill>
                  <a:schemeClr val="bg1"/>
                </a:solidFill>
              </a:rPr>
              <a:t>Load Testing: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A5D290-158A-6E8D-6666-29B09BDF4249}"/>
              </a:ext>
            </a:extLst>
          </p:cNvPr>
          <p:cNvSpPr txBox="1"/>
          <p:nvPr/>
        </p:nvSpPr>
        <p:spPr>
          <a:xfrm>
            <a:off x="2045296" y="1953644"/>
            <a:ext cx="19097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n which we check application for its performance at normal and peak usage.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109C53-A851-41F8-9032-0F4F66AAFDAC}"/>
              </a:ext>
            </a:extLst>
          </p:cNvPr>
          <p:cNvSpPr txBox="1"/>
          <p:nvPr/>
        </p:nvSpPr>
        <p:spPr>
          <a:xfrm flipH="1">
            <a:off x="6261950" y="1586292"/>
            <a:ext cx="2821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Volume Testing: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4305F0-7871-40A6-B6DB-7EFD1FCF80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36" y="1193800"/>
            <a:ext cx="9403282" cy="5181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110E5A-CF2E-42AC-97C3-82F7764EFA02}"/>
              </a:ext>
            </a:extLst>
          </p:cNvPr>
          <p:cNvSpPr txBox="1"/>
          <p:nvPr/>
        </p:nvSpPr>
        <p:spPr>
          <a:xfrm>
            <a:off x="939800" y="355600"/>
            <a:ext cx="6591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AIR QUALITY DASHBOARD</a:t>
            </a:r>
            <a:endParaRPr lang="en-IN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90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575" y="395368"/>
            <a:ext cx="9293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IN" sz="3200" b="1" dirty="0">
                <a:solidFill>
                  <a:schemeClr val="accent5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Static Reports vs. Interactive Dashboards</a:t>
            </a:r>
            <a:endParaRPr lang="en-US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6DA592-52BC-446E-A840-00E6AFB77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070" y="50422"/>
            <a:ext cx="4463930" cy="25109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AB494D-68DC-478F-8F25-64FDEA17CC0B}"/>
              </a:ext>
            </a:extLst>
          </p:cNvPr>
          <p:cNvSpPr txBox="1"/>
          <p:nvPr/>
        </p:nvSpPr>
        <p:spPr>
          <a:xfrm>
            <a:off x="9264708" y="6538578"/>
            <a:ext cx="2759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Shortest Distance from Data to Improvement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F207087-B279-4C55-95F7-D2D90D8F42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1731" y="6273902"/>
            <a:ext cx="1135765" cy="289036"/>
          </a:xfrm>
          <a:prstGeom prst="rect">
            <a:avLst/>
          </a:prstGeom>
        </p:spPr>
      </p:pic>
      <p:sp>
        <p:nvSpPr>
          <p:cNvPr id="17" name="Subtitle 16">
            <a:extLst>
              <a:ext uri="{FF2B5EF4-FFF2-40B4-BE49-F238E27FC236}">
                <a16:creationId xmlns:a16="http://schemas.microsoft.com/office/drawing/2014/main" id="{FB954B72-83CB-49B1-9FCD-897DC2B73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838" y="1554477"/>
            <a:ext cx="10230872" cy="4189376"/>
          </a:xfrm>
        </p:spPr>
        <p:txBody>
          <a:bodyPr>
            <a:noAutofit/>
          </a:bodyPr>
          <a:lstStyle/>
          <a:p>
            <a:pPr algn="l">
              <a:spcAft>
                <a:spcPts val="0"/>
              </a:spcAft>
            </a:pPr>
            <a:r>
              <a:rPr lang="en-IN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Static Reports:</a:t>
            </a:r>
          </a:p>
          <a:p>
            <a:pPr algn="l">
              <a:spcAft>
                <a:spcPts val="0"/>
              </a:spcAft>
            </a:pP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Fixed layout, limited interaction, typically created in Excel or PDFs.</a:t>
            </a:r>
          </a:p>
          <a:p>
            <a:pPr algn="l">
              <a:spcAft>
                <a:spcPts val="0"/>
              </a:spcAft>
            </a:pP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Best for archival, compliance, or one-off reporting needs.</a:t>
            </a:r>
          </a:p>
          <a:p>
            <a:pPr algn="l">
              <a:spcAft>
                <a:spcPts val="0"/>
              </a:spcAft>
            </a:pPr>
            <a:endParaRPr lang="en-IN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IN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Interactive Dashboards:</a:t>
            </a:r>
          </a:p>
          <a:p>
            <a:pPr algn="l">
              <a:spcAft>
                <a:spcPts val="0"/>
              </a:spcAft>
            </a:pP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Live, dynamic reports with interactive elements.</a:t>
            </a:r>
          </a:p>
          <a:p>
            <a:pPr algn="l"/>
            <a:r>
              <a:rPr lang="en-IN" sz="2800" dirty="0">
                <a:effectLst/>
                <a:ea typeface="Calibri" panose="020F0502020204030204" pitchFamily="34" charset="0"/>
              </a:rPr>
              <a:t>Enable drilldowns, real-time data, and ad-hoc analysis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994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2128" y="408809"/>
            <a:ext cx="929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IN" sz="3200" b="1" dirty="0">
                <a:solidFill>
                  <a:schemeClr val="accent5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Benefits of Interactive Dashboards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6DA592-52BC-446E-A840-00E6AFB77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419" y="84311"/>
            <a:ext cx="4463930" cy="25109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AB494D-68DC-478F-8F25-64FDEA17CC0B}"/>
              </a:ext>
            </a:extLst>
          </p:cNvPr>
          <p:cNvSpPr txBox="1"/>
          <p:nvPr/>
        </p:nvSpPr>
        <p:spPr>
          <a:xfrm>
            <a:off x="9264708" y="6538578"/>
            <a:ext cx="2759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Shortest Distance from Data to Improvement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F207087-B279-4C55-95F7-D2D90D8F42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1731" y="6273902"/>
            <a:ext cx="1135765" cy="2890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109C53-A851-41F8-9032-0F4F66AAFDAC}"/>
              </a:ext>
            </a:extLst>
          </p:cNvPr>
          <p:cNvSpPr txBox="1"/>
          <p:nvPr/>
        </p:nvSpPr>
        <p:spPr>
          <a:xfrm flipH="1">
            <a:off x="6029683" y="1531776"/>
            <a:ext cx="2821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Check Responsiveness: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84AA09-8AF4-460B-9BB4-D7773909EF25}"/>
              </a:ext>
            </a:extLst>
          </p:cNvPr>
          <p:cNvSpPr txBox="1"/>
          <p:nvPr/>
        </p:nvSpPr>
        <p:spPr>
          <a:xfrm>
            <a:off x="311985" y="1683915"/>
            <a:ext cx="109208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IN" sz="28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1) </a:t>
            </a:r>
            <a:r>
              <a:rPr lang="en-IN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Improved Data Exploration: </a:t>
            </a: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Users can filter, drill down, and </a:t>
            </a:r>
            <a:r>
              <a:rPr lang="en-IN" sz="2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data on-demand.</a:t>
            </a:r>
          </a:p>
          <a:p>
            <a:pPr>
              <a:spcAft>
                <a:spcPts val="0"/>
              </a:spcAft>
            </a:pPr>
            <a:r>
              <a:rPr lang="en-IN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2) Real-Time Insights: </a:t>
            </a: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Dashboards reflect up-to-date data, ensuring timely decision-making.</a:t>
            </a:r>
          </a:p>
          <a:p>
            <a:pPr>
              <a:spcAft>
                <a:spcPts val="0"/>
              </a:spcAft>
            </a:pPr>
            <a:r>
              <a:rPr lang="en-IN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3) Better Decision-Making: </a:t>
            </a: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Visual representation helps uncover trends, patterns, and anomalies.</a:t>
            </a:r>
          </a:p>
          <a:p>
            <a:pPr>
              <a:spcAft>
                <a:spcPts val="0"/>
              </a:spcAft>
            </a:pPr>
            <a:r>
              <a:rPr lang="en-IN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4) Enhanced User Engagement: </a:t>
            </a: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Interactive features create more engaging and personalized user experiences</a:t>
            </a:r>
            <a:r>
              <a:rPr lang="en-IN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2448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9363" y="182537"/>
            <a:ext cx="929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IN" sz="3200" b="1" dirty="0">
                <a:solidFill>
                  <a:schemeClr val="accent5">
                    <a:lumMod val="50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Key Components of Interactive Dashboards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6DA592-52BC-446E-A840-00E6AFB77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419" y="84311"/>
            <a:ext cx="4463930" cy="25109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AB494D-68DC-478F-8F25-64FDEA17CC0B}"/>
              </a:ext>
            </a:extLst>
          </p:cNvPr>
          <p:cNvSpPr txBox="1"/>
          <p:nvPr/>
        </p:nvSpPr>
        <p:spPr>
          <a:xfrm>
            <a:off x="9264708" y="6538578"/>
            <a:ext cx="2759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Shortest Distance from Data to Improvement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F207087-B279-4C55-95F7-D2D90D8F42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1731" y="6273902"/>
            <a:ext cx="1135765" cy="2890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109C53-A851-41F8-9032-0F4F66AAFDAC}"/>
              </a:ext>
            </a:extLst>
          </p:cNvPr>
          <p:cNvSpPr txBox="1"/>
          <p:nvPr/>
        </p:nvSpPr>
        <p:spPr>
          <a:xfrm flipH="1">
            <a:off x="6029683" y="1531776"/>
            <a:ext cx="2821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Check Responsiveness: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84AA09-8AF4-460B-9BB4-D7773909EF25}"/>
              </a:ext>
            </a:extLst>
          </p:cNvPr>
          <p:cNvSpPr txBox="1"/>
          <p:nvPr/>
        </p:nvSpPr>
        <p:spPr>
          <a:xfrm>
            <a:off x="479363" y="1370543"/>
            <a:ext cx="976612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IN" sz="28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1) </a:t>
            </a:r>
            <a:r>
              <a:rPr lang="en-IN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Data Sources: </a:t>
            </a: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Integration with various data sources, like databases, APIs, and cloud platforms.</a:t>
            </a:r>
          </a:p>
          <a:p>
            <a:pPr>
              <a:spcAft>
                <a:spcPts val="0"/>
              </a:spcAft>
            </a:pPr>
            <a:r>
              <a:rPr lang="en-IN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2) Visualizations: </a:t>
            </a: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Graphs, charts, tables, heatmaps, and KPIs.</a:t>
            </a:r>
          </a:p>
          <a:p>
            <a:pPr>
              <a:spcAft>
                <a:spcPts val="0"/>
              </a:spcAft>
            </a:pPr>
            <a:r>
              <a:rPr lang="en-IN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3) Interactivity: </a:t>
            </a: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Features like filters, drilldowns, dynamic text, and parameter controls.</a:t>
            </a:r>
          </a:p>
          <a:p>
            <a:pPr>
              <a:spcAft>
                <a:spcPts val="0"/>
              </a:spcAft>
            </a:pPr>
            <a:r>
              <a:rPr lang="en-IN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4) User Interface: </a:t>
            </a: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Clean and intuitive designs for easy navigation.</a:t>
            </a:r>
          </a:p>
          <a:p>
            <a:pPr>
              <a:spcAft>
                <a:spcPts val="0"/>
              </a:spcAft>
            </a:pPr>
            <a:r>
              <a:rPr lang="en-IN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5) Data Refresh: </a:t>
            </a: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Auto-refresh data and real-time alerts.</a:t>
            </a:r>
          </a:p>
          <a:p>
            <a:pPr>
              <a:spcAft>
                <a:spcPts val="0"/>
              </a:spcAft>
            </a:pPr>
            <a:endParaRPr lang="en-IN" sz="18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537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616" y="73201"/>
            <a:ext cx="9293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en-IN" sz="3200" b="1" dirty="0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Tools for Building </a:t>
            </a:r>
            <a:r>
              <a:rPr lang="en-IN" sz="3200" b="1" dirty="0">
                <a:solidFill>
                  <a:schemeClr val="accent5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Interactive</a:t>
            </a:r>
            <a:r>
              <a:rPr lang="en-IN" sz="3200" b="1" dirty="0">
                <a:solidFill>
                  <a:schemeClr val="accent1">
                    <a:lumMod val="50000"/>
                  </a:schemeClr>
                </a:solidFill>
                <a:effectLst/>
                <a:ea typeface="Calibri" panose="020F0502020204030204" pitchFamily="34" charset="0"/>
              </a:rPr>
              <a:t> Dashboards</a:t>
            </a:r>
            <a:endParaRPr lang="en-IN" sz="3200" b="1" dirty="0">
              <a:solidFill>
                <a:schemeClr val="accent1">
                  <a:lumMod val="50000"/>
                </a:schemeClr>
              </a:solidFill>
              <a:highlight>
                <a:srgbClr val="FFFFFF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6DA592-52BC-446E-A840-00E6AFB77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070" y="-13252"/>
            <a:ext cx="4463930" cy="25109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AB494D-68DC-478F-8F25-64FDEA17CC0B}"/>
              </a:ext>
            </a:extLst>
          </p:cNvPr>
          <p:cNvSpPr txBox="1"/>
          <p:nvPr/>
        </p:nvSpPr>
        <p:spPr>
          <a:xfrm>
            <a:off x="9264708" y="6538578"/>
            <a:ext cx="2759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Shortest Distance from Data to Improvement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F207087-B279-4C55-95F7-D2D90D8F42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91731" y="6273902"/>
            <a:ext cx="1135765" cy="2890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C9663D-26EE-4F0C-AAB7-08564AC3599C}"/>
              </a:ext>
            </a:extLst>
          </p:cNvPr>
          <p:cNvSpPr txBox="1"/>
          <p:nvPr/>
        </p:nvSpPr>
        <p:spPr>
          <a:xfrm>
            <a:off x="331616" y="1168874"/>
            <a:ext cx="1046011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Power BI: </a:t>
            </a: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Microsoft tool known for its drag-and-drop simplicity and integration with Microsoft products.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Tableau:</a:t>
            </a: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Renowned for its powerful data visualizations and flexible interactivity.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Looker:</a:t>
            </a: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Focuses on simple user experiences and cloud-based data exploration.</a:t>
            </a:r>
          </a:p>
          <a:p>
            <a:pPr marL="457200" indent="-4572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D3.js: </a:t>
            </a:r>
            <a:r>
              <a:rPr lang="en-IN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JavaScript library for custom interactive visualizations.</a:t>
            </a:r>
          </a:p>
        </p:txBody>
      </p:sp>
    </p:spTree>
    <p:extLst>
      <p:ext uri="{BB962C8B-B14F-4D97-AF65-F5344CB8AC3E}">
        <p14:creationId xmlns:p14="http://schemas.microsoft.com/office/powerpoint/2010/main" val="3613645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38558</TotalTime>
  <Words>1403</Words>
  <Application>Microsoft Office PowerPoint</Application>
  <PresentationFormat>Widescreen</PresentationFormat>
  <Paragraphs>192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Tableau vs Power BI</vt:lpstr>
      <vt:lpstr>PowerPoint Presentation</vt:lpstr>
      <vt:lpstr>PowerPoint Presentation</vt:lpstr>
      <vt:lpstr>Designing Interactive Dashboards</vt:lpstr>
      <vt:lpstr>Interactivity and User Experience</vt:lpstr>
      <vt:lpstr>Real-Time Data and Dashboards</vt:lpstr>
      <vt:lpstr>Advanced Visualization Techniques</vt:lpstr>
      <vt:lpstr>Optimizing Performance</vt:lpstr>
      <vt:lpstr>Comparison </vt:lpstr>
      <vt:lpstr>Best Practices for Dashboard Maintenance</vt:lpstr>
      <vt:lpstr>Conclusion &amp; Next Steps</vt:lpstr>
      <vt:lpstr>PowerPoint Presentation</vt:lpstr>
      <vt:lpstr>Sample Dashboard’s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Ajay Kasbe</dc:creator>
  <cp:lastModifiedBy>Ankit Tayde</cp:lastModifiedBy>
  <cp:revision>374</cp:revision>
  <dcterms:created xsi:type="dcterms:W3CDTF">2022-11-10T12:13:01Z</dcterms:created>
  <dcterms:modified xsi:type="dcterms:W3CDTF">2024-12-16T14:08:25Z</dcterms:modified>
</cp:coreProperties>
</file>