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60" r:id="rId3"/>
    <p:sldId id="258" r:id="rId4"/>
    <p:sldId id="257"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8D3D30-0CC2-424D-B1AF-C84396BDA026}">
          <p14:sldIdLst>
            <p14:sldId id="256"/>
            <p14:sldId id="260"/>
            <p14:sldId id="258"/>
            <p14:sldId id="257"/>
            <p14:sldId id="259"/>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8" d="100"/>
          <a:sy n="68"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E3B716C-743D-493D-A319-96DB73EC9397}"/>
              </a:ext>
            </a:extLst>
          </p:cNvPr>
          <p:cNvSpPr/>
          <p:nvPr/>
        </p:nvSpPr>
        <p:spPr>
          <a:xfrm>
            <a:off x="1820933" y="786844"/>
            <a:ext cx="9844363"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5400" b="1" dirty="0">
                <a:ln/>
                <a:solidFill>
                  <a:schemeClr val="accent3"/>
                </a:solidFill>
              </a:rPr>
              <a:t>Barkatullah University Bhopal</a:t>
            </a:r>
          </a:p>
        </p:txBody>
      </p:sp>
      <p:pic>
        <p:nvPicPr>
          <p:cNvPr id="2053" name="Picture 5" descr="Image result for bu bhopal logo">
            <a:extLst>
              <a:ext uri="{FF2B5EF4-FFF2-40B4-BE49-F238E27FC236}">
                <a16:creationId xmlns:a16="http://schemas.microsoft.com/office/drawing/2014/main" id="{9E30E846-43F2-42BF-BEA0-BD43DBDFC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843" y="2264899"/>
            <a:ext cx="2096085" cy="19694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2FD0C74-7248-413D-BF77-47F9DDCE9199}"/>
              </a:ext>
            </a:extLst>
          </p:cNvPr>
          <p:cNvSpPr txBox="1"/>
          <p:nvPr/>
        </p:nvSpPr>
        <p:spPr>
          <a:xfrm>
            <a:off x="4065563" y="4459458"/>
            <a:ext cx="4009292" cy="369332"/>
          </a:xfrm>
          <a:prstGeom prst="rect">
            <a:avLst/>
          </a:prstGeom>
          <a:noFill/>
        </p:spPr>
        <p:txBody>
          <a:bodyPr wrap="square" rtlCol="0">
            <a:spAutoFit/>
          </a:bodyPr>
          <a:lstStyle/>
          <a:p>
            <a:pPr algn="ctr"/>
            <a:r>
              <a:rPr lang="en-US"/>
              <a:t>(SESSION: 2022 - 2023)</a:t>
            </a:r>
            <a:endParaRPr lang="en-IN" dirty="0"/>
          </a:p>
        </p:txBody>
      </p:sp>
      <p:sp>
        <p:nvSpPr>
          <p:cNvPr id="14" name="TextBox 13">
            <a:extLst>
              <a:ext uri="{FF2B5EF4-FFF2-40B4-BE49-F238E27FC236}">
                <a16:creationId xmlns:a16="http://schemas.microsoft.com/office/drawing/2014/main" id="{A064EEEC-45B7-4FC7-AE60-5DEDA5693D09}"/>
              </a:ext>
            </a:extLst>
          </p:cNvPr>
          <p:cNvSpPr txBox="1"/>
          <p:nvPr/>
        </p:nvSpPr>
        <p:spPr>
          <a:xfrm>
            <a:off x="1919407" y="5205045"/>
            <a:ext cx="2821405" cy="1200329"/>
          </a:xfrm>
          <a:prstGeom prst="rect">
            <a:avLst/>
          </a:prstGeom>
          <a:noFill/>
        </p:spPr>
        <p:txBody>
          <a:bodyPr wrap="square" rtlCol="0">
            <a:spAutoFit/>
          </a:bodyPr>
          <a:lstStyle/>
          <a:p>
            <a:pPr algn="ctr"/>
            <a:r>
              <a:rPr lang="en-US" b="1" dirty="0"/>
              <a:t>Submitted by</a:t>
            </a:r>
            <a:endParaRPr lang="en-IN" dirty="0"/>
          </a:p>
          <a:p>
            <a:pPr algn="ctr"/>
            <a:endParaRPr lang="en-IN" dirty="0"/>
          </a:p>
          <a:p>
            <a:pPr algn="ctr"/>
            <a:r>
              <a:rPr lang="en-IN" dirty="0"/>
              <a:t>Name - Ankit Gautam</a:t>
            </a:r>
          </a:p>
          <a:p>
            <a:pPr algn="ctr"/>
            <a:r>
              <a:rPr lang="en-IN" dirty="0"/>
              <a:t>Branch – MCA(3</a:t>
            </a:r>
            <a:r>
              <a:rPr lang="en-IN" baseline="30000" dirty="0"/>
              <a:t>rd</a:t>
            </a:r>
            <a:r>
              <a:rPr lang="en-IN" dirty="0"/>
              <a:t> </a:t>
            </a:r>
            <a:r>
              <a:rPr lang="en-IN" dirty="0" err="1"/>
              <a:t>sem</a:t>
            </a:r>
            <a:r>
              <a:rPr lang="en-IN" dirty="0"/>
              <a:t>) </a:t>
            </a:r>
          </a:p>
        </p:txBody>
      </p:sp>
      <p:sp>
        <p:nvSpPr>
          <p:cNvPr id="15" name="TextBox 14">
            <a:extLst>
              <a:ext uri="{FF2B5EF4-FFF2-40B4-BE49-F238E27FC236}">
                <a16:creationId xmlns:a16="http://schemas.microsoft.com/office/drawing/2014/main" id="{B97D9DCD-AF06-4AAB-8B66-25B331322ED7}"/>
              </a:ext>
            </a:extLst>
          </p:cNvPr>
          <p:cNvSpPr txBox="1"/>
          <p:nvPr/>
        </p:nvSpPr>
        <p:spPr>
          <a:xfrm>
            <a:off x="7695028" y="5205045"/>
            <a:ext cx="2577565" cy="1200329"/>
          </a:xfrm>
          <a:prstGeom prst="rect">
            <a:avLst/>
          </a:prstGeom>
          <a:noFill/>
        </p:spPr>
        <p:txBody>
          <a:bodyPr wrap="square" rtlCol="0">
            <a:spAutoFit/>
          </a:bodyPr>
          <a:lstStyle/>
          <a:p>
            <a:pPr algn="ctr"/>
            <a:r>
              <a:rPr lang="en-US" b="1" dirty="0"/>
              <a:t>Submitted to</a:t>
            </a:r>
            <a:endParaRPr lang="en-IN" dirty="0"/>
          </a:p>
          <a:p>
            <a:pPr algn="ctr"/>
            <a:endParaRPr lang="en-IN" dirty="0"/>
          </a:p>
          <a:p>
            <a:pPr algn="ctr"/>
            <a:r>
              <a:rPr lang="en-IN" dirty="0"/>
              <a:t>Pr. Shailendra Kumar Tiwari</a:t>
            </a:r>
          </a:p>
        </p:txBody>
      </p:sp>
    </p:spTree>
    <p:extLst>
      <p:ext uri="{BB962C8B-B14F-4D97-AF65-F5344CB8AC3E}">
        <p14:creationId xmlns:p14="http://schemas.microsoft.com/office/powerpoint/2010/main" val="422567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34F193-749C-4FBB-9739-BB65F3ABB089}"/>
              </a:ext>
            </a:extLst>
          </p:cNvPr>
          <p:cNvSpPr txBox="1"/>
          <p:nvPr/>
        </p:nvSpPr>
        <p:spPr>
          <a:xfrm>
            <a:off x="2192216" y="295422"/>
            <a:ext cx="730113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a:solidFill>
                  <a:schemeClr val="dk1"/>
                </a:solidFill>
              </a:rPr>
              <a:t>Cloud</a:t>
            </a:r>
            <a:endParaRPr lang="en-IN" sz="3200" b="1" dirty="0">
              <a:solidFill>
                <a:schemeClr val="dk1"/>
              </a:solidFill>
            </a:endParaRPr>
          </a:p>
        </p:txBody>
      </p:sp>
      <p:sp>
        <p:nvSpPr>
          <p:cNvPr id="5" name="TextBox 4">
            <a:extLst>
              <a:ext uri="{FF2B5EF4-FFF2-40B4-BE49-F238E27FC236}">
                <a16:creationId xmlns:a16="http://schemas.microsoft.com/office/drawing/2014/main" id="{D9B9AEB0-C22A-45D4-A7F2-ACB17F21E169}"/>
              </a:ext>
            </a:extLst>
          </p:cNvPr>
          <p:cNvSpPr txBox="1"/>
          <p:nvPr/>
        </p:nvSpPr>
        <p:spPr>
          <a:xfrm>
            <a:off x="2192216" y="1477108"/>
            <a:ext cx="7301132" cy="4924425"/>
          </a:xfrm>
          <a:prstGeom prst="rect">
            <a:avLst/>
          </a:prstGeom>
          <a:noFill/>
        </p:spPr>
        <p:txBody>
          <a:bodyPr wrap="square" rtlCol="0">
            <a:spAutoFit/>
          </a:bodyPr>
          <a:lstStyle/>
          <a:p>
            <a:pPr algn="just"/>
            <a:r>
              <a:rPr lang="en-GB" sz="2000" b="1" dirty="0"/>
              <a:t>An IoT cloud is a massive network that supports IoT devices and applications. This includes the underlying infrastructure, servers and storage, needed for real-time operations and processing. An IoT cloud also includes the services and standards necessary for connecting, managing, and securing different IoT devices and applications.</a:t>
            </a:r>
          </a:p>
          <a:p>
            <a:endParaRPr lang="en-IN" b="1" dirty="0"/>
          </a:p>
          <a:p>
            <a:r>
              <a:rPr lang="en-IN" b="1" dirty="0"/>
              <a:t>Top Cloud Platforms:-</a:t>
            </a:r>
          </a:p>
          <a:p>
            <a:endParaRPr lang="en-IN" b="1" dirty="0"/>
          </a:p>
          <a:p>
            <a:pPr marL="342900" indent="-342900">
              <a:buFont typeface="Arial" panose="020B0604020202020204" pitchFamily="34" charset="0"/>
              <a:buChar char="•"/>
            </a:pPr>
            <a:r>
              <a:rPr lang="en-IN" sz="2000" b="1" dirty="0"/>
              <a:t>Microsoft Azure IoT Suite</a:t>
            </a:r>
          </a:p>
          <a:p>
            <a:pPr marL="342900" indent="-342900">
              <a:buFont typeface="Arial" panose="020B0604020202020204" pitchFamily="34" charset="0"/>
              <a:buChar char="•"/>
            </a:pPr>
            <a:r>
              <a:rPr lang="en-IN" sz="2000" b="1" dirty="0"/>
              <a:t>Google Cloud’s IoT Platform</a:t>
            </a:r>
          </a:p>
          <a:p>
            <a:pPr marL="342900" indent="-342900">
              <a:buFont typeface="Arial" panose="020B0604020202020204" pitchFamily="34" charset="0"/>
              <a:buChar char="•"/>
            </a:pPr>
            <a:r>
              <a:rPr lang="en-IN" sz="2000" b="1" dirty="0"/>
              <a:t>IBM Watson IoT Platform</a:t>
            </a:r>
          </a:p>
          <a:p>
            <a:pPr marL="342900" indent="-342900">
              <a:buFont typeface="Arial" panose="020B0604020202020204" pitchFamily="34" charset="0"/>
              <a:buChar char="•"/>
            </a:pPr>
            <a:r>
              <a:rPr lang="en-IN" sz="2000" b="1" dirty="0"/>
              <a:t>AWS IoT Platform</a:t>
            </a:r>
          </a:p>
          <a:p>
            <a:pPr marL="342900" indent="-342900">
              <a:buFont typeface="Arial" panose="020B0604020202020204" pitchFamily="34" charset="0"/>
              <a:buChar char="•"/>
            </a:pPr>
            <a:r>
              <a:rPr lang="en-IN" sz="2000" b="1" dirty="0"/>
              <a:t>Cisco IoT Cloud Connect</a:t>
            </a:r>
          </a:p>
          <a:p>
            <a:pPr marL="342900" indent="-342900">
              <a:buFont typeface="Arial" panose="020B0604020202020204" pitchFamily="34" charset="0"/>
              <a:buChar char="•"/>
            </a:pPr>
            <a:r>
              <a:rPr lang="en-IN" sz="2000" b="1" dirty="0"/>
              <a:t>Salesforce IoT Cloud</a:t>
            </a:r>
          </a:p>
        </p:txBody>
      </p:sp>
    </p:spTree>
    <p:extLst>
      <p:ext uri="{BB962C8B-B14F-4D97-AF65-F5344CB8AC3E}">
        <p14:creationId xmlns:p14="http://schemas.microsoft.com/office/powerpoint/2010/main" val="2421682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Thank You Images – Browse 209,758 Stock Photos, Vectors, and Video | Adobe  Stock">
            <a:extLst>
              <a:ext uri="{FF2B5EF4-FFF2-40B4-BE49-F238E27FC236}">
                <a16:creationId xmlns:a16="http://schemas.microsoft.com/office/drawing/2014/main" id="{6FA9D55C-843D-49A5-B25B-82E3A9DBE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5563" y="1266093"/>
            <a:ext cx="7177747" cy="393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33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456B55-CD21-4E57-A013-E7037BDA683D}"/>
              </a:ext>
            </a:extLst>
          </p:cNvPr>
          <p:cNvSpPr txBox="1"/>
          <p:nvPr/>
        </p:nvSpPr>
        <p:spPr>
          <a:xfrm>
            <a:off x="2236762" y="844061"/>
            <a:ext cx="8932984" cy="5693866"/>
          </a:xfrm>
          <a:prstGeom prst="rect">
            <a:avLst/>
          </a:prstGeom>
          <a:noFill/>
        </p:spPr>
        <p:txBody>
          <a:bodyPr wrap="square" rtlCol="0">
            <a:spAutoFit/>
          </a:bodyPr>
          <a:lstStyle/>
          <a:p>
            <a:pPr algn="ctr"/>
            <a:r>
              <a:rPr lang="en-IN" sz="2800" b="1" dirty="0"/>
              <a:t>CONTENTS</a:t>
            </a:r>
          </a:p>
          <a:p>
            <a:pPr algn="ctr"/>
            <a:endParaRPr lang="en-IN" sz="2800" b="1" dirty="0">
              <a:solidFill>
                <a:schemeClr val="accent4"/>
              </a:solidFill>
            </a:endParaRPr>
          </a:p>
          <a:p>
            <a:pPr algn="ctr"/>
            <a:endParaRPr lang="en-IN" sz="2800" b="1" dirty="0">
              <a:solidFill>
                <a:schemeClr val="accent4"/>
              </a:solidFill>
            </a:endParaRPr>
          </a:p>
          <a:p>
            <a:pPr marL="457200" indent="-457200">
              <a:buFont typeface="Arial" panose="020B0604020202020204" pitchFamily="34" charset="0"/>
              <a:buChar char="•"/>
            </a:pPr>
            <a:r>
              <a:rPr lang="en-GB" sz="2800" b="1" dirty="0"/>
              <a:t>Architecture of Internet of Things (IoT)</a:t>
            </a:r>
          </a:p>
          <a:p>
            <a:pPr marL="457200" indent="-457200">
              <a:buFont typeface="Arial" panose="020B0604020202020204" pitchFamily="34" charset="0"/>
              <a:buChar char="•"/>
            </a:pPr>
            <a:r>
              <a:rPr lang="en-GB" sz="2800" b="1" dirty="0"/>
              <a:t>Actuators</a:t>
            </a:r>
          </a:p>
          <a:p>
            <a:pPr marL="457200" indent="-457200">
              <a:buFont typeface="Arial" panose="020B0604020202020204" pitchFamily="34" charset="0"/>
              <a:buChar char="•"/>
            </a:pPr>
            <a:r>
              <a:rPr lang="en-GB" sz="2800" b="1" dirty="0"/>
              <a:t>Sensors</a:t>
            </a:r>
          </a:p>
          <a:p>
            <a:pPr marL="457200" indent="-457200">
              <a:buFont typeface="Arial" panose="020B0604020202020204" pitchFamily="34" charset="0"/>
              <a:buChar char="•"/>
            </a:pPr>
            <a:r>
              <a:rPr lang="en-GB" sz="2800" b="1" dirty="0"/>
              <a:t>Devices</a:t>
            </a:r>
          </a:p>
          <a:p>
            <a:pPr marL="457200" indent="-457200">
              <a:buFont typeface="Arial" panose="020B0604020202020204" pitchFamily="34" charset="0"/>
              <a:buChar char="•"/>
            </a:pPr>
            <a:r>
              <a:rPr lang="en-GB" sz="2800" b="1" dirty="0"/>
              <a:t>Gateways</a:t>
            </a:r>
          </a:p>
          <a:p>
            <a:pPr marL="457200" indent="-457200">
              <a:buFont typeface="Arial" panose="020B0604020202020204" pitchFamily="34" charset="0"/>
              <a:buChar char="•"/>
            </a:pPr>
            <a:r>
              <a:rPr lang="en-GB" sz="2800" b="1" dirty="0"/>
              <a:t>Protocol</a:t>
            </a:r>
          </a:p>
          <a:p>
            <a:pPr marL="457200" indent="-457200">
              <a:buFont typeface="Arial" panose="020B0604020202020204" pitchFamily="34" charset="0"/>
              <a:buChar char="•"/>
            </a:pPr>
            <a:r>
              <a:rPr lang="en-GB" sz="2800" b="1" dirty="0"/>
              <a:t>Cloud</a:t>
            </a:r>
            <a:endParaRPr lang="en-IN" sz="2800" b="1" dirty="0"/>
          </a:p>
          <a:p>
            <a:pPr marL="457200" indent="-457200" algn="ctr">
              <a:buFont typeface="Arial" panose="020B0604020202020204" pitchFamily="34" charset="0"/>
              <a:buChar char="•"/>
            </a:pPr>
            <a:endParaRPr lang="en-IN" sz="2800" b="1" dirty="0">
              <a:solidFill>
                <a:schemeClr val="accent4"/>
              </a:solidFill>
            </a:endParaRPr>
          </a:p>
          <a:p>
            <a:pPr marL="457200" indent="-457200">
              <a:buFont typeface="Arial" panose="020B0604020202020204" pitchFamily="34" charset="0"/>
              <a:buChar char="•"/>
            </a:pPr>
            <a:endParaRPr lang="en-IN" sz="2800" b="1" dirty="0">
              <a:solidFill>
                <a:schemeClr val="accent4"/>
              </a:solidFill>
            </a:endParaRPr>
          </a:p>
          <a:p>
            <a:pPr algn="ctr"/>
            <a:endParaRPr lang="en-IN" sz="2800" b="1" dirty="0">
              <a:solidFill>
                <a:schemeClr val="accent2"/>
              </a:solidFill>
            </a:endParaRPr>
          </a:p>
        </p:txBody>
      </p:sp>
    </p:spTree>
    <p:extLst>
      <p:ext uri="{BB962C8B-B14F-4D97-AF65-F5344CB8AC3E}">
        <p14:creationId xmlns:p14="http://schemas.microsoft.com/office/powerpoint/2010/main" val="247802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133FAC-5F7F-45DA-B26C-46FA8DA95FD7}"/>
              </a:ext>
            </a:extLst>
          </p:cNvPr>
          <p:cNvSpPr txBox="1"/>
          <p:nvPr/>
        </p:nvSpPr>
        <p:spPr>
          <a:xfrm>
            <a:off x="2532185" y="1231082"/>
            <a:ext cx="807485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base"/>
            <a:r>
              <a:rPr lang="en-GB" sz="3200" b="1" dirty="0"/>
              <a:t>Architecture of Internet of Things (IoT)</a:t>
            </a:r>
          </a:p>
        </p:txBody>
      </p:sp>
      <p:sp>
        <p:nvSpPr>
          <p:cNvPr id="5" name="TextBox 4">
            <a:extLst>
              <a:ext uri="{FF2B5EF4-FFF2-40B4-BE49-F238E27FC236}">
                <a16:creationId xmlns:a16="http://schemas.microsoft.com/office/drawing/2014/main" id="{611B1E7D-61D2-47EB-BFAB-A730FA47C858}"/>
              </a:ext>
            </a:extLst>
          </p:cNvPr>
          <p:cNvSpPr txBox="1"/>
          <p:nvPr/>
        </p:nvSpPr>
        <p:spPr>
          <a:xfrm>
            <a:off x="2532185" y="2419643"/>
            <a:ext cx="8074855" cy="2862322"/>
          </a:xfrm>
          <a:prstGeom prst="rect">
            <a:avLst/>
          </a:prstGeom>
          <a:noFill/>
        </p:spPr>
        <p:txBody>
          <a:bodyPr wrap="square" rtlCol="0">
            <a:spAutoFit/>
          </a:bodyPr>
          <a:lstStyle/>
          <a:p>
            <a:pPr algn="just"/>
            <a:r>
              <a:rPr lang="en-GB" sz="2000" b="1" dirty="0"/>
              <a:t>Internet of Things (IoT) </a:t>
            </a:r>
            <a:r>
              <a:rPr lang="en-GB" sz="2000" b="1" dirty="0">
                <a:solidFill>
                  <a:schemeClr val="dk1"/>
                </a:solidFill>
              </a:rPr>
              <a:t>technology has a wide variety of applications and use of Internet of Things is growing so faster. Depending upon different application areas of Internet of Things, it works accordingly as per it has been designed/developed. But it has not a standard defined architecture of working which is strictly followed universally. The architecture of IoT depends upon its functionality and implementation in different sectors. Still, there is a basic process flow based on which IoT is built. </a:t>
            </a:r>
            <a:endParaRPr lang="en-IN" sz="2000" b="1" dirty="0">
              <a:solidFill>
                <a:schemeClr val="dk1"/>
              </a:solidFill>
            </a:endParaRPr>
          </a:p>
        </p:txBody>
      </p:sp>
    </p:spTree>
    <p:extLst>
      <p:ext uri="{BB962C8B-B14F-4D97-AF65-F5344CB8AC3E}">
        <p14:creationId xmlns:p14="http://schemas.microsoft.com/office/powerpoint/2010/main" val="424056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9E71E2-3DC6-4ED5-8190-94C012106962}"/>
              </a:ext>
            </a:extLst>
          </p:cNvPr>
          <p:cNvPicPr>
            <a:picLocks noGrp="1" noChangeAspect="1"/>
          </p:cNvPicPr>
          <p:nvPr>
            <p:ph idx="1"/>
          </p:nvPr>
        </p:nvPicPr>
        <p:blipFill>
          <a:blip r:embed="rId2"/>
          <a:stretch>
            <a:fillRect/>
          </a:stretch>
        </p:blipFill>
        <p:spPr>
          <a:xfrm>
            <a:off x="2461846" y="1111348"/>
            <a:ext cx="8074855" cy="4937759"/>
          </a:xfrm>
          <a:prstGeom prst="rect">
            <a:avLst/>
          </a:prstGeom>
        </p:spPr>
      </p:pic>
    </p:spTree>
    <p:extLst>
      <p:ext uri="{BB962C8B-B14F-4D97-AF65-F5344CB8AC3E}">
        <p14:creationId xmlns:p14="http://schemas.microsoft.com/office/powerpoint/2010/main" val="428135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DABBE-BECD-4F87-AD57-FC6D2CE1CD4C}"/>
              </a:ext>
            </a:extLst>
          </p:cNvPr>
          <p:cNvSpPr txBox="1"/>
          <p:nvPr/>
        </p:nvSpPr>
        <p:spPr>
          <a:xfrm>
            <a:off x="3165231" y="858131"/>
            <a:ext cx="696350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3200" b="1" dirty="0">
                <a:solidFill>
                  <a:schemeClr val="dk1"/>
                </a:solidFill>
              </a:rPr>
              <a:t>Actuators in IoT</a:t>
            </a:r>
          </a:p>
        </p:txBody>
      </p:sp>
      <p:sp>
        <p:nvSpPr>
          <p:cNvPr id="7" name="TextBox 6">
            <a:extLst>
              <a:ext uri="{FF2B5EF4-FFF2-40B4-BE49-F238E27FC236}">
                <a16:creationId xmlns:a16="http://schemas.microsoft.com/office/drawing/2014/main" id="{32FB88A8-91E9-4698-89FD-37D5E1A9B678}"/>
              </a:ext>
            </a:extLst>
          </p:cNvPr>
          <p:cNvSpPr txBox="1"/>
          <p:nvPr/>
        </p:nvSpPr>
        <p:spPr>
          <a:xfrm>
            <a:off x="3165231" y="2025748"/>
            <a:ext cx="6963508" cy="3939540"/>
          </a:xfrm>
          <a:prstGeom prst="rect">
            <a:avLst/>
          </a:prstGeom>
          <a:noFill/>
        </p:spPr>
        <p:txBody>
          <a:bodyPr wrap="square" rtlCol="0">
            <a:spAutoFit/>
          </a:bodyPr>
          <a:lstStyle/>
          <a:p>
            <a:pPr algn="just"/>
            <a:r>
              <a:rPr lang="en-GB" sz="2000" b="1" dirty="0"/>
              <a:t>An actuator is a machine component or system that moves or controls the mechanism of the system. Sensors in the device sense the environment, then control signals are generated for the actuators according to the actions needed to perform.</a:t>
            </a:r>
          </a:p>
          <a:p>
            <a:pPr algn="ctr"/>
            <a:endParaRPr lang="en-GB" sz="2000" b="1" dirty="0"/>
          </a:p>
          <a:p>
            <a:r>
              <a:rPr lang="en-IN" b="1" dirty="0"/>
              <a:t>Types of Actuators :-</a:t>
            </a:r>
            <a:endParaRPr lang="en-GB" sz="2000" b="1" dirty="0"/>
          </a:p>
          <a:p>
            <a:pPr algn="just"/>
            <a:endParaRPr lang="en-GB" sz="2000" b="1" dirty="0"/>
          </a:p>
          <a:p>
            <a:pPr marL="285750" indent="-285750" algn="just">
              <a:buFont typeface="Arial" panose="020B0604020202020204" pitchFamily="34" charset="0"/>
              <a:buChar char="•"/>
            </a:pPr>
            <a:r>
              <a:rPr lang="en-IN" b="1" dirty="0"/>
              <a:t>Hydraulic Actuators </a:t>
            </a:r>
          </a:p>
          <a:p>
            <a:pPr marL="285750" indent="-285750" algn="just">
              <a:buFont typeface="Arial" panose="020B0604020202020204" pitchFamily="34" charset="0"/>
              <a:buChar char="•"/>
            </a:pPr>
            <a:r>
              <a:rPr lang="en-IN" b="1" dirty="0"/>
              <a:t>Pneumatic Actuators</a:t>
            </a:r>
          </a:p>
          <a:p>
            <a:pPr marL="285750" indent="-285750" algn="just">
              <a:buFont typeface="Arial" panose="020B0604020202020204" pitchFamily="34" charset="0"/>
              <a:buChar char="•"/>
            </a:pPr>
            <a:r>
              <a:rPr lang="en-IN" b="1" dirty="0"/>
              <a:t>Electrical Actuators</a:t>
            </a:r>
          </a:p>
          <a:p>
            <a:pPr marL="285750" indent="-285750" algn="just">
              <a:buFont typeface="Arial" panose="020B0604020202020204" pitchFamily="34" charset="0"/>
              <a:buChar char="•"/>
            </a:pPr>
            <a:r>
              <a:rPr lang="en-IN" b="1" dirty="0"/>
              <a:t>Thermal/Magnetic Actuators </a:t>
            </a:r>
          </a:p>
          <a:p>
            <a:pPr marL="285750" indent="-285750" algn="just">
              <a:buFont typeface="Arial" panose="020B0604020202020204" pitchFamily="34" charset="0"/>
              <a:buChar char="•"/>
            </a:pPr>
            <a:r>
              <a:rPr lang="en-IN" b="1" dirty="0"/>
              <a:t>Mechanical Actuators</a:t>
            </a:r>
            <a:endParaRPr lang="en-IN" sz="2000" b="1" dirty="0"/>
          </a:p>
        </p:txBody>
      </p:sp>
    </p:spTree>
    <p:extLst>
      <p:ext uri="{BB962C8B-B14F-4D97-AF65-F5344CB8AC3E}">
        <p14:creationId xmlns:p14="http://schemas.microsoft.com/office/powerpoint/2010/main" val="286581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790465-E6B7-4182-8DFB-AD3DCE005859}"/>
              </a:ext>
            </a:extLst>
          </p:cNvPr>
          <p:cNvSpPr txBox="1"/>
          <p:nvPr/>
        </p:nvSpPr>
        <p:spPr>
          <a:xfrm>
            <a:off x="2855742" y="745588"/>
            <a:ext cx="7385539"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a:t>Sensors</a:t>
            </a:r>
          </a:p>
        </p:txBody>
      </p:sp>
      <p:sp>
        <p:nvSpPr>
          <p:cNvPr id="5" name="TextBox 4">
            <a:extLst>
              <a:ext uri="{FF2B5EF4-FFF2-40B4-BE49-F238E27FC236}">
                <a16:creationId xmlns:a16="http://schemas.microsoft.com/office/drawing/2014/main" id="{EA1B86B5-4EED-4CC6-A937-F3AA1DBF6931}"/>
              </a:ext>
            </a:extLst>
          </p:cNvPr>
          <p:cNvSpPr txBox="1"/>
          <p:nvPr/>
        </p:nvSpPr>
        <p:spPr>
          <a:xfrm>
            <a:off x="2855743" y="1856935"/>
            <a:ext cx="7512148" cy="5201424"/>
          </a:xfrm>
          <a:prstGeom prst="rect">
            <a:avLst/>
          </a:prstGeom>
          <a:noFill/>
        </p:spPr>
        <p:txBody>
          <a:bodyPr wrap="square" rtlCol="0">
            <a:spAutoFit/>
          </a:bodyPr>
          <a:lstStyle/>
          <a:p>
            <a:pPr algn="just"/>
            <a:r>
              <a:rPr lang="en-GB" sz="2000" b="1" dirty="0"/>
              <a:t>A sensor is a device that detects and responds to some type of input from the physical environment. The input can be light, heat, motion, moisture, pressure or any number of other environmental phenomena</a:t>
            </a:r>
            <a:r>
              <a:rPr lang="en-GB" dirty="0"/>
              <a:t>. </a:t>
            </a:r>
          </a:p>
          <a:p>
            <a:pPr algn="just"/>
            <a:endParaRPr lang="en-GB" dirty="0"/>
          </a:p>
          <a:p>
            <a:pPr algn="just"/>
            <a:r>
              <a:rPr lang="en-IN" b="1" dirty="0"/>
              <a:t>Types of sensor :-</a:t>
            </a:r>
            <a:endParaRPr lang="en-GB" sz="2000" b="1" dirty="0"/>
          </a:p>
          <a:p>
            <a:pPr algn="just"/>
            <a:endParaRPr lang="en-GB" dirty="0"/>
          </a:p>
          <a:p>
            <a:pPr marL="342900" indent="-342900" algn="just" fontAlgn="base">
              <a:buFont typeface="Arial" panose="020B0604020202020204" pitchFamily="34" charset="0"/>
              <a:buChar char="•"/>
            </a:pPr>
            <a:r>
              <a:rPr lang="en-IN" sz="2000" b="1" dirty="0"/>
              <a:t>Temperature Sensor</a:t>
            </a:r>
          </a:p>
          <a:p>
            <a:pPr marL="342900" indent="-342900" algn="just" fontAlgn="base">
              <a:buFont typeface="Arial" panose="020B0604020202020204" pitchFamily="34" charset="0"/>
              <a:buChar char="•"/>
            </a:pPr>
            <a:r>
              <a:rPr lang="en-IN" sz="2000" b="1" dirty="0"/>
              <a:t>Proximity Sensor</a:t>
            </a:r>
          </a:p>
          <a:p>
            <a:pPr marL="342900" indent="-342900" algn="just" fontAlgn="base">
              <a:buFont typeface="Arial" panose="020B0604020202020204" pitchFamily="34" charset="0"/>
              <a:buChar char="•"/>
            </a:pPr>
            <a:r>
              <a:rPr lang="en-IN" sz="2000" b="1" dirty="0"/>
              <a:t>Accelerometer</a:t>
            </a:r>
          </a:p>
          <a:p>
            <a:pPr marL="342900" indent="-342900" algn="just" fontAlgn="base">
              <a:buFont typeface="Arial" panose="020B0604020202020204" pitchFamily="34" charset="0"/>
              <a:buChar char="•"/>
            </a:pPr>
            <a:r>
              <a:rPr lang="en-IN" sz="2000" b="1" dirty="0"/>
              <a:t>IR Sensor (Infrared Sensor)</a:t>
            </a:r>
          </a:p>
          <a:p>
            <a:pPr marL="342900" indent="-342900" algn="just" fontAlgn="base">
              <a:buFont typeface="Arial" panose="020B0604020202020204" pitchFamily="34" charset="0"/>
              <a:buChar char="•"/>
            </a:pPr>
            <a:r>
              <a:rPr lang="en-IN" sz="2000" b="1" dirty="0"/>
              <a:t>Pressure Sensor</a:t>
            </a:r>
          </a:p>
          <a:p>
            <a:pPr marL="342900" indent="-342900" algn="just" fontAlgn="base">
              <a:buFont typeface="Arial" panose="020B0604020202020204" pitchFamily="34" charset="0"/>
              <a:buChar char="•"/>
            </a:pPr>
            <a:r>
              <a:rPr lang="en-IN" sz="2000" b="1" dirty="0"/>
              <a:t>Light Sensor</a:t>
            </a:r>
          </a:p>
          <a:p>
            <a:pPr marL="342900" indent="-342900" algn="just" fontAlgn="base">
              <a:buFont typeface="Arial" panose="020B0604020202020204" pitchFamily="34" charset="0"/>
              <a:buChar char="•"/>
            </a:pPr>
            <a:r>
              <a:rPr lang="en-IN" sz="2000" b="1" dirty="0"/>
              <a:t>Ultrasonic Sensor</a:t>
            </a:r>
          </a:p>
          <a:p>
            <a:pPr marL="342900" indent="-342900" algn="just" fontAlgn="base">
              <a:buFont typeface="Arial" panose="020B0604020202020204" pitchFamily="34" charset="0"/>
              <a:buChar char="•"/>
            </a:pPr>
            <a:r>
              <a:rPr lang="en-IN" sz="2000" b="1" dirty="0"/>
              <a:t>Smoke, Gas and Alcohol Sensor</a:t>
            </a:r>
          </a:p>
          <a:p>
            <a:pPr algn="just"/>
            <a:endParaRPr lang="en-GB" sz="2000" b="1" dirty="0"/>
          </a:p>
          <a:p>
            <a:pPr algn="just"/>
            <a:endParaRPr lang="en-IN" dirty="0"/>
          </a:p>
        </p:txBody>
      </p:sp>
    </p:spTree>
    <p:extLst>
      <p:ext uri="{BB962C8B-B14F-4D97-AF65-F5344CB8AC3E}">
        <p14:creationId xmlns:p14="http://schemas.microsoft.com/office/powerpoint/2010/main" val="304578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4E834E-78F3-4D08-850F-729094C29751}"/>
              </a:ext>
            </a:extLst>
          </p:cNvPr>
          <p:cNvSpPr txBox="1"/>
          <p:nvPr/>
        </p:nvSpPr>
        <p:spPr>
          <a:xfrm>
            <a:off x="2142978" y="562708"/>
            <a:ext cx="79060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a:t>Devices</a:t>
            </a:r>
          </a:p>
        </p:txBody>
      </p:sp>
      <p:sp>
        <p:nvSpPr>
          <p:cNvPr id="5" name="TextBox 4">
            <a:extLst>
              <a:ext uri="{FF2B5EF4-FFF2-40B4-BE49-F238E27FC236}">
                <a16:creationId xmlns:a16="http://schemas.microsoft.com/office/drawing/2014/main" id="{0434F0C6-ACCA-484D-B6A8-128BEBBAA83B}"/>
              </a:ext>
            </a:extLst>
          </p:cNvPr>
          <p:cNvSpPr txBox="1"/>
          <p:nvPr/>
        </p:nvSpPr>
        <p:spPr>
          <a:xfrm>
            <a:off x="2142978" y="1716258"/>
            <a:ext cx="7906043" cy="5109091"/>
          </a:xfrm>
          <a:prstGeom prst="rect">
            <a:avLst/>
          </a:prstGeom>
          <a:noFill/>
        </p:spPr>
        <p:txBody>
          <a:bodyPr wrap="square" rtlCol="0">
            <a:spAutoFit/>
          </a:bodyPr>
          <a:lstStyle/>
          <a:p>
            <a:pPr algn="just"/>
            <a:r>
              <a:rPr lang="en-GB" sz="2000" b="1" dirty="0"/>
              <a:t>IoT devices are hardware devices, such as sensors, gadgets, appliances and other machines that collect and exchange data over the Internet. They are programmed for certain applications and can be embedded into other IoT devices. For example, an IoT device in your car can identify the traffic ahead and send out a message automatically to the person you are about to meet of your impending delay. </a:t>
            </a:r>
          </a:p>
          <a:p>
            <a:pPr algn="just"/>
            <a:endParaRPr lang="en-GB" sz="2000" b="1" dirty="0"/>
          </a:p>
          <a:p>
            <a:r>
              <a:rPr lang="en-IN" sz="2000" b="1" dirty="0"/>
              <a:t>Types of Devices :-</a:t>
            </a:r>
          </a:p>
          <a:p>
            <a:endParaRPr lang="en-IN" sz="2000" b="1" dirty="0"/>
          </a:p>
          <a:p>
            <a:pPr marL="285750" indent="-285750" algn="just">
              <a:buFont typeface="Arial" panose="020B0604020202020204" pitchFamily="34" charset="0"/>
              <a:buChar char="•"/>
            </a:pPr>
            <a:r>
              <a:rPr lang="en-IN" b="1" dirty="0"/>
              <a:t>Google Home Voice Controller</a:t>
            </a:r>
          </a:p>
          <a:p>
            <a:pPr marL="285750" indent="-285750" algn="just">
              <a:buFont typeface="Arial" panose="020B0604020202020204" pitchFamily="34" charset="0"/>
              <a:buChar char="•"/>
            </a:pPr>
            <a:r>
              <a:rPr lang="en-IN" b="1" dirty="0"/>
              <a:t>Amazon Echo Voice Controller </a:t>
            </a:r>
          </a:p>
          <a:p>
            <a:pPr marL="285750" indent="-285750" algn="just">
              <a:buFont typeface="Arial" panose="020B0604020202020204" pitchFamily="34" charset="0"/>
              <a:buChar char="•"/>
            </a:pPr>
            <a:r>
              <a:rPr lang="en-IN" b="1" dirty="0"/>
              <a:t>August Doorbell Cam </a:t>
            </a:r>
          </a:p>
          <a:p>
            <a:pPr marL="285750" indent="-285750" algn="just">
              <a:buFont typeface="Arial" panose="020B0604020202020204" pitchFamily="34" charset="0"/>
              <a:buChar char="•"/>
            </a:pPr>
            <a:r>
              <a:rPr lang="en-IN" b="1" dirty="0"/>
              <a:t>Footbot Air Quality Monitor</a:t>
            </a:r>
          </a:p>
          <a:p>
            <a:pPr marL="285750" indent="-285750" algn="just">
              <a:buFont typeface="Arial" panose="020B0604020202020204" pitchFamily="34" charset="0"/>
              <a:buChar char="•"/>
            </a:pPr>
            <a:r>
              <a:rPr lang="en-GB" b="1" dirty="0"/>
              <a:t>Flow by Plume Labs Air Pollution Monitor</a:t>
            </a:r>
          </a:p>
          <a:p>
            <a:pPr marL="285750" indent="-285750" algn="just">
              <a:buFont typeface="Arial" panose="020B0604020202020204" pitchFamily="34" charset="0"/>
              <a:buChar char="•"/>
            </a:pPr>
            <a:r>
              <a:rPr lang="en-IN" b="1" dirty="0"/>
              <a:t>Nest Smoke Alarm</a:t>
            </a:r>
          </a:p>
          <a:p>
            <a:pPr marL="285750" indent="-285750" algn="just">
              <a:buFont typeface="Arial" panose="020B0604020202020204" pitchFamily="34" charset="0"/>
              <a:buChar char="•"/>
            </a:pPr>
            <a:r>
              <a:rPr lang="en-IN" b="1" dirty="0"/>
              <a:t>Logitech Harmony Universal Remote </a:t>
            </a:r>
          </a:p>
        </p:txBody>
      </p:sp>
    </p:spTree>
    <p:extLst>
      <p:ext uri="{BB962C8B-B14F-4D97-AF65-F5344CB8AC3E}">
        <p14:creationId xmlns:p14="http://schemas.microsoft.com/office/powerpoint/2010/main" val="266943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AFD5A2-B0A0-405E-B357-7C26C8E6BFFD}"/>
              </a:ext>
            </a:extLst>
          </p:cNvPr>
          <p:cNvSpPr txBox="1"/>
          <p:nvPr/>
        </p:nvSpPr>
        <p:spPr>
          <a:xfrm>
            <a:off x="2150009" y="253219"/>
            <a:ext cx="746994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a:solidFill>
                  <a:schemeClr val="dk1"/>
                </a:solidFill>
              </a:rPr>
              <a:t>Gateways</a:t>
            </a:r>
          </a:p>
        </p:txBody>
      </p:sp>
      <p:sp>
        <p:nvSpPr>
          <p:cNvPr id="5" name="TextBox 4">
            <a:extLst>
              <a:ext uri="{FF2B5EF4-FFF2-40B4-BE49-F238E27FC236}">
                <a16:creationId xmlns:a16="http://schemas.microsoft.com/office/drawing/2014/main" id="{D139F1EA-2C69-4442-B3F2-AF887E7CB857}"/>
              </a:ext>
            </a:extLst>
          </p:cNvPr>
          <p:cNvSpPr txBox="1"/>
          <p:nvPr/>
        </p:nvSpPr>
        <p:spPr>
          <a:xfrm>
            <a:off x="2150009" y="1280246"/>
            <a:ext cx="7469945" cy="5324535"/>
          </a:xfrm>
          <a:prstGeom prst="rect">
            <a:avLst/>
          </a:prstGeom>
          <a:noFill/>
        </p:spPr>
        <p:txBody>
          <a:bodyPr wrap="square" rtlCol="0">
            <a:spAutoFit/>
          </a:bodyPr>
          <a:lstStyle/>
          <a:p>
            <a:pPr algn="just"/>
            <a:r>
              <a:rPr lang="en-GB" sz="2000" b="1" dirty="0"/>
              <a:t>An IoT gateway is a centralized hub that connects IoT devices and sensors to cloud-based computing and data processing. Modern IoT gateways often allow bidirectional data flow between the cloud and IoT devices. This allows IoT sensor data to be uploaded for processing and commands to be sent from cloud-based applications to IoT devices.</a:t>
            </a:r>
          </a:p>
          <a:p>
            <a:pPr algn="just"/>
            <a:endParaRPr lang="en-GB" sz="2000" b="1" dirty="0"/>
          </a:p>
          <a:p>
            <a:pPr algn="just"/>
            <a:r>
              <a:rPr lang="en-IN" sz="2000" b="1" dirty="0"/>
              <a:t>Types of Gateway:-</a:t>
            </a:r>
          </a:p>
          <a:p>
            <a:pPr algn="just"/>
            <a:endParaRPr lang="en-GB" sz="2000" b="1" dirty="0"/>
          </a:p>
          <a:p>
            <a:pPr marL="342900" indent="-342900" algn="just">
              <a:buFont typeface="Arial" panose="020B0604020202020204" pitchFamily="34" charset="0"/>
              <a:buChar char="•"/>
            </a:pPr>
            <a:r>
              <a:rPr lang="en-IN" sz="2000" b="1" dirty="0"/>
              <a:t>N3uron Industrial IoT and Edge Computing Platform.</a:t>
            </a:r>
          </a:p>
          <a:p>
            <a:pPr marL="342900" indent="-342900" algn="just">
              <a:buFont typeface="Arial" panose="020B0604020202020204" pitchFamily="34" charset="0"/>
              <a:buChar char="•"/>
            </a:pPr>
            <a:r>
              <a:rPr lang="en-IN" sz="2000" b="1" dirty="0"/>
              <a:t>ICONICS Edge Compute Solution for IoT.</a:t>
            </a:r>
          </a:p>
          <a:p>
            <a:pPr marL="342900" indent="-342900" algn="just">
              <a:buFont typeface="Arial" panose="020B0604020202020204" pitchFamily="34" charset="0"/>
              <a:buChar char="•"/>
            </a:pPr>
            <a:r>
              <a:rPr lang="en-IN" sz="2000" b="1" dirty="0"/>
              <a:t>Kepware Industrial Edge Connectivity Solution.</a:t>
            </a:r>
          </a:p>
          <a:p>
            <a:pPr marL="342900" indent="-342900" algn="just">
              <a:buFont typeface="Arial" panose="020B0604020202020204" pitchFamily="34" charset="0"/>
              <a:buChar char="•"/>
            </a:pPr>
            <a:r>
              <a:rPr lang="en-IN" sz="2000" b="1" dirty="0" err="1"/>
              <a:t>Dianomic</a:t>
            </a:r>
            <a:r>
              <a:rPr lang="en-IN" sz="2000" b="1" dirty="0"/>
              <a:t> Open Source </a:t>
            </a:r>
            <a:r>
              <a:rPr lang="en-IN" sz="2000" b="1" dirty="0" err="1"/>
              <a:t>IIoT</a:t>
            </a:r>
            <a:r>
              <a:rPr lang="en-IN" sz="2000" b="1" dirty="0"/>
              <a:t> Edge Analytics Solution.</a:t>
            </a:r>
          </a:p>
          <a:p>
            <a:pPr marL="342900" indent="-342900" algn="just">
              <a:buFont typeface="Arial" panose="020B0604020202020204" pitchFamily="34" charset="0"/>
              <a:buChar char="•"/>
            </a:pPr>
            <a:r>
              <a:rPr lang="en-IN" sz="2000" b="1" dirty="0"/>
              <a:t>Litmus Smart Manufacturing Edge Platform.</a:t>
            </a:r>
          </a:p>
          <a:p>
            <a:pPr marL="342900" indent="-342900" algn="just">
              <a:buFont typeface="Arial" panose="020B0604020202020204" pitchFamily="34" charset="0"/>
              <a:buChar char="•"/>
            </a:pPr>
            <a:r>
              <a:rPr lang="en-IN" sz="2000" b="1" dirty="0" err="1"/>
              <a:t>Losant</a:t>
            </a:r>
            <a:r>
              <a:rPr lang="en-IN" sz="2000" b="1" dirty="0"/>
              <a:t> Enterprise IoT Platform.</a:t>
            </a:r>
          </a:p>
          <a:p>
            <a:pPr marL="342900" indent="-342900" algn="just">
              <a:buFont typeface="Arial" panose="020B0604020202020204" pitchFamily="34" charset="0"/>
              <a:buChar char="•"/>
            </a:pPr>
            <a:r>
              <a:rPr lang="en-IN" sz="2000" b="1" dirty="0" err="1"/>
              <a:t>NodeWeaver</a:t>
            </a:r>
            <a:r>
              <a:rPr lang="en-IN" sz="2000" b="1" dirty="0"/>
              <a:t> Edge Cloud Solution</a:t>
            </a:r>
            <a:r>
              <a:rPr lang="en-IN" dirty="0"/>
              <a:t>.</a:t>
            </a:r>
          </a:p>
        </p:txBody>
      </p:sp>
    </p:spTree>
    <p:extLst>
      <p:ext uri="{BB962C8B-B14F-4D97-AF65-F5344CB8AC3E}">
        <p14:creationId xmlns:p14="http://schemas.microsoft.com/office/powerpoint/2010/main" val="41376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0A0730-63C6-4D54-895B-2F38919BEA33}"/>
              </a:ext>
            </a:extLst>
          </p:cNvPr>
          <p:cNvSpPr txBox="1"/>
          <p:nvPr/>
        </p:nvSpPr>
        <p:spPr>
          <a:xfrm>
            <a:off x="2194560" y="618978"/>
            <a:ext cx="8159261"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a:solidFill>
                  <a:schemeClr val="dk1"/>
                </a:solidFill>
              </a:rPr>
              <a:t>Protocol</a:t>
            </a:r>
          </a:p>
        </p:txBody>
      </p:sp>
      <p:sp>
        <p:nvSpPr>
          <p:cNvPr id="5" name="TextBox 4">
            <a:extLst>
              <a:ext uri="{FF2B5EF4-FFF2-40B4-BE49-F238E27FC236}">
                <a16:creationId xmlns:a16="http://schemas.microsoft.com/office/drawing/2014/main" id="{6801C9C6-7D9C-4C0B-92C8-1450F2A43665}"/>
              </a:ext>
            </a:extLst>
          </p:cNvPr>
          <p:cNvSpPr txBox="1"/>
          <p:nvPr/>
        </p:nvSpPr>
        <p:spPr>
          <a:xfrm>
            <a:off x="2194560" y="1683929"/>
            <a:ext cx="8159261" cy="4555093"/>
          </a:xfrm>
          <a:prstGeom prst="rect">
            <a:avLst/>
          </a:prstGeom>
          <a:noFill/>
        </p:spPr>
        <p:txBody>
          <a:bodyPr wrap="square" rtlCol="0">
            <a:spAutoFit/>
          </a:bodyPr>
          <a:lstStyle/>
          <a:p>
            <a:r>
              <a:rPr lang="en-IN" sz="2000" b="1" dirty="0"/>
              <a:t>The application layer serves as the interface between the user and the device within a given IoT protocol.</a:t>
            </a:r>
          </a:p>
          <a:p>
            <a:endParaRPr lang="en-IN" sz="2000" b="1" dirty="0"/>
          </a:p>
          <a:p>
            <a:r>
              <a:rPr lang="en-IN" sz="2000" b="1" dirty="0"/>
              <a:t>Types of Protocol:-</a:t>
            </a:r>
          </a:p>
          <a:p>
            <a:endParaRPr lang="en-IN" sz="2000" b="1" dirty="0"/>
          </a:p>
          <a:p>
            <a:pPr marL="342900" indent="-342900">
              <a:buFont typeface="Arial" panose="020B0604020202020204" pitchFamily="34" charset="0"/>
              <a:buChar char="•"/>
            </a:pPr>
            <a:r>
              <a:rPr lang="en-IN" sz="2000" b="1" dirty="0"/>
              <a:t>Advanced Message Queuing Protocol (AMQP) </a:t>
            </a:r>
          </a:p>
          <a:p>
            <a:pPr marL="342900" indent="-342900">
              <a:buFont typeface="Arial" panose="020B0604020202020204" pitchFamily="34" charset="0"/>
              <a:buChar char="•"/>
            </a:pPr>
            <a:r>
              <a:rPr lang="en-IN" sz="2000" b="1" dirty="0"/>
              <a:t>Constrained Application Protocol (</a:t>
            </a:r>
            <a:r>
              <a:rPr lang="en-IN" sz="2000" b="1" dirty="0" err="1"/>
              <a:t>CoAP</a:t>
            </a:r>
            <a:r>
              <a:rPr lang="en-IN" sz="2000" b="1" dirty="0"/>
              <a:t>) </a:t>
            </a:r>
          </a:p>
          <a:p>
            <a:pPr marL="342900" indent="-342900">
              <a:buFont typeface="Arial" panose="020B0604020202020204" pitchFamily="34" charset="0"/>
              <a:buChar char="•"/>
            </a:pPr>
            <a:r>
              <a:rPr lang="en-IN" sz="2000" b="1" dirty="0"/>
              <a:t>Data Distribution Service (DDS) </a:t>
            </a:r>
          </a:p>
          <a:p>
            <a:pPr marL="342900" indent="-342900">
              <a:buFont typeface="Arial" panose="020B0604020202020204" pitchFamily="34" charset="0"/>
              <a:buChar char="•"/>
            </a:pPr>
            <a:r>
              <a:rPr lang="en-IN" sz="2000" b="1" dirty="0"/>
              <a:t>Message Queue Telemetry Transport (MQTT)</a:t>
            </a:r>
          </a:p>
          <a:p>
            <a:pPr marL="285750" indent="-285750">
              <a:buFont typeface="Arial" panose="020B0604020202020204" pitchFamily="34" charset="0"/>
              <a:buChar char="•"/>
            </a:pPr>
            <a:r>
              <a:rPr lang="en-IN" b="1" dirty="0" err="1"/>
              <a:t>HyperText</a:t>
            </a:r>
            <a:r>
              <a:rPr lang="en-IN" b="1" dirty="0"/>
              <a:t> Transfer Protocol (HTTP)</a:t>
            </a:r>
          </a:p>
          <a:p>
            <a:pPr marL="285750" indent="-285750">
              <a:buFont typeface="Arial" panose="020B0604020202020204" pitchFamily="34" charset="0"/>
              <a:buChar char="•"/>
            </a:pPr>
            <a:r>
              <a:rPr lang="en-IN" b="1" dirty="0"/>
              <a:t>WebSocket</a:t>
            </a:r>
          </a:p>
          <a:p>
            <a:pPr marL="285750" indent="-285750">
              <a:buFont typeface="Arial" panose="020B0604020202020204" pitchFamily="34" charset="0"/>
              <a:buChar char="•"/>
            </a:pPr>
            <a:r>
              <a:rPr lang="en-GB" b="1" dirty="0"/>
              <a:t>Extensible Messaging and Presence Protocol (XMPP)</a:t>
            </a:r>
          </a:p>
          <a:p>
            <a:pPr marL="285750" indent="-285750">
              <a:buFont typeface="Arial" panose="020B0604020202020204" pitchFamily="34" charset="0"/>
              <a:buChar char="•"/>
            </a:pPr>
            <a:r>
              <a:rPr lang="en-GB" b="1" dirty="0"/>
              <a:t>OPC Unified Architecture (OPC UA)</a:t>
            </a:r>
          </a:p>
          <a:p>
            <a:endParaRPr lang="en-IN" sz="2000" b="1" dirty="0"/>
          </a:p>
          <a:p>
            <a:endParaRPr lang="en-IN" dirty="0"/>
          </a:p>
        </p:txBody>
      </p:sp>
    </p:spTree>
    <p:extLst>
      <p:ext uri="{BB962C8B-B14F-4D97-AF65-F5344CB8AC3E}">
        <p14:creationId xmlns:p14="http://schemas.microsoft.com/office/powerpoint/2010/main" val="29040940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104</TotalTime>
  <Words>640</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Dewansh mishra</dc:creator>
  <cp:lastModifiedBy>Dewansh mishra</cp:lastModifiedBy>
  <cp:revision>3</cp:revision>
  <dcterms:created xsi:type="dcterms:W3CDTF">2022-12-08T14:50:12Z</dcterms:created>
  <dcterms:modified xsi:type="dcterms:W3CDTF">2022-12-08T16:35:04Z</dcterms:modified>
</cp:coreProperties>
</file>