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59" r:id="rId7"/>
    <p:sldId id="272" r:id="rId8"/>
    <p:sldId id="279" r:id="rId9"/>
    <p:sldId id="273" r:id="rId10"/>
    <p:sldId id="274" r:id="rId11"/>
    <p:sldId id="275" r:id="rId12"/>
    <p:sldId id="276" r:id="rId13"/>
    <p:sldId id="277" r:id="rId14"/>
    <p:sldId id="278" r:id="rId15"/>
    <p:sldId id="261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0FF3D-8A0B-4953-8762-3605AAAF0D46}" type="doc">
      <dgm:prSet loTypeId="urn:microsoft.com/office/officeart/2005/8/layout/radial1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F5613-2C16-43D7-A306-C4C8F1079D62}" type="pres">
      <dgm:prSet presAssocID="{9CD0FF3D-8A0B-4953-8762-3605AAAF0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1F719AF1-023E-482F-B6C3-C9F69509311E}" type="presOf" srcId="{9CD0FF3D-8A0B-4953-8762-3605AAAF0D46}" destId="{F41F5613-2C16-43D7-A306-C4C8F1079D62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29A596-0D50-4676-A744-7C69CE796AB9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45EA8-D66E-45ED-8525-919FB2863895}">
      <dgm:prSet phldrT="[Text]" custT="1"/>
      <dgm:spPr/>
      <dgm:t>
        <a:bodyPr/>
        <a:lstStyle/>
        <a:p>
          <a:r>
            <a:rPr lang="en-US" sz="1400" b="1" dirty="0"/>
            <a:t>Project Management Tools</a:t>
          </a:r>
        </a:p>
      </dgm:t>
    </dgm:pt>
    <dgm:pt modelId="{16C400EB-A1C6-4C00-BC34-28F7419E5A17}" type="parTrans" cxnId="{F9D3326B-8143-42C7-80AD-8055D62B7C1A}">
      <dgm:prSet/>
      <dgm:spPr/>
      <dgm:t>
        <a:bodyPr/>
        <a:lstStyle/>
        <a:p>
          <a:endParaRPr lang="en-US"/>
        </a:p>
      </dgm:t>
    </dgm:pt>
    <dgm:pt modelId="{780CA380-BE26-462A-B8A5-1F7977C9AB92}" type="sibTrans" cxnId="{F9D3326B-8143-42C7-80AD-8055D62B7C1A}">
      <dgm:prSet/>
      <dgm:spPr/>
      <dgm:t>
        <a:bodyPr/>
        <a:lstStyle/>
        <a:p>
          <a:endParaRPr lang="en-US"/>
        </a:p>
      </dgm:t>
    </dgm:pt>
    <dgm:pt modelId="{A656975C-03F4-4818-BD0F-C03F735F7693}">
      <dgm:prSet phldrT="[Text]"/>
      <dgm:spPr/>
      <dgm:t>
        <a:bodyPr/>
        <a:lstStyle/>
        <a:p>
          <a:r>
            <a:rPr lang="en-US" b="1" dirty="0"/>
            <a:t>Excel</a:t>
          </a:r>
        </a:p>
      </dgm:t>
    </dgm:pt>
    <dgm:pt modelId="{5A8174EF-6621-479B-9C8E-B5E485367CE1}" type="parTrans" cxnId="{8A40F4FA-6F17-4B22-9643-47CCBF5D641A}">
      <dgm:prSet/>
      <dgm:spPr/>
      <dgm:t>
        <a:bodyPr/>
        <a:lstStyle/>
        <a:p>
          <a:endParaRPr lang="en-US"/>
        </a:p>
      </dgm:t>
    </dgm:pt>
    <dgm:pt modelId="{973C612E-1420-4CC1-9AD1-5421C7480489}" type="sibTrans" cxnId="{8A40F4FA-6F17-4B22-9643-47CCBF5D641A}">
      <dgm:prSet/>
      <dgm:spPr/>
      <dgm:t>
        <a:bodyPr/>
        <a:lstStyle/>
        <a:p>
          <a:endParaRPr lang="en-US"/>
        </a:p>
      </dgm:t>
    </dgm:pt>
    <dgm:pt modelId="{C351329C-8254-4487-A381-7674DB2F61FF}">
      <dgm:prSet phldrT="[Text]"/>
      <dgm:spPr/>
      <dgm:t>
        <a:bodyPr/>
        <a:lstStyle/>
        <a:p>
          <a:r>
            <a:rPr lang="en-US" b="1" dirty="0"/>
            <a:t>PowerBI</a:t>
          </a:r>
        </a:p>
      </dgm:t>
    </dgm:pt>
    <dgm:pt modelId="{354346FA-2CB3-446F-8F6B-40AD9E8DEAC5}" type="parTrans" cxnId="{A482D266-271B-4D31-8ACA-0FCEE85D48A0}">
      <dgm:prSet/>
      <dgm:spPr/>
      <dgm:t>
        <a:bodyPr/>
        <a:lstStyle/>
        <a:p>
          <a:endParaRPr lang="en-US"/>
        </a:p>
      </dgm:t>
    </dgm:pt>
    <dgm:pt modelId="{27656846-D029-4036-A778-15BA7BD032FD}" type="sibTrans" cxnId="{A482D266-271B-4D31-8ACA-0FCEE85D48A0}">
      <dgm:prSet/>
      <dgm:spPr/>
      <dgm:t>
        <a:bodyPr/>
        <a:lstStyle/>
        <a:p>
          <a:endParaRPr lang="en-US"/>
        </a:p>
      </dgm:t>
    </dgm:pt>
    <dgm:pt modelId="{E979FE2E-5885-47BF-9A34-9AF47FA694FB}">
      <dgm:prSet phldrT="[Text]"/>
      <dgm:spPr/>
      <dgm:t>
        <a:bodyPr/>
        <a:lstStyle/>
        <a:p>
          <a:r>
            <a:rPr lang="en-US" b="1" dirty="0"/>
            <a:t>Tableau</a:t>
          </a:r>
        </a:p>
      </dgm:t>
    </dgm:pt>
    <dgm:pt modelId="{23B25017-2FE3-42D5-87DE-39508F80E07C}" type="parTrans" cxnId="{D06873FF-B9C8-44F2-89FB-7BA3242F4CE8}">
      <dgm:prSet/>
      <dgm:spPr/>
      <dgm:t>
        <a:bodyPr/>
        <a:lstStyle/>
        <a:p>
          <a:endParaRPr lang="en-US"/>
        </a:p>
      </dgm:t>
    </dgm:pt>
    <dgm:pt modelId="{62E25BBC-AB94-449A-BA3E-47F8E63A7971}" type="sibTrans" cxnId="{D06873FF-B9C8-44F2-89FB-7BA3242F4CE8}">
      <dgm:prSet/>
      <dgm:spPr/>
      <dgm:t>
        <a:bodyPr/>
        <a:lstStyle/>
        <a:p>
          <a:endParaRPr lang="en-US"/>
        </a:p>
      </dgm:t>
    </dgm:pt>
    <dgm:pt modelId="{BD032679-6A1B-42FA-8961-8249B28D28D0}">
      <dgm:prSet phldrT="[Text]"/>
      <dgm:spPr/>
      <dgm:t>
        <a:bodyPr/>
        <a:lstStyle/>
        <a:p>
          <a:r>
            <a:rPr lang="en-US" b="1" dirty="0"/>
            <a:t>My Sql</a:t>
          </a:r>
        </a:p>
      </dgm:t>
    </dgm:pt>
    <dgm:pt modelId="{B5D16395-DA4F-4806-980C-A620C31721F9}" type="parTrans" cxnId="{40265726-619F-4BA8-9E71-F0FE670AAEB9}">
      <dgm:prSet/>
      <dgm:spPr/>
      <dgm:t>
        <a:bodyPr/>
        <a:lstStyle/>
        <a:p>
          <a:endParaRPr lang="en-US"/>
        </a:p>
      </dgm:t>
    </dgm:pt>
    <dgm:pt modelId="{E2406D4F-EF7B-4976-B263-0CF294998B89}" type="sibTrans" cxnId="{40265726-619F-4BA8-9E71-F0FE670AAEB9}">
      <dgm:prSet/>
      <dgm:spPr/>
      <dgm:t>
        <a:bodyPr/>
        <a:lstStyle/>
        <a:p>
          <a:endParaRPr lang="en-US"/>
        </a:p>
      </dgm:t>
    </dgm:pt>
    <dgm:pt modelId="{AF7B21C2-3531-4A48-B32F-B9A47E39BAEB}" type="pres">
      <dgm:prSet presAssocID="{5629A596-0D50-4676-A744-7C69CE796AB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4A0B117-ADBA-4C00-9F41-475574B9979B}" type="pres">
      <dgm:prSet presAssocID="{CA245EA8-D66E-45ED-8525-919FB2863895}" presName="centerShape" presStyleLbl="node0" presStyleIdx="0" presStyleCnt="1" custScaleX="151280" custScaleY="149994"/>
      <dgm:spPr/>
    </dgm:pt>
    <dgm:pt modelId="{DDC70477-2651-4BAE-9F89-7E2C8DC67131}" type="pres">
      <dgm:prSet presAssocID="{5A8174EF-6621-479B-9C8E-B5E485367CE1}" presName="Name9" presStyleLbl="parChTrans1D2" presStyleIdx="0" presStyleCnt="4"/>
      <dgm:spPr/>
    </dgm:pt>
    <dgm:pt modelId="{1C271F03-2F21-4B38-9872-B89812DAE5F1}" type="pres">
      <dgm:prSet presAssocID="{5A8174EF-6621-479B-9C8E-B5E485367CE1}" presName="connTx" presStyleLbl="parChTrans1D2" presStyleIdx="0" presStyleCnt="4"/>
      <dgm:spPr/>
    </dgm:pt>
    <dgm:pt modelId="{64B47F34-A97E-4EEC-B5B6-0C91A44B76A0}" type="pres">
      <dgm:prSet presAssocID="{A656975C-03F4-4818-BD0F-C03F735F7693}" presName="node" presStyleLbl="node1" presStyleIdx="0" presStyleCnt="4" custScaleX="96660" custScaleY="91170">
        <dgm:presLayoutVars>
          <dgm:bulletEnabled val="1"/>
        </dgm:presLayoutVars>
      </dgm:prSet>
      <dgm:spPr/>
    </dgm:pt>
    <dgm:pt modelId="{F5596567-E981-4AF6-92CA-2BEBA679262E}" type="pres">
      <dgm:prSet presAssocID="{354346FA-2CB3-446F-8F6B-40AD9E8DEAC5}" presName="Name9" presStyleLbl="parChTrans1D2" presStyleIdx="1" presStyleCnt="4"/>
      <dgm:spPr/>
    </dgm:pt>
    <dgm:pt modelId="{B1ABDBE9-CB3C-40D5-BFE4-BFE705A0FCAE}" type="pres">
      <dgm:prSet presAssocID="{354346FA-2CB3-446F-8F6B-40AD9E8DEAC5}" presName="connTx" presStyleLbl="parChTrans1D2" presStyleIdx="1" presStyleCnt="4"/>
      <dgm:spPr/>
    </dgm:pt>
    <dgm:pt modelId="{E885DABA-2E06-4FE4-8D8A-1C0D0D54002A}" type="pres">
      <dgm:prSet presAssocID="{C351329C-8254-4487-A381-7674DB2F61FF}" presName="node" presStyleLbl="node1" presStyleIdx="1" presStyleCnt="4" custScaleX="100506" custScaleY="102758" custRadScaleRad="104492">
        <dgm:presLayoutVars>
          <dgm:bulletEnabled val="1"/>
        </dgm:presLayoutVars>
      </dgm:prSet>
      <dgm:spPr/>
    </dgm:pt>
    <dgm:pt modelId="{B20EEF25-9ECA-423C-BCBB-BE473EDD0F8B}" type="pres">
      <dgm:prSet presAssocID="{23B25017-2FE3-42D5-87DE-39508F80E07C}" presName="Name9" presStyleLbl="parChTrans1D2" presStyleIdx="2" presStyleCnt="4"/>
      <dgm:spPr/>
    </dgm:pt>
    <dgm:pt modelId="{89504537-FEFE-4624-B4F1-DE646364F423}" type="pres">
      <dgm:prSet presAssocID="{23B25017-2FE3-42D5-87DE-39508F80E07C}" presName="connTx" presStyleLbl="parChTrans1D2" presStyleIdx="2" presStyleCnt="4"/>
      <dgm:spPr/>
    </dgm:pt>
    <dgm:pt modelId="{77A03F62-1CBD-4782-B432-C42075D1595C}" type="pres">
      <dgm:prSet presAssocID="{E979FE2E-5885-47BF-9A34-9AF47FA694FB}" presName="node" presStyleLbl="node1" presStyleIdx="2" presStyleCnt="4" custScaleX="105158" custScaleY="95847" custRadScaleRad="105082" custRadScaleInc="684">
        <dgm:presLayoutVars>
          <dgm:bulletEnabled val="1"/>
        </dgm:presLayoutVars>
      </dgm:prSet>
      <dgm:spPr/>
    </dgm:pt>
    <dgm:pt modelId="{D5F3DAFD-19B8-4250-82C2-8B46C5BEF3EC}" type="pres">
      <dgm:prSet presAssocID="{B5D16395-DA4F-4806-980C-A620C31721F9}" presName="Name9" presStyleLbl="parChTrans1D2" presStyleIdx="3" presStyleCnt="4"/>
      <dgm:spPr/>
    </dgm:pt>
    <dgm:pt modelId="{C7DE2F1E-28CA-486B-AC3F-2113C52C2905}" type="pres">
      <dgm:prSet presAssocID="{B5D16395-DA4F-4806-980C-A620C31721F9}" presName="connTx" presStyleLbl="parChTrans1D2" presStyleIdx="3" presStyleCnt="4"/>
      <dgm:spPr/>
    </dgm:pt>
    <dgm:pt modelId="{09F983A6-D27D-4984-AA32-A39143F6589D}" type="pres">
      <dgm:prSet presAssocID="{BD032679-6A1B-42FA-8961-8249B28D28D0}" presName="node" presStyleLbl="node1" presStyleIdx="3" presStyleCnt="4" custScaleX="102994" custScaleY="102758" custRadScaleRad="106177">
        <dgm:presLayoutVars>
          <dgm:bulletEnabled val="1"/>
        </dgm:presLayoutVars>
      </dgm:prSet>
      <dgm:spPr/>
    </dgm:pt>
  </dgm:ptLst>
  <dgm:cxnLst>
    <dgm:cxn modelId="{FEE91E0E-A76B-4BE4-BF41-E5166918FC13}" type="presOf" srcId="{5A8174EF-6621-479B-9C8E-B5E485367CE1}" destId="{DDC70477-2651-4BAE-9F89-7E2C8DC67131}" srcOrd="0" destOrd="0" presId="urn:microsoft.com/office/officeart/2005/8/layout/radial1"/>
    <dgm:cxn modelId="{BFC4EC10-E49C-4176-B084-55AA2A51F653}" type="presOf" srcId="{23B25017-2FE3-42D5-87DE-39508F80E07C}" destId="{B20EEF25-9ECA-423C-BCBB-BE473EDD0F8B}" srcOrd="0" destOrd="0" presId="urn:microsoft.com/office/officeart/2005/8/layout/radial1"/>
    <dgm:cxn modelId="{D6EE741C-93E0-47C6-A52C-BCF7EB6EA559}" type="presOf" srcId="{5A8174EF-6621-479B-9C8E-B5E485367CE1}" destId="{1C271F03-2F21-4B38-9872-B89812DAE5F1}" srcOrd="1" destOrd="0" presId="urn:microsoft.com/office/officeart/2005/8/layout/radial1"/>
    <dgm:cxn modelId="{40265726-619F-4BA8-9E71-F0FE670AAEB9}" srcId="{CA245EA8-D66E-45ED-8525-919FB2863895}" destId="{BD032679-6A1B-42FA-8961-8249B28D28D0}" srcOrd="3" destOrd="0" parTransId="{B5D16395-DA4F-4806-980C-A620C31721F9}" sibTransId="{E2406D4F-EF7B-4976-B263-0CF294998B89}"/>
    <dgm:cxn modelId="{D7A0342C-6373-4084-BFE1-423D4EDCFAC7}" type="presOf" srcId="{354346FA-2CB3-446F-8F6B-40AD9E8DEAC5}" destId="{B1ABDBE9-CB3C-40D5-BFE4-BFE705A0FCAE}" srcOrd="1" destOrd="0" presId="urn:microsoft.com/office/officeart/2005/8/layout/radial1"/>
    <dgm:cxn modelId="{C2D54F43-B81E-4A36-8F2D-6A315A0DE158}" type="presOf" srcId="{A656975C-03F4-4818-BD0F-C03F735F7693}" destId="{64B47F34-A97E-4EEC-B5B6-0C91A44B76A0}" srcOrd="0" destOrd="0" presId="urn:microsoft.com/office/officeart/2005/8/layout/radial1"/>
    <dgm:cxn modelId="{A482D266-271B-4D31-8ACA-0FCEE85D48A0}" srcId="{CA245EA8-D66E-45ED-8525-919FB2863895}" destId="{C351329C-8254-4487-A381-7674DB2F61FF}" srcOrd="1" destOrd="0" parTransId="{354346FA-2CB3-446F-8F6B-40AD9E8DEAC5}" sibTransId="{27656846-D029-4036-A778-15BA7BD032FD}"/>
    <dgm:cxn modelId="{F9D3326B-8143-42C7-80AD-8055D62B7C1A}" srcId="{5629A596-0D50-4676-A744-7C69CE796AB9}" destId="{CA245EA8-D66E-45ED-8525-919FB2863895}" srcOrd="0" destOrd="0" parTransId="{16C400EB-A1C6-4C00-BC34-28F7419E5A17}" sibTransId="{780CA380-BE26-462A-B8A5-1F7977C9AB92}"/>
    <dgm:cxn modelId="{71581E7D-A710-46F1-A6FB-78877C2C6C7F}" type="presOf" srcId="{354346FA-2CB3-446F-8F6B-40AD9E8DEAC5}" destId="{F5596567-E981-4AF6-92CA-2BEBA679262E}" srcOrd="0" destOrd="0" presId="urn:microsoft.com/office/officeart/2005/8/layout/radial1"/>
    <dgm:cxn modelId="{94AC1593-6212-4BC9-AA48-7773012237B4}" type="presOf" srcId="{C351329C-8254-4487-A381-7674DB2F61FF}" destId="{E885DABA-2E06-4FE4-8D8A-1C0D0D54002A}" srcOrd="0" destOrd="0" presId="urn:microsoft.com/office/officeart/2005/8/layout/radial1"/>
    <dgm:cxn modelId="{48C9D9A0-0BFE-4A85-A1D3-636A369B84B1}" type="presOf" srcId="{5629A596-0D50-4676-A744-7C69CE796AB9}" destId="{AF7B21C2-3531-4A48-B32F-B9A47E39BAEB}" srcOrd="0" destOrd="0" presId="urn:microsoft.com/office/officeart/2005/8/layout/radial1"/>
    <dgm:cxn modelId="{6B0536A8-A183-4338-A9EC-61AFE6D6F640}" type="presOf" srcId="{CA245EA8-D66E-45ED-8525-919FB2863895}" destId="{34A0B117-ADBA-4C00-9F41-475574B9979B}" srcOrd="0" destOrd="0" presId="urn:microsoft.com/office/officeart/2005/8/layout/radial1"/>
    <dgm:cxn modelId="{546479B0-7DD9-4378-A04C-A88F4035B776}" type="presOf" srcId="{E979FE2E-5885-47BF-9A34-9AF47FA694FB}" destId="{77A03F62-1CBD-4782-B432-C42075D1595C}" srcOrd="0" destOrd="0" presId="urn:microsoft.com/office/officeart/2005/8/layout/radial1"/>
    <dgm:cxn modelId="{BAE06ACD-E10B-4BD8-816B-7A7488CE6A94}" type="presOf" srcId="{B5D16395-DA4F-4806-980C-A620C31721F9}" destId="{C7DE2F1E-28CA-486B-AC3F-2113C52C2905}" srcOrd="1" destOrd="0" presId="urn:microsoft.com/office/officeart/2005/8/layout/radial1"/>
    <dgm:cxn modelId="{84C6ACCD-775A-4670-8A5C-A95A67C411E8}" type="presOf" srcId="{BD032679-6A1B-42FA-8961-8249B28D28D0}" destId="{09F983A6-D27D-4984-AA32-A39143F6589D}" srcOrd="0" destOrd="0" presId="urn:microsoft.com/office/officeart/2005/8/layout/radial1"/>
    <dgm:cxn modelId="{0F9255D3-8170-4D7E-A9BC-FA4827FAA15E}" type="presOf" srcId="{23B25017-2FE3-42D5-87DE-39508F80E07C}" destId="{89504537-FEFE-4624-B4F1-DE646364F423}" srcOrd="1" destOrd="0" presId="urn:microsoft.com/office/officeart/2005/8/layout/radial1"/>
    <dgm:cxn modelId="{7E32F3F3-BCEC-4CE5-B6B5-B5916EA6F3C8}" type="presOf" srcId="{B5D16395-DA4F-4806-980C-A620C31721F9}" destId="{D5F3DAFD-19B8-4250-82C2-8B46C5BEF3EC}" srcOrd="0" destOrd="0" presId="urn:microsoft.com/office/officeart/2005/8/layout/radial1"/>
    <dgm:cxn modelId="{8A40F4FA-6F17-4B22-9643-47CCBF5D641A}" srcId="{CA245EA8-D66E-45ED-8525-919FB2863895}" destId="{A656975C-03F4-4818-BD0F-C03F735F7693}" srcOrd="0" destOrd="0" parTransId="{5A8174EF-6621-479B-9C8E-B5E485367CE1}" sibTransId="{973C612E-1420-4CC1-9AD1-5421C7480489}"/>
    <dgm:cxn modelId="{D06873FF-B9C8-44F2-89FB-7BA3242F4CE8}" srcId="{CA245EA8-D66E-45ED-8525-919FB2863895}" destId="{E979FE2E-5885-47BF-9A34-9AF47FA694FB}" srcOrd="2" destOrd="0" parTransId="{23B25017-2FE3-42D5-87DE-39508F80E07C}" sibTransId="{62E25BBC-AB94-449A-BA3E-47F8E63A7971}"/>
    <dgm:cxn modelId="{9587EC78-E9AD-43DE-A91C-AD6E28192B22}" type="presParOf" srcId="{AF7B21C2-3531-4A48-B32F-B9A47E39BAEB}" destId="{34A0B117-ADBA-4C00-9F41-475574B9979B}" srcOrd="0" destOrd="0" presId="urn:microsoft.com/office/officeart/2005/8/layout/radial1"/>
    <dgm:cxn modelId="{321A0141-D913-4F50-9957-6DD7713531C6}" type="presParOf" srcId="{AF7B21C2-3531-4A48-B32F-B9A47E39BAEB}" destId="{DDC70477-2651-4BAE-9F89-7E2C8DC67131}" srcOrd="1" destOrd="0" presId="urn:microsoft.com/office/officeart/2005/8/layout/radial1"/>
    <dgm:cxn modelId="{6EBE0A0B-0E79-4F94-A71C-B9F1E4C11237}" type="presParOf" srcId="{DDC70477-2651-4BAE-9F89-7E2C8DC67131}" destId="{1C271F03-2F21-4B38-9872-B89812DAE5F1}" srcOrd="0" destOrd="0" presId="urn:microsoft.com/office/officeart/2005/8/layout/radial1"/>
    <dgm:cxn modelId="{6EA1E87D-7DEF-4827-8392-954D9FDD3C60}" type="presParOf" srcId="{AF7B21C2-3531-4A48-B32F-B9A47E39BAEB}" destId="{64B47F34-A97E-4EEC-B5B6-0C91A44B76A0}" srcOrd="2" destOrd="0" presId="urn:microsoft.com/office/officeart/2005/8/layout/radial1"/>
    <dgm:cxn modelId="{7C26DE38-5BC3-431B-8F18-BC8D2C6D43F5}" type="presParOf" srcId="{AF7B21C2-3531-4A48-B32F-B9A47E39BAEB}" destId="{F5596567-E981-4AF6-92CA-2BEBA679262E}" srcOrd="3" destOrd="0" presId="urn:microsoft.com/office/officeart/2005/8/layout/radial1"/>
    <dgm:cxn modelId="{CBC22119-9956-48A0-93D9-FF8D67FD5E42}" type="presParOf" srcId="{F5596567-E981-4AF6-92CA-2BEBA679262E}" destId="{B1ABDBE9-CB3C-40D5-BFE4-BFE705A0FCAE}" srcOrd="0" destOrd="0" presId="urn:microsoft.com/office/officeart/2005/8/layout/radial1"/>
    <dgm:cxn modelId="{7C7EE9EA-F053-4EEF-9809-F30401A70064}" type="presParOf" srcId="{AF7B21C2-3531-4A48-B32F-B9A47E39BAEB}" destId="{E885DABA-2E06-4FE4-8D8A-1C0D0D54002A}" srcOrd="4" destOrd="0" presId="urn:microsoft.com/office/officeart/2005/8/layout/radial1"/>
    <dgm:cxn modelId="{89D895B1-925C-49E0-AB1A-E77ECA0C6967}" type="presParOf" srcId="{AF7B21C2-3531-4A48-B32F-B9A47E39BAEB}" destId="{B20EEF25-9ECA-423C-BCBB-BE473EDD0F8B}" srcOrd="5" destOrd="0" presId="urn:microsoft.com/office/officeart/2005/8/layout/radial1"/>
    <dgm:cxn modelId="{28823FDD-A849-4328-94EB-C9629E5F8254}" type="presParOf" srcId="{B20EEF25-9ECA-423C-BCBB-BE473EDD0F8B}" destId="{89504537-FEFE-4624-B4F1-DE646364F423}" srcOrd="0" destOrd="0" presId="urn:microsoft.com/office/officeart/2005/8/layout/radial1"/>
    <dgm:cxn modelId="{822D14CF-3BB7-4BD3-9121-F2E5CECE2D62}" type="presParOf" srcId="{AF7B21C2-3531-4A48-B32F-B9A47E39BAEB}" destId="{77A03F62-1CBD-4782-B432-C42075D1595C}" srcOrd="6" destOrd="0" presId="urn:microsoft.com/office/officeart/2005/8/layout/radial1"/>
    <dgm:cxn modelId="{DF860BA3-C141-4360-B517-DDF80358B39F}" type="presParOf" srcId="{AF7B21C2-3531-4A48-B32F-B9A47E39BAEB}" destId="{D5F3DAFD-19B8-4250-82C2-8B46C5BEF3EC}" srcOrd="7" destOrd="0" presId="urn:microsoft.com/office/officeart/2005/8/layout/radial1"/>
    <dgm:cxn modelId="{CD43795A-6B9E-4561-8DF4-B5FACAD6134E}" type="presParOf" srcId="{D5F3DAFD-19B8-4250-82C2-8B46C5BEF3EC}" destId="{C7DE2F1E-28CA-486B-AC3F-2113C52C2905}" srcOrd="0" destOrd="0" presId="urn:microsoft.com/office/officeart/2005/8/layout/radial1"/>
    <dgm:cxn modelId="{EC0CCCD9-12FF-4060-8571-C133A6B10A95}" type="presParOf" srcId="{AF7B21C2-3531-4A48-B32F-B9A47E39BAEB}" destId="{09F983A6-D27D-4984-AA32-A39143F6589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D0FF3D-8A0B-4953-8762-3605AAAF0D46}" type="doc">
      <dgm:prSet loTypeId="urn:microsoft.com/office/officeart/2005/8/layout/radial1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F5613-2C16-43D7-A306-C4C8F1079D62}" type="pres">
      <dgm:prSet presAssocID="{9CD0FF3D-8A0B-4953-8762-3605AAAF0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1F719AF1-023E-482F-B6C3-C9F69509311E}" type="presOf" srcId="{9CD0FF3D-8A0B-4953-8762-3605AAAF0D46}" destId="{F41F5613-2C16-43D7-A306-C4C8F1079D62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D0FF3D-8A0B-4953-8762-3605AAAF0D46}" type="doc">
      <dgm:prSet loTypeId="urn:microsoft.com/office/officeart/2005/8/layout/radial1" loCatId="relationship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1F5613-2C16-43D7-A306-C4C8F1079D62}" type="pres">
      <dgm:prSet presAssocID="{9CD0FF3D-8A0B-4953-8762-3605AAAF0D4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1F719AF1-023E-482F-B6C3-C9F69509311E}" type="presOf" srcId="{9CD0FF3D-8A0B-4953-8762-3605AAAF0D46}" destId="{F41F5613-2C16-43D7-A306-C4C8F1079D62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B117-ADBA-4C00-9F41-475574B9979B}">
      <dsp:nvSpPr>
        <dsp:cNvPr id="0" name=""/>
        <dsp:cNvSpPr/>
      </dsp:nvSpPr>
      <dsp:spPr>
        <a:xfrm>
          <a:off x="3489124" y="1253312"/>
          <a:ext cx="1797949" cy="17826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Project Management Tools</a:t>
          </a:r>
        </a:p>
      </dsp:txBody>
      <dsp:txXfrm>
        <a:off x="3752428" y="1514377"/>
        <a:ext cx="1271341" cy="1260535"/>
      </dsp:txXfrm>
    </dsp:sp>
    <dsp:sp modelId="{DDC70477-2651-4BAE-9F89-7E2C8DC67131}">
      <dsp:nvSpPr>
        <dsp:cNvPr id="0" name=""/>
        <dsp:cNvSpPr/>
      </dsp:nvSpPr>
      <dsp:spPr>
        <a:xfrm rot="16200000">
          <a:off x="4331247" y="1184253"/>
          <a:ext cx="113702" cy="24417"/>
        </a:xfrm>
        <a:custGeom>
          <a:avLst/>
          <a:gdLst/>
          <a:ahLst/>
          <a:cxnLst/>
          <a:rect l="0" t="0" r="0" b="0"/>
          <a:pathLst>
            <a:path>
              <a:moveTo>
                <a:pt x="0" y="12208"/>
              </a:moveTo>
              <a:lnTo>
                <a:pt x="113702" y="122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85256" y="1193619"/>
        <a:ext cx="5685" cy="5685"/>
      </dsp:txXfrm>
    </dsp:sp>
    <dsp:sp modelId="{64B47F34-A97E-4EEC-B5B6-0C91A44B76A0}">
      <dsp:nvSpPr>
        <dsp:cNvPr id="0" name=""/>
        <dsp:cNvSpPr/>
      </dsp:nvSpPr>
      <dsp:spPr>
        <a:xfrm>
          <a:off x="3813701" y="56063"/>
          <a:ext cx="1148795" cy="1083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Excel</a:t>
          </a:r>
        </a:p>
      </dsp:txBody>
      <dsp:txXfrm>
        <a:off x="3981938" y="214745"/>
        <a:ext cx="812321" cy="766183"/>
      </dsp:txXfrm>
    </dsp:sp>
    <dsp:sp modelId="{F5596567-E981-4AF6-92CA-2BEBA679262E}">
      <dsp:nvSpPr>
        <dsp:cNvPr id="0" name=""/>
        <dsp:cNvSpPr/>
      </dsp:nvSpPr>
      <dsp:spPr>
        <a:xfrm>
          <a:off x="5287073" y="2132437"/>
          <a:ext cx="120063" cy="24417"/>
        </a:xfrm>
        <a:custGeom>
          <a:avLst/>
          <a:gdLst/>
          <a:ahLst/>
          <a:cxnLst/>
          <a:rect l="0" t="0" r="0" b="0"/>
          <a:pathLst>
            <a:path>
              <a:moveTo>
                <a:pt x="0" y="12208"/>
              </a:moveTo>
              <a:lnTo>
                <a:pt x="120063" y="122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4104" y="2141643"/>
        <a:ext cx="6003" cy="6003"/>
      </dsp:txXfrm>
    </dsp:sp>
    <dsp:sp modelId="{E885DABA-2E06-4FE4-8D8A-1C0D0D54002A}">
      <dsp:nvSpPr>
        <dsp:cNvPr id="0" name=""/>
        <dsp:cNvSpPr/>
      </dsp:nvSpPr>
      <dsp:spPr>
        <a:xfrm>
          <a:off x="5407137" y="1534010"/>
          <a:ext cx="1194505" cy="1221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PowerBI</a:t>
          </a:r>
        </a:p>
      </dsp:txBody>
      <dsp:txXfrm>
        <a:off x="5582068" y="1712861"/>
        <a:ext cx="844643" cy="863567"/>
      </dsp:txXfrm>
    </dsp:sp>
    <dsp:sp modelId="{B20EEF25-9ECA-423C-BCBB-BE473EDD0F8B}">
      <dsp:nvSpPr>
        <dsp:cNvPr id="0" name=""/>
        <dsp:cNvSpPr/>
      </dsp:nvSpPr>
      <dsp:spPr>
        <a:xfrm rot="5418727">
          <a:off x="4311859" y="3094753"/>
          <a:ext cx="141994" cy="24417"/>
        </a:xfrm>
        <a:custGeom>
          <a:avLst/>
          <a:gdLst/>
          <a:ahLst/>
          <a:cxnLst/>
          <a:rect l="0" t="0" r="0" b="0"/>
          <a:pathLst>
            <a:path>
              <a:moveTo>
                <a:pt x="0" y="12208"/>
              </a:moveTo>
              <a:lnTo>
                <a:pt x="141994" y="122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379306" y="3103411"/>
        <a:ext cx="7099" cy="7099"/>
      </dsp:txXfrm>
    </dsp:sp>
    <dsp:sp modelId="{77A03F62-1CBD-4782-B432-C42075D1595C}">
      <dsp:nvSpPr>
        <dsp:cNvPr id="0" name=""/>
        <dsp:cNvSpPr/>
      </dsp:nvSpPr>
      <dsp:spPr>
        <a:xfrm>
          <a:off x="3754470" y="3177950"/>
          <a:ext cx="1249793" cy="1139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Tableau</a:t>
          </a:r>
        </a:p>
      </dsp:txBody>
      <dsp:txXfrm>
        <a:off x="3937498" y="3344772"/>
        <a:ext cx="883737" cy="805489"/>
      </dsp:txXfrm>
    </dsp:sp>
    <dsp:sp modelId="{D5F3DAFD-19B8-4250-82C2-8B46C5BEF3EC}">
      <dsp:nvSpPr>
        <dsp:cNvPr id="0" name=""/>
        <dsp:cNvSpPr/>
      </dsp:nvSpPr>
      <dsp:spPr>
        <a:xfrm rot="10800000">
          <a:off x="3357781" y="2132437"/>
          <a:ext cx="131342" cy="24417"/>
        </a:xfrm>
        <a:custGeom>
          <a:avLst/>
          <a:gdLst/>
          <a:ahLst/>
          <a:cxnLst/>
          <a:rect l="0" t="0" r="0" b="0"/>
          <a:pathLst>
            <a:path>
              <a:moveTo>
                <a:pt x="0" y="12208"/>
              </a:moveTo>
              <a:lnTo>
                <a:pt x="131342" y="1220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420169" y="2141361"/>
        <a:ext cx="6567" cy="6567"/>
      </dsp:txXfrm>
    </dsp:sp>
    <dsp:sp modelId="{09F983A6-D27D-4984-AA32-A39143F6589D}">
      <dsp:nvSpPr>
        <dsp:cNvPr id="0" name=""/>
        <dsp:cNvSpPr/>
      </dsp:nvSpPr>
      <dsp:spPr>
        <a:xfrm>
          <a:off x="2133706" y="1534010"/>
          <a:ext cx="1224074" cy="12212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My Sql</a:t>
          </a:r>
        </a:p>
      </dsp:txBody>
      <dsp:txXfrm>
        <a:off x="2312967" y="1712861"/>
        <a:ext cx="865552" cy="863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6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7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1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51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0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3489D5B-C0CE-4A45-A0FE-6385DCA7D50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4D2688-5C12-4164-B2D8-1A2E28E60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EB07-B679-E747-FCA6-E35599CAB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729"/>
            <a:ext cx="8825658" cy="1659116"/>
          </a:xfrm>
        </p:spPr>
        <p:txBody>
          <a:bodyPr/>
          <a:lstStyle/>
          <a:p>
            <a:pPr algn="ctr"/>
            <a:r>
              <a:rPr lang="en-US" b="1" u="sng" dirty="0"/>
              <a:t>HOSPITALITY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2037-D36A-2CDB-3469-F33D688CF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228364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Presented by Group-6</a:t>
            </a:r>
          </a:p>
          <a:p>
            <a:pPr algn="ctr"/>
            <a:endParaRPr lang="en-US" b="1" cap="non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400" b="1" cap="non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1050" b="1" cap="non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1050" b="1" cap="non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1050" b="1" cap="non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1050" b="1" cap="non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Team Members :- AMAN</a:t>
            </a:r>
            <a:r>
              <a:rPr lang="en-US" sz="105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Sukanya, KETKI, VENU, MANI, REHAN,ANKIT</a:t>
            </a:r>
            <a:endParaRPr lang="en-US" sz="1050" b="1" cap="non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8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22A58-99E4-B4DE-4844-6F4821D4E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065"/>
          <a:stretch/>
        </p:blipFill>
        <p:spPr>
          <a:xfrm>
            <a:off x="-1" y="-1"/>
            <a:ext cx="11967689" cy="46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2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3E847-F982-B9B4-3E48-4197F9A06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07"/>
          <a:stretch/>
        </p:blipFill>
        <p:spPr>
          <a:xfrm>
            <a:off x="0" y="0"/>
            <a:ext cx="11971835" cy="465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149BB6-F1C7-CBD2-5C3D-5F2396EE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8312" cy="54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5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9AF13-6D70-0217-0A03-72FE7E29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9" y="0"/>
            <a:ext cx="12055275" cy="39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7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1461C-BF48-06BC-6395-393858D1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0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Monitored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Total Revenue – Total income from successful bookings</a:t>
            </a:r>
            <a:r>
              <a:rPr lang="en-IN" dirty="0"/>
              <a:t>:- </a:t>
            </a:r>
            <a:r>
              <a:rPr lang="en-IN" b="1" dirty="0">
                <a:solidFill>
                  <a:srgbClr val="00B050"/>
                </a:solidFill>
                <a:highlight>
                  <a:srgbClr val="00FF00"/>
                </a:highlight>
              </a:rPr>
              <a:t>1709M</a:t>
            </a:r>
            <a:endParaRPr b="1" dirty="0">
              <a:solidFill>
                <a:srgbClr val="00B050"/>
              </a:solidFill>
              <a:highlight>
                <a:srgbClr val="00FF00"/>
              </a:highlight>
            </a:endParaRPr>
          </a:p>
          <a:p>
            <a:r>
              <a:rPr dirty="0"/>
              <a:t>• Occupancy Rate – % of booked rooms out of total available</a:t>
            </a:r>
            <a:r>
              <a:rPr lang="en-IN" dirty="0"/>
              <a:t> :- </a:t>
            </a:r>
            <a:r>
              <a:rPr lang="en-IN" b="1" dirty="0">
                <a:solidFill>
                  <a:srgbClr val="00B050"/>
                </a:solidFill>
                <a:highlight>
                  <a:srgbClr val="00FF00"/>
                </a:highlight>
              </a:rPr>
              <a:t>42.1%</a:t>
            </a:r>
            <a:endParaRPr b="1" dirty="0">
              <a:solidFill>
                <a:srgbClr val="00B050"/>
              </a:solidFill>
              <a:highlight>
                <a:srgbClr val="00FF00"/>
              </a:highlight>
            </a:endParaRPr>
          </a:p>
          <a:p>
            <a:r>
              <a:rPr dirty="0"/>
              <a:t>• Cancellation Rate – % of bookings canceled before check-in</a:t>
            </a:r>
            <a:r>
              <a:rPr lang="en-IN" dirty="0"/>
              <a:t>:- </a:t>
            </a:r>
            <a:r>
              <a:rPr lang="en-IN" b="1" dirty="0">
                <a:solidFill>
                  <a:srgbClr val="FF0000"/>
                </a:solidFill>
                <a:highlight>
                  <a:srgbClr val="800000"/>
                </a:highlight>
              </a:rPr>
              <a:t>24.8%</a:t>
            </a:r>
            <a:endParaRPr b="1" dirty="0">
              <a:solidFill>
                <a:srgbClr val="FF0000"/>
              </a:solidFill>
              <a:highlight>
                <a:srgbClr val="800000"/>
              </a:highlight>
            </a:endParaRPr>
          </a:p>
          <a:p>
            <a:r>
              <a:rPr dirty="0"/>
              <a:t>• Total Bookings – All bookings regardless of status</a:t>
            </a:r>
            <a:r>
              <a:rPr lang="en-IN" dirty="0"/>
              <a:t>:- </a:t>
            </a:r>
            <a:r>
              <a:rPr lang="en-IN" b="1" dirty="0">
                <a:highlight>
                  <a:srgbClr val="00FF00"/>
                </a:highlight>
              </a:rPr>
              <a:t>135k</a:t>
            </a:r>
            <a:endParaRPr b="1" dirty="0">
              <a:highlight>
                <a:srgbClr val="00FF00"/>
              </a:highlight>
            </a:endParaRPr>
          </a:p>
          <a:p>
            <a:r>
              <a:rPr dirty="0"/>
              <a:t>• Utilized Capacity – Actual usage of available capacity</a:t>
            </a:r>
            <a:r>
              <a:rPr lang="en-IN" dirty="0"/>
              <a:t>:- </a:t>
            </a:r>
            <a:r>
              <a:rPr lang="en-IN" b="1" dirty="0">
                <a:solidFill>
                  <a:schemeClr val="tx1"/>
                </a:solidFill>
                <a:highlight>
                  <a:srgbClr val="00FF00"/>
                </a:highlight>
              </a:rPr>
              <a:t>58%</a:t>
            </a:r>
            <a:endParaRPr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dirty="0"/>
              <a:t>• Weekday vs Weekend – Booking and revenue by day type</a:t>
            </a:r>
          </a:p>
          <a:p>
            <a:r>
              <a:rPr dirty="0"/>
              <a:t>• Revenue by State &amp; Hotel – Performance comparison</a:t>
            </a:r>
          </a:p>
          <a:p>
            <a:r>
              <a:rPr dirty="0"/>
              <a:t>• Room Category Revenue – Revenue split by room class</a:t>
            </a:r>
          </a:p>
          <a:p>
            <a:r>
              <a:rPr dirty="0"/>
              <a:t>• Checked Out / Cancel / No Show – Behavior breakdown</a:t>
            </a:r>
          </a:p>
          <a:p>
            <a:r>
              <a:rPr dirty="0"/>
              <a:t>• Weekly Trends – Time-based performance insights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- 80% reduction in report preparation time</a:t>
            </a:r>
          </a:p>
          <a:p>
            <a:r>
              <a:t>- Instant visibility into occupancy and revenue by location</a:t>
            </a:r>
          </a:p>
          <a:p>
            <a:r>
              <a:t>- Better demand forecasting and price optimization</a:t>
            </a:r>
          </a:p>
          <a:p>
            <a:r>
              <a:t>- Early identification of cancellation patterns</a:t>
            </a:r>
          </a:p>
          <a:p>
            <a:r>
              <a:t>- Proactive decision-making using trend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C201B-E691-D2AF-FE97-C1E3FFFCC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962E-E7D6-1FCE-BAAA-6F58AC12F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728"/>
            <a:ext cx="8825658" cy="2592371"/>
          </a:xfrm>
        </p:spPr>
        <p:txBody>
          <a:bodyPr/>
          <a:lstStyle/>
          <a:p>
            <a:pPr algn="ctr"/>
            <a:r>
              <a:rPr lang="en-US" b="1" u="sng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1984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Data-Driven Transformation for </a:t>
            </a:r>
            <a:r>
              <a:rPr lang="en-IN" dirty="0"/>
              <a:t> </a:t>
            </a:r>
            <a:r>
              <a:rPr dirty="0" err="1"/>
              <a:t>Shodwe</a:t>
            </a:r>
            <a:r>
              <a:rPr dirty="0"/>
              <a:t>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Enhancing Hospitality Performance with BI Dashboards</a:t>
            </a:r>
          </a:p>
          <a:p>
            <a:r>
              <a:rPr dirty="0"/>
              <a:t>Date: </a:t>
            </a:r>
            <a:r>
              <a:rPr lang="en-IN" dirty="0"/>
              <a:t>02AUG2025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About </a:t>
            </a:r>
            <a:r>
              <a:rPr dirty="0" err="1"/>
              <a:t>Shodwe</a:t>
            </a:r>
            <a:r>
              <a:rPr dirty="0"/>
              <a:t>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One of India's largest hospitality chains</a:t>
            </a:r>
          </a:p>
          <a:p>
            <a:r>
              <a:rPr dirty="0"/>
              <a:t>- Operates properties across multiple states</a:t>
            </a:r>
          </a:p>
          <a:p>
            <a:r>
              <a:rPr dirty="0"/>
              <a:t>- Handles thousands of bookings monthly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Pain Points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Excel-based reports – slow, inconsistent</a:t>
            </a:r>
          </a:p>
          <a:p>
            <a:r>
              <a:t>- No real-time visibility into revenue and occupancy</a:t>
            </a:r>
          </a:p>
          <a:p>
            <a:r>
              <a:t>- Inability to compare state-wise and property-wise performance</a:t>
            </a:r>
          </a:p>
          <a:p>
            <a:r>
              <a:t>- No tracking of weekday vs weekend trends</a:t>
            </a:r>
          </a:p>
          <a:p>
            <a:r>
              <a:t>- No insight into room category performance or cancellation patterns</a:t>
            </a:r>
          </a:p>
          <a:p>
            <a:r>
              <a:t>- Reactive decision-making by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KPI reporting with interactive dashboards</a:t>
            </a:r>
          </a:p>
          <a:p>
            <a:r>
              <a:t>- Provide real-time insights into key hospitality metrics</a:t>
            </a:r>
          </a:p>
          <a:p>
            <a:r>
              <a:t>- Enable comparison across states and properties</a:t>
            </a:r>
          </a:p>
          <a:p>
            <a:r>
              <a:t>- Track booking behavior across weekdays/weekends</a:t>
            </a:r>
          </a:p>
          <a:p>
            <a:r>
              <a:t>- Support proactive revenue and capacity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3C95-C355-1536-2159-AEFFF4D8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54" y="1011375"/>
            <a:ext cx="8761413" cy="706964"/>
          </a:xfrm>
        </p:spPr>
        <p:txBody>
          <a:bodyPr/>
          <a:lstStyle/>
          <a:p>
            <a:r>
              <a:rPr lang="en-US" b="1" u="sng" dirty="0"/>
              <a:t>Tools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E83413-EA0F-BC4C-198E-03DBEB131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760216"/>
              </p:ext>
            </p:extLst>
          </p:nvPr>
        </p:nvGraphicFramePr>
        <p:xfrm>
          <a:off x="1155700" y="2603500"/>
          <a:ext cx="896088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9478136-6437-F9D6-B7B9-F6EF376596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708365"/>
              </p:ext>
            </p:extLst>
          </p:nvPr>
        </p:nvGraphicFramePr>
        <p:xfrm>
          <a:off x="1404850" y="2277688"/>
          <a:ext cx="8761413" cy="4317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042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177C8D5-1680-44DD-79BD-6B86D793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00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4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3C95-C355-1536-2159-AEFFF4D8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54" y="1011375"/>
            <a:ext cx="8761413" cy="706964"/>
          </a:xfrm>
        </p:spPr>
        <p:txBody>
          <a:bodyPr/>
          <a:lstStyle/>
          <a:p>
            <a:r>
              <a:rPr lang="en-US" b="1" u="sng" dirty="0"/>
              <a:t>Tools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E83413-EA0F-BC4C-198E-03DBEB1312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96088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18A8CF-017B-8013-45CF-8867733D02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2" y="0"/>
            <a:ext cx="12151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E83413-EA0F-BC4C-198E-03DBEB1312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96088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7FD78EE-A56C-06FA-7DD7-1AC0733BF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202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2969</TotalTime>
  <Words>313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HOSPITALITY MANAGEMENT</vt:lpstr>
      <vt:lpstr>Data-Driven Transformation for  Shodwe Group</vt:lpstr>
      <vt:lpstr>About Shodwe Group</vt:lpstr>
      <vt:lpstr>Key Pain Points Identified</vt:lpstr>
      <vt:lpstr>Project Goals</vt:lpstr>
      <vt:lpstr>Tools Used</vt:lpstr>
      <vt:lpstr>PowerPoint Presentation</vt:lpstr>
      <vt:lpstr>Tools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Metrics Monitored</vt:lpstr>
      <vt:lpstr>Outcomes Achieved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MANAGEMENT</dc:title>
  <dc:creator>Aman Dakhole</dc:creator>
  <cp:lastModifiedBy>Aman Gupta</cp:lastModifiedBy>
  <cp:revision>6</cp:revision>
  <dcterms:created xsi:type="dcterms:W3CDTF">2025-06-20T04:55:02Z</dcterms:created>
  <dcterms:modified xsi:type="dcterms:W3CDTF">2025-08-02T04:43:51Z</dcterms:modified>
</cp:coreProperties>
</file>