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76" r:id="rId3"/>
    <p:sldId id="280" r:id="rId4"/>
    <p:sldId id="294" r:id="rId5"/>
    <p:sldId id="281" r:id="rId6"/>
    <p:sldId id="292" r:id="rId7"/>
    <p:sldId id="283" r:id="rId8"/>
    <p:sldId id="286" r:id="rId9"/>
    <p:sldId id="291" r:id="rId10"/>
    <p:sldId id="287" r:id="rId11"/>
    <p:sldId id="290" r:id="rId12"/>
    <p:sldId id="289"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gan AB" initials="MA" lastIdx="1" clrIdx="0">
    <p:extLst>
      <p:ext uri="{19B8F6BF-5375-455C-9EA6-DF929625EA0E}">
        <p15:presenceInfo xmlns:p15="http://schemas.microsoft.com/office/powerpoint/2012/main" userId="S-1-5-21-1332575492-2139584990-3380526925-187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E07"/>
    <a:srgbClr val="F86308"/>
    <a:srgbClr val="DD312F"/>
    <a:srgbClr val="474E5D"/>
    <a:srgbClr val="FFE24F"/>
    <a:srgbClr val="29397D"/>
    <a:srgbClr val="8E8472"/>
    <a:srgbClr val="E4E4E4"/>
    <a:srgbClr val="FFD501"/>
    <a:srgbClr val="9B9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095" autoAdjust="0"/>
  </p:normalViewPr>
  <p:slideViewPr>
    <p:cSldViewPr>
      <p:cViewPr varScale="1">
        <p:scale>
          <a:sx n="90" d="100"/>
          <a:sy n="90" d="100"/>
        </p:scale>
        <p:origin x="728" y="52"/>
      </p:cViewPr>
      <p:guideLst>
        <p:guide orient="horz"/>
        <p:guide/>
      </p:guideLst>
    </p:cSldViewPr>
  </p:slideViewPr>
  <p:notesTextViewPr>
    <p:cViewPr>
      <p:scale>
        <a:sx n="200" d="100"/>
        <a:sy n="200" d="100"/>
      </p:scale>
      <p:origin x="0" y="0"/>
    </p:cViewPr>
  </p:notesTextViewPr>
  <p:notesViewPr>
    <p:cSldViewPr showGuide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40BE15-B219-455C-925B-3ECFBC126D1E}" type="datetimeFigureOut">
              <a:rPr lang="en-IN" smtClean="0"/>
              <a:t>22-03-2021</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E88576-3CFD-49D7-AA59-A210A7851C7D}" type="slidenum">
              <a:rPr lang="en-IN" smtClean="0"/>
              <a:t>‹#›</a:t>
            </a:fld>
            <a:endParaRPr lang="en-IN" dirty="0"/>
          </a:p>
        </p:txBody>
      </p:sp>
    </p:spTree>
    <p:extLst>
      <p:ext uri="{BB962C8B-B14F-4D97-AF65-F5344CB8AC3E}">
        <p14:creationId xmlns:p14="http://schemas.microsoft.com/office/powerpoint/2010/main" val="283006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571802-8278-40A4-AF5A-6E98D7DEF830}" type="datetimeFigureOut">
              <a:rPr lang="en-US" smtClean="0"/>
              <a:t>3/22/2021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A3A65-825A-4F77-9D3F-E239C1633B20}" type="slidenum">
              <a:rPr lang="en-US" smtClean="0"/>
              <a:t>‹#›</a:t>
            </a:fld>
            <a:endParaRPr lang="en-US" dirty="0"/>
          </a:p>
        </p:txBody>
      </p:sp>
    </p:spTree>
    <p:extLst>
      <p:ext uri="{BB962C8B-B14F-4D97-AF65-F5344CB8AC3E}">
        <p14:creationId xmlns:p14="http://schemas.microsoft.com/office/powerpoint/2010/main" val="30144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AA3A65-825A-4F77-9D3F-E239C1633B20}" type="slidenum">
              <a:rPr lang="en-US" smtClean="0"/>
              <a:t>1</a:t>
            </a:fld>
            <a:endParaRPr lang="en-US" dirty="0"/>
          </a:p>
        </p:txBody>
      </p:sp>
    </p:spTree>
    <p:extLst>
      <p:ext uri="{BB962C8B-B14F-4D97-AF65-F5344CB8AC3E}">
        <p14:creationId xmlns:p14="http://schemas.microsoft.com/office/powerpoint/2010/main" val="136200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AA3A65-825A-4F77-9D3F-E239C1633B20}" type="slidenum">
              <a:rPr lang="en-US" smtClean="0"/>
              <a:t>7</a:t>
            </a:fld>
            <a:endParaRPr lang="en-US" dirty="0"/>
          </a:p>
        </p:txBody>
      </p:sp>
    </p:spTree>
    <p:extLst>
      <p:ext uri="{BB962C8B-B14F-4D97-AF65-F5344CB8AC3E}">
        <p14:creationId xmlns:p14="http://schemas.microsoft.com/office/powerpoint/2010/main" val="304635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AA3A65-825A-4F77-9D3F-E239C1633B20}" type="slidenum">
              <a:rPr lang="en-US" smtClean="0"/>
              <a:t>9</a:t>
            </a:fld>
            <a:endParaRPr lang="en-US" dirty="0"/>
          </a:p>
        </p:txBody>
      </p:sp>
    </p:spTree>
    <p:extLst>
      <p:ext uri="{BB962C8B-B14F-4D97-AF65-F5344CB8AC3E}">
        <p14:creationId xmlns:p14="http://schemas.microsoft.com/office/powerpoint/2010/main" val="172724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AA3A65-825A-4F77-9D3F-E239C1633B20}" type="slidenum">
              <a:rPr lang="en-US" smtClean="0"/>
              <a:t>10</a:t>
            </a:fld>
            <a:endParaRPr lang="en-US" dirty="0"/>
          </a:p>
        </p:txBody>
      </p:sp>
    </p:spTree>
    <p:extLst>
      <p:ext uri="{BB962C8B-B14F-4D97-AF65-F5344CB8AC3E}">
        <p14:creationId xmlns:p14="http://schemas.microsoft.com/office/powerpoint/2010/main" val="261243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AA3A65-825A-4F77-9D3F-E239C1633B20}" type="slidenum">
              <a:rPr lang="en-US" smtClean="0"/>
              <a:t>11</a:t>
            </a:fld>
            <a:endParaRPr lang="en-US" dirty="0"/>
          </a:p>
        </p:txBody>
      </p:sp>
    </p:spTree>
    <p:extLst>
      <p:ext uri="{BB962C8B-B14F-4D97-AF65-F5344CB8AC3E}">
        <p14:creationId xmlns:p14="http://schemas.microsoft.com/office/powerpoint/2010/main" val="1585511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367" r="404" b="7116"/>
          <a:stretch/>
        </p:blipFill>
        <p:spPr>
          <a:xfrm>
            <a:off x="-1" y="0"/>
            <a:ext cx="9144001" cy="4400550"/>
          </a:xfrm>
          <a:prstGeom prst="rect">
            <a:avLst/>
          </a:prstGeom>
        </p:spPr>
      </p:pic>
      <p:sp>
        <p:nvSpPr>
          <p:cNvPr id="9" name="Rectangle 8"/>
          <p:cNvSpPr/>
          <p:nvPr userDrawn="1"/>
        </p:nvSpPr>
        <p:spPr>
          <a:xfrm>
            <a:off x="0" y="3562350"/>
            <a:ext cx="91440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12" name="Straight Connector 11"/>
          <p:cNvCxnSpPr/>
          <p:nvPr userDrawn="1"/>
        </p:nvCxnSpPr>
        <p:spPr>
          <a:xfrm>
            <a:off x="4038600" y="3714750"/>
            <a:ext cx="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3" descr="D:\VJ GDrive\Work\Prodapt About\Prodapt Brand Guidelines\prodapt_logo_red_with poweri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3564" y="3804083"/>
            <a:ext cx="2355273" cy="50713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191000" y="3588228"/>
            <a:ext cx="4547913" cy="457199"/>
          </a:xfrm>
        </p:spPr>
        <p:txBody>
          <a:bodyPr/>
          <a:lstStyle>
            <a:lvl1pPr algn="l">
              <a:defRPr lang="en-US" sz="24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7" name="Text Placeholder 6"/>
          <p:cNvSpPr>
            <a:spLocks noGrp="1"/>
          </p:cNvSpPr>
          <p:nvPr>
            <p:ph type="body" sz="quarter" idx="10"/>
          </p:nvPr>
        </p:nvSpPr>
        <p:spPr>
          <a:xfrm>
            <a:off x="4191000" y="4095750"/>
            <a:ext cx="4572000" cy="381000"/>
          </a:xfrm>
        </p:spPr>
        <p:txBody>
          <a:bodyPr>
            <a:noAutofit/>
          </a:bodyPr>
          <a:lstStyle>
            <a:lvl1pPr marL="342900" indent="-342900">
              <a:buNone/>
              <a:defRPr lang="en-US" sz="1600" dirty="0" smtClean="0">
                <a:solidFill>
                  <a:schemeClr val="bg1"/>
                </a:solidFill>
                <a:latin typeface="Corbel" panose="020B0503020204020204" pitchFamily="34" charset="0"/>
              </a:defRPr>
            </a:lvl1pPr>
            <a:lvl2pPr>
              <a:defRPr lang="en-US" dirty="0" smtClean="0">
                <a:solidFill>
                  <a:schemeClr val="tx1">
                    <a:tint val="75000"/>
                  </a:schemeClr>
                </a:solidFill>
                <a:latin typeface="Corbel" pitchFamily="34" charset="0"/>
              </a:defRPr>
            </a:lvl2pPr>
            <a:lvl3pPr>
              <a:defRPr lang="en-US" dirty="0" smtClean="0">
                <a:solidFill>
                  <a:schemeClr val="tx1">
                    <a:tint val="75000"/>
                  </a:schemeClr>
                </a:solidFill>
                <a:latin typeface="Corbel" pitchFamily="34" charset="0"/>
              </a:defRPr>
            </a:lvl3pPr>
            <a:lvl4pPr>
              <a:defRPr lang="en-US" dirty="0" smtClean="0">
                <a:solidFill>
                  <a:schemeClr val="tx1">
                    <a:tint val="75000"/>
                  </a:schemeClr>
                </a:solidFill>
                <a:latin typeface="Corbel" pitchFamily="34" charset="0"/>
              </a:defRPr>
            </a:lvl4pPr>
            <a:lvl5pPr>
              <a:defRPr lang="en-US" dirty="0">
                <a:solidFill>
                  <a:schemeClr val="tx1">
                    <a:tint val="75000"/>
                  </a:schemeClr>
                </a:solidFill>
                <a:latin typeface="Corbel" pitchFamily="34" charset="0"/>
              </a:defRPr>
            </a:lvl5pPr>
          </a:lstStyle>
          <a:p>
            <a:pPr marL="0" lvl="0" indent="0"/>
            <a:r>
              <a:rPr lang="en-US" dirty="0"/>
              <a:t>Click to edit Master text styles</a:t>
            </a:r>
          </a:p>
        </p:txBody>
      </p:sp>
      <p:sp>
        <p:nvSpPr>
          <p:cNvPr id="8" name="Right Triangle 7"/>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2" name="Title 1"/>
          <p:cNvSpPr>
            <a:spLocks noGrp="1"/>
          </p:cNvSpPr>
          <p:nvPr>
            <p:ph type="title"/>
          </p:nvPr>
        </p:nvSpPr>
        <p:spPr>
          <a:xfrm>
            <a:off x="304800" y="-1"/>
            <a:ext cx="8607224" cy="657741"/>
          </a:xfrm>
        </p:spPr>
        <p:txBody>
          <a:bodyPr vert="horz" lIns="91440" tIns="45720" rIns="91440" bIns="45720" rtlCol="0" anchor="ctr">
            <a:noAutofit/>
          </a:bodyPr>
          <a:lstStyle>
            <a:lvl1pPr>
              <a:defRPr lang="en-US" sz="1800" dirty="0">
                <a:latin typeface="Corbel" panose="020B0503020204020204" pitchFamily="34" charset="0"/>
              </a:defRPr>
            </a:lvl1pPr>
          </a:lstStyle>
          <a:p>
            <a:pPr lvl="0"/>
            <a:endParaRPr lang="en-US" dirty="0"/>
          </a:p>
        </p:txBody>
      </p:sp>
      <p:sp>
        <p:nvSpPr>
          <p:cNvPr id="3" name="Content Placeholder 2"/>
          <p:cNvSpPr>
            <a:spLocks noGrp="1"/>
          </p:cNvSpPr>
          <p:nvPr>
            <p:ph idx="1"/>
          </p:nvPr>
        </p:nvSpPr>
        <p:spPr>
          <a:xfrm>
            <a:off x="304800" y="819150"/>
            <a:ext cx="8610600" cy="3962400"/>
          </a:xfrm>
        </p:spPr>
        <p:txBody>
          <a:bodyPr>
            <a:normAutofit/>
          </a:bodyPr>
          <a:lstStyle>
            <a:lvl1pPr marL="342900" indent="-342900">
              <a:buFont typeface="Arial" pitchFamily="34" charset="0"/>
              <a:buChar char="•"/>
              <a:defRPr sz="2000">
                <a:latin typeface="Corbel" panose="020B0503020204020204" pitchFamily="34" charset="0"/>
              </a:defRPr>
            </a:lvl1pPr>
            <a:lvl2pPr marL="742950" indent="-285750">
              <a:buFont typeface="Arial" pitchFamily="34" charset="0"/>
              <a:buChar char="•"/>
              <a:defRPr sz="1800">
                <a:latin typeface="Corbel" panose="020B0503020204020204" pitchFamily="34" charset="0"/>
              </a:defRPr>
            </a:lvl2pPr>
            <a:lvl3pPr marL="1143000" indent="-228600">
              <a:buFont typeface="Arial" pitchFamily="34" charset="0"/>
              <a:buChar char="•"/>
              <a:defRPr sz="1600">
                <a:latin typeface="Corbel" panose="020B0503020204020204" pitchFamily="34" charset="0"/>
              </a:defRPr>
            </a:lvl3pPr>
            <a:lvl4pPr marL="1600200" indent="-228600">
              <a:buFont typeface="Arial" pitchFamily="34" charset="0"/>
              <a:buChar char="•"/>
              <a:defRPr sz="1400">
                <a:latin typeface="Corbel" panose="020B0503020204020204" pitchFamily="34" charset="0"/>
              </a:defRPr>
            </a:lvl4pPr>
            <a:lvl5pPr marL="2057400" indent="-228600">
              <a:buFont typeface="Arial" pitchFamily="34" charset="0"/>
              <a:buChar char="•"/>
              <a:defRPr sz="1400">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572000" y="5030446"/>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bg1"/>
                </a:solidFill>
                <a:latin typeface="Corbel" panose="020B0503020204020204" pitchFamily="34" charset="0"/>
              </a:rPr>
              <a:t>Confidential &amp; Restricted</a:t>
            </a:r>
          </a:p>
        </p:txBody>
      </p:sp>
      <p:sp>
        <p:nvSpPr>
          <p:cNvPr id="15"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6" name="Rectangle 15"/>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7" name="Picture 2" descr="C:\Users\RAGHAV~1.MG\AppData\Local\Temp\Rar$DRa0.974\prodapt-logo-trans.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Triangle 11"/>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Rectangle 13"/>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6"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7" name="Rectangle 16"/>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8" name="Picture 2" descr="C:\Users\RAGHAV~1.MG\AppData\Local\Temp\Rar$DRa0.974\prodapt-logo-trans.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4" name="Content Placeholder 3"/>
          <p:cNvSpPr>
            <a:spLocks noGrp="1"/>
          </p:cNvSpPr>
          <p:nvPr>
            <p:ph sz="half" idx="2"/>
          </p:nvPr>
        </p:nvSpPr>
        <p:spPr>
          <a:xfrm>
            <a:off x="4648200" y="819150"/>
            <a:ext cx="4038600" cy="3775473"/>
          </a:xfrm>
        </p:spPr>
        <p:txBody>
          <a:bodyPr vert="horz" lIns="91440" tIns="45720" rIns="91440" bIns="45720" rtlCol="0">
            <a:normAutofit/>
          </a:bodyPr>
          <a:lstStyle>
            <a:lvl1pPr>
              <a:defRPr lang="en-US" sz="2000" dirty="0" smtClean="0">
                <a:latin typeface="Corbel" panose="020B0503020204020204" pitchFamily="34" charset="0"/>
              </a:defRPr>
            </a:lvl1pPr>
            <a:lvl2pPr>
              <a:defRPr lang="en-US" sz="1800" dirty="0" smtClean="0">
                <a:latin typeface="Corbel" panose="020B0503020204020204" pitchFamily="34" charset="0"/>
              </a:defRPr>
            </a:lvl2pPr>
            <a:lvl3pPr>
              <a:defRPr lang="en-US" sz="1600" dirty="0" smtClean="0">
                <a:latin typeface="Corbel" panose="020B0503020204020204" pitchFamily="34" charset="0"/>
              </a:defRPr>
            </a:lvl3pPr>
            <a:lvl4pPr>
              <a:defRPr lang="en-US" sz="1400" dirty="0" smtClean="0">
                <a:latin typeface="Corbel" panose="020B0503020204020204" pitchFamily="34" charset="0"/>
              </a:defRPr>
            </a:lvl4pPr>
            <a:lvl5pPr>
              <a:defRPr lang="en-US" sz="1400" dirty="0">
                <a:latin typeface="Corbel" panose="020B0503020204020204" pitchFamily="34" charset="0"/>
              </a:defRPr>
            </a:lvl5pPr>
          </a:lstStyle>
          <a:p>
            <a:pPr lvl="0"/>
            <a:r>
              <a:rPr lang="en-US" dirty="0"/>
              <a:t>Click to edit Master text styles</a:t>
            </a:r>
          </a:p>
          <a:p>
            <a:pPr lvl="1">
              <a:buChar char="•"/>
            </a:pPr>
            <a:r>
              <a:rPr lang="en-US" dirty="0"/>
              <a:t>Second level</a:t>
            </a:r>
          </a:p>
          <a:p>
            <a:pPr marL="1200150" lvl="2" indent="-285750"/>
            <a:r>
              <a:rPr lang="en-US" dirty="0"/>
              <a:t>Third level</a:t>
            </a:r>
          </a:p>
          <a:p>
            <a:pPr marL="1657350" lvl="3" indent="-285750">
              <a:buChar char="•"/>
            </a:pPr>
            <a:r>
              <a:rPr lang="en-US" dirty="0"/>
              <a:t>Fourth level</a:t>
            </a:r>
          </a:p>
          <a:p>
            <a:pPr marL="2114550" lvl="4" indent="-285750">
              <a:buChar char="•"/>
            </a:pPr>
            <a:r>
              <a:rPr lang="en-US" dirty="0"/>
              <a:t>Fifth level</a:t>
            </a:r>
          </a:p>
        </p:txBody>
      </p:sp>
      <p:sp>
        <p:nvSpPr>
          <p:cNvPr id="20" name="Title 1"/>
          <p:cNvSpPr>
            <a:spLocks noGrp="1"/>
          </p:cNvSpPr>
          <p:nvPr>
            <p:ph type="title"/>
          </p:nvPr>
        </p:nvSpPr>
        <p:spPr>
          <a:xfrm>
            <a:off x="304800" y="12921"/>
            <a:ext cx="8370512" cy="644820"/>
          </a:xfrm>
        </p:spPr>
        <p:txBody>
          <a:bodyPr anchor="ctr" anchorCtr="0"/>
          <a:lstStyle>
            <a:lvl1pPr>
              <a:defRPr sz="1800" b="0" i="0">
                <a:latin typeface="Corbel" panose="020B0503020204020204" pitchFamily="34" charset="0"/>
              </a:defRPr>
            </a:lvl1pPr>
          </a:lstStyle>
          <a:p>
            <a:endParaRPr lang="en-US" dirty="0"/>
          </a:p>
        </p:txBody>
      </p:sp>
      <p:sp>
        <p:nvSpPr>
          <p:cNvPr id="11" name="Right Triangle 10"/>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4377017" y="4980509"/>
            <a:ext cx="381000" cy="143699"/>
          </a:xfrm>
          <a:prstGeom prst="rect">
            <a:avLst/>
          </a:prstGeom>
        </p:spPr>
        <p:txBody>
          <a:bodyPr vert="horz" lIns="91440" tIns="45720" rIns="91440" bIns="45720" rtlCol="0" anchor="ctr"/>
          <a:lstStyle>
            <a:lvl1pPr algn="ctr">
              <a:defRPr sz="700">
                <a:solidFill>
                  <a:schemeClr val="tx1"/>
                </a:solidFill>
                <a:latin typeface="Corbel" panose="020B0503020204020204" pitchFamily="34" charset="0"/>
              </a:defRPr>
            </a:lvl1pPr>
          </a:lstStyle>
          <a:p>
            <a:fld id="{B6F15528-21DE-4FAA-801E-634DDDAF4B2B}" type="slidenum">
              <a:rPr lang="en-US" smtClean="0"/>
              <a:pPr/>
              <a:t>‹#›</a:t>
            </a:fld>
            <a:endParaRPr lang="en-US" dirty="0"/>
          </a:p>
        </p:txBody>
      </p:sp>
      <p:sp>
        <p:nvSpPr>
          <p:cNvPr id="11" name="Rectangle 10"/>
          <p:cNvSpPr/>
          <p:nvPr userDrawn="1"/>
        </p:nvSpPr>
        <p:spPr>
          <a:xfrm>
            <a:off x="152400" y="4977334"/>
            <a:ext cx="1524000" cy="150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700" dirty="0">
                <a:solidFill>
                  <a:schemeClr val="tx1"/>
                </a:solidFill>
                <a:latin typeface="Corbel" panose="020B0503020204020204" pitchFamily="34" charset="0"/>
              </a:rPr>
              <a:t>Confidential &amp; Restricted</a:t>
            </a:r>
          </a:p>
        </p:txBody>
      </p:sp>
      <p:pic>
        <p:nvPicPr>
          <p:cNvPr id="12" name="Picture 2" descr="C:\Users\RAGHAV~1.MG\AppData\Local\Temp\Rar$DRa0.974\prodapt-logo-trans.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23835"/>
          <a:stretch/>
        </p:blipFill>
        <p:spPr bwMode="auto">
          <a:xfrm>
            <a:off x="8305800" y="4949610"/>
            <a:ext cx="606224" cy="171379"/>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p:cNvSpPr>
            <a:spLocks noGrp="1"/>
          </p:cNvSpPr>
          <p:nvPr>
            <p:ph type="title"/>
          </p:nvPr>
        </p:nvSpPr>
        <p:spPr>
          <a:xfrm>
            <a:off x="304800" y="0"/>
            <a:ext cx="8610600" cy="657741"/>
          </a:xfrm>
        </p:spPr>
        <p:txBody>
          <a:bodyPr/>
          <a:lstStyle>
            <a:lvl1pPr>
              <a:defRPr sz="1800" b="0" i="0">
                <a:latin typeface="Corbel" panose="020B0503020204020204" pitchFamily="34" charset="0"/>
              </a:defRPr>
            </a:lvl1pPr>
          </a:lstStyle>
          <a:p>
            <a:r>
              <a:rPr lang="en-US" dirty="0"/>
              <a:t>Click to edit Master title style</a:t>
            </a:r>
          </a:p>
        </p:txBody>
      </p:sp>
      <p:sp>
        <p:nvSpPr>
          <p:cNvPr id="13" name="Rectangle 12"/>
          <p:cNvSpPr/>
          <p:nvPr userDrawn="1"/>
        </p:nvSpPr>
        <p:spPr>
          <a:xfrm>
            <a:off x="0" y="657741"/>
            <a:ext cx="9144000" cy="42388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sp>
        <p:nvSpPr>
          <p:cNvPr id="14" name="Right Triangle 13"/>
          <p:cNvSpPr/>
          <p:nvPr userDrawn="1"/>
        </p:nvSpPr>
        <p:spPr>
          <a:xfrm rot="10800000">
            <a:off x="8615970" y="133351"/>
            <a:ext cx="381600" cy="38160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0" y="3562350"/>
            <a:ext cx="9144000" cy="6921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orbel" panose="020B0503020204020204" pitchFamily="34" charset="0"/>
            </a:endParaRPr>
          </a:p>
        </p:txBody>
      </p:sp>
      <p:cxnSp>
        <p:nvCxnSpPr>
          <p:cNvPr id="5" name="Straight Connector 4"/>
          <p:cNvCxnSpPr/>
          <p:nvPr userDrawn="1"/>
        </p:nvCxnSpPr>
        <p:spPr>
          <a:xfrm>
            <a:off x="3929902" y="3647096"/>
            <a:ext cx="0" cy="5152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3" descr="D:\VJ GDrive\Work\Prodapt About\Prodapt Brand Guidelines\prodapt_logo_red_with poweri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47800" y="3721144"/>
            <a:ext cx="1828800" cy="39377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p:nvPr>
        </p:nvSpPr>
        <p:spPr>
          <a:xfrm>
            <a:off x="4191000" y="3670521"/>
            <a:ext cx="4547913" cy="457199"/>
          </a:xfrm>
        </p:spPr>
        <p:txBody>
          <a:bodyPr/>
          <a:lstStyle>
            <a:lvl1pPr algn="l">
              <a:defRPr lang="en-US" sz="1800" b="1" i="0" kern="1200" dirty="0">
                <a:solidFill>
                  <a:srgbClr val="29397D"/>
                </a:solidFill>
                <a:latin typeface="Corbel" panose="020B0503020204020204" pitchFamily="34" charset="0"/>
                <a:ea typeface="+mj-ea"/>
                <a:cs typeface="Corbel" panose="020B0503020204020204" pitchFamily="34" charset="0"/>
              </a:defRPr>
            </a:lvl1pPr>
          </a:lstStyle>
          <a:p>
            <a:r>
              <a:rPr lang="en-US" dirty="0"/>
              <a:t>Click to edit Master title style</a:t>
            </a:r>
          </a:p>
        </p:txBody>
      </p:sp>
      <p:sp>
        <p:nvSpPr>
          <p:cNvPr id="9" name="Right Triangle 8"/>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hank You">
    <p:bg>
      <p:bgPr>
        <a:solidFill>
          <a:schemeClr val="tx2"/>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72678" y="0"/>
            <a:ext cx="5398645" cy="5143500"/>
          </a:xfrm>
          <a:prstGeom prst="rect">
            <a:avLst/>
          </a:prstGeom>
        </p:spPr>
      </p:pic>
      <p:sp>
        <p:nvSpPr>
          <p:cNvPr id="24" name="Right Triangle 23"/>
          <p:cNvSpPr/>
          <p:nvPr userDrawn="1"/>
        </p:nvSpPr>
        <p:spPr>
          <a:xfrm rot="10800000">
            <a:off x="8445103" y="130348"/>
            <a:ext cx="548640" cy="548640"/>
          </a:xfrm>
          <a:prstGeom prst="rtTriangle">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pitchFamily="34" charset="0"/>
              <a:ea typeface="+mn-ea"/>
              <a:cs typeface="+mn-cs"/>
            </a:endParaRPr>
          </a:p>
        </p:txBody>
      </p:sp>
      <p:sp>
        <p:nvSpPr>
          <p:cNvPr id="25" name="Rectangle 24"/>
          <p:cNvSpPr/>
          <p:nvPr userDrawn="1"/>
        </p:nvSpPr>
        <p:spPr>
          <a:xfrm>
            <a:off x="781735" y="0"/>
            <a:ext cx="129038" cy="572502"/>
          </a:xfrm>
          <a:prstGeom prst="rect">
            <a:avLst/>
          </a:prstGeom>
          <a:solidFill>
            <a:srgbClr val="DD3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orbel" pitchFamily="34" charset="0"/>
              <a:ea typeface="+mn-ea"/>
              <a:cs typeface="+mn-cs"/>
            </a:endParaRPr>
          </a:p>
        </p:txBody>
      </p:sp>
      <p:sp>
        <p:nvSpPr>
          <p:cNvPr id="26" name="Rectangle 25"/>
          <p:cNvSpPr/>
          <p:nvPr userDrawn="1"/>
        </p:nvSpPr>
        <p:spPr>
          <a:xfrm>
            <a:off x="927683" y="297418"/>
            <a:ext cx="140134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Corbel" pitchFamily="34" charset="0"/>
                <a:ea typeface="+mn-ea"/>
                <a:cs typeface="+mn-cs"/>
              </a:rPr>
              <a:t>Get in touch</a:t>
            </a:r>
            <a:endParaRPr kumimoji="0" lang="en-IN" sz="1600" b="1" i="0" u="none" strike="noStrike" kern="1200" cap="none" spc="0" normalizeH="0" baseline="0" noProof="0" dirty="0">
              <a:ln>
                <a:noFill/>
              </a:ln>
              <a:solidFill>
                <a:prstClr val="white"/>
              </a:solidFill>
              <a:effectLst/>
              <a:uLnTx/>
              <a:uFillTx/>
              <a:latin typeface="Corbel" pitchFamily="34" charset="0"/>
              <a:ea typeface="+mn-ea"/>
              <a:cs typeface="+mn-cs"/>
            </a:endParaRPr>
          </a:p>
        </p:txBody>
      </p:sp>
      <p:sp>
        <p:nvSpPr>
          <p:cNvPr id="27" name="Rectangle 26"/>
          <p:cNvSpPr/>
          <p:nvPr userDrawn="1"/>
        </p:nvSpPr>
        <p:spPr>
          <a:xfrm rot="16200000">
            <a:off x="6578027" y="2247098"/>
            <a:ext cx="2922147"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white"/>
                </a:solidFill>
                <a:effectLst/>
                <a:uLnTx/>
                <a:uFillTx/>
                <a:latin typeface="Corbel" panose="020B0503020204020204" pitchFamily="34" charset="0"/>
                <a:ea typeface="+mn-ea"/>
                <a:cs typeface="+mn-cs"/>
              </a:rPr>
              <a:t>THANK  YOU!</a:t>
            </a:r>
          </a:p>
        </p:txBody>
      </p:sp>
      <p:sp>
        <p:nvSpPr>
          <p:cNvPr id="28" name="Rectangle 27"/>
          <p:cNvSpPr/>
          <p:nvPr userDrawn="1"/>
        </p:nvSpPr>
        <p:spPr>
          <a:xfrm>
            <a:off x="927683" y="1158902"/>
            <a:ext cx="2060179" cy="14619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orbel" pitchFamily="34" charset="0"/>
                <a:ea typeface="+mn-ea"/>
                <a:cs typeface="+mn-cs"/>
              </a:rPr>
              <a:t>USA</a:t>
            </a:r>
            <a:endPar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Prodapt North America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Tualatin</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7565 SW Mohawk St.,</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+1 503 636 3737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Dallas</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1333, Corporate Dr., Suite 101, Irving </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+1 972 201 9009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New York</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1 Bridge Street, Irvington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+1 646 403 8158</a:t>
            </a:r>
          </a:p>
        </p:txBody>
      </p:sp>
      <p:sp>
        <p:nvSpPr>
          <p:cNvPr id="29" name="Rectangle 28"/>
          <p:cNvSpPr/>
          <p:nvPr userDrawn="1"/>
        </p:nvSpPr>
        <p:spPr>
          <a:xfrm>
            <a:off x="5506135" y="2266950"/>
            <a:ext cx="1720343" cy="15850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orbel" pitchFamily="34" charset="0"/>
                <a:ea typeface="+mn-ea"/>
                <a:cs typeface="+mn-cs"/>
              </a:rPr>
              <a:t>INDIA</a:t>
            </a:r>
            <a:endPar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rPr>
              <a:t>Prodapt Solutions Pvt. Ltd. </a:t>
            </a:r>
            <a:endPar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rPr>
              <a:t>Chennai:</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Prince Infocity II, OMR</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+91 44 4903 3000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“Chennai One” SEZ, Thoraipakkam</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+91 44 4230 2300</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Bangalore: </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“CareerNet Campus”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2</a:t>
            </a:r>
            <a:r>
              <a:rPr kumimoji="0" lang="en-IN" sz="800" b="0" i="0" u="none" strike="noStrike" kern="1200" cap="none" spc="0" normalizeH="0" baseline="30000" noProof="0" dirty="0">
                <a:ln>
                  <a:noFill/>
                </a:ln>
                <a:solidFill>
                  <a:prstClr val="white"/>
                </a:solidFill>
                <a:effectLst/>
                <a:uLnTx/>
                <a:uFillTx/>
                <a:latin typeface="Corbel" pitchFamily="34" charset="0"/>
                <a:ea typeface="+mn-ea"/>
                <a:cs typeface="+mn-cs"/>
              </a:rPr>
              <a:t>nd</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floor, No. 53, Devarabisana Halli,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+91 44 4903 3000</a:t>
            </a:r>
          </a:p>
        </p:txBody>
      </p:sp>
      <p:sp>
        <p:nvSpPr>
          <p:cNvPr id="30" name="Rectangle 29"/>
          <p:cNvSpPr/>
          <p:nvPr userDrawn="1"/>
        </p:nvSpPr>
        <p:spPr>
          <a:xfrm>
            <a:off x="5506135" y="1158902"/>
            <a:ext cx="1321196"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orbel" pitchFamily="34" charset="0"/>
                <a:ea typeface="+mn-ea"/>
                <a:cs typeface="+mn-cs"/>
              </a:rPr>
              <a:t>SOUTH AFRICA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uLnTx/>
                <a:uFillTx/>
                <a:latin typeface="Corbel" pitchFamily="34" charset="0"/>
                <a:ea typeface="+mn-ea"/>
                <a:cs typeface="+mn-cs"/>
              </a:rPr>
              <a:t/>
            </a:r>
            <a:br>
              <a:rPr kumimoji="0" lang="en-US" sz="800" b="1"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Prodapt SA (Pty) Ltd.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Johannesburg</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No.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3rd Avenue, Rivonia</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+27 (0) 11 259 4000</a:t>
            </a:r>
          </a:p>
        </p:txBody>
      </p:sp>
      <p:sp>
        <p:nvSpPr>
          <p:cNvPr id="31" name="Rectangle 30"/>
          <p:cNvSpPr/>
          <p:nvPr userDrawn="1"/>
        </p:nvSpPr>
        <p:spPr>
          <a:xfrm>
            <a:off x="3220135" y="2266950"/>
            <a:ext cx="1970411" cy="1708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orbel" pitchFamily="34" charset="0"/>
                <a:ea typeface="+mn-ea"/>
                <a:cs typeface="+mn-cs"/>
              </a:rPr>
              <a:t>EUROPE</a:t>
            </a:r>
            <a:endPar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Prodapt Solutions Europe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Amsterdam</a:t>
            </a:r>
            <a: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t>: Zekeringstraat 17A, 1014 BM</a:t>
            </a:r>
            <a:b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t>: +31 (0) 20 4895711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Prodapt Consulting BV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Rijswijk</a:t>
            </a:r>
            <a: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t>: De Bruyn Kopsstraat 14</a:t>
            </a:r>
            <a:b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nl-NL"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rPr>
              <a:t>: +31 (0) 70 4140722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1" i="0" u="none" strike="noStrike" kern="1200" cap="none" spc="0" normalizeH="0" baseline="0" noProof="0" dirty="0">
                <a:ln>
                  <a:noFill/>
                </a:ln>
                <a:solidFill>
                  <a:prstClr val="white"/>
                </a:solidFill>
                <a:effectLst/>
                <a:uLnTx/>
                <a:uFillTx/>
                <a:latin typeface="Corbel" pitchFamily="34" charset="0"/>
                <a:ea typeface="+mn-ea"/>
                <a:cs typeface="+mn-cs"/>
              </a:rPr>
              <a:t>Prodapt Germany GmbH</a:t>
            </a:r>
            <a:r>
              <a:rPr kumimoji="0" lang="de-DE" sz="800" b="0" i="0" u="none" strike="noStrike" kern="1200" cap="none" spc="0" normalizeH="0" baseline="0" noProof="0" dirty="0">
                <a:ln>
                  <a:noFill/>
                </a:ln>
                <a:solidFill>
                  <a:prstClr val="white"/>
                </a:solidFill>
                <a:effectLst/>
                <a:uLnTx/>
                <a:uFillTx/>
                <a:latin typeface="Corbel" pitchFamily="34" charset="0"/>
                <a:ea typeface="+mn-ea"/>
                <a:cs typeface="+mn-cs"/>
              </a:rPr>
              <a:t/>
            </a:r>
            <a:br>
              <a:rPr kumimoji="0" lang="de-DE"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de-DE" sz="800" b="1" i="0" u="none" strike="noStrike" kern="1200" cap="none" spc="0" normalizeH="0" baseline="0" noProof="0" dirty="0">
                <a:ln>
                  <a:noFill/>
                </a:ln>
                <a:solidFill>
                  <a:prstClr val="white"/>
                </a:solidFill>
                <a:effectLst/>
                <a:uLnTx/>
                <a:uFillTx/>
                <a:latin typeface="Corbel" pitchFamily="34" charset="0"/>
                <a:ea typeface="+mn-ea"/>
                <a:cs typeface="+mn-cs"/>
              </a:rPr>
              <a:t>Aschheim:</a:t>
            </a:r>
            <a:r>
              <a:rPr kumimoji="0" lang="de-DE" sz="800" b="0" i="0" u="none" strike="noStrike" kern="1200" cap="none" spc="0" normalizeH="0" baseline="0" noProof="0" dirty="0">
                <a:ln>
                  <a:noFill/>
                </a:ln>
                <a:solidFill>
                  <a:prstClr val="white"/>
                </a:solidFill>
                <a:effectLst/>
                <a:uLnTx/>
                <a:uFillTx/>
                <a:latin typeface="Corbel" pitchFamily="34" charset="0"/>
                <a:ea typeface="+mn-ea"/>
                <a:cs typeface="+mn-cs"/>
              </a:rPr>
              <a:t> Sonnenstraße 31, 85609</a:t>
            </a:r>
            <a:br>
              <a:rPr kumimoji="0" lang="de-DE"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de-DE" sz="800" b="0" i="0" u="none" strike="noStrike" kern="1200" cap="none" spc="0" normalizeH="0" baseline="0" noProof="0" dirty="0">
                <a:ln>
                  <a:noFill/>
                </a:ln>
                <a:solidFill>
                  <a:prstClr val="white"/>
                </a:solidFill>
                <a:effectLst/>
                <a:uLnTx/>
                <a:uFillTx/>
                <a:latin typeface="Corbel" pitchFamily="34" charset="0"/>
                <a:ea typeface="+mn-ea"/>
                <a:cs typeface="+mn-cs"/>
              </a:rPr>
              <a:t>Germany</a:t>
            </a:r>
            <a:endParaRPr kumimoji="0" lang="nl-NL" sz="800" b="0" i="0" u="none" strike="noStrike" kern="1200" cap="none" spc="0" normalizeH="0" baseline="0" noProof="0" dirty="0">
              <a:ln>
                <a:noFill/>
              </a:ln>
              <a:solidFill>
                <a:prstClr val="white"/>
              </a:solidFill>
              <a:effectLst/>
              <a:uLnTx/>
              <a:uFillTx/>
              <a:latin typeface="Corbel" pitchFamily="34" charset="0"/>
              <a:ea typeface="+mn-ea"/>
              <a:cs typeface="+mn-cs"/>
            </a:endParaRPr>
          </a:p>
        </p:txBody>
      </p:sp>
      <p:sp>
        <p:nvSpPr>
          <p:cNvPr id="32" name="Rectangle 31"/>
          <p:cNvSpPr/>
          <p:nvPr userDrawn="1"/>
        </p:nvSpPr>
        <p:spPr>
          <a:xfrm>
            <a:off x="3220135" y="1158902"/>
            <a:ext cx="1386918" cy="8463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900" b="1" i="0" u="none" strike="noStrike" kern="1200" cap="none" spc="0" normalizeH="0" baseline="0" noProof="0" dirty="0">
                <a:ln>
                  <a:noFill/>
                </a:ln>
                <a:solidFill>
                  <a:prstClr val="white"/>
                </a:solidFill>
                <a:effectLst/>
                <a:uLnTx/>
                <a:uFillTx/>
                <a:latin typeface="Corbel" pitchFamily="34" charset="0"/>
                <a:ea typeface="+mn-ea"/>
                <a:cs typeface="+mn-cs"/>
              </a:rPr>
              <a:t>UK</a:t>
            </a:r>
            <a:endPar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Prodapt (UK) Limited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Reading: </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Davidson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The Forbury, RG1 3EU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Phone</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 +44 (0) 11 8900 1068</a:t>
            </a:r>
          </a:p>
        </p:txBody>
      </p:sp>
      <p:sp>
        <p:nvSpPr>
          <p:cNvPr id="33" name="Rectangle 32"/>
          <p:cNvSpPr/>
          <p:nvPr userDrawn="1"/>
        </p:nvSpPr>
        <p:spPr>
          <a:xfrm>
            <a:off x="927683" y="2876550"/>
            <a:ext cx="1502334" cy="7232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Corbel" pitchFamily="34" charset="0"/>
                <a:ea typeface="+mn-ea"/>
                <a:cs typeface="+mn-cs"/>
              </a:rPr>
              <a:t>CANADA</a:t>
            </a: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
            </a:r>
            <a:b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br>
            <a:endParaRPr kumimoji="0" lang="en-US" sz="800" b="1" i="0" u="none" strike="noStrike" kern="1200" cap="none" spc="0" normalizeH="0" baseline="0" noProof="0" dirty="0">
              <a:ln>
                <a:noFill/>
              </a:ln>
              <a:solidFill>
                <a:prstClr val="white"/>
              </a:solidFill>
              <a:effectLst/>
              <a:uLnTx/>
              <a:uFillTx/>
              <a:latin typeface="Corbel"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Prodapt Canada Inc.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Corbel" pitchFamily="34" charset="0"/>
                <a:ea typeface="+mn-ea"/>
                <a:cs typeface="+mn-cs"/>
              </a:rPr>
              <a:t>Vancouver: </a:t>
            </a: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777, Hornby Street,</a:t>
            </a:r>
            <a:b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br>
            <a:r>
              <a:rPr kumimoji="0" lang="en-IN" sz="800" b="0" i="0" u="none" strike="noStrike" kern="1200" cap="none" spc="0" normalizeH="0" baseline="0" noProof="0" dirty="0">
                <a:ln>
                  <a:noFill/>
                </a:ln>
                <a:solidFill>
                  <a:prstClr val="white"/>
                </a:solidFill>
                <a:effectLst/>
                <a:uLnTx/>
                <a:uFillTx/>
                <a:latin typeface="Corbel" pitchFamily="34" charset="0"/>
                <a:ea typeface="+mn-ea"/>
                <a:cs typeface="+mn-cs"/>
              </a:rPr>
              <a:t>Suite 600, BC V6Z 1S4</a:t>
            </a:r>
            <a:endParaRPr kumimoji="0" lang="en-US" sz="800" b="0" i="0" u="none" strike="noStrike" kern="1200" cap="none" spc="0" normalizeH="0" baseline="0" noProof="0" dirty="0">
              <a:ln>
                <a:noFill/>
              </a:ln>
              <a:solidFill>
                <a:prstClr val="white"/>
              </a:solidFill>
              <a:effectLst/>
              <a:uLnTx/>
              <a:uFillTx/>
              <a:latin typeface="Corbel" pitchFamily="34" charset="0"/>
              <a:ea typeface="+mn-ea"/>
              <a:cs typeface="+mn-cs"/>
            </a:endParaRPr>
          </a:p>
        </p:txBody>
      </p:sp>
      <p:cxnSp>
        <p:nvCxnSpPr>
          <p:cNvPr id="34" name="Straight Connector 33"/>
          <p:cNvCxnSpPr/>
          <p:nvPr userDrawn="1"/>
        </p:nvCxnSpPr>
        <p:spPr>
          <a:xfrm>
            <a:off x="1010335" y="2724150"/>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296335" y="2166620"/>
            <a:ext cx="19812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userDrawn="1"/>
        </p:nvGrpSpPr>
        <p:grpSpPr>
          <a:xfrm>
            <a:off x="781735" y="1099073"/>
            <a:ext cx="6553200" cy="2860648"/>
            <a:chOff x="781735" y="1099073"/>
            <a:chExt cx="6553200" cy="2860648"/>
          </a:xfrm>
        </p:grpSpPr>
        <p:cxnSp>
          <p:nvCxnSpPr>
            <p:cNvPr id="37" name="Straight Connector 36"/>
            <p:cNvCxnSpPr/>
            <p:nvPr userDrawn="1"/>
          </p:nvCxnSpPr>
          <p:spPr>
            <a:xfrm>
              <a:off x="2991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52775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7817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334935" y="1099073"/>
              <a:ext cx="0" cy="28606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a:off x="5582335" y="2166620"/>
            <a:ext cx="17588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descr="D:\work\Laptop\office purpose\prodapt_Logos\prodapt_logo.png"/>
          <p:cNvPicPr>
            <a:picLocks noChangeAspect="1" noChangeArrowheads="1"/>
          </p:cNvPicPr>
          <p:nvPr userDrawn="1"/>
        </p:nvPicPr>
        <p:blipFill>
          <a:blip r:embed="rId3" cstate="print"/>
          <a:srcRect/>
          <a:stretch>
            <a:fillRect/>
          </a:stretch>
        </p:blipFill>
        <p:spPr bwMode="auto">
          <a:xfrm>
            <a:off x="7149337" y="4552950"/>
            <a:ext cx="1212930" cy="333770"/>
          </a:xfrm>
          <a:prstGeom prst="rect">
            <a:avLst/>
          </a:prstGeom>
          <a:noFill/>
        </p:spPr>
      </p:pic>
      <p:sp>
        <p:nvSpPr>
          <p:cNvPr id="43" name="Rectangle 42"/>
          <p:cNvSpPr/>
          <p:nvPr userDrawn="1"/>
        </p:nvSpPr>
        <p:spPr>
          <a:xfrm>
            <a:off x="927683" y="4604419"/>
            <a:ext cx="2255746"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white"/>
                </a:solidFill>
                <a:effectLst/>
                <a:uLnTx/>
                <a:uFillTx/>
                <a:latin typeface="Corbel" pitchFamily="34" charset="0"/>
                <a:ea typeface="+mn-ea"/>
                <a:cs typeface="+mn-cs"/>
              </a:rPr>
              <a:t>insights@prodapt.com | www.prodapt.com</a:t>
            </a:r>
          </a:p>
        </p:txBody>
      </p:sp>
    </p:spTree>
    <p:extLst>
      <p:ext uri="{BB962C8B-B14F-4D97-AF65-F5344CB8AC3E}">
        <p14:creationId xmlns:p14="http://schemas.microsoft.com/office/powerpoint/2010/main" val="807189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0"/>
            <a:ext cx="8610600" cy="666750"/>
          </a:xfrm>
          <a:prstGeom prst="rect">
            <a:avLst/>
          </a:prstGeom>
        </p:spPr>
        <p:txBody>
          <a:bodyPr vert="horz" lIns="91440" tIns="45720" rIns="91440" bIns="45720" rtlCol="0" anchor="ctr">
            <a:noAutofit/>
          </a:bodyPr>
          <a:lstStyle/>
          <a:p>
            <a:pPr lvl="0"/>
            <a:r>
              <a:rPr lang="en-US" dirty="0"/>
              <a:t>Click to edit Master title style</a:t>
            </a:r>
          </a:p>
        </p:txBody>
      </p:sp>
      <p:sp>
        <p:nvSpPr>
          <p:cNvPr id="3" name="Text Placeholder 2"/>
          <p:cNvSpPr>
            <a:spLocks noGrp="1"/>
          </p:cNvSpPr>
          <p:nvPr>
            <p:ph type="body" idx="1"/>
          </p:nvPr>
        </p:nvSpPr>
        <p:spPr>
          <a:xfrm>
            <a:off x="304800" y="819150"/>
            <a:ext cx="8610600" cy="3962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1" r:id="rId5"/>
    <p:sldLayoutId id="2147483655" r:id="rId6"/>
  </p:sldLayoutIdLst>
  <p:hf hdr="0" ftr="0" dt="0"/>
  <p:txStyles>
    <p:titleStyle>
      <a:lvl1pPr algn="l" defTabSz="914400" rtl="0" eaLnBrk="1" latinLnBrk="0" hangingPunct="1">
        <a:spcBef>
          <a:spcPct val="0"/>
        </a:spcBef>
        <a:buNone/>
        <a:defRPr lang="en-US" sz="2000" b="0" i="0" kern="1200" dirty="0">
          <a:solidFill>
            <a:schemeClr val="tx2"/>
          </a:solidFill>
          <a:latin typeface="Corbel" panose="020B0503020204020204" pitchFamily="34" charset="0"/>
          <a:ea typeface="+mj-ea"/>
          <a:cs typeface="Corbel" panose="020B05030202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anose="020B0503020204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anose="020B0503020204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anose="020B0503020204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anose="020B05030202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3867151"/>
            <a:ext cx="4648200" cy="457199"/>
          </a:xfrm>
        </p:spPr>
        <p:txBody>
          <a:bodyPr vert="horz" lIns="91440" tIns="45720" rIns="91440" bIns="45720" rtlCol="0" anchor="ctr">
            <a:noAutofit/>
          </a:bodyPr>
          <a:lstStyle/>
          <a:p>
            <a:r>
              <a:rPr lang="en-US" sz="1800" b="0" dirty="0" smtClean="0"/>
              <a:t>DATA ANALYST PROBLEM 1</a:t>
            </a:r>
            <a:endParaRPr lang="en-IN" sz="1800" b="0" dirty="0"/>
          </a:p>
        </p:txBody>
      </p:sp>
      <p:cxnSp>
        <p:nvCxnSpPr>
          <p:cNvPr id="5" name="Straight Connector 4">
            <a:extLst>
              <a:ext uri="{FF2B5EF4-FFF2-40B4-BE49-F238E27FC236}">
                <a16:creationId xmlns="" xmlns:a16="http://schemas.microsoft.com/office/drawing/2014/main" id="{20934102-1CF6-46B2-BE94-D576B148A5FE}"/>
              </a:ext>
            </a:extLst>
          </p:cNvPr>
          <p:cNvCxnSpPr/>
          <p:nvPr/>
        </p:nvCxnSpPr>
        <p:spPr>
          <a:xfrm>
            <a:off x="1371600" y="4718532"/>
            <a:ext cx="0" cy="290846"/>
          </a:xfrm>
          <a:prstGeom prst="line">
            <a:avLst/>
          </a:prstGeom>
          <a:ln>
            <a:solidFill>
              <a:srgbClr val="474E5D"/>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1910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6F15528-21DE-4FAA-801E-634DDDAF4B2B}" type="slidenum">
              <a:rPr lang="en-US" smtClean="0"/>
              <a:pPr/>
              <a:t>10</a:t>
            </a:fld>
            <a:endParaRPr lang="en-US" dirty="0"/>
          </a:p>
        </p:txBody>
      </p:sp>
      <p:sp>
        <p:nvSpPr>
          <p:cNvPr id="3" name="Title 2"/>
          <p:cNvSpPr>
            <a:spLocks noGrp="1"/>
          </p:cNvSpPr>
          <p:nvPr>
            <p:ph type="title"/>
          </p:nvPr>
        </p:nvSpPr>
        <p:spPr/>
        <p:txBody>
          <a:bodyPr/>
          <a:lstStyle/>
          <a:p>
            <a:r>
              <a:rPr lang="en-US" dirty="0" smtClean="0"/>
              <a:t>Potential Models </a:t>
            </a:r>
            <a:endParaRPr lang="en-IN" dirty="0"/>
          </a:p>
        </p:txBody>
      </p:sp>
      <p:sp>
        <p:nvSpPr>
          <p:cNvPr id="4" name="TextBox 3"/>
          <p:cNvSpPr txBox="1"/>
          <p:nvPr/>
        </p:nvSpPr>
        <p:spPr>
          <a:xfrm>
            <a:off x="262467" y="655624"/>
            <a:ext cx="8305800" cy="400110"/>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t>Select Baseline model as Random Forest</a:t>
            </a:r>
          </a:p>
          <a:p>
            <a:pPr marL="171450" indent="-171450">
              <a:buFont typeface="Arial" panose="020B0604020202020204" pitchFamily="34" charset="0"/>
              <a:buChar char="•"/>
            </a:pPr>
            <a:r>
              <a:rPr lang="en-US" sz="1000" dirty="0" smtClean="0"/>
              <a:t>Then iterate  with multiple strategies and manage your experiments. </a:t>
            </a:r>
          </a:p>
        </p:txBody>
      </p:sp>
      <p:graphicFrame>
        <p:nvGraphicFramePr>
          <p:cNvPr id="5" name="Table 4"/>
          <p:cNvGraphicFramePr>
            <a:graphicFrameLocks noGrp="1"/>
          </p:cNvGraphicFramePr>
          <p:nvPr>
            <p:extLst>
              <p:ext uri="{D42A27DB-BD31-4B8C-83A1-F6EECF244321}">
                <p14:modId xmlns:p14="http://schemas.microsoft.com/office/powerpoint/2010/main" val="3796936976"/>
              </p:ext>
            </p:extLst>
          </p:nvPr>
        </p:nvGraphicFramePr>
        <p:xfrm>
          <a:off x="262464" y="1411274"/>
          <a:ext cx="8686803" cy="1617730"/>
        </p:xfrm>
        <a:graphic>
          <a:graphicData uri="http://schemas.openxmlformats.org/drawingml/2006/table">
            <a:tbl>
              <a:tblPr>
                <a:tableStyleId>{93296810-A885-4BE3-A3E7-6D5BEEA58F35}</a:tableStyleId>
              </a:tblPr>
              <a:tblGrid>
                <a:gridCol w="837284"/>
                <a:gridCol w="2607485"/>
                <a:gridCol w="673976"/>
                <a:gridCol w="673976"/>
                <a:gridCol w="599090"/>
                <a:gridCol w="673976"/>
                <a:gridCol w="2621016"/>
              </a:tblGrid>
              <a:tr h="161754">
                <a:tc>
                  <a:txBody>
                    <a:bodyPr/>
                    <a:lstStyle/>
                    <a:p>
                      <a:pPr algn="l" fontAlgn="b"/>
                      <a:r>
                        <a:rPr lang="en-IN" sz="1050" u="none" strike="noStrike" dirty="0">
                          <a:solidFill>
                            <a:schemeClr val="bg1"/>
                          </a:solidFill>
                          <a:effectLst/>
                        </a:rPr>
                        <a:t>Model</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IN" sz="1050" u="none" strike="noStrike" dirty="0">
                          <a:solidFill>
                            <a:schemeClr val="bg1"/>
                          </a:solidFill>
                          <a:effectLst/>
                        </a:rPr>
                        <a:t>Approach</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IN" sz="1050" u="none" strike="noStrike" dirty="0" smtClean="0">
                          <a:solidFill>
                            <a:schemeClr val="bg1"/>
                          </a:solidFill>
                          <a:effectLst/>
                        </a:rPr>
                        <a:t>Train </a:t>
                      </a:r>
                      <a:r>
                        <a:rPr lang="en-IN" sz="1050" u="none" strike="noStrike" dirty="0">
                          <a:solidFill>
                            <a:schemeClr val="bg1"/>
                          </a:solidFill>
                          <a:effectLst/>
                        </a:rPr>
                        <a:t>data</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IN" sz="1050" u="none" strike="noStrike" dirty="0" smtClean="0">
                          <a:solidFill>
                            <a:schemeClr val="bg1"/>
                          </a:solidFill>
                          <a:effectLst/>
                        </a:rPr>
                        <a:t>Test </a:t>
                      </a:r>
                      <a:r>
                        <a:rPr lang="en-IN" sz="1050" u="none" strike="noStrike" dirty="0">
                          <a:solidFill>
                            <a:schemeClr val="bg1"/>
                          </a:solidFill>
                          <a:effectLst/>
                        </a:rPr>
                        <a:t>data</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IN" sz="1050" u="none" strike="noStrike" dirty="0" smtClean="0">
                          <a:solidFill>
                            <a:schemeClr val="bg1"/>
                          </a:solidFill>
                          <a:effectLst/>
                        </a:rPr>
                        <a:t>F1 SCORE</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IN" sz="1050" u="none" strike="noStrike" dirty="0" smtClean="0">
                          <a:solidFill>
                            <a:schemeClr val="bg1"/>
                          </a:solidFill>
                          <a:effectLst/>
                        </a:rPr>
                        <a:t>Uplift Score</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c>
                  <a:txBody>
                    <a:bodyPr/>
                    <a:lstStyle/>
                    <a:p>
                      <a:pPr algn="l" fontAlgn="b"/>
                      <a:r>
                        <a:rPr lang="en-US" sz="1050" u="none" strike="noStrike" dirty="0" smtClean="0">
                          <a:solidFill>
                            <a:schemeClr val="bg1"/>
                          </a:solidFill>
                          <a:effectLst/>
                        </a:rPr>
                        <a:t>Decision/Comment</a:t>
                      </a:r>
                      <a:endParaRPr lang="en-IN" sz="1050" b="0" i="0" u="none" strike="noStrike" dirty="0">
                        <a:solidFill>
                          <a:schemeClr val="bg1"/>
                        </a:solidFill>
                        <a:effectLst/>
                        <a:latin typeface="Calibri" panose="020F0502020204030204" pitchFamily="34" charset="0"/>
                      </a:endParaRPr>
                    </a:p>
                  </a:txBody>
                  <a:tcPr marL="3506" marR="3506" marT="3506" marB="0" anchor="b">
                    <a:solidFill>
                      <a:schemeClr val="accent2"/>
                    </a:solidFill>
                  </a:tcPr>
                </a:tc>
              </a:tr>
              <a:tr h="320040">
                <a:tc>
                  <a:txBody>
                    <a:bodyPr/>
                    <a:lstStyle/>
                    <a:p>
                      <a:pPr algn="l" fontAlgn="b"/>
                      <a:r>
                        <a:rPr lang="en-IN" sz="1050" u="none" strike="noStrike" dirty="0" smtClean="0">
                          <a:effectLst/>
                        </a:rPr>
                        <a:t>Random</a:t>
                      </a:r>
                      <a:r>
                        <a:rPr lang="en-IN" sz="1050" u="none" strike="noStrike" baseline="0" dirty="0" smtClean="0">
                          <a:effectLst/>
                        </a:rPr>
                        <a:t> forest </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Train the model</a:t>
                      </a:r>
                      <a:r>
                        <a:rPr lang="en-US" sz="1050" u="none" strike="noStrike" baseline="0" dirty="0" smtClean="0">
                          <a:effectLst/>
                        </a:rPr>
                        <a:t> with Dec month data with existing features </a:t>
                      </a:r>
                      <a:endParaRPr lang="en-US"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Dec</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Jan</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52</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a:effectLst/>
                        </a:rPr>
                        <a:t> </a:t>
                      </a:r>
                      <a:r>
                        <a:rPr lang="en-IN" sz="1050" u="none" strike="noStrike" dirty="0" smtClean="0">
                          <a:effectLst/>
                        </a:rPr>
                        <a:t>2</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Not</a:t>
                      </a:r>
                      <a:r>
                        <a:rPr lang="en-US" sz="1050" u="none" strike="noStrike" baseline="0" dirty="0" smtClean="0">
                          <a:effectLst/>
                        </a:rPr>
                        <a:t> good, Try oversampling </a:t>
                      </a:r>
                      <a:endParaRPr lang="en-IN" sz="1050" b="0" i="0" u="none" strike="noStrike" dirty="0">
                        <a:solidFill>
                          <a:srgbClr val="000000"/>
                        </a:solidFill>
                        <a:effectLst/>
                        <a:latin typeface="Calibri" panose="020F0502020204030204" pitchFamily="34" charset="0"/>
                      </a:endParaRPr>
                    </a:p>
                  </a:txBody>
                  <a:tcPr marL="3506" marR="3506" marT="3506" marB="0" anchor="b"/>
                </a:tc>
              </a:tr>
              <a:tr h="32004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050" u="none" strike="noStrike" dirty="0" smtClean="0">
                          <a:effectLst/>
                        </a:rPr>
                        <a:t>Random</a:t>
                      </a:r>
                      <a:r>
                        <a:rPr lang="en-IN" sz="1050" u="none" strike="noStrike" baseline="0" dirty="0" smtClean="0">
                          <a:effectLst/>
                        </a:rPr>
                        <a:t> forest </a:t>
                      </a:r>
                      <a:endParaRPr lang="en-IN" sz="1050" u="none" strike="noStrike" dirty="0" smtClean="0">
                        <a:effectLst/>
                      </a:endParaRPr>
                    </a:p>
                    <a:p>
                      <a:pPr algn="l" fontAlgn="b"/>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Oversampled</a:t>
                      </a:r>
                      <a:r>
                        <a:rPr lang="en-US" sz="1050" u="none" strike="noStrike" baseline="0" dirty="0" smtClean="0">
                          <a:effectLst/>
                        </a:rPr>
                        <a:t> using SMOTE and feature scaling </a:t>
                      </a:r>
                      <a:endParaRPr lang="en-US"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smtClean="0">
                          <a:effectLst/>
                        </a:rPr>
                        <a:t>Dec</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Jan</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54</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a:effectLst/>
                        </a:rPr>
                        <a:t> </a:t>
                      </a:r>
                      <a:r>
                        <a:rPr lang="en-IN" sz="1050" u="none" strike="noStrike" dirty="0" smtClean="0">
                          <a:effectLst/>
                        </a:rPr>
                        <a:t>2.5</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Improved</a:t>
                      </a:r>
                      <a:r>
                        <a:rPr lang="en-US" sz="1050" u="none" strike="noStrike" baseline="0" dirty="0" smtClean="0">
                          <a:effectLst/>
                        </a:rPr>
                        <a:t> but too much of memory consumption, Try PCA for dimension reduction </a:t>
                      </a:r>
                      <a:endParaRPr lang="en-IN" sz="1050" b="0" i="0" u="none" strike="noStrike" dirty="0">
                        <a:solidFill>
                          <a:srgbClr val="000000"/>
                        </a:solidFill>
                        <a:effectLst/>
                        <a:latin typeface="Calibri" panose="020F0502020204030204" pitchFamily="34" charset="0"/>
                      </a:endParaRPr>
                    </a:p>
                  </a:txBody>
                  <a:tcPr marL="3506" marR="3506" marT="3506" marB="0" anchor="b"/>
                </a:tc>
              </a:tr>
              <a:tr h="478326">
                <a:tc>
                  <a:txBody>
                    <a:bodyPr/>
                    <a:lstStyle/>
                    <a:p>
                      <a:pPr algn="l" fontAlgn="b"/>
                      <a:r>
                        <a:rPr lang="en-US" sz="1050" u="none" strike="noStrike" dirty="0" smtClean="0">
                          <a:effectLst/>
                        </a:rPr>
                        <a:t>Random</a:t>
                      </a:r>
                      <a:r>
                        <a:rPr lang="en-US" sz="1050" u="none" strike="noStrike" baseline="0" dirty="0" smtClean="0">
                          <a:effectLst/>
                        </a:rPr>
                        <a:t> Forest</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smtClean="0">
                          <a:effectLst/>
                        </a:rPr>
                        <a:t>PCA for dimensionality </a:t>
                      </a:r>
                      <a:r>
                        <a:rPr lang="en-IN" sz="1050" u="none" strike="noStrike" dirty="0">
                          <a:effectLst/>
                        </a:rPr>
                        <a:t>reduction</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smtClean="0">
                          <a:effectLst/>
                        </a:rPr>
                        <a:t>Dec</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Jan</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a:effectLst/>
                        </a:rPr>
                        <a:t> </a:t>
                      </a:r>
                      <a:r>
                        <a:rPr lang="en-IN" sz="1050" u="none" strike="noStrike" dirty="0" smtClean="0">
                          <a:effectLst/>
                        </a:rPr>
                        <a:t>57</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IN" sz="1050" u="none" strike="noStrike" dirty="0" smtClean="0">
                          <a:effectLst/>
                        </a:rPr>
                        <a:t>2.4</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It did not</a:t>
                      </a:r>
                      <a:r>
                        <a:rPr lang="en-US" sz="1050" u="none" strike="noStrike" baseline="0" dirty="0" smtClean="0">
                          <a:effectLst/>
                        </a:rPr>
                        <a:t> have huge impact, We will change model to </a:t>
                      </a:r>
                      <a:r>
                        <a:rPr lang="en-US" sz="1050" u="none" strike="noStrike" baseline="0" dirty="0" err="1" smtClean="0">
                          <a:effectLst/>
                        </a:rPr>
                        <a:t>xgboost</a:t>
                      </a:r>
                      <a:r>
                        <a:rPr lang="en-US" sz="1050" u="none" strike="noStrike" baseline="0" dirty="0" smtClean="0">
                          <a:effectLst/>
                        </a:rPr>
                        <a:t> and also check any feature engineering tasks, we can do</a:t>
                      </a:r>
                      <a:endParaRPr lang="en-US" sz="1050" b="0" i="0" u="none" strike="noStrike" baseline="0" dirty="0" smtClean="0">
                        <a:solidFill>
                          <a:srgbClr val="000000"/>
                        </a:solidFill>
                        <a:effectLst/>
                        <a:latin typeface="Calibri" panose="020F0502020204030204" pitchFamily="34" charset="0"/>
                      </a:endParaRPr>
                    </a:p>
                  </a:txBody>
                  <a:tcPr marL="3506" marR="3506" marT="3506" marB="0" anchor="b"/>
                </a:tc>
              </a:tr>
              <a:tr h="320040">
                <a:tc>
                  <a:txBody>
                    <a:bodyPr/>
                    <a:lstStyle/>
                    <a:p>
                      <a:pPr algn="l" fontAlgn="b"/>
                      <a:r>
                        <a:rPr lang="en-US" sz="1050" u="none" strike="noStrike" dirty="0" err="1" smtClean="0">
                          <a:effectLst/>
                        </a:rPr>
                        <a:t>Xgboost</a:t>
                      </a:r>
                      <a:r>
                        <a:rPr lang="en-US" sz="1050" u="none" strike="noStrike" dirty="0" smtClean="0">
                          <a:effectLst/>
                        </a:rPr>
                        <a:t> </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u="none" strike="noStrike" dirty="0" smtClean="0">
                          <a:effectLst/>
                        </a:rPr>
                        <a:t>Oversampled</a:t>
                      </a:r>
                      <a:r>
                        <a:rPr lang="en-US" sz="1050" u="none" strike="noStrike" baseline="0" dirty="0" smtClean="0">
                          <a:effectLst/>
                        </a:rPr>
                        <a:t> using </a:t>
                      </a:r>
                      <a:r>
                        <a:rPr lang="en-US" sz="1050" u="none" strike="noStrike" baseline="0" dirty="0" err="1" smtClean="0">
                          <a:effectLst/>
                        </a:rPr>
                        <a:t>adasyn</a:t>
                      </a:r>
                      <a:endParaRPr lang="en-US" sz="1050" b="0" i="0" u="none" strike="noStrike" dirty="0" smtClean="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Dec</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Jan</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62</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dirty="0" smtClean="0">
                          <a:effectLst/>
                        </a:rPr>
                        <a:t>2.7</a:t>
                      </a:r>
                      <a:endParaRPr lang="en-IN" sz="1050" b="0" i="0" u="none" strike="noStrike" dirty="0">
                        <a:solidFill>
                          <a:srgbClr val="000000"/>
                        </a:solidFill>
                        <a:effectLst/>
                        <a:latin typeface="Calibri" panose="020F0502020204030204" pitchFamily="34" charset="0"/>
                      </a:endParaRPr>
                    </a:p>
                  </a:txBody>
                  <a:tcPr marL="3506" marR="3506" marT="3506" marB="0" anchor="b"/>
                </a:tc>
                <a:tc>
                  <a:txBody>
                    <a:bodyPr/>
                    <a:lstStyle/>
                    <a:p>
                      <a:pPr algn="l" fontAlgn="b"/>
                      <a:r>
                        <a:rPr lang="en-US" sz="1050" u="none" strike="noStrike" baseline="0" dirty="0" smtClean="0">
                          <a:effectLst/>
                        </a:rPr>
                        <a:t>This is good and improving, We will tune the model. </a:t>
                      </a:r>
                      <a:endParaRPr lang="en-US" sz="1050" b="0" i="0" u="none" strike="noStrike" baseline="0" dirty="0" smtClean="0">
                        <a:solidFill>
                          <a:srgbClr val="000000"/>
                        </a:solidFill>
                        <a:effectLst/>
                        <a:latin typeface="Calibri" panose="020F0502020204030204" pitchFamily="34" charset="0"/>
                      </a:endParaRPr>
                    </a:p>
                  </a:txBody>
                  <a:tcPr marL="3506" marR="3506" marT="3506" marB="0" anchor="b"/>
                </a:tc>
              </a:tr>
            </a:tbl>
          </a:graphicData>
        </a:graphic>
      </p:graphicFrame>
      <p:sp>
        <p:nvSpPr>
          <p:cNvPr id="6" name="TextBox 5"/>
          <p:cNvSpPr txBox="1"/>
          <p:nvPr/>
        </p:nvSpPr>
        <p:spPr>
          <a:xfrm>
            <a:off x="262467" y="1110939"/>
            <a:ext cx="6019800" cy="246221"/>
          </a:xfrm>
          <a:prstGeom prst="rect">
            <a:avLst/>
          </a:prstGeom>
          <a:noFill/>
        </p:spPr>
        <p:txBody>
          <a:bodyPr wrap="square" rtlCol="0">
            <a:spAutoFit/>
          </a:bodyPr>
          <a:lstStyle/>
          <a:p>
            <a:r>
              <a:rPr lang="en-US" sz="1000" b="1" dirty="0" smtClean="0"/>
              <a:t>Experiment management during Research phase (</a:t>
            </a:r>
            <a:r>
              <a:rPr lang="en-US" sz="1000" i="1" u="sng" dirty="0" smtClean="0"/>
              <a:t>This is for illustration purpose</a:t>
            </a:r>
            <a:r>
              <a:rPr lang="en-US" sz="1000" b="1" dirty="0" smtClean="0"/>
              <a:t>)</a:t>
            </a:r>
            <a:endParaRPr lang="en-IN" sz="1000" b="1" dirty="0"/>
          </a:p>
        </p:txBody>
      </p:sp>
      <p:sp>
        <p:nvSpPr>
          <p:cNvPr id="7" name="TextBox 6"/>
          <p:cNvSpPr txBox="1"/>
          <p:nvPr/>
        </p:nvSpPr>
        <p:spPr>
          <a:xfrm>
            <a:off x="262467" y="3163874"/>
            <a:ext cx="8686800"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err="1" smtClean="0"/>
              <a:t>Xgboost</a:t>
            </a:r>
            <a:r>
              <a:rPr lang="en-US" sz="1000" dirty="0" smtClean="0"/>
              <a:t> usually a </a:t>
            </a:r>
            <a:r>
              <a:rPr lang="en-US" sz="1000" b="1" u="sng" dirty="0" smtClean="0"/>
              <a:t>preferred choice for churn use cases </a:t>
            </a:r>
            <a:r>
              <a:rPr lang="en-US" sz="1000" dirty="0" smtClean="0"/>
              <a:t>and it has outperformed in several cases. </a:t>
            </a:r>
          </a:p>
          <a:p>
            <a:pPr marL="171450" indent="-171450">
              <a:buFont typeface="Arial" panose="020B0604020202020204" pitchFamily="34" charset="0"/>
              <a:buChar char="•"/>
            </a:pPr>
            <a:r>
              <a:rPr lang="en-US" sz="1000" dirty="0" smtClean="0"/>
              <a:t>We also get great interpretability support with </a:t>
            </a:r>
            <a:r>
              <a:rPr lang="en-US" sz="1000" dirty="0" err="1" smtClean="0"/>
              <a:t>xgboost</a:t>
            </a:r>
            <a:r>
              <a:rPr lang="en-US" sz="1000" dirty="0" smtClean="0"/>
              <a:t> and can be easily integrate with SHAP model. </a:t>
            </a:r>
          </a:p>
          <a:p>
            <a:pPr marL="171450" indent="-171450">
              <a:buFont typeface="Arial" panose="020B0604020202020204" pitchFamily="34" charset="0"/>
              <a:buChar char="•"/>
            </a:pPr>
            <a:r>
              <a:rPr lang="en-US" sz="1000" dirty="0" smtClean="0"/>
              <a:t>A mix of imbalanced handling tasks, feature engineering, feature selection and model selection needs to be tried.</a:t>
            </a:r>
          </a:p>
          <a:p>
            <a:pPr marL="171450" indent="-171450">
              <a:buFont typeface="Arial" panose="020B0604020202020204" pitchFamily="34" charset="0"/>
              <a:buChar char="•"/>
            </a:pPr>
            <a:r>
              <a:rPr lang="en-US" sz="1000" dirty="0" smtClean="0"/>
              <a:t>Another approach can be customer segmentation(unsupervised learning) and then stacked modelling. </a:t>
            </a:r>
          </a:p>
        </p:txBody>
      </p:sp>
      <p:sp>
        <p:nvSpPr>
          <p:cNvPr id="8" name="TextBox 7"/>
          <p:cNvSpPr txBox="1"/>
          <p:nvPr/>
        </p:nvSpPr>
        <p:spPr>
          <a:xfrm>
            <a:off x="268357" y="4118358"/>
            <a:ext cx="8763000"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err="1"/>
              <a:t>Pyspark</a:t>
            </a:r>
            <a:r>
              <a:rPr lang="en-US" sz="1000" dirty="0"/>
              <a:t> will be preferential choice for </a:t>
            </a:r>
            <a:r>
              <a:rPr lang="en-US" sz="1000" dirty="0" smtClean="0"/>
              <a:t>data processing, feature engineering and feature selection </a:t>
            </a:r>
            <a:r>
              <a:rPr lang="en-US" sz="1000" dirty="0"/>
              <a:t>as we have huge dataset to process </a:t>
            </a:r>
          </a:p>
          <a:p>
            <a:pPr marL="285750" indent="-285750">
              <a:buFont typeface="Arial" panose="020B0604020202020204" pitchFamily="34" charset="0"/>
              <a:buChar char="•"/>
            </a:pPr>
            <a:r>
              <a:rPr lang="en-US" sz="1000" dirty="0" err="1"/>
              <a:t>Sklearn</a:t>
            </a:r>
            <a:r>
              <a:rPr lang="en-US" sz="1000" dirty="0"/>
              <a:t> libraries </a:t>
            </a:r>
            <a:r>
              <a:rPr lang="en-US" sz="1000" dirty="0" smtClean="0"/>
              <a:t>could be  </a:t>
            </a:r>
            <a:r>
              <a:rPr lang="en-US" sz="1000" dirty="0"/>
              <a:t>utilized for modelling as we have limited libraries available in </a:t>
            </a:r>
            <a:r>
              <a:rPr lang="en-US" sz="1000" dirty="0" err="1" smtClean="0"/>
              <a:t>pyspark</a:t>
            </a:r>
            <a:r>
              <a:rPr lang="en-US" sz="1000" dirty="0" smtClean="0"/>
              <a:t>. </a:t>
            </a:r>
          </a:p>
          <a:p>
            <a:pPr marL="285750" indent="-285750">
              <a:buFont typeface="Arial" panose="020B0604020202020204" pitchFamily="34" charset="0"/>
              <a:buChar char="•"/>
            </a:pPr>
            <a:r>
              <a:rPr lang="en-US" sz="1000" dirty="0" smtClean="0"/>
              <a:t>Even though, we have huge data, </a:t>
            </a:r>
            <a:r>
              <a:rPr lang="en-US" sz="1000" dirty="0" err="1" smtClean="0"/>
              <a:t>Sklearn</a:t>
            </a:r>
            <a:r>
              <a:rPr lang="en-US" sz="1000" dirty="0" smtClean="0"/>
              <a:t> based model will not be a challenge in production as we can have batch based inference pipeline. </a:t>
            </a:r>
            <a:endParaRPr lang="en-IN" sz="1000" dirty="0"/>
          </a:p>
        </p:txBody>
      </p:sp>
      <p:sp>
        <p:nvSpPr>
          <p:cNvPr id="9" name="TextBox 8"/>
          <p:cNvSpPr txBox="1"/>
          <p:nvPr/>
        </p:nvSpPr>
        <p:spPr>
          <a:xfrm>
            <a:off x="71967" y="3949938"/>
            <a:ext cx="4343400" cy="276999"/>
          </a:xfrm>
          <a:prstGeom prst="rect">
            <a:avLst/>
          </a:prstGeom>
          <a:noFill/>
        </p:spPr>
        <p:txBody>
          <a:bodyPr wrap="square" rtlCol="0">
            <a:spAutoFit/>
          </a:bodyPr>
          <a:lstStyle/>
          <a:p>
            <a:r>
              <a:rPr lang="en-US" sz="1200" b="1" dirty="0" smtClean="0"/>
              <a:t>Choice of tools for modelling </a:t>
            </a:r>
            <a:endParaRPr lang="en-IN" sz="1200" b="1" dirty="0"/>
          </a:p>
        </p:txBody>
      </p:sp>
    </p:spTree>
    <p:extLst>
      <p:ext uri="{BB962C8B-B14F-4D97-AF65-F5344CB8AC3E}">
        <p14:creationId xmlns:p14="http://schemas.microsoft.com/office/powerpoint/2010/main" val="267741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B6F15528-21DE-4FAA-801E-634DDDAF4B2B}" type="slidenum">
              <a:rPr lang="en-US" smtClean="0"/>
              <a:pPr/>
              <a:t>11</a:t>
            </a:fld>
            <a:endParaRPr lang="en-US" dirty="0"/>
          </a:p>
        </p:txBody>
      </p:sp>
      <p:sp>
        <p:nvSpPr>
          <p:cNvPr id="3" name="Title 2"/>
          <p:cNvSpPr>
            <a:spLocks noGrp="1"/>
          </p:cNvSpPr>
          <p:nvPr>
            <p:ph type="title"/>
          </p:nvPr>
        </p:nvSpPr>
        <p:spPr/>
        <p:txBody>
          <a:bodyPr/>
          <a:lstStyle/>
          <a:p>
            <a:r>
              <a:rPr lang="en-US" dirty="0" smtClean="0"/>
              <a:t>What shall we consider for these types of problems?</a:t>
            </a:r>
            <a:endParaRPr lang="en-IN" dirty="0"/>
          </a:p>
        </p:txBody>
      </p:sp>
      <p:sp>
        <p:nvSpPr>
          <p:cNvPr id="4" name="TextBox 3"/>
          <p:cNvSpPr txBox="1"/>
          <p:nvPr/>
        </p:nvSpPr>
        <p:spPr>
          <a:xfrm>
            <a:off x="281657" y="3032173"/>
            <a:ext cx="8610600" cy="1323439"/>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t>Additional dataset could be evaluated for next level of enhancements such as -</a:t>
            </a:r>
          </a:p>
          <a:p>
            <a:pPr marL="742950" lvl="1" indent="-285750">
              <a:buFont typeface="Wingdings" panose="05000000000000000000" pitchFamily="2" charset="2"/>
              <a:buChar char="ü"/>
            </a:pPr>
            <a:r>
              <a:rPr lang="en-US" sz="1000" dirty="0" smtClean="0"/>
              <a:t>Call center data</a:t>
            </a:r>
          </a:p>
          <a:p>
            <a:pPr marL="742950" lvl="1" indent="-285750">
              <a:buFont typeface="Wingdings" panose="05000000000000000000" pitchFamily="2" charset="2"/>
              <a:buChar char="ü"/>
            </a:pPr>
            <a:r>
              <a:rPr lang="en-US" sz="1000" dirty="0" smtClean="0"/>
              <a:t>Buying and purchase behavior </a:t>
            </a:r>
          </a:p>
          <a:p>
            <a:pPr marL="742950" lvl="1" indent="-285750">
              <a:buFont typeface="Wingdings" panose="05000000000000000000" pitchFamily="2" charset="2"/>
              <a:buChar char="ü"/>
            </a:pPr>
            <a:r>
              <a:rPr lang="en-US" sz="1000" dirty="0" smtClean="0"/>
              <a:t>Customer interaction data which can be used for sentiment scores and push as a feature to churn model </a:t>
            </a:r>
            <a:endParaRPr lang="en-US" sz="1000" dirty="0"/>
          </a:p>
          <a:p>
            <a:pPr marL="285750" indent="-285750">
              <a:buFont typeface="Arial" panose="020B0604020202020204" pitchFamily="34" charset="0"/>
              <a:buChar char="•"/>
            </a:pPr>
            <a:r>
              <a:rPr lang="en-US" sz="1000" dirty="0" smtClean="0"/>
              <a:t>Model retraining can be scheduled every month (as soon as we have new labels) and proactively accommodate the active learning feedback loops</a:t>
            </a:r>
          </a:p>
          <a:p>
            <a:pPr marL="285750" indent="-285750">
              <a:buFont typeface="Arial" panose="020B0604020202020204" pitchFamily="34" charset="0"/>
              <a:buChar char="•"/>
            </a:pPr>
            <a:r>
              <a:rPr lang="en-US" sz="1000" dirty="0" smtClean="0"/>
              <a:t>Data could be improved by adding derived features (SMEs can help to identify the better features)</a:t>
            </a:r>
          </a:p>
          <a:p>
            <a:pPr marL="285750" indent="-285750">
              <a:buFont typeface="Arial" panose="020B0604020202020204" pitchFamily="34" charset="0"/>
              <a:buChar char="•"/>
            </a:pPr>
            <a:r>
              <a:rPr lang="en-US" sz="1000" dirty="0" smtClean="0"/>
              <a:t>More experiments with different model/</a:t>
            </a:r>
            <a:r>
              <a:rPr lang="en-US" sz="1000" dirty="0" err="1" smtClean="0"/>
              <a:t>algo</a:t>
            </a:r>
            <a:r>
              <a:rPr lang="en-US" sz="1000" dirty="0" smtClean="0"/>
              <a:t> types and  hyper parameters tuning</a:t>
            </a:r>
          </a:p>
          <a:p>
            <a:pPr marL="285750" indent="-285750">
              <a:buFont typeface="Arial" panose="020B0604020202020204" pitchFamily="34" charset="0"/>
              <a:buChar char="•"/>
            </a:pPr>
            <a:r>
              <a:rPr lang="en-US" sz="1000" dirty="0" smtClean="0"/>
              <a:t>Cloud based </a:t>
            </a:r>
            <a:r>
              <a:rPr lang="en-US" sz="1000" dirty="0"/>
              <a:t>d</a:t>
            </a:r>
            <a:r>
              <a:rPr lang="en-US" sz="1000" dirty="0" smtClean="0"/>
              <a:t>eployment strategy could be discussed for better scalability and availability</a:t>
            </a:r>
          </a:p>
        </p:txBody>
      </p:sp>
      <p:sp>
        <p:nvSpPr>
          <p:cNvPr id="6" name="TextBox 5"/>
          <p:cNvSpPr txBox="1"/>
          <p:nvPr/>
        </p:nvSpPr>
        <p:spPr>
          <a:xfrm>
            <a:off x="28353" y="2662841"/>
            <a:ext cx="6633883" cy="369332"/>
          </a:xfrm>
          <a:prstGeom prst="rect">
            <a:avLst/>
          </a:prstGeom>
          <a:noFill/>
        </p:spPr>
        <p:txBody>
          <a:bodyPr wrap="square" rtlCol="0">
            <a:spAutoFit/>
          </a:bodyPr>
          <a:lstStyle/>
          <a:p>
            <a:r>
              <a:rPr lang="en-US" dirty="0">
                <a:solidFill>
                  <a:schemeClr val="accent2"/>
                </a:solidFill>
              </a:rPr>
              <a:t>Few Suggestions </a:t>
            </a:r>
            <a:r>
              <a:rPr lang="en-US" dirty="0" smtClean="0">
                <a:solidFill>
                  <a:schemeClr val="accent2"/>
                </a:solidFill>
              </a:rPr>
              <a:t>to enhance  the modelling</a:t>
            </a:r>
            <a:endParaRPr lang="en-IN" dirty="0">
              <a:solidFill>
                <a:schemeClr val="accent2"/>
              </a:solidFill>
            </a:endParaRPr>
          </a:p>
        </p:txBody>
      </p:sp>
      <p:sp>
        <p:nvSpPr>
          <p:cNvPr id="10" name="TextBox 9"/>
          <p:cNvSpPr txBox="1"/>
          <p:nvPr/>
        </p:nvSpPr>
        <p:spPr>
          <a:xfrm>
            <a:off x="271077" y="739226"/>
            <a:ext cx="8919883" cy="1477328"/>
          </a:xfrm>
          <a:prstGeom prst="rect">
            <a:avLst/>
          </a:prstGeom>
          <a:noFill/>
        </p:spPr>
        <p:txBody>
          <a:bodyPr wrap="square" rtlCol="0">
            <a:spAutoFit/>
          </a:bodyPr>
          <a:lstStyle/>
          <a:p>
            <a:pPr marL="285750" indent="-285750">
              <a:buFontTx/>
              <a:buChar char="-"/>
            </a:pPr>
            <a:r>
              <a:rPr lang="en-US" sz="1000" dirty="0"/>
              <a:t>Seeing the quantum of features we can derived from technical data, we should </a:t>
            </a:r>
            <a:r>
              <a:rPr lang="en-US" sz="1000" dirty="0" smtClean="0"/>
              <a:t>build strong </a:t>
            </a:r>
            <a:r>
              <a:rPr lang="en-US" sz="1000" dirty="0"/>
              <a:t>data processing and feature selection </a:t>
            </a:r>
            <a:r>
              <a:rPr lang="en-US" sz="1000" dirty="0" smtClean="0"/>
              <a:t>strategy.</a:t>
            </a:r>
          </a:p>
          <a:p>
            <a:pPr marL="285750" indent="-285750">
              <a:buFontTx/>
              <a:buChar char="-"/>
            </a:pPr>
            <a:r>
              <a:rPr lang="en-US" sz="1000" dirty="0" smtClean="0"/>
              <a:t>Typically, Churn problem involves imbalanced </a:t>
            </a:r>
            <a:r>
              <a:rPr lang="en-US" sz="1000" dirty="0"/>
              <a:t>data </a:t>
            </a:r>
            <a:r>
              <a:rPr lang="en-US" sz="1000" dirty="0" smtClean="0"/>
              <a:t>so standard classification </a:t>
            </a:r>
            <a:r>
              <a:rPr lang="en-US" sz="1000" dirty="0"/>
              <a:t>metrics will not </a:t>
            </a:r>
            <a:r>
              <a:rPr lang="en-US" sz="1000" dirty="0" smtClean="0"/>
              <a:t>provide the accurate evaluation , so we need to look for additional metric optimization techniques such as Uplift.</a:t>
            </a:r>
          </a:p>
          <a:p>
            <a:pPr marL="285750" indent="-285750">
              <a:buFontTx/>
              <a:buChar char="-"/>
            </a:pPr>
            <a:r>
              <a:rPr lang="en-US" sz="1000" dirty="0" smtClean="0"/>
              <a:t>Very often model drift will be observed in such models so we shall  build strategic model monitoring process for post deployment tasks.</a:t>
            </a:r>
          </a:p>
          <a:p>
            <a:pPr marL="285750" indent="-285750">
              <a:buFontTx/>
              <a:buChar char="-"/>
            </a:pPr>
            <a:r>
              <a:rPr lang="en-US" sz="1000" dirty="0" smtClean="0"/>
              <a:t>Model re-training also plays very critical role in enhancing the performance of the model.</a:t>
            </a:r>
          </a:p>
          <a:p>
            <a:pPr marL="285750" indent="-285750">
              <a:buFontTx/>
              <a:buChar char="-"/>
            </a:pPr>
            <a:r>
              <a:rPr lang="en-US" sz="1000" dirty="0" smtClean="0"/>
              <a:t>Data Processing task is huge so </a:t>
            </a:r>
            <a:r>
              <a:rPr lang="en-US" sz="1000" b="1" i="1" u="sng" dirty="0" err="1" smtClean="0"/>
              <a:t>pyspark</a:t>
            </a:r>
            <a:r>
              <a:rPr lang="en-US" sz="1000" dirty="0" smtClean="0"/>
              <a:t> is the go to choice in such cases. </a:t>
            </a:r>
          </a:p>
          <a:p>
            <a:pPr marL="285750" indent="-285750">
              <a:buFontTx/>
              <a:buChar char="-"/>
            </a:pPr>
            <a:r>
              <a:rPr lang="en-US" sz="1000" b="1" u="sng" dirty="0" smtClean="0"/>
              <a:t>Independent pipelines</a:t>
            </a:r>
            <a:r>
              <a:rPr lang="en-US" sz="1000" dirty="0" smtClean="0"/>
              <a:t> should be developed for each phase such as data processing pipeline, feature engineering pipeline, training and testing pipeline, inference pipeline etc. (Micro service Architecture).</a:t>
            </a:r>
          </a:p>
          <a:p>
            <a:pPr marL="285750" indent="-285750">
              <a:buFontTx/>
              <a:buChar char="-"/>
            </a:pPr>
            <a:r>
              <a:rPr lang="en-US" sz="1000" dirty="0" smtClean="0"/>
              <a:t>Deployment management tools make it very easy to keep track of the experiments and activities, so we should consider </a:t>
            </a:r>
            <a:r>
              <a:rPr lang="en-US" sz="1000" b="1" u="sng" dirty="0" err="1" smtClean="0"/>
              <a:t>MLFlow</a:t>
            </a:r>
            <a:r>
              <a:rPr lang="en-US" sz="1000" b="1" u="sng" dirty="0" smtClean="0"/>
              <a:t>/</a:t>
            </a:r>
            <a:r>
              <a:rPr lang="en-US" sz="1000" b="1" u="sng" dirty="0" err="1" smtClean="0"/>
              <a:t>Kubeflow</a:t>
            </a:r>
            <a:r>
              <a:rPr lang="en-US" sz="1000" b="1" u="sng" dirty="0" smtClean="0"/>
              <a:t> or Airflow </a:t>
            </a:r>
            <a:r>
              <a:rPr lang="en-US" sz="1000" dirty="0" smtClean="0"/>
              <a:t>etc. </a:t>
            </a:r>
          </a:p>
        </p:txBody>
      </p:sp>
    </p:spTree>
    <p:extLst>
      <p:ext uri="{BB962C8B-B14F-4D97-AF65-F5344CB8AC3E}">
        <p14:creationId xmlns:p14="http://schemas.microsoft.com/office/powerpoint/2010/main" val="2657789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p:cNvSpPr/>
          <p:nvPr/>
        </p:nvSpPr>
        <p:spPr>
          <a:xfrm>
            <a:off x="579222" y="2227595"/>
            <a:ext cx="8153400" cy="2635502"/>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Slide Number Placeholder 1"/>
          <p:cNvSpPr>
            <a:spLocks noGrp="1"/>
          </p:cNvSpPr>
          <p:nvPr>
            <p:ph type="sldNum" sz="quarter" idx="4"/>
          </p:nvPr>
        </p:nvSpPr>
        <p:spPr/>
        <p:txBody>
          <a:bodyPr/>
          <a:lstStyle/>
          <a:p>
            <a:fld id="{B6F15528-21DE-4FAA-801E-634DDDAF4B2B}" type="slidenum">
              <a:rPr lang="en-US" smtClean="0"/>
              <a:pPr/>
              <a:t>12</a:t>
            </a:fld>
            <a:endParaRPr lang="en-US" dirty="0"/>
          </a:p>
        </p:txBody>
      </p:sp>
      <p:sp>
        <p:nvSpPr>
          <p:cNvPr id="3" name="Title 2"/>
          <p:cNvSpPr>
            <a:spLocks noGrp="1"/>
          </p:cNvSpPr>
          <p:nvPr>
            <p:ph type="title"/>
          </p:nvPr>
        </p:nvSpPr>
        <p:spPr/>
        <p:txBody>
          <a:bodyPr/>
          <a:lstStyle/>
          <a:p>
            <a:r>
              <a:rPr lang="en-US" dirty="0" smtClean="0"/>
              <a:t>Deployment strategy </a:t>
            </a:r>
            <a:endParaRPr lang="en-IN" dirty="0"/>
          </a:p>
        </p:txBody>
      </p:sp>
      <p:sp>
        <p:nvSpPr>
          <p:cNvPr id="4" name="TextBox 3"/>
          <p:cNvSpPr txBox="1"/>
          <p:nvPr/>
        </p:nvSpPr>
        <p:spPr>
          <a:xfrm>
            <a:off x="3764115" y="906602"/>
            <a:ext cx="4967921"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smtClean="0"/>
              <a:t>Conclusions: </a:t>
            </a:r>
          </a:p>
          <a:p>
            <a:r>
              <a:rPr lang="en-US" sz="1000" dirty="0" smtClean="0"/>
              <a:t>“Based on the these points, we can choose containerized deployment strategy with </a:t>
            </a:r>
            <a:r>
              <a:rPr lang="en-IN" sz="1000" dirty="0" smtClean="0"/>
              <a:t>Deployment Lifecycle Management</a:t>
            </a:r>
            <a:r>
              <a:rPr lang="en-US" sz="1000" dirty="0" smtClean="0"/>
              <a:t>  tool such as </a:t>
            </a:r>
            <a:r>
              <a:rPr lang="en-US" sz="1000" dirty="0" err="1" smtClean="0"/>
              <a:t>MLFlow</a:t>
            </a:r>
            <a:r>
              <a:rPr lang="en-US" sz="1000" dirty="0" smtClean="0"/>
              <a:t>  and Airflow”</a:t>
            </a:r>
          </a:p>
          <a:p>
            <a:pPr marL="285750" indent="-285750">
              <a:buFont typeface="Arial" panose="020B0604020202020204" pitchFamily="34" charset="0"/>
              <a:buChar char="•"/>
            </a:pPr>
            <a:r>
              <a:rPr lang="en-US" sz="1000" b="1" i="1" u="sng" dirty="0" smtClean="0"/>
              <a:t>Cloud based containerized </a:t>
            </a:r>
            <a:r>
              <a:rPr lang="en-US" sz="1000" b="1" i="1" u="sng" dirty="0"/>
              <a:t>model </a:t>
            </a:r>
            <a:r>
              <a:rPr lang="en-US" sz="1000" b="1" i="1" u="sng" dirty="0" smtClean="0"/>
              <a:t>(</a:t>
            </a:r>
            <a:r>
              <a:rPr lang="en-US" sz="1000" b="1" i="1" u="sng" dirty="0" err="1" smtClean="0"/>
              <a:t>kubernetes</a:t>
            </a:r>
            <a:r>
              <a:rPr lang="en-US" sz="1000" dirty="0" smtClean="0"/>
              <a:t> as orchestration platform) will be the best model for inference pipeline </a:t>
            </a:r>
          </a:p>
          <a:p>
            <a:pPr marL="285750" indent="-285750">
              <a:buFont typeface="Arial" panose="020B0604020202020204" pitchFamily="34" charset="0"/>
              <a:buChar char="•"/>
            </a:pPr>
            <a:r>
              <a:rPr lang="en-US" sz="1000" dirty="0" smtClean="0"/>
              <a:t>Model training, data preprocessing  and testing could be done on clusters as we can use spark jobs </a:t>
            </a:r>
          </a:p>
        </p:txBody>
      </p:sp>
      <p:sp>
        <p:nvSpPr>
          <p:cNvPr id="6" name="TextBox 5"/>
          <p:cNvSpPr txBox="1"/>
          <p:nvPr/>
        </p:nvSpPr>
        <p:spPr>
          <a:xfrm>
            <a:off x="579222" y="898308"/>
            <a:ext cx="3128371"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000" dirty="0" smtClean="0"/>
              <a:t>For this project we have these major points to consider before we take a decision for deployment</a:t>
            </a:r>
          </a:p>
          <a:p>
            <a:pPr marL="285750" indent="-285750">
              <a:buFontTx/>
              <a:buChar char="-"/>
            </a:pPr>
            <a:r>
              <a:rPr lang="en-US" sz="1000" dirty="0"/>
              <a:t>S</a:t>
            </a:r>
            <a:r>
              <a:rPr lang="en-US" sz="1000" dirty="0" smtClean="0"/>
              <a:t>calability </a:t>
            </a:r>
            <a:r>
              <a:rPr lang="en-US" sz="1000" dirty="0"/>
              <a:t>and availability of model </a:t>
            </a:r>
          </a:p>
          <a:p>
            <a:pPr marL="285750" indent="-285750">
              <a:buFontTx/>
              <a:buChar char="-"/>
            </a:pPr>
            <a:r>
              <a:rPr lang="en-US" sz="1000" dirty="0" smtClean="0"/>
              <a:t>Huge dataset processing </a:t>
            </a:r>
          </a:p>
          <a:p>
            <a:pPr marL="285750" indent="-285750">
              <a:buFontTx/>
              <a:buChar char="-"/>
            </a:pPr>
            <a:r>
              <a:rPr lang="en-US" sz="1000" dirty="0"/>
              <a:t>Latency  is not prime factor for deployment decision </a:t>
            </a:r>
          </a:p>
          <a:p>
            <a:pPr marL="285750" indent="-285750">
              <a:buFontTx/>
              <a:buChar char="-"/>
            </a:pPr>
            <a:r>
              <a:rPr lang="en-US" sz="1000" dirty="0" smtClean="0"/>
              <a:t>Testing and monitoring of the model </a:t>
            </a:r>
            <a:endParaRPr lang="en-IN" sz="1000" dirty="0"/>
          </a:p>
        </p:txBody>
      </p:sp>
      <p:sp>
        <p:nvSpPr>
          <p:cNvPr id="56" name="Rectangle: Rounded Corners 113">
            <a:extLst>
              <a:ext uri="{FF2B5EF4-FFF2-40B4-BE49-F238E27FC236}">
                <a16:creationId xmlns="" xmlns:a16="http://schemas.microsoft.com/office/drawing/2014/main" id="{5F52A6B9-47FE-412B-81EF-D8534D2E9562}"/>
              </a:ext>
            </a:extLst>
          </p:cNvPr>
          <p:cNvSpPr/>
          <p:nvPr/>
        </p:nvSpPr>
        <p:spPr>
          <a:xfrm>
            <a:off x="968284" y="2608853"/>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9">
            <a:extLst>
              <a:ext uri="{FF2B5EF4-FFF2-40B4-BE49-F238E27FC236}">
                <a16:creationId xmlns="" xmlns:a16="http://schemas.microsoft.com/office/drawing/2014/main" id="{F757A408-244C-4B6E-9873-06E5D21E50C9}"/>
              </a:ext>
            </a:extLst>
          </p:cNvPr>
          <p:cNvSpPr/>
          <p:nvPr/>
        </p:nvSpPr>
        <p:spPr>
          <a:xfrm>
            <a:off x="983984" y="2840588"/>
            <a:ext cx="895794"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a:t>Data </a:t>
            </a:r>
            <a:r>
              <a:rPr lang="en-US" sz="1000" dirty="0" smtClean="0"/>
              <a:t>Pipeline</a:t>
            </a:r>
            <a:endParaRPr lang="en-US" sz="1000" dirty="0"/>
          </a:p>
        </p:txBody>
      </p:sp>
      <p:cxnSp>
        <p:nvCxnSpPr>
          <p:cNvPr id="59" name="Connector: Elbow 68">
            <a:extLst>
              <a:ext uri="{FF2B5EF4-FFF2-40B4-BE49-F238E27FC236}">
                <a16:creationId xmlns="" xmlns:a16="http://schemas.microsoft.com/office/drawing/2014/main" id="{9A04CF10-EB9E-4F45-BBD5-C6E4409E0845}"/>
              </a:ext>
            </a:extLst>
          </p:cNvPr>
          <p:cNvCxnSpPr>
            <a:cxnSpLocks/>
          </p:cNvCxnSpPr>
          <p:nvPr/>
        </p:nvCxnSpPr>
        <p:spPr>
          <a:xfrm rot="16200000" flipV="1">
            <a:off x="5979850" y="2009620"/>
            <a:ext cx="2" cy="1238455"/>
          </a:xfrm>
          <a:prstGeom prst="bentConnector3">
            <a:avLst>
              <a:gd name="adj1" fmla="val 11430100000"/>
            </a:avLst>
          </a:prstGeom>
          <a:ln w="9525">
            <a:solidFill>
              <a:srgbClr val="6BAF9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 xmlns:a16="http://schemas.microsoft.com/office/drawing/2014/main" id="{3369690A-920F-4D6F-8F52-48C2D2D2704F}"/>
              </a:ext>
            </a:extLst>
          </p:cNvPr>
          <p:cNvSpPr txBox="1"/>
          <p:nvPr/>
        </p:nvSpPr>
        <p:spPr>
          <a:xfrm>
            <a:off x="5407885" y="2390477"/>
            <a:ext cx="1093846" cy="188168"/>
          </a:xfrm>
          <a:prstGeom prst="rect">
            <a:avLst/>
          </a:prstGeom>
          <a:noFill/>
        </p:spPr>
        <p:txBody>
          <a:bodyPr wrap="none" rtlCol="0">
            <a:spAutoFit/>
          </a:bodyPr>
          <a:lstStyle/>
          <a:p>
            <a:r>
              <a:rPr lang="en-US" sz="700" dirty="0"/>
              <a:t>Hyper parameter tuning</a:t>
            </a:r>
          </a:p>
        </p:txBody>
      </p:sp>
      <p:cxnSp>
        <p:nvCxnSpPr>
          <p:cNvPr id="61" name="Connector: Elbow 73">
            <a:extLst>
              <a:ext uri="{FF2B5EF4-FFF2-40B4-BE49-F238E27FC236}">
                <a16:creationId xmlns="" xmlns:a16="http://schemas.microsoft.com/office/drawing/2014/main" id="{D51BE845-BFF7-44B3-A69E-0895F56CE7A0}"/>
              </a:ext>
            </a:extLst>
          </p:cNvPr>
          <p:cNvCxnSpPr>
            <a:cxnSpLocks/>
            <a:stCxn id="78" idx="2"/>
            <a:endCxn id="70" idx="3"/>
          </p:cNvCxnSpPr>
          <p:nvPr/>
        </p:nvCxnSpPr>
        <p:spPr>
          <a:xfrm rot="5400000" flipH="1">
            <a:off x="5445644" y="2121639"/>
            <a:ext cx="181553" cy="2178092"/>
          </a:xfrm>
          <a:prstGeom prst="bentConnector4">
            <a:avLst>
              <a:gd name="adj1" fmla="val -125914"/>
              <a:gd name="adj2" fmla="val 60282"/>
            </a:avLst>
          </a:prstGeom>
          <a:ln>
            <a:prstDash val="sysDot"/>
            <a:tailEnd type="triangle"/>
          </a:ln>
        </p:spPr>
        <p:style>
          <a:lnRef idx="1">
            <a:schemeClr val="accent2"/>
          </a:lnRef>
          <a:fillRef idx="0">
            <a:schemeClr val="accent2"/>
          </a:fillRef>
          <a:effectRef idx="0">
            <a:schemeClr val="accent2"/>
          </a:effectRef>
          <a:fontRef idx="minor">
            <a:schemeClr val="tx1"/>
          </a:fontRef>
        </p:style>
      </p:cxnSp>
      <p:sp>
        <p:nvSpPr>
          <p:cNvPr id="63" name="TextBox 62">
            <a:extLst>
              <a:ext uri="{FF2B5EF4-FFF2-40B4-BE49-F238E27FC236}">
                <a16:creationId xmlns="" xmlns:a16="http://schemas.microsoft.com/office/drawing/2014/main" id="{82D39DB3-7C56-4E01-B996-178835E9062F}"/>
              </a:ext>
            </a:extLst>
          </p:cNvPr>
          <p:cNvSpPr txBox="1"/>
          <p:nvPr/>
        </p:nvSpPr>
        <p:spPr>
          <a:xfrm>
            <a:off x="1001336" y="2609368"/>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1</a:t>
            </a:r>
          </a:p>
        </p:txBody>
      </p:sp>
      <p:pic>
        <p:nvPicPr>
          <p:cNvPr id="64" name="Picture 3" descr="Image result for docker">
            <a:extLst>
              <a:ext uri="{FF2B5EF4-FFF2-40B4-BE49-F238E27FC236}">
                <a16:creationId xmlns="" xmlns:a16="http://schemas.microsoft.com/office/drawing/2014/main" id="{50F14D29-C722-4562-8A57-0589F78BAA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935" y="2707934"/>
            <a:ext cx="414237" cy="288351"/>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Rounded Corners 118">
            <a:extLst>
              <a:ext uri="{FF2B5EF4-FFF2-40B4-BE49-F238E27FC236}">
                <a16:creationId xmlns="" xmlns:a16="http://schemas.microsoft.com/office/drawing/2014/main" id="{4606CA10-9AED-4670-ACEA-D01E7F51AA5C}"/>
              </a:ext>
            </a:extLst>
          </p:cNvPr>
          <p:cNvSpPr/>
          <p:nvPr/>
        </p:nvSpPr>
        <p:spPr>
          <a:xfrm>
            <a:off x="2235467" y="2626093"/>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119">
            <a:extLst>
              <a:ext uri="{FF2B5EF4-FFF2-40B4-BE49-F238E27FC236}">
                <a16:creationId xmlns="" xmlns:a16="http://schemas.microsoft.com/office/drawing/2014/main" id="{6D9322EE-FA11-4806-ABC4-78F9384511C4}"/>
              </a:ext>
            </a:extLst>
          </p:cNvPr>
          <p:cNvSpPr/>
          <p:nvPr/>
        </p:nvSpPr>
        <p:spPr>
          <a:xfrm>
            <a:off x="2234821" y="2865201"/>
            <a:ext cx="895794"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smtClean="0"/>
              <a:t>Processing</a:t>
            </a:r>
          </a:p>
          <a:p>
            <a:pPr algn="ctr"/>
            <a:r>
              <a:rPr lang="en-US" sz="1000" dirty="0" smtClean="0"/>
              <a:t>Pipeline</a:t>
            </a:r>
            <a:endParaRPr lang="en-US" sz="1000" dirty="0"/>
          </a:p>
        </p:txBody>
      </p:sp>
      <p:sp>
        <p:nvSpPr>
          <p:cNvPr id="67" name="TextBox 66">
            <a:extLst>
              <a:ext uri="{FF2B5EF4-FFF2-40B4-BE49-F238E27FC236}">
                <a16:creationId xmlns="" xmlns:a16="http://schemas.microsoft.com/office/drawing/2014/main" id="{A668B1DC-51AB-4A5A-8B49-BCB4717DEA0F}"/>
              </a:ext>
            </a:extLst>
          </p:cNvPr>
          <p:cNvSpPr txBox="1"/>
          <p:nvPr/>
        </p:nvSpPr>
        <p:spPr>
          <a:xfrm>
            <a:off x="2268519" y="2626608"/>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2</a:t>
            </a:r>
          </a:p>
        </p:txBody>
      </p:sp>
      <p:pic>
        <p:nvPicPr>
          <p:cNvPr id="68" name="Picture 3" descr="Image result for docker">
            <a:extLst>
              <a:ext uri="{FF2B5EF4-FFF2-40B4-BE49-F238E27FC236}">
                <a16:creationId xmlns="" xmlns:a16="http://schemas.microsoft.com/office/drawing/2014/main" id="{BFEBDFC8-DF14-4AD3-B212-90DEA36555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3118" y="2725174"/>
            <a:ext cx="414237" cy="288351"/>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Rounded Corners 127">
            <a:extLst>
              <a:ext uri="{FF2B5EF4-FFF2-40B4-BE49-F238E27FC236}">
                <a16:creationId xmlns="" xmlns:a16="http://schemas.microsoft.com/office/drawing/2014/main" id="{CEE45B28-64FE-48E4-80F7-910B32BBC7EC}"/>
              </a:ext>
            </a:extLst>
          </p:cNvPr>
          <p:cNvSpPr/>
          <p:nvPr/>
        </p:nvSpPr>
        <p:spPr>
          <a:xfrm>
            <a:off x="3552227" y="2639098"/>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128">
            <a:extLst>
              <a:ext uri="{FF2B5EF4-FFF2-40B4-BE49-F238E27FC236}">
                <a16:creationId xmlns="" xmlns:a16="http://schemas.microsoft.com/office/drawing/2014/main" id="{70447D8C-2CB3-4982-984A-22E25FED2A23}"/>
              </a:ext>
            </a:extLst>
          </p:cNvPr>
          <p:cNvSpPr/>
          <p:nvPr/>
        </p:nvSpPr>
        <p:spPr>
          <a:xfrm>
            <a:off x="3551581" y="2878207"/>
            <a:ext cx="895794" cy="48340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a:t>Feature </a:t>
            </a:r>
            <a:r>
              <a:rPr lang="en-US" sz="1000" dirty="0" smtClean="0"/>
              <a:t>Engineering</a:t>
            </a:r>
          </a:p>
          <a:p>
            <a:pPr algn="ctr"/>
            <a:r>
              <a:rPr lang="en-US" sz="1000" dirty="0"/>
              <a:t>P</a:t>
            </a:r>
            <a:r>
              <a:rPr lang="en-US" sz="1000" dirty="0" smtClean="0"/>
              <a:t>ipeline</a:t>
            </a:r>
            <a:endParaRPr lang="en-US" sz="1000" dirty="0"/>
          </a:p>
        </p:txBody>
      </p:sp>
      <p:sp>
        <p:nvSpPr>
          <p:cNvPr id="71" name="TextBox 70">
            <a:extLst>
              <a:ext uri="{FF2B5EF4-FFF2-40B4-BE49-F238E27FC236}">
                <a16:creationId xmlns="" xmlns:a16="http://schemas.microsoft.com/office/drawing/2014/main" id="{88750B01-99C8-4897-8BC3-09325303F779}"/>
              </a:ext>
            </a:extLst>
          </p:cNvPr>
          <p:cNvSpPr txBox="1"/>
          <p:nvPr/>
        </p:nvSpPr>
        <p:spPr>
          <a:xfrm>
            <a:off x="3585279" y="2639614"/>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3</a:t>
            </a:r>
          </a:p>
        </p:txBody>
      </p:sp>
      <p:pic>
        <p:nvPicPr>
          <p:cNvPr id="72" name="Picture 3" descr="Image result for docker">
            <a:extLst>
              <a:ext uri="{FF2B5EF4-FFF2-40B4-BE49-F238E27FC236}">
                <a16:creationId xmlns="" xmlns:a16="http://schemas.microsoft.com/office/drawing/2014/main" id="{3B5E00D5-E961-43E8-B3BE-41ACC40AC8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78" y="2738179"/>
            <a:ext cx="414237" cy="28835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Rounded Corners 131">
            <a:extLst>
              <a:ext uri="{FF2B5EF4-FFF2-40B4-BE49-F238E27FC236}">
                <a16:creationId xmlns="" xmlns:a16="http://schemas.microsoft.com/office/drawing/2014/main" id="{90DEE8E2-FF03-43C9-BB05-0216F6616840}"/>
              </a:ext>
            </a:extLst>
          </p:cNvPr>
          <p:cNvSpPr/>
          <p:nvPr/>
        </p:nvSpPr>
        <p:spPr>
          <a:xfrm>
            <a:off x="4845473" y="2629106"/>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132">
            <a:extLst>
              <a:ext uri="{FF2B5EF4-FFF2-40B4-BE49-F238E27FC236}">
                <a16:creationId xmlns="" xmlns:a16="http://schemas.microsoft.com/office/drawing/2014/main" id="{B985E846-B855-43CF-B650-DC7DF888BB50}"/>
              </a:ext>
            </a:extLst>
          </p:cNvPr>
          <p:cNvSpPr/>
          <p:nvPr/>
        </p:nvSpPr>
        <p:spPr>
          <a:xfrm>
            <a:off x="4844827" y="2868214"/>
            <a:ext cx="895794"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smtClean="0"/>
              <a:t>Model Training</a:t>
            </a:r>
            <a:endParaRPr lang="en-US" sz="1000" dirty="0"/>
          </a:p>
        </p:txBody>
      </p:sp>
      <p:sp>
        <p:nvSpPr>
          <p:cNvPr id="75" name="TextBox 74">
            <a:extLst>
              <a:ext uri="{FF2B5EF4-FFF2-40B4-BE49-F238E27FC236}">
                <a16:creationId xmlns="" xmlns:a16="http://schemas.microsoft.com/office/drawing/2014/main" id="{2E76C598-B2B9-4F3D-B158-1F080698F4C8}"/>
              </a:ext>
            </a:extLst>
          </p:cNvPr>
          <p:cNvSpPr txBox="1"/>
          <p:nvPr/>
        </p:nvSpPr>
        <p:spPr>
          <a:xfrm>
            <a:off x="4878525" y="2629621"/>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4</a:t>
            </a:r>
          </a:p>
        </p:txBody>
      </p:sp>
      <p:pic>
        <p:nvPicPr>
          <p:cNvPr id="76" name="Picture 3" descr="Image result for docker">
            <a:extLst>
              <a:ext uri="{FF2B5EF4-FFF2-40B4-BE49-F238E27FC236}">
                <a16:creationId xmlns="" xmlns:a16="http://schemas.microsoft.com/office/drawing/2014/main" id="{D312164C-E855-4EC1-AF4C-633448BA48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3124" y="2728186"/>
            <a:ext cx="414237" cy="28835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Rounded Corners 135">
            <a:extLst>
              <a:ext uri="{FF2B5EF4-FFF2-40B4-BE49-F238E27FC236}">
                <a16:creationId xmlns="" xmlns:a16="http://schemas.microsoft.com/office/drawing/2014/main" id="{F200D18A-E52D-430A-9958-9B84592229E4}"/>
              </a:ext>
            </a:extLst>
          </p:cNvPr>
          <p:cNvSpPr/>
          <p:nvPr/>
        </p:nvSpPr>
        <p:spPr>
          <a:xfrm>
            <a:off x="6178216" y="2629106"/>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136">
            <a:extLst>
              <a:ext uri="{FF2B5EF4-FFF2-40B4-BE49-F238E27FC236}">
                <a16:creationId xmlns="" xmlns:a16="http://schemas.microsoft.com/office/drawing/2014/main" id="{A89ACA8F-9252-45E5-8F67-7E12E24F8ED3}"/>
              </a:ext>
            </a:extLst>
          </p:cNvPr>
          <p:cNvSpPr/>
          <p:nvPr/>
        </p:nvSpPr>
        <p:spPr>
          <a:xfrm>
            <a:off x="6177570" y="2868214"/>
            <a:ext cx="895794"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a:t>Model Validation</a:t>
            </a:r>
          </a:p>
        </p:txBody>
      </p:sp>
      <p:sp>
        <p:nvSpPr>
          <p:cNvPr id="79" name="TextBox 78">
            <a:extLst>
              <a:ext uri="{FF2B5EF4-FFF2-40B4-BE49-F238E27FC236}">
                <a16:creationId xmlns="" xmlns:a16="http://schemas.microsoft.com/office/drawing/2014/main" id="{81A8E1AD-855C-432F-B230-E6CF501AB2B8}"/>
              </a:ext>
            </a:extLst>
          </p:cNvPr>
          <p:cNvSpPr txBox="1"/>
          <p:nvPr/>
        </p:nvSpPr>
        <p:spPr>
          <a:xfrm>
            <a:off x="6211268" y="2629621"/>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5</a:t>
            </a:r>
          </a:p>
        </p:txBody>
      </p:sp>
      <p:pic>
        <p:nvPicPr>
          <p:cNvPr id="80" name="Picture 3" descr="Image result for docker">
            <a:extLst>
              <a:ext uri="{FF2B5EF4-FFF2-40B4-BE49-F238E27FC236}">
                <a16:creationId xmlns="" xmlns:a16="http://schemas.microsoft.com/office/drawing/2014/main" id="{605909A5-98DD-4646-BCBB-A208922B50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5867" y="2728186"/>
            <a:ext cx="414237" cy="288351"/>
          </a:xfrm>
          <a:prstGeom prst="rect">
            <a:avLst/>
          </a:prstGeom>
          <a:noFill/>
          <a:extLst>
            <a:ext uri="{909E8E84-426E-40DD-AFC4-6F175D3DCCD1}">
              <a14:hiddenFill xmlns:a14="http://schemas.microsoft.com/office/drawing/2010/main">
                <a:solidFill>
                  <a:srgbClr val="FFFFFF"/>
                </a:solidFill>
              </a14:hiddenFill>
            </a:ext>
          </a:extLst>
        </p:spPr>
      </p:pic>
      <p:sp>
        <p:nvSpPr>
          <p:cNvPr id="81" name="Flowchart: Magnetic Disk 80">
            <a:extLst>
              <a:ext uri="{FF2B5EF4-FFF2-40B4-BE49-F238E27FC236}">
                <a16:creationId xmlns="" xmlns:a16="http://schemas.microsoft.com/office/drawing/2014/main" id="{CB992994-D690-49C3-862D-5E3EF32199CC}"/>
              </a:ext>
            </a:extLst>
          </p:cNvPr>
          <p:cNvSpPr/>
          <p:nvPr/>
        </p:nvSpPr>
        <p:spPr>
          <a:xfrm>
            <a:off x="5547675" y="3411050"/>
            <a:ext cx="694604" cy="433247"/>
          </a:xfrm>
          <a:prstGeom prst="flowChartMagneticDisk">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147">
            <a:extLst>
              <a:ext uri="{FF2B5EF4-FFF2-40B4-BE49-F238E27FC236}">
                <a16:creationId xmlns="" xmlns:a16="http://schemas.microsoft.com/office/drawing/2014/main" id="{FF318870-BE13-478D-8D8E-CB38E2D116D7}"/>
              </a:ext>
            </a:extLst>
          </p:cNvPr>
          <p:cNvSpPr/>
          <p:nvPr/>
        </p:nvSpPr>
        <p:spPr>
          <a:xfrm>
            <a:off x="4382236" y="3795135"/>
            <a:ext cx="751561" cy="632652"/>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148">
            <a:extLst>
              <a:ext uri="{FF2B5EF4-FFF2-40B4-BE49-F238E27FC236}">
                <a16:creationId xmlns="" xmlns:a16="http://schemas.microsoft.com/office/drawing/2014/main" id="{C95E8506-43E0-4228-8BCA-63DB397B7966}"/>
              </a:ext>
            </a:extLst>
          </p:cNvPr>
          <p:cNvSpPr/>
          <p:nvPr/>
        </p:nvSpPr>
        <p:spPr>
          <a:xfrm>
            <a:off x="4381589" y="4034243"/>
            <a:ext cx="895794"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a:t>Model I</a:t>
            </a:r>
            <a:r>
              <a:rPr lang="en-US" sz="1000" dirty="0" smtClean="0"/>
              <a:t>nference </a:t>
            </a:r>
            <a:endParaRPr lang="en-US" sz="1000" dirty="0"/>
          </a:p>
        </p:txBody>
      </p:sp>
      <p:sp>
        <p:nvSpPr>
          <p:cNvPr id="84" name="TextBox 83">
            <a:extLst>
              <a:ext uri="{FF2B5EF4-FFF2-40B4-BE49-F238E27FC236}">
                <a16:creationId xmlns="" xmlns:a16="http://schemas.microsoft.com/office/drawing/2014/main" id="{A66035F2-966F-4E19-974E-B35FC5BC2652}"/>
              </a:ext>
            </a:extLst>
          </p:cNvPr>
          <p:cNvSpPr txBox="1"/>
          <p:nvPr/>
        </p:nvSpPr>
        <p:spPr>
          <a:xfrm>
            <a:off x="4415287" y="3795650"/>
            <a:ext cx="756776" cy="217116"/>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900" dirty="0"/>
              <a:t>Container 6</a:t>
            </a:r>
          </a:p>
        </p:txBody>
      </p:sp>
      <p:pic>
        <p:nvPicPr>
          <p:cNvPr id="85" name="Picture 3" descr="Image result for docker">
            <a:extLst>
              <a:ext uri="{FF2B5EF4-FFF2-40B4-BE49-F238E27FC236}">
                <a16:creationId xmlns="" xmlns:a16="http://schemas.microsoft.com/office/drawing/2014/main" id="{3D5D323E-1C39-4A99-A97A-C531FA57A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886" y="3894215"/>
            <a:ext cx="414237" cy="288351"/>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 xmlns:a16="http://schemas.microsoft.com/office/drawing/2014/main" id="{678ED453-1E2D-4119-8B9F-7FCBA9F6DE05}"/>
              </a:ext>
            </a:extLst>
          </p:cNvPr>
          <p:cNvCxnSpPr>
            <a:cxnSpLocks/>
          </p:cNvCxnSpPr>
          <p:nvPr/>
        </p:nvCxnSpPr>
        <p:spPr>
          <a:xfrm>
            <a:off x="3154148" y="3215817"/>
            <a:ext cx="396787" cy="6561"/>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7" name="Connector: Elbow 1037">
            <a:extLst>
              <a:ext uri="{FF2B5EF4-FFF2-40B4-BE49-F238E27FC236}">
                <a16:creationId xmlns="" xmlns:a16="http://schemas.microsoft.com/office/drawing/2014/main" id="{508B6C33-E149-4817-8ABF-CD5848A0F42C}"/>
              </a:ext>
            </a:extLst>
          </p:cNvPr>
          <p:cNvCxnSpPr>
            <a:cxnSpLocks/>
            <a:endCxn id="83" idx="1"/>
          </p:cNvCxnSpPr>
          <p:nvPr/>
        </p:nvCxnSpPr>
        <p:spPr>
          <a:xfrm rot="16200000" flipH="1">
            <a:off x="3718623" y="3587901"/>
            <a:ext cx="939411" cy="386519"/>
          </a:xfrm>
          <a:prstGeom prst="bentConnector2">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88" name="TextBox 87">
            <a:extLst>
              <a:ext uri="{FF2B5EF4-FFF2-40B4-BE49-F238E27FC236}">
                <a16:creationId xmlns="" xmlns:a16="http://schemas.microsoft.com/office/drawing/2014/main" id="{1100F68B-A920-476F-B8E2-B0DF9EE6C6A2}"/>
              </a:ext>
            </a:extLst>
          </p:cNvPr>
          <p:cNvSpPr txBox="1"/>
          <p:nvPr/>
        </p:nvSpPr>
        <p:spPr>
          <a:xfrm>
            <a:off x="5563823" y="3515811"/>
            <a:ext cx="713283" cy="347386"/>
          </a:xfrm>
          <a:prstGeom prst="rect">
            <a:avLst/>
          </a:prstGeom>
          <a:noFill/>
        </p:spPr>
        <p:txBody>
          <a:bodyPr wrap="none" rtlCol="0">
            <a:spAutoFit/>
          </a:bodyPr>
          <a:lstStyle/>
          <a:p>
            <a:r>
              <a:rPr lang="en-US" sz="900" dirty="0">
                <a:solidFill>
                  <a:schemeClr val="bg1"/>
                </a:solidFill>
              </a:rPr>
              <a:t>Model </a:t>
            </a:r>
          </a:p>
          <a:p>
            <a:r>
              <a:rPr lang="en-US" sz="900" dirty="0">
                <a:solidFill>
                  <a:schemeClr val="bg1"/>
                </a:solidFill>
              </a:rPr>
              <a:t>Repository</a:t>
            </a:r>
          </a:p>
        </p:txBody>
      </p:sp>
      <p:cxnSp>
        <p:nvCxnSpPr>
          <p:cNvPr id="89" name="Connector: Elbow 1046">
            <a:extLst>
              <a:ext uri="{FF2B5EF4-FFF2-40B4-BE49-F238E27FC236}">
                <a16:creationId xmlns="" xmlns:a16="http://schemas.microsoft.com/office/drawing/2014/main" id="{DD8468C9-5A06-4A79-A066-FE99B543908A}"/>
              </a:ext>
            </a:extLst>
          </p:cNvPr>
          <p:cNvCxnSpPr>
            <a:cxnSpLocks/>
            <a:stCxn id="74" idx="3"/>
            <a:endCxn id="81" idx="1"/>
          </p:cNvCxnSpPr>
          <p:nvPr/>
        </p:nvCxnSpPr>
        <p:spPr>
          <a:xfrm>
            <a:off x="5740621" y="3084838"/>
            <a:ext cx="154356" cy="326212"/>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1048">
            <a:extLst>
              <a:ext uri="{FF2B5EF4-FFF2-40B4-BE49-F238E27FC236}">
                <a16:creationId xmlns="" xmlns:a16="http://schemas.microsoft.com/office/drawing/2014/main" id="{B5DB0036-65BF-4430-8492-63224EA9C186}"/>
              </a:ext>
            </a:extLst>
          </p:cNvPr>
          <p:cNvCxnSpPr>
            <a:cxnSpLocks/>
            <a:stCxn id="81" idx="3"/>
            <a:endCxn id="83" idx="3"/>
          </p:cNvCxnSpPr>
          <p:nvPr/>
        </p:nvCxnSpPr>
        <p:spPr>
          <a:xfrm rot="5400000">
            <a:off x="5382895" y="3738785"/>
            <a:ext cx="406570" cy="617593"/>
          </a:xfrm>
          <a:prstGeom prst="bentConnector2">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92" name="Rectangle: Rounded Corners 179">
            <a:extLst>
              <a:ext uri="{FF2B5EF4-FFF2-40B4-BE49-F238E27FC236}">
                <a16:creationId xmlns="" xmlns:a16="http://schemas.microsoft.com/office/drawing/2014/main" id="{7E9CF7F4-A31C-4C2E-B74A-0A6EA9EB17D4}"/>
              </a:ext>
            </a:extLst>
          </p:cNvPr>
          <p:cNvSpPr/>
          <p:nvPr/>
        </p:nvSpPr>
        <p:spPr>
          <a:xfrm>
            <a:off x="6428708" y="3959255"/>
            <a:ext cx="923242" cy="501244"/>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smtClean="0"/>
              <a:t>Churn Scores to end points</a:t>
            </a:r>
            <a:endParaRPr lang="en-US" sz="1000" dirty="0"/>
          </a:p>
        </p:txBody>
      </p:sp>
      <p:pic>
        <p:nvPicPr>
          <p:cNvPr id="96" name="Picture 5" descr="Image result for kubernetes">
            <a:extLst>
              <a:ext uri="{FF2B5EF4-FFF2-40B4-BE49-F238E27FC236}">
                <a16:creationId xmlns="" xmlns:a16="http://schemas.microsoft.com/office/drawing/2014/main" id="{F5A3B401-3083-4E28-B914-242AED5519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8265" y="2715610"/>
            <a:ext cx="265221" cy="249958"/>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5" descr="Image result for kubernetes">
            <a:extLst>
              <a:ext uri="{FF2B5EF4-FFF2-40B4-BE49-F238E27FC236}">
                <a16:creationId xmlns="" xmlns:a16="http://schemas.microsoft.com/office/drawing/2014/main" id="{8B8D5F21-B11A-419D-AC2A-D8BBD3B066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6434" y="2731750"/>
            <a:ext cx="265221" cy="249958"/>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5" descr="Image result for kubernetes">
            <a:extLst>
              <a:ext uri="{FF2B5EF4-FFF2-40B4-BE49-F238E27FC236}">
                <a16:creationId xmlns="" xmlns:a16="http://schemas.microsoft.com/office/drawing/2014/main" id="{AA2B78EB-F945-44B5-9894-838F37B757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6254" y="2746237"/>
            <a:ext cx="265221" cy="249958"/>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5" descr="Image result for kubernetes">
            <a:extLst>
              <a:ext uri="{FF2B5EF4-FFF2-40B4-BE49-F238E27FC236}">
                <a16:creationId xmlns="" xmlns:a16="http://schemas.microsoft.com/office/drawing/2014/main" id="{D9373C71-4049-4F6F-A5AD-FD02078642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2665" y="2710662"/>
            <a:ext cx="265221" cy="249958"/>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5" descr="Image result for kubernetes">
            <a:extLst>
              <a:ext uri="{FF2B5EF4-FFF2-40B4-BE49-F238E27FC236}">
                <a16:creationId xmlns="" xmlns:a16="http://schemas.microsoft.com/office/drawing/2014/main" id="{D2CFC406-FADD-460B-BE81-C181A6E380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0791" y="2725174"/>
            <a:ext cx="265221" cy="249958"/>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5" descr="Image result for kubernetes">
            <a:extLst>
              <a:ext uri="{FF2B5EF4-FFF2-40B4-BE49-F238E27FC236}">
                <a16:creationId xmlns="" xmlns:a16="http://schemas.microsoft.com/office/drawing/2014/main" id="{354D9680-4E26-42B8-BE6F-241C381EC1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2980" y="3897137"/>
            <a:ext cx="265221" cy="249958"/>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Straight Arrow Connector 102">
            <a:extLst>
              <a:ext uri="{FF2B5EF4-FFF2-40B4-BE49-F238E27FC236}">
                <a16:creationId xmlns="" xmlns:a16="http://schemas.microsoft.com/office/drawing/2014/main" id="{1EC77DCA-9912-4AE9-BF86-A7432CF63F24}"/>
              </a:ext>
            </a:extLst>
          </p:cNvPr>
          <p:cNvCxnSpPr>
            <a:cxnSpLocks/>
          </p:cNvCxnSpPr>
          <p:nvPr/>
        </p:nvCxnSpPr>
        <p:spPr>
          <a:xfrm flipV="1">
            <a:off x="1886946" y="3101726"/>
            <a:ext cx="324343" cy="1036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F214DDC7-6E59-4CDF-B393-16B2DEFF171A}"/>
              </a:ext>
            </a:extLst>
          </p:cNvPr>
          <p:cNvCxnSpPr>
            <a:cxnSpLocks/>
          </p:cNvCxnSpPr>
          <p:nvPr/>
        </p:nvCxnSpPr>
        <p:spPr>
          <a:xfrm>
            <a:off x="3191656" y="3096576"/>
            <a:ext cx="29382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 xmlns:a16="http://schemas.microsoft.com/office/drawing/2014/main" id="{36B80247-3B2D-4408-918B-4EB0FDF23000}"/>
              </a:ext>
            </a:extLst>
          </p:cNvPr>
          <p:cNvCxnSpPr>
            <a:cxnSpLocks/>
          </p:cNvCxnSpPr>
          <p:nvPr/>
        </p:nvCxnSpPr>
        <p:spPr>
          <a:xfrm>
            <a:off x="4496210" y="3081824"/>
            <a:ext cx="29382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 xmlns:a16="http://schemas.microsoft.com/office/drawing/2014/main" id="{C87A723E-25FD-4086-BF00-1F5C78A4BF72}"/>
              </a:ext>
            </a:extLst>
          </p:cNvPr>
          <p:cNvCxnSpPr>
            <a:cxnSpLocks/>
            <a:endCxn id="78" idx="1"/>
          </p:cNvCxnSpPr>
          <p:nvPr/>
        </p:nvCxnSpPr>
        <p:spPr>
          <a:xfrm>
            <a:off x="5732046" y="3081824"/>
            <a:ext cx="445524" cy="301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 xmlns:a16="http://schemas.microsoft.com/office/drawing/2014/main" id="{60EF7854-9806-455B-A6AB-3D845546D205}"/>
              </a:ext>
            </a:extLst>
          </p:cNvPr>
          <p:cNvCxnSpPr>
            <a:cxnSpLocks/>
            <a:stCxn id="83" idx="3"/>
            <a:endCxn id="92" idx="1"/>
          </p:cNvCxnSpPr>
          <p:nvPr/>
        </p:nvCxnSpPr>
        <p:spPr>
          <a:xfrm flipV="1">
            <a:off x="5277383" y="4209877"/>
            <a:ext cx="1151325" cy="4099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111" name="TextBox 110">
            <a:extLst>
              <a:ext uri="{FF2B5EF4-FFF2-40B4-BE49-F238E27FC236}">
                <a16:creationId xmlns="" xmlns:a16="http://schemas.microsoft.com/office/drawing/2014/main" id="{11B78627-FE9B-47E3-BB45-1662B05B6BFF}"/>
              </a:ext>
            </a:extLst>
          </p:cNvPr>
          <p:cNvSpPr txBox="1"/>
          <p:nvPr/>
        </p:nvSpPr>
        <p:spPr>
          <a:xfrm>
            <a:off x="719039" y="2289804"/>
            <a:ext cx="670376" cy="261610"/>
          </a:xfrm>
          <a:prstGeom prst="rect">
            <a:avLst/>
          </a:prstGeom>
          <a:noFill/>
        </p:spPr>
        <p:txBody>
          <a:bodyPr vert="horz" wrap="none" rtlCol="0">
            <a:spAutoFit/>
          </a:bodyPr>
          <a:lstStyle/>
          <a:p>
            <a:r>
              <a:rPr lang="en-US" sz="1100" dirty="0" smtClean="0">
                <a:solidFill>
                  <a:schemeClr val="bg2">
                    <a:lumMod val="75000"/>
                  </a:schemeClr>
                </a:solidFill>
              </a:rPr>
              <a:t>Example</a:t>
            </a:r>
            <a:endParaRPr lang="en-US" sz="1100" dirty="0">
              <a:solidFill>
                <a:schemeClr val="bg2">
                  <a:lumMod val="75000"/>
                </a:schemeClr>
              </a:solidFill>
            </a:endParaRPr>
          </a:p>
        </p:txBody>
      </p:sp>
      <p:sp>
        <p:nvSpPr>
          <p:cNvPr id="236" name="TextBox 235">
            <a:extLst>
              <a:ext uri="{FF2B5EF4-FFF2-40B4-BE49-F238E27FC236}">
                <a16:creationId xmlns="" xmlns:a16="http://schemas.microsoft.com/office/drawing/2014/main" id="{3369690A-920F-4D6F-8F52-48C2D2D2704F}"/>
              </a:ext>
            </a:extLst>
          </p:cNvPr>
          <p:cNvSpPr txBox="1"/>
          <p:nvPr/>
        </p:nvSpPr>
        <p:spPr>
          <a:xfrm rot="16200000">
            <a:off x="3417021" y="3713479"/>
            <a:ext cx="918841" cy="200055"/>
          </a:xfrm>
          <a:prstGeom prst="rect">
            <a:avLst/>
          </a:prstGeom>
          <a:noFill/>
        </p:spPr>
        <p:txBody>
          <a:bodyPr wrap="none" rtlCol="0">
            <a:spAutoFit/>
          </a:bodyPr>
          <a:lstStyle/>
          <a:p>
            <a:r>
              <a:rPr lang="en-US" sz="700" dirty="0" smtClean="0"/>
              <a:t>Feature Engineering</a:t>
            </a:r>
            <a:endParaRPr lang="en-US" sz="700" dirty="0"/>
          </a:p>
        </p:txBody>
      </p:sp>
      <p:sp>
        <p:nvSpPr>
          <p:cNvPr id="238" name="Rectangle: Rounded Corners 148">
            <a:extLst>
              <a:ext uri="{FF2B5EF4-FFF2-40B4-BE49-F238E27FC236}">
                <a16:creationId xmlns="" xmlns:a16="http://schemas.microsoft.com/office/drawing/2014/main" id="{C95E8506-43E0-4228-8BCA-63DB397B7966}"/>
              </a:ext>
            </a:extLst>
          </p:cNvPr>
          <p:cNvSpPr/>
          <p:nvPr/>
        </p:nvSpPr>
        <p:spPr>
          <a:xfrm>
            <a:off x="7417212" y="2861910"/>
            <a:ext cx="1040988" cy="43324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dirty="0" smtClean="0"/>
              <a:t>Interpretability / Monitoring </a:t>
            </a:r>
            <a:endParaRPr lang="en-US" sz="1000" dirty="0"/>
          </a:p>
        </p:txBody>
      </p:sp>
      <p:sp>
        <p:nvSpPr>
          <p:cNvPr id="239" name="TextBox 238">
            <a:extLst>
              <a:ext uri="{FF2B5EF4-FFF2-40B4-BE49-F238E27FC236}">
                <a16:creationId xmlns="" xmlns:a16="http://schemas.microsoft.com/office/drawing/2014/main" id="{A66035F2-966F-4E19-974E-B35FC5BC2652}"/>
              </a:ext>
            </a:extLst>
          </p:cNvPr>
          <p:cNvSpPr txBox="1"/>
          <p:nvPr/>
        </p:nvSpPr>
        <p:spPr>
          <a:xfrm>
            <a:off x="7484226" y="2587430"/>
            <a:ext cx="897774" cy="2308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900" dirty="0" smtClean="0"/>
              <a:t>Container 7</a:t>
            </a:r>
            <a:endParaRPr lang="en-US" sz="900" dirty="0"/>
          </a:p>
        </p:txBody>
      </p:sp>
      <p:pic>
        <p:nvPicPr>
          <p:cNvPr id="240" name="Picture 3" descr="Image result for docker">
            <a:extLst>
              <a:ext uri="{FF2B5EF4-FFF2-40B4-BE49-F238E27FC236}">
                <a16:creationId xmlns="" xmlns:a16="http://schemas.microsoft.com/office/drawing/2014/main" id="{3D5D323E-1C39-4A99-A97A-C531FA57A6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2462" y="2725174"/>
            <a:ext cx="414237" cy="288351"/>
          </a:xfrm>
          <a:prstGeom prst="rect">
            <a:avLst/>
          </a:prstGeom>
          <a:noFill/>
          <a:extLst>
            <a:ext uri="{909E8E84-426E-40DD-AFC4-6F175D3DCCD1}">
              <a14:hiddenFill xmlns:a14="http://schemas.microsoft.com/office/drawing/2010/main">
                <a:solidFill>
                  <a:srgbClr val="FFFFFF"/>
                </a:solidFill>
              </a14:hiddenFill>
            </a:ext>
          </a:extLst>
        </p:spPr>
      </p:pic>
      <p:cxnSp>
        <p:nvCxnSpPr>
          <p:cNvPr id="241" name="Straight Arrow Connector 240">
            <a:extLst>
              <a:ext uri="{FF2B5EF4-FFF2-40B4-BE49-F238E27FC236}">
                <a16:creationId xmlns="" xmlns:a16="http://schemas.microsoft.com/office/drawing/2014/main" id="{C87A723E-25FD-4086-BF00-1F5C78A4BF72}"/>
              </a:ext>
            </a:extLst>
          </p:cNvPr>
          <p:cNvCxnSpPr>
            <a:cxnSpLocks/>
            <a:stCxn id="78" idx="3"/>
            <a:endCxn id="238" idx="1"/>
          </p:cNvCxnSpPr>
          <p:nvPr/>
        </p:nvCxnSpPr>
        <p:spPr>
          <a:xfrm flipV="1">
            <a:off x="7073364" y="3078534"/>
            <a:ext cx="343848" cy="630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7" name="Connector: Elbow 1037">
            <a:extLst>
              <a:ext uri="{FF2B5EF4-FFF2-40B4-BE49-F238E27FC236}">
                <a16:creationId xmlns="" xmlns:a16="http://schemas.microsoft.com/office/drawing/2014/main" id="{508B6C33-E149-4817-8ABF-CD5848A0F42C}"/>
              </a:ext>
            </a:extLst>
          </p:cNvPr>
          <p:cNvCxnSpPr>
            <a:cxnSpLocks/>
            <a:stCxn id="83" idx="2"/>
            <a:endCxn id="238" idx="2"/>
          </p:cNvCxnSpPr>
          <p:nvPr/>
        </p:nvCxnSpPr>
        <p:spPr>
          <a:xfrm rot="5400000" flipH="1" flipV="1">
            <a:off x="5797429" y="2327214"/>
            <a:ext cx="1172333" cy="3108220"/>
          </a:xfrm>
          <a:prstGeom prst="bentConnector3">
            <a:avLst>
              <a:gd name="adj1" fmla="val -8667"/>
            </a:avLst>
          </a:prstGeom>
          <a:ln>
            <a:prstDash val="dash"/>
            <a:tailEnd type="triangle"/>
          </a:ln>
        </p:spPr>
        <p:style>
          <a:lnRef idx="1">
            <a:schemeClr val="accent2"/>
          </a:lnRef>
          <a:fillRef idx="0">
            <a:schemeClr val="accent2"/>
          </a:fillRef>
          <a:effectRef idx="0">
            <a:schemeClr val="accent2"/>
          </a:effectRef>
          <a:fontRef idx="minor">
            <a:schemeClr val="tx1"/>
          </a:fontRef>
        </p:style>
      </p:cxnSp>
      <p:pic>
        <p:nvPicPr>
          <p:cNvPr id="251" name="Picture 5" descr="Image result for kubernetes">
            <a:extLst>
              <a:ext uri="{FF2B5EF4-FFF2-40B4-BE49-F238E27FC236}">
                <a16:creationId xmlns="" xmlns:a16="http://schemas.microsoft.com/office/drawing/2014/main" id="{D2CFC406-FADD-460B-BE81-C181A6E380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0708" y="2734535"/>
            <a:ext cx="265221" cy="249958"/>
          </a:xfrm>
          <a:prstGeom prst="rect">
            <a:avLst/>
          </a:prstGeom>
          <a:noFill/>
          <a:extLst>
            <a:ext uri="{909E8E84-426E-40DD-AFC4-6F175D3DCCD1}">
              <a14:hiddenFill xmlns:a14="http://schemas.microsoft.com/office/drawing/2010/main">
                <a:solidFill>
                  <a:srgbClr val="FFFFFF"/>
                </a:solidFill>
              </a14:hiddenFill>
            </a:ext>
          </a:extLst>
        </p:spPr>
      </p:pic>
      <p:sp>
        <p:nvSpPr>
          <p:cNvPr id="253" name="Arrow: Left-Right 14">
            <a:extLst>
              <a:ext uri="{FF2B5EF4-FFF2-40B4-BE49-F238E27FC236}">
                <a16:creationId xmlns:lc="http://schemas.openxmlformats.org/drawingml/2006/lockedCanvas" xmlns:a16="http://schemas.microsoft.com/office/drawing/2014/main" xmlns="" id="{52CFCA26-3E1B-4DF3-A3D6-CDD8A8291C6A}"/>
              </a:ext>
            </a:extLst>
          </p:cNvPr>
          <p:cNvSpPr/>
          <p:nvPr/>
        </p:nvSpPr>
        <p:spPr>
          <a:xfrm>
            <a:off x="625045" y="4542665"/>
            <a:ext cx="8061755" cy="336524"/>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800" b="1" dirty="0">
                <a:solidFill>
                  <a:schemeClr val="tx1"/>
                </a:solidFill>
                <a:latin typeface="Corbel" panose="020B0503020204020204" pitchFamily="34" charset="0"/>
              </a:rPr>
              <a:t>Deployment Lifecycle Management (</a:t>
            </a:r>
            <a:r>
              <a:rPr lang="en-IN" sz="800" b="1" dirty="0" err="1">
                <a:solidFill>
                  <a:schemeClr val="tx1"/>
                </a:solidFill>
                <a:latin typeface="Corbel" panose="020B0503020204020204" pitchFamily="34" charset="0"/>
              </a:rPr>
              <a:t>MLFlow</a:t>
            </a:r>
            <a:r>
              <a:rPr lang="en-IN" sz="800" b="1" dirty="0">
                <a:solidFill>
                  <a:schemeClr val="tx1"/>
                </a:solidFill>
                <a:latin typeface="Corbel" panose="020B0503020204020204" pitchFamily="34" charset="0"/>
              </a:rPr>
              <a:t> </a:t>
            </a:r>
            <a:r>
              <a:rPr lang="en-IN" sz="800" b="1" dirty="0" smtClean="0">
                <a:solidFill>
                  <a:schemeClr val="tx1"/>
                </a:solidFill>
                <a:latin typeface="Corbel" panose="020B0503020204020204" pitchFamily="34" charset="0"/>
              </a:rPr>
              <a:t>/ </a:t>
            </a:r>
            <a:r>
              <a:rPr lang="en-IN" sz="800" b="1" dirty="0" err="1">
                <a:solidFill>
                  <a:schemeClr val="tx1"/>
                </a:solidFill>
                <a:latin typeface="Corbel" panose="020B0503020204020204" pitchFamily="34" charset="0"/>
              </a:rPr>
              <a:t>AirFlow</a:t>
            </a:r>
            <a:r>
              <a:rPr lang="en-IN" sz="800" b="1" dirty="0">
                <a:solidFill>
                  <a:schemeClr val="tx1"/>
                </a:solidFill>
                <a:latin typeface="Corbel" panose="020B0503020204020204" pitchFamily="34" charset="0"/>
              </a:rPr>
              <a:t> </a:t>
            </a:r>
            <a:r>
              <a:rPr lang="en-IN" sz="800" b="1" dirty="0" smtClean="0">
                <a:solidFill>
                  <a:schemeClr val="tx1"/>
                </a:solidFill>
                <a:latin typeface="Corbel" panose="020B0503020204020204" pitchFamily="34" charset="0"/>
              </a:rPr>
              <a:t>)</a:t>
            </a:r>
            <a:endParaRPr lang="en-IN" sz="800" b="1" dirty="0">
              <a:solidFill>
                <a:schemeClr val="tx1"/>
              </a:solidFill>
              <a:latin typeface="Corbel" panose="020B0503020204020204" pitchFamily="34" charset="0"/>
            </a:endParaRPr>
          </a:p>
        </p:txBody>
      </p:sp>
      <p:pic>
        <p:nvPicPr>
          <p:cNvPr id="254" name="Picture 253" descr="Git | Jenkins plugin">
            <a:extLst>
              <a:ext uri="{FF2B5EF4-FFF2-40B4-BE49-F238E27FC236}">
                <a16:creationId xmlns:lc="http://schemas.openxmlformats.org/drawingml/2006/lockedCanvas" xmlns:a16="http://schemas.microsoft.com/office/drawing/2014/main" xmlns="" id="{B9A19A53-C3F4-4B2C-A16A-D8860BECC8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0227" y="4325403"/>
            <a:ext cx="574242" cy="239794"/>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254" descr="Jenkins">
            <a:extLst>
              <a:ext uri="{FF2B5EF4-FFF2-40B4-BE49-F238E27FC236}">
                <a16:creationId xmlns:lc="http://schemas.openxmlformats.org/drawingml/2006/lockedCanvas" xmlns:a16="http://schemas.microsoft.com/office/drawing/2014/main" xmlns="" id="{BC6D8977-8D8A-4891-87C9-6AB70E99220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0816" y="4243793"/>
            <a:ext cx="810361" cy="405181"/>
          </a:xfrm>
          <a:prstGeom prst="rect">
            <a:avLst/>
          </a:prstGeom>
          <a:noFill/>
          <a:extLst>
            <a:ext uri="{909E8E84-426E-40DD-AFC4-6F175D3DCCD1}">
              <a14:hiddenFill xmlns:a14="http://schemas.microsoft.com/office/drawing/2010/main">
                <a:solidFill>
                  <a:srgbClr val="FFFFFF"/>
                </a:solidFill>
              </a14:hiddenFill>
            </a:ext>
          </a:extLst>
        </p:spPr>
      </p:pic>
      <p:sp>
        <p:nvSpPr>
          <p:cNvPr id="256" name="Cylinder 2">
            <a:extLst>
              <a:ext uri="{FF2B5EF4-FFF2-40B4-BE49-F238E27FC236}">
                <a16:creationId xmlns:lc="http://schemas.openxmlformats.org/drawingml/2006/lockedCanvas" xmlns:a16="http://schemas.microsoft.com/office/drawing/2014/main" xmlns="" id="{7B902102-7795-4675-80AA-57A94B686831}"/>
              </a:ext>
            </a:extLst>
          </p:cNvPr>
          <p:cNvSpPr/>
          <p:nvPr/>
        </p:nvSpPr>
        <p:spPr>
          <a:xfrm>
            <a:off x="770965" y="3759479"/>
            <a:ext cx="1470944" cy="261157"/>
          </a:xfrm>
          <a:prstGeom prst="ca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800" dirty="0">
                <a:solidFill>
                  <a:schemeClr val="tx1"/>
                </a:solidFill>
                <a:latin typeface="Corbel" panose="020B0503020204020204" pitchFamily="34" charset="0"/>
              </a:rPr>
              <a:t>Model Codebase</a:t>
            </a:r>
          </a:p>
        </p:txBody>
      </p:sp>
      <p:sp>
        <p:nvSpPr>
          <p:cNvPr id="257" name="Rectangle: Rounded Corners 4">
            <a:extLst>
              <a:ext uri="{FF2B5EF4-FFF2-40B4-BE49-F238E27FC236}">
                <a16:creationId xmlns:lc="http://schemas.openxmlformats.org/drawingml/2006/lockedCanvas" xmlns:a16="http://schemas.microsoft.com/office/drawing/2014/main" xmlns="" id="{A9CD7C80-B95C-4CE3-B71E-8BA165DFB804}"/>
              </a:ext>
            </a:extLst>
          </p:cNvPr>
          <p:cNvSpPr/>
          <p:nvPr/>
        </p:nvSpPr>
        <p:spPr>
          <a:xfrm>
            <a:off x="770965" y="4068593"/>
            <a:ext cx="1536206" cy="199813"/>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800" dirty="0">
                <a:latin typeface="Corbel" panose="020B0503020204020204" pitchFamily="34" charset="0"/>
              </a:rPr>
              <a:t>CI/CD Pipeline</a:t>
            </a:r>
          </a:p>
        </p:txBody>
      </p:sp>
      <p:pic>
        <p:nvPicPr>
          <p:cNvPr id="5122" name="Picture 2" descr="Google, WWF Sweden collaborate on textile industry sustainability - Smart  Energy Decisi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2190" y="3954941"/>
            <a:ext cx="472912" cy="472912"/>
          </a:xfrm>
          <a:prstGeom prst="rect">
            <a:avLst/>
          </a:prstGeom>
          <a:noFill/>
          <a:extLst>
            <a:ext uri="{909E8E84-426E-40DD-AFC4-6F175D3DCCD1}">
              <a14:hiddenFill xmlns:a14="http://schemas.microsoft.com/office/drawing/2010/main">
                <a:solidFill>
                  <a:srgbClr val="FFFFFF"/>
                </a:solidFill>
              </a14:hiddenFill>
            </a:ext>
          </a:extLst>
        </p:spPr>
      </p:pic>
      <p:sp>
        <p:nvSpPr>
          <p:cNvPr id="273" name="TextBox 272">
            <a:extLst>
              <a:ext uri="{FF2B5EF4-FFF2-40B4-BE49-F238E27FC236}">
                <a16:creationId xmlns="" xmlns:a16="http://schemas.microsoft.com/office/drawing/2014/main" id="{3369690A-920F-4D6F-8F52-48C2D2D2704F}"/>
              </a:ext>
            </a:extLst>
          </p:cNvPr>
          <p:cNvSpPr txBox="1"/>
          <p:nvPr/>
        </p:nvSpPr>
        <p:spPr>
          <a:xfrm>
            <a:off x="4471831" y="3410183"/>
            <a:ext cx="918841" cy="200055"/>
          </a:xfrm>
          <a:prstGeom prst="rect">
            <a:avLst/>
          </a:prstGeom>
          <a:noFill/>
        </p:spPr>
        <p:txBody>
          <a:bodyPr wrap="none" rtlCol="0">
            <a:spAutoFit/>
          </a:bodyPr>
          <a:lstStyle/>
          <a:p>
            <a:r>
              <a:rPr lang="en-US" sz="700" dirty="0" smtClean="0"/>
              <a:t>Feature Engineering</a:t>
            </a:r>
            <a:endParaRPr lang="en-US" sz="700" dirty="0"/>
          </a:p>
        </p:txBody>
      </p:sp>
      <p:pic>
        <p:nvPicPr>
          <p:cNvPr id="274" name="Picture 273"/>
          <p:cNvPicPr>
            <a:picLocks noChangeAspect="1"/>
          </p:cNvPicPr>
          <p:nvPr/>
        </p:nvPicPr>
        <p:blipFill>
          <a:blip r:embed="rId7"/>
          <a:stretch>
            <a:fillRect/>
          </a:stretch>
        </p:blipFill>
        <p:spPr>
          <a:xfrm>
            <a:off x="3014598" y="4064109"/>
            <a:ext cx="397753" cy="241690"/>
          </a:xfrm>
          <a:prstGeom prst="rect">
            <a:avLst/>
          </a:prstGeom>
        </p:spPr>
      </p:pic>
    </p:spTree>
    <p:extLst>
      <p:ext uri="{BB962C8B-B14F-4D97-AF65-F5344CB8AC3E}">
        <p14:creationId xmlns:p14="http://schemas.microsoft.com/office/powerpoint/2010/main" val="100027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869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Understanding </a:t>
            </a:r>
            <a:r>
              <a:rPr lang="en-US" dirty="0"/>
              <a:t>and Assumptions</a:t>
            </a:r>
            <a:endParaRPr lang="en-IN"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a:t>
            </a:fld>
            <a:endParaRPr lang="en-US" dirty="0"/>
          </a:p>
        </p:txBody>
      </p:sp>
      <p:sp>
        <p:nvSpPr>
          <p:cNvPr id="6" name="TextBox 5"/>
          <p:cNvSpPr txBox="1"/>
          <p:nvPr/>
        </p:nvSpPr>
        <p:spPr>
          <a:xfrm>
            <a:off x="609600" y="738236"/>
            <a:ext cx="8327824" cy="646331"/>
          </a:xfrm>
          <a:prstGeom prst="rect">
            <a:avLst/>
          </a:prstGeom>
          <a:noFill/>
        </p:spPr>
        <p:txBody>
          <a:bodyPr wrap="square" rtlCol="0">
            <a:spAutoFit/>
          </a:bodyPr>
          <a:lstStyle/>
          <a:p>
            <a:r>
              <a:rPr lang="en-US" sz="1200" dirty="0" smtClean="0"/>
              <a:t>There are two dataset </a:t>
            </a:r>
            <a:r>
              <a:rPr lang="en-US" sz="1200" dirty="0"/>
              <a:t>provided named as </a:t>
            </a:r>
            <a:r>
              <a:rPr lang="en-US" sz="1200" dirty="0" smtClean="0"/>
              <a:t>– </a:t>
            </a:r>
          </a:p>
          <a:p>
            <a:pPr marL="285750" indent="-285750">
              <a:buFont typeface="Arial" panose="020B0604020202020204" pitchFamily="34" charset="0"/>
              <a:buChar char="•"/>
            </a:pPr>
            <a:r>
              <a:rPr lang="en-US" sz="1200" dirty="0" smtClean="0"/>
              <a:t>client_stats_sample_0225part1 : This data set is used to solve the step 1 problem </a:t>
            </a:r>
          </a:p>
          <a:p>
            <a:pPr marL="285750" indent="-285750">
              <a:buFont typeface="Arial" panose="020B0604020202020204" pitchFamily="34" charset="0"/>
              <a:buChar char="•"/>
            </a:pPr>
            <a:r>
              <a:rPr lang="en-US" sz="1200" dirty="0" smtClean="0"/>
              <a:t>client_stats_sample_0225part2 : This dataset is used to solve the step 2 problem</a:t>
            </a:r>
            <a:endParaRPr lang="en-IN" sz="1200" dirty="0"/>
          </a:p>
        </p:txBody>
      </p:sp>
      <p:sp>
        <p:nvSpPr>
          <p:cNvPr id="7" name="TextBox 6"/>
          <p:cNvSpPr txBox="1"/>
          <p:nvPr/>
        </p:nvSpPr>
        <p:spPr>
          <a:xfrm>
            <a:off x="609600" y="1513535"/>
            <a:ext cx="32004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Data Set 1. </a:t>
            </a:r>
          </a:p>
          <a:p>
            <a:r>
              <a:rPr lang="en-US" sz="1200" dirty="0"/>
              <a:t>#columns = 29</a:t>
            </a:r>
          </a:p>
          <a:p>
            <a:r>
              <a:rPr lang="en-US" sz="1200" dirty="0"/>
              <a:t>#rows = </a:t>
            </a:r>
            <a:r>
              <a:rPr lang="en-US" sz="1200" dirty="0" smtClean="0"/>
              <a:t>350000</a:t>
            </a:r>
          </a:p>
          <a:p>
            <a:r>
              <a:rPr lang="en-US" sz="1200" b="1" dirty="0"/>
              <a:t>There are null values </a:t>
            </a:r>
          </a:p>
        </p:txBody>
      </p:sp>
      <p:sp>
        <p:nvSpPr>
          <p:cNvPr id="15" name="TextBox 14"/>
          <p:cNvSpPr txBox="1"/>
          <p:nvPr/>
        </p:nvSpPr>
        <p:spPr>
          <a:xfrm>
            <a:off x="5181600" y="1513535"/>
            <a:ext cx="32004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Data Set </a:t>
            </a:r>
            <a:r>
              <a:rPr lang="en-US" sz="1200" dirty="0" smtClean="0"/>
              <a:t>2. </a:t>
            </a:r>
            <a:endParaRPr lang="en-US" sz="1200" dirty="0"/>
          </a:p>
          <a:p>
            <a:r>
              <a:rPr lang="en-US" sz="1200" dirty="0"/>
              <a:t>#columns = 29</a:t>
            </a:r>
          </a:p>
          <a:p>
            <a:r>
              <a:rPr lang="en-US" sz="1200" dirty="0"/>
              <a:t>#rows = </a:t>
            </a:r>
            <a:r>
              <a:rPr lang="en-US" sz="1200" dirty="0" smtClean="0"/>
              <a:t>350596</a:t>
            </a:r>
          </a:p>
          <a:p>
            <a:r>
              <a:rPr lang="en-US" sz="1200" b="1" dirty="0"/>
              <a:t>There are null values </a:t>
            </a:r>
          </a:p>
        </p:txBody>
      </p:sp>
      <p:cxnSp>
        <p:nvCxnSpPr>
          <p:cNvPr id="17" name="Straight Connector 16"/>
          <p:cNvCxnSpPr/>
          <p:nvPr/>
        </p:nvCxnSpPr>
        <p:spPr>
          <a:xfrm>
            <a:off x="228600" y="2419350"/>
            <a:ext cx="8763000"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8" name="Rectangle 17"/>
          <p:cNvSpPr/>
          <p:nvPr/>
        </p:nvSpPr>
        <p:spPr>
          <a:xfrm>
            <a:off x="304800" y="2586502"/>
            <a:ext cx="1414875" cy="369332"/>
          </a:xfrm>
          <a:prstGeom prst="rect">
            <a:avLst/>
          </a:prstGeom>
        </p:spPr>
        <p:txBody>
          <a:bodyPr wrap="none">
            <a:spAutoFit/>
          </a:bodyPr>
          <a:lstStyle/>
          <a:p>
            <a:r>
              <a:rPr lang="en-US" b="1" i="1" u="sng" dirty="0"/>
              <a:t>Assumptions</a:t>
            </a:r>
            <a:endParaRPr lang="en-IN" b="1" i="1" u="sng" dirty="0"/>
          </a:p>
        </p:txBody>
      </p:sp>
      <p:sp>
        <p:nvSpPr>
          <p:cNvPr id="19" name="TextBox 18"/>
          <p:cNvSpPr txBox="1"/>
          <p:nvPr/>
        </p:nvSpPr>
        <p:spPr>
          <a:xfrm>
            <a:off x="609600" y="2986900"/>
            <a:ext cx="8073824" cy="1200329"/>
          </a:xfrm>
          <a:prstGeom prst="rect">
            <a:avLst/>
          </a:prstGeom>
          <a:noFill/>
        </p:spPr>
        <p:txBody>
          <a:bodyPr wrap="square" rtlCol="0">
            <a:spAutoFit/>
          </a:bodyPr>
          <a:lstStyle/>
          <a:p>
            <a:pPr marL="285750" indent="-285750">
              <a:buFont typeface="+mj-lt"/>
              <a:buAutoNum type="arabicPeriod"/>
            </a:pPr>
            <a:r>
              <a:rPr lang="en-US" sz="1200" dirty="0" smtClean="0"/>
              <a:t>“</a:t>
            </a:r>
            <a:r>
              <a:rPr lang="en-US" sz="1200" dirty="0" err="1"/>
              <a:t>client_mac</a:t>
            </a:r>
            <a:r>
              <a:rPr lang="en-US" sz="1200" dirty="0"/>
              <a:t>” and “</a:t>
            </a:r>
            <a:r>
              <a:rPr lang="en-IN" sz="1200" dirty="0" err="1"/>
              <a:t>mac_address</a:t>
            </a:r>
            <a:r>
              <a:rPr lang="en-IN" sz="1200" dirty="0"/>
              <a:t>” are having duplicate entries. Aggregation of these columns is not required as part of step 1 </a:t>
            </a:r>
            <a:r>
              <a:rPr lang="en-IN" sz="1200" dirty="0" smtClean="0"/>
              <a:t>analysis.</a:t>
            </a:r>
          </a:p>
          <a:p>
            <a:pPr marL="285750" indent="-285750">
              <a:buFont typeface="+mj-lt"/>
              <a:buAutoNum type="arabicPeriod"/>
            </a:pPr>
            <a:r>
              <a:rPr lang="en-IN" sz="1200" dirty="0" smtClean="0"/>
              <a:t>RSSI </a:t>
            </a:r>
            <a:r>
              <a:rPr lang="en-IN" sz="1200" dirty="0"/>
              <a:t>and </a:t>
            </a:r>
            <a:r>
              <a:rPr lang="en-US" altLang="en-US" sz="1200" dirty="0"/>
              <a:t>'</a:t>
            </a:r>
            <a:r>
              <a:rPr lang="en-US" altLang="en-US" sz="1200" dirty="0" err="1"/>
              <a:t>rxWeightedPhyRate</a:t>
            </a:r>
            <a:r>
              <a:rPr lang="en-US" altLang="en-US" sz="1200" dirty="0"/>
              <a:t>, '</a:t>
            </a:r>
            <a:r>
              <a:rPr lang="en-US" altLang="en-US" sz="1200" dirty="0" err="1"/>
              <a:t>txWeightedPhyRate</a:t>
            </a:r>
            <a:r>
              <a:rPr lang="en-US" altLang="en-US" sz="1200" dirty="0"/>
              <a:t>’ values can be used as it is </a:t>
            </a:r>
          </a:p>
          <a:p>
            <a:pPr marL="285750" indent="-285750">
              <a:buFont typeface="+mj-lt"/>
              <a:buAutoNum type="arabicPeriod"/>
            </a:pPr>
            <a:r>
              <a:rPr lang="en-US" sz="1200" dirty="0"/>
              <a:t> “spread of </a:t>
            </a:r>
            <a:r>
              <a:rPr lang="en-US" sz="1200" dirty="0" err="1"/>
              <a:t>Tx</a:t>
            </a:r>
            <a:r>
              <a:rPr lang="en-US" sz="1200" dirty="0"/>
              <a:t> and Rx weighted </a:t>
            </a:r>
            <a:r>
              <a:rPr lang="en-US" sz="1200" dirty="0" err="1"/>
              <a:t>Phy</a:t>
            </a:r>
            <a:r>
              <a:rPr lang="en-US" sz="1200" dirty="0"/>
              <a:t> Rate” is referring to the columns named as </a:t>
            </a:r>
            <a:r>
              <a:rPr lang="en-US" altLang="en-US" sz="1200" dirty="0"/>
              <a:t>‘</a:t>
            </a:r>
            <a:r>
              <a:rPr lang="en-US" altLang="en-US" sz="1200" dirty="0" err="1"/>
              <a:t>txWeightedPhyRate</a:t>
            </a:r>
            <a:r>
              <a:rPr lang="en-US" altLang="en-US" sz="1200" dirty="0"/>
              <a:t>, ‘</a:t>
            </a:r>
            <a:r>
              <a:rPr lang="en-US" altLang="en-US" sz="1200" dirty="0" err="1"/>
              <a:t>rxWeightedPhyRate</a:t>
            </a:r>
            <a:r>
              <a:rPr lang="en-US" altLang="en-US" sz="1200" dirty="0"/>
              <a:t>’ respectively. </a:t>
            </a:r>
            <a:endParaRPr lang="en-US" altLang="en-US" sz="1200" dirty="0" smtClean="0"/>
          </a:p>
          <a:p>
            <a:pPr marL="285750" indent="-285750">
              <a:buFont typeface="+mj-lt"/>
              <a:buAutoNum type="arabicPeriod"/>
            </a:pPr>
            <a:r>
              <a:rPr lang="en-US" sz="1200" dirty="0"/>
              <a:t>RSSI levels (rssi_percs_25) is interchangeably used as naming convention so in step2. RSSI is referred to </a:t>
            </a:r>
            <a:r>
              <a:rPr lang="en-US" sz="1200" dirty="0" smtClean="0"/>
              <a:t>rssi_percs_25</a:t>
            </a:r>
            <a:endParaRPr lang="en-US" sz="1200" dirty="0"/>
          </a:p>
        </p:txBody>
      </p:sp>
    </p:spTree>
    <p:extLst>
      <p:ext uri="{BB962C8B-B14F-4D97-AF65-F5344CB8AC3E}">
        <p14:creationId xmlns:p14="http://schemas.microsoft.com/office/powerpoint/2010/main" val="514525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Results</a:t>
            </a:r>
            <a:endParaRPr lang="en-IN"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5" name="TextBox 4"/>
          <p:cNvSpPr txBox="1"/>
          <p:nvPr/>
        </p:nvSpPr>
        <p:spPr>
          <a:xfrm>
            <a:off x="3276600" y="4324350"/>
            <a:ext cx="6172200" cy="261610"/>
          </a:xfrm>
          <a:prstGeom prst="rect">
            <a:avLst/>
          </a:prstGeom>
          <a:noFill/>
        </p:spPr>
        <p:txBody>
          <a:bodyPr wrap="square" rtlCol="0">
            <a:spAutoFit/>
          </a:bodyPr>
          <a:lstStyle/>
          <a:p>
            <a:r>
              <a:rPr lang="en-US" sz="1100" dirty="0" smtClean="0">
                <a:solidFill>
                  <a:schemeClr val="accent2"/>
                </a:solidFill>
              </a:rPr>
              <a:t>*Notebooks are </a:t>
            </a:r>
            <a:r>
              <a:rPr lang="en-US" sz="1100" dirty="0" smtClean="0">
                <a:solidFill>
                  <a:schemeClr val="accent2"/>
                </a:solidFill>
              </a:rPr>
              <a:t>attached with detailed explanation of decision and approach  taken</a:t>
            </a:r>
            <a:endParaRPr lang="en-IN" sz="1100" dirty="0">
              <a:solidFill>
                <a:schemeClr val="accent2"/>
              </a:solidFill>
            </a:endParaRPr>
          </a:p>
        </p:txBody>
      </p:sp>
      <p:pic>
        <p:nvPicPr>
          <p:cNvPr id="13" name="Picture 12"/>
          <p:cNvPicPr>
            <a:picLocks noChangeAspect="1"/>
          </p:cNvPicPr>
          <p:nvPr/>
        </p:nvPicPr>
        <p:blipFill>
          <a:blip r:embed="rId2"/>
          <a:stretch>
            <a:fillRect/>
          </a:stretch>
        </p:blipFill>
        <p:spPr>
          <a:xfrm>
            <a:off x="3560108" y="2504009"/>
            <a:ext cx="2395817" cy="1591741"/>
          </a:xfrm>
          <a:prstGeom prst="rect">
            <a:avLst/>
          </a:prstGeom>
        </p:spPr>
      </p:pic>
      <p:pic>
        <p:nvPicPr>
          <p:cNvPr id="14" name="Picture 13"/>
          <p:cNvPicPr>
            <a:picLocks noChangeAspect="1"/>
          </p:cNvPicPr>
          <p:nvPr/>
        </p:nvPicPr>
        <p:blipFill>
          <a:blip r:embed="rId3"/>
          <a:stretch>
            <a:fillRect/>
          </a:stretch>
        </p:blipFill>
        <p:spPr>
          <a:xfrm>
            <a:off x="6229501" y="2515222"/>
            <a:ext cx="2393533" cy="1580528"/>
          </a:xfrm>
          <a:prstGeom prst="rect">
            <a:avLst/>
          </a:prstGeom>
        </p:spPr>
      </p:pic>
      <p:pic>
        <p:nvPicPr>
          <p:cNvPr id="15" name="Picture 14"/>
          <p:cNvPicPr>
            <a:picLocks noChangeAspect="1"/>
          </p:cNvPicPr>
          <p:nvPr/>
        </p:nvPicPr>
        <p:blipFill>
          <a:blip r:embed="rId4"/>
          <a:stretch>
            <a:fillRect/>
          </a:stretch>
        </p:blipFill>
        <p:spPr>
          <a:xfrm>
            <a:off x="609600" y="2464477"/>
            <a:ext cx="2485094" cy="1670804"/>
          </a:xfrm>
          <a:prstGeom prst="rect">
            <a:avLst/>
          </a:prstGeom>
        </p:spPr>
      </p:pic>
      <p:sp>
        <p:nvSpPr>
          <p:cNvPr id="16" name="Rectangle 15"/>
          <p:cNvSpPr/>
          <p:nvPr/>
        </p:nvSpPr>
        <p:spPr>
          <a:xfrm>
            <a:off x="334060" y="931515"/>
            <a:ext cx="7819339" cy="461665"/>
          </a:xfrm>
          <a:prstGeom prst="rect">
            <a:avLst/>
          </a:prstGeom>
        </p:spPr>
        <p:txBody>
          <a:bodyPr wrap="square">
            <a:spAutoFit/>
          </a:bodyPr>
          <a:lstStyle/>
          <a:p>
            <a:r>
              <a:rPr lang="en-US" sz="1200" dirty="0" smtClean="0">
                <a:solidFill>
                  <a:srgbClr val="000000"/>
                </a:solidFill>
                <a:latin typeface="Helvetica Neue"/>
              </a:rPr>
              <a:t>Q1</a:t>
            </a:r>
            <a:r>
              <a:rPr lang="en-US" sz="1200" dirty="0">
                <a:solidFill>
                  <a:srgbClr val="000000"/>
                </a:solidFill>
                <a:latin typeface="Helvetica Neue"/>
              </a:rPr>
              <a:t>. </a:t>
            </a:r>
            <a:r>
              <a:rPr lang="en-US" sz="1200" dirty="0">
                <a:solidFill>
                  <a:srgbClr val="000000"/>
                </a:solidFill>
                <a:latin typeface="Helvetica Neue"/>
              </a:rPr>
              <a:t>Look </a:t>
            </a:r>
            <a:r>
              <a:rPr lang="en-US" sz="1200" dirty="0">
                <a:solidFill>
                  <a:srgbClr val="000000"/>
                </a:solidFill>
                <a:latin typeface="Helvetica Neue"/>
              </a:rPr>
              <a:t>at the RSSI levels (rssi_percs_25) and look at the spread of </a:t>
            </a:r>
            <a:r>
              <a:rPr lang="en-US" sz="1200" dirty="0" err="1">
                <a:solidFill>
                  <a:srgbClr val="000000"/>
                </a:solidFill>
                <a:latin typeface="Helvetica Neue"/>
              </a:rPr>
              <a:t>Tx</a:t>
            </a:r>
            <a:r>
              <a:rPr lang="en-US" sz="1200" dirty="0">
                <a:solidFill>
                  <a:srgbClr val="000000"/>
                </a:solidFill>
                <a:latin typeface="Helvetica Neue"/>
              </a:rPr>
              <a:t> and Rx weighted </a:t>
            </a:r>
            <a:r>
              <a:rPr lang="en-US" sz="1200" dirty="0" err="1">
                <a:solidFill>
                  <a:srgbClr val="000000"/>
                </a:solidFill>
                <a:latin typeface="Helvetica Neue"/>
              </a:rPr>
              <a:t>Phy</a:t>
            </a:r>
            <a:r>
              <a:rPr lang="en-US" sz="1200" dirty="0">
                <a:solidFill>
                  <a:srgbClr val="000000"/>
                </a:solidFill>
                <a:latin typeface="Helvetica Neue"/>
              </a:rPr>
              <a:t> </a:t>
            </a:r>
            <a:r>
              <a:rPr lang="en-US" sz="1200" dirty="0" smtClean="0">
                <a:solidFill>
                  <a:srgbClr val="000000"/>
                </a:solidFill>
                <a:latin typeface="Helvetica Neue"/>
              </a:rPr>
              <a:t>Rate</a:t>
            </a:r>
          </a:p>
          <a:p>
            <a:endParaRPr lang="en-US" sz="1200" dirty="0">
              <a:solidFill>
                <a:srgbClr val="000000"/>
              </a:solidFill>
              <a:latin typeface="Helvetica Neue"/>
            </a:endParaRPr>
          </a:p>
        </p:txBody>
      </p:sp>
      <p:sp>
        <p:nvSpPr>
          <p:cNvPr id="17" name="TextBox 16"/>
          <p:cNvSpPr txBox="1"/>
          <p:nvPr/>
        </p:nvSpPr>
        <p:spPr>
          <a:xfrm>
            <a:off x="636181" y="1666955"/>
            <a:ext cx="25146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Distribution of rssi_perc_25 is skewed towards left which means we have issues with signal strength. (</a:t>
            </a:r>
            <a:r>
              <a:rPr lang="en-US" sz="1000" dirty="0" err="1" smtClean="0"/>
              <a:t>i.e</a:t>
            </a:r>
            <a:r>
              <a:rPr lang="en-US" sz="1000" dirty="0" smtClean="0"/>
              <a:t> RSSI close to Zero is good)</a:t>
            </a:r>
            <a:endParaRPr lang="en-IN" sz="1000" dirty="0"/>
          </a:p>
        </p:txBody>
      </p:sp>
      <p:sp>
        <p:nvSpPr>
          <p:cNvPr id="18" name="TextBox 17"/>
          <p:cNvSpPr txBox="1"/>
          <p:nvPr/>
        </p:nvSpPr>
        <p:spPr>
          <a:xfrm>
            <a:off x="3560108" y="1681823"/>
            <a:ext cx="4986395"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t>Distribution of </a:t>
            </a:r>
            <a:r>
              <a:rPr lang="en-US" sz="1000" dirty="0" err="1" smtClean="0"/>
              <a:t>rxWeightedPhyRate</a:t>
            </a:r>
            <a:r>
              <a:rPr lang="en-US" sz="1000" dirty="0" smtClean="0"/>
              <a:t> and </a:t>
            </a:r>
            <a:r>
              <a:rPr lang="en-US" sz="1000" dirty="0" err="1" smtClean="0"/>
              <a:t>txWeightedPhyRate</a:t>
            </a:r>
            <a:r>
              <a:rPr lang="en-US" sz="1000" dirty="0" smtClean="0"/>
              <a:t> are having outliers in some cases. We should look for handling the outliers, It might be an indication of some errors or issues. We shall investigate more here. We have huge spikes in both cases near 100 which might be occurring due to some normal events getting triggered. </a:t>
            </a:r>
            <a:endParaRPr lang="en-IN" sz="1000" dirty="0"/>
          </a:p>
        </p:txBody>
      </p:sp>
    </p:spTree>
    <p:extLst>
      <p:ext uri="{BB962C8B-B14F-4D97-AF65-F5344CB8AC3E}">
        <p14:creationId xmlns:p14="http://schemas.microsoft.com/office/powerpoint/2010/main" val="3019072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Results</a:t>
            </a:r>
            <a:endParaRPr lang="en-IN"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5" name="TextBox 4"/>
          <p:cNvSpPr txBox="1"/>
          <p:nvPr/>
        </p:nvSpPr>
        <p:spPr>
          <a:xfrm>
            <a:off x="3607471" y="216804"/>
            <a:ext cx="6172200" cy="261610"/>
          </a:xfrm>
          <a:prstGeom prst="rect">
            <a:avLst/>
          </a:prstGeom>
          <a:noFill/>
        </p:spPr>
        <p:txBody>
          <a:bodyPr wrap="square" rtlCol="0">
            <a:spAutoFit/>
          </a:bodyPr>
          <a:lstStyle/>
          <a:p>
            <a:r>
              <a:rPr lang="en-US" sz="1100" dirty="0" smtClean="0">
                <a:solidFill>
                  <a:schemeClr val="accent2"/>
                </a:solidFill>
              </a:rPr>
              <a:t>*Notebooks are </a:t>
            </a:r>
            <a:r>
              <a:rPr lang="en-US" sz="1100" dirty="0" smtClean="0">
                <a:solidFill>
                  <a:schemeClr val="accent2"/>
                </a:solidFill>
              </a:rPr>
              <a:t>attached with detailed explanation of decision and approach  taken</a:t>
            </a:r>
            <a:endParaRPr lang="en-IN" sz="1100" dirty="0">
              <a:solidFill>
                <a:schemeClr val="accent2"/>
              </a:solidFill>
            </a:endParaRPr>
          </a:p>
        </p:txBody>
      </p:sp>
      <p:sp>
        <p:nvSpPr>
          <p:cNvPr id="6" name="Rectangle 5"/>
          <p:cNvSpPr/>
          <p:nvPr/>
        </p:nvSpPr>
        <p:spPr>
          <a:xfrm>
            <a:off x="5553740" y="3403668"/>
            <a:ext cx="3429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000000"/>
                </a:solidFill>
                <a:latin typeface="+mj-lt"/>
              </a:rPr>
              <a:t>Next steps</a:t>
            </a:r>
          </a:p>
          <a:p>
            <a:endParaRPr lang="en-US" sz="1000" b="1" dirty="0" smtClean="0">
              <a:solidFill>
                <a:srgbClr val="000000"/>
              </a:solidFill>
              <a:latin typeface="+mj-lt"/>
            </a:endParaRPr>
          </a:p>
          <a:p>
            <a:r>
              <a:rPr lang="en-US" sz="1000" b="1" dirty="0" smtClean="0">
                <a:solidFill>
                  <a:srgbClr val="000000"/>
                </a:solidFill>
                <a:latin typeface="+mj-lt"/>
              </a:rPr>
              <a:t>Missing </a:t>
            </a:r>
            <a:r>
              <a:rPr lang="en-US" sz="1000" b="1" dirty="0">
                <a:solidFill>
                  <a:srgbClr val="000000"/>
                </a:solidFill>
                <a:latin typeface="+mj-lt"/>
              </a:rPr>
              <a:t>values Treatment</a:t>
            </a:r>
          </a:p>
          <a:p>
            <a:pPr marL="171450" indent="-171450">
              <a:buFont typeface="Arial" panose="020B0604020202020204" pitchFamily="34" charset="0"/>
              <a:buChar char="•"/>
            </a:pPr>
            <a:r>
              <a:rPr lang="en-US" sz="1000" dirty="0">
                <a:solidFill>
                  <a:srgbClr val="000000"/>
                </a:solidFill>
                <a:latin typeface="+mj-lt"/>
              </a:rPr>
              <a:t>All features are having missing values, SO we need to include imputation method for these </a:t>
            </a:r>
            <a:r>
              <a:rPr lang="en-US" sz="1000" dirty="0" smtClean="0">
                <a:solidFill>
                  <a:srgbClr val="000000"/>
                </a:solidFill>
                <a:latin typeface="+mj-lt"/>
              </a:rPr>
              <a:t>values.</a:t>
            </a:r>
            <a:endParaRPr lang="en-US" sz="1000" dirty="0">
              <a:solidFill>
                <a:srgbClr val="000000"/>
              </a:solidFill>
              <a:latin typeface="+mj-lt"/>
            </a:endParaRPr>
          </a:p>
          <a:p>
            <a:pPr marL="171450" indent="-171450">
              <a:buFont typeface="Arial" panose="020B0604020202020204" pitchFamily="34" charset="0"/>
              <a:buChar char="•"/>
            </a:pPr>
            <a:r>
              <a:rPr lang="en-US" sz="1000" dirty="0">
                <a:solidFill>
                  <a:srgbClr val="000000"/>
                </a:solidFill>
                <a:latin typeface="+mj-lt"/>
              </a:rPr>
              <a:t>Before taking a </a:t>
            </a:r>
            <a:r>
              <a:rPr lang="en-US" sz="1000" dirty="0" smtClean="0">
                <a:solidFill>
                  <a:srgbClr val="000000"/>
                </a:solidFill>
                <a:latin typeface="+mj-lt"/>
              </a:rPr>
              <a:t>decision, we need to check the </a:t>
            </a:r>
            <a:r>
              <a:rPr lang="en-US" sz="1000" dirty="0">
                <a:solidFill>
                  <a:srgbClr val="000000"/>
                </a:solidFill>
                <a:latin typeface="+mj-lt"/>
              </a:rPr>
              <a:t>statistical properties of the </a:t>
            </a:r>
            <a:r>
              <a:rPr lang="en-US" sz="1000" dirty="0" smtClean="0">
                <a:solidFill>
                  <a:srgbClr val="000000"/>
                </a:solidFill>
                <a:latin typeface="+mj-lt"/>
              </a:rPr>
              <a:t>dataset</a:t>
            </a:r>
          </a:p>
          <a:p>
            <a:pPr marL="171450" indent="-171450">
              <a:buFont typeface="Arial" panose="020B0604020202020204" pitchFamily="34" charset="0"/>
              <a:buChar char="•"/>
            </a:pPr>
            <a:endParaRPr lang="en-US" sz="1000" dirty="0" smtClean="0">
              <a:solidFill>
                <a:srgbClr val="000000"/>
              </a:solidFill>
              <a:latin typeface="+mj-lt"/>
            </a:endParaRPr>
          </a:p>
          <a:p>
            <a:pPr marL="171450" indent="-171450">
              <a:buFont typeface="Arial" panose="020B0604020202020204" pitchFamily="34" charset="0"/>
              <a:buChar char="•"/>
            </a:pPr>
            <a:endParaRPr lang="en-US" sz="1000" b="0" i="0" dirty="0">
              <a:solidFill>
                <a:srgbClr val="000000"/>
              </a:solidFill>
              <a:effectLst/>
              <a:latin typeface="+mj-lt"/>
            </a:endParaRPr>
          </a:p>
        </p:txBody>
      </p:sp>
      <p:pic>
        <p:nvPicPr>
          <p:cNvPr id="9" name="Picture 8"/>
          <p:cNvPicPr>
            <a:picLocks noChangeAspect="1"/>
          </p:cNvPicPr>
          <p:nvPr/>
        </p:nvPicPr>
        <p:blipFill>
          <a:blip r:embed="rId2"/>
          <a:stretch>
            <a:fillRect/>
          </a:stretch>
        </p:blipFill>
        <p:spPr>
          <a:xfrm>
            <a:off x="2343921" y="3029191"/>
            <a:ext cx="2414096" cy="1254383"/>
          </a:xfrm>
          <a:prstGeom prst="rect">
            <a:avLst/>
          </a:prstGeom>
        </p:spPr>
      </p:pic>
      <p:pic>
        <p:nvPicPr>
          <p:cNvPr id="10" name="Picture 9"/>
          <p:cNvPicPr>
            <a:picLocks noChangeAspect="1"/>
          </p:cNvPicPr>
          <p:nvPr/>
        </p:nvPicPr>
        <p:blipFill>
          <a:blip r:embed="rId3"/>
          <a:stretch>
            <a:fillRect/>
          </a:stretch>
        </p:blipFill>
        <p:spPr>
          <a:xfrm>
            <a:off x="2355839" y="1580907"/>
            <a:ext cx="2483756" cy="1317329"/>
          </a:xfrm>
          <a:prstGeom prst="rect">
            <a:avLst/>
          </a:prstGeom>
        </p:spPr>
      </p:pic>
      <p:pic>
        <p:nvPicPr>
          <p:cNvPr id="11" name="Picture 10"/>
          <p:cNvPicPr>
            <a:picLocks noChangeAspect="1"/>
          </p:cNvPicPr>
          <p:nvPr/>
        </p:nvPicPr>
        <p:blipFill>
          <a:blip r:embed="rId4"/>
          <a:stretch>
            <a:fillRect/>
          </a:stretch>
        </p:blipFill>
        <p:spPr>
          <a:xfrm>
            <a:off x="311888" y="1580907"/>
            <a:ext cx="1894193" cy="1243948"/>
          </a:xfrm>
          <a:prstGeom prst="rect">
            <a:avLst/>
          </a:prstGeom>
        </p:spPr>
      </p:pic>
      <p:pic>
        <p:nvPicPr>
          <p:cNvPr id="12" name="Picture 11"/>
          <p:cNvPicPr>
            <a:picLocks noChangeAspect="1"/>
          </p:cNvPicPr>
          <p:nvPr/>
        </p:nvPicPr>
        <p:blipFill>
          <a:blip r:embed="rId5"/>
          <a:stretch>
            <a:fillRect/>
          </a:stretch>
        </p:blipFill>
        <p:spPr>
          <a:xfrm>
            <a:off x="318986" y="2964961"/>
            <a:ext cx="1833126" cy="1283189"/>
          </a:xfrm>
          <a:prstGeom prst="rect">
            <a:avLst/>
          </a:prstGeom>
        </p:spPr>
      </p:pic>
      <p:sp>
        <p:nvSpPr>
          <p:cNvPr id="16" name="Rectangle 15"/>
          <p:cNvSpPr/>
          <p:nvPr/>
        </p:nvSpPr>
        <p:spPr>
          <a:xfrm>
            <a:off x="281772" y="826881"/>
            <a:ext cx="8557428" cy="276999"/>
          </a:xfrm>
          <a:prstGeom prst="rect">
            <a:avLst/>
          </a:prstGeom>
        </p:spPr>
        <p:txBody>
          <a:bodyPr wrap="square">
            <a:spAutoFit/>
          </a:bodyPr>
          <a:lstStyle/>
          <a:p>
            <a:r>
              <a:rPr lang="en-US" sz="1200" dirty="0">
                <a:solidFill>
                  <a:srgbClr val="000000"/>
                </a:solidFill>
                <a:latin typeface="+mj-lt"/>
              </a:rPr>
              <a:t>Q2. Produce a histogram and CSV file for the average of </a:t>
            </a:r>
            <a:r>
              <a:rPr lang="en-US" sz="1200" dirty="0" err="1">
                <a:solidFill>
                  <a:srgbClr val="000000"/>
                </a:solidFill>
                <a:latin typeface="+mj-lt"/>
              </a:rPr>
              <a:t>Tx</a:t>
            </a:r>
            <a:r>
              <a:rPr lang="en-US" sz="1200" dirty="0">
                <a:solidFill>
                  <a:srgbClr val="000000"/>
                </a:solidFill>
                <a:latin typeface="+mj-lt"/>
              </a:rPr>
              <a:t> ad Rx weighted </a:t>
            </a:r>
            <a:r>
              <a:rPr lang="en-US" sz="1200" dirty="0" err="1">
                <a:solidFill>
                  <a:srgbClr val="000000"/>
                </a:solidFill>
                <a:latin typeface="+mj-lt"/>
              </a:rPr>
              <a:t>Phy</a:t>
            </a:r>
            <a:r>
              <a:rPr lang="en-US" sz="1200" dirty="0">
                <a:solidFill>
                  <a:srgbClr val="000000"/>
                </a:solidFill>
                <a:latin typeface="+mj-lt"/>
              </a:rPr>
              <a:t> rate  between  -85 and -65 </a:t>
            </a:r>
            <a:r>
              <a:rPr lang="en-US" sz="1200" dirty="0" err="1">
                <a:solidFill>
                  <a:srgbClr val="000000"/>
                </a:solidFill>
                <a:latin typeface="+mj-lt"/>
              </a:rPr>
              <a:t>db</a:t>
            </a:r>
            <a:r>
              <a:rPr lang="en-US" sz="1200" dirty="0">
                <a:solidFill>
                  <a:srgbClr val="000000"/>
                </a:solidFill>
                <a:latin typeface="+mj-lt"/>
              </a:rPr>
              <a:t> in 1 </a:t>
            </a:r>
            <a:r>
              <a:rPr lang="en-US" sz="1200" dirty="0" err="1">
                <a:solidFill>
                  <a:srgbClr val="000000"/>
                </a:solidFill>
                <a:latin typeface="+mj-lt"/>
              </a:rPr>
              <a:t>db</a:t>
            </a:r>
            <a:r>
              <a:rPr lang="en-US" sz="1200" dirty="0">
                <a:solidFill>
                  <a:srgbClr val="000000"/>
                </a:solidFill>
                <a:latin typeface="+mj-lt"/>
              </a:rPr>
              <a:t> steps</a:t>
            </a:r>
            <a:endParaRPr lang="en-US" sz="1200" dirty="0">
              <a:solidFill>
                <a:srgbClr val="000000"/>
              </a:solidFill>
              <a:latin typeface="+mj-lt"/>
            </a:endParaRPr>
          </a:p>
        </p:txBody>
      </p:sp>
      <p:sp>
        <p:nvSpPr>
          <p:cNvPr id="17" name="Rectangle 16"/>
          <p:cNvSpPr/>
          <p:nvPr/>
        </p:nvSpPr>
        <p:spPr>
          <a:xfrm>
            <a:off x="5553740" y="1580907"/>
            <a:ext cx="34290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solidFill>
                  <a:srgbClr val="000000"/>
                </a:solidFill>
                <a:latin typeface="+mj-lt"/>
              </a:rPr>
              <a:t>Summary</a:t>
            </a:r>
          </a:p>
          <a:p>
            <a:pPr marL="171450" indent="-171450">
              <a:buFont typeface="Arial" panose="020B0604020202020204" pitchFamily="34" charset="0"/>
              <a:buChar char="•"/>
            </a:pPr>
            <a:r>
              <a:rPr lang="en-US" sz="1000" dirty="0" smtClean="0">
                <a:solidFill>
                  <a:srgbClr val="000000"/>
                </a:solidFill>
                <a:latin typeface="+mj-lt"/>
              </a:rPr>
              <a:t>Number of bins we get – 21</a:t>
            </a:r>
          </a:p>
          <a:p>
            <a:pPr marL="171450" indent="-171450">
              <a:buFont typeface="Arial" panose="020B0604020202020204" pitchFamily="34" charset="0"/>
              <a:buChar char="•"/>
            </a:pPr>
            <a:r>
              <a:rPr lang="en-US" sz="1000" dirty="0" smtClean="0">
                <a:solidFill>
                  <a:srgbClr val="000000"/>
                </a:solidFill>
                <a:latin typeface="+mj-lt"/>
              </a:rPr>
              <a:t>Bar chart is coming quite well and showing the average values are significantly higher as signal strength is improving (Zero is better so -65 is better than -85)</a:t>
            </a:r>
          </a:p>
          <a:p>
            <a:pPr marL="171450" indent="-171450">
              <a:buFont typeface="Arial" panose="020B0604020202020204" pitchFamily="34" charset="0"/>
              <a:buChar char="•"/>
            </a:pPr>
            <a:r>
              <a:rPr lang="en-US" sz="1000" dirty="0" smtClean="0">
                <a:solidFill>
                  <a:srgbClr val="000000"/>
                </a:solidFill>
                <a:latin typeface="+mj-lt"/>
              </a:rPr>
              <a:t>CSV file is exported and attached in folder </a:t>
            </a:r>
          </a:p>
          <a:p>
            <a:endParaRPr lang="en-US" sz="1000" dirty="0" smtClean="0">
              <a:solidFill>
                <a:srgbClr val="000000"/>
              </a:solidFill>
              <a:latin typeface="+mj-lt"/>
            </a:endParaRPr>
          </a:p>
          <a:p>
            <a:r>
              <a:rPr lang="en-US" sz="1000" b="1" i="1" u="sng" dirty="0" smtClean="0">
                <a:solidFill>
                  <a:srgbClr val="000000"/>
                </a:solidFill>
                <a:latin typeface="+mj-lt"/>
              </a:rPr>
              <a:t>Major assumption: Remove the records with null values </a:t>
            </a:r>
          </a:p>
          <a:p>
            <a:endParaRPr lang="en-US" sz="1000" dirty="0" smtClean="0">
              <a:solidFill>
                <a:srgbClr val="000000"/>
              </a:solidFill>
              <a:latin typeface="+mj-lt"/>
            </a:endParaRPr>
          </a:p>
        </p:txBody>
      </p:sp>
    </p:spTree>
    <p:extLst>
      <p:ext uri="{BB962C8B-B14F-4D97-AF65-F5344CB8AC3E}">
        <p14:creationId xmlns:p14="http://schemas.microsoft.com/office/powerpoint/2010/main" val="21700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a:t>1. Data Pipeline design to visualize</a:t>
            </a:r>
            <a:endParaRPr lang="en-IN" dirty="0"/>
          </a:p>
        </p:txBody>
      </p:sp>
      <p:sp>
        <p:nvSpPr>
          <p:cNvPr id="4" name="Slide Number Placeholder 3"/>
          <p:cNvSpPr>
            <a:spLocks noGrp="1"/>
          </p:cNvSpPr>
          <p:nvPr>
            <p:ph type="sldNum" sz="quarter" idx="4"/>
          </p:nvPr>
        </p:nvSpPr>
        <p:spPr>
          <a:xfrm>
            <a:off x="5065192" y="4329794"/>
            <a:ext cx="346364" cy="143699"/>
          </a:xfrm>
        </p:spPr>
        <p:txBody>
          <a:bodyPr/>
          <a:lstStyle/>
          <a:p>
            <a:fld id="{B6F15528-21DE-4FAA-801E-634DDDAF4B2B}" type="slidenum">
              <a:rPr lang="en-US" smtClean="0"/>
              <a:pPr/>
              <a:t>5</a:t>
            </a:fld>
            <a:endParaRPr lang="en-US" dirty="0"/>
          </a:p>
        </p:txBody>
      </p:sp>
      <p:sp>
        <p:nvSpPr>
          <p:cNvPr id="12" name="Rectangle 11"/>
          <p:cNvSpPr/>
          <p:nvPr/>
        </p:nvSpPr>
        <p:spPr>
          <a:xfrm>
            <a:off x="1221736" y="1888178"/>
            <a:ext cx="1316182" cy="13693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900" dirty="0" smtClean="0"/>
              <a:t>Saved data from data processing of </a:t>
            </a:r>
            <a:r>
              <a:rPr lang="en-US" sz="900" dirty="0" err="1" smtClean="0"/>
              <a:t>avg</a:t>
            </a:r>
            <a:r>
              <a:rPr lang="en-US" sz="900" dirty="0" smtClean="0"/>
              <a:t> </a:t>
            </a:r>
            <a:r>
              <a:rPr lang="en-US" sz="900" dirty="0" err="1"/>
              <a:t>Tx</a:t>
            </a:r>
            <a:r>
              <a:rPr lang="en-US" sz="900" dirty="0"/>
              <a:t> and Rx Weighed </a:t>
            </a:r>
            <a:r>
              <a:rPr lang="en-US" sz="900" dirty="0" err="1"/>
              <a:t>Phy</a:t>
            </a:r>
            <a:r>
              <a:rPr lang="en-US" sz="900" dirty="0"/>
              <a:t> Rate between -85 and -65 dB in 1 dB steps </a:t>
            </a:r>
          </a:p>
          <a:p>
            <a:pPr marL="171450" indent="-171450">
              <a:buFont typeface="Arial" panose="020B0604020202020204" pitchFamily="34" charset="0"/>
              <a:buChar char="•"/>
            </a:pPr>
            <a:endParaRPr lang="en-IN" sz="900" dirty="0"/>
          </a:p>
        </p:txBody>
      </p:sp>
      <p:sp>
        <p:nvSpPr>
          <p:cNvPr id="20" name="Rectangle 19"/>
          <p:cNvSpPr/>
          <p:nvPr/>
        </p:nvSpPr>
        <p:spPr>
          <a:xfrm>
            <a:off x="5119355" y="1888178"/>
            <a:ext cx="1429626" cy="13693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000" dirty="0" smtClean="0"/>
              <a:t>Capture the input data from </a:t>
            </a:r>
            <a:r>
              <a:rPr lang="en-US" sz="1000" dirty="0" err="1" smtClean="0"/>
              <a:t>logstash</a:t>
            </a:r>
            <a:endParaRPr lang="en-US" sz="1000" dirty="0" smtClean="0"/>
          </a:p>
          <a:p>
            <a:r>
              <a:rPr lang="en-US" sz="1000" dirty="0" smtClean="0"/>
              <a:t> </a:t>
            </a:r>
            <a:endParaRPr lang="en-US" sz="1000" dirty="0"/>
          </a:p>
          <a:p>
            <a:pPr marL="171450" indent="-171450">
              <a:buFont typeface="Arial" panose="020B0604020202020204" pitchFamily="34" charset="0"/>
              <a:buChar char="•"/>
            </a:pPr>
            <a:r>
              <a:rPr lang="en-US" sz="1000" dirty="0" smtClean="0"/>
              <a:t>Keep the indexed documents</a:t>
            </a:r>
            <a:endParaRPr lang="en-IN" sz="1000" dirty="0"/>
          </a:p>
        </p:txBody>
      </p:sp>
      <p:sp>
        <p:nvSpPr>
          <p:cNvPr id="21" name="Rectangle 20"/>
          <p:cNvSpPr/>
          <p:nvPr/>
        </p:nvSpPr>
        <p:spPr>
          <a:xfrm>
            <a:off x="3222068" y="1888178"/>
            <a:ext cx="1318778" cy="13693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900" dirty="0">
                <a:solidFill>
                  <a:schemeClr val="dk1"/>
                </a:solidFill>
              </a:rPr>
              <a:t>Set the </a:t>
            </a:r>
            <a:r>
              <a:rPr lang="en-US" sz="900" dirty="0" err="1">
                <a:solidFill>
                  <a:schemeClr val="dk1"/>
                </a:solidFill>
              </a:rPr>
              <a:t>config</a:t>
            </a:r>
            <a:r>
              <a:rPr lang="en-US" sz="900" dirty="0">
                <a:solidFill>
                  <a:schemeClr val="dk1"/>
                </a:solidFill>
              </a:rPr>
              <a:t> </a:t>
            </a:r>
            <a:r>
              <a:rPr lang="en-US" sz="900" dirty="0" smtClean="0">
                <a:solidFill>
                  <a:schemeClr val="dk1"/>
                </a:solidFill>
              </a:rPr>
              <a:t>file</a:t>
            </a:r>
          </a:p>
          <a:p>
            <a:pPr marL="171450" indent="-171450">
              <a:buFont typeface="Arial" panose="020B0604020202020204" pitchFamily="34" charset="0"/>
              <a:buChar char="•"/>
            </a:pPr>
            <a:endParaRPr lang="en-US" sz="900" dirty="0" smtClean="0">
              <a:solidFill>
                <a:schemeClr val="dk1"/>
              </a:solidFill>
            </a:endParaRPr>
          </a:p>
          <a:p>
            <a:pPr marL="171450" indent="-171450">
              <a:buFont typeface="Arial" panose="020B0604020202020204" pitchFamily="34" charset="0"/>
              <a:buChar char="•"/>
            </a:pPr>
            <a:r>
              <a:rPr lang="en-US" sz="900" dirty="0" smtClean="0"/>
              <a:t>Run </a:t>
            </a:r>
            <a:r>
              <a:rPr lang="en-US" sz="900" dirty="0" err="1" smtClean="0"/>
              <a:t>logstash</a:t>
            </a:r>
            <a:r>
              <a:rPr lang="en-US" sz="900" dirty="0" smtClean="0"/>
              <a:t> </a:t>
            </a: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r>
              <a:rPr lang="en-US" sz="900" dirty="0" smtClean="0">
                <a:solidFill>
                  <a:schemeClr val="dk1"/>
                </a:solidFill>
              </a:rPr>
              <a:t>Load </a:t>
            </a:r>
            <a:r>
              <a:rPr lang="en-US" sz="900" dirty="0">
                <a:solidFill>
                  <a:schemeClr val="dk1"/>
                </a:solidFill>
              </a:rPr>
              <a:t>the </a:t>
            </a:r>
            <a:r>
              <a:rPr lang="en-US" sz="900" dirty="0" smtClean="0">
                <a:solidFill>
                  <a:schemeClr val="dk1"/>
                </a:solidFill>
              </a:rPr>
              <a:t>documents </a:t>
            </a:r>
            <a:r>
              <a:rPr lang="en-US" sz="900" dirty="0" err="1" smtClean="0">
                <a:solidFill>
                  <a:schemeClr val="dk1"/>
                </a:solidFill>
              </a:rPr>
              <a:t>elasticsearch</a:t>
            </a:r>
            <a:r>
              <a:rPr lang="en-US" sz="900" dirty="0" smtClean="0">
                <a:solidFill>
                  <a:schemeClr val="dk1"/>
                </a:solidFill>
              </a:rPr>
              <a:t> </a:t>
            </a:r>
          </a:p>
          <a:p>
            <a:pPr marL="171450" indent="-171450">
              <a:buFont typeface="Arial" panose="020B0604020202020204" pitchFamily="34" charset="0"/>
              <a:buChar char="•"/>
            </a:pPr>
            <a:endParaRPr lang="en-IN" sz="900" dirty="0">
              <a:solidFill>
                <a:schemeClr val="dk1"/>
              </a:solidFill>
            </a:endParaRPr>
          </a:p>
        </p:txBody>
      </p:sp>
      <p:sp>
        <p:nvSpPr>
          <p:cNvPr id="22" name="Rectangle 21"/>
          <p:cNvSpPr/>
          <p:nvPr/>
        </p:nvSpPr>
        <p:spPr>
          <a:xfrm>
            <a:off x="7214869" y="1888178"/>
            <a:ext cx="1458287" cy="13693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000" dirty="0">
                <a:solidFill>
                  <a:schemeClr val="dk1"/>
                </a:solidFill>
              </a:rPr>
              <a:t>Establish a connection with  elastic </a:t>
            </a:r>
            <a:r>
              <a:rPr lang="en-US" sz="1000" dirty="0" smtClean="0">
                <a:solidFill>
                  <a:schemeClr val="dk1"/>
                </a:solidFill>
              </a:rPr>
              <a:t>search</a:t>
            </a:r>
          </a:p>
          <a:p>
            <a:endParaRPr lang="en-US" sz="1000" dirty="0">
              <a:solidFill>
                <a:schemeClr val="dk1"/>
              </a:solidFill>
            </a:endParaRPr>
          </a:p>
          <a:p>
            <a:pPr marL="171450" indent="-171450">
              <a:buFont typeface="Arial" panose="020B0604020202020204" pitchFamily="34" charset="0"/>
              <a:buChar char="•"/>
            </a:pPr>
            <a:r>
              <a:rPr lang="en-US" sz="1000" dirty="0">
                <a:solidFill>
                  <a:schemeClr val="dk1"/>
                </a:solidFill>
              </a:rPr>
              <a:t>Plot the histogram  for average </a:t>
            </a:r>
            <a:r>
              <a:rPr lang="en-US" sz="1000" dirty="0" err="1">
                <a:solidFill>
                  <a:schemeClr val="dk1"/>
                </a:solidFill>
              </a:rPr>
              <a:t>Tx</a:t>
            </a:r>
            <a:r>
              <a:rPr lang="en-US" sz="1000" dirty="0">
                <a:solidFill>
                  <a:schemeClr val="dk1"/>
                </a:solidFill>
              </a:rPr>
              <a:t> and Rx Weighed </a:t>
            </a:r>
            <a:r>
              <a:rPr lang="en-US" sz="1000" dirty="0" err="1">
                <a:solidFill>
                  <a:schemeClr val="dk1"/>
                </a:solidFill>
              </a:rPr>
              <a:t>Phy</a:t>
            </a:r>
            <a:r>
              <a:rPr lang="en-US" sz="1000" dirty="0">
                <a:solidFill>
                  <a:schemeClr val="dk1"/>
                </a:solidFill>
              </a:rPr>
              <a:t> Rate </a:t>
            </a:r>
            <a:endParaRPr lang="en-IN" sz="1000" dirty="0">
              <a:solidFill>
                <a:schemeClr val="dk1"/>
              </a:solidFill>
            </a:endParaRPr>
          </a:p>
        </p:txBody>
      </p:sp>
      <p:sp>
        <p:nvSpPr>
          <p:cNvPr id="14" name="Chevron 13"/>
          <p:cNvSpPr/>
          <p:nvPr/>
        </p:nvSpPr>
        <p:spPr>
          <a:xfrm>
            <a:off x="2804804" y="2322019"/>
            <a:ext cx="277091" cy="517475"/>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IN">
              <a:solidFill>
                <a:schemeClr val="tx1"/>
              </a:solidFill>
            </a:endParaRPr>
          </a:p>
        </p:txBody>
      </p:sp>
      <p:sp>
        <p:nvSpPr>
          <p:cNvPr id="25" name="Chevron 24"/>
          <p:cNvSpPr/>
          <p:nvPr/>
        </p:nvSpPr>
        <p:spPr>
          <a:xfrm>
            <a:off x="4690220" y="2316630"/>
            <a:ext cx="277091" cy="517475"/>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IN">
              <a:solidFill>
                <a:schemeClr val="tx1"/>
              </a:solidFill>
            </a:endParaRPr>
          </a:p>
        </p:txBody>
      </p:sp>
      <p:sp>
        <p:nvSpPr>
          <p:cNvPr id="26" name="Chevron 25"/>
          <p:cNvSpPr/>
          <p:nvPr/>
        </p:nvSpPr>
        <p:spPr>
          <a:xfrm>
            <a:off x="6752399" y="2322020"/>
            <a:ext cx="277091" cy="517475"/>
          </a:xfrm>
          <a:prstGeom prst="chevr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IN">
              <a:solidFill>
                <a:schemeClr val="tx1"/>
              </a:solidFill>
            </a:endParaRPr>
          </a:p>
        </p:txBody>
      </p:sp>
      <p:pic>
        <p:nvPicPr>
          <p:cNvPr id="15" name="Picture 14"/>
          <p:cNvPicPr>
            <a:picLocks noChangeAspect="1"/>
          </p:cNvPicPr>
          <p:nvPr/>
        </p:nvPicPr>
        <p:blipFill>
          <a:blip r:embed="rId2"/>
          <a:stretch>
            <a:fillRect/>
          </a:stretch>
        </p:blipFill>
        <p:spPr>
          <a:xfrm>
            <a:off x="3380446" y="3604470"/>
            <a:ext cx="2987399" cy="1116827"/>
          </a:xfrm>
          <a:prstGeom prst="rect">
            <a:avLst/>
          </a:prstGeom>
        </p:spPr>
      </p:pic>
      <p:sp>
        <p:nvSpPr>
          <p:cNvPr id="17" name="TextBox 16"/>
          <p:cNvSpPr txBox="1"/>
          <p:nvPr/>
        </p:nvSpPr>
        <p:spPr>
          <a:xfrm>
            <a:off x="3358024" y="3306653"/>
            <a:ext cx="1479582" cy="230832"/>
          </a:xfrm>
          <a:prstGeom prst="rect">
            <a:avLst/>
          </a:prstGeom>
          <a:noFill/>
        </p:spPr>
        <p:txBody>
          <a:bodyPr wrap="square" rtlCol="0">
            <a:spAutoFit/>
          </a:bodyPr>
          <a:lstStyle/>
          <a:p>
            <a:r>
              <a:rPr lang="en-US" sz="900" dirty="0" smtClean="0"/>
              <a:t>Sample </a:t>
            </a:r>
            <a:r>
              <a:rPr lang="en-US" sz="900" dirty="0" err="1" smtClean="0"/>
              <a:t>logstash</a:t>
            </a:r>
            <a:r>
              <a:rPr lang="en-US" sz="900" dirty="0" smtClean="0"/>
              <a:t> </a:t>
            </a:r>
            <a:r>
              <a:rPr lang="en-US" sz="900" dirty="0" err="1" smtClean="0"/>
              <a:t>config</a:t>
            </a:r>
            <a:r>
              <a:rPr lang="en-US" sz="900" dirty="0" smtClean="0"/>
              <a:t> file</a:t>
            </a:r>
            <a:endParaRPr lang="en-IN" sz="900" dirty="0"/>
          </a:p>
        </p:txBody>
      </p:sp>
      <p:pic>
        <p:nvPicPr>
          <p:cNvPr id="1026" name="Picture 2" descr="Csv, file, plano icon - Download on Iconfinder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113" y="1596608"/>
            <a:ext cx="446528" cy="446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ilding logging system in Microservice Architecture with ELK stack and  Serilog .NET Core [Part 2] | by Thanh Le | 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4764" y="1504102"/>
            <a:ext cx="868695" cy="4441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lasticsearch Mapping Exceptions - The complete guide : Coralogix"/>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4676" y="1509086"/>
            <a:ext cx="1140744" cy="52469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Customize Your Grafana Theme | www.neteye-blog.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7983" y="1504637"/>
            <a:ext cx="1023340" cy="45481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12662" y="742353"/>
            <a:ext cx="8215956" cy="430887"/>
          </a:xfrm>
          <a:prstGeom prst="rect">
            <a:avLst/>
          </a:prstGeom>
          <a:noFill/>
        </p:spPr>
        <p:txBody>
          <a:bodyPr wrap="square" rtlCol="0">
            <a:spAutoFit/>
          </a:bodyPr>
          <a:lstStyle/>
          <a:p>
            <a:r>
              <a:rPr lang="en-US" sz="1050" dirty="0" smtClean="0"/>
              <a:t>This is high level pipeline flow for visualization the extracted </a:t>
            </a:r>
            <a:r>
              <a:rPr lang="en-US" sz="1050" dirty="0"/>
              <a:t>the average </a:t>
            </a:r>
            <a:r>
              <a:rPr lang="en-US" sz="1050" dirty="0" err="1"/>
              <a:t>Tx</a:t>
            </a:r>
            <a:r>
              <a:rPr lang="en-US" sz="1050" dirty="0"/>
              <a:t> and Rx Weighed </a:t>
            </a:r>
            <a:r>
              <a:rPr lang="en-US" sz="1050" dirty="0" err="1"/>
              <a:t>Phy</a:t>
            </a:r>
            <a:r>
              <a:rPr lang="en-US" sz="1050" dirty="0"/>
              <a:t> </a:t>
            </a:r>
            <a:r>
              <a:rPr lang="en-US" sz="1050" dirty="0" smtClean="0"/>
              <a:t>Rate in </a:t>
            </a:r>
            <a:r>
              <a:rPr lang="en-US" sz="1050" dirty="0" err="1"/>
              <a:t>G</a:t>
            </a:r>
            <a:r>
              <a:rPr lang="en-US" sz="1050" dirty="0" err="1" smtClean="0"/>
              <a:t>rafana</a:t>
            </a:r>
            <a:r>
              <a:rPr lang="en-US" sz="1050" dirty="0" smtClean="0"/>
              <a:t>. Data Engineer shall be able to follow the steps to produce the visualization in </a:t>
            </a:r>
            <a:r>
              <a:rPr lang="en-US" sz="1050" dirty="0" err="1"/>
              <a:t>G</a:t>
            </a:r>
            <a:r>
              <a:rPr lang="en-US" sz="1050" dirty="0" err="1" smtClean="0"/>
              <a:t>rafana</a:t>
            </a:r>
            <a:r>
              <a:rPr lang="en-US" sz="1050" dirty="0" smtClean="0"/>
              <a:t>.  </a:t>
            </a:r>
            <a:endParaRPr lang="en-IN" sz="1050" dirty="0"/>
          </a:p>
        </p:txBody>
      </p:sp>
      <p:sp>
        <p:nvSpPr>
          <p:cNvPr id="19" name="TextBox 18"/>
          <p:cNvSpPr txBox="1"/>
          <p:nvPr/>
        </p:nvSpPr>
        <p:spPr>
          <a:xfrm>
            <a:off x="838200" y="3105150"/>
            <a:ext cx="38353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6831333" y="3118453"/>
            <a:ext cx="383536" cy="369332"/>
          </a:xfrm>
          <a:prstGeom prst="rect">
            <a:avLst/>
          </a:prstGeom>
          <a:noFill/>
        </p:spPr>
        <p:txBody>
          <a:bodyPr wrap="square" rtlCol="0">
            <a:spAutoFit/>
          </a:bodyPr>
          <a:lstStyle/>
          <a:p>
            <a:r>
              <a:rPr lang="en-US" dirty="0"/>
              <a:t>4</a:t>
            </a:r>
            <a:endParaRPr lang="en-IN" dirty="0"/>
          </a:p>
        </p:txBody>
      </p:sp>
      <p:sp>
        <p:nvSpPr>
          <p:cNvPr id="32" name="TextBox 31"/>
          <p:cNvSpPr txBox="1"/>
          <p:nvPr/>
        </p:nvSpPr>
        <p:spPr>
          <a:xfrm>
            <a:off x="4787014" y="3134064"/>
            <a:ext cx="383536" cy="369332"/>
          </a:xfrm>
          <a:prstGeom prst="rect">
            <a:avLst/>
          </a:prstGeom>
          <a:noFill/>
        </p:spPr>
        <p:txBody>
          <a:bodyPr wrap="square" rtlCol="0">
            <a:spAutoFit/>
          </a:bodyPr>
          <a:lstStyle/>
          <a:p>
            <a:r>
              <a:rPr lang="en-US" dirty="0"/>
              <a:t>3</a:t>
            </a:r>
            <a:endParaRPr lang="en-IN" dirty="0"/>
          </a:p>
        </p:txBody>
      </p:sp>
      <p:sp>
        <p:nvSpPr>
          <p:cNvPr id="33" name="TextBox 32"/>
          <p:cNvSpPr txBox="1"/>
          <p:nvPr/>
        </p:nvSpPr>
        <p:spPr>
          <a:xfrm>
            <a:off x="2894764" y="3123705"/>
            <a:ext cx="383536"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284898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Results</a:t>
            </a:r>
            <a:endParaRPr lang="en-IN"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5" name="TextBox 4"/>
          <p:cNvSpPr txBox="1"/>
          <p:nvPr/>
        </p:nvSpPr>
        <p:spPr>
          <a:xfrm>
            <a:off x="3429000" y="236295"/>
            <a:ext cx="5181600" cy="261610"/>
          </a:xfrm>
          <a:prstGeom prst="rect">
            <a:avLst/>
          </a:prstGeom>
          <a:noFill/>
        </p:spPr>
        <p:txBody>
          <a:bodyPr wrap="square" rtlCol="0">
            <a:spAutoFit/>
          </a:bodyPr>
          <a:lstStyle/>
          <a:p>
            <a:r>
              <a:rPr lang="en-US" sz="1100" dirty="0" smtClean="0">
                <a:solidFill>
                  <a:schemeClr val="accent2"/>
                </a:solidFill>
              </a:rPr>
              <a:t>*Notebooks are </a:t>
            </a:r>
            <a:r>
              <a:rPr lang="en-US" sz="1100" dirty="0" smtClean="0">
                <a:solidFill>
                  <a:schemeClr val="accent2"/>
                </a:solidFill>
              </a:rPr>
              <a:t>attached with detailed explanation of decision and approaches taken</a:t>
            </a:r>
            <a:endParaRPr lang="en-IN" sz="1100" dirty="0">
              <a:solidFill>
                <a:schemeClr val="accent2"/>
              </a:solidFill>
            </a:endParaRPr>
          </a:p>
        </p:txBody>
      </p:sp>
      <p:sp>
        <p:nvSpPr>
          <p:cNvPr id="6" name="TextBox 5"/>
          <p:cNvSpPr txBox="1"/>
          <p:nvPr/>
        </p:nvSpPr>
        <p:spPr>
          <a:xfrm>
            <a:off x="407581" y="672360"/>
            <a:ext cx="6042837" cy="600164"/>
          </a:xfrm>
          <a:prstGeom prst="rect">
            <a:avLst/>
          </a:prstGeom>
          <a:noFill/>
        </p:spPr>
        <p:txBody>
          <a:bodyPr wrap="square" rtlCol="0">
            <a:spAutoFit/>
          </a:bodyPr>
          <a:lstStyle/>
          <a:p>
            <a:r>
              <a:rPr lang="en-US" sz="1200" dirty="0" smtClean="0">
                <a:solidFill>
                  <a:schemeClr val="accent2"/>
                </a:solidFill>
              </a:rPr>
              <a:t>Assumptions</a:t>
            </a:r>
            <a:endParaRPr lang="en-US" dirty="0" smtClean="0">
              <a:solidFill>
                <a:schemeClr val="accent2"/>
              </a:solidFill>
            </a:endParaRPr>
          </a:p>
          <a:p>
            <a:pPr indent="-285750">
              <a:buFont typeface="Arial" panose="020B0604020202020204" pitchFamily="34" charset="0"/>
              <a:buChar char="•"/>
            </a:pPr>
            <a:r>
              <a:rPr lang="en-US" sz="1050" dirty="0">
                <a:solidFill>
                  <a:schemeClr val="dk1"/>
                </a:solidFill>
              </a:rPr>
              <a:t>No feature creation is required </a:t>
            </a:r>
          </a:p>
          <a:p>
            <a:pPr indent="-285750">
              <a:buFont typeface="Arial" panose="020B0604020202020204" pitchFamily="34" charset="0"/>
              <a:buChar char="•"/>
            </a:pPr>
            <a:r>
              <a:rPr lang="en-US" sz="1050" dirty="0">
                <a:solidFill>
                  <a:schemeClr val="dk1"/>
                </a:solidFill>
              </a:rPr>
              <a:t>Each device </a:t>
            </a:r>
            <a:r>
              <a:rPr lang="en-US" sz="1050" dirty="0">
                <a:solidFill>
                  <a:schemeClr val="dk1"/>
                </a:solidFill>
              </a:rPr>
              <a:t>has multiple session so overall counts will be used for calculating the percentage </a:t>
            </a:r>
            <a:endParaRPr lang="en-IN" sz="1050" dirty="0">
              <a:solidFill>
                <a:schemeClr val="dk1"/>
              </a:solidFill>
            </a:endParaRPr>
          </a:p>
        </p:txBody>
      </p:sp>
      <p:sp>
        <p:nvSpPr>
          <p:cNvPr id="8" name="TextBox 7"/>
          <p:cNvSpPr txBox="1"/>
          <p:nvPr/>
        </p:nvSpPr>
        <p:spPr>
          <a:xfrm>
            <a:off x="76200" y="1497959"/>
            <a:ext cx="5257800" cy="27084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smtClean="0"/>
              <a:t>Answers</a:t>
            </a:r>
          </a:p>
          <a:p>
            <a:r>
              <a:rPr lang="en-US" sz="1000" dirty="0" smtClean="0"/>
              <a:t>Q1</a:t>
            </a:r>
            <a:r>
              <a:rPr lang="en-US" sz="1000" dirty="0"/>
              <a:t>. </a:t>
            </a:r>
            <a:r>
              <a:rPr lang="en-US" sz="1000" dirty="0"/>
              <a:t>. Percentage of devices connected with 2.4GHz and 5GHz respectively</a:t>
            </a:r>
          </a:p>
          <a:p>
            <a:pPr lvl="0" eaLnBrk="0" fontAlgn="base" hangingPunct="0">
              <a:spcBef>
                <a:spcPct val="0"/>
              </a:spcBef>
              <a:spcAft>
                <a:spcPct val="0"/>
              </a:spcAft>
            </a:pPr>
            <a:r>
              <a:rPr lang="en-US" altLang="en-US" sz="1000" dirty="0" err="1" smtClean="0"/>
              <a:t>Ans</a:t>
            </a:r>
            <a:r>
              <a:rPr lang="en-US" altLang="en-US" sz="1000" dirty="0" smtClean="0"/>
              <a:t>: </a:t>
            </a:r>
          </a:p>
          <a:p>
            <a:pPr marL="171450" indent="-171450" eaLnBrk="0" fontAlgn="base" hangingPunct="0">
              <a:spcBef>
                <a:spcPct val="0"/>
              </a:spcBef>
              <a:spcAft>
                <a:spcPct val="0"/>
              </a:spcAft>
              <a:buFont typeface="Arial" panose="020B0604020202020204" pitchFamily="34" charset="0"/>
              <a:buChar char="•"/>
            </a:pPr>
            <a:r>
              <a:rPr lang="en-US" altLang="en-US" sz="1000" dirty="0" smtClean="0"/>
              <a:t>Percentage of the 2.4G device in complete dataset = </a:t>
            </a:r>
            <a:r>
              <a:rPr lang="en-US" altLang="en-US" sz="1000" b="1" dirty="0" smtClean="0"/>
              <a:t>45.59%</a:t>
            </a:r>
          </a:p>
          <a:p>
            <a:pPr marL="171450" indent="-171450" eaLnBrk="0" fontAlgn="base" hangingPunct="0">
              <a:spcBef>
                <a:spcPct val="0"/>
              </a:spcBef>
              <a:spcAft>
                <a:spcPct val="0"/>
              </a:spcAft>
              <a:buFont typeface="Arial" panose="020B0604020202020204" pitchFamily="34" charset="0"/>
              <a:buChar char="•"/>
            </a:pPr>
            <a:r>
              <a:rPr lang="en-US" altLang="en-US" sz="1000" dirty="0" smtClean="0"/>
              <a:t>Percentage of the 5G device in complete dataset = </a:t>
            </a:r>
            <a:r>
              <a:rPr lang="en-US" altLang="en-US" sz="1000" b="1" dirty="0" smtClean="0"/>
              <a:t>54.41% </a:t>
            </a:r>
          </a:p>
          <a:p>
            <a:pPr lvl="0" eaLnBrk="0" fontAlgn="base" hangingPunct="0">
              <a:spcBef>
                <a:spcPct val="0"/>
              </a:spcBef>
              <a:spcAft>
                <a:spcPct val="0"/>
              </a:spcAft>
            </a:pPr>
            <a:endParaRPr lang="en-US" sz="1000" dirty="0"/>
          </a:p>
          <a:p>
            <a:r>
              <a:rPr lang="en-US" sz="1000" dirty="0"/>
              <a:t>Q.2 Percentage of devices connected with 2.4GHz and 5GHz respectively based on given condition</a:t>
            </a:r>
          </a:p>
          <a:p>
            <a:r>
              <a:rPr lang="en-US" sz="1000" dirty="0" err="1"/>
              <a:t>Ans</a:t>
            </a:r>
            <a:r>
              <a:rPr lang="en-US" sz="1000" dirty="0"/>
              <a:t>:</a:t>
            </a:r>
          </a:p>
          <a:p>
            <a:pPr>
              <a:buFont typeface="+mj-lt"/>
              <a:buAutoNum type="arabicPeriod"/>
            </a:pPr>
            <a:r>
              <a:rPr lang="en-US" sz="1000" dirty="0"/>
              <a:t>Percentage of the 5G device in New model dataset </a:t>
            </a:r>
            <a:r>
              <a:rPr lang="en-US" sz="1000" dirty="0" smtClean="0"/>
              <a:t>= </a:t>
            </a:r>
            <a:r>
              <a:rPr lang="en-US" sz="1000" b="1" dirty="0" smtClean="0"/>
              <a:t>69.80%</a:t>
            </a:r>
            <a:endParaRPr lang="en-US" sz="1000" b="1" dirty="0"/>
          </a:p>
          <a:p>
            <a:pPr>
              <a:buFont typeface="+mj-lt"/>
              <a:buAutoNum type="arabicPeriod"/>
            </a:pPr>
            <a:r>
              <a:rPr lang="en-US" sz="1000" dirty="0"/>
              <a:t>Percentage of the 2.4G device in New model dataset </a:t>
            </a:r>
            <a:r>
              <a:rPr lang="en-US" sz="1000" dirty="0" smtClean="0"/>
              <a:t>=</a:t>
            </a:r>
            <a:endParaRPr lang="en-US" sz="1000" b="1" dirty="0" smtClean="0"/>
          </a:p>
          <a:p>
            <a:pPr>
              <a:buFont typeface="+mj-lt"/>
              <a:buAutoNum type="arabicPeriod"/>
            </a:pPr>
            <a:r>
              <a:rPr lang="en-US" sz="1000" b="1" dirty="0"/>
              <a:t>30.19%</a:t>
            </a:r>
            <a:endParaRPr lang="en-US" sz="1000" dirty="0"/>
          </a:p>
          <a:p>
            <a:r>
              <a:rPr lang="en-US" sz="1000" dirty="0" smtClean="0"/>
              <a:t>5G </a:t>
            </a:r>
            <a:r>
              <a:rPr lang="en-US" sz="1000" dirty="0"/>
              <a:t>devices are expected to increase significantly in this case. </a:t>
            </a:r>
            <a:r>
              <a:rPr lang="en-US" sz="1000" dirty="0"/>
              <a:t>The results are influenced with assumption made during the analysis and this is consider as basic analysis on the data. So, we can farther enhance the analysis with more discussions, SMEs help and better </a:t>
            </a:r>
            <a:r>
              <a:rPr lang="en-US" sz="1000" dirty="0"/>
              <a:t>approaches</a:t>
            </a:r>
          </a:p>
          <a:p>
            <a:endParaRPr lang="en-US" sz="1000" dirty="0"/>
          </a:p>
          <a:p>
            <a:r>
              <a:rPr lang="en-US" sz="1000" dirty="0"/>
              <a:t>Q3. </a:t>
            </a:r>
            <a:r>
              <a:rPr lang="en-US" sz="1000" dirty="0"/>
              <a:t>Will we gain more devices on 5GHz. </a:t>
            </a:r>
            <a:endParaRPr lang="en-US" sz="1000" dirty="0"/>
          </a:p>
          <a:p>
            <a:r>
              <a:rPr lang="en-US" sz="1000" dirty="0" err="1"/>
              <a:t>Ans</a:t>
            </a:r>
            <a:r>
              <a:rPr lang="en-US" sz="1000" dirty="0"/>
              <a:t>: </a:t>
            </a:r>
            <a:r>
              <a:rPr lang="en-US" sz="1000" dirty="0" smtClean="0"/>
              <a:t>Yes</a:t>
            </a:r>
            <a:endParaRPr lang="en-IN" sz="1000" dirty="0"/>
          </a:p>
        </p:txBody>
      </p:sp>
      <p:sp>
        <p:nvSpPr>
          <p:cNvPr id="10" name="TextBox 9"/>
          <p:cNvSpPr txBox="1"/>
          <p:nvPr/>
        </p:nvSpPr>
        <p:spPr>
          <a:xfrm>
            <a:off x="5486400" y="1497959"/>
            <a:ext cx="3255282" cy="270843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smtClean="0"/>
              <a:t>Next </a:t>
            </a:r>
            <a:r>
              <a:rPr lang="en-US" sz="1000" b="1" dirty="0"/>
              <a:t>Steps</a:t>
            </a:r>
          </a:p>
          <a:p>
            <a:pPr marL="171450" indent="-171450">
              <a:buFont typeface="Arial" panose="020B0604020202020204" pitchFamily="34" charset="0"/>
              <a:buChar char="•"/>
            </a:pPr>
            <a:r>
              <a:rPr lang="en-US" sz="1000" dirty="0"/>
              <a:t>N</a:t>
            </a:r>
            <a:r>
              <a:rPr lang="en-US" sz="1000" dirty="0" smtClean="0"/>
              <a:t>eed </a:t>
            </a:r>
            <a:r>
              <a:rPr lang="en-US" sz="1000" dirty="0"/>
              <a:t>to understand more about the dataset and mapping</a:t>
            </a:r>
            <a:r>
              <a:rPr lang="en-US" sz="1000" dirty="0" smtClean="0"/>
              <a:t>.</a:t>
            </a:r>
          </a:p>
          <a:p>
            <a:pPr marL="171450" indent="-171450">
              <a:buFont typeface="Arial" panose="020B0604020202020204" pitchFamily="34" charset="0"/>
              <a:buChar char="•"/>
            </a:pPr>
            <a:r>
              <a:rPr lang="en-US" sz="1000" dirty="0" smtClean="0"/>
              <a:t>Is </a:t>
            </a:r>
            <a:r>
              <a:rPr lang="en-US" sz="1000" dirty="0"/>
              <a:t>there instance mapping when user is connecting multiple times in a day to </a:t>
            </a:r>
            <a:r>
              <a:rPr lang="en-US" sz="1000" dirty="0" err="1"/>
              <a:t>wifi</a:t>
            </a:r>
            <a:r>
              <a:rPr lang="en-US" sz="1000" dirty="0"/>
              <a:t> with different </a:t>
            </a:r>
            <a:r>
              <a:rPr lang="en-US" sz="1000" dirty="0" err="1"/>
              <a:t>freq_band</a:t>
            </a:r>
            <a:r>
              <a:rPr lang="en-US" sz="1000" dirty="0" smtClean="0"/>
              <a:t>?</a:t>
            </a:r>
          </a:p>
          <a:p>
            <a:pPr marL="171450" indent="-171450">
              <a:buFont typeface="Arial" panose="020B0604020202020204" pitchFamily="34" charset="0"/>
              <a:buChar char="•"/>
            </a:pPr>
            <a:r>
              <a:rPr lang="en-US" sz="1000" dirty="0" smtClean="0"/>
              <a:t>TV and Home appliance could be static while mobile and laptop can have dynamic connectivity as per user availability,</a:t>
            </a:r>
          </a:p>
          <a:p>
            <a:pPr marL="171450" indent="-171450">
              <a:buFont typeface="Arial" panose="020B0604020202020204" pitchFamily="34" charset="0"/>
              <a:buChar char="•"/>
            </a:pPr>
            <a:r>
              <a:rPr lang="en-US" sz="1000" dirty="0" smtClean="0"/>
              <a:t>There </a:t>
            </a:r>
            <a:r>
              <a:rPr lang="en-US" sz="1000" dirty="0"/>
              <a:t>are duplicate and multiple entries for 2.4GHz and 5Ghz for single Mac Address</a:t>
            </a:r>
            <a:r>
              <a:rPr lang="en-US" sz="1000" dirty="0" smtClean="0"/>
              <a:t>. Mac </a:t>
            </a:r>
            <a:r>
              <a:rPr lang="en-US" sz="1000" dirty="0"/>
              <a:t>addresses are unique to devices, so calculating the % of device truly connected with right </a:t>
            </a:r>
            <a:r>
              <a:rPr lang="en-US" sz="1000" dirty="0" err="1"/>
              <a:t>freq_band</a:t>
            </a:r>
            <a:r>
              <a:rPr lang="en-US" sz="1000" dirty="0"/>
              <a:t> needs more information.</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b="1" i="1" u="sng" dirty="0" smtClean="0"/>
              <a:t>If Deep dive is needed then more information will be needed for better correlations</a:t>
            </a:r>
          </a:p>
          <a:p>
            <a:pPr marL="171450" indent="-171450">
              <a:buFont typeface="Arial" panose="020B0604020202020204" pitchFamily="34" charset="0"/>
              <a:buChar char="•"/>
            </a:pPr>
            <a:endParaRPr lang="en-US" sz="1000" b="1" i="1" u="sng" dirty="0" smtClean="0"/>
          </a:p>
        </p:txBody>
      </p:sp>
      <p:sp>
        <p:nvSpPr>
          <p:cNvPr id="11" name="Rectangle 10"/>
          <p:cNvSpPr/>
          <p:nvPr/>
        </p:nvSpPr>
        <p:spPr>
          <a:xfrm>
            <a:off x="3276600" y="2648275"/>
            <a:ext cx="7086600" cy="253916"/>
          </a:xfrm>
          <a:prstGeom prst="rect">
            <a:avLst/>
          </a:prstGeom>
        </p:spPr>
        <p:txBody>
          <a:bodyPr wrap="square">
            <a:spAutoFit/>
          </a:bodyPr>
          <a:lstStyle/>
          <a:p>
            <a:r>
              <a:rPr lang="en-US" sz="1050" b="1" dirty="0" smtClean="0">
                <a:solidFill>
                  <a:srgbClr val="000000"/>
                </a:solidFill>
                <a:latin typeface="inherit"/>
              </a:rPr>
              <a:t>:</a:t>
            </a:r>
            <a:endParaRPr lang="en-US" sz="1050" b="1" dirty="0">
              <a:solidFill>
                <a:srgbClr val="000000"/>
              </a:solidFill>
              <a:latin typeface="inherit"/>
            </a:endParaRPr>
          </a:p>
        </p:txBody>
      </p:sp>
      <p:sp>
        <p:nvSpPr>
          <p:cNvPr id="12" name="Rectangle 1"/>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350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3867151"/>
            <a:ext cx="4648200" cy="457199"/>
          </a:xfrm>
        </p:spPr>
        <p:txBody>
          <a:bodyPr vert="horz" lIns="91440" tIns="45720" rIns="91440" bIns="45720" rtlCol="0" anchor="ctr">
            <a:noAutofit/>
          </a:bodyPr>
          <a:lstStyle/>
          <a:p>
            <a:r>
              <a:rPr lang="en-IN" sz="1800" b="0" dirty="0"/>
              <a:t>DATA SCIENCE </a:t>
            </a:r>
            <a:r>
              <a:rPr lang="en-IN" sz="1800" b="0" dirty="0" smtClean="0"/>
              <a:t>PROBLEM</a:t>
            </a:r>
            <a:endParaRPr lang="en-IN" sz="1800" b="0" dirty="0"/>
          </a:p>
        </p:txBody>
      </p:sp>
      <p:cxnSp>
        <p:nvCxnSpPr>
          <p:cNvPr id="5" name="Straight Connector 4">
            <a:extLst>
              <a:ext uri="{FF2B5EF4-FFF2-40B4-BE49-F238E27FC236}">
                <a16:creationId xmlns="" xmlns:a16="http://schemas.microsoft.com/office/drawing/2014/main" id="{20934102-1CF6-46B2-BE94-D576B148A5FE}"/>
              </a:ext>
            </a:extLst>
          </p:cNvPr>
          <p:cNvCxnSpPr/>
          <p:nvPr/>
        </p:nvCxnSpPr>
        <p:spPr>
          <a:xfrm>
            <a:off x="1371600" y="4718532"/>
            <a:ext cx="0" cy="290846"/>
          </a:xfrm>
          <a:prstGeom prst="line">
            <a:avLst/>
          </a:prstGeom>
          <a:ln>
            <a:solidFill>
              <a:srgbClr val="474E5D"/>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377452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&amp; </a:t>
            </a:r>
            <a:r>
              <a:rPr lang="en-US" dirty="0"/>
              <a:t>A</a:t>
            </a:r>
            <a:r>
              <a:rPr lang="en-US" dirty="0"/>
              <a:t>ssumptions</a:t>
            </a:r>
            <a:endParaRPr lang="en-IN" dirty="0"/>
          </a:p>
        </p:txBody>
      </p:sp>
      <p:sp>
        <p:nvSpPr>
          <p:cNvPr id="4" name="Slide Number Placeholder 3"/>
          <p:cNvSpPr>
            <a:spLocks noGrp="1"/>
          </p:cNvSpPr>
          <p:nvPr>
            <p:ph type="sldNum" sz="quarter" idx="4"/>
          </p:nvPr>
        </p:nvSpPr>
        <p:spPr/>
        <p:txBody>
          <a:bodyPr/>
          <a:lstStyle/>
          <a:p>
            <a:fld id="{B6F15528-21DE-4FAA-801E-634DDDAF4B2B}" type="slidenum">
              <a:rPr lang="en-US" sz="1000" smtClean="0"/>
              <a:pPr/>
              <a:t>8</a:t>
            </a:fld>
            <a:endParaRPr lang="en-US" sz="1000" dirty="0"/>
          </a:p>
        </p:txBody>
      </p:sp>
      <p:sp>
        <p:nvSpPr>
          <p:cNvPr id="3" name="TextBox 2"/>
          <p:cNvSpPr txBox="1"/>
          <p:nvPr/>
        </p:nvSpPr>
        <p:spPr>
          <a:xfrm>
            <a:off x="334432" y="800748"/>
            <a:ext cx="4618567" cy="646331"/>
          </a:xfrm>
          <a:prstGeom prst="rect">
            <a:avLst/>
          </a:prstGeom>
          <a:noFill/>
        </p:spPr>
        <p:txBody>
          <a:bodyPr wrap="square" rtlCol="0">
            <a:spAutoFit/>
          </a:bodyPr>
          <a:lstStyle/>
          <a:p>
            <a:r>
              <a:rPr lang="en-US" sz="1200" b="1" dirty="0" smtClean="0"/>
              <a:t>Goal</a:t>
            </a:r>
            <a:endParaRPr lang="en-US" sz="1200" dirty="0" smtClean="0"/>
          </a:p>
          <a:p>
            <a:pPr marL="285750" indent="-285750">
              <a:buFont typeface="Arial" panose="020B0604020202020204" pitchFamily="34" charset="0"/>
              <a:buChar char="•"/>
            </a:pPr>
            <a:r>
              <a:rPr lang="en-US" sz="1200" dirty="0" smtClean="0"/>
              <a:t>Build a model to predict churn probability of a customer</a:t>
            </a:r>
          </a:p>
          <a:p>
            <a:pPr marL="285750" indent="-285750">
              <a:buFont typeface="Arial" panose="020B0604020202020204" pitchFamily="34" charset="0"/>
              <a:buChar char="•"/>
            </a:pPr>
            <a:endParaRPr lang="en-IN" sz="1200" dirty="0"/>
          </a:p>
        </p:txBody>
      </p:sp>
      <p:sp>
        <p:nvSpPr>
          <p:cNvPr id="5" name="TextBox 4"/>
          <p:cNvSpPr txBox="1"/>
          <p:nvPr/>
        </p:nvSpPr>
        <p:spPr>
          <a:xfrm>
            <a:off x="5410200" y="787128"/>
            <a:ext cx="3352800" cy="2308324"/>
          </a:xfrm>
          <a:prstGeom prst="rect">
            <a:avLst/>
          </a:prstGeom>
          <a:noFill/>
        </p:spPr>
        <p:txBody>
          <a:bodyPr wrap="square" rtlCol="0">
            <a:spAutoFit/>
          </a:bodyPr>
          <a:lstStyle/>
          <a:p>
            <a:r>
              <a:rPr lang="en-US" sz="1200" b="1" dirty="0" smtClean="0"/>
              <a:t>Assumptions</a:t>
            </a:r>
            <a:r>
              <a:rPr lang="en-US" sz="1200" dirty="0" smtClean="0"/>
              <a:t> </a:t>
            </a:r>
          </a:p>
          <a:p>
            <a:pPr marL="285750" indent="-285750">
              <a:buFont typeface="Arial" panose="020B0604020202020204" pitchFamily="34" charset="0"/>
              <a:buChar char="•"/>
            </a:pPr>
            <a:r>
              <a:rPr lang="en-US" sz="1200" dirty="0"/>
              <a:t>T</a:t>
            </a:r>
            <a:r>
              <a:rPr lang="en-US" sz="1200" dirty="0" smtClean="0"/>
              <a:t>echnical data is having good correlation with target variable </a:t>
            </a:r>
          </a:p>
          <a:p>
            <a:pPr marL="285750" indent="-285750">
              <a:buFont typeface="Arial" panose="020B0604020202020204" pitchFamily="34" charset="0"/>
              <a:buChar char="•"/>
            </a:pPr>
            <a:r>
              <a:rPr lang="en-US" sz="1200" dirty="0" smtClean="0"/>
              <a:t>Model is trained on 1 month data and Labels are derived from next month</a:t>
            </a:r>
            <a:endParaRPr lang="en-US" sz="1200" dirty="0"/>
          </a:p>
          <a:p>
            <a:pPr marL="285750" indent="-285750">
              <a:buFont typeface="Arial" panose="020B0604020202020204" pitchFamily="34" charset="0"/>
              <a:buChar char="•"/>
            </a:pPr>
            <a:r>
              <a:rPr lang="en-US" sz="1200" dirty="0" smtClean="0"/>
              <a:t>Inference is done in batches (No real time run)</a:t>
            </a:r>
          </a:p>
          <a:p>
            <a:pPr marL="285750" indent="-285750">
              <a:buFont typeface="Arial" panose="020B0604020202020204" pitchFamily="34" charset="0"/>
              <a:buChar char="•"/>
            </a:pPr>
            <a:r>
              <a:rPr lang="en-US" sz="1200" dirty="0" smtClean="0"/>
              <a:t>Model will be consumed by customer success manager </a:t>
            </a:r>
          </a:p>
          <a:p>
            <a:pPr marL="285750" indent="-285750">
              <a:buFont typeface="Arial" panose="020B0604020202020204" pitchFamily="34" charset="0"/>
              <a:buChar char="•"/>
            </a:pPr>
            <a:r>
              <a:rPr lang="en-US" sz="1200" dirty="0" smtClean="0"/>
              <a:t>Customer success manager gets  data of potential churn customers in csv file  </a:t>
            </a:r>
          </a:p>
          <a:p>
            <a:pPr marL="285750" indent="-285750">
              <a:buFont typeface="Arial" panose="020B0604020202020204" pitchFamily="34" charset="0"/>
              <a:buChar char="•"/>
            </a:pPr>
            <a:r>
              <a:rPr lang="en-US" sz="1200" dirty="0" smtClean="0"/>
              <a:t>No specific evaluation metric is asked by business team </a:t>
            </a:r>
          </a:p>
        </p:txBody>
      </p:sp>
      <p:sp>
        <p:nvSpPr>
          <p:cNvPr id="7" name="TextBox 6"/>
          <p:cNvSpPr txBox="1"/>
          <p:nvPr/>
        </p:nvSpPr>
        <p:spPr>
          <a:xfrm>
            <a:off x="334432" y="1428750"/>
            <a:ext cx="4622800" cy="1754326"/>
          </a:xfrm>
          <a:prstGeom prst="rect">
            <a:avLst/>
          </a:prstGeom>
          <a:noFill/>
        </p:spPr>
        <p:txBody>
          <a:bodyPr wrap="square" rtlCol="0">
            <a:spAutoFit/>
          </a:bodyPr>
          <a:lstStyle/>
          <a:p>
            <a:r>
              <a:rPr lang="en-US" sz="1200" b="1" dirty="0" smtClean="0"/>
              <a:t>Data input </a:t>
            </a:r>
          </a:p>
          <a:p>
            <a:pPr marL="285750" indent="-285750">
              <a:buFont typeface="Arial" panose="020B0604020202020204" pitchFamily="34" charset="0"/>
              <a:buChar char="•"/>
            </a:pPr>
            <a:r>
              <a:rPr lang="en-US" sz="1200" dirty="0" smtClean="0"/>
              <a:t>Customer specific technical data such as </a:t>
            </a:r>
            <a:r>
              <a:rPr lang="en-US" sz="1200" dirty="0" err="1" smtClean="0"/>
              <a:t>wifi</a:t>
            </a:r>
            <a:r>
              <a:rPr lang="en-US" sz="1200" dirty="0" smtClean="0"/>
              <a:t> quality features, network performance etc.</a:t>
            </a:r>
          </a:p>
          <a:p>
            <a:endParaRPr lang="en-US" sz="1200" dirty="0" smtClean="0"/>
          </a:p>
          <a:p>
            <a:r>
              <a:rPr lang="en-US" sz="1200" b="1" dirty="0" smtClean="0"/>
              <a:t>Constraints</a:t>
            </a:r>
          </a:p>
          <a:p>
            <a:pPr marL="285750" indent="-285750">
              <a:buFont typeface="Arial" panose="020B0604020202020204" pitchFamily="34" charset="0"/>
              <a:buChar char="•"/>
            </a:pPr>
            <a:r>
              <a:rPr lang="en-US" sz="1200" dirty="0" smtClean="0"/>
              <a:t>No personal data is used for modelling </a:t>
            </a:r>
            <a:endParaRPr lang="en-IN" sz="1200" dirty="0" smtClean="0"/>
          </a:p>
          <a:p>
            <a:pPr marL="285750" indent="-285750">
              <a:buFont typeface="Arial" panose="020B0604020202020204" pitchFamily="34" charset="0"/>
              <a:buChar char="•"/>
            </a:pPr>
            <a:r>
              <a:rPr lang="en-US" sz="1200" dirty="0" smtClean="0"/>
              <a:t>Only 30 days data available to train and inference </a:t>
            </a:r>
          </a:p>
          <a:p>
            <a:pPr marL="285750" indent="-285750">
              <a:buFont typeface="Arial" panose="020B0604020202020204" pitchFamily="34" charset="0"/>
              <a:buChar char="•"/>
            </a:pPr>
            <a:r>
              <a:rPr lang="en-US" sz="1200" dirty="0" smtClean="0"/>
              <a:t>Customer base – 6M </a:t>
            </a:r>
          </a:p>
          <a:p>
            <a:pPr marL="285750" indent="-285750">
              <a:buFont typeface="Arial" panose="020B0604020202020204" pitchFamily="34" charset="0"/>
              <a:buChar char="•"/>
            </a:pPr>
            <a:r>
              <a:rPr lang="en-US" sz="1200" dirty="0" smtClean="0"/>
              <a:t>Data Size – TB of daily data</a:t>
            </a:r>
          </a:p>
        </p:txBody>
      </p:sp>
      <p:sp>
        <p:nvSpPr>
          <p:cNvPr id="8" name="Rounded Rectangle 7"/>
          <p:cNvSpPr/>
          <p:nvPr/>
        </p:nvSpPr>
        <p:spPr>
          <a:xfrm>
            <a:off x="5084164" y="3409950"/>
            <a:ext cx="3696557" cy="99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Labels can be built by validating if customer is active or not after 30 days. i.e. If customer is active on 31-Dec-2020 but inactive on 31-Jan-2021 or later, we can consider this churn case.</a:t>
            </a:r>
          </a:p>
        </p:txBody>
      </p:sp>
    </p:spTree>
    <p:extLst>
      <p:ext uri="{BB962C8B-B14F-4D97-AF65-F5344CB8AC3E}">
        <p14:creationId xmlns:p14="http://schemas.microsoft.com/office/powerpoint/2010/main" val="34709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2667000" y="690991"/>
            <a:ext cx="6172200" cy="17283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51" name="Rectangle 50"/>
          <p:cNvSpPr/>
          <p:nvPr/>
        </p:nvSpPr>
        <p:spPr>
          <a:xfrm>
            <a:off x="762000" y="2602563"/>
            <a:ext cx="8187267" cy="2281588"/>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Slide Number Placeholder 1"/>
          <p:cNvSpPr>
            <a:spLocks noGrp="1"/>
          </p:cNvSpPr>
          <p:nvPr>
            <p:ph type="sldNum" sz="quarter" idx="4"/>
          </p:nvPr>
        </p:nvSpPr>
        <p:spPr/>
        <p:txBody>
          <a:bodyPr/>
          <a:lstStyle/>
          <a:p>
            <a:fld id="{B6F15528-21DE-4FAA-801E-634DDDAF4B2B}" type="slidenum">
              <a:rPr lang="en-US" smtClean="0"/>
              <a:pPr/>
              <a:t>9</a:t>
            </a:fld>
            <a:endParaRPr lang="en-US" dirty="0"/>
          </a:p>
        </p:txBody>
      </p:sp>
      <p:sp>
        <p:nvSpPr>
          <p:cNvPr id="3" name="Title 2"/>
          <p:cNvSpPr>
            <a:spLocks noGrp="1"/>
          </p:cNvSpPr>
          <p:nvPr>
            <p:ph type="title"/>
          </p:nvPr>
        </p:nvSpPr>
        <p:spPr/>
        <p:txBody>
          <a:bodyPr/>
          <a:lstStyle/>
          <a:p>
            <a:r>
              <a:rPr lang="en-US" dirty="0"/>
              <a:t>Detailed Approach for churn project</a:t>
            </a:r>
            <a:endParaRPr lang="en-IN" dirty="0"/>
          </a:p>
        </p:txBody>
      </p:sp>
      <p:sp>
        <p:nvSpPr>
          <p:cNvPr id="5" name="TextBox 4"/>
          <p:cNvSpPr txBox="1"/>
          <p:nvPr/>
        </p:nvSpPr>
        <p:spPr>
          <a:xfrm>
            <a:off x="76200" y="744069"/>
            <a:ext cx="2443172"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sz="1000" dirty="0" smtClean="0"/>
              <a:t>Consider it as a binary </a:t>
            </a:r>
            <a:r>
              <a:rPr lang="en-US" sz="1000" dirty="0"/>
              <a:t>classification – </a:t>
            </a:r>
            <a:r>
              <a:rPr lang="en-US" sz="1000" b="1" i="1" u="sng" dirty="0"/>
              <a:t>churn or not churn</a:t>
            </a:r>
          </a:p>
          <a:p>
            <a:pPr marL="285750" indent="-285750">
              <a:buFont typeface="Arial" panose="020B0604020202020204" pitchFamily="34" charset="0"/>
              <a:buChar char="•"/>
            </a:pPr>
            <a:r>
              <a:rPr lang="en-US" sz="1000" dirty="0"/>
              <a:t>Churn prediction needs to provide the probability scores and </a:t>
            </a:r>
            <a:r>
              <a:rPr lang="en-US" sz="1000" dirty="0" smtClean="0"/>
              <a:t>labels</a:t>
            </a:r>
            <a:r>
              <a:rPr lang="en-US" sz="1000" dirty="0"/>
              <a:t>.</a:t>
            </a:r>
          </a:p>
          <a:p>
            <a:pPr marL="285750" indent="-285750">
              <a:buFont typeface="Arial" panose="020B0604020202020204" pitchFamily="34" charset="0"/>
              <a:buChar char="•"/>
            </a:pPr>
            <a:r>
              <a:rPr lang="en-US" sz="1000" dirty="0"/>
              <a:t>As assumed, it is highly imbalance dataset, so we can have two evaluation </a:t>
            </a:r>
            <a:r>
              <a:rPr lang="en-US" sz="1000" dirty="0" smtClean="0"/>
              <a:t>metrics -  </a:t>
            </a:r>
            <a:r>
              <a:rPr lang="en-US" sz="1000" dirty="0"/>
              <a:t>F1 score and uplift.  </a:t>
            </a:r>
            <a:endParaRPr lang="en-IN" sz="1000" dirty="0"/>
          </a:p>
        </p:txBody>
      </p:sp>
      <p:grpSp>
        <p:nvGrpSpPr>
          <p:cNvPr id="19" name="Group 18"/>
          <p:cNvGrpSpPr/>
          <p:nvPr/>
        </p:nvGrpSpPr>
        <p:grpSpPr>
          <a:xfrm>
            <a:off x="1426515" y="2698469"/>
            <a:ext cx="7412685" cy="2098829"/>
            <a:chOff x="217094" y="2006376"/>
            <a:chExt cx="7520422" cy="3680981"/>
          </a:xfrm>
        </p:grpSpPr>
        <p:sp>
          <p:nvSpPr>
            <p:cNvPr id="6" name="TextBox 3">
              <a:extLst>
                <a:ext uri="{FF2B5EF4-FFF2-40B4-BE49-F238E27FC236}">
                  <a16:creationId xmlns:lc="http://schemas.openxmlformats.org/drawingml/2006/lockedCanvas" xmlns:a16="http://schemas.microsoft.com/office/drawing/2014/main" xmlns="" id="{B641A038-CB25-3942-9311-705864175F98}"/>
                </a:ext>
              </a:extLst>
            </p:cNvPr>
            <p:cNvSpPr txBox="1"/>
            <p:nvPr/>
          </p:nvSpPr>
          <p:spPr>
            <a:xfrm>
              <a:off x="217094" y="3366275"/>
              <a:ext cx="2324447" cy="23210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buFont typeface="+mj-lt"/>
                <a:buAutoNum type="arabicPeriod"/>
              </a:pPr>
              <a:r>
                <a:rPr lang="en-US" sz="800" dirty="0" smtClean="0"/>
                <a:t>Establish the problem statement </a:t>
              </a:r>
            </a:p>
            <a:p>
              <a:pPr marL="228600" indent="-228600">
                <a:buFont typeface="+mj-lt"/>
                <a:buAutoNum type="arabicPeriod"/>
              </a:pPr>
              <a:r>
                <a:rPr lang="en-US" sz="800" dirty="0" smtClean="0"/>
                <a:t>Understand dataset and test hypothesis</a:t>
              </a:r>
              <a:endParaRPr lang="en-US" sz="800" dirty="0"/>
            </a:p>
            <a:p>
              <a:pPr marL="228600" indent="-228600">
                <a:buFont typeface="+mj-lt"/>
                <a:buAutoNum type="arabicPeriod"/>
              </a:pPr>
              <a:r>
                <a:rPr lang="en-US" sz="800" dirty="0"/>
                <a:t>Data </a:t>
              </a:r>
              <a:r>
                <a:rPr lang="en-US" sz="800" dirty="0" smtClean="0"/>
                <a:t>Processing</a:t>
              </a:r>
              <a:endParaRPr lang="en-US" sz="800" dirty="0"/>
            </a:p>
            <a:p>
              <a:pPr marL="228600" indent="-228600">
                <a:buFont typeface="+mj-lt"/>
                <a:buAutoNum type="arabicPeriod"/>
              </a:pPr>
              <a:r>
                <a:rPr lang="en-US" sz="800" dirty="0"/>
                <a:t>Feature Engineering </a:t>
              </a:r>
              <a:r>
                <a:rPr lang="en-US" sz="800" dirty="0" smtClean="0"/>
                <a:t>and feature selection</a:t>
              </a:r>
              <a:endParaRPr lang="en-US" sz="800" dirty="0"/>
            </a:p>
            <a:p>
              <a:pPr marL="228600" indent="-228600">
                <a:buFont typeface="+mj-lt"/>
                <a:buAutoNum type="arabicPeriod"/>
              </a:pPr>
              <a:r>
                <a:rPr lang="en-US" sz="800" dirty="0"/>
                <a:t>Build a baseline model </a:t>
              </a:r>
            </a:p>
            <a:p>
              <a:pPr marL="228600" indent="-228600">
                <a:buFont typeface="+mj-lt"/>
                <a:buAutoNum type="arabicPeriod"/>
              </a:pPr>
              <a:r>
                <a:rPr lang="en-US" sz="800" dirty="0"/>
                <a:t>Train and validate the </a:t>
              </a:r>
              <a:r>
                <a:rPr lang="en-US" sz="800" dirty="0" smtClean="0"/>
                <a:t>model</a:t>
              </a:r>
            </a:p>
            <a:p>
              <a:pPr marL="228600" indent="-228600">
                <a:buFont typeface="+mj-lt"/>
                <a:buAutoNum type="arabicPeriod"/>
              </a:pPr>
              <a:r>
                <a:rPr lang="en-US" sz="800" dirty="0" smtClean="0"/>
                <a:t>Perform experiments for better performance </a:t>
              </a:r>
              <a:endParaRPr lang="en-US" sz="800" dirty="0"/>
            </a:p>
            <a:p>
              <a:pPr marL="228600" indent="-228600">
                <a:buFont typeface="+mj-lt"/>
                <a:buAutoNum type="arabicPeriod"/>
              </a:pPr>
              <a:r>
                <a:rPr lang="en-US" sz="800" dirty="0"/>
                <a:t>Log the experiment results </a:t>
              </a:r>
            </a:p>
            <a:p>
              <a:pPr marL="228600" indent="-228600">
                <a:buFont typeface="+mj-lt"/>
                <a:buAutoNum type="arabicPeriod"/>
              </a:pPr>
              <a:r>
                <a:rPr lang="en-US" sz="800" dirty="0"/>
                <a:t>Choose the best model </a:t>
              </a:r>
            </a:p>
            <a:p>
              <a:pPr marL="228600" indent="-228600">
                <a:buFont typeface="+mj-lt"/>
                <a:buAutoNum type="arabicPeriod"/>
              </a:pPr>
              <a:r>
                <a:rPr lang="en-US" sz="800" dirty="0"/>
                <a:t>Save the model. </a:t>
              </a:r>
            </a:p>
          </p:txBody>
        </p:sp>
        <p:sp>
          <p:nvSpPr>
            <p:cNvPr id="7" name="TextBox 3">
              <a:extLst>
                <a:ext uri="{FF2B5EF4-FFF2-40B4-BE49-F238E27FC236}">
                  <a16:creationId xmlns:lc="http://schemas.openxmlformats.org/drawingml/2006/lockedCanvas" xmlns:a16="http://schemas.microsoft.com/office/drawing/2014/main" xmlns="" id="{B641A038-CB25-3942-9311-705864175F98}"/>
                </a:ext>
              </a:extLst>
            </p:cNvPr>
            <p:cNvSpPr txBox="1"/>
            <p:nvPr/>
          </p:nvSpPr>
          <p:spPr>
            <a:xfrm>
              <a:off x="2800068" y="3366274"/>
              <a:ext cx="2325168" cy="23210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buFont typeface="+mj-lt"/>
                <a:buAutoNum type="arabicPeriod"/>
              </a:pPr>
              <a:r>
                <a:rPr lang="en-US" sz="800" dirty="0" smtClean="0"/>
                <a:t>Choose the deployment method</a:t>
              </a:r>
            </a:p>
            <a:p>
              <a:pPr marL="228600" indent="-228600">
                <a:buFont typeface="+mj-lt"/>
                <a:buAutoNum type="arabicPeriod"/>
              </a:pPr>
              <a:r>
                <a:rPr lang="en-US" sz="800" dirty="0" smtClean="0"/>
                <a:t>Build data pipeline </a:t>
              </a:r>
            </a:p>
            <a:p>
              <a:pPr marL="228600" indent="-228600">
                <a:buFont typeface="+mj-lt"/>
                <a:buAutoNum type="arabicPeriod"/>
              </a:pPr>
              <a:r>
                <a:rPr lang="en-US" sz="800" dirty="0" smtClean="0"/>
                <a:t>Build feature engineering pipeline </a:t>
              </a:r>
            </a:p>
            <a:p>
              <a:pPr marL="228600" indent="-228600">
                <a:buFont typeface="+mj-lt"/>
                <a:buAutoNum type="arabicPeriod"/>
              </a:pPr>
              <a:r>
                <a:rPr lang="en-US" sz="800" dirty="0"/>
                <a:t>Build model repository </a:t>
              </a:r>
            </a:p>
            <a:p>
              <a:pPr marL="228600" indent="-228600">
                <a:buFont typeface="+mj-lt"/>
                <a:buAutoNum type="arabicPeriod"/>
              </a:pPr>
              <a:r>
                <a:rPr lang="en-US" sz="800" dirty="0" smtClean="0"/>
                <a:t>Build </a:t>
              </a:r>
              <a:r>
                <a:rPr lang="en-US" sz="800" dirty="0"/>
                <a:t>a </a:t>
              </a:r>
              <a:r>
                <a:rPr lang="en-US" sz="800" dirty="0" smtClean="0"/>
                <a:t>inference pipeline </a:t>
              </a:r>
            </a:p>
            <a:p>
              <a:pPr marL="228600" indent="-228600">
                <a:buFont typeface="+mj-lt"/>
                <a:buAutoNum type="arabicPeriod"/>
              </a:pPr>
              <a:r>
                <a:rPr lang="en-US" sz="800" dirty="0" smtClean="0"/>
                <a:t>Build interpretability pipeline</a:t>
              </a:r>
              <a:endParaRPr lang="en-US" sz="800" dirty="0"/>
            </a:p>
            <a:p>
              <a:pPr marL="228600" indent="-228600">
                <a:buFont typeface="+mj-lt"/>
                <a:buAutoNum type="arabicPeriod"/>
              </a:pPr>
              <a:r>
                <a:rPr lang="en-US" sz="800" dirty="0" smtClean="0"/>
                <a:t>Build endpoints</a:t>
              </a:r>
              <a:endParaRPr lang="en-US" sz="800" dirty="0"/>
            </a:p>
            <a:p>
              <a:pPr marL="228600" indent="-228600">
                <a:buFont typeface="+mj-lt"/>
                <a:buAutoNum type="arabicPeriod"/>
              </a:pPr>
              <a:r>
                <a:rPr lang="en-US" sz="800" dirty="0"/>
                <a:t>Expose the </a:t>
              </a:r>
              <a:r>
                <a:rPr lang="en-US" sz="800" dirty="0" smtClean="0"/>
                <a:t>endpoint</a:t>
              </a:r>
              <a:endParaRPr lang="en-US" sz="800" dirty="0"/>
            </a:p>
            <a:p>
              <a:pPr marL="228600" indent="-228600">
                <a:buFont typeface="+mj-lt"/>
                <a:buAutoNum type="arabicPeriod"/>
              </a:pPr>
              <a:r>
                <a:rPr lang="en-US" sz="800" dirty="0" smtClean="0"/>
                <a:t>Test the pipeline and endpoint integration</a:t>
              </a:r>
              <a:endParaRPr lang="en-US" sz="800" dirty="0"/>
            </a:p>
            <a:p>
              <a:pPr marL="228600" indent="-228600">
                <a:buFont typeface="+mj-lt"/>
                <a:buAutoNum type="arabicPeriod"/>
              </a:pPr>
              <a:r>
                <a:rPr lang="en-US" sz="800" dirty="0"/>
                <a:t>Log the results  </a:t>
              </a:r>
            </a:p>
          </p:txBody>
        </p:sp>
        <p:sp>
          <p:nvSpPr>
            <p:cNvPr id="8" name="TextBox 3">
              <a:extLst>
                <a:ext uri="{FF2B5EF4-FFF2-40B4-BE49-F238E27FC236}">
                  <a16:creationId xmlns:lc="http://schemas.openxmlformats.org/drawingml/2006/lockedCanvas" xmlns:a16="http://schemas.microsoft.com/office/drawing/2014/main" xmlns="" id="{B641A038-CB25-3942-9311-705864175F98}"/>
                </a:ext>
              </a:extLst>
            </p:cNvPr>
            <p:cNvSpPr txBox="1"/>
            <p:nvPr/>
          </p:nvSpPr>
          <p:spPr>
            <a:xfrm>
              <a:off x="5383764" y="3308452"/>
              <a:ext cx="2324447" cy="16733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buFont typeface="+mj-lt"/>
                <a:buAutoNum type="arabicPeriod"/>
              </a:pPr>
              <a:r>
                <a:rPr lang="en-US" sz="800" dirty="0" smtClean="0"/>
                <a:t>Spin up and test the environment</a:t>
              </a:r>
            </a:p>
            <a:p>
              <a:pPr marL="228600" indent="-228600">
                <a:buFont typeface="+mj-lt"/>
                <a:buAutoNum type="arabicPeriod"/>
              </a:pPr>
              <a:r>
                <a:rPr lang="en-US" sz="800" dirty="0" smtClean="0"/>
                <a:t>Validate pipelines </a:t>
              </a:r>
            </a:p>
            <a:p>
              <a:pPr marL="228600" indent="-228600">
                <a:buFont typeface="+mj-lt"/>
                <a:buAutoNum type="arabicPeriod"/>
              </a:pPr>
              <a:r>
                <a:rPr lang="en-US" sz="800" dirty="0" smtClean="0"/>
                <a:t>Deploy the pipelines</a:t>
              </a:r>
              <a:endParaRPr lang="en-US" sz="800" dirty="0"/>
            </a:p>
            <a:p>
              <a:pPr marL="228600" indent="-228600">
                <a:buFont typeface="+mj-lt"/>
                <a:buAutoNum type="arabicPeriod"/>
              </a:pPr>
              <a:r>
                <a:rPr lang="en-US" sz="800" dirty="0"/>
                <a:t>Expose the </a:t>
              </a:r>
              <a:r>
                <a:rPr lang="en-US" sz="800" dirty="0" smtClean="0"/>
                <a:t>endpoint</a:t>
              </a:r>
              <a:endParaRPr lang="en-US" sz="800" dirty="0"/>
            </a:p>
            <a:p>
              <a:pPr marL="228600" indent="-228600">
                <a:buFont typeface="+mj-lt"/>
                <a:buAutoNum type="arabicPeriod"/>
              </a:pPr>
              <a:r>
                <a:rPr lang="en-US" sz="800" dirty="0" smtClean="0"/>
                <a:t>Test the system </a:t>
              </a:r>
            </a:p>
            <a:p>
              <a:pPr marL="228600" indent="-228600">
                <a:buFont typeface="+mj-lt"/>
                <a:buAutoNum type="arabicPeriod"/>
              </a:pPr>
              <a:r>
                <a:rPr lang="en-US" sz="800" dirty="0" smtClean="0"/>
                <a:t>Setup the model monitoring process</a:t>
              </a:r>
            </a:p>
            <a:p>
              <a:pPr marL="228600" indent="-228600">
                <a:buFont typeface="+mj-lt"/>
                <a:buAutoNum type="arabicPeriod"/>
              </a:pPr>
              <a:r>
                <a:rPr lang="en-US" sz="800" dirty="0" smtClean="0"/>
                <a:t>Establish </a:t>
              </a:r>
              <a:r>
                <a:rPr lang="en-US" sz="800" dirty="0"/>
                <a:t>m</a:t>
              </a:r>
              <a:r>
                <a:rPr lang="en-US" sz="800" dirty="0" smtClean="0"/>
                <a:t>odel retraining and testing</a:t>
              </a:r>
              <a:endParaRPr lang="en-US" sz="800" dirty="0"/>
            </a:p>
          </p:txBody>
        </p:sp>
        <p:sp>
          <p:nvSpPr>
            <p:cNvPr id="13" name="Chevron 103">
              <a:extLst>
                <a:ext uri="{FF2B5EF4-FFF2-40B4-BE49-F238E27FC236}">
                  <a16:creationId xmlns="" xmlns:a16="http://schemas.microsoft.com/office/drawing/2014/main" id="{9D0E74FF-95BB-4765-BCBB-4C3A71E9F15C}"/>
                </a:ext>
              </a:extLst>
            </p:cNvPr>
            <p:cNvSpPr/>
            <p:nvPr/>
          </p:nvSpPr>
          <p:spPr>
            <a:xfrm>
              <a:off x="5361692" y="2006376"/>
              <a:ext cx="2375824" cy="295453"/>
            </a:xfrm>
            <a:prstGeom prst="chevron">
              <a:avLst/>
            </a:prstGeom>
            <a:solidFill>
              <a:srgbClr val="DF7A1C"/>
            </a:solidFill>
            <a:ln w="3175" cap="flat" cmpd="sng" algn="ctr">
              <a:noFill/>
              <a:prstDash val="dash"/>
              <a:round/>
              <a:headEnd type="none" w="med" len="med"/>
              <a:tailEnd type="none" w="med" len="med"/>
            </a:ln>
            <a:effectLst/>
          </p:spPr>
          <p:txBody>
            <a:bodyPr lIns="119939" tIns="59971" rIns="119939" bIns="59971" anchor="ctr"/>
            <a:lstStyle/>
            <a:p>
              <a:pPr algn="ctr" defTabSz="1199513" eaLnBrk="0" fontAlgn="base" hangingPunct="0">
                <a:lnSpc>
                  <a:spcPct val="110000"/>
                </a:lnSpc>
                <a:spcBef>
                  <a:spcPct val="0"/>
                </a:spcBef>
                <a:spcAft>
                  <a:spcPct val="0"/>
                </a:spcAft>
              </a:pPr>
              <a:r>
                <a:rPr lang="en-IN" sz="800" b="1" dirty="0" smtClean="0">
                  <a:solidFill>
                    <a:prstClr val="white"/>
                  </a:solidFill>
                  <a:latin typeface="Corbel" panose="020B0503020204020204" pitchFamily="34" charset="0"/>
                  <a:ea typeface="ＭＳ Ｐゴシック" pitchFamily="34" charset="-128"/>
                </a:rPr>
                <a:t>Production Phase</a:t>
              </a:r>
              <a:endParaRPr lang="en-IN" sz="800" b="1" dirty="0">
                <a:solidFill>
                  <a:prstClr val="white"/>
                </a:solidFill>
                <a:latin typeface="Corbel" panose="020B0503020204020204" pitchFamily="34" charset="0"/>
                <a:ea typeface="ＭＳ Ｐゴシック" pitchFamily="34" charset="-128"/>
              </a:endParaRPr>
            </a:p>
          </p:txBody>
        </p:sp>
        <p:sp>
          <p:nvSpPr>
            <p:cNvPr id="14" name="Chevron 104">
              <a:extLst>
                <a:ext uri="{FF2B5EF4-FFF2-40B4-BE49-F238E27FC236}">
                  <a16:creationId xmlns="" xmlns:a16="http://schemas.microsoft.com/office/drawing/2014/main" id="{602123EE-52CC-4C11-AAC5-DED3A8625C6F}"/>
                </a:ext>
              </a:extLst>
            </p:cNvPr>
            <p:cNvSpPr/>
            <p:nvPr/>
          </p:nvSpPr>
          <p:spPr>
            <a:xfrm>
              <a:off x="2715677" y="2006376"/>
              <a:ext cx="2470691" cy="295453"/>
            </a:xfrm>
            <a:prstGeom prst="chevron">
              <a:avLst/>
            </a:prstGeom>
            <a:solidFill>
              <a:srgbClr val="0099CC"/>
            </a:solidFill>
            <a:ln w="3175" cap="flat" cmpd="sng" algn="ctr">
              <a:noFill/>
              <a:prstDash val="dash"/>
              <a:round/>
              <a:headEnd type="none" w="med" len="med"/>
              <a:tailEnd type="none" w="med" len="med"/>
            </a:ln>
            <a:effectLst/>
          </p:spPr>
          <p:txBody>
            <a:bodyPr lIns="119939" tIns="59971" rIns="119939" bIns="59971" anchor="ctr"/>
            <a:lstStyle/>
            <a:p>
              <a:pPr algn="ctr" defTabSz="1199513" eaLnBrk="0" fontAlgn="base" hangingPunct="0">
                <a:lnSpc>
                  <a:spcPct val="110000"/>
                </a:lnSpc>
                <a:spcBef>
                  <a:spcPct val="0"/>
                </a:spcBef>
                <a:spcAft>
                  <a:spcPct val="0"/>
                </a:spcAft>
              </a:pPr>
              <a:r>
                <a:rPr lang="en-IN" sz="800" b="1" dirty="0" smtClean="0">
                  <a:solidFill>
                    <a:prstClr val="white"/>
                  </a:solidFill>
                  <a:latin typeface="Corbel" panose="020B0503020204020204" pitchFamily="34" charset="0"/>
                  <a:ea typeface="ＭＳ Ｐゴシック" charset="-128"/>
                </a:rPr>
                <a:t>ML Pipeline Development Phase</a:t>
              </a:r>
              <a:endParaRPr lang="en-IN" sz="800" b="1" dirty="0">
                <a:solidFill>
                  <a:prstClr val="white"/>
                </a:solidFill>
                <a:latin typeface="Corbel" panose="020B0503020204020204" pitchFamily="34" charset="0"/>
                <a:ea typeface="ＭＳ Ｐゴシック" charset="-128"/>
              </a:endParaRPr>
            </a:p>
          </p:txBody>
        </p:sp>
        <p:sp>
          <p:nvSpPr>
            <p:cNvPr id="15" name="Chevron 105">
              <a:extLst>
                <a:ext uri="{FF2B5EF4-FFF2-40B4-BE49-F238E27FC236}">
                  <a16:creationId xmlns="" xmlns:a16="http://schemas.microsoft.com/office/drawing/2014/main" id="{143F8BB5-70CC-46A6-9414-AFDABD86E9CD}"/>
                </a:ext>
              </a:extLst>
            </p:cNvPr>
            <p:cNvSpPr/>
            <p:nvPr/>
          </p:nvSpPr>
          <p:spPr>
            <a:xfrm>
              <a:off x="217094" y="2024002"/>
              <a:ext cx="2438400" cy="283836"/>
            </a:xfrm>
            <a:prstGeom prst="chevron">
              <a:avLst/>
            </a:prstGeom>
            <a:solidFill>
              <a:srgbClr val="72CDF4"/>
            </a:solidFill>
            <a:ln w="3175">
              <a:noFill/>
              <a:prstDash val="dash"/>
              <a:miter lim="800000"/>
              <a:headEnd/>
              <a:tailEnd/>
            </a:ln>
            <a:effectLst/>
          </p:spPr>
          <p:txBody>
            <a:bodyPr wrap="square" lIns="119939" tIns="59971" rIns="119939" bIns="59971" anchor="ctr"/>
            <a:lstStyle/>
            <a:p>
              <a:pPr algn="ctr"/>
              <a:r>
                <a:rPr lang="en-US" sz="800" b="1" dirty="0">
                  <a:solidFill>
                    <a:prstClr val="white"/>
                  </a:solidFill>
                  <a:latin typeface="Corbel" panose="020B0503020204020204" pitchFamily="34" charset="0"/>
                  <a:ea typeface="ＭＳ Ｐゴシック" charset="-128"/>
                </a:rPr>
                <a:t>R&amp;D phase</a:t>
              </a:r>
              <a:endParaRPr lang="en-IN" sz="800" b="1" dirty="0">
                <a:solidFill>
                  <a:prstClr val="white"/>
                </a:solidFill>
                <a:latin typeface="Corbel" panose="020B0503020204020204" pitchFamily="34" charset="0"/>
                <a:ea typeface="ＭＳ Ｐゴシック" charset="-128"/>
              </a:endParaRPr>
            </a:p>
          </p:txBody>
        </p:sp>
        <p:sp>
          <p:nvSpPr>
            <p:cNvPr id="4" name="Rounded Rectangle 3"/>
            <p:cNvSpPr/>
            <p:nvPr/>
          </p:nvSpPr>
          <p:spPr>
            <a:xfrm>
              <a:off x="217094" y="2381250"/>
              <a:ext cx="2324447"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This phase is a discovery phase and we need to understand what all we need,  to build Churn model.</a:t>
              </a:r>
            </a:p>
            <a:p>
              <a:pPr algn="ctr"/>
              <a:r>
                <a:rPr lang="en-US" sz="800" dirty="0" smtClean="0"/>
                <a:t> Outcome – Select the best model for churn</a:t>
              </a:r>
              <a:endParaRPr lang="en-IN" sz="800" dirty="0"/>
            </a:p>
          </p:txBody>
        </p:sp>
        <p:sp>
          <p:nvSpPr>
            <p:cNvPr id="17" name="Rounded Rectangle 16"/>
            <p:cNvSpPr/>
            <p:nvPr/>
          </p:nvSpPr>
          <p:spPr>
            <a:xfrm>
              <a:off x="2775124" y="2372072"/>
              <a:ext cx="2324447"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This phase </a:t>
              </a:r>
              <a:r>
                <a:rPr lang="en-US" sz="800" dirty="0" smtClean="0"/>
                <a:t>focuses on alignment of the end to end model development cycle by building the pipelines and automation. </a:t>
              </a:r>
              <a:endParaRPr lang="en-IN" sz="800" dirty="0"/>
            </a:p>
          </p:txBody>
        </p:sp>
        <p:sp>
          <p:nvSpPr>
            <p:cNvPr id="18" name="Rounded Rectangle 17"/>
            <p:cNvSpPr/>
            <p:nvPr/>
          </p:nvSpPr>
          <p:spPr>
            <a:xfrm>
              <a:off x="5383763" y="2388437"/>
              <a:ext cx="2324447"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This phase focuses on </a:t>
              </a:r>
              <a:r>
                <a:rPr lang="en-US" sz="800" dirty="0" smtClean="0"/>
                <a:t>deploying the model and post deployment activities</a:t>
              </a:r>
              <a:endParaRPr lang="en-IN" sz="800" dirty="0"/>
            </a:p>
            <a:p>
              <a:pPr algn="ctr"/>
              <a:endParaRPr lang="en-IN" sz="800" dirty="0"/>
            </a:p>
          </p:txBody>
        </p:sp>
      </p:grpSp>
      <p:grpSp>
        <p:nvGrpSpPr>
          <p:cNvPr id="20" name="Group 19"/>
          <p:cNvGrpSpPr/>
          <p:nvPr/>
        </p:nvGrpSpPr>
        <p:grpSpPr>
          <a:xfrm>
            <a:off x="3183981" y="771718"/>
            <a:ext cx="5589625" cy="1595481"/>
            <a:chOff x="-81195" y="819150"/>
            <a:chExt cx="8652835" cy="3066772"/>
          </a:xfrm>
        </p:grpSpPr>
        <p:sp>
          <p:nvSpPr>
            <p:cNvPr id="21" name="Rectangle 20"/>
            <p:cNvSpPr/>
            <p:nvPr/>
          </p:nvSpPr>
          <p:spPr>
            <a:xfrm>
              <a:off x="1143000" y="819150"/>
              <a:ext cx="73914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700" dirty="0"/>
            </a:p>
          </p:txBody>
        </p:sp>
        <p:sp>
          <p:nvSpPr>
            <p:cNvPr id="22" name="Rectangle 21"/>
            <p:cNvSpPr/>
            <p:nvPr/>
          </p:nvSpPr>
          <p:spPr>
            <a:xfrm>
              <a:off x="1117600" y="2971522"/>
              <a:ext cx="7391400"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sz="700"/>
            </a:p>
          </p:txBody>
        </p:sp>
        <p:sp>
          <p:nvSpPr>
            <p:cNvPr id="23" name="Rectangle 22"/>
            <p:cNvSpPr/>
            <p:nvPr/>
          </p:nvSpPr>
          <p:spPr>
            <a:xfrm>
              <a:off x="1143000" y="1894959"/>
              <a:ext cx="7391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700"/>
            </a:p>
          </p:txBody>
        </p:sp>
        <p:sp>
          <p:nvSpPr>
            <p:cNvPr id="24" name="Rounded Rectangle 23"/>
            <p:cNvSpPr/>
            <p:nvPr/>
          </p:nvSpPr>
          <p:spPr>
            <a:xfrm>
              <a:off x="1447800" y="971550"/>
              <a:ext cx="1219200" cy="60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smtClean="0"/>
                <a:t>Data cleaning</a:t>
              </a:r>
              <a:endParaRPr lang="en-IN" sz="700" dirty="0"/>
            </a:p>
          </p:txBody>
        </p:sp>
        <p:sp>
          <p:nvSpPr>
            <p:cNvPr id="25" name="Rounded Rectangle 24"/>
            <p:cNvSpPr/>
            <p:nvPr/>
          </p:nvSpPr>
          <p:spPr>
            <a:xfrm>
              <a:off x="2803719" y="971550"/>
              <a:ext cx="1219200" cy="60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smtClean="0"/>
                <a:t>Data Transformation</a:t>
              </a:r>
              <a:endParaRPr lang="en-IN" sz="700" dirty="0"/>
            </a:p>
          </p:txBody>
        </p:sp>
        <p:sp>
          <p:nvSpPr>
            <p:cNvPr id="26" name="Rounded Rectangle 25"/>
            <p:cNvSpPr/>
            <p:nvPr/>
          </p:nvSpPr>
          <p:spPr>
            <a:xfrm>
              <a:off x="4229100" y="998584"/>
              <a:ext cx="1219200" cy="60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smtClean="0"/>
                <a:t>Data Validation</a:t>
              </a:r>
              <a:endParaRPr lang="en-IN" sz="700" dirty="0"/>
            </a:p>
          </p:txBody>
        </p:sp>
        <p:sp>
          <p:nvSpPr>
            <p:cNvPr id="27" name="Rounded Rectangle 26"/>
            <p:cNvSpPr/>
            <p:nvPr/>
          </p:nvSpPr>
          <p:spPr>
            <a:xfrm>
              <a:off x="5635819" y="998584"/>
              <a:ext cx="1219200" cy="60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smtClean="0"/>
                <a:t>Feature Engineering</a:t>
              </a:r>
              <a:endParaRPr lang="en-IN" sz="700" dirty="0"/>
            </a:p>
          </p:txBody>
        </p:sp>
        <p:sp>
          <p:nvSpPr>
            <p:cNvPr id="28" name="Rounded Rectangle 27"/>
            <p:cNvSpPr/>
            <p:nvPr/>
          </p:nvSpPr>
          <p:spPr>
            <a:xfrm>
              <a:off x="7042538" y="1002546"/>
              <a:ext cx="1219200" cy="60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smtClean="0"/>
                <a:t>Feature Selection</a:t>
              </a:r>
              <a:endParaRPr lang="en-IN" sz="700" dirty="0"/>
            </a:p>
          </p:txBody>
        </p:sp>
        <p:sp>
          <p:nvSpPr>
            <p:cNvPr id="29" name="Rounded Rectangle 28"/>
            <p:cNvSpPr/>
            <p:nvPr/>
          </p:nvSpPr>
          <p:spPr>
            <a:xfrm>
              <a:off x="1447800" y="2030664"/>
              <a:ext cx="1219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smtClean="0"/>
                <a:t>Building model</a:t>
              </a:r>
              <a:endParaRPr lang="en-IN" sz="700" dirty="0"/>
            </a:p>
          </p:txBody>
        </p:sp>
        <p:sp>
          <p:nvSpPr>
            <p:cNvPr id="30" name="Rounded Rectangle 29"/>
            <p:cNvSpPr/>
            <p:nvPr/>
          </p:nvSpPr>
          <p:spPr>
            <a:xfrm>
              <a:off x="2803719" y="2030664"/>
              <a:ext cx="1219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smtClean="0"/>
                <a:t>Training and optimization </a:t>
              </a:r>
              <a:endParaRPr lang="en-IN" sz="700" dirty="0"/>
            </a:p>
          </p:txBody>
        </p:sp>
        <p:sp>
          <p:nvSpPr>
            <p:cNvPr id="31" name="Rounded Rectangle 30"/>
            <p:cNvSpPr/>
            <p:nvPr/>
          </p:nvSpPr>
          <p:spPr>
            <a:xfrm>
              <a:off x="4229100" y="2057698"/>
              <a:ext cx="1219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smtClean="0"/>
                <a:t>Model Validation</a:t>
              </a:r>
              <a:endParaRPr lang="en-IN" sz="700" dirty="0"/>
            </a:p>
          </p:txBody>
        </p:sp>
        <p:sp>
          <p:nvSpPr>
            <p:cNvPr id="32" name="Rounded Rectangle 31"/>
            <p:cNvSpPr/>
            <p:nvPr/>
          </p:nvSpPr>
          <p:spPr>
            <a:xfrm>
              <a:off x="5635819" y="2057698"/>
              <a:ext cx="1219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smtClean="0"/>
                <a:t>Model Interpretability </a:t>
              </a:r>
              <a:endParaRPr lang="en-IN" sz="700" dirty="0"/>
            </a:p>
          </p:txBody>
        </p:sp>
        <p:sp>
          <p:nvSpPr>
            <p:cNvPr id="33" name="Rounded Rectangle 32"/>
            <p:cNvSpPr/>
            <p:nvPr/>
          </p:nvSpPr>
          <p:spPr>
            <a:xfrm>
              <a:off x="7042538" y="2061660"/>
              <a:ext cx="121920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smtClean="0"/>
                <a:t>Model Selection</a:t>
              </a:r>
              <a:endParaRPr lang="en-IN" sz="700" dirty="0"/>
            </a:p>
          </p:txBody>
        </p:sp>
        <p:sp>
          <p:nvSpPr>
            <p:cNvPr id="34" name="Rounded Rectangle 33"/>
            <p:cNvSpPr/>
            <p:nvPr/>
          </p:nvSpPr>
          <p:spPr>
            <a:xfrm>
              <a:off x="1453285" y="3112643"/>
              <a:ext cx="12192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Deployment</a:t>
              </a:r>
              <a:endParaRPr lang="en-IN" sz="700" dirty="0"/>
            </a:p>
          </p:txBody>
        </p:sp>
        <p:sp>
          <p:nvSpPr>
            <p:cNvPr id="35" name="Rounded Rectangle 34"/>
            <p:cNvSpPr/>
            <p:nvPr/>
          </p:nvSpPr>
          <p:spPr>
            <a:xfrm>
              <a:off x="2868471" y="3123922"/>
              <a:ext cx="12192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Model Serving / Inference </a:t>
              </a:r>
              <a:endParaRPr lang="en-IN" sz="700" dirty="0"/>
            </a:p>
          </p:txBody>
        </p:sp>
        <p:sp>
          <p:nvSpPr>
            <p:cNvPr id="36" name="Rounded Rectangle 35"/>
            <p:cNvSpPr/>
            <p:nvPr/>
          </p:nvSpPr>
          <p:spPr>
            <a:xfrm>
              <a:off x="4296594" y="3159206"/>
              <a:ext cx="12192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Monitoring &amp; logging</a:t>
              </a:r>
              <a:endParaRPr lang="en-IN" sz="700" dirty="0"/>
            </a:p>
          </p:txBody>
        </p:sp>
        <p:sp>
          <p:nvSpPr>
            <p:cNvPr id="37" name="Rounded Rectangle 36"/>
            <p:cNvSpPr/>
            <p:nvPr/>
          </p:nvSpPr>
          <p:spPr>
            <a:xfrm>
              <a:off x="5698842" y="3153431"/>
              <a:ext cx="12192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Active Feedback/ Improvement </a:t>
              </a:r>
              <a:endParaRPr lang="en-IN" sz="700" dirty="0"/>
            </a:p>
          </p:txBody>
        </p:sp>
        <p:sp>
          <p:nvSpPr>
            <p:cNvPr id="38" name="Rounded Rectangle 37"/>
            <p:cNvSpPr/>
            <p:nvPr/>
          </p:nvSpPr>
          <p:spPr>
            <a:xfrm>
              <a:off x="7067311" y="3157393"/>
              <a:ext cx="12192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smtClean="0"/>
                <a:t>Ready for re-training </a:t>
              </a:r>
              <a:endParaRPr lang="en-IN" sz="700" dirty="0"/>
            </a:p>
          </p:txBody>
        </p:sp>
        <p:sp>
          <p:nvSpPr>
            <p:cNvPr id="39" name="Right Arrow 38"/>
            <p:cNvSpPr/>
            <p:nvPr/>
          </p:nvSpPr>
          <p:spPr>
            <a:xfrm>
              <a:off x="1447800" y="879655"/>
              <a:ext cx="6991111" cy="91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40" name="Right Arrow 39"/>
            <p:cNvSpPr/>
            <p:nvPr/>
          </p:nvSpPr>
          <p:spPr>
            <a:xfrm>
              <a:off x="1410638" y="1946454"/>
              <a:ext cx="6991111" cy="91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41" name="Right Arrow 40"/>
            <p:cNvSpPr/>
            <p:nvPr/>
          </p:nvSpPr>
          <p:spPr>
            <a:xfrm>
              <a:off x="1447800" y="3021473"/>
              <a:ext cx="6991111" cy="9189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700"/>
            </a:p>
          </p:txBody>
        </p:sp>
        <p:sp>
          <p:nvSpPr>
            <p:cNvPr id="42" name="TextBox 41"/>
            <p:cNvSpPr txBox="1"/>
            <p:nvPr/>
          </p:nvSpPr>
          <p:spPr>
            <a:xfrm rot="16200000">
              <a:off x="906117" y="1070926"/>
              <a:ext cx="778571" cy="295939"/>
            </a:xfrm>
            <a:prstGeom prst="rect">
              <a:avLst/>
            </a:prstGeom>
            <a:noFill/>
          </p:spPr>
          <p:txBody>
            <a:bodyPr wrap="square" rtlCol="0">
              <a:spAutoFit/>
            </a:bodyPr>
            <a:lstStyle/>
            <a:p>
              <a:r>
                <a:rPr lang="en-US" sz="700" dirty="0" smtClean="0"/>
                <a:t>Data</a:t>
              </a:r>
              <a:endParaRPr lang="en-IN" sz="700" dirty="0"/>
            </a:p>
          </p:txBody>
        </p:sp>
        <p:sp>
          <p:nvSpPr>
            <p:cNvPr id="43" name="TextBox 42"/>
            <p:cNvSpPr txBox="1"/>
            <p:nvPr/>
          </p:nvSpPr>
          <p:spPr>
            <a:xfrm rot="16200000">
              <a:off x="823097" y="2127875"/>
              <a:ext cx="877148" cy="309689"/>
            </a:xfrm>
            <a:prstGeom prst="rect">
              <a:avLst/>
            </a:prstGeom>
            <a:noFill/>
          </p:spPr>
          <p:txBody>
            <a:bodyPr wrap="square" rtlCol="0">
              <a:spAutoFit/>
            </a:bodyPr>
            <a:lstStyle/>
            <a:p>
              <a:r>
                <a:rPr lang="en-US" sz="700" dirty="0" smtClean="0"/>
                <a:t>Model</a:t>
              </a:r>
              <a:endParaRPr lang="en-IN" sz="700" dirty="0"/>
            </a:p>
          </p:txBody>
        </p:sp>
        <p:sp>
          <p:nvSpPr>
            <p:cNvPr id="44" name="TextBox 43"/>
            <p:cNvSpPr txBox="1"/>
            <p:nvPr/>
          </p:nvSpPr>
          <p:spPr>
            <a:xfrm rot="16200000">
              <a:off x="791217" y="3210538"/>
              <a:ext cx="903993" cy="295939"/>
            </a:xfrm>
            <a:prstGeom prst="rect">
              <a:avLst/>
            </a:prstGeom>
            <a:noFill/>
          </p:spPr>
          <p:txBody>
            <a:bodyPr wrap="square" rtlCol="0">
              <a:spAutoFit/>
            </a:bodyPr>
            <a:lstStyle/>
            <a:p>
              <a:r>
                <a:rPr lang="en-US" sz="700" dirty="0" smtClean="0"/>
                <a:t>Serving</a:t>
              </a:r>
              <a:endParaRPr lang="en-IN" sz="700" dirty="0"/>
            </a:p>
          </p:txBody>
        </p:sp>
        <p:sp>
          <p:nvSpPr>
            <p:cNvPr id="45" name="Rounded Rectangle 44"/>
            <p:cNvSpPr/>
            <p:nvPr/>
          </p:nvSpPr>
          <p:spPr>
            <a:xfrm>
              <a:off x="-54880" y="834539"/>
              <a:ext cx="1111722" cy="789034"/>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700" dirty="0" err="1"/>
                <a:t>Pyspark</a:t>
              </a:r>
              <a:endParaRPr lang="en-IN" sz="700" dirty="0"/>
            </a:p>
          </p:txBody>
        </p:sp>
        <p:sp>
          <p:nvSpPr>
            <p:cNvPr id="46" name="Rounded Rectangle 45"/>
            <p:cNvSpPr/>
            <p:nvPr/>
          </p:nvSpPr>
          <p:spPr>
            <a:xfrm>
              <a:off x="-81195" y="1967982"/>
              <a:ext cx="1164928" cy="78903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700" dirty="0" err="1">
                  <a:solidFill>
                    <a:schemeClr val="dk1"/>
                  </a:solidFill>
                </a:rPr>
                <a:t>Pyspark</a:t>
              </a:r>
              <a:r>
                <a:rPr lang="en-US" sz="700" dirty="0">
                  <a:solidFill>
                    <a:schemeClr val="dk1"/>
                  </a:solidFill>
                </a:rPr>
                <a:t>, pandas, </a:t>
              </a:r>
              <a:r>
                <a:rPr lang="en-US" sz="700" dirty="0" err="1">
                  <a:solidFill>
                    <a:schemeClr val="dk1"/>
                  </a:solidFill>
                </a:rPr>
                <a:t>shap</a:t>
              </a:r>
              <a:r>
                <a:rPr lang="en-US" sz="700" dirty="0" smtClean="0">
                  <a:solidFill>
                    <a:schemeClr val="dk1"/>
                  </a:solidFill>
                </a:rPr>
                <a:t>, </a:t>
              </a:r>
              <a:r>
                <a:rPr lang="en-US" sz="700" dirty="0" err="1" smtClean="0">
                  <a:solidFill>
                    <a:schemeClr val="dk1"/>
                  </a:solidFill>
                </a:rPr>
                <a:t>xgboost</a:t>
              </a:r>
              <a:r>
                <a:rPr lang="en-US" sz="700" dirty="0" smtClean="0">
                  <a:solidFill>
                    <a:schemeClr val="dk1"/>
                  </a:solidFill>
                </a:rPr>
                <a:t> </a:t>
              </a:r>
              <a:r>
                <a:rPr lang="en-US" sz="700" dirty="0" err="1">
                  <a:solidFill>
                    <a:schemeClr val="dk1"/>
                  </a:solidFill>
                </a:rPr>
                <a:t>sklearn</a:t>
              </a:r>
              <a:endParaRPr lang="en-IN" sz="700" dirty="0">
                <a:solidFill>
                  <a:schemeClr val="dk1"/>
                </a:solidFill>
              </a:endParaRPr>
            </a:p>
          </p:txBody>
        </p:sp>
        <p:sp>
          <p:nvSpPr>
            <p:cNvPr id="47" name="Rounded Rectangle 46"/>
            <p:cNvSpPr/>
            <p:nvPr/>
          </p:nvSpPr>
          <p:spPr>
            <a:xfrm>
              <a:off x="-54880" y="3021472"/>
              <a:ext cx="1111722" cy="78903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700" dirty="0" err="1">
                  <a:solidFill>
                    <a:schemeClr val="dk1"/>
                  </a:solidFill>
                </a:rPr>
                <a:t>MLFlow</a:t>
              </a:r>
              <a:r>
                <a:rPr lang="en-US" sz="700" dirty="0">
                  <a:solidFill>
                    <a:schemeClr val="dk1"/>
                  </a:solidFill>
                </a:rPr>
                <a:t>, </a:t>
              </a:r>
              <a:r>
                <a:rPr lang="en-US" sz="700" dirty="0" err="1">
                  <a:solidFill>
                    <a:schemeClr val="dk1"/>
                  </a:solidFill>
                </a:rPr>
                <a:t>Grafana</a:t>
              </a:r>
              <a:r>
                <a:rPr lang="en-US" sz="700" dirty="0">
                  <a:solidFill>
                    <a:schemeClr val="dk1"/>
                  </a:solidFill>
                </a:rPr>
                <a:t>, GCP/AWS, </a:t>
              </a:r>
              <a:r>
                <a:rPr lang="en-US" sz="700" dirty="0" err="1">
                  <a:solidFill>
                    <a:schemeClr val="dk1"/>
                  </a:solidFill>
                </a:rPr>
                <a:t>sklearn</a:t>
              </a:r>
              <a:endParaRPr lang="en-IN" sz="700" dirty="0">
                <a:solidFill>
                  <a:schemeClr val="dk1"/>
                </a:solidFill>
              </a:endParaRPr>
            </a:p>
          </p:txBody>
        </p:sp>
        <p:sp>
          <p:nvSpPr>
            <p:cNvPr id="48" name="Down Arrow 47"/>
            <p:cNvSpPr/>
            <p:nvPr/>
          </p:nvSpPr>
          <p:spPr>
            <a:xfrm>
              <a:off x="8261738" y="2794625"/>
              <a:ext cx="270923" cy="162163"/>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sz="700"/>
            </a:p>
          </p:txBody>
        </p:sp>
        <p:sp>
          <p:nvSpPr>
            <p:cNvPr id="49" name="Down Arrow 48"/>
            <p:cNvSpPr/>
            <p:nvPr/>
          </p:nvSpPr>
          <p:spPr>
            <a:xfrm>
              <a:off x="8300717" y="1690970"/>
              <a:ext cx="270923" cy="162163"/>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sz="700"/>
            </a:p>
          </p:txBody>
        </p:sp>
      </p:grpSp>
      <p:sp>
        <p:nvSpPr>
          <p:cNvPr id="53" name="TextBox 52"/>
          <p:cNvSpPr txBox="1"/>
          <p:nvPr/>
        </p:nvSpPr>
        <p:spPr>
          <a:xfrm rot="16200000">
            <a:off x="2197738" y="1335964"/>
            <a:ext cx="156400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dirty="0" smtClean="0"/>
              <a:t>Project Flow</a:t>
            </a:r>
            <a:endParaRPr lang="en-IN" dirty="0"/>
          </a:p>
        </p:txBody>
      </p:sp>
      <p:sp>
        <p:nvSpPr>
          <p:cNvPr id="55" name="TextBox 54"/>
          <p:cNvSpPr txBox="1"/>
          <p:nvPr/>
        </p:nvSpPr>
        <p:spPr>
          <a:xfrm rot="16200000">
            <a:off x="46766" y="3575123"/>
            <a:ext cx="207501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solidFill>
                  <a:schemeClr val="tx1"/>
                </a:solidFill>
              </a:rPr>
              <a:t>Detailed Approach </a:t>
            </a:r>
            <a:endParaRPr lang="en-IN" dirty="0">
              <a:solidFill>
                <a:schemeClr val="tx1"/>
              </a:solidFill>
            </a:endParaRPr>
          </a:p>
        </p:txBody>
      </p:sp>
    </p:spTree>
    <p:extLst>
      <p:ext uri="{BB962C8B-B14F-4D97-AF65-F5344CB8AC3E}">
        <p14:creationId xmlns:p14="http://schemas.microsoft.com/office/powerpoint/2010/main" val="721327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7621</TotalTime>
  <Words>1991</Words>
  <Application>Microsoft Office PowerPoint</Application>
  <PresentationFormat>On-screen Show (16:9)</PresentationFormat>
  <Paragraphs>280</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PGothic</vt:lpstr>
      <vt:lpstr>Arial</vt:lpstr>
      <vt:lpstr>Calibri</vt:lpstr>
      <vt:lpstr>Corbel</vt:lpstr>
      <vt:lpstr>Helvetica Neue</vt:lpstr>
      <vt:lpstr>inherit</vt:lpstr>
      <vt:lpstr>Wingdings</vt:lpstr>
      <vt:lpstr>Office Theme</vt:lpstr>
      <vt:lpstr>DATA ANALYST PROBLEM 1</vt:lpstr>
      <vt:lpstr>Problem Understanding and Assumptions</vt:lpstr>
      <vt:lpstr>Step 1. Results</vt:lpstr>
      <vt:lpstr>Step 1. Results</vt:lpstr>
      <vt:lpstr>Step 1. Data Pipeline design to visualize</vt:lpstr>
      <vt:lpstr>Step 2 Results</vt:lpstr>
      <vt:lpstr>DATA SCIENCE PROBLEM</vt:lpstr>
      <vt:lpstr>Data Understanding &amp; Assumptions</vt:lpstr>
      <vt:lpstr>Detailed Approach for churn project</vt:lpstr>
      <vt:lpstr>Potential Models </vt:lpstr>
      <vt:lpstr>What shall we consider for these types of problems?</vt:lpstr>
      <vt:lpstr>Deployment strategy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Mogan AB</dc:creator>
  <cp:lastModifiedBy>Ankit Tomar</cp:lastModifiedBy>
  <cp:revision>824</cp:revision>
  <dcterms:created xsi:type="dcterms:W3CDTF">2006-08-16T00:00:00Z</dcterms:created>
  <dcterms:modified xsi:type="dcterms:W3CDTF">2021-03-22T11:46:23Z</dcterms:modified>
</cp:coreProperties>
</file>