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179"/>
  </p:normalViewPr>
  <p:slideViewPr>
    <p:cSldViewPr snapToGrid="0" snapToObjects="1">
      <p:cViewPr varScale="1">
        <p:scale>
          <a:sx n="70" d="100"/>
          <a:sy n="70" d="100"/>
        </p:scale>
        <p:origin x="5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501687-30CF-1349-B233-2CE6C3E50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603DC16-FA37-8742-8478-028E4A3A2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011AE0-B84F-BE47-9737-A058BC6E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0E2B-47C8-8841-82D3-CC7D03F3FA8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862D4C-48A3-D44F-A669-46B04EC2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E1BD43-E3E6-EC43-91D3-1C723187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B3E9-7C64-C149-B915-BF8D34400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5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EAF020-BD11-7C43-873C-40E39DCA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A1D6E08-A964-4442-A0A3-0D37780C3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2FDA80-CE4C-1D4E-87E4-6265409C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0E2B-47C8-8841-82D3-CC7D03F3FA8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95C486-D7EF-8348-BAFE-2ABF8C86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F7DA2A-84E0-6F41-AC9B-87F29B87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B3E9-7C64-C149-B915-BF8D34400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4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9355551-4DF9-6446-9C08-6DFDB2F74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4D0E0E7-0E46-0A41-B7B8-5490B7F18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E81144-3870-7047-AFB2-33A5D59C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0E2B-47C8-8841-82D3-CC7D03F3FA8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878A8F-995E-DA4C-A74A-AC326D06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4BA756-3EF3-8E4B-A3BF-347BAA7F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B3E9-7C64-C149-B915-BF8D34400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2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583A03-F613-9540-815A-856A8A8F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696CD7-C653-B34B-AC11-8E646D416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CD3A5D-77A6-534B-A540-65E927F9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0E2B-47C8-8841-82D3-CC7D03F3FA8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5E2F7A-6C94-754B-A7E3-9EA3AF2B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88C049-6642-514C-9637-1F5A1D19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B3E9-7C64-C149-B915-BF8D34400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DBF117-FC2A-B74C-9ACC-CDEAB94A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A84C94-6B06-4249-859C-6A1301E4A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71BB39-7306-CC46-89B5-DAC3CC97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0E2B-47C8-8841-82D3-CC7D03F3FA8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5C1005-5CCE-5A48-B13A-0F7674DC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81C0E4-24C4-6547-933A-071AF752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B3E9-7C64-C149-B915-BF8D34400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78F330-EBF3-174D-A9DB-7C1B4D6A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9C9819-482A-2347-BC1C-6A96CAACD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A8050AD-228C-8949-89A7-43B2804B0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18473AF-E615-D543-AEF6-6BDA9DCA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0E2B-47C8-8841-82D3-CC7D03F3FA8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E80CECB-F746-EE49-8A7F-DCA38B4B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BDCD82-464C-4546-958A-1BCC5ED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B3E9-7C64-C149-B915-BF8D34400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0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B97E2E-AC1F-5743-8722-686B1A5B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8C79FB8-BB34-864B-9672-FD813DE63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1C0F56-ED57-6E42-87AC-E2F798106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7974C5B-FBC0-8443-A306-BEE016ACF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F5E7352-D8D8-9F44-864B-95BC026F9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672AD0F-5360-8846-B541-FBE731C6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0E2B-47C8-8841-82D3-CC7D03F3FA8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9754BCF-49C4-554B-BB7D-16CF1A20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ED945C0-83FC-734D-887A-8419166A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B3E9-7C64-C149-B915-BF8D34400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1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2F4AB8-35CB-BF44-BFB5-44A469EC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F635B48-01D1-E04D-89D3-0270CD3F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0E2B-47C8-8841-82D3-CC7D03F3FA8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84DD51-7BF3-524D-86EC-549BB397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26ABDBE-E65C-4648-BF14-B1F9BF2A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B3E9-7C64-C149-B915-BF8D34400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BA678F-3F9B-C046-B25E-CDC558C2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0E2B-47C8-8841-82D3-CC7D03F3FA8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DE41BAF-945A-724D-B22C-C6145E84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558B8C-19FB-7340-8F9F-DC7949B2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B3E9-7C64-C149-B915-BF8D34400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8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398CE7-684A-A242-835F-581FD324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D95DC6-7F82-944A-88C5-2D636A3BB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B5F8C91-32C9-D34E-9349-E5C28E41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8389B30-BF58-6D42-AED0-E1CE5ECC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0E2B-47C8-8841-82D3-CC7D03F3FA8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E2680A2-3A82-5E49-90A0-058139C3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C25435-01E2-D746-8732-183CCA2D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B3E9-7C64-C149-B915-BF8D34400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5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DF842-7FBA-5B4A-A65F-AA0F4AAB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7E5699D-6691-484B-BA91-D6B273C19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66D0C18-C3CF-B540-AEE7-B03DA2AA7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B4179C-3C9D-2F44-BA7F-E5644E1C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0E2B-47C8-8841-82D3-CC7D03F3FA8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F6E68F-51F7-484F-BE24-0D57A363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FCD783-3FBC-254B-9812-40A2D08D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B3E9-7C64-C149-B915-BF8D34400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1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EA4DAA4-1527-E041-8237-A8CE92DD1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5603C3-CF4B-D94D-8FFC-183067667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B69C66-9DC1-1D4A-B45E-1FA641938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80E2B-47C8-8841-82D3-CC7D03F3FA8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92499A-2250-1945-8A83-24C6B9146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08ED29-A24B-0046-857C-62FB51E3C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EB3E9-7C64-C149-B915-BF8D34400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9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6.svg"/><Relationship Id="rId3" Type="http://schemas.openxmlformats.org/officeDocument/2006/relationships/image" Target="../media/image2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24.sv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8.png"/><Relationship Id="rId17" Type="http://schemas.openxmlformats.org/officeDocument/2006/relationships/image" Target="../media/image20.svg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2.sv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1012BF-CAB8-D240-AEF0-2F57DC7E5698}"/>
              </a:ext>
            </a:extLst>
          </p:cNvPr>
          <p:cNvSpPr txBox="1">
            <a:spLocks/>
          </p:cNvSpPr>
          <p:nvPr/>
        </p:nvSpPr>
        <p:spPr>
          <a:xfrm>
            <a:off x="780839" y="1138219"/>
            <a:ext cx="12073466" cy="11285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/>
              <a:t>Assignment </a:t>
            </a:r>
            <a:r>
              <a:rPr lang="en-US" sz="8000" dirty="0"/>
              <a:t>Discussion</a:t>
            </a:r>
          </a:p>
        </p:txBody>
      </p:sp>
      <p:pic>
        <p:nvPicPr>
          <p:cNvPr id="251" name="Graphic 250" descr="Head with gears">
            <a:extLst>
              <a:ext uri="{FF2B5EF4-FFF2-40B4-BE49-F238E27FC236}">
                <a16:creationId xmlns:a16="http://schemas.microsoft.com/office/drawing/2014/main" xmlns="" id="{B94FEB27-A106-9144-A432-B9B7933F8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725960" y="2478409"/>
            <a:ext cx="3879848" cy="3879848"/>
          </a:xfrm>
          <a:prstGeom prst="rect">
            <a:avLst/>
          </a:prstGeom>
        </p:spPr>
      </p:pic>
      <p:sp>
        <p:nvSpPr>
          <p:cNvPr id="256" name="Right Triangle 255">
            <a:extLst>
              <a:ext uri="{FF2B5EF4-FFF2-40B4-BE49-F238E27FC236}">
                <a16:creationId xmlns:a16="http://schemas.microsoft.com/office/drawing/2014/main" xmlns="" id="{2A9282DB-06C4-C547-A5A7-C1D293B213A0}"/>
              </a:ext>
            </a:extLst>
          </p:cNvPr>
          <p:cNvSpPr/>
          <p:nvPr/>
        </p:nvSpPr>
        <p:spPr>
          <a:xfrm>
            <a:off x="0" y="3182200"/>
            <a:ext cx="12192000" cy="3675800"/>
          </a:xfrm>
          <a:prstGeom prst="rtTriangle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3" name="Graphic 252" descr="Research">
            <a:extLst>
              <a:ext uri="{FF2B5EF4-FFF2-40B4-BE49-F238E27FC236}">
                <a16:creationId xmlns:a16="http://schemas.microsoft.com/office/drawing/2014/main" xmlns="" id="{6526E179-1E48-9741-894D-4EC66BBEE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79239" y="2979000"/>
            <a:ext cx="4090667" cy="4090667"/>
          </a:xfrm>
          <a:prstGeom prst="rect">
            <a:avLst/>
          </a:prstGeom>
        </p:spPr>
      </p:pic>
      <p:sp>
        <p:nvSpPr>
          <p:cNvPr id="258" name="TextBox 257">
            <a:extLst>
              <a:ext uri="{FF2B5EF4-FFF2-40B4-BE49-F238E27FC236}">
                <a16:creationId xmlns:a16="http://schemas.microsoft.com/office/drawing/2014/main" xmlns="" id="{B84EE770-7B81-5A46-B037-9A5622708472}"/>
              </a:ext>
            </a:extLst>
          </p:cNvPr>
          <p:cNvSpPr txBox="1"/>
          <p:nvPr/>
        </p:nvSpPr>
        <p:spPr>
          <a:xfrm>
            <a:off x="4769906" y="2299705"/>
            <a:ext cx="387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DAY-MM-YYYY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3718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xmlns="" id="{C9AF807E-9BA8-0745-B736-34483A12EAD2}"/>
              </a:ext>
            </a:extLst>
          </p:cNvPr>
          <p:cNvSpPr/>
          <p:nvPr/>
        </p:nvSpPr>
        <p:spPr>
          <a:xfrm>
            <a:off x="3118114" y="1981200"/>
            <a:ext cx="8752153" cy="472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4C8B3-5276-3F47-A8E2-0B658573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	Production Architecture</a:t>
            </a:r>
          </a:p>
        </p:txBody>
      </p:sp>
      <p:pic>
        <p:nvPicPr>
          <p:cNvPr id="5" name="Graphic 4" descr="Presentation with checklist RTL">
            <a:extLst>
              <a:ext uri="{FF2B5EF4-FFF2-40B4-BE49-F238E27FC236}">
                <a16:creationId xmlns:a16="http://schemas.microsoft.com/office/drawing/2014/main" xmlns="" id="{6544DB09-82EA-2C4E-976B-83B934994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00667" y="2345268"/>
            <a:ext cx="1325562" cy="1325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81ACBD-2BB4-BD4B-A423-99E2761C48A3}"/>
              </a:ext>
            </a:extLst>
          </p:cNvPr>
          <p:cNvSpPr txBox="1"/>
          <p:nvPr/>
        </p:nvSpPr>
        <p:spPr>
          <a:xfrm>
            <a:off x="1100667" y="1981200"/>
            <a:ext cx="132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Page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A6C760B-E554-144D-B9FE-0479876D22CF}"/>
              </a:ext>
            </a:extLst>
          </p:cNvPr>
          <p:cNvSpPr/>
          <p:nvPr/>
        </p:nvSpPr>
        <p:spPr>
          <a:xfrm>
            <a:off x="5638800" y="2345267"/>
            <a:ext cx="5723467" cy="38692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raphic 16" descr="Share">
            <a:extLst>
              <a:ext uri="{FF2B5EF4-FFF2-40B4-BE49-F238E27FC236}">
                <a16:creationId xmlns:a16="http://schemas.microsoft.com/office/drawing/2014/main" xmlns="" id="{2CEA4E86-F842-B243-A10A-1FA20EF03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05570" y="3636229"/>
            <a:ext cx="914400" cy="914400"/>
          </a:xfrm>
          <a:prstGeom prst="rect">
            <a:avLst/>
          </a:prstGeom>
        </p:spPr>
      </p:pic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xmlns="" id="{8AAB0678-543F-1747-A197-DEB1B9F26B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175479" y="4521232"/>
            <a:ext cx="1171139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B65ED9F-C83B-A547-BEA1-550C56B0C7BE}"/>
              </a:ext>
            </a:extLst>
          </p:cNvPr>
          <p:cNvSpPr txBox="1"/>
          <p:nvPr/>
        </p:nvSpPr>
        <p:spPr>
          <a:xfrm>
            <a:off x="5742859" y="5416448"/>
            <a:ext cx="218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the input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5261022-93A3-C64B-939D-7725B5099EB5}"/>
              </a:ext>
            </a:extLst>
          </p:cNvPr>
          <p:cNvSpPr txBox="1"/>
          <p:nvPr/>
        </p:nvSpPr>
        <p:spPr>
          <a:xfrm>
            <a:off x="5603741" y="2334990"/>
            <a:ext cx="170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{predict }</a:t>
            </a:r>
          </a:p>
        </p:txBody>
      </p:sp>
      <p:pic>
        <p:nvPicPr>
          <p:cNvPr id="23" name="Graphic 22" descr="Filter">
            <a:extLst>
              <a:ext uri="{FF2B5EF4-FFF2-40B4-BE49-F238E27FC236}">
                <a16:creationId xmlns:a16="http://schemas.microsoft.com/office/drawing/2014/main" xmlns="" id="{1FDCF751-F594-B048-96B1-4D07AF3419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016403" y="4502048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7355666-A37B-464C-817F-731D103F3D83}"/>
              </a:ext>
            </a:extLst>
          </p:cNvPr>
          <p:cNvSpPr txBox="1"/>
          <p:nvPr/>
        </p:nvSpPr>
        <p:spPr>
          <a:xfrm>
            <a:off x="8704980" y="5435632"/>
            <a:ext cx="196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Pre-processing</a:t>
            </a:r>
          </a:p>
        </p:txBody>
      </p:sp>
      <p:pic>
        <p:nvPicPr>
          <p:cNvPr id="26" name="Graphic 25" descr="Server">
            <a:extLst>
              <a:ext uri="{FF2B5EF4-FFF2-40B4-BE49-F238E27FC236}">
                <a16:creationId xmlns:a16="http://schemas.microsoft.com/office/drawing/2014/main" xmlns="" id="{385AE430-14FD-3D44-9ACE-1E7FD84F64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016403" y="2824649"/>
            <a:ext cx="914400" cy="914400"/>
          </a:xfrm>
          <a:prstGeom prst="rect">
            <a:avLst/>
          </a:prstGeom>
        </p:spPr>
      </p:pic>
      <p:pic>
        <p:nvPicPr>
          <p:cNvPr id="28" name="Graphic 27" descr="Table">
            <a:extLst>
              <a:ext uri="{FF2B5EF4-FFF2-40B4-BE49-F238E27FC236}">
                <a16:creationId xmlns:a16="http://schemas.microsoft.com/office/drawing/2014/main" xmlns="" id="{EF3A2995-DDE5-8443-B3F0-2C96855742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353669" y="2901701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BB4449D-6DFE-BE40-A416-9535EE95D9F3}"/>
              </a:ext>
            </a:extLst>
          </p:cNvPr>
          <p:cNvSpPr txBox="1"/>
          <p:nvPr/>
        </p:nvSpPr>
        <p:spPr>
          <a:xfrm>
            <a:off x="8686899" y="2587534"/>
            <a:ext cx="219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Saved model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B40CC6DE-3B71-5441-81E7-C983B3430D8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997455" y="4264923"/>
            <a:ext cx="2178024" cy="713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3AC2E5C4-E33E-0140-9689-817529025BC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225901" y="4959248"/>
            <a:ext cx="1790502" cy="28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2DA560BD-5AE1-8A41-B664-AD7CE47F23CC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9473603" y="3795394"/>
            <a:ext cx="0" cy="706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38E866DC-F5F5-B449-A42C-6D91E31894E4}"/>
              </a:ext>
            </a:extLst>
          </p:cNvPr>
          <p:cNvCxnSpPr>
            <a:cxnSpLocks/>
          </p:cNvCxnSpPr>
          <p:nvPr/>
        </p:nvCxnSpPr>
        <p:spPr>
          <a:xfrm flipH="1" flipV="1">
            <a:off x="7303128" y="3404802"/>
            <a:ext cx="1706593" cy="2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614FE37-FC5F-6844-AACB-5D1CCE96F4B5}"/>
              </a:ext>
            </a:extLst>
          </p:cNvPr>
          <p:cNvSpPr txBox="1"/>
          <p:nvPr/>
        </p:nvSpPr>
        <p:spPr>
          <a:xfrm>
            <a:off x="5994689" y="3739049"/>
            <a:ext cx="182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values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E665A3E4-E9FA-6C49-9618-CD678C4689CF}"/>
              </a:ext>
            </a:extLst>
          </p:cNvPr>
          <p:cNvCxnSpPr>
            <a:endCxn id="5" idx="3"/>
          </p:cNvCxnSpPr>
          <p:nvPr/>
        </p:nvCxnSpPr>
        <p:spPr>
          <a:xfrm flipH="1" flipV="1">
            <a:off x="2426229" y="3008049"/>
            <a:ext cx="3749250" cy="35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0977A382-D60E-334C-B5D2-F8C7E4E7EBD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337628" y="3221771"/>
            <a:ext cx="967942" cy="871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C4971398-097C-BF43-8ACC-592BBD80163D}"/>
              </a:ext>
            </a:extLst>
          </p:cNvPr>
          <p:cNvSpPr txBox="1"/>
          <p:nvPr/>
        </p:nvSpPr>
        <p:spPr>
          <a:xfrm>
            <a:off x="3843867" y="5785780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361355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DC7B8A-6708-5543-85D7-3DFD2E6E0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84929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Development-Notebook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049593-E152-3A41-974E-BFADBE872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8266" y="3904721"/>
            <a:ext cx="7859183" cy="218492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Code walkthrough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Exploratory Data Analysis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Modelling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Experiment Results discussion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Tuning/model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395369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DC7B8A-6708-5543-85D7-3DFD2E6E0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84929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Deployment</a:t>
            </a:r>
            <a:r>
              <a:rPr lang="en-US" dirty="0"/>
              <a:t> 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049593-E152-3A41-974E-BFADBE872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8266" y="3904721"/>
            <a:ext cx="7859183" cy="2184929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Application Pipeline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Test data set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Web Application demo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887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4C8B3-5276-3F47-A8E2-0B658573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/>
              <a:t>	Next </a:t>
            </a:r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9B2161-EF30-8848-934F-23627A697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58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Automate the email notification with the predicted dataset</a:t>
            </a:r>
          </a:p>
          <a:p>
            <a:r>
              <a:rPr lang="en-US" dirty="0"/>
              <a:t>Schedule the model training </a:t>
            </a:r>
          </a:p>
          <a:p>
            <a:r>
              <a:rPr lang="en-US" dirty="0"/>
              <a:t>Implement solution version control for better development 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Jenkins</a:t>
            </a:r>
          </a:p>
          <a:p>
            <a:r>
              <a:rPr lang="en-US" dirty="0"/>
              <a:t>Automate the data ingestion </a:t>
            </a:r>
          </a:p>
          <a:p>
            <a:r>
              <a:rPr lang="en-US" dirty="0"/>
              <a:t>Keep monitoring model performance </a:t>
            </a:r>
          </a:p>
          <a:p>
            <a:r>
              <a:rPr lang="en-US" dirty="0"/>
              <a:t>Add interpretability of the models.</a:t>
            </a:r>
          </a:p>
          <a:p>
            <a:pPr lvl="1"/>
            <a:r>
              <a:rPr lang="en-US" dirty="0"/>
              <a:t>It will be good for random testing </a:t>
            </a:r>
          </a:p>
          <a:p>
            <a:pPr lvl="1"/>
            <a:r>
              <a:rPr lang="en-US" dirty="0"/>
              <a:t>Transparency </a:t>
            </a:r>
          </a:p>
          <a:p>
            <a:pPr lvl="1"/>
            <a:r>
              <a:rPr lang="en-US" dirty="0"/>
              <a:t>Algorithm - SHAPE or LIME can be tried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7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4C8B3-5276-3F47-A8E2-0B658573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	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9B2161-EF30-8848-934F-23627A697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45800" cy="5032375"/>
          </a:xfrm>
        </p:spPr>
        <p:txBody>
          <a:bodyPr>
            <a:normAutofit/>
          </a:bodyPr>
          <a:lstStyle/>
          <a:p>
            <a:r>
              <a:rPr lang="en-US" sz="1800" dirty="0"/>
              <a:t>Background Information &amp; Problem Statement </a:t>
            </a:r>
          </a:p>
          <a:p>
            <a:r>
              <a:rPr lang="en-US" sz="1800" dirty="0"/>
              <a:t>Data Source from Kaggle</a:t>
            </a:r>
          </a:p>
          <a:p>
            <a:r>
              <a:rPr lang="en-US" sz="1800" dirty="0"/>
              <a:t>High Level Requirements &amp; Assumptions</a:t>
            </a:r>
          </a:p>
          <a:p>
            <a:r>
              <a:rPr lang="en-US" sz="1800" dirty="0"/>
              <a:t>Our Approach </a:t>
            </a:r>
          </a:p>
          <a:p>
            <a:r>
              <a:rPr lang="en-US" sz="1800" dirty="0"/>
              <a:t>Architecture </a:t>
            </a:r>
          </a:p>
          <a:p>
            <a:r>
              <a:rPr lang="en-US" sz="1800" dirty="0"/>
              <a:t>Development </a:t>
            </a:r>
          </a:p>
          <a:p>
            <a:pPr lvl="1">
              <a:buFont typeface="Wingdings" pitchFamily="2" charset="2"/>
              <a:buChar char="Ø"/>
            </a:pPr>
            <a:r>
              <a:rPr lang="en-US" sz="1300" dirty="0"/>
              <a:t>Code walkthrough </a:t>
            </a:r>
          </a:p>
          <a:p>
            <a:pPr lvl="1">
              <a:buFont typeface="Wingdings" pitchFamily="2" charset="2"/>
              <a:buChar char="Ø"/>
            </a:pPr>
            <a:r>
              <a:rPr lang="en-US" sz="1300" dirty="0"/>
              <a:t>Exploratory Data Analysis</a:t>
            </a:r>
          </a:p>
          <a:p>
            <a:pPr lvl="1">
              <a:buFont typeface="Wingdings" pitchFamily="2" charset="2"/>
              <a:buChar char="Ø"/>
            </a:pPr>
            <a:r>
              <a:rPr lang="en-US" sz="1300" dirty="0"/>
              <a:t>Modelling </a:t>
            </a:r>
          </a:p>
          <a:p>
            <a:pPr lvl="1">
              <a:buFont typeface="Wingdings" pitchFamily="2" charset="2"/>
              <a:buChar char="Ø"/>
            </a:pPr>
            <a:r>
              <a:rPr lang="en-US" sz="1300" dirty="0"/>
              <a:t>Experiment Results discussion </a:t>
            </a:r>
          </a:p>
          <a:p>
            <a:pPr lvl="1">
              <a:buFont typeface="Wingdings" pitchFamily="2" charset="2"/>
              <a:buChar char="Ø"/>
            </a:pPr>
            <a:r>
              <a:rPr lang="en-US" sz="1300" dirty="0"/>
              <a:t>Tuning</a:t>
            </a:r>
            <a:endParaRPr lang="en-US" sz="1600" dirty="0"/>
          </a:p>
          <a:p>
            <a:r>
              <a:rPr lang="en-US" sz="1800" dirty="0"/>
              <a:t>Deployment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1300" dirty="0"/>
              <a:t>Application Pipeline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1300" dirty="0"/>
              <a:t>Test data set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1300" dirty="0"/>
              <a:t>Web Application demo </a:t>
            </a:r>
            <a:endParaRPr lang="en-US" sz="1800" dirty="0"/>
          </a:p>
          <a:p>
            <a:r>
              <a:rPr lang="en-US" sz="1800" dirty="0"/>
              <a:t>Next steps </a:t>
            </a:r>
          </a:p>
        </p:txBody>
      </p:sp>
    </p:spTree>
    <p:extLst>
      <p:ext uri="{BB962C8B-B14F-4D97-AF65-F5344CB8AC3E}">
        <p14:creationId xmlns:p14="http://schemas.microsoft.com/office/powerpoint/2010/main" val="58478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4C8B3-5276-3F47-A8E2-0B658573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	Background Information &amp; Problem Statement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41A038-CB25-3942-9311-705864175F98}"/>
              </a:ext>
            </a:extLst>
          </p:cNvPr>
          <p:cNvSpPr txBox="1"/>
          <p:nvPr/>
        </p:nvSpPr>
        <p:spPr>
          <a:xfrm>
            <a:off x="677333" y="1845733"/>
            <a:ext cx="11074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Generic Information: </a:t>
            </a:r>
          </a:p>
          <a:p>
            <a:r>
              <a:rPr lang="en-US" sz="2200" dirty="0"/>
              <a:t>A telecom major company  name – </a:t>
            </a:r>
            <a:r>
              <a:rPr lang="en-US" sz="2200" dirty="0" smtClean="0"/>
              <a:t>“XXX” </a:t>
            </a:r>
            <a:r>
              <a:rPr lang="en-US" sz="2200" dirty="0"/>
              <a:t>has a goal of increasing the recurring revenue from customers and reducing the customer attrition to enhance the bottom line.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963FC0-5286-9344-84C4-765DB0F66569}"/>
              </a:ext>
            </a:extLst>
          </p:cNvPr>
          <p:cNvSpPr txBox="1"/>
          <p:nvPr/>
        </p:nvSpPr>
        <p:spPr>
          <a:xfrm>
            <a:off x="677333" y="3429000"/>
            <a:ext cx="1107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Leadership team has identified 3 areas  to meet the above goal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Identify the reason for customer churn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Predict the customers who might get churn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Send them targeted offers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625222C-416D-8747-97CE-462F2FBC00C8}"/>
              </a:ext>
            </a:extLst>
          </p:cNvPr>
          <p:cNvSpPr txBox="1"/>
          <p:nvPr/>
        </p:nvSpPr>
        <p:spPr>
          <a:xfrm>
            <a:off x="558800" y="4991725"/>
            <a:ext cx="1107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Evaluation  Metrics </a:t>
            </a:r>
          </a:p>
          <a:p>
            <a:pPr marL="342900" indent="-342900">
              <a:buFontTx/>
              <a:buChar char="-"/>
            </a:pPr>
            <a:r>
              <a:rPr lang="en-US" sz="2200" dirty="0"/>
              <a:t>10% reduction of customer churn  in FY21-22</a:t>
            </a:r>
          </a:p>
          <a:p>
            <a:pPr marL="342900" indent="-342900">
              <a:buFontTx/>
              <a:buChar char="-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3586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4C8B3-5276-3F47-A8E2-0B658573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	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41A038-CB25-3942-9311-705864175F98}"/>
              </a:ext>
            </a:extLst>
          </p:cNvPr>
          <p:cNvSpPr txBox="1"/>
          <p:nvPr/>
        </p:nvSpPr>
        <p:spPr>
          <a:xfrm>
            <a:off x="677333" y="1845733"/>
            <a:ext cx="1107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“Build a customer churn prediction model to using machine learning" 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963FC0-5286-9344-84C4-765DB0F66569}"/>
              </a:ext>
            </a:extLst>
          </p:cNvPr>
          <p:cNvSpPr txBox="1"/>
          <p:nvPr/>
        </p:nvSpPr>
        <p:spPr>
          <a:xfrm>
            <a:off x="677333" y="3429000"/>
            <a:ext cx="1107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Key Points:</a:t>
            </a:r>
          </a:p>
          <a:p>
            <a:pPr marL="342900" indent="-342900">
              <a:buFontTx/>
              <a:buChar char="-"/>
            </a:pPr>
            <a:r>
              <a:rPr lang="en-US" sz="2200" dirty="0"/>
              <a:t>Provide the list of customers to marketing team </a:t>
            </a:r>
          </a:p>
          <a:p>
            <a:pPr marL="342900" indent="-342900">
              <a:buFontTx/>
              <a:buChar char="-"/>
            </a:pPr>
            <a:r>
              <a:rPr lang="en-US" sz="2200" dirty="0"/>
              <a:t>Suggest the focus area</a:t>
            </a:r>
          </a:p>
        </p:txBody>
      </p:sp>
    </p:spTree>
    <p:extLst>
      <p:ext uri="{BB962C8B-B14F-4D97-AF65-F5344CB8AC3E}">
        <p14:creationId xmlns:p14="http://schemas.microsoft.com/office/powerpoint/2010/main" val="96062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4C8B3-5276-3F47-A8E2-0B658573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	Data Source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41A038-CB25-3942-9311-705864175F98}"/>
              </a:ext>
            </a:extLst>
          </p:cNvPr>
          <p:cNvSpPr txBox="1"/>
          <p:nvPr/>
        </p:nvSpPr>
        <p:spPr>
          <a:xfrm>
            <a:off x="677333" y="1845733"/>
            <a:ext cx="1107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Open Source Dataset </a:t>
            </a:r>
          </a:p>
          <a:p>
            <a:endParaRPr lang="en-US" sz="22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/>
              <a:t>Downloaded from Kaggle </a:t>
            </a:r>
          </a:p>
          <a:p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963FC0-5286-9344-84C4-765DB0F66569}"/>
              </a:ext>
            </a:extLst>
          </p:cNvPr>
          <p:cNvSpPr txBox="1"/>
          <p:nvPr/>
        </p:nvSpPr>
        <p:spPr>
          <a:xfrm>
            <a:off x="677333" y="3429000"/>
            <a:ext cx="1107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Key Points of dataset: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200" dirty="0"/>
              <a:t>The raw data contains 7043 rows (customers) and 21 columns (features).</a:t>
            </a:r>
            <a:endParaRPr lang="en-US" sz="22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/>
              <a:t>Target column is – Churn</a:t>
            </a: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1887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4C8B3-5276-3F47-A8E2-0B658573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	High Level Requirements &amp; Assumptions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41A038-CB25-3942-9311-705864175F98}"/>
              </a:ext>
            </a:extLst>
          </p:cNvPr>
          <p:cNvSpPr txBox="1"/>
          <p:nvPr/>
        </p:nvSpPr>
        <p:spPr>
          <a:xfrm>
            <a:off x="626533" y="2051573"/>
            <a:ext cx="50969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Requirements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/>
              <a:t>Suggest the most influencing feature for the churn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/>
              <a:t>Build a prediction model with an accuracy of over and above 75% on average, 85% - Good and 90% - efficient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/>
              <a:t>Provide customer list on a web page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/>
              <a:t>Solution needs to be deployed on cloud </a:t>
            </a:r>
          </a:p>
          <a:p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963FC0-5286-9344-84C4-765DB0F66569}"/>
              </a:ext>
            </a:extLst>
          </p:cNvPr>
          <p:cNvSpPr txBox="1"/>
          <p:nvPr/>
        </p:nvSpPr>
        <p:spPr>
          <a:xfrm>
            <a:off x="6096000" y="2061177"/>
            <a:ext cx="56557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Assumptions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/>
              <a:t>This is valid only for retail customers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/>
              <a:t>Only voluntary churn is in scope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/>
              <a:t>User of the model  - Marketing team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/>
              <a:t>Model runs on demand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499E6D3-AA53-2E48-8728-A9F7DCD99099}"/>
              </a:ext>
            </a:extLst>
          </p:cNvPr>
          <p:cNvSpPr/>
          <p:nvPr/>
        </p:nvSpPr>
        <p:spPr>
          <a:xfrm>
            <a:off x="6096000" y="4799863"/>
            <a:ext cx="532497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Deliverables </a:t>
            </a:r>
          </a:p>
          <a:p>
            <a:pPr marL="342900" indent="-342900">
              <a:buAutoNum type="arabicPeriod"/>
            </a:pPr>
            <a:r>
              <a:rPr lang="en-US" dirty="0"/>
              <a:t>Experiment Results sheet </a:t>
            </a:r>
          </a:p>
          <a:p>
            <a:pPr marL="342900" indent="-342900">
              <a:buAutoNum type="arabicPeriod"/>
            </a:pPr>
            <a:r>
              <a:rPr lang="en-US" dirty="0"/>
              <a:t>Solution pipeline deployed on cloud </a:t>
            </a:r>
          </a:p>
          <a:p>
            <a:pPr marL="342900" indent="-342900">
              <a:buAutoNum type="arabicPeriod"/>
            </a:pPr>
            <a:r>
              <a:rPr lang="en-US" dirty="0"/>
              <a:t>Web page for 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79113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4C8B3-5276-3F47-A8E2-0B658573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	Our Approach -Research Phase Development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41A038-CB25-3942-9311-705864175F98}"/>
              </a:ext>
            </a:extLst>
          </p:cNvPr>
          <p:cNvSpPr txBox="1"/>
          <p:nvPr/>
        </p:nvSpPr>
        <p:spPr>
          <a:xfrm>
            <a:off x="626532" y="2051573"/>
            <a:ext cx="596053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Research Phase Development </a:t>
            </a:r>
          </a:p>
          <a:p>
            <a:pPr marL="457200" indent="-457200">
              <a:buAutoNum type="arabicPeriod"/>
            </a:pPr>
            <a:r>
              <a:rPr lang="en-US" sz="2200" dirty="0"/>
              <a:t>Understand dataset</a:t>
            </a:r>
          </a:p>
          <a:p>
            <a:pPr marL="457200" indent="-457200">
              <a:buAutoNum type="arabicPeriod"/>
            </a:pPr>
            <a:r>
              <a:rPr lang="en-US" sz="2200" dirty="0"/>
              <a:t>Data Processing</a:t>
            </a:r>
          </a:p>
          <a:p>
            <a:pPr marL="457200" indent="-457200">
              <a:buAutoNum type="arabicPeriod"/>
            </a:pPr>
            <a:r>
              <a:rPr lang="en-US" sz="2200" dirty="0"/>
              <a:t>Perform EDA(Exploratory Data Analysis)</a:t>
            </a:r>
          </a:p>
          <a:p>
            <a:pPr marL="457200" indent="-457200">
              <a:buAutoNum type="arabicPeriod"/>
            </a:pPr>
            <a:r>
              <a:rPr lang="en-US" sz="2200" dirty="0"/>
              <a:t>Feature Engineering </a:t>
            </a:r>
          </a:p>
          <a:p>
            <a:pPr marL="457200" indent="-457200">
              <a:buAutoNum type="arabicPeriod"/>
            </a:pPr>
            <a:r>
              <a:rPr lang="en-US" sz="2200" dirty="0"/>
              <a:t>Build a baseline model </a:t>
            </a:r>
          </a:p>
          <a:p>
            <a:pPr marL="457200" indent="-457200">
              <a:buAutoNum type="arabicPeriod"/>
            </a:pPr>
            <a:r>
              <a:rPr lang="en-US" sz="2200" dirty="0"/>
              <a:t>Train and validate the model with 80:20 train test split</a:t>
            </a:r>
          </a:p>
          <a:p>
            <a:pPr marL="457200" indent="-457200">
              <a:buAutoNum type="arabicPeriod"/>
            </a:pPr>
            <a:r>
              <a:rPr lang="en-US" sz="2200" dirty="0"/>
              <a:t>Validate the accuracy </a:t>
            </a:r>
          </a:p>
          <a:p>
            <a:pPr marL="457200" indent="-457200">
              <a:buAutoNum type="arabicPeriod"/>
            </a:pPr>
            <a:r>
              <a:rPr lang="en-US" sz="2200" dirty="0"/>
              <a:t>Enhance the performance </a:t>
            </a:r>
          </a:p>
          <a:p>
            <a:pPr marL="457200" indent="-457200">
              <a:buAutoNum type="arabicPeriod"/>
            </a:pPr>
            <a:r>
              <a:rPr lang="en-US" sz="2200" dirty="0"/>
              <a:t>Log the experiment results </a:t>
            </a:r>
          </a:p>
          <a:p>
            <a:pPr marL="457200" indent="-457200">
              <a:buAutoNum type="arabicPeriod"/>
            </a:pPr>
            <a:r>
              <a:rPr lang="en-US" sz="2200" dirty="0"/>
              <a:t>Choose the best model </a:t>
            </a:r>
          </a:p>
          <a:p>
            <a:pPr marL="457200" indent="-457200">
              <a:buAutoNum type="arabicPeriod"/>
            </a:pPr>
            <a:r>
              <a:rPr lang="en-US" sz="2200" dirty="0"/>
              <a:t>Save the model. </a:t>
            </a:r>
          </a:p>
        </p:txBody>
      </p:sp>
    </p:spTree>
    <p:extLst>
      <p:ext uri="{BB962C8B-B14F-4D97-AF65-F5344CB8AC3E}">
        <p14:creationId xmlns:p14="http://schemas.microsoft.com/office/powerpoint/2010/main" val="124894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4C8B3-5276-3F47-A8E2-0B658573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	Our Approach – Production Ready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41A038-CB25-3942-9311-705864175F98}"/>
              </a:ext>
            </a:extLst>
          </p:cNvPr>
          <p:cNvSpPr txBox="1"/>
          <p:nvPr/>
        </p:nvSpPr>
        <p:spPr>
          <a:xfrm>
            <a:off x="626532" y="2051573"/>
            <a:ext cx="59605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Readiness for deployment of model </a:t>
            </a:r>
          </a:p>
          <a:p>
            <a:pPr marL="457200" indent="-457200">
              <a:buAutoNum type="arabicPeriod"/>
            </a:pPr>
            <a:r>
              <a:rPr lang="en-US" sz="2200" dirty="0"/>
              <a:t>Build a pipeline </a:t>
            </a:r>
          </a:p>
          <a:p>
            <a:pPr marL="457200" indent="-457200">
              <a:buAutoNum type="arabicPeriod"/>
            </a:pPr>
            <a:r>
              <a:rPr lang="en-US" sz="2200" dirty="0"/>
              <a:t>Load the saved model </a:t>
            </a:r>
          </a:p>
          <a:p>
            <a:pPr marL="457200" indent="-457200">
              <a:buAutoNum type="arabicPeriod"/>
            </a:pPr>
            <a:r>
              <a:rPr lang="en-US" sz="2200" dirty="0"/>
              <a:t>Build a Flask API </a:t>
            </a:r>
          </a:p>
          <a:p>
            <a:pPr marL="457200" indent="-457200">
              <a:buAutoNum type="arabicPeriod"/>
            </a:pPr>
            <a:r>
              <a:rPr lang="en-US" sz="2200" dirty="0"/>
              <a:t>Expose the API to web page </a:t>
            </a:r>
          </a:p>
          <a:p>
            <a:pPr marL="457200" indent="-457200">
              <a:buAutoNum type="arabicPeriod"/>
            </a:pPr>
            <a:r>
              <a:rPr lang="en-US" sz="2200" dirty="0"/>
              <a:t>Deploy the pipeline on Google cloud </a:t>
            </a:r>
          </a:p>
          <a:p>
            <a:pPr marL="457200" indent="-457200">
              <a:buAutoNum type="arabicPeriod"/>
            </a:pPr>
            <a:r>
              <a:rPr lang="en-US" sz="2200" dirty="0"/>
              <a:t>Test the model with input </a:t>
            </a:r>
          </a:p>
          <a:p>
            <a:pPr marL="457200" indent="-457200">
              <a:buAutoNum type="arabicPeriod"/>
            </a:pPr>
            <a:r>
              <a:rPr lang="en-US" sz="2200" dirty="0"/>
              <a:t>Log the results  </a:t>
            </a:r>
          </a:p>
        </p:txBody>
      </p:sp>
    </p:spTree>
    <p:extLst>
      <p:ext uri="{BB962C8B-B14F-4D97-AF65-F5344CB8AC3E}">
        <p14:creationId xmlns:p14="http://schemas.microsoft.com/office/powerpoint/2010/main" val="166061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4C8B3-5276-3F47-A8E2-0B658573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	Model Development Architecture</a:t>
            </a:r>
          </a:p>
        </p:txBody>
      </p:sp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xmlns="" id="{8AAB0678-543F-1747-A197-DEB1B9F26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50994" y="2648760"/>
            <a:ext cx="1171139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B65ED9F-C83B-A547-BEA1-550C56B0C7BE}"/>
              </a:ext>
            </a:extLst>
          </p:cNvPr>
          <p:cNvSpPr txBox="1"/>
          <p:nvPr/>
        </p:nvSpPr>
        <p:spPr>
          <a:xfrm>
            <a:off x="6096000" y="2157244"/>
            <a:ext cx="218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 EDA</a:t>
            </a:r>
          </a:p>
        </p:txBody>
      </p:sp>
      <p:pic>
        <p:nvPicPr>
          <p:cNvPr id="23" name="Graphic 22" descr="Filter">
            <a:extLst>
              <a:ext uri="{FF2B5EF4-FFF2-40B4-BE49-F238E27FC236}">
                <a16:creationId xmlns:a16="http://schemas.microsoft.com/office/drawing/2014/main" xmlns="" id="{1FDCF751-F594-B048-96B1-4D07AF341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815174" y="2648760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7355666-A37B-464C-817F-731D103F3D83}"/>
              </a:ext>
            </a:extLst>
          </p:cNvPr>
          <p:cNvSpPr txBox="1"/>
          <p:nvPr/>
        </p:nvSpPr>
        <p:spPr>
          <a:xfrm>
            <a:off x="3577354" y="5326912"/>
            <a:ext cx="217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Engineering</a:t>
            </a:r>
          </a:p>
        </p:txBody>
      </p:sp>
      <p:pic>
        <p:nvPicPr>
          <p:cNvPr id="26" name="Graphic 25" descr="Server">
            <a:extLst>
              <a:ext uri="{FF2B5EF4-FFF2-40B4-BE49-F238E27FC236}">
                <a16:creationId xmlns:a16="http://schemas.microsoft.com/office/drawing/2014/main" xmlns="" id="{385AE430-14FD-3D44-9ACE-1E7FD84F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367557" y="4164729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BB4449D-6DFE-BE40-A416-9535EE95D9F3}"/>
              </a:ext>
            </a:extLst>
          </p:cNvPr>
          <p:cNvSpPr txBox="1"/>
          <p:nvPr/>
        </p:nvSpPr>
        <p:spPr>
          <a:xfrm>
            <a:off x="6096000" y="5326912"/>
            <a:ext cx="145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model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3AC2E5C4-E33E-0140-9689-817529025BC8}"/>
              </a:ext>
            </a:extLst>
          </p:cNvPr>
          <p:cNvCxnSpPr>
            <a:cxnSpLocks/>
          </p:cNvCxnSpPr>
          <p:nvPr/>
        </p:nvCxnSpPr>
        <p:spPr>
          <a:xfrm flipV="1">
            <a:off x="2024672" y="3163561"/>
            <a:ext cx="1790502" cy="28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614FE37-FC5F-6844-AACB-5D1CCE96F4B5}"/>
              </a:ext>
            </a:extLst>
          </p:cNvPr>
          <p:cNvSpPr txBox="1"/>
          <p:nvPr/>
        </p:nvSpPr>
        <p:spPr>
          <a:xfrm>
            <a:off x="3698548" y="2237944"/>
            <a:ext cx="182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processing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C4971398-097C-BF43-8ACC-592BBD80163D}"/>
              </a:ext>
            </a:extLst>
          </p:cNvPr>
          <p:cNvSpPr txBox="1"/>
          <p:nvPr/>
        </p:nvSpPr>
        <p:spPr>
          <a:xfrm>
            <a:off x="1150995" y="3651028"/>
            <a:ext cx="151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 </a:t>
            </a:r>
          </a:p>
        </p:txBody>
      </p:sp>
      <p:pic>
        <p:nvPicPr>
          <p:cNvPr id="54" name="Graphic 53" descr="Bar chart RTL">
            <a:extLst>
              <a:ext uri="{FF2B5EF4-FFF2-40B4-BE49-F238E27FC236}">
                <a16:creationId xmlns:a16="http://schemas.microsoft.com/office/drawing/2014/main" xmlns="" id="{34507FA7-012A-DC42-A26C-6D568C0FF1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323141" y="2584627"/>
            <a:ext cx="914400" cy="914400"/>
          </a:xfrm>
          <a:prstGeom prst="rect">
            <a:avLst/>
          </a:prstGeom>
        </p:spPr>
      </p:pic>
      <p:pic>
        <p:nvPicPr>
          <p:cNvPr id="56" name="Graphic 55" descr="Research">
            <a:extLst>
              <a:ext uri="{FF2B5EF4-FFF2-40B4-BE49-F238E27FC236}">
                <a16:creationId xmlns:a16="http://schemas.microsoft.com/office/drawing/2014/main" xmlns="" id="{8BFA9FA0-BEE4-BC49-84EC-A6B5726B5E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815174" y="4280972"/>
            <a:ext cx="914400" cy="91440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62B084F2-C307-524D-9167-2FED589EFDC6}"/>
              </a:ext>
            </a:extLst>
          </p:cNvPr>
          <p:cNvCxnSpPr>
            <a:cxnSpLocks/>
          </p:cNvCxnSpPr>
          <p:nvPr/>
        </p:nvCxnSpPr>
        <p:spPr>
          <a:xfrm flipV="1">
            <a:off x="4532639" y="3111020"/>
            <a:ext cx="1790502" cy="28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1268570A-C5A1-1C49-A1F2-2382946AA360}"/>
              </a:ext>
            </a:extLst>
          </p:cNvPr>
          <p:cNvCxnSpPr>
            <a:cxnSpLocks/>
          </p:cNvCxnSpPr>
          <p:nvPr/>
        </p:nvCxnSpPr>
        <p:spPr>
          <a:xfrm flipV="1">
            <a:off x="4956655" y="4617813"/>
            <a:ext cx="1183821" cy="9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0E5A0D10-D082-034F-ABAB-02522C8B1984}"/>
              </a:ext>
            </a:extLst>
          </p:cNvPr>
          <p:cNvCxnSpPr>
            <a:cxnSpLocks/>
          </p:cNvCxnSpPr>
          <p:nvPr/>
        </p:nvCxnSpPr>
        <p:spPr>
          <a:xfrm>
            <a:off x="4249946" y="3627373"/>
            <a:ext cx="0" cy="741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c 62" descr="Venn diagram">
            <a:extLst>
              <a:ext uri="{FF2B5EF4-FFF2-40B4-BE49-F238E27FC236}">
                <a16:creationId xmlns:a16="http://schemas.microsoft.com/office/drawing/2014/main" xmlns="" id="{C5AF87B9-94ED-F342-BEB5-B867028FF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8258086" y="4158500"/>
            <a:ext cx="914400" cy="914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EA1E53DD-ABB1-0C44-8718-D6E677BCB703}"/>
              </a:ext>
            </a:extLst>
          </p:cNvPr>
          <p:cNvSpPr txBox="1"/>
          <p:nvPr/>
        </p:nvSpPr>
        <p:spPr>
          <a:xfrm>
            <a:off x="8111067" y="5326912"/>
            <a:ext cx="145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model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C179E272-2364-264D-9277-268868969EB3}"/>
              </a:ext>
            </a:extLst>
          </p:cNvPr>
          <p:cNvCxnSpPr>
            <a:cxnSpLocks/>
          </p:cNvCxnSpPr>
          <p:nvPr/>
        </p:nvCxnSpPr>
        <p:spPr>
          <a:xfrm flipV="1">
            <a:off x="7213045" y="4606562"/>
            <a:ext cx="1183821" cy="9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7" name="Graphic 66" descr="Business Growth RTL">
            <a:extLst>
              <a:ext uri="{FF2B5EF4-FFF2-40B4-BE49-F238E27FC236}">
                <a16:creationId xmlns:a16="http://schemas.microsoft.com/office/drawing/2014/main" xmlns="" id="{B61FF0E8-D38B-7F40-8F37-E723409E0C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0148615" y="4158500"/>
            <a:ext cx="914400" cy="9144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DA266790-6595-2C49-801F-2719C7927531}"/>
              </a:ext>
            </a:extLst>
          </p:cNvPr>
          <p:cNvSpPr txBox="1"/>
          <p:nvPr/>
        </p:nvSpPr>
        <p:spPr>
          <a:xfrm>
            <a:off x="10148615" y="5326912"/>
            <a:ext cx="145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model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585B9291-1800-C340-BF2E-57FC42B7C553}"/>
              </a:ext>
            </a:extLst>
          </p:cNvPr>
          <p:cNvCxnSpPr>
            <a:cxnSpLocks/>
          </p:cNvCxnSpPr>
          <p:nvPr/>
        </p:nvCxnSpPr>
        <p:spPr>
          <a:xfrm flipV="1">
            <a:off x="9170240" y="4776632"/>
            <a:ext cx="1183821" cy="9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xmlns="" id="{1E47D428-DC7F-094C-9B65-32FE657B4AB9}"/>
              </a:ext>
            </a:extLst>
          </p:cNvPr>
          <p:cNvCxnSpPr>
            <a:cxnSpLocks/>
            <a:stCxn id="67" idx="0"/>
            <a:endCxn id="26" idx="0"/>
          </p:cNvCxnSpPr>
          <p:nvPr/>
        </p:nvCxnSpPr>
        <p:spPr>
          <a:xfrm rot="16200000" flipH="1" flipV="1">
            <a:off x="8712171" y="2271085"/>
            <a:ext cx="6229" cy="3781058"/>
          </a:xfrm>
          <a:prstGeom prst="bentConnector3">
            <a:avLst>
              <a:gd name="adj1" fmla="val -36699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xmlns="" id="{65063E0E-F2EF-4640-9695-8DD863AD77AA}"/>
              </a:ext>
            </a:extLst>
          </p:cNvPr>
          <p:cNvCxnSpPr>
            <a:stCxn id="69" idx="2"/>
            <a:endCxn id="24" idx="2"/>
          </p:cNvCxnSpPr>
          <p:nvPr/>
        </p:nvCxnSpPr>
        <p:spPr>
          <a:xfrm rot="5400000">
            <a:off x="7772358" y="2591230"/>
            <a:ext cx="12700" cy="621002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Graphic 81" descr="Cloud">
            <a:extLst>
              <a:ext uri="{FF2B5EF4-FFF2-40B4-BE49-F238E27FC236}">
                <a16:creationId xmlns:a16="http://schemas.microsoft.com/office/drawing/2014/main" xmlns="" id="{87DF1721-228E-DD44-99C7-A8CCEC012AA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0126606" y="2188000"/>
            <a:ext cx="914400" cy="914400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F6F385EC-FD6B-274C-B790-D09A79CE4419}"/>
              </a:ext>
            </a:extLst>
          </p:cNvPr>
          <p:cNvCxnSpPr>
            <a:cxnSpLocks/>
          </p:cNvCxnSpPr>
          <p:nvPr/>
        </p:nvCxnSpPr>
        <p:spPr>
          <a:xfrm flipV="1">
            <a:off x="10605815" y="2963842"/>
            <a:ext cx="0" cy="786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4669FA38-0E33-E842-98DA-A81CA1A82150}"/>
              </a:ext>
            </a:extLst>
          </p:cNvPr>
          <p:cNvSpPr txBox="1"/>
          <p:nvPr/>
        </p:nvSpPr>
        <p:spPr>
          <a:xfrm>
            <a:off x="10092629" y="1973703"/>
            <a:ext cx="145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model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7CC5E4C-A09D-4E41-91F5-ADFAF74F760F}"/>
              </a:ext>
            </a:extLst>
          </p:cNvPr>
          <p:cNvSpPr txBox="1"/>
          <p:nvPr/>
        </p:nvSpPr>
        <p:spPr>
          <a:xfrm>
            <a:off x="4889795" y="6010120"/>
            <a:ext cx="666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iterating and experimenting with models, data, features</a:t>
            </a:r>
          </a:p>
        </p:txBody>
      </p:sp>
    </p:spTree>
    <p:extLst>
      <p:ext uri="{BB962C8B-B14F-4D97-AF65-F5344CB8AC3E}">
        <p14:creationId xmlns:p14="http://schemas.microsoft.com/office/powerpoint/2010/main" val="83150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454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 Agenda</vt:lpstr>
      <vt:lpstr> Background Information &amp; Problem Statement </vt:lpstr>
      <vt:lpstr> Summary</vt:lpstr>
      <vt:lpstr> Data Source </vt:lpstr>
      <vt:lpstr> High Level Requirements &amp; Assumptions</vt:lpstr>
      <vt:lpstr> Our Approach -Research Phase Development </vt:lpstr>
      <vt:lpstr> Our Approach – Production Ready </vt:lpstr>
      <vt:lpstr> Model Development Architecture</vt:lpstr>
      <vt:lpstr> Production Architecture</vt:lpstr>
      <vt:lpstr>Development-Notebook</vt:lpstr>
      <vt:lpstr>Deployment </vt:lpstr>
      <vt:lpstr> 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Ankit Tomar</cp:lastModifiedBy>
  <cp:revision>30</cp:revision>
  <dcterms:created xsi:type="dcterms:W3CDTF">2020-12-21T15:04:51Z</dcterms:created>
  <dcterms:modified xsi:type="dcterms:W3CDTF">2021-07-18T19:46:04Z</dcterms:modified>
</cp:coreProperties>
</file>