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69" r:id="rId2"/>
    <p:sldId id="259" r:id="rId3"/>
    <p:sldId id="260" r:id="rId4"/>
    <p:sldId id="261" r:id="rId5"/>
    <p:sldId id="262" r:id="rId6"/>
    <p:sldId id="256" r:id="rId7"/>
    <p:sldId id="265" r:id="rId8"/>
    <p:sldId id="266" r:id="rId9"/>
    <p:sldId id="267" r:id="rId10"/>
    <p:sldId id="268" r:id="rId11"/>
    <p:sldId id="257" r:id="rId12"/>
    <p:sldId id="258"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garr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537" autoAdjust="0"/>
  </p:normalViewPr>
  <p:slideViewPr>
    <p:cSldViewPr snapToGrid="0" snapToObjects="1">
      <p:cViewPr>
        <p:scale>
          <a:sx n="99" d="100"/>
          <a:sy n="99" d="100"/>
        </p:scale>
        <p:origin x="-17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38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DFABB4-DF90-7E44-B457-B6241E47152E}" type="datetimeFigureOut">
              <a:rPr lang="en-US" smtClean="0"/>
              <a:t>06/06/17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0668-6D5A-C441-8462-82FE81F06C99}" type="slidenum">
              <a:rPr lang="en-US" smtClean="0"/>
              <a:t>‹#›</a:t>
            </a:fld>
            <a:endParaRPr lang="en-US"/>
          </a:p>
        </p:txBody>
      </p:sp>
    </p:spTree>
    <p:extLst>
      <p:ext uri="{BB962C8B-B14F-4D97-AF65-F5344CB8AC3E}">
        <p14:creationId xmlns:p14="http://schemas.microsoft.com/office/powerpoint/2010/main" val="34217443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BFAD4D87-7E92-CD43-B7CE-A94F75171E9E}" type="datetimeFigureOut">
              <a:rPr lang="en-US" smtClean="0"/>
              <a:t>06/06/17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AD6B-51CA-B048-BB72-2CFF631136D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FAD4D87-7E92-CD43-B7CE-A94F75171E9E}" type="datetimeFigureOut">
              <a:rPr lang="en-US" smtClean="0"/>
              <a:t>06/06/17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FAD4D87-7E92-CD43-B7CE-A94F75171E9E}" type="datetimeFigureOut">
              <a:rPr lang="en-US" smtClean="0"/>
              <a:t>06/06/17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FAD4D87-7E92-CD43-B7CE-A94F75171E9E}" type="datetimeFigureOut">
              <a:rPr lang="en-US" smtClean="0"/>
              <a:t>06/06/17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FAD4D87-7E92-CD43-B7CE-A94F75171E9E}" type="datetimeFigureOut">
              <a:rPr lang="en-US" smtClean="0"/>
              <a:t>06/06/17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AD6B-51CA-B048-BB72-2CFF631136D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BFAD4D87-7E92-CD43-B7CE-A94F75171E9E}" type="datetimeFigureOut">
              <a:rPr lang="en-US" smtClean="0"/>
              <a:t>06/06/17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BFAD4D87-7E92-CD43-B7CE-A94F75171E9E}" type="datetimeFigureOut">
              <a:rPr lang="en-US" smtClean="0"/>
              <a:t>06/06/17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CAD6B-51CA-B048-BB72-2CFF631136D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FAD4D87-7E92-CD43-B7CE-A94F75171E9E}" type="datetimeFigureOut">
              <a:rPr lang="en-US" smtClean="0"/>
              <a:t>06/06/17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D4D87-7E92-CD43-B7CE-A94F75171E9E}" type="datetimeFigureOut">
              <a:rPr lang="en-US" smtClean="0"/>
              <a:t>06/06/17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FAD4D87-7E92-CD43-B7CE-A94F75171E9E}" type="datetimeFigureOut">
              <a:rPr lang="en-US" smtClean="0"/>
              <a:t>06/06/17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AD6B-51CA-B048-BB72-2CFF631136D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FAD4D87-7E92-CD43-B7CE-A94F75171E9E}" type="datetimeFigureOut">
              <a:rPr lang="en-US" smtClean="0"/>
              <a:t>06/06/17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AD6B-51CA-B048-BB72-2CFF631136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AD4D87-7E92-CD43-B7CE-A94F75171E9E}" type="datetimeFigureOut">
              <a:rPr lang="en-US" smtClean="0"/>
              <a:t>06/06/17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DCCAD6B-51CA-B048-BB72-2CFF631136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https://code-cartoons.com/@linclar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21054" y="2289590"/>
            <a:ext cx="4817235" cy="923330"/>
          </a:xfrm>
          <a:prstGeom prst="rect">
            <a:avLst/>
          </a:prstGeom>
          <a:noFill/>
        </p:spPr>
        <p:txBody>
          <a:bodyPr wrap="square" rtlCol="0">
            <a:spAutoFit/>
          </a:bodyPr>
          <a:lstStyle/>
          <a:p>
            <a:r>
              <a:rPr lang="en-US" sz="5400" dirty="0" smtClean="0"/>
              <a:t>Flux &amp; </a:t>
            </a:r>
            <a:r>
              <a:rPr lang="en-US" sz="5400" dirty="0" err="1" smtClean="0"/>
              <a:t>Redux</a:t>
            </a:r>
            <a:endParaRPr lang="en-US" sz="5400" dirty="0"/>
          </a:p>
        </p:txBody>
      </p:sp>
      <p:pic>
        <p:nvPicPr>
          <p:cNvPr id="12" name="Picture 11" descr="react-logo-1000-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248" y="628556"/>
            <a:ext cx="1738547" cy="1738547"/>
          </a:xfrm>
          <a:prstGeom prst="rect">
            <a:avLst/>
          </a:prstGeom>
        </p:spPr>
      </p:pic>
      <p:sp>
        <p:nvSpPr>
          <p:cNvPr id="2" name="TextBox 1"/>
          <p:cNvSpPr txBox="1"/>
          <p:nvPr/>
        </p:nvSpPr>
        <p:spPr>
          <a:xfrm>
            <a:off x="4050815" y="6483058"/>
            <a:ext cx="5093185" cy="369332"/>
          </a:xfrm>
          <a:prstGeom prst="rect">
            <a:avLst/>
          </a:prstGeom>
          <a:noFill/>
        </p:spPr>
        <p:txBody>
          <a:bodyPr wrap="square" rtlCol="0">
            <a:spAutoFit/>
          </a:bodyPr>
          <a:lstStyle/>
          <a:p>
            <a:r>
              <a:rPr lang="en-US" dirty="0" smtClean="0"/>
              <a:t>Reference: </a:t>
            </a:r>
            <a:r>
              <a:rPr lang="en-US" dirty="0">
                <a:hlinkClick r:id="rId3"/>
              </a:rPr>
              <a:t>https://code-</a:t>
            </a:r>
            <a:r>
              <a:rPr lang="en-US" dirty="0" err="1">
                <a:hlinkClick r:id="rId3"/>
              </a:rPr>
              <a:t>cartoons.com</a:t>
            </a:r>
            <a:r>
              <a:rPr lang="en-US" dirty="0">
                <a:hlinkClick r:id="rId3"/>
              </a:rPr>
              <a:t>/@</a:t>
            </a:r>
            <a:r>
              <a:rPr lang="en-US" dirty="0" err="1">
                <a:hlinkClick r:id="rId3"/>
              </a:rPr>
              <a:t>linclark</a:t>
            </a:r>
            <a:endParaRPr lang="en-US" dirty="0"/>
          </a:p>
        </p:txBody>
      </p:sp>
    </p:spTree>
    <p:extLst>
      <p:ext uri="{BB962C8B-B14F-4D97-AF65-F5344CB8AC3E}">
        <p14:creationId xmlns:p14="http://schemas.microsoft.com/office/powerpoint/2010/main" val="15140396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1939954" cy="400110"/>
          </a:xfrm>
          <a:prstGeom prst="rect">
            <a:avLst/>
          </a:prstGeom>
          <a:noFill/>
        </p:spPr>
        <p:txBody>
          <a:bodyPr wrap="none" rtlCol="0">
            <a:spAutoFit/>
          </a:bodyPr>
          <a:lstStyle/>
          <a:p>
            <a:r>
              <a:rPr lang="en-US" sz="2000" dirty="0" smtClean="0"/>
              <a:t>Root component</a:t>
            </a:r>
            <a:endParaRPr lang="en-US" sz="2000" dirty="0"/>
          </a:p>
        </p:txBody>
      </p:sp>
      <p:pic>
        <p:nvPicPr>
          <p:cNvPr id="5" name="Picture 4" descr="Screen Shot 2016-11-11 at 10.52.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21" y="1927120"/>
            <a:ext cx="1168232" cy="3981486"/>
          </a:xfrm>
          <a:prstGeom prst="rect">
            <a:avLst/>
          </a:prstGeom>
        </p:spPr>
      </p:pic>
      <p:sp>
        <p:nvSpPr>
          <p:cNvPr id="8" name="TextBox 7"/>
          <p:cNvSpPr txBox="1"/>
          <p:nvPr/>
        </p:nvSpPr>
        <p:spPr>
          <a:xfrm>
            <a:off x="3746122" y="1681117"/>
            <a:ext cx="5108316" cy="1323439"/>
          </a:xfrm>
          <a:prstGeom prst="rect">
            <a:avLst/>
          </a:prstGeom>
          <a:noFill/>
        </p:spPr>
        <p:txBody>
          <a:bodyPr wrap="square" rtlCol="0">
            <a:spAutoFit/>
          </a:bodyPr>
          <a:lstStyle/>
          <a:p>
            <a:r>
              <a:rPr lang="en-IN" sz="1600" i="1" dirty="0" smtClean="0"/>
              <a:t>Think of root component as </a:t>
            </a:r>
            <a:r>
              <a:rPr lang="en-US" sz="1600" b="1" i="1" dirty="0" smtClean="0"/>
              <a:t>a executive. </a:t>
            </a:r>
            <a:r>
              <a:rPr lang="en-US" sz="1600" i="1" dirty="0" smtClean="0"/>
              <a:t>It puts all the team in place, It creates the store, telling it what reducer to use, and brings together the view layer binding and the views.</a:t>
            </a:r>
          </a:p>
          <a:p>
            <a:endParaRPr lang="en-IN" sz="1600" i="1" dirty="0" smtClean="0"/>
          </a:p>
          <a:p>
            <a:pPr marL="285750" indent="-285750">
              <a:buFont typeface="Arial"/>
              <a:buChar char="•"/>
            </a:pPr>
            <a:r>
              <a:rPr lang="en-IN" sz="1600" dirty="0" smtClean="0"/>
              <a:t>Majorly work in intilization of application</a:t>
            </a:r>
          </a:p>
        </p:txBody>
      </p:sp>
    </p:spTree>
    <p:extLst>
      <p:ext uri="{BB962C8B-B14F-4D97-AF65-F5344CB8AC3E}">
        <p14:creationId xmlns:p14="http://schemas.microsoft.com/office/powerpoint/2010/main" val="5822612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Screen Shot 2016-11-10 at 12.5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31" y="993908"/>
            <a:ext cx="2140189" cy="1864035"/>
          </a:xfrm>
          <a:prstGeom prst="rect">
            <a:avLst/>
          </a:prstGeom>
        </p:spPr>
      </p:pic>
      <p:pic>
        <p:nvPicPr>
          <p:cNvPr id="8" name="Picture 7" descr="Screen Shot 2016-11-10 at 12.5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44" y="4412762"/>
            <a:ext cx="1612316" cy="1636932"/>
          </a:xfrm>
          <a:prstGeom prst="rect">
            <a:avLst/>
          </a:prstGeom>
        </p:spPr>
      </p:pic>
      <p:sp>
        <p:nvSpPr>
          <p:cNvPr id="10" name="TextBox 9"/>
          <p:cNvSpPr txBox="1"/>
          <p:nvPr/>
        </p:nvSpPr>
        <p:spPr>
          <a:xfrm>
            <a:off x="328806" y="286853"/>
            <a:ext cx="1360356" cy="369332"/>
          </a:xfrm>
          <a:prstGeom prst="rect">
            <a:avLst/>
          </a:prstGeom>
          <a:noFill/>
        </p:spPr>
        <p:txBody>
          <a:bodyPr wrap="none" rtlCol="0">
            <a:spAutoFit/>
          </a:bodyPr>
          <a:lstStyle/>
          <a:p>
            <a:r>
              <a:rPr lang="en-US" dirty="0" err="1" smtClean="0"/>
              <a:t>Redux</a:t>
            </a:r>
            <a:r>
              <a:rPr lang="en-US" dirty="0" smtClean="0"/>
              <a:t> Setup</a:t>
            </a:r>
            <a:endParaRPr lang="en-US" dirty="0"/>
          </a:p>
        </p:txBody>
      </p:sp>
      <p:pic>
        <p:nvPicPr>
          <p:cNvPr id="29" name="Picture 28" descr="Screen Shot 2016-11-10 at 1.13.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659" y="4480956"/>
            <a:ext cx="751545" cy="1642323"/>
          </a:xfrm>
          <a:prstGeom prst="rect">
            <a:avLst/>
          </a:prstGeom>
        </p:spPr>
      </p:pic>
      <p:pic>
        <p:nvPicPr>
          <p:cNvPr id="30" name="Picture 29" descr="Screen Shot 2016-11-10 at 1.13.3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659" y="4512860"/>
            <a:ext cx="867272" cy="1568944"/>
          </a:xfrm>
          <a:prstGeom prst="rect">
            <a:avLst/>
          </a:prstGeom>
        </p:spPr>
      </p:pic>
      <p:sp>
        <p:nvSpPr>
          <p:cNvPr id="42" name="TextBox 41"/>
          <p:cNvSpPr txBox="1"/>
          <p:nvPr/>
        </p:nvSpPr>
        <p:spPr>
          <a:xfrm>
            <a:off x="6457790" y="2842865"/>
            <a:ext cx="629499" cy="338554"/>
          </a:xfrm>
          <a:prstGeom prst="rect">
            <a:avLst/>
          </a:prstGeom>
          <a:noFill/>
        </p:spPr>
        <p:txBody>
          <a:bodyPr wrap="none" rtlCol="0">
            <a:spAutoFit/>
          </a:bodyPr>
          <a:lstStyle/>
          <a:p>
            <a:r>
              <a:rPr lang="en-US" sz="1600" dirty="0" smtClean="0"/>
              <a:t>Store</a:t>
            </a:r>
            <a:endParaRPr lang="en-US" sz="1600" dirty="0"/>
          </a:p>
        </p:txBody>
      </p:sp>
      <p:sp>
        <p:nvSpPr>
          <p:cNvPr id="43" name="TextBox 42"/>
          <p:cNvSpPr txBox="1"/>
          <p:nvPr/>
        </p:nvSpPr>
        <p:spPr>
          <a:xfrm>
            <a:off x="1008984" y="2858993"/>
            <a:ext cx="954408" cy="338554"/>
          </a:xfrm>
          <a:prstGeom prst="rect">
            <a:avLst/>
          </a:prstGeom>
          <a:noFill/>
        </p:spPr>
        <p:txBody>
          <a:bodyPr wrap="none" rtlCol="0">
            <a:spAutoFit/>
          </a:bodyPr>
          <a:lstStyle/>
          <a:p>
            <a:r>
              <a:rPr lang="en-US" sz="1600" dirty="0" smtClean="0"/>
              <a:t>Reducers</a:t>
            </a:r>
            <a:endParaRPr lang="en-US" sz="1600" dirty="0"/>
          </a:p>
        </p:txBody>
      </p:sp>
      <p:sp>
        <p:nvSpPr>
          <p:cNvPr id="44" name="TextBox 43"/>
          <p:cNvSpPr txBox="1"/>
          <p:nvPr/>
        </p:nvSpPr>
        <p:spPr>
          <a:xfrm>
            <a:off x="721202" y="6087156"/>
            <a:ext cx="1453158" cy="338554"/>
          </a:xfrm>
          <a:prstGeom prst="rect">
            <a:avLst/>
          </a:prstGeom>
          <a:noFill/>
        </p:spPr>
        <p:txBody>
          <a:bodyPr wrap="square" rtlCol="0">
            <a:spAutoFit/>
          </a:bodyPr>
          <a:lstStyle/>
          <a:p>
            <a:r>
              <a:rPr lang="en-US" sz="1600" dirty="0" smtClean="0"/>
              <a:t>Action Creator</a:t>
            </a:r>
            <a:endParaRPr lang="en-US" sz="1600" dirty="0"/>
          </a:p>
        </p:txBody>
      </p:sp>
      <p:pic>
        <p:nvPicPr>
          <p:cNvPr id="7" name="Picture 6" descr="Screen Shot 2016-11-10 at 1.00.5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1520" y="3267253"/>
            <a:ext cx="650527" cy="1478963"/>
          </a:xfrm>
          <a:prstGeom prst="rect">
            <a:avLst/>
          </a:prstGeom>
        </p:spPr>
      </p:pic>
      <p:pic>
        <p:nvPicPr>
          <p:cNvPr id="14" name="Picture 13" descr="Screen Shot 2016-11-10 at 1.00.3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816" y="1005666"/>
            <a:ext cx="1951350" cy="1873140"/>
          </a:xfrm>
          <a:prstGeom prst="rect">
            <a:avLst/>
          </a:prstGeom>
        </p:spPr>
      </p:pic>
      <p:pic>
        <p:nvPicPr>
          <p:cNvPr id="90" name="Picture 89" descr="Screen Shot 2016-11-11 at 10.52.02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9090" y="1170278"/>
            <a:ext cx="512438" cy="1746455"/>
          </a:xfrm>
          <a:prstGeom prst="rect">
            <a:avLst/>
          </a:prstGeom>
        </p:spPr>
      </p:pic>
      <p:sp>
        <p:nvSpPr>
          <p:cNvPr id="105" name="TextBox 104"/>
          <p:cNvSpPr txBox="1"/>
          <p:nvPr/>
        </p:nvSpPr>
        <p:spPr>
          <a:xfrm>
            <a:off x="3545894" y="2857265"/>
            <a:ext cx="1895626" cy="338554"/>
          </a:xfrm>
          <a:prstGeom prst="rect">
            <a:avLst/>
          </a:prstGeom>
          <a:noFill/>
        </p:spPr>
        <p:txBody>
          <a:bodyPr wrap="square" rtlCol="0">
            <a:spAutoFit/>
          </a:bodyPr>
          <a:lstStyle/>
          <a:p>
            <a:r>
              <a:rPr lang="en-US" sz="1600" dirty="0" smtClean="0"/>
              <a:t>Root Component</a:t>
            </a:r>
            <a:endParaRPr lang="en-US" sz="1600" dirty="0"/>
          </a:p>
        </p:txBody>
      </p:sp>
      <p:sp>
        <p:nvSpPr>
          <p:cNvPr id="106" name="TextBox 105"/>
          <p:cNvSpPr txBox="1"/>
          <p:nvPr/>
        </p:nvSpPr>
        <p:spPr>
          <a:xfrm>
            <a:off x="4715146" y="620945"/>
            <a:ext cx="1718803" cy="600164"/>
          </a:xfrm>
          <a:prstGeom prst="rect">
            <a:avLst/>
          </a:prstGeom>
          <a:noFill/>
        </p:spPr>
        <p:txBody>
          <a:bodyPr wrap="square" rtlCol="0">
            <a:spAutoFit/>
          </a:bodyPr>
          <a:lstStyle/>
          <a:p>
            <a:r>
              <a:rPr lang="en-US" sz="1100" dirty="0" smtClean="0">
                <a:solidFill>
                  <a:srgbClr val="FF0000"/>
                </a:solidFill>
                <a:latin typeface="Consolas"/>
                <a:cs typeface="Consolas"/>
              </a:rPr>
              <a:t>Hire store and introduce the reducers to it</a:t>
            </a:r>
            <a:endParaRPr lang="en-US" sz="1100" i="1" u="sng" dirty="0">
              <a:solidFill>
                <a:srgbClr val="FF0000"/>
              </a:solidFill>
              <a:latin typeface="Consolas"/>
              <a:cs typeface="Consolas"/>
            </a:endParaRPr>
          </a:p>
        </p:txBody>
      </p:sp>
      <p:cxnSp>
        <p:nvCxnSpPr>
          <p:cNvPr id="92" name="Curved Connector 91"/>
          <p:cNvCxnSpPr/>
          <p:nvPr/>
        </p:nvCxnSpPr>
        <p:spPr>
          <a:xfrm flipV="1">
            <a:off x="4554354" y="1795867"/>
            <a:ext cx="1486377" cy="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0800000">
            <a:off x="2420168" y="1821518"/>
            <a:ext cx="1441416" cy="127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2420166" y="783528"/>
            <a:ext cx="1718803" cy="430887"/>
          </a:xfrm>
          <a:prstGeom prst="rect">
            <a:avLst/>
          </a:prstGeom>
          <a:noFill/>
        </p:spPr>
        <p:txBody>
          <a:bodyPr wrap="square" rtlCol="0">
            <a:spAutoFit/>
          </a:bodyPr>
          <a:lstStyle/>
          <a:p>
            <a:r>
              <a:rPr lang="en-US" sz="1100" dirty="0" smtClean="0">
                <a:solidFill>
                  <a:srgbClr val="FF0000"/>
                </a:solidFill>
                <a:latin typeface="Consolas"/>
                <a:cs typeface="Consolas"/>
              </a:rPr>
              <a:t>Assemble the team of reducers</a:t>
            </a:r>
            <a:endParaRPr lang="en-US" sz="1100" i="1" u="sng" dirty="0">
              <a:solidFill>
                <a:srgbClr val="FF0000"/>
              </a:solidFill>
              <a:latin typeface="Consolas"/>
              <a:cs typeface="Consolas"/>
            </a:endParaRPr>
          </a:p>
        </p:txBody>
      </p:sp>
      <p:cxnSp>
        <p:nvCxnSpPr>
          <p:cNvPr id="112" name="Curved Connector 111"/>
          <p:cNvCxnSpPr>
            <a:stCxn id="105" idx="2"/>
            <a:endCxn id="7" idx="1"/>
          </p:cNvCxnSpPr>
          <p:nvPr/>
        </p:nvCxnSpPr>
        <p:spPr>
          <a:xfrm rot="16200000" flipH="1">
            <a:off x="4562155" y="3127370"/>
            <a:ext cx="810916" cy="9478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2951593" y="3436205"/>
            <a:ext cx="1512958" cy="1107996"/>
          </a:xfrm>
          <a:prstGeom prst="rect">
            <a:avLst/>
          </a:prstGeom>
          <a:noFill/>
        </p:spPr>
        <p:txBody>
          <a:bodyPr wrap="square" rtlCol="0">
            <a:spAutoFit/>
          </a:bodyPr>
          <a:lstStyle/>
          <a:p>
            <a:r>
              <a:rPr lang="en-US" sz="1100" dirty="0" smtClean="0">
                <a:solidFill>
                  <a:srgbClr val="FF0000"/>
                </a:solidFill>
                <a:latin typeface="Consolas"/>
                <a:cs typeface="Consolas"/>
              </a:rPr>
              <a:t>Wraps all components with provider component and connect it with Store</a:t>
            </a:r>
            <a:endParaRPr lang="en-US" sz="1100" i="1" u="sng" dirty="0">
              <a:solidFill>
                <a:srgbClr val="FF0000"/>
              </a:solidFill>
              <a:latin typeface="Consolas"/>
              <a:cs typeface="Consolas"/>
            </a:endParaRPr>
          </a:p>
        </p:txBody>
      </p:sp>
      <p:sp>
        <p:nvSpPr>
          <p:cNvPr id="114" name="TextBox 113"/>
          <p:cNvSpPr txBox="1"/>
          <p:nvPr/>
        </p:nvSpPr>
        <p:spPr>
          <a:xfrm>
            <a:off x="4846277" y="4733633"/>
            <a:ext cx="2241012" cy="584776"/>
          </a:xfrm>
          <a:prstGeom prst="rect">
            <a:avLst/>
          </a:prstGeom>
          <a:noFill/>
        </p:spPr>
        <p:txBody>
          <a:bodyPr wrap="square" rtlCol="0">
            <a:spAutoFit/>
          </a:bodyPr>
          <a:lstStyle/>
          <a:p>
            <a:r>
              <a:rPr lang="en-US" sz="1600" dirty="0" smtClean="0"/>
              <a:t>Provider Component</a:t>
            </a:r>
          </a:p>
          <a:p>
            <a:r>
              <a:rPr lang="en-US" sz="1600" dirty="0" smtClean="0"/>
              <a:t>(view-layer binder)</a:t>
            </a:r>
            <a:endParaRPr lang="en-US" sz="1600" dirty="0"/>
          </a:p>
        </p:txBody>
      </p:sp>
      <p:cxnSp>
        <p:nvCxnSpPr>
          <p:cNvPr id="116" name="Curved Connector 115"/>
          <p:cNvCxnSpPr>
            <a:endCxn id="30" idx="0"/>
          </p:cNvCxnSpPr>
          <p:nvPr/>
        </p:nvCxnSpPr>
        <p:spPr>
          <a:xfrm>
            <a:off x="6130534" y="3955423"/>
            <a:ext cx="1907761" cy="55743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7347097" y="3509485"/>
            <a:ext cx="1479380" cy="600164"/>
          </a:xfrm>
          <a:prstGeom prst="rect">
            <a:avLst/>
          </a:prstGeom>
          <a:noFill/>
        </p:spPr>
        <p:txBody>
          <a:bodyPr wrap="square" rtlCol="0">
            <a:spAutoFit/>
          </a:bodyPr>
          <a:lstStyle/>
          <a:p>
            <a:r>
              <a:rPr lang="en-US" sz="1100" dirty="0" smtClean="0">
                <a:solidFill>
                  <a:srgbClr val="FF0000"/>
                </a:solidFill>
                <a:latin typeface="Consolas"/>
                <a:cs typeface="Consolas"/>
              </a:rPr>
              <a:t>Create a network to update the components</a:t>
            </a:r>
            <a:endParaRPr lang="en-US" sz="1100" i="1" u="sng" dirty="0">
              <a:solidFill>
                <a:srgbClr val="FF0000"/>
              </a:solidFill>
              <a:latin typeface="Consolas"/>
              <a:cs typeface="Consolas"/>
            </a:endParaRPr>
          </a:p>
        </p:txBody>
      </p:sp>
      <p:cxnSp>
        <p:nvCxnSpPr>
          <p:cNvPr id="123" name="Curved Connector 122"/>
          <p:cNvCxnSpPr/>
          <p:nvPr/>
        </p:nvCxnSpPr>
        <p:spPr>
          <a:xfrm rot="10800000" flipV="1">
            <a:off x="1963394" y="5498001"/>
            <a:ext cx="4969068" cy="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3399279" y="5697266"/>
            <a:ext cx="2232732" cy="600164"/>
          </a:xfrm>
          <a:prstGeom prst="rect">
            <a:avLst/>
          </a:prstGeom>
          <a:noFill/>
        </p:spPr>
        <p:txBody>
          <a:bodyPr wrap="square" rtlCol="0">
            <a:spAutoFit/>
          </a:bodyPr>
          <a:lstStyle/>
          <a:p>
            <a:r>
              <a:rPr lang="en-US" sz="1100" dirty="0" smtClean="0">
                <a:solidFill>
                  <a:srgbClr val="FF0000"/>
                </a:solidFill>
                <a:latin typeface="Consolas"/>
                <a:cs typeface="Consolas"/>
              </a:rPr>
              <a:t>Setup action callbacks so that action will automatic dispatched once formatted</a:t>
            </a:r>
            <a:endParaRPr lang="en-US" sz="1100" i="1" u="sng" dirty="0">
              <a:solidFill>
                <a:srgbClr val="FF0000"/>
              </a:solidFill>
              <a:latin typeface="Consolas"/>
              <a:cs typeface="Consolas"/>
            </a:endParaRPr>
          </a:p>
        </p:txBody>
      </p:sp>
      <p:sp>
        <p:nvSpPr>
          <p:cNvPr id="138" name="TextBox 137"/>
          <p:cNvSpPr txBox="1"/>
          <p:nvPr/>
        </p:nvSpPr>
        <p:spPr>
          <a:xfrm>
            <a:off x="2892807" y="1983204"/>
            <a:ext cx="30166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39" name="TextBox 138"/>
          <p:cNvSpPr txBox="1"/>
          <p:nvPr/>
        </p:nvSpPr>
        <p:spPr>
          <a:xfrm>
            <a:off x="5076585" y="2135604"/>
            <a:ext cx="301660" cy="369332"/>
          </a:xfrm>
          <a:prstGeom prst="rect">
            <a:avLst/>
          </a:prstGeom>
          <a:noFill/>
        </p:spPr>
        <p:txBody>
          <a:bodyPr wrap="none" rtlCol="0">
            <a:spAutoFit/>
          </a:bodyPr>
          <a:lstStyle/>
          <a:p>
            <a:r>
              <a:rPr lang="en-US" dirty="0">
                <a:solidFill>
                  <a:srgbClr val="FF0000"/>
                </a:solidFill>
              </a:rPr>
              <a:t>2</a:t>
            </a:r>
          </a:p>
        </p:txBody>
      </p:sp>
      <p:sp>
        <p:nvSpPr>
          <p:cNvPr id="140" name="TextBox 139"/>
          <p:cNvSpPr txBox="1"/>
          <p:nvPr/>
        </p:nvSpPr>
        <p:spPr>
          <a:xfrm>
            <a:off x="4807790" y="3446845"/>
            <a:ext cx="301660" cy="369332"/>
          </a:xfrm>
          <a:prstGeom prst="rect">
            <a:avLst/>
          </a:prstGeom>
          <a:noFill/>
        </p:spPr>
        <p:txBody>
          <a:bodyPr wrap="none" rtlCol="0">
            <a:spAutoFit/>
          </a:bodyPr>
          <a:lstStyle/>
          <a:p>
            <a:r>
              <a:rPr lang="en-US" dirty="0">
                <a:solidFill>
                  <a:srgbClr val="FF0000"/>
                </a:solidFill>
              </a:rPr>
              <a:t>3</a:t>
            </a:r>
          </a:p>
        </p:txBody>
      </p:sp>
      <p:sp>
        <p:nvSpPr>
          <p:cNvPr id="141" name="TextBox 140"/>
          <p:cNvSpPr txBox="1"/>
          <p:nvPr/>
        </p:nvSpPr>
        <p:spPr>
          <a:xfrm>
            <a:off x="6932462" y="3560541"/>
            <a:ext cx="301660" cy="369332"/>
          </a:xfrm>
          <a:prstGeom prst="rect">
            <a:avLst/>
          </a:prstGeom>
          <a:noFill/>
        </p:spPr>
        <p:txBody>
          <a:bodyPr wrap="none" rtlCol="0">
            <a:spAutoFit/>
          </a:bodyPr>
          <a:lstStyle/>
          <a:p>
            <a:r>
              <a:rPr lang="en-US" dirty="0">
                <a:solidFill>
                  <a:srgbClr val="FF0000"/>
                </a:solidFill>
              </a:rPr>
              <a:t>4</a:t>
            </a:r>
          </a:p>
        </p:txBody>
      </p:sp>
      <p:sp>
        <p:nvSpPr>
          <p:cNvPr id="142" name="TextBox 141"/>
          <p:cNvSpPr txBox="1"/>
          <p:nvPr/>
        </p:nvSpPr>
        <p:spPr>
          <a:xfrm>
            <a:off x="3976261" y="5038873"/>
            <a:ext cx="301660" cy="369332"/>
          </a:xfrm>
          <a:prstGeom prst="rect">
            <a:avLst/>
          </a:prstGeom>
          <a:noFill/>
        </p:spPr>
        <p:txBody>
          <a:bodyPr wrap="none" rtlCol="0">
            <a:spAutoFit/>
          </a:bodyPr>
          <a:lstStyle/>
          <a:p>
            <a:r>
              <a:rPr lang="en-US" dirty="0">
                <a:solidFill>
                  <a:srgbClr val="FF0000"/>
                </a:solidFill>
              </a:rPr>
              <a:t>5</a:t>
            </a:r>
          </a:p>
        </p:txBody>
      </p:sp>
      <p:sp>
        <p:nvSpPr>
          <p:cNvPr id="144" name="TextBox 143"/>
          <p:cNvSpPr txBox="1"/>
          <p:nvPr/>
        </p:nvSpPr>
        <p:spPr>
          <a:xfrm>
            <a:off x="7037830" y="6046311"/>
            <a:ext cx="1788647" cy="584776"/>
          </a:xfrm>
          <a:prstGeom prst="rect">
            <a:avLst/>
          </a:prstGeom>
          <a:noFill/>
        </p:spPr>
        <p:txBody>
          <a:bodyPr wrap="square" rtlCol="0">
            <a:spAutoFit/>
          </a:bodyPr>
          <a:lstStyle/>
          <a:p>
            <a:r>
              <a:rPr lang="en-US" sz="1600" dirty="0" smtClean="0"/>
              <a:t>Smart and Dumb components</a:t>
            </a:r>
            <a:endParaRPr lang="en-US" sz="1600" dirty="0"/>
          </a:p>
        </p:txBody>
      </p:sp>
      <p:cxnSp>
        <p:nvCxnSpPr>
          <p:cNvPr id="3" name="Straight Arrow Connector 2"/>
          <p:cNvCxnSpPr/>
          <p:nvPr/>
        </p:nvCxnSpPr>
        <p:spPr>
          <a:xfrm>
            <a:off x="1963393" y="5697266"/>
            <a:ext cx="498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031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arn(inVertic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barn(inVertical)">
                                      <p:cBhvr>
                                        <p:cTn id="15" dur="500"/>
                                        <p:tgtEl>
                                          <p:spTgt spid="9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barn(inVertical)">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arn(inVertical)">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barn(inVertical)">
                                      <p:cBhvr>
                                        <p:cTn id="34" dur="500"/>
                                        <p:tgtEl>
                                          <p:spTgt spid="11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par>
                                <p:cTn id="40" presetID="16" presetClass="entr" presetSubtype="21"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barn(inVertical)">
                                      <p:cBhvr>
                                        <p:cTn id="45" dur="500"/>
                                        <p:tgtEl>
                                          <p:spTgt spid="14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inVertical)">
                                      <p:cBhvr>
                                        <p:cTn id="50" dur="500"/>
                                        <p:tgtEl>
                                          <p:spTgt spid="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inVertic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9" fill="hold" nodeType="click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strips(upLeft)">
                                      <p:cBhvr>
                                        <p:cTn id="58" dur="500"/>
                                        <p:tgtEl>
                                          <p:spTgt spid="96"/>
                                        </p:tgtEl>
                                      </p:cBhvr>
                                    </p:animEffect>
                                  </p:childTnLst>
                                </p:cTn>
                              </p:par>
                              <p:par>
                                <p:cTn id="59" presetID="18" presetClass="entr" presetSubtype="9"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strips(upLeft)">
                                      <p:cBhvr>
                                        <p:cTn id="61" dur="500"/>
                                        <p:tgtEl>
                                          <p:spTgt spid="111"/>
                                        </p:tgtEl>
                                      </p:cBhvr>
                                    </p:animEffect>
                                  </p:childTnLst>
                                </p:cTn>
                              </p:par>
                              <p:par>
                                <p:cTn id="62" presetID="18" presetClass="entr" presetSubtype="9" fill="hold" grpId="0" nodeType="withEffect">
                                  <p:stCondLst>
                                    <p:cond delay="0"/>
                                  </p:stCondLst>
                                  <p:childTnLst>
                                    <p:set>
                                      <p:cBhvr>
                                        <p:cTn id="63" dur="1" fill="hold">
                                          <p:stCondLst>
                                            <p:cond delay="0"/>
                                          </p:stCondLst>
                                        </p:cTn>
                                        <p:tgtEl>
                                          <p:spTgt spid="138"/>
                                        </p:tgtEl>
                                        <p:attrNameLst>
                                          <p:attrName>style.visibility</p:attrName>
                                        </p:attrNameLst>
                                      </p:cBhvr>
                                      <p:to>
                                        <p:strVal val="visible"/>
                                      </p:to>
                                    </p:set>
                                    <p:animEffect transition="in" filter="strips(upLeft)">
                                      <p:cBhvr>
                                        <p:cTn id="64" dur="500"/>
                                        <p:tgtEl>
                                          <p:spTgt spid="138"/>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nodeType="click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strips(upRight)">
                                      <p:cBhvr>
                                        <p:cTn id="69" dur="500"/>
                                        <p:tgtEl>
                                          <p:spTgt spid="92"/>
                                        </p:tgtEl>
                                      </p:cBhvr>
                                    </p:animEffect>
                                  </p:childTnLst>
                                </p:cTn>
                              </p:par>
                              <p:par>
                                <p:cTn id="70" presetID="18" presetClass="entr" presetSubtype="3"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strips(upRight)">
                                      <p:cBhvr>
                                        <p:cTn id="72" dur="500"/>
                                        <p:tgtEl>
                                          <p:spTgt spid="106"/>
                                        </p:tgtEl>
                                      </p:cBhvr>
                                    </p:animEffect>
                                  </p:childTnLst>
                                </p:cTn>
                              </p:par>
                              <p:par>
                                <p:cTn id="73" presetID="18" presetClass="entr" presetSubtype="3" fill="hold" grpId="0" nodeType="with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strips(upRight)">
                                      <p:cBhvr>
                                        <p:cTn id="75" dur="500"/>
                                        <p:tgtEl>
                                          <p:spTgt spid="139"/>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strips(downRight)">
                                      <p:cBhvr>
                                        <p:cTn id="80" dur="500"/>
                                        <p:tgtEl>
                                          <p:spTgt spid="112"/>
                                        </p:tgtEl>
                                      </p:cBhvr>
                                    </p:animEffect>
                                  </p:childTnLst>
                                </p:cTn>
                              </p:par>
                              <p:par>
                                <p:cTn id="81" presetID="18" presetClass="entr" presetSubtype="6"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animEffect transition="in" filter="strips(downRight)">
                                      <p:cBhvr>
                                        <p:cTn id="83" dur="500"/>
                                        <p:tgtEl>
                                          <p:spTgt spid="140"/>
                                        </p:tgtEl>
                                      </p:cBhvr>
                                    </p:animEffect>
                                  </p:childTnLst>
                                </p:cTn>
                              </p:par>
                              <p:par>
                                <p:cTn id="84" presetID="18" presetClass="entr" presetSubtype="6" fill="hold" grpId="0"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strips(downRight)">
                                      <p:cBhvr>
                                        <p:cTn id="86" dur="500"/>
                                        <p:tgtEl>
                                          <p:spTgt spid="113"/>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6" fill="hold" grpId="0" nodeType="clickEffect">
                                  <p:stCondLst>
                                    <p:cond delay="0"/>
                                  </p:stCondLst>
                                  <p:childTnLst>
                                    <p:set>
                                      <p:cBhvr>
                                        <p:cTn id="90" dur="1" fill="hold">
                                          <p:stCondLst>
                                            <p:cond delay="0"/>
                                          </p:stCondLst>
                                        </p:cTn>
                                        <p:tgtEl>
                                          <p:spTgt spid="117"/>
                                        </p:tgtEl>
                                        <p:attrNameLst>
                                          <p:attrName>style.visibility</p:attrName>
                                        </p:attrNameLst>
                                      </p:cBhvr>
                                      <p:to>
                                        <p:strVal val="visible"/>
                                      </p:to>
                                    </p:set>
                                    <p:animEffect transition="in" filter="strips(downRight)">
                                      <p:cBhvr>
                                        <p:cTn id="91" dur="500"/>
                                        <p:tgtEl>
                                          <p:spTgt spid="117"/>
                                        </p:tgtEl>
                                      </p:cBhvr>
                                    </p:animEffect>
                                  </p:childTnLst>
                                </p:cTn>
                              </p:par>
                              <p:par>
                                <p:cTn id="92" presetID="18" presetClass="entr" presetSubtype="6" fill="hold" grpId="0" nodeType="withEffect">
                                  <p:stCondLst>
                                    <p:cond delay="0"/>
                                  </p:stCondLst>
                                  <p:childTnLst>
                                    <p:set>
                                      <p:cBhvr>
                                        <p:cTn id="93" dur="1" fill="hold">
                                          <p:stCondLst>
                                            <p:cond delay="0"/>
                                          </p:stCondLst>
                                        </p:cTn>
                                        <p:tgtEl>
                                          <p:spTgt spid="141"/>
                                        </p:tgtEl>
                                        <p:attrNameLst>
                                          <p:attrName>style.visibility</p:attrName>
                                        </p:attrNameLst>
                                      </p:cBhvr>
                                      <p:to>
                                        <p:strVal val="visible"/>
                                      </p:to>
                                    </p:set>
                                    <p:animEffect transition="in" filter="strips(downRight)">
                                      <p:cBhvr>
                                        <p:cTn id="94" dur="500"/>
                                        <p:tgtEl>
                                          <p:spTgt spid="141"/>
                                        </p:tgtEl>
                                      </p:cBhvr>
                                    </p:animEffect>
                                  </p:childTnLst>
                                </p:cTn>
                              </p:par>
                              <p:par>
                                <p:cTn id="95" presetID="18" presetClass="entr" presetSubtype="6" fill="hold" nodeType="withEffect">
                                  <p:stCondLst>
                                    <p:cond delay="0"/>
                                  </p:stCondLst>
                                  <p:childTnLst>
                                    <p:set>
                                      <p:cBhvr>
                                        <p:cTn id="96" dur="1" fill="hold">
                                          <p:stCondLst>
                                            <p:cond delay="0"/>
                                          </p:stCondLst>
                                        </p:cTn>
                                        <p:tgtEl>
                                          <p:spTgt spid="116"/>
                                        </p:tgtEl>
                                        <p:attrNameLst>
                                          <p:attrName>style.visibility</p:attrName>
                                        </p:attrNameLst>
                                      </p:cBhvr>
                                      <p:to>
                                        <p:strVal val="visible"/>
                                      </p:to>
                                    </p:set>
                                    <p:animEffect transition="in" filter="strips(downRight)">
                                      <p:cBhvr>
                                        <p:cTn id="97" dur="500"/>
                                        <p:tgtEl>
                                          <p:spTgt spid="116"/>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9" fill="hold"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strips(upLeft)">
                                      <p:cBhvr>
                                        <p:cTn id="102" dur="500"/>
                                        <p:tgtEl>
                                          <p:spTgt spid="123"/>
                                        </p:tgtEl>
                                      </p:cBhvr>
                                    </p:animEffect>
                                  </p:childTnLst>
                                </p:cTn>
                              </p:par>
                              <p:par>
                                <p:cTn id="103" presetID="18" presetClass="entr" presetSubtype="9" fill="hold" grpId="0" nodeType="withEffect">
                                  <p:stCondLst>
                                    <p:cond delay="0"/>
                                  </p:stCondLst>
                                  <p:childTnLst>
                                    <p:set>
                                      <p:cBhvr>
                                        <p:cTn id="104" dur="1" fill="hold">
                                          <p:stCondLst>
                                            <p:cond delay="0"/>
                                          </p:stCondLst>
                                        </p:cTn>
                                        <p:tgtEl>
                                          <p:spTgt spid="142"/>
                                        </p:tgtEl>
                                        <p:attrNameLst>
                                          <p:attrName>style.visibility</p:attrName>
                                        </p:attrNameLst>
                                      </p:cBhvr>
                                      <p:to>
                                        <p:strVal val="visible"/>
                                      </p:to>
                                    </p:set>
                                    <p:animEffect transition="in" filter="strips(upLeft)">
                                      <p:cBhvr>
                                        <p:cTn id="105" dur="500"/>
                                        <p:tgtEl>
                                          <p:spTgt spid="142"/>
                                        </p:tgtEl>
                                      </p:cBhvr>
                                    </p:animEffect>
                                  </p:childTnLst>
                                </p:cTn>
                              </p:par>
                              <p:par>
                                <p:cTn id="106" presetID="18" presetClass="entr" presetSubtype="9" fill="hold" grpId="0" nodeType="with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strips(upLeft)">
                                      <p:cBhvr>
                                        <p:cTn id="108" dur="500"/>
                                        <p:tgtEl>
                                          <p:spTgt spid="137"/>
                                        </p:tgtEl>
                                      </p:cBhvr>
                                    </p:animEffect>
                                  </p:childTnLst>
                                </p:cTn>
                              </p:par>
                              <p:par>
                                <p:cTn id="109" presetID="18" presetClass="entr" presetSubtype="6" fill="hold" nodeType="with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strips(downRight)">
                                      <p:cBhvr>
                                        <p:cTn id="1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105" grpId="0"/>
      <p:bldP spid="106" grpId="0"/>
      <p:bldP spid="111" grpId="0"/>
      <p:bldP spid="113" grpId="0"/>
      <p:bldP spid="114" grpId="0"/>
      <p:bldP spid="117" grpId="0"/>
      <p:bldP spid="137" grpId="0"/>
      <p:bldP spid="138" grpId="0"/>
      <p:bldP spid="139" grpId="0"/>
      <p:bldP spid="140" grpId="0"/>
      <p:bldP spid="141" grpId="0"/>
      <p:bldP spid="142" grpId="0"/>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Screen Shot 2016-11-10 at 12.5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574" y="363452"/>
            <a:ext cx="2140189" cy="1864035"/>
          </a:xfrm>
          <a:prstGeom prst="rect">
            <a:avLst/>
          </a:prstGeom>
        </p:spPr>
      </p:pic>
      <p:pic>
        <p:nvPicPr>
          <p:cNvPr id="8" name="Picture 7" descr="Screen Shot 2016-11-10 at 12.5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696" y="4937408"/>
            <a:ext cx="1612316" cy="1636932"/>
          </a:xfrm>
          <a:prstGeom prst="rect">
            <a:avLst/>
          </a:prstGeom>
        </p:spPr>
      </p:pic>
      <p:sp>
        <p:nvSpPr>
          <p:cNvPr id="10" name="TextBox 9"/>
          <p:cNvSpPr txBox="1"/>
          <p:nvPr/>
        </p:nvSpPr>
        <p:spPr>
          <a:xfrm>
            <a:off x="376558" y="471519"/>
            <a:ext cx="1758001" cy="369332"/>
          </a:xfrm>
          <a:prstGeom prst="rect">
            <a:avLst/>
          </a:prstGeom>
          <a:noFill/>
        </p:spPr>
        <p:txBody>
          <a:bodyPr wrap="none" rtlCol="0">
            <a:spAutoFit/>
          </a:bodyPr>
          <a:lstStyle/>
          <a:p>
            <a:r>
              <a:rPr lang="en-US" dirty="0" err="1" smtClean="0"/>
              <a:t>Redux</a:t>
            </a:r>
            <a:r>
              <a:rPr lang="en-US" dirty="0" smtClean="0"/>
              <a:t> Data Flow</a:t>
            </a:r>
            <a:endParaRPr lang="en-US" dirty="0"/>
          </a:p>
        </p:txBody>
      </p:sp>
      <p:cxnSp>
        <p:nvCxnSpPr>
          <p:cNvPr id="12" name="Curved Connector 11"/>
          <p:cNvCxnSpPr/>
          <p:nvPr/>
        </p:nvCxnSpPr>
        <p:spPr>
          <a:xfrm rot="5400000">
            <a:off x="2029164" y="2642065"/>
            <a:ext cx="1853478" cy="1505469"/>
          </a:xfrm>
          <a:prstGeom prst="curvedConnector2">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29" name="Picture 28" descr="Screen Shot 2016-11-10 at 1.13.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913" y="3601434"/>
            <a:ext cx="751545" cy="1642323"/>
          </a:xfrm>
          <a:prstGeom prst="rect">
            <a:avLst/>
          </a:prstGeom>
        </p:spPr>
      </p:pic>
      <p:pic>
        <p:nvPicPr>
          <p:cNvPr id="30" name="Picture 29" descr="Screen Shot 2016-11-10 at 1.13.3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627" y="3629034"/>
            <a:ext cx="867272" cy="1568944"/>
          </a:xfrm>
          <a:prstGeom prst="rect">
            <a:avLst/>
          </a:prstGeom>
        </p:spPr>
      </p:pic>
      <p:sp>
        <p:nvSpPr>
          <p:cNvPr id="42" name="TextBox 41"/>
          <p:cNvSpPr txBox="1"/>
          <p:nvPr/>
        </p:nvSpPr>
        <p:spPr>
          <a:xfrm>
            <a:off x="3689181" y="2026883"/>
            <a:ext cx="629499" cy="338554"/>
          </a:xfrm>
          <a:prstGeom prst="rect">
            <a:avLst/>
          </a:prstGeom>
          <a:noFill/>
        </p:spPr>
        <p:txBody>
          <a:bodyPr wrap="none" rtlCol="0">
            <a:spAutoFit/>
          </a:bodyPr>
          <a:lstStyle/>
          <a:p>
            <a:r>
              <a:rPr lang="en-US" sz="1600" dirty="0" smtClean="0"/>
              <a:t>Store</a:t>
            </a:r>
            <a:endParaRPr lang="en-US" sz="1600" dirty="0"/>
          </a:p>
        </p:txBody>
      </p:sp>
      <p:sp>
        <p:nvSpPr>
          <p:cNvPr id="43" name="TextBox 42"/>
          <p:cNvSpPr txBox="1"/>
          <p:nvPr/>
        </p:nvSpPr>
        <p:spPr>
          <a:xfrm>
            <a:off x="750289" y="5001548"/>
            <a:ext cx="954408" cy="338554"/>
          </a:xfrm>
          <a:prstGeom prst="rect">
            <a:avLst/>
          </a:prstGeom>
          <a:noFill/>
        </p:spPr>
        <p:txBody>
          <a:bodyPr wrap="none" rtlCol="0">
            <a:spAutoFit/>
          </a:bodyPr>
          <a:lstStyle/>
          <a:p>
            <a:r>
              <a:rPr lang="en-US" sz="1600" dirty="0" smtClean="0"/>
              <a:t>Reducers</a:t>
            </a:r>
            <a:endParaRPr lang="en-US" sz="1600" dirty="0"/>
          </a:p>
        </p:txBody>
      </p:sp>
      <p:sp>
        <p:nvSpPr>
          <p:cNvPr id="44" name="TextBox 43"/>
          <p:cNvSpPr txBox="1"/>
          <p:nvPr/>
        </p:nvSpPr>
        <p:spPr>
          <a:xfrm>
            <a:off x="3503814" y="6470253"/>
            <a:ext cx="1714501" cy="338554"/>
          </a:xfrm>
          <a:prstGeom prst="rect">
            <a:avLst/>
          </a:prstGeom>
          <a:noFill/>
        </p:spPr>
        <p:txBody>
          <a:bodyPr wrap="square" rtlCol="0">
            <a:spAutoFit/>
          </a:bodyPr>
          <a:lstStyle/>
          <a:p>
            <a:r>
              <a:rPr lang="en-US" sz="1600" dirty="0" smtClean="0"/>
              <a:t>Action Creator</a:t>
            </a:r>
            <a:endParaRPr lang="en-US" sz="1600" dirty="0"/>
          </a:p>
        </p:txBody>
      </p:sp>
      <p:cxnSp>
        <p:nvCxnSpPr>
          <p:cNvPr id="50" name="Curved Connector 49"/>
          <p:cNvCxnSpPr/>
          <p:nvPr/>
        </p:nvCxnSpPr>
        <p:spPr>
          <a:xfrm rot="10800000" flipV="1">
            <a:off x="8211958" y="4074323"/>
            <a:ext cx="932043" cy="338554"/>
          </a:xfrm>
          <a:prstGeom prst="curvedConnector3">
            <a:avLst>
              <a:gd name="adj1" fmla="val 5000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24" idx="2"/>
          </p:cNvCxnSpPr>
          <p:nvPr/>
        </p:nvCxnSpPr>
        <p:spPr>
          <a:xfrm rot="5400000">
            <a:off x="6081583" y="4731977"/>
            <a:ext cx="370061" cy="2429249"/>
          </a:xfrm>
          <a:prstGeom prst="curvedConnector2">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flipV="1">
            <a:off x="1245080" y="1418994"/>
            <a:ext cx="1632265" cy="1604926"/>
          </a:xfrm>
          <a:prstGeom prst="curvedConnector3">
            <a:avLst>
              <a:gd name="adj1" fmla="val 2842"/>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7" name="Picture 6" descr="Screen Shot 2016-11-10 at 1.00.5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6030" y="1411204"/>
            <a:ext cx="748681" cy="1630420"/>
          </a:xfrm>
          <a:prstGeom prst="rect">
            <a:avLst/>
          </a:prstGeom>
        </p:spPr>
      </p:pic>
      <p:pic>
        <p:nvPicPr>
          <p:cNvPr id="14" name="Picture 13" descr="Screen Shot 2016-11-10 at 1.00.3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818" y="3128408"/>
            <a:ext cx="1951350" cy="1873140"/>
          </a:xfrm>
          <a:prstGeom prst="rect">
            <a:avLst/>
          </a:prstGeom>
        </p:spPr>
      </p:pic>
      <p:sp>
        <p:nvSpPr>
          <p:cNvPr id="24" name="TextBox 23"/>
          <p:cNvSpPr txBox="1"/>
          <p:nvPr/>
        </p:nvSpPr>
        <p:spPr>
          <a:xfrm>
            <a:off x="6586913" y="5176795"/>
            <a:ext cx="1788647" cy="584776"/>
          </a:xfrm>
          <a:prstGeom prst="rect">
            <a:avLst/>
          </a:prstGeom>
          <a:noFill/>
        </p:spPr>
        <p:txBody>
          <a:bodyPr wrap="square" rtlCol="0">
            <a:spAutoFit/>
          </a:bodyPr>
          <a:lstStyle/>
          <a:p>
            <a:r>
              <a:rPr lang="en-US" sz="1600" dirty="0" smtClean="0"/>
              <a:t>Smart and Dumb components</a:t>
            </a:r>
            <a:endParaRPr lang="en-US" sz="1600" dirty="0"/>
          </a:p>
        </p:txBody>
      </p:sp>
      <p:sp>
        <p:nvSpPr>
          <p:cNvPr id="25" name="TextBox 24"/>
          <p:cNvSpPr txBox="1"/>
          <p:nvPr/>
        </p:nvSpPr>
        <p:spPr>
          <a:xfrm>
            <a:off x="5782850" y="2966794"/>
            <a:ext cx="1956261" cy="523220"/>
          </a:xfrm>
          <a:prstGeom prst="rect">
            <a:avLst/>
          </a:prstGeom>
          <a:noFill/>
        </p:spPr>
        <p:txBody>
          <a:bodyPr wrap="square" rtlCol="0">
            <a:spAutoFit/>
          </a:bodyPr>
          <a:lstStyle/>
          <a:p>
            <a:r>
              <a:rPr lang="en-US" sz="1400" dirty="0" smtClean="0"/>
              <a:t>Provider Component</a:t>
            </a:r>
          </a:p>
          <a:p>
            <a:r>
              <a:rPr lang="en-US" sz="1400" dirty="0" smtClean="0"/>
              <a:t>(view-layer binder)</a:t>
            </a:r>
            <a:endParaRPr lang="en-US" sz="1400" dirty="0"/>
          </a:p>
        </p:txBody>
      </p:sp>
      <p:sp>
        <p:nvSpPr>
          <p:cNvPr id="33" name="TextBox 32"/>
          <p:cNvSpPr txBox="1"/>
          <p:nvPr/>
        </p:nvSpPr>
        <p:spPr>
          <a:xfrm>
            <a:off x="8048583" y="3370114"/>
            <a:ext cx="1171983" cy="600164"/>
          </a:xfrm>
          <a:prstGeom prst="rect">
            <a:avLst/>
          </a:prstGeom>
          <a:noFill/>
        </p:spPr>
        <p:txBody>
          <a:bodyPr wrap="square" rtlCol="0">
            <a:spAutoFit/>
          </a:bodyPr>
          <a:lstStyle/>
          <a:p>
            <a:r>
              <a:rPr lang="en-US" sz="1100" dirty="0" smtClean="0">
                <a:solidFill>
                  <a:srgbClr val="FF0000"/>
                </a:solidFill>
                <a:latin typeface="Consolas"/>
                <a:cs typeface="Consolas"/>
              </a:rPr>
              <a:t>Change – middle no. should be 10</a:t>
            </a:r>
            <a:endParaRPr lang="en-US" sz="1100" i="1" u="sng" dirty="0">
              <a:solidFill>
                <a:srgbClr val="FF0000"/>
              </a:solidFill>
              <a:latin typeface="Consolas"/>
              <a:cs typeface="Consolas"/>
            </a:endParaRPr>
          </a:p>
        </p:txBody>
      </p:sp>
      <p:sp>
        <p:nvSpPr>
          <p:cNvPr id="38" name="TextBox 37"/>
          <p:cNvSpPr txBox="1"/>
          <p:nvPr/>
        </p:nvSpPr>
        <p:spPr>
          <a:xfrm>
            <a:off x="6516437" y="6207593"/>
            <a:ext cx="1412550" cy="261610"/>
          </a:xfrm>
          <a:prstGeom prst="rect">
            <a:avLst/>
          </a:prstGeom>
          <a:noFill/>
        </p:spPr>
        <p:txBody>
          <a:bodyPr wrap="square" rtlCol="0">
            <a:spAutoFit/>
          </a:bodyPr>
          <a:lstStyle/>
          <a:p>
            <a:r>
              <a:rPr lang="en-US" sz="1100" dirty="0" smtClean="0">
                <a:solidFill>
                  <a:srgbClr val="FF0000"/>
                </a:solidFill>
                <a:latin typeface="Consolas"/>
                <a:cs typeface="Consolas"/>
              </a:rPr>
              <a:t>Prepare a action</a:t>
            </a:r>
            <a:endParaRPr lang="en-US" sz="1100" i="1" u="sng" dirty="0">
              <a:solidFill>
                <a:srgbClr val="FF0000"/>
              </a:solidFill>
              <a:latin typeface="Consolas"/>
              <a:cs typeface="Consolas"/>
            </a:endParaRPr>
          </a:p>
        </p:txBody>
      </p:sp>
      <p:cxnSp>
        <p:nvCxnSpPr>
          <p:cNvPr id="23" name="Curved Connector 22"/>
          <p:cNvCxnSpPr/>
          <p:nvPr/>
        </p:nvCxnSpPr>
        <p:spPr>
          <a:xfrm flipV="1">
            <a:off x="5018157" y="4797553"/>
            <a:ext cx="1529385" cy="884889"/>
          </a:xfrm>
          <a:prstGeom prst="curvedConnector3">
            <a:avLst>
              <a:gd name="adj1" fmla="val 5000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809230" y="4754397"/>
            <a:ext cx="1171983" cy="600164"/>
          </a:xfrm>
          <a:prstGeom prst="rect">
            <a:avLst/>
          </a:prstGeom>
          <a:noFill/>
        </p:spPr>
        <p:txBody>
          <a:bodyPr wrap="square" rtlCol="0">
            <a:spAutoFit/>
          </a:bodyPr>
          <a:lstStyle/>
          <a:p>
            <a:r>
              <a:rPr lang="en-US" sz="1100" dirty="0" smtClean="0">
                <a:solidFill>
                  <a:srgbClr val="FF0000"/>
                </a:solidFill>
                <a:latin typeface="Consolas"/>
                <a:cs typeface="Consolas"/>
              </a:rPr>
              <a:t>Returns the formatted action</a:t>
            </a:r>
            <a:endParaRPr lang="en-US" sz="1100" i="1" u="sng" dirty="0">
              <a:solidFill>
                <a:srgbClr val="FF0000"/>
              </a:solidFill>
              <a:latin typeface="Consolas"/>
              <a:cs typeface="Consolas"/>
            </a:endParaRPr>
          </a:p>
        </p:txBody>
      </p:sp>
      <p:cxnSp>
        <p:nvCxnSpPr>
          <p:cNvPr id="53" name="Curved Connector 52"/>
          <p:cNvCxnSpPr/>
          <p:nvPr/>
        </p:nvCxnSpPr>
        <p:spPr>
          <a:xfrm rot="10800000">
            <a:off x="4207970" y="2411606"/>
            <a:ext cx="2373401" cy="1988293"/>
          </a:xfrm>
          <a:prstGeom prst="curvedConnector3">
            <a:avLst>
              <a:gd name="adj1" fmla="val 9973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521360" y="3244313"/>
            <a:ext cx="1367236" cy="600164"/>
          </a:xfrm>
          <a:prstGeom prst="rect">
            <a:avLst/>
          </a:prstGeom>
          <a:noFill/>
        </p:spPr>
        <p:txBody>
          <a:bodyPr wrap="square" rtlCol="0">
            <a:spAutoFit/>
          </a:bodyPr>
          <a:lstStyle/>
          <a:p>
            <a:r>
              <a:rPr lang="en-US" sz="1100" dirty="0">
                <a:solidFill>
                  <a:srgbClr val="FF0000"/>
                </a:solidFill>
                <a:latin typeface="Consolas"/>
                <a:cs typeface="Consolas"/>
              </a:rPr>
              <a:t>D</a:t>
            </a:r>
            <a:r>
              <a:rPr lang="en-US" sz="1100" dirty="0" smtClean="0">
                <a:solidFill>
                  <a:srgbClr val="FF0000"/>
                </a:solidFill>
                <a:latin typeface="Consolas"/>
                <a:cs typeface="Consolas"/>
              </a:rPr>
              <a:t>ispatch formatted action to store</a:t>
            </a:r>
            <a:endParaRPr lang="en-US" sz="1100" i="1" u="sng" dirty="0">
              <a:solidFill>
                <a:srgbClr val="FF0000"/>
              </a:solidFill>
              <a:latin typeface="Consolas"/>
              <a:cs typeface="Consolas"/>
            </a:endParaRPr>
          </a:p>
        </p:txBody>
      </p:sp>
      <p:sp>
        <p:nvSpPr>
          <p:cNvPr id="60" name="TextBox 59"/>
          <p:cNvSpPr txBox="1"/>
          <p:nvPr/>
        </p:nvSpPr>
        <p:spPr>
          <a:xfrm>
            <a:off x="2525048" y="2890856"/>
            <a:ext cx="1355528" cy="600164"/>
          </a:xfrm>
          <a:prstGeom prst="rect">
            <a:avLst/>
          </a:prstGeom>
          <a:noFill/>
        </p:spPr>
        <p:txBody>
          <a:bodyPr wrap="square" rtlCol="0">
            <a:spAutoFit/>
          </a:bodyPr>
          <a:lstStyle/>
          <a:p>
            <a:r>
              <a:rPr lang="en-US" sz="1100" dirty="0" smtClean="0">
                <a:solidFill>
                  <a:srgbClr val="FF0000"/>
                </a:solidFill>
                <a:latin typeface="Consolas"/>
                <a:cs typeface="Consolas"/>
              </a:rPr>
              <a:t>Send current state and action</a:t>
            </a:r>
            <a:endParaRPr lang="en-US" sz="1100" i="1" u="sng" dirty="0">
              <a:solidFill>
                <a:srgbClr val="FF0000"/>
              </a:solidFill>
              <a:latin typeface="Consolas"/>
              <a:cs typeface="Consolas"/>
            </a:endParaRPr>
          </a:p>
        </p:txBody>
      </p:sp>
      <p:sp>
        <p:nvSpPr>
          <p:cNvPr id="61" name="TextBox 60"/>
          <p:cNvSpPr txBox="1"/>
          <p:nvPr/>
        </p:nvSpPr>
        <p:spPr>
          <a:xfrm>
            <a:off x="704852" y="1497939"/>
            <a:ext cx="1128135" cy="430887"/>
          </a:xfrm>
          <a:prstGeom prst="rect">
            <a:avLst/>
          </a:prstGeom>
          <a:noFill/>
        </p:spPr>
        <p:txBody>
          <a:bodyPr wrap="square" rtlCol="0">
            <a:spAutoFit/>
          </a:bodyPr>
          <a:lstStyle/>
          <a:p>
            <a:r>
              <a:rPr lang="en-US" sz="1100" dirty="0" smtClean="0">
                <a:solidFill>
                  <a:srgbClr val="FF0000"/>
                </a:solidFill>
                <a:latin typeface="Consolas"/>
                <a:cs typeface="Consolas"/>
              </a:rPr>
              <a:t>Send new state</a:t>
            </a:r>
            <a:endParaRPr lang="en-US" sz="1100" i="1" u="sng" dirty="0">
              <a:solidFill>
                <a:srgbClr val="FF0000"/>
              </a:solidFill>
              <a:latin typeface="Consolas"/>
              <a:cs typeface="Consolas"/>
            </a:endParaRPr>
          </a:p>
        </p:txBody>
      </p:sp>
      <p:sp>
        <p:nvSpPr>
          <p:cNvPr id="62" name="TextBox 61"/>
          <p:cNvSpPr txBox="1"/>
          <p:nvPr/>
        </p:nvSpPr>
        <p:spPr>
          <a:xfrm>
            <a:off x="2821290" y="256075"/>
            <a:ext cx="1149090" cy="600164"/>
          </a:xfrm>
          <a:prstGeom prst="rect">
            <a:avLst/>
          </a:prstGeom>
          <a:noFill/>
        </p:spPr>
        <p:txBody>
          <a:bodyPr wrap="square" rtlCol="0">
            <a:spAutoFit/>
          </a:bodyPr>
          <a:lstStyle/>
          <a:p>
            <a:r>
              <a:rPr lang="en-US" sz="1100" dirty="0" smtClean="0">
                <a:solidFill>
                  <a:srgbClr val="FF0000"/>
                </a:solidFill>
                <a:latin typeface="Consolas"/>
                <a:cs typeface="Consolas"/>
              </a:rPr>
              <a:t>Replace old state with new one</a:t>
            </a:r>
            <a:endParaRPr lang="en-US" sz="1100" i="1" u="sng" dirty="0">
              <a:solidFill>
                <a:srgbClr val="FF0000"/>
              </a:solidFill>
              <a:latin typeface="Consolas"/>
              <a:cs typeface="Consolas"/>
            </a:endParaRPr>
          </a:p>
        </p:txBody>
      </p:sp>
      <p:cxnSp>
        <p:nvCxnSpPr>
          <p:cNvPr id="63" name="Curved Connector 62"/>
          <p:cNvCxnSpPr/>
          <p:nvPr/>
        </p:nvCxnSpPr>
        <p:spPr>
          <a:xfrm rot="16200000" flipH="1">
            <a:off x="6767067" y="2518975"/>
            <a:ext cx="1427689" cy="516399"/>
          </a:xfrm>
          <a:prstGeom prst="curvedConnector3">
            <a:avLst>
              <a:gd name="adj1" fmla="val 1481"/>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461639" y="1282496"/>
            <a:ext cx="1039148" cy="600164"/>
          </a:xfrm>
          <a:prstGeom prst="rect">
            <a:avLst/>
          </a:prstGeom>
          <a:noFill/>
        </p:spPr>
        <p:txBody>
          <a:bodyPr wrap="square" rtlCol="0">
            <a:spAutoFit/>
          </a:bodyPr>
          <a:lstStyle/>
          <a:p>
            <a:r>
              <a:rPr lang="en-US" sz="1100" dirty="0" smtClean="0">
                <a:solidFill>
                  <a:srgbClr val="FF0000"/>
                </a:solidFill>
                <a:latin typeface="Consolas"/>
                <a:cs typeface="Consolas"/>
              </a:rPr>
              <a:t>Inform about the new state</a:t>
            </a:r>
            <a:endParaRPr lang="en-US" sz="1100" i="1" u="sng" dirty="0">
              <a:solidFill>
                <a:srgbClr val="FF0000"/>
              </a:solidFill>
              <a:latin typeface="Consolas"/>
              <a:cs typeface="Consolas"/>
            </a:endParaRPr>
          </a:p>
        </p:txBody>
      </p:sp>
      <p:cxnSp>
        <p:nvCxnSpPr>
          <p:cNvPr id="66" name="Curved Connector 65"/>
          <p:cNvCxnSpPr/>
          <p:nvPr/>
        </p:nvCxnSpPr>
        <p:spPr>
          <a:xfrm>
            <a:off x="5018157" y="1411204"/>
            <a:ext cx="1281152" cy="652127"/>
          </a:xfrm>
          <a:prstGeom prst="curvedConnector3">
            <a:avLst>
              <a:gd name="adj1" fmla="val 26968"/>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753662" y="2252616"/>
            <a:ext cx="1390339" cy="430887"/>
          </a:xfrm>
          <a:prstGeom prst="rect">
            <a:avLst/>
          </a:prstGeom>
          <a:noFill/>
        </p:spPr>
        <p:txBody>
          <a:bodyPr wrap="square" rtlCol="0">
            <a:spAutoFit/>
          </a:bodyPr>
          <a:lstStyle/>
          <a:p>
            <a:r>
              <a:rPr lang="en-US" sz="1100" dirty="0" smtClean="0">
                <a:solidFill>
                  <a:srgbClr val="FF0000"/>
                </a:solidFill>
                <a:latin typeface="Consolas"/>
                <a:cs typeface="Consolas"/>
              </a:rPr>
              <a:t>Triggers the re-render</a:t>
            </a:r>
            <a:endParaRPr lang="en-US" sz="1100" i="1" u="sng" dirty="0">
              <a:solidFill>
                <a:srgbClr val="FF0000"/>
              </a:solidFill>
              <a:latin typeface="Consolas"/>
              <a:cs typeface="Consolas"/>
            </a:endParaRPr>
          </a:p>
        </p:txBody>
      </p:sp>
      <p:sp>
        <p:nvSpPr>
          <p:cNvPr id="97" name="TextBox 96"/>
          <p:cNvSpPr txBox="1"/>
          <p:nvPr/>
        </p:nvSpPr>
        <p:spPr>
          <a:xfrm>
            <a:off x="8588964" y="4420469"/>
            <a:ext cx="30166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98" name="TextBox 97"/>
          <p:cNvSpPr txBox="1"/>
          <p:nvPr/>
        </p:nvSpPr>
        <p:spPr>
          <a:xfrm>
            <a:off x="7627327" y="5830107"/>
            <a:ext cx="301660"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99" name="TextBox 98"/>
          <p:cNvSpPr txBox="1"/>
          <p:nvPr/>
        </p:nvSpPr>
        <p:spPr>
          <a:xfrm>
            <a:off x="5981213" y="5155436"/>
            <a:ext cx="301660" cy="369332"/>
          </a:xfrm>
          <a:prstGeom prst="rect">
            <a:avLst/>
          </a:prstGeom>
          <a:noFill/>
        </p:spPr>
        <p:txBody>
          <a:bodyPr wrap="none" rtlCol="0">
            <a:spAutoFit/>
          </a:bodyPr>
          <a:lstStyle/>
          <a:p>
            <a:r>
              <a:rPr lang="en-US" dirty="0">
                <a:solidFill>
                  <a:srgbClr val="FF0000"/>
                </a:solidFill>
              </a:rPr>
              <a:t>3</a:t>
            </a:r>
          </a:p>
        </p:txBody>
      </p:sp>
      <p:sp>
        <p:nvSpPr>
          <p:cNvPr id="101" name="TextBox 100"/>
          <p:cNvSpPr txBox="1"/>
          <p:nvPr/>
        </p:nvSpPr>
        <p:spPr>
          <a:xfrm>
            <a:off x="4207969" y="3931225"/>
            <a:ext cx="301660" cy="369332"/>
          </a:xfrm>
          <a:prstGeom prst="rect">
            <a:avLst/>
          </a:prstGeom>
          <a:noFill/>
        </p:spPr>
        <p:txBody>
          <a:bodyPr wrap="none" rtlCol="0">
            <a:spAutoFit/>
          </a:bodyPr>
          <a:lstStyle/>
          <a:p>
            <a:r>
              <a:rPr lang="en-US" dirty="0">
                <a:solidFill>
                  <a:srgbClr val="FF0000"/>
                </a:solidFill>
              </a:rPr>
              <a:t>4</a:t>
            </a:r>
          </a:p>
        </p:txBody>
      </p:sp>
      <p:sp>
        <p:nvSpPr>
          <p:cNvPr id="102" name="TextBox 101"/>
          <p:cNvSpPr txBox="1"/>
          <p:nvPr/>
        </p:nvSpPr>
        <p:spPr>
          <a:xfrm>
            <a:off x="2798520" y="3540911"/>
            <a:ext cx="301660" cy="369332"/>
          </a:xfrm>
          <a:prstGeom prst="rect">
            <a:avLst/>
          </a:prstGeom>
          <a:noFill/>
        </p:spPr>
        <p:txBody>
          <a:bodyPr wrap="none" rtlCol="0">
            <a:spAutoFit/>
          </a:bodyPr>
          <a:lstStyle/>
          <a:p>
            <a:r>
              <a:rPr lang="en-US" dirty="0">
                <a:solidFill>
                  <a:srgbClr val="FF0000"/>
                </a:solidFill>
              </a:rPr>
              <a:t>5</a:t>
            </a:r>
          </a:p>
        </p:txBody>
      </p:sp>
      <p:sp>
        <p:nvSpPr>
          <p:cNvPr id="104" name="TextBox 103"/>
          <p:cNvSpPr txBox="1"/>
          <p:nvPr/>
        </p:nvSpPr>
        <p:spPr>
          <a:xfrm>
            <a:off x="1682157" y="1872947"/>
            <a:ext cx="301660" cy="369332"/>
          </a:xfrm>
          <a:prstGeom prst="rect">
            <a:avLst/>
          </a:prstGeom>
          <a:noFill/>
        </p:spPr>
        <p:txBody>
          <a:bodyPr wrap="none" rtlCol="0">
            <a:spAutoFit/>
          </a:bodyPr>
          <a:lstStyle/>
          <a:p>
            <a:r>
              <a:rPr lang="en-US" dirty="0">
                <a:solidFill>
                  <a:srgbClr val="FF0000"/>
                </a:solidFill>
              </a:rPr>
              <a:t>6</a:t>
            </a:r>
          </a:p>
        </p:txBody>
      </p:sp>
      <p:sp>
        <p:nvSpPr>
          <p:cNvPr id="105" name="TextBox 104"/>
          <p:cNvSpPr txBox="1"/>
          <p:nvPr/>
        </p:nvSpPr>
        <p:spPr>
          <a:xfrm>
            <a:off x="5218316" y="2021292"/>
            <a:ext cx="301660" cy="369332"/>
          </a:xfrm>
          <a:prstGeom prst="rect">
            <a:avLst/>
          </a:prstGeom>
          <a:noFill/>
        </p:spPr>
        <p:txBody>
          <a:bodyPr wrap="none" rtlCol="0">
            <a:spAutoFit/>
          </a:bodyPr>
          <a:lstStyle/>
          <a:p>
            <a:r>
              <a:rPr lang="en-US" dirty="0">
                <a:solidFill>
                  <a:srgbClr val="FF0000"/>
                </a:solidFill>
              </a:rPr>
              <a:t>7</a:t>
            </a:r>
          </a:p>
        </p:txBody>
      </p:sp>
      <p:sp>
        <p:nvSpPr>
          <p:cNvPr id="106" name="TextBox 105"/>
          <p:cNvSpPr txBox="1"/>
          <p:nvPr/>
        </p:nvSpPr>
        <p:spPr>
          <a:xfrm>
            <a:off x="7253803" y="2394242"/>
            <a:ext cx="301660" cy="369332"/>
          </a:xfrm>
          <a:prstGeom prst="rect">
            <a:avLst/>
          </a:prstGeom>
          <a:noFill/>
        </p:spPr>
        <p:txBody>
          <a:bodyPr wrap="none" rtlCol="0">
            <a:spAutoFit/>
          </a:bodyPr>
          <a:lstStyle/>
          <a:p>
            <a:r>
              <a:rPr lang="en-US" dirty="0">
                <a:solidFill>
                  <a:srgbClr val="FF0000"/>
                </a:solidFill>
              </a:rPr>
              <a:t>8</a:t>
            </a:r>
          </a:p>
        </p:txBody>
      </p:sp>
    </p:spTree>
    <p:extLst>
      <p:ext uri="{BB962C8B-B14F-4D97-AF65-F5344CB8AC3E}">
        <p14:creationId xmlns:p14="http://schemas.microsoft.com/office/powerpoint/2010/main" val="190634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arn(inVertical)">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inVertical)">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strips(downLeft)">
                                      <p:cBhvr>
                                        <p:cTn id="50" dur="500"/>
                                        <p:tgtEl>
                                          <p:spTgt spid="50"/>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strips(downLeft)">
                                      <p:cBhvr>
                                        <p:cTn id="53" dur="500"/>
                                        <p:tgtEl>
                                          <p:spTgt spid="33"/>
                                        </p:tgtEl>
                                      </p:cBhvr>
                                    </p:animEffect>
                                  </p:childTnLst>
                                </p:cTn>
                              </p:par>
                              <p:par>
                                <p:cTn id="54" presetID="18" presetClass="entr" presetSubtype="12" fill="hold" grpId="1"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strips(downLeft)">
                                      <p:cBhvr>
                                        <p:cTn id="56" dur="500"/>
                                        <p:tgtEl>
                                          <p:spTgt spid="97"/>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strips(downLeft)">
                                      <p:cBhvr>
                                        <p:cTn id="61" dur="500"/>
                                        <p:tgtEl>
                                          <p:spTgt spid="59"/>
                                        </p:tgtEl>
                                      </p:cBhvr>
                                    </p:animEffect>
                                  </p:childTnLst>
                                </p:cTn>
                              </p:par>
                              <p:par>
                                <p:cTn id="62" presetID="18" presetClass="entr" presetSubtype="12" fill="hold" grpId="1"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strips(downLeft)">
                                      <p:cBhvr>
                                        <p:cTn id="64" dur="500"/>
                                        <p:tgtEl>
                                          <p:spTgt spid="9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strips(downLeft)">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3"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strips(upRight)">
                                      <p:cBhvr>
                                        <p:cTn id="72" dur="500"/>
                                        <p:tgtEl>
                                          <p:spTgt spid="51"/>
                                        </p:tgtEl>
                                      </p:cBhvr>
                                    </p:animEffect>
                                  </p:childTnLst>
                                </p:cTn>
                              </p:par>
                              <p:par>
                                <p:cTn id="73" presetID="18" presetClass="entr" presetSubtype="3"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upRight)">
                                      <p:cBhvr>
                                        <p:cTn id="75" dur="500"/>
                                        <p:tgtEl>
                                          <p:spTgt spid="23"/>
                                        </p:tgtEl>
                                      </p:cBhvr>
                                    </p:animEffect>
                                  </p:childTnLst>
                                </p:cTn>
                              </p:par>
                              <p:par>
                                <p:cTn id="76" presetID="18" presetClass="entr" presetSubtype="3" fill="hold" grpId="1" nodeType="with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strips(upRight)">
                                      <p:cBhvr>
                                        <p:cTn id="78" dur="500"/>
                                        <p:tgtEl>
                                          <p:spTgt spid="9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9"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strips(upLeft)">
                                      <p:cBhvr>
                                        <p:cTn id="83" dur="500"/>
                                        <p:tgtEl>
                                          <p:spTgt spid="53"/>
                                        </p:tgtEl>
                                      </p:cBhvr>
                                    </p:animEffect>
                                  </p:childTnLst>
                                </p:cTn>
                              </p:par>
                              <p:par>
                                <p:cTn id="84" presetID="18" presetClass="entr" presetSubtype="9" fill="hold" grpId="0" nodeType="with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strips(upLeft)">
                                      <p:cBhvr>
                                        <p:cTn id="86" dur="500"/>
                                        <p:tgtEl>
                                          <p:spTgt spid="56"/>
                                        </p:tgtEl>
                                      </p:cBhvr>
                                    </p:animEffect>
                                  </p:childTnLst>
                                </p:cTn>
                              </p:par>
                              <p:par>
                                <p:cTn id="87" presetID="18" presetClass="entr" presetSubtype="9" fill="hold" grpId="1"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strips(upLeft)">
                                      <p:cBhvr>
                                        <p:cTn id="89" dur="500"/>
                                        <p:tgtEl>
                                          <p:spTgt spid="101"/>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6" fill="hold" grpId="0" nodeType="click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strips(downRight)">
                                      <p:cBhvr>
                                        <p:cTn id="94" dur="500"/>
                                        <p:tgtEl>
                                          <p:spTgt spid="60"/>
                                        </p:tgtEl>
                                      </p:cBhvr>
                                    </p:animEffect>
                                  </p:childTnLst>
                                </p:cTn>
                              </p:par>
                              <p:par>
                                <p:cTn id="95" presetID="18" presetClass="entr" presetSubtype="6" fill="hold"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strips(downRight)">
                                      <p:cBhvr>
                                        <p:cTn id="97" dur="500"/>
                                        <p:tgtEl>
                                          <p:spTgt spid="12"/>
                                        </p:tgtEl>
                                      </p:cBhvr>
                                    </p:animEffect>
                                  </p:childTnLst>
                                </p:cTn>
                              </p:par>
                              <p:par>
                                <p:cTn id="98" presetID="18" presetClass="entr" presetSubtype="6" fill="hold" grpId="1" nodeType="withEffect">
                                  <p:stCondLst>
                                    <p:cond delay="0"/>
                                  </p:stCondLst>
                                  <p:childTnLst>
                                    <p:set>
                                      <p:cBhvr>
                                        <p:cTn id="99" dur="1" fill="hold">
                                          <p:stCondLst>
                                            <p:cond delay="0"/>
                                          </p:stCondLst>
                                        </p:cTn>
                                        <p:tgtEl>
                                          <p:spTgt spid="102"/>
                                        </p:tgtEl>
                                        <p:attrNameLst>
                                          <p:attrName>style.visibility</p:attrName>
                                        </p:attrNameLst>
                                      </p:cBhvr>
                                      <p:to>
                                        <p:strVal val="visible"/>
                                      </p:to>
                                    </p:set>
                                    <p:animEffect transition="in" filter="strips(downRight)">
                                      <p:cBhvr>
                                        <p:cTn id="100" dur="500"/>
                                        <p:tgtEl>
                                          <p:spTgt spid="102"/>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3" fill="hold" grpId="0" nodeType="click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strips(upRight)">
                                      <p:cBhvr>
                                        <p:cTn id="105" dur="500"/>
                                        <p:tgtEl>
                                          <p:spTgt spid="61"/>
                                        </p:tgtEl>
                                      </p:cBhvr>
                                    </p:animEffect>
                                  </p:childTnLst>
                                </p:cTn>
                              </p:par>
                              <p:par>
                                <p:cTn id="106" presetID="18" presetClass="entr" presetSubtype="3" fill="hold" nodeType="withEffect">
                                  <p:stCondLst>
                                    <p:cond delay="0"/>
                                  </p:stCondLst>
                                  <p:childTnLst>
                                    <p:set>
                                      <p:cBhvr>
                                        <p:cTn id="107" dur="1" fill="hold">
                                          <p:stCondLst>
                                            <p:cond delay="0"/>
                                          </p:stCondLst>
                                        </p:cTn>
                                        <p:tgtEl>
                                          <p:spTgt spid="85"/>
                                        </p:tgtEl>
                                        <p:attrNameLst>
                                          <p:attrName>style.visibility</p:attrName>
                                        </p:attrNameLst>
                                      </p:cBhvr>
                                      <p:to>
                                        <p:strVal val="visible"/>
                                      </p:to>
                                    </p:set>
                                    <p:animEffect transition="in" filter="strips(upRight)">
                                      <p:cBhvr>
                                        <p:cTn id="108" dur="500"/>
                                        <p:tgtEl>
                                          <p:spTgt spid="85"/>
                                        </p:tgtEl>
                                      </p:cBhvr>
                                    </p:animEffect>
                                  </p:childTnLst>
                                </p:cTn>
                              </p:par>
                              <p:par>
                                <p:cTn id="109" presetID="18" presetClass="entr" presetSubtype="3" fill="hold" grpId="1"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strips(upRight)">
                                      <p:cBhvr>
                                        <p:cTn id="111" dur="500"/>
                                        <p:tgtEl>
                                          <p:spTgt spid="104"/>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barn(inVertical)">
                                      <p:cBhvr>
                                        <p:cTn id="116" dur="500"/>
                                        <p:tgtEl>
                                          <p:spTgt spid="62"/>
                                        </p:tgtEl>
                                      </p:cBhvr>
                                    </p:animEffect>
                                  </p:childTnLst>
                                </p:cTn>
                              </p:par>
                            </p:childTnLst>
                          </p:cTn>
                        </p:par>
                      </p:childTnLst>
                    </p:cTn>
                  </p:par>
                  <p:par>
                    <p:cTn id="117" fill="hold">
                      <p:stCondLst>
                        <p:cond delay="indefinite"/>
                      </p:stCondLst>
                      <p:childTnLst>
                        <p:par>
                          <p:cTn id="118" fill="hold">
                            <p:stCondLst>
                              <p:cond delay="0"/>
                            </p:stCondLst>
                            <p:childTnLst>
                              <p:par>
                                <p:cTn id="119" presetID="18" presetClass="entr" presetSubtype="6" fill="hold" grpId="0" nodeType="click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strips(downRight)">
                                      <p:cBhvr>
                                        <p:cTn id="121" dur="500"/>
                                        <p:tgtEl>
                                          <p:spTgt spid="65"/>
                                        </p:tgtEl>
                                      </p:cBhvr>
                                    </p:animEffect>
                                  </p:childTnLst>
                                </p:cTn>
                              </p:par>
                              <p:par>
                                <p:cTn id="122" presetID="18" presetClass="entr" presetSubtype="6" fill="hold"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strips(downRight)">
                                      <p:cBhvr>
                                        <p:cTn id="124" dur="500"/>
                                        <p:tgtEl>
                                          <p:spTgt spid="66"/>
                                        </p:tgtEl>
                                      </p:cBhvr>
                                    </p:animEffect>
                                  </p:childTnLst>
                                </p:cTn>
                              </p:par>
                              <p:par>
                                <p:cTn id="125" presetID="18" presetClass="entr" presetSubtype="6" fill="hold" grpId="1"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strips(downRight)">
                                      <p:cBhvr>
                                        <p:cTn id="127" dur="500"/>
                                        <p:tgtEl>
                                          <p:spTgt spid="105"/>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6" fill="hold" grpId="0"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strips(downRight)">
                                      <p:cBhvr>
                                        <p:cTn id="132" dur="500"/>
                                        <p:tgtEl>
                                          <p:spTgt spid="69"/>
                                        </p:tgtEl>
                                      </p:cBhvr>
                                    </p:animEffect>
                                  </p:childTnLst>
                                </p:cTn>
                              </p:par>
                              <p:par>
                                <p:cTn id="133" presetID="18" presetClass="entr" presetSubtype="6" fill="hold" grpId="1" nodeType="withEffect">
                                  <p:stCondLst>
                                    <p:cond delay="0"/>
                                  </p:stCondLst>
                                  <p:childTnLst>
                                    <p:set>
                                      <p:cBhvr>
                                        <p:cTn id="134" dur="1" fill="hold">
                                          <p:stCondLst>
                                            <p:cond delay="0"/>
                                          </p:stCondLst>
                                        </p:cTn>
                                        <p:tgtEl>
                                          <p:spTgt spid="106"/>
                                        </p:tgtEl>
                                        <p:attrNameLst>
                                          <p:attrName>style.visibility</p:attrName>
                                        </p:attrNameLst>
                                      </p:cBhvr>
                                      <p:to>
                                        <p:strVal val="visible"/>
                                      </p:to>
                                    </p:set>
                                    <p:animEffect transition="in" filter="strips(downRight)">
                                      <p:cBhvr>
                                        <p:cTn id="135" dur="500"/>
                                        <p:tgtEl>
                                          <p:spTgt spid="106"/>
                                        </p:tgtEl>
                                      </p:cBhvr>
                                    </p:animEffect>
                                  </p:childTnLst>
                                </p:cTn>
                              </p:par>
                              <p:par>
                                <p:cTn id="136" presetID="18" presetClass="entr" presetSubtype="6" fill="hold" nodeType="with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strips(downRight)">
                                      <p:cBhvr>
                                        <p:cTn id="13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24" grpId="0"/>
      <p:bldP spid="25" grpId="0"/>
      <p:bldP spid="33" grpId="0"/>
      <p:bldP spid="38" grpId="0"/>
      <p:bldP spid="51" grpId="0"/>
      <p:bldP spid="56" grpId="0"/>
      <p:bldP spid="60" grpId="0"/>
      <p:bldP spid="61" grpId="0"/>
      <p:bldP spid="62" grpId="0"/>
      <p:bldP spid="65" grpId="0"/>
      <p:bldP spid="69" grpId="0"/>
      <p:bldP spid="97" grpId="1"/>
      <p:bldP spid="98" grpId="1"/>
      <p:bldP spid="99" grpId="1"/>
      <p:bldP spid="101" grpId="1"/>
      <p:bldP spid="102" grpId="1"/>
      <p:bldP spid="104" grpId="1"/>
      <p:bldP spid="105" grpId="1"/>
      <p:bldP spid="10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p:cNvSpPr txBox="1">
            <a:spLocks/>
          </p:cNvSpPr>
          <p:nvPr/>
        </p:nvSpPr>
        <p:spPr>
          <a:xfrm>
            <a:off x="5439573" y="4823210"/>
            <a:ext cx="3704427" cy="820972"/>
          </a:xfrm>
          <a:prstGeom prst="rect">
            <a:avLst/>
          </a:prstGeom>
          <a:noFill/>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spcBef>
                <a:spcPts val="0"/>
              </a:spcBef>
              <a:buNone/>
            </a:pPr>
            <a:r>
              <a:rPr lang="en-US" sz="2000" dirty="0" err="1" smtClean="0"/>
              <a:t>Ankit</a:t>
            </a:r>
            <a:r>
              <a:rPr lang="en-US" sz="2000" dirty="0" smtClean="0"/>
              <a:t> </a:t>
            </a:r>
            <a:r>
              <a:rPr lang="en-US" sz="2000" dirty="0" err="1" smtClean="0"/>
              <a:t>Tyagi</a:t>
            </a:r>
            <a:endParaRPr lang="en-US" sz="2000" dirty="0" smtClean="0"/>
          </a:p>
          <a:p>
            <a:pPr marL="0" indent="0">
              <a:spcBef>
                <a:spcPts val="0"/>
              </a:spcBef>
              <a:buNone/>
            </a:pPr>
            <a:r>
              <a:rPr lang="en-US" sz="2000" dirty="0" smtClean="0"/>
              <a:t>Email: </a:t>
            </a:r>
            <a:r>
              <a:rPr lang="en-US" sz="2000" u="sng" dirty="0" err="1" smtClean="0">
                <a:solidFill>
                  <a:srgbClr val="3366FF"/>
                </a:solidFill>
              </a:rPr>
              <a:t>ankit.spero@gmail.com</a:t>
            </a:r>
            <a:endParaRPr lang="en-US" sz="2000" u="sng" dirty="0" smtClean="0">
              <a:solidFill>
                <a:srgbClr val="3366FF"/>
              </a:solidFill>
            </a:endParaRPr>
          </a:p>
          <a:p>
            <a:pPr marL="0" indent="0">
              <a:buNone/>
            </a:pPr>
            <a:endParaRPr lang="en-US" sz="2000" dirty="0"/>
          </a:p>
        </p:txBody>
      </p:sp>
      <p:sp>
        <p:nvSpPr>
          <p:cNvPr id="7" name="TextBox 6"/>
          <p:cNvSpPr txBox="1"/>
          <p:nvPr/>
        </p:nvSpPr>
        <p:spPr>
          <a:xfrm>
            <a:off x="3110713" y="2320605"/>
            <a:ext cx="3132889" cy="830997"/>
          </a:xfrm>
          <a:prstGeom prst="rect">
            <a:avLst/>
          </a:prstGeom>
          <a:noFill/>
        </p:spPr>
        <p:txBody>
          <a:bodyPr wrap="none" rtlCol="0">
            <a:spAutoFit/>
          </a:bodyPr>
          <a:lstStyle/>
          <a:p>
            <a:r>
              <a:rPr lang="en-US" sz="4800" dirty="0" smtClean="0">
                <a:solidFill>
                  <a:srgbClr val="0D0D0D"/>
                </a:solidFill>
              </a:rPr>
              <a:t>Thank You !</a:t>
            </a:r>
            <a:endParaRPr lang="en-US" sz="4800" dirty="0">
              <a:solidFill>
                <a:srgbClr val="0D0D0D"/>
              </a:solidFill>
            </a:endParaRPr>
          </a:p>
        </p:txBody>
      </p:sp>
    </p:spTree>
    <p:extLst>
      <p:ext uri="{BB962C8B-B14F-4D97-AF65-F5344CB8AC3E}">
        <p14:creationId xmlns:p14="http://schemas.microsoft.com/office/powerpoint/2010/main" val="20381084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1699629" cy="400110"/>
          </a:xfrm>
          <a:prstGeom prst="rect">
            <a:avLst/>
          </a:prstGeom>
          <a:noFill/>
        </p:spPr>
        <p:txBody>
          <a:bodyPr wrap="none" rtlCol="0">
            <a:spAutoFit/>
          </a:bodyPr>
          <a:lstStyle/>
          <a:p>
            <a:r>
              <a:rPr lang="en-US" sz="2000" dirty="0" smtClean="0"/>
              <a:t>Action Creator</a:t>
            </a:r>
            <a:endParaRPr lang="en-US" sz="2000" dirty="0"/>
          </a:p>
        </p:txBody>
      </p:sp>
      <p:sp>
        <p:nvSpPr>
          <p:cNvPr id="7" name="TextBox 6"/>
          <p:cNvSpPr txBox="1"/>
          <p:nvPr/>
        </p:nvSpPr>
        <p:spPr>
          <a:xfrm>
            <a:off x="4103850" y="1540009"/>
            <a:ext cx="4750587" cy="4031873"/>
          </a:xfrm>
          <a:prstGeom prst="rect">
            <a:avLst/>
          </a:prstGeom>
          <a:noFill/>
        </p:spPr>
        <p:txBody>
          <a:bodyPr wrap="square" rtlCol="0">
            <a:spAutoFit/>
          </a:bodyPr>
          <a:lstStyle/>
          <a:p>
            <a:r>
              <a:rPr lang="en-IN" sz="1600" i="1" dirty="0"/>
              <a:t>Think of the action creator as a </a:t>
            </a:r>
            <a:r>
              <a:rPr lang="en-IN" sz="1600" b="1" i="1" dirty="0"/>
              <a:t>telegraph operator</a:t>
            </a:r>
            <a:r>
              <a:rPr lang="en-IN" sz="1600" i="1" dirty="0" smtClean="0"/>
              <a:t>.</a:t>
            </a:r>
          </a:p>
          <a:p>
            <a:r>
              <a:rPr lang="en-IN" sz="1600" i="1" dirty="0" smtClean="0"/>
              <a:t>You </a:t>
            </a:r>
            <a:r>
              <a:rPr lang="en-IN" sz="1600" i="1" dirty="0"/>
              <a:t>go to the action creator knowing basically what message you want to send, and then the action creator formats that in a way that the rest of the system can understand</a:t>
            </a:r>
            <a:r>
              <a:rPr lang="en-IN" sz="1600" i="1" dirty="0" smtClean="0"/>
              <a:t>.</a:t>
            </a:r>
            <a:endParaRPr lang="en-IN" sz="1600" dirty="0"/>
          </a:p>
          <a:p>
            <a:r>
              <a:rPr lang="en-IN" sz="1600" b="1" dirty="0"/>
              <a:t> </a:t>
            </a:r>
            <a:endParaRPr lang="en-IN" sz="1600" dirty="0"/>
          </a:p>
          <a:p>
            <a:pPr marL="285750" lvl="0" indent="-285750">
              <a:buFont typeface="Arial"/>
              <a:buChar char="•"/>
            </a:pPr>
            <a:r>
              <a:rPr lang="en-IN" sz="1600" dirty="0"/>
              <a:t>Charge of  formating actions with </a:t>
            </a:r>
            <a:r>
              <a:rPr lang="en-IN" sz="1600" i="1" dirty="0"/>
              <a:t>type(MESSAGE_CREATE / MESSAGE_READ) </a:t>
            </a:r>
            <a:r>
              <a:rPr lang="en-IN" sz="1600" dirty="0"/>
              <a:t>and </a:t>
            </a:r>
            <a:r>
              <a:rPr lang="en-IN" sz="1600" i="1" dirty="0"/>
              <a:t>payload(has all info that require to perform the action)</a:t>
            </a:r>
            <a:endParaRPr lang="en-IN" sz="1600" dirty="0"/>
          </a:p>
          <a:p>
            <a:pPr marL="285750" lvl="0" indent="-285750">
              <a:buFont typeface="Arial"/>
              <a:buChar char="•"/>
            </a:pPr>
            <a:r>
              <a:rPr lang="en-IN" sz="1600" dirty="0"/>
              <a:t>Passed the created action to the dispatcher</a:t>
            </a:r>
          </a:p>
          <a:p>
            <a:r>
              <a:rPr lang="en-IN" sz="1600" dirty="0"/>
              <a:t> </a:t>
            </a:r>
          </a:p>
          <a:p>
            <a:r>
              <a:rPr lang="en-IN" sz="1600" dirty="0" smtClean="0"/>
              <a:t>A </a:t>
            </a:r>
            <a:r>
              <a:rPr lang="en-IN" sz="1600" dirty="0"/>
              <a:t>new developer can come on the project, open up the action creator files and see the entire API - all of the possible state changes — that </a:t>
            </a:r>
            <a:r>
              <a:rPr lang="en-IN" sz="1600" dirty="0" smtClean="0"/>
              <a:t>system </a:t>
            </a:r>
            <a:r>
              <a:rPr lang="en-IN" sz="1600" dirty="0"/>
              <a:t>provides.</a:t>
            </a:r>
          </a:p>
          <a:p>
            <a:endParaRPr lang="en-US" sz="1600" dirty="0"/>
          </a:p>
        </p:txBody>
      </p:sp>
      <p:pic>
        <p:nvPicPr>
          <p:cNvPr id="8" name="Picture 7" descr="Screen Shot 2016-11-10 at 12.5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34" y="1540009"/>
            <a:ext cx="3327400" cy="3378200"/>
          </a:xfrm>
          <a:prstGeom prst="rect">
            <a:avLst/>
          </a:prstGeom>
        </p:spPr>
      </p:pic>
    </p:spTree>
    <p:extLst>
      <p:ext uri="{BB962C8B-B14F-4D97-AF65-F5344CB8AC3E}">
        <p14:creationId xmlns:p14="http://schemas.microsoft.com/office/powerpoint/2010/main" val="28981216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1305390" cy="400110"/>
          </a:xfrm>
          <a:prstGeom prst="rect">
            <a:avLst/>
          </a:prstGeom>
          <a:noFill/>
        </p:spPr>
        <p:txBody>
          <a:bodyPr wrap="none" rtlCol="0">
            <a:spAutoFit/>
          </a:bodyPr>
          <a:lstStyle/>
          <a:p>
            <a:r>
              <a:rPr lang="en-US" sz="2000" dirty="0" smtClean="0"/>
              <a:t>Dispatcher</a:t>
            </a:r>
            <a:endParaRPr lang="en-US" sz="2000" dirty="0"/>
          </a:p>
        </p:txBody>
      </p:sp>
      <p:sp>
        <p:nvSpPr>
          <p:cNvPr id="7" name="TextBox 6"/>
          <p:cNvSpPr txBox="1"/>
          <p:nvPr/>
        </p:nvSpPr>
        <p:spPr>
          <a:xfrm>
            <a:off x="4103850" y="1540009"/>
            <a:ext cx="4750587" cy="2800766"/>
          </a:xfrm>
          <a:prstGeom prst="rect">
            <a:avLst/>
          </a:prstGeom>
          <a:noFill/>
        </p:spPr>
        <p:txBody>
          <a:bodyPr wrap="square" rtlCol="0">
            <a:spAutoFit/>
          </a:bodyPr>
          <a:lstStyle/>
          <a:p>
            <a:r>
              <a:rPr lang="en-IN" sz="1600" i="1" dirty="0"/>
              <a:t>Think of the dispatcher like </a:t>
            </a:r>
            <a:r>
              <a:rPr lang="en-IN" sz="1600" b="1" i="1" dirty="0"/>
              <a:t>a telephone </a:t>
            </a:r>
            <a:r>
              <a:rPr lang="en-IN" sz="1600" b="1" i="1" dirty="0" smtClean="0"/>
              <a:t>switchboard operator</a:t>
            </a:r>
            <a:r>
              <a:rPr lang="en-IN" sz="1600" i="1" dirty="0" smtClean="0"/>
              <a:t> </a:t>
            </a:r>
            <a:r>
              <a:rPr lang="en-IN" sz="1600" i="1" dirty="0"/>
              <a:t>at a phone switchboard. It keeps a list of all of the stores that it needs to send actions to. When an action comes in from the action creator, it will pass the action around to different stores.</a:t>
            </a:r>
            <a:endParaRPr lang="en-IN" sz="1600" dirty="0"/>
          </a:p>
          <a:p>
            <a:endParaRPr lang="en-IN" sz="1600" dirty="0"/>
          </a:p>
          <a:p>
            <a:r>
              <a:rPr lang="en-IN" sz="1600" b="1" dirty="0"/>
              <a:t> </a:t>
            </a:r>
            <a:endParaRPr lang="en-IN" sz="1600" dirty="0"/>
          </a:p>
          <a:p>
            <a:pPr marL="285750" lvl="0" indent="-285750">
              <a:buFont typeface="Arial"/>
              <a:buChar char="•"/>
            </a:pPr>
            <a:r>
              <a:rPr lang="en-IN" sz="1600" dirty="0"/>
              <a:t>A big registry of callbacks</a:t>
            </a:r>
          </a:p>
          <a:p>
            <a:pPr marL="285750" lvl="0" indent="-285750">
              <a:buFont typeface="Arial"/>
              <a:buChar char="•"/>
            </a:pPr>
            <a:r>
              <a:rPr lang="en-IN" sz="1600" dirty="0"/>
              <a:t>Send action to all registered stores via callback(in sequence)</a:t>
            </a:r>
          </a:p>
          <a:p>
            <a:endParaRPr lang="en-US" sz="1600" dirty="0"/>
          </a:p>
        </p:txBody>
      </p:sp>
      <p:pic>
        <p:nvPicPr>
          <p:cNvPr id="2" name="Picture 1" descr="Screen Shot 2016-11-10 at 12.59.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3" y="1530112"/>
            <a:ext cx="3580574" cy="3962400"/>
          </a:xfrm>
          <a:prstGeom prst="rect">
            <a:avLst/>
          </a:prstGeom>
        </p:spPr>
      </p:pic>
    </p:spTree>
    <p:extLst>
      <p:ext uri="{BB962C8B-B14F-4D97-AF65-F5344CB8AC3E}">
        <p14:creationId xmlns:p14="http://schemas.microsoft.com/office/powerpoint/2010/main" val="29775666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740708" cy="400110"/>
          </a:xfrm>
          <a:prstGeom prst="rect">
            <a:avLst/>
          </a:prstGeom>
          <a:noFill/>
        </p:spPr>
        <p:txBody>
          <a:bodyPr wrap="none" rtlCol="0">
            <a:spAutoFit/>
          </a:bodyPr>
          <a:lstStyle/>
          <a:p>
            <a:r>
              <a:rPr lang="en-US" sz="2000" dirty="0" smtClean="0"/>
              <a:t>Store</a:t>
            </a:r>
            <a:endParaRPr lang="en-US" sz="2000" dirty="0"/>
          </a:p>
        </p:txBody>
      </p:sp>
      <p:sp>
        <p:nvSpPr>
          <p:cNvPr id="7" name="TextBox 6"/>
          <p:cNvSpPr txBox="1"/>
          <p:nvPr/>
        </p:nvSpPr>
        <p:spPr>
          <a:xfrm>
            <a:off x="4103850" y="1540009"/>
            <a:ext cx="4750587" cy="4862870"/>
          </a:xfrm>
          <a:prstGeom prst="rect">
            <a:avLst/>
          </a:prstGeom>
          <a:noFill/>
        </p:spPr>
        <p:txBody>
          <a:bodyPr wrap="square" rtlCol="0">
            <a:spAutoFit/>
          </a:bodyPr>
          <a:lstStyle/>
          <a:p>
            <a:r>
              <a:rPr lang="en-IN" sz="1600" i="1" dirty="0"/>
              <a:t>Think of the store as an </a:t>
            </a:r>
            <a:r>
              <a:rPr lang="en-IN" sz="1600" b="1" i="1" dirty="0"/>
              <a:t>over-controlling bureaucrat</a:t>
            </a:r>
            <a:r>
              <a:rPr lang="en-IN" sz="1600" i="1" dirty="0"/>
              <a:t>. All state changes must be made by it personally. And you can’t directly request that it change the state. There are no setters on the store. To request a state change, you must follow proper procedure… you must submit an action via the action creator/dispatcher pipeline.</a:t>
            </a:r>
            <a:endParaRPr lang="en-IN" sz="1600" dirty="0"/>
          </a:p>
          <a:p>
            <a:r>
              <a:rPr lang="en-IN" sz="1600" dirty="0"/>
              <a:t>Image</a:t>
            </a:r>
          </a:p>
          <a:p>
            <a:r>
              <a:rPr lang="en-IN" sz="1600" i="1" dirty="0"/>
              <a:t> </a:t>
            </a:r>
            <a:endParaRPr lang="en-IN" sz="1600" dirty="0"/>
          </a:p>
          <a:p>
            <a:pPr marL="285750" lvl="0" indent="-285750">
              <a:buFont typeface="Arial"/>
              <a:buChar char="•"/>
            </a:pPr>
            <a:r>
              <a:rPr lang="en-IN" sz="1600" dirty="0"/>
              <a:t>Hold the state of the </a:t>
            </a:r>
            <a:r>
              <a:rPr lang="en-IN" sz="1600" dirty="0" smtClean="0"/>
              <a:t>application</a:t>
            </a:r>
          </a:p>
          <a:p>
            <a:pPr marL="285750" lvl="0" indent="-285750">
              <a:buFont typeface="Arial"/>
              <a:buChar char="•"/>
            </a:pPr>
            <a:r>
              <a:rPr lang="en-IN" sz="1600" dirty="0" smtClean="0"/>
              <a:t>Also </a:t>
            </a:r>
            <a:r>
              <a:rPr lang="en-IN" sz="1600" dirty="0"/>
              <a:t>hold the all state change </a:t>
            </a:r>
            <a:r>
              <a:rPr lang="en-IN" sz="1600" dirty="0" smtClean="0"/>
              <a:t>logic</a:t>
            </a:r>
          </a:p>
          <a:p>
            <a:pPr marL="285750" lvl="0" indent="-285750">
              <a:buFont typeface="Arial"/>
              <a:buChar char="•"/>
            </a:pPr>
            <a:r>
              <a:rPr lang="en-IN" sz="1600" dirty="0" smtClean="0"/>
              <a:t>Registered </a:t>
            </a:r>
            <a:r>
              <a:rPr lang="en-IN" sz="1600" dirty="0"/>
              <a:t>with dispatcher to accept </a:t>
            </a:r>
            <a:r>
              <a:rPr lang="en-IN" sz="1600" dirty="0" smtClean="0"/>
              <a:t>actions</a:t>
            </a:r>
          </a:p>
          <a:p>
            <a:pPr marL="285750" lvl="0" indent="-285750">
              <a:buFont typeface="Arial"/>
              <a:buChar char="•"/>
            </a:pPr>
            <a:r>
              <a:rPr lang="en-IN" sz="1600" dirty="0" smtClean="0"/>
              <a:t>No </a:t>
            </a:r>
            <a:r>
              <a:rPr lang="en-IN" sz="1600" dirty="0"/>
              <a:t>setters, only way in is through </a:t>
            </a:r>
            <a:r>
              <a:rPr lang="en-IN" sz="1600" dirty="0" smtClean="0"/>
              <a:t>actions</a:t>
            </a:r>
          </a:p>
          <a:p>
            <a:pPr marL="285750" lvl="0" indent="-285750">
              <a:buFont typeface="Arial"/>
              <a:buChar char="•"/>
            </a:pPr>
            <a:r>
              <a:rPr lang="en-IN" sz="1600" dirty="0" smtClean="0"/>
              <a:t>Check </a:t>
            </a:r>
            <a:r>
              <a:rPr lang="en-IN" sz="1600" dirty="0"/>
              <a:t>the action type to whether it cares about this one or not, and changes the state </a:t>
            </a:r>
            <a:r>
              <a:rPr lang="en-IN" sz="1600" dirty="0" smtClean="0"/>
              <a:t>accordingly.</a:t>
            </a:r>
          </a:p>
          <a:p>
            <a:pPr marL="285750" lvl="0" indent="-285750">
              <a:buFont typeface="Arial"/>
              <a:buChar char="•"/>
            </a:pPr>
            <a:r>
              <a:rPr lang="en-IN" sz="1600" dirty="0" smtClean="0"/>
              <a:t>Once </a:t>
            </a:r>
            <a:r>
              <a:rPr lang="en-IN" sz="1600" dirty="0"/>
              <a:t>any change occur emits the state change event(allow the subscribe </a:t>
            </a:r>
            <a:r>
              <a:rPr lang="en-IN" sz="1600" i="1" dirty="0"/>
              <a:t>Controller views</a:t>
            </a:r>
            <a:r>
              <a:rPr lang="en-IN" sz="1600" dirty="0"/>
              <a:t> to know the state change)</a:t>
            </a:r>
          </a:p>
          <a:p>
            <a:endParaRPr lang="en-US" sz="1600" dirty="0"/>
          </a:p>
        </p:txBody>
      </p:sp>
      <p:pic>
        <p:nvPicPr>
          <p:cNvPr id="3" name="Picture 2" descr="Screen Shot 2016-11-10 at 12.5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35" y="1677799"/>
            <a:ext cx="3679043" cy="3771900"/>
          </a:xfrm>
          <a:prstGeom prst="rect">
            <a:avLst/>
          </a:prstGeom>
        </p:spPr>
      </p:pic>
    </p:spTree>
    <p:extLst>
      <p:ext uri="{BB962C8B-B14F-4D97-AF65-F5344CB8AC3E}">
        <p14:creationId xmlns:p14="http://schemas.microsoft.com/office/powerpoint/2010/main" val="4800858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2934066" cy="400110"/>
          </a:xfrm>
          <a:prstGeom prst="rect">
            <a:avLst/>
          </a:prstGeom>
          <a:noFill/>
        </p:spPr>
        <p:txBody>
          <a:bodyPr wrap="none" rtlCol="0">
            <a:spAutoFit/>
          </a:bodyPr>
          <a:lstStyle/>
          <a:p>
            <a:r>
              <a:rPr lang="en-US" sz="2000" dirty="0" smtClean="0"/>
              <a:t>Controller View and Views</a:t>
            </a:r>
            <a:endParaRPr lang="en-US" sz="2000" dirty="0"/>
          </a:p>
        </p:txBody>
      </p:sp>
      <p:sp>
        <p:nvSpPr>
          <p:cNvPr id="7" name="TextBox 6"/>
          <p:cNvSpPr txBox="1"/>
          <p:nvPr/>
        </p:nvSpPr>
        <p:spPr>
          <a:xfrm>
            <a:off x="4103850" y="1540009"/>
            <a:ext cx="4750587" cy="3785652"/>
          </a:xfrm>
          <a:prstGeom prst="rect">
            <a:avLst/>
          </a:prstGeom>
          <a:noFill/>
        </p:spPr>
        <p:txBody>
          <a:bodyPr wrap="square" rtlCol="0">
            <a:spAutoFit/>
          </a:bodyPr>
          <a:lstStyle/>
          <a:p>
            <a:r>
              <a:rPr lang="en-IN" sz="1600" i="1" dirty="0"/>
              <a:t>Think of  view is a </a:t>
            </a:r>
            <a:r>
              <a:rPr lang="en-IN" sz="1600" b="1" i="1" dirty="0"/>
              <a:t>presenter</a:t>
            </a:r>
            <a:r>
              <a:rPr lang="en-IN" sz="1600" i="1" dirty="0"/>
              <a:t>. It isn’t aware of anything in the application, it just knows the data that’s handed to it and how to format the data into output </a:t>
            </a:r>
            <a:endParaRPr lang="en-IN" sz="1600" dirty="0"/>
          </a:p>
          <a:p>
            <a:r>
              <a:rPr lang="en-IN" sz="1600" i="1" dirty="0"/>
              <a:t>Think of  controller view is like a </a:t>
            </a:r>
            <a:r>
              <a:rPr lang="en-IN" sz="1600" b="1" i="1" dirty="0"/>
              <a:t>middle manager</a:t>
            </a:r>
            <a:r>
              <a:rPr lang="en-IN" sz="1600" i="1" dirty="0"/>
              <a:t> between the store and the view. The store tells it when the state has changed. It collects the new state and then passes the updated state along to all of the views under it.</a:t>
            </a:r>
            <a:endParaRPr lang="en-IN" sz="1600" dirty="0"/>
          </a:p>
          <a:p>
            <a:endParaRPr lang="en-IN" sz="1600" dirty="0"/>
          </a:p>
          <a:p>
            <a:r>
              <a:rPr lang="en-IN" sz="1600" dirty="0"/>
              <a:t> </a:t>
            </a:r>
          </a:p>
          <a:p>
            <a:pPr marL="285750" lvl="0" indent="-285750">
              <a:buFont typeface="Arial"/>
              <a:buChar char="•"/>
            </a:pPr>
            <a:r>
              <a:rPr lang="en-IN" sz="1600" dirty="0"/>
              <a:t>C</a:t>
            </a:r>
            <a:r>
              <a:rPr lang="en-IN" sz="1600" dirty="0" smtClean="0"/>
              <a:t>ontroller view </a:t>
            </a:r>
            <a:r>
              <a:rPr lang="en-IN" sz="1600" dirty="0"/>
              <a:t>t</a:t>
            </a:r>
            <a:r>
              <a:rPr lang="en-IN" sz="1600" dirty="0" smtClean="0"/>
              <a:t>ake </a:t>
            </a:r>
            <a:r>
              <a:rPr lang="en-IN" sz="1600" dirty="0"/>
              <a:t>the change state from </a:t>
            </a:r>
            <a:r>
              <a:rPr lang="en-IN" sz="1600" dirty="0" smtClean="0"/>
              <a:t>store and pass </a:t>
            </a:r>
            <a:r>
              <a:rPr lang="en-IN" sz="1600" dirty="0"/>
              <a:t>to all child views so that they can re-render itself</a:t>
            </a:r>
          </a:p>
          <a:p>
            <a:pPr marL="285750" lvl="0" indent="-285750">
              <a:buFont typeface="Arial"/>
              <a:buChar char="•"/>
            </a:pPr>
            <a:r>
              <a:rPr lang="en-IN" sz="1600" dirty="0" smtClean="0"/>
              <a:t>Views </a:t>
            </a:r>
            <a:r>
              <a:rPr lang="en-IN" sz="1600" dirty="0"/>
              <a:t>accept actions/inputs</a:t>
            </a:r>
          </a:p>
          <a:p>
            <a:r>
              <a:rPr lang="en-IN" sz="1600" dirty="0"/>
              <a:t> </a:t>
            </a:r>
          </a:p>
        </p:txBody>
      </p:sp>
      <p:pic>
        <p:nvPicPr>
          <p:cNvPr id="2" name="Picture 1" descr="Screen Shot 2016-11-10 at 12.59.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91" y="1598799"/>
            <a:ext cx="3481023" cy="4245051"/>
          </a:xfrm>
          <a:prstGeom prst="rect">
            <a:avLst/>
          </a:prstGeom>
        </p:spPr>
      </p:pic>
    </p:spTree>
    <p:extLst>
      <p:ext uri="{BB962C8B-B14F-4D97-AF65-F5344CB8AC3E}">
        <p14:creationId xmlns:p14="http://schemas.microsoft.com/office/powerpoint/2010/main" val="27935074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Screen Shot 2016-11-10 at 12.5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521" y="471533"/>
            <a:ext cx="2140189" cy="1864035"/>
          </a:xfrm>
          <a:prstGeom prst="rect">
            <a:avLst/>
          </a:prstGeom>
        </p:spPr>
      </p:pic>
      <p:pic>
        <p:nvPicPr>
          <p:cNvPr id="8" name="Picture 7" descr="Screen Shot 2016-11-10 at 12.5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156" y="4743684"/>
            <a:ext cx="1612316" cy="1636932"/>
          </a:xfrm>
          <a:prstGeom prst="rect">
            <a:avLst/>
          </a:prstGeom>
        </p:spPr>
      </p:pic>
      <p:pic>
        <p:nvPicPr>
          <p:cNvPr id="9" name="Picture 8" descr="Screen Shot 2016-11-10 at 12.59.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085" y="3104301"/>
            <a:ext cx="2003373" cy="2088877"/>
          </a:xfrm>
          <a:prstGeom prst="rect">
            <a:avLst/>
          </a:prstGeom>
        </p:spPr>
      </p:pic>
      <p:sp>
        <p:nvSpPr>
          <p:cNvPr id="10" name="TextBox 9"/>
          <p:cNvSpPr txBox="1"/>
          <p:nvPr/>
        </p:nvSpPr>
        <p:spPr>
          <a:xfrm>
            <a:off x="452922" y="471519"/>
            <a:ext cx="569387" cy="369332"/>
          </a:xfrm>
          <a:prstGeom prst="rect">
            <a:avLst/>
          </a:prstGeom>
          <a:noFill/>
        </p:spPr>
        <p:txBody>
          <a:bodyPr wrap="none" rtlCol="0">
            <a:spAutoFit/>
          </a:bodyPr>
          <a:lstStyle/>
          <a:p>
            <a:r>
              <a:rPr lang="en-US" dirty="0" smtClean="0"/>
              <a:t>Flux</a:t>
            </a:r>
            <a:endParaRPr lang="en-US" dirty="0"/>
          </a:p>
        </p:txBody>
      </p:sp>
      <p:cxnSp>
        <p:nvCxnSpPr>
          <p:cNvPr id="12" name="Curved Connector 11"/>
          <p:cNvCxnSpPr/>
          <p:nvPr/>
        </p:nvCxnSpPr>
        <p:spPr>
          <a:xfrm rot="10800000" flipV="1">
            <a:off x="1273695" y="1749455"/>
            <a:ext cx="1536285" cy="1484064"/>
          </a:xfrm>
          <a:prstGeom prst="curvedConnector3">
            <a:avLst>
              <a:gd name="adj1" fmla="val 100517"/>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7589" y="1768919"/>
            <a:ext cx="1270080" cy="769441"/>
          </a:xfrm>
          <a:prstGeom prst="rect">
            <a:avLst/>
          </a:prstGeom>
          <a:noFill/>
        </p:spPr>
        <p:txBody>
          <a:bodyPr wrap="square" rtlCol="0">
            <a:spAutoFit/>
          </a:bodyPr>
          <a:lstStyle/>
          <a:p>
            <a:r>
              <a:rPr lang="en-US" sz="1100" dirty="0" smtClean="0">
                <a:solidFill>
                  <a:srgbClr val="FF0000"/>
                </a:solidFill>
                <a:latin typeface="Consolas"/>
                <a:cs typeface="Consolas"/>
              </a:rPr>
              <a:t>Dispatcher!! Do notify me when actions comes.</a:t>
            </a:r>
            <a:endParaRPr lang="en-US" sz="1100" dirty="0">
              <a:solidFill>
                <a:srgbClr val="FF0000"/>
              </a:solidFill>
              <a:latin typeface="Consolas"/>
              <a:cs typeface="Consolas"/>
            </a:endParaRPr>
          </a:p>
        </p:txBody>
      </p:sp>
      <p:sp>
        <p:nvSpPr>
          <p:cNvPr id="16" name="TextBox 15"/>
          <p:cNvSpPr txBox="1"/>
          <p:nvPr/>
        </p:nvSpPr>
        <p:spPr>
          <a:xfrm>
            <a:off x="1389471" y="2276244"/>
            <a:ext cx="288661" cy="338554"/>
          </a:xfrm>
          <a:prstGeom prst="rect">
            <a:avLst/>
          </a:prstGeom>
          <a:noFill/>
        </p:spPr>
        <p:txBody>
          <a:bodyPr wrap="none" rtlCol="0">
            <a:spAutoFit/>
          </a:bodyPr>
          <a:lstStyle/>
          <a:p>
            <a:r>
              <a:rPr lang="en-US" sz="1600" dirty="0">
                <a:solidFill>
                  <a:srgbClr val="FF0000"/>
                </a:solidFill>
              </a:rPr>
              <a:t>1</a:t>
            </a:r>
          </a:p>
        </p:txBody>
      </p:sp>
      <p:cxnSp>
        <p:nvCxnSpPr>
          <p:cNvPr id="21" name="Curved Connector 20"/>
          <p:cNvCxnSpPr/>
          <p:nvPr/>
        </p:nvCxnSpPr>
        <p:spPr>
          <a:xfrm rot="10800000">
            <a:off x="4932517" y="1310656"/>
            <a:ext cx="985780" cy="705866"/>
          </a:xfrm>
          <a:prstGeom prst="curvedConnector3">
            <a:avLst>
              <a:gd name="adj1" fmla="val 3153"/>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85558" y="944018"/>
            <a:ext cx="1270080" cy="430887"/>
          </a:xfrm>
          <a:prstGeom prst="rect">
            <a:avLst/>
          </a:prstGeom>
          <a:noFill/>
        </p:spPr>
        <p:txBody>
          <a:bodyPr wrap="square" rtlCol="0">
            <a:spAutoFit/>
          </a:bodyPr>
          <a:lstStyle/>
          <a:p>
            <a:r>
              <a:rPr lang="en-US" sz="1100" dirty="0" smtClean="0">
                <a:solidFill>
                  <a:srgbClr val="FF0000"/>
                </a:solidFill>
                <a:latin typeface="Consolas"/>
                <a:cs typeface="Consolas"/>
              </a:rPr>
              <a:t>What is the Initial state?</a:t>
            </a:r>
            <a:endParaRPr lang="en-US" sz="1100" dirty="0">
              <a:solidFill>
                <a:srgbClr val="FF0000"/>
              </a:solidFill>
              <a:latin typeface="Consolas"/>
              <a:cs typeface="Consolas"/>
            </a:endParaRPr>
          </a:p>
        </p:txBody>
      </p:sp>
      <p:sp>
        <p:nvSpPr>
          <p:cNvPr id="28" name="TextBox 27"/>
          <p:cNvSpPr txBox="1"/>
          <p:nvPr/>
        </p:nvSpPr>
        <p:spPr>
          <a:xfrm>
            <a:off x="5265634" y="1430365"/>
            <a:ext cx="288661" cy="338554"/>
          </a:xfrm>
          <a:prstGeom prst="rect">
            <a:avLst/>
          </a:prstGeom>
          <a:noFill/>
        </p:spPr>
        <p:txBody>
          <a:bodyPr wrap="none" rtlCol="0">
            <a:spAutoFit/>
          </a:bodyPr>
          <a:lstStyle/>
          <a:p>
            <a:r>
              <a:rPr lang="en-US" sz="1600" dirty="0" smtClean="0">
                <a:solidFill>
                  <a:srgbClr val="FF0000"/>
                </a:solidFill>
              </a:rPr>
              <a:t>2</a:t>
            </a:r>
            <a:endParaRPr lang="en-US" sz="1600" dirty="0">
              <a:solidFill>
                <a:srgbClr val="FF0000"/>
              </a:solidFill>
            </a:endParaRPr>
          </a:p>
        </p:txBody>
      </p:sp>
      <p:pic>
        <p:nvPicPr>
          <p:cNvPr id="29" name="Picture 28" descr="Screen Shot 2016-11-10 at 1.13.3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987" y="2021615"/>
            <a:ext cx="751545" cy="1912452"/>
          </a:xfrm>
          <a:prstGeom prst="rect">
            <a:avLst/>
          </a:prstGeom>
        </p:spPr>
      </p:pic>
      <p:pic>
        <p:nvPicPr>
          <p:cNvPr id="30" name="Picture 29" descr="Screen Shot 2016-11-10 at 1.13.3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3184" y="2806237"/>
            <a:ext cx="1092124" cy="1914958"/>
          </a:xfrm>
          <a:prstGeom prst="rect">
            <a:avLst/>
          </a:prstGeom>
        </p:spPr>
      </p:pic>
      <p:cxnSp>
        <p:nvCxnSpPr>
          <p:cNvPr id="32" name="Curved Connector 31"/>
          <p:cNvCxnSpPr/>
          <p:nvPr/>
        </p:nvCxnSpPr>
        <p:spPr>
          <a:xfrm>
            <a:off x="6394532" y="2424375"/>
            <a:ext cx="989113" cy="643836"/>
          </a:xfrm>
          <a:prstGeom prst="curvedConnector3">
            <a:avLst>
              <a:gd name="adj1" fmla="val 99383"/>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081922" y="1476282"/>
            <a:ext cx="1234444" cy="1107996"/>
          </a:xfrm>
          <a:prstGeom prst="rect">
            <a:avLst/>
          </a:prstGeom>
          <a:noFill/>
        </p:spPr>
        <p:txBody>
          <a:bodyPr wrap="square" rtlCol="0">
            <a:spAutoFit/>
          </a:bodyPr>
          <a:lstStyle/>
          <a:p>
            <a:r>
              <a:rPr lang="en-US" sz="1100" dirty="0" smtClean="0">
                <a:solidFill>
                  <a:srgbClr val="FF0000"/>
                </a:solidFill>
                <a:latin typeface="Consolas"/>
                <a:cs typeface="Consolas"/>
              </a:rPr>
              <a:t>Go and render this state. I will let you know when state will change</a:t>
            </a:r>
            <a:endParaRPr lang="en-US" sz="1100" dirty="0">
              <a:solidFill>
                <a:srgbClr val="FF0000"/>
              </a:solidFill>
              <a:latin typeface="Consolas"/>
              <a:cs typeface="Consolas"/>
            </a:endParaRPr>
          </a:p>
        </p:txBody>
      </p:sp>
      <p:sp>
        <p:nvSpPr>
          <p:cNvPr id="35" name="TextBox 34"/>
          <p:cNvSpPr txBox="1"/>
          <p:nvPr/>
        </p:nvSpPr>
        <p:spPr>
          <a:xfrm>
            <a:off x="6793260" y="2507962"/>
            <a:ext cx="288661" cy="338554"/>
          </a:xfrm>
          <a:prstGeom prst="rect">
            <a:avLst/>
          </a:prstGeom>
          <a:noFill/>
        </p:spPr>
        <p:txBody>
          <a:bodyPr wrap="none" rtlCol="0">
            <a:spAutoFit/>
          </a:bodyPr>
          <a:lstStyle/>
          <a:p>
            <a:r>
              <a:rPr lang="en-US" sz="1600" dirty="0" smtClean="0">
                <a:solidFill>
                  <a:srgbClr val="FF0000"/>
                </a:solidFill>
              </a:rPr>
              <a:t>3</a:t>
            </a:r>
            <a:endParaRPr lang="en-US" sz="1600" dirty="0">
              <a:solidFill>
                <a:srgbClr val="FF0000"/>
              </a:solidFill>
            </a:endParaRPr>
          </a:p>
        </p:txBody>
      </p:sp>
      <p:cxnSp>
        <p:nvCxnSpPr>
          <p:cNvPr id="37" name="Curved Connector 36"/>
          <p:cNvCxnSpPr/>
          <p:nvPr/>
        </p:nvCxnSpPr>
        <p:spPr>
          <a:xfrm rot="10800000">
            <a:off x="4164515" y="2335568"/>
            <a:ext cx="1354140" cy="540256"/>
          </a:xfrm>
          <a:prstGeom prst="curvedConnector3">
            <a:avLst>
              <a:gd name="adj1" fmla="val 100499"/>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373019" y="2192560"/>
            <a:ext cx="1234444" cy="600164"/>
          </a:xfrm>
          <a:prstGeom prst="rect">
            <a:avLst/>
          </a:prstGeom>
          <a:noFill/>
        </p:spPr>
        <p:txBody>
          <a:bodyPr wrap="square" rtlCol="0">
            <a:spAutoFit/>
          </a:bodyPr>
          <a:lstStyle/>
          <a:p>
            <a:r>
              <a:rPr lang="en-US" sz="1100" dirty="0" smtClean="0">
                <a:solidFill>
                  <a:srgbClr val="FF0000"/>
                </a:solidFill>
                <a:latin typeface="Consolas"/>
                <a:cs typeface="Consolas"/>
              </a:rPr>
              <a:t>Do notify me when state change</a:t>
            </a:r>
            <a:endParaRPr lang="en-US" sz="1100" dirty="0">
              <a:solidFill>
                <a:srgbClr val="FF0000"/>
              </a:solidFill>
              <a:latin typeface="Consolas"/>
              <a:cs typeface="Consolas"/>
            </a:endParaRPr>
          </a:p>
        </p:txBody>
      </p:sp>
      <p:sp>
        <p:nvSpPr>
          <p:cNvPr id="41" name="TextBox 40"/>
          <p:cNvSpPr txBox="1"/>
          <p:nvPr/>
        </p:nvSpPr>
        <p:spPr>
          <a:xfrm>
            <a:off x="4164515" y="2743385"/>
            <a:ext cx="288661" cy="338554"/>
          </a:xfrm>
          <a:prstGeom prst="rect">
            <a:avLst/>
          </a:prstGeom>
          <a:noFill/>
        </p:spPr>
        <p:txBody>
          <a:bodyPr wrap="none" rtlCol="0">
            <a:spAutoFit/>
          </a:bodyPr>
          <a:lstStyle/>
          <a:p>
            <a:r>
              <a:rPr lang="en-US" sz="1600" dirty="0" smtClean="0">
                <a:solidFill>
                  <a:srgbClr val="FF0000"/>
                </a:solidFill>
              </a:rPr>
              <a:t>4</a:t>
            </a:r>
            <a:endParaRPr lang="en-US" sz="1600" dirty="0">
              <a:solidFill>
                <a:srgbClr val="FF0000"/>
              </a:solidFill>
            </a:endParaRPr>
          </a:p>
        </p:txBody>
      </p:sp>
      <p:sp>
        <p:nvSpPr>
          <p:cNvPr id="42" name="TextBox 41"/>
          <p:cNvSpPr txBox="1"/>
          <p:nvPr/>
        </p:nvSpPr>
        <p:spPr>
          <a:xfrm>
            <a:off x="3071540" y="2169134"/>
            <a:ext cx="629499" cy="338554"/>
          </a:xfrm>
          <a:prstGeom prst="rect">
            <a:avLst/>
          </a:prstGeom>
          <a:noFill/>
        </p:spPr>
        <p:txBody>
          <a:bodyPr wrap="none" rtlCol="0">
            <a:spAutoFit/>
          </a:bodyPr>
          <a:lstStyle/>
          <a:p>
            <a:r>
              <a:rPr lang="en-US" sz="1600" dirty="0" smtClean="0"/>
              <a:t>Store</a:t>
            </a:r>
            <a:endParaRPr lang="en-US" sz="1600" dirty="0"/>
          </a:p>
        </p:txBody>
      </p:sp>
      <p:sp>
        <p:nvSpPr>
          <p:cNvPr id="43" name="TextBox 42"/>
          <p:cNvSpPr txBox="1"/>
          <p:nvPr/>
        </p:nvSpPr>
        <p:spPr>
          <a:xfrm>
            <a:off x="573001" y="4041378"/>
            <a:ext cx="1081246" cy="338554"/>
          </a:xfrm>
          <a:prstGeom prst="rect">
            <a:avLst/>
          </a:prstGeom>
          <a:noFill/>
        </p:spPr>
        <p:txBody>
          <a:bodyPr wrap="none" rtlCol="0">
            <a:spAutoFit/>
          </a:bodyPr>
          <a:lstStyle/>
          <a:p>
            <a:r>
              <a:rPr lang="en-US" sz="1600" dirty="0" smtClean="0"/>
              <a:t>Dispatcher</a:t>
            </a:r>
            <a:endParaRPr lang="en-US" sz="1600" dirty="0"/>
          </a:p>
        </p:txBody>
      </p:sp>
      <p:sp>
        <p:nvSpPr>
          <p:cNvPr id="44" name="TextBox 43"/>
          <p:cNvSpPr txBox="1"/>
          <p:nvPr/>
        </p:nvSpPr>
        <p:spPr>
          <a:xfrm>
            <a:off x="3759191" y="6243023"/>
            <a:ext cx="1453158" cy="338554"/>
          </a:xfrm>
          <a:prstGeom prst="rect">
            <a:avLst/>
          </a:prstGeom>
          <a:noFill/>
        </p:spPr>
        <p:txBody>
          <a:bodyPr wrap="square" rtlCol="0">
            <a:spAutoFit/>
          </a:bodyPr>
          <a:lstStyle/>
          <a:p>
            <a:r>
              <a:rPr lang="en-US" sz="1600" dirty="0" smtClean="0"/>
              <a:t>Action Creator</a:t>
            </a:r>
            <a:endParaRPr lang="en-US" sz="1600" dirty="0"/>
          </a:p>
        </p:txBody>
      </p:sp>
      <p:sp>
        <p:nvSpPr>
          <p:cNvPr id="45" name="TextBox 44"/>
          <p:cNvSpPr txBox="1"/>
          <p:nvPr/>
        </p:nvSpPr>
        <p:spPr>
          <a:xfrm>
            <a:off x="5518653" y="3738679"/>
            <a:ext cx="1150273" cy="584776"/>
          </a:xfrm>
          <a:prstGeom prst="rect">
            <a:avLst/>
          </a:prstGeom>
          <a:noFill/>
        </p:spPr>
        <p:txBody>
          <a:bodyPr wrap="square" rtlCol="0">
            <a:spAutoFit/>
          </a:bodyPr>
          <a:lstStyle/>
          <a:p>
            <a:r>
              <a:rPr lang="en-US" sz="1600" dirty="0" smtClean="0"/>
              <a:t>Controller View</a:t>
            </a:r>
            <a:endParaRPr lang="en-US" sz="1600" dirty="0"/>
          </a:p>
        </p:txBody>
      </p:sp>
      <p:sp>
        <p:nvSpPr>
          <p:cNvPr id="46" name="TextBox 45"/>
          <p:cNvSpPr txBox="1"/>
          <p:nvPr/>
        </p:nvSpPr>
        <p:spPr>
          <a:xfrm>
            <a:off x="7028403" y="4555690"/>
            <a:ext cx="979755" cy="338554"/>
          </a:xfrm>
          <a:prstGeom prst="rect">
            <a:avLst/>
          </a:prstGeom>
          <a:noFill/>
        </p:spPr>
        <p:txBody>
          <a:bodyPr wrap="none" rtlCol="0">
            <a:spAutoFit/>
          </a:bodyPr>
          <a:lstStyle/>
          <a:p>
            <a:r>
              <a:rPr lang="en-US" sz="1600" dirty="0" smtClean="0"/>
              <a:t>Sub-View</a:t>
            </a:r>
            <a:endParaRPr lang="en-US" sz="1600" dirty="0"/>
          </a:p>
        </p:txBody>
      </p:sp>
      <p:sp>
        <p:nvSpPr>
          <p:cNvPr id="48" name="TextBox 47"/>
          <p:cNvSpPr txBox="1"/>
          <p:nvPr/>
        </p:nvSpPr>
        <p:spPr>
          <a:xfrm>
            <a:off x="8014194" y="3132805"/>
            <a:ext cx="1118993" cy="600164"/>
          </a:xfrm>
          <a:prstGeom prst="rect">
            <a:avLst/>
          </a:prstGeom>
          <a:noFill/>
        </p:spPr>
        <p:txBody>
          <a:bodyPr wrap="square" rtlCol="0">
            <a:spAutoFit/>
          </a:bodyPr>
          <a:lstStyle/>
          <a:p>
            <a:r>
              <a:rPr lang="en-US" sz="1100" dirty="0" smtClean="0">
                <a:solidFill>
                  <a:srgbClr val="FF0000"/>
                </a:solidFill>
                <a:latin typeface="Consolas"/>
                <a:cs typeface="Consolas"/>
              </a:rPr>
              <a:t>Change – middle no. should be 10</a:t>
            </a:r>
            <a:endParaRPr lang="en-US" sz="1100" dirty="0">
              <a:solidFill>
                <a:srgbClr val="FF0000"/>
              </a:solidFill>
              <a:latin typeface="Consolas"/>
              <a:cs typeface="Consolas"/>
            </a:endParaRPr>
          </a:p>
        </p:txBody>
      </p:sp>
      <p:cxnSp>
        <p:nvCxnSpPr>
          <p:cNvPr id="50" name="Curved Connector 49"/>
          <p:cNvCxnSpPr/>
          <p:nvPr/>
        </p:nvCxnSpPr>
        <p:spPr>
          <a:xfrm rot="10800000" flipV="1">
            <a:off x="8005310" y="3774198"/>
            <a:ext cx="843686" cy="338554"/>
          </a:xfrm>
          <a:prstGeom prst="curvedConnector3">
            <a:avLst>
              <a:gd name="adj1" fmla="val 5000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8416004" y="3844680"/>
            <a:ext cx="288661" cy="338554"/>
          </a:xfrm>
          <a:prstGeom prst="rect">
            <a:avLst/>
          </a:prstGeom>
          <a:noFill/>
        </p:spPr>
        <p:txBody>
          <a:bodyPr wrap="none" rtlCol="0">
            <a:spAutoFit/>
          </a:bodyPr>
          <a:lstStyle/>
          <a:p>
            <a:r>
              <a:rPr lang="en-US" sz="1600" dirty="0">
                <a:solidFill>
                  <a:srgbClr val="FF0000"/>
                </a:solidFill>
              </a:rPr>
              <a:t>1</a:t>
            </a:r>
          </a:p>
        </p:txBody>
      </p:sp>
      <p:sp>
        <p:nvSpPr>
          <p:cNvPr id="57" name="TextBox 56"/>
          <p:cNvSpPr txBox="1"/>
          <p:nvPr/>
        </p:nvSpPr>
        <p:spPr>
          <a:xfrm>
            <a:off x="6029649" y="5179372"/>
            <a:ext cx="1038833" cy="430887"/>
          </a:xfrm>
          <a:prstGeom prst="rect">
            <a:avLst/>
          </a:prstGeom>
          <a:noFill/>
        </p:spPr>
        <p:txBody>
          <a:bodyPr wrap="square" rtlCol="0">
            <a:spAutoFit/>
          </a:bodyPr>
          <a:lstStyle/>
          <a:p>
            <a:r>
              <a:rPr lang="en-US" sz="1100" dirty="0" smtClean="0">
                <a:solidFill>
                  <a:srgbClr val="FF0000"/>
                </a:solidFill>
                <a:latin typeface="Consolas"/>
                <a:cs typeface="Consolas"/>
              </a:rPr>
              <a:t>Prepare an action</a:t>
            </a:r>
            <a:endParaRPr lang="en-US" sz="1100" dirty="0">
              <a:solidFill>
                <a:srgbClr val="FF0000"/>
              </a:solidFill>
              <a:latin typeface="Consolas"/>
              <a:cs typeface="Consolas"/>
            </a:endParaRPr>
          </a:p>
        </p:txBody>
      </p:sp>
      <p:sp>
        <p:nvSpPr>
          <p:cNvPr id="58" name="TextBox 57"/>
          <p:cNvSpPr txBox="1"/>
          <p:nvPr/>
        </p:nvSpPr>
        <p:spPr>
          <a:xfrm>
            <a:off x="5747323" y="4958571"/>
            <a:ext cx="288661" cy="338554"/>
          </a:xfrm>
          <a:prstGeom prst="rect">
            <a:avLst/>
          </a:prstGeom>
          <a:noFill/>
        </p:spPr>
        <p:txBody>
          <a:bodyPr wrap="none" rtlCol="0">
            <a:spAutoFit/>
          </a:bodyPr>
          <a:lstStyle/>
          <a:p>
            <a:r>
              <a:rPr lang="en-US" sz="1600" dirty="0">
                <a:solidFill>
                  <a:srgbClr val="FF0000"/>
                </a:solidFill>
              </a:rPr>
              <a:t>2</a:t>
            </a:r>
          </a:p>
        </p:txBody>
      </p:sp>
      <p:cxnSp>
        <p:nvCxnSpPr>
          <p:cNvPr id="59" name="Curved Connector 58"/>
          <p:cNvCxnSpPr/>
          <p:nvPr/>
        </p:nvCxnSpPr>
        <p:spPr>
          <a:xfrm rot="10800000" flipV="1">
            <a:off x="5101255" y="4485752"/>
            <a:ext cx="1980667" cy="1224437"/>
          </a:xfrm>
          <a:prstGeom prst="curvedConnector3">
            <a:avLst>
              <a:gd name="adj1" fmla="val 5000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 name="Line Callout 2 (No Border) 78"/>
          <p:cNvSpPr/>
          <p:nvPr/>
        </p:nvSpPr>
        <p:spPr>
          <a:xfrm>
            <a:off x="4209756" y="4128384"/>
            <a:ext cx="1312715" cy="641567"/>
          </a:xfrm>
          <a:prstGeom prst="callout2">
            <a:avLst>
              <a:gd name="adj1" fmla="val 60917"/>
              <a:gd name="adj2" fmla="val -3444"/>
              <a:gd name="adj3" fmla="val 59712"/>
              <a:gd name="adj4" fmla="val -15445"/>
              <a:gd name="adj5" fmla="val 159486"/>
              <a:gd name="adj6" fmla="val -14888"/>
            </a:avLst>
          </a:prstGeom>
          <a:solidFill>
            <a:schemeClr val="accent2">
              <a:lumMod val="20000"/>
              <a:lumOff val="80000"/>
            </a:schemeClr>
          </a:solidFill>
          <a:ln>
            <a:solidFill>
              <a:schemeClr val="tx2">
                <a:lumMod val="75000"/>
              </a:schemeClr>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258571" y="4228733"/>
            <a:ext cx="1347892" cy="461665"/>
          </a:xfrm>
          <a:prstGeom prst="rect">
            <a:avLst/>
          </a:prstGeom>
          <a:noFill/>
        </p:spPr>
        <p:txBody>
          <a:bodyPr wrap="square" rtlCol="0">
            <a:spAutoFit/>
          </a:bodyPr>
          <a:lstStyle/>
          <a:p>
            <a:r>
              <a:rPr lang="en-US" sz="800" dirty="0" smtClean="0">
                <a:solidFill>
                  <a:srgbClr val="FF0000"/>
                </a:solidFill>
                <a:latin typeface="Consolas"/>
                <a:cs typeface="Consolas"/>
              </a:rPr>
              <a:t>Type: UPDATE_NO</a:t>
            </a:r>
          </a:p>
          <a:p>
            <a:r>
              <a:rPr lang="en-US" sz="800" dirty="0" smtClean="0">
                <a:solidFill>
                  <a:srgbClr val="FF0000"/>
                </a:solidFill>
                <a:latin typeface="Consolas"/>
                <a:cs typeface="Consolas"/>
              </a:rPr>
              <a:t>Position: Value: 10</a:t>
            </a:r>
          </a:p>
          <a:p>
            <a:r>
              <a:rPr lang="en-US" sz="800" dirty="0" smtClean="0">
                <a:solidFill>
                  <a:srgbClr val="FF0000"/>
                </a:solidFill>
                <a:latin typeface="Consolas"/>
                <a:cs typeface="Consolas"/>
              </a:rPr>
              <a:t>UID:77</a:t>
            </a:r>
            <a:endParaRPr lang="en-US" sz="800" dirty="0">
              <a:solidFill>
                <a:srgbClr val="FF0000"/>
              </a:solidFill>
              <a:latin typeface="Consolas"/>
              <a:cs typeface="Consolas"/>
            </a:endParaRPr>
          </a:p>
        </p:txBody>
      </p:sp>
      <p:cxnSp>
        <p:nvCxnSpPr>
          <p:cNvPr id="80" name="Curved Connector 79"/>
          <p:cNvCxnSpPr/>
          <p:nvPr/>
        </p:nvCxnSpPr>
        <p:spPr>
          <a:xfrm rot="10800000">
            <a:off x="2040389" y="5205974"/>
            <a:ext cx="1660651" cy="504217"/>
          </a:xfrm>
          <a:prstGeom prst="curvedConnector3">
            <a:avLst>
              <a:gd name="adj1" fmla="val 100270"/>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521318" y="5292903"/>
            <a:ext cx="288661" cy="338554"/>
          </a:xfrm>
          <a:prstGeom prst="rect">
            <a:avLst/>
          </a:prstGeom>
          <a:noFill/>
        </p:spPr>
        <p:txBody>
          <a:bodyPr wrap="none" rtlCol="0">
            <a:spAutoFit/>
          </a:bodyPr>
          <a:lstStyle/>
          <a:p>
            <a:r>
              <a:rPr lang="en-US" sz="1600" dirty="0">
                <a:solidFill>
                  <a:srgbClr val="FF0000"/>
                </a:solidFill>
              </a:rPr>
              <a:t>3</a:t>
            </a:r>
          </a:p>
        </p:txBody>
      </p:sp>
      <p:cxnSp>
        <p:nvCxnSpPr>
          <p:cNvPr id="85" name="Curved Connector 84"/>
          <p:cNvCxnSpPr/>
          <p:nvPr/>
        </p:nvCxnSpPr>
        <p:spPr>
          <a:xfrm rot="5400000" flipH="1" flipV="1">
            <a:off x="1754354" y="2177894"/>
            <a:ext cx="1216998" cy="894254"/>
          </a:xfrm>
          <a:prstGeom prst="curvedConnector3">
            <a:avLst>
              <a:gd name="adj1" fmla="val 99275"/>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688867" y="2369083"/>
            <a:ext cx="288661" cy="338554"/>
          </a:xfrm>
          <a:prstGeom prst="rect">
            <a:avLst/>
          </a:prstGeom>
          <a:noFill/>
        </p:spPr>
        <p:txBody>
          <a:bodyPr wrap="none" rtlCol="0">
            <a:spAutoFit/>
          </a:bodyPr>
          <a:lstStyle/>
          <a:p>
            <a:r>
              <a:rPr lang="en-US" sz="1600" dirty="0">
                <a:solidFill>
                  <a:srgbClr val="FF0000"/>
                </a:solidFill>
              </a:rPr>
              <a:t>4</a:t>
            </a:r>
          </a:p>
        </p:txBody>
      </p:sp>
      <p:sp>
        <p:nvSpPr>
          <p:cNvPr id="99" name="TextBox 98"/>
          <p:cNvSpPr txBox="1"/>
          <p:nvPr/>
        </p:nvSpPr>
        <p:spPr>
          <a:xfrm>
            <a:off x="1752897" y="5812136"/>
            <a:ext cx="1318643" cy="600164"/>
          </a:xfrm>
          <a:prstGeom prst="rect">
            <a:avLst/>
          </a:prstGeom>
          <a:noFill/>
        </p:spPr>
        <p:txBody>
          <a:bodyPr wrap="square" rtlCol="0">
            <a:spAutoFit/>
          </a:bodyPr>
          <a:lstStyle/>
          <a:p>
            <a:r>
              <a:rPr lang="en-US" sz="1100" dirty="0" smtClean="0">
                <a:solidFill>
                  <a:srgbClr val="FF0000"/>
                </a:solidFill>
                <a:latin typeface="Consolas"/>
                <a:cs typeface="Consolas"/>
              </a:rPr>
              <a:t>Send formatted action to Dispatcher</a:t>
            </a:r>
            <a:endParaRPr lang="en-US" sz="1100" dirty="0">
              <a:solidFill>
                <a:srgbClr val="FF0000"/>
              </a:solidFill>
              <a:latin typeface="Consolas"/>
              <a:cs typeface="Consolas"/>
            </a:endParaRPr>
          </a:p>
        </p:txBody>
      </p:sp>
      <p:sp>
        <p:nvSpPr>
          <p:cNvPr id="101" name="TextBox 100"/>
          <p:cNvSpPr txBox="1"/>
          <p:nvPr/>
        </p:nvSpPr>
        <p:spPr>
          <a:xfrm>
            <a:off x="1977528" y="2532641"/>
            <a:ext cx="1038833" cy="600164"/>
          </a:xfrm>
          <a:prstGeom prst="rect">
            <a:avLst/>
          </a:prstGeom>
          <a:noFill/>
        </p:spPr>
        <p:txBody>
          <a:bodyPr wrap="square" rtlCol="0">
            <a:spAutoFit/>
          </a:bodyPr>
          <a:lstStyle/>
          <a:p>
            <a:r>
              <a:rPr lang="en-US" sz="1100" dirty="0" smtClean="0">
                <a:solidFill>
                  <a:srgbClr val="FF0000"/>
                </a:solidFill>
                <a:latin typeface="Consolas"/>
                <a:cs typeface="Consolas"/>
              </a:rPr>
              <a:t>Send action to Store in sequence</a:t>
            </a:r>
            <a:endParaRPr lang="en-US" sz="1100" dirty="0">
              <a:solidFill>
                <a:srgbClr val="FF0000"/>
              </a:solidFill>
              <a:latin typeface="Consolas"/>
              <a:cs typeface="Consolas"/>
            </a:endParaRPr>
          </a:p>
        </p:txBody>
      </p:sp>
      <p:sp>
        <p:nvSpPr>
          <p:cNvPr id="102" name="TextBox 101"/>
          <p:cNvSpPr txBox="1"/>
          <p:nvPr/>
        </p:nvSpPr>
        <p:spPr>
          <a:xfrm>
            <a:off x="2016870" y="409964"/>
            <a:ext cx="1718803" cy="769441"/>
          </a:xfrm>
          <a:prstGeom prst="rect">
            <a:avLst/>
          </a:prstGeom>
          <a:noFill/>
        </p:spPr>
        <p:txBody>
          <a:bodyPr wrap="square" rtlCol="0">
            <a:spAutoFit/>
          </a:bodyPr>
          <a:lstStyle/>
          <a:p>
            <a:r>
              <a:rPr lang="en-US" sz="1100" dirty="0" smtClean="0">
                <a:solidFill>
                  <a:srgbClr val="FF0000"/>
                </a:solidFill>
                <a:latin typeface="Consolas"/>
                <a:cs typeface="Consolas"/>
              </a:rPr>
              <a:t>Store decide whether it cares about this action, if yes update the state</a:t>
            </a:r>
            <a:endParaRPr lang="en-US" sz="1100" dirty="0">
              <a:solidFill>
                <a:srgbClr val="FF0000"/>
              </a:solidFill>
              <a:latin typeface="Consolas"/>
              <a:cs typeface="Consolas"/>
            </a:endParaRPr>
          </a:p>
        </p:txBody>
      </p:sp>
      <p:cxnSp>
        <p:nvCxnSpPr>
          <p:cNvPr id="103" name="Curved Connector 102"/>
          <p:cNvCxnSpPr/>
          <p:nvPr/>
        </p:nvCxnSpPr>
        <p:spPr>
          <a:xfrm>
            <a:off x="4606697" y="1632408"/>
            <a:ext cx="1225707" cy="536726"/>
          </a:xfrm>
          <a:prstGeom prst="curvedConnector3">
            <a:avLst>
              <a:gd name="adj1" fmla="val 98927"/>
            </a:avLst>
          </a:prstGeom>
          <a:ln w="38100" cmpd="sng">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4956923" y="1701625"/>
            <a:ext cx="288661" cy="338554"/>
          </a:xfrm>
          <a:prstGeom prst="rect">
            <a:avLst/>
          </a:prstGeom>
          <a:noFill/>
        </p:spPr>
        <p:txBody>
          <a:bodyPr wrap="none" rtlCol="0">
            <a:spAutoFit/>
          </a:bodyPr>
          <a:lstStyle/>
          <a:p>
            <a:r>
              <a:rPr lang="en-US" sz="1600" dirty="0">
                <a:solidFill>
                  <a:srgbClr val="FF0000"/>
                </a:solidFill>
              </a:rPr>
              <a:t>5</a:t>
            </a:r>
          </a:p>
        </p:txBody>
      </p:sp>
      <p:sp>
        <p:nvSpPr>
          <p:cNvPr id="108" name="TextBox 107"/>
          <p:cNvSpPr txBox="1"/>
          <p:nvPr/>
        </p:nvSpPr>
        <p:spPr>
          <a:xfrm>
            <a:off x="5525626" y="1377806"/>
            <a:ext cx="1270080" cy="430887"/>
          </a:xfrm>
          <a:prstGeom prst="rect">
            <a:avLst/>
          </a:prstGeom>
          <a:noFill/>
        </p:spPr>
        <p:txBody>
          <a:bodyPr wrap="square" rtlCol="0">
            <a:spAutoFit/>
          </a:bodyPr>
          <a:lstStyle/>
          <a:p>
            <a:r>
              <a:rPr lang="en-US" sz="1100" dirty="0" smtClean="0">
                <a:solidFill>
                  <a:srgbClr val="FF0000"/>
                </a:solidFill>
                <a:latin typeface="Consolas"/>
                <a:cs typeface="Consolas"/>
              </a:rPr>
              <a:t>Pass the updated state</a:t>
            </a:r>
            <a:endParaRPr lang="en-US" sz="1100" dirty="0">
              <a:solidFill>
                <a:srgbClr val="FF0000"/>
              </a:solidFill>
              <a:latin typeface="Consolas"/>
              <a:cs typeface="Consolas"/>
            </a:endParaRPr>
          </a:p>
        </p:txBody>
      </p:sp>
      <p:sp>
        <p:nvSpPr>
          <p:cNvPr id="109" name="TextBox 108"/>
          <p:cNvSpPr txBox="1"/>
          <p:nvPr/>
        </p:nvSpPr>
        <p:spPr>
          <a:xfrm>
            <a:off x="7434585" y="2143221"/>
            <a:ext cx="1270080" cy="600164"/>
          </a:xfrm>
          <a:prstGeom prst="rect">
            <a:avLst/>
          </a:prstGeom>
          <a:noFill/>
        </p:spPr>
        <p:txBody>
          <a:bodyPr wrap="square" rtlCol="0">
            <a:spAutoFit/>
          </a:bodyPr>
          <a:lstStyle/>
          <a:p>
            <a:r>
              <a:rPr lang="en-US" sz="1100" dirty="0" smtClean="0">
                <a:solidFill>
                  <a:srgbClr val="FF0000"/>
                </a:solidFill>
                <a:latin typeface="Consolas"/>
                <a:cs typeface="Consolas"/>
              </a:rPr>
              <a:t>Re-render based upon the new state</a:t>
            </a:r>
            <a:endParaRPr lang="en-US" sz="1100" dirty="0">
              <a:solidFill>
                <a:srgbClr val="FF0000"/>
              </a:solidFill>
              <a:latin typeface="Consolas"/>
              <a:cs typeface="Consolas"/>
            </a:endParaRPr>
          </a:p>
        </p:txBody>
      </p:sp>
      <p:sp>
        <p:nvSpPr>
          <p:cNvPr id="110" name="TextBox 109"/>
          <p:cNvSpPr txBox="1"/>
          <p:nvPr/>
        </p:nvSpPr>
        <p:spPr>
          <a:xfrm>
            <a:off x="6945660" y="2660362"/>
            <a:ext cx="288661" cy="338554"/>
          </a:xfrm>
          <a:prstGeom prst="rect">
            <a:avLst/>
          </a:prstGeom>
          <a:noFill/>
        </p:spPr>
        <p:txBody>
          <a:bodyPr wrap="none" rtlCol="0">
            <a:spAutoFit/>
          </a:bodyPr>
          <a:lstStyle/>
          <a:p>
            <a:r>
              <a:rPr lang="en-US" sz="1600" dirty="0" smtClean="0">
                <a:solidFill>
                  <a:srgbClr val="FF0000"/>
                </a:solidFill>
              </a:rPr>
              <a:t>6</a:t>
            </a:r>
            <a:endParaRPr lang="en-US" sz="1600" dirty="0">
              <a:solidFill>
                <a:srgbClr val="FF0000"/>
              </a:solidFill>
            </a:endParaRPr>
          </a:p>
        </p:txBody>
      </p:sp>
    </p:spTree>
    <p:extLst>
      <p:ext uri="{BB962C8B-B14F-4D97-AF65-F5344CB8AC3E}">
        <p14:creationId xmlns:p14="http://schemas.microsoft.com/office/powerpoint/2010/main" val="458332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trips(downLeft)">
                                      <p:cBhvr>
                                        <p:cTn id="47" dur="500"/>
                                        <p:tgtEl>
                                          <p:spTgt spid="12"/>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strips(downLeft)">
                                      <p:cBhvr>
                                        <p:cTn id="50" dur="500"/>
                                        <p:tgtEl>
                                          <p:spTgt spid="16"/>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9"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strips(upLeft)">
                                      <p:cBhvr>
                                        <p:cTn id="58" dur="500"/>
                                        <p:tgtEl>
                                          <p:spTgt spid="27"/>
                                        </p:tgtEl>
                                      </p:cBhvr>
                                    </p:animEffect>
                                  </p:childTnLst>
                                </p:cTn>
                              </p:par>
                              <p:par>
                                <p:cTn id="59" presetID="18" presetClass="entr" presetSubtype="9"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strips(upLeft)">
                                      <p:cBhvr>
                                        <p:cTn id="61" dur="500"/>
                                        <p:tgtEl>
                                          <p:spTgt spid="28"/>
                                        </p:tgtEl>
                                      </p:cBhvr>
                                    </p:animEffect>
                                  </p:childTnLst>
                                </p:cTn>
                              </p:par>
                              <p:par>
                                <p:cTn id="62" presetID="18" presetClass="entr" presetSubtype="9"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strips(upLeft)">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strips(downRight)">
                                      <p:cBhvr>
                                        <p:cTn id="69" dur="500"/>
                                        <p:tgtEl>
                                          <p:spTgt spid="34"/>
                                        </p:tgtEl>
                                      </p:cBhvr>
                                    </p:animEffect>
                                  </p:childTnLst>
                                </p:cTn>
                              </p:par>
                              <p:par>
                                <p:cTn id="70" presetID="18" presetClass="entr" presetSubtype="6"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strips(downRight)">
                                      <p:cBhvr>
                                        <p:cTn id="72" dur="500"/>
                                        <p:tgtEl>
                                          <p:spTgt spid="32"/>
                                        </p:tgtEl>
                                      </p:cBhvr>
                                    </p:animEffect>
                                  </p:childTnLst>
                                </p:cTn>
                              </p:par>
                              <p:par>
                                <p:cTn id="73" presetID="18" presetClass="entr" presetSubtype="6"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strips(downRight)">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9"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strips(upLeft)">
                                      <p:cBhvr>
                                        <p:cTn id="80" dur="500"/>
                                        <p:tgtEl>
                                          <p:spTgt spid="40"/>
                                        </p:tgtEl>
                                      </p:cBhvr>
                                    </p:animEffect>
                                  </p:childTnLst>
                                </p:cTn>
                              </p:par>
                              <p:par>
                                <p:cTn id="81" presetID="18" presetClass="entr" presetSubtype="9"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strips(upLeft)">
                                      <p:cBhvr>
                                        <p:cTn id="83" dur="500"/>
                                        <p:tgtEl>
                                          <p:spTgt spid="37"/>
                                        </p:tgtEl>
                                      </p:cBhvr>
                                    </p:animEffect>
                                  </p:childTnLst>
                                </p:cTn>
                              </p:par>
                              <p:par>
                                <p:cTn id="84" presetID="18" presetClass="entr" presetSubtype="9"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strips(upLeft)">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7"/>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3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8" presetClass="entr" presetSubtype="12"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strips(downLeft)">
                                      <p:cBhvr>
                                        <p:cTn id="117" dur="500"/>
                                        <p:tgtEl>
                                          <p:spTgt spid="48"/>
                                        </p:tgtEl>
                                      </p:cBhvr>
                                    </p:animEffect>
                                  </p:childTnLst>
                                </p:cTn>
                              </p:par>
                              <p:par>
                                <p:cTn id="118" presetID="18" presetClass="entr" presetSubtype="12" fill="hold"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strips(downLeft)">
                                      <p:cBhvr>
                                        <p:cTn id="120" dur="500"/>
                                        <p:tgtEl>
                                          <p:spTgt spid="50"/>
                                        </p:tgtEl>
                                      </p:cBhvr>
                                    </p:animEffect>
                                  </p:childTnLst>
                                </p:cTn>
                              </p:par>
                              <p:par>
                                <p:cTn id="121" presetID="18" presetClass="entr" presetSubtype="12"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strips(down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strips(downLeft)">
                                      <p:cBhvr>
                                        <p:cTn id="128" dur="500"/>
                                        <p:tgtEl>
                                          <p:spTgt spid="58"/>
                                        </p:tgtEl>
                                      </p:cBhvr>
                                    </p:animEffect>
                                  </p:childTnLst>
                                </p:cTn>
                              </p:par>
                              <p:par>
                                <p:cTn id="129" presetID="18" presetClass="entr" presetSubtype="12"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strips(downLeft)">
                                      <p:cBhvr>
                                        <p:cTn id="131" dur="500"/>
                                        <p:tgtEl>
                                          <p:spTgt spid="57"/>
                                        </p:tgtEl>
                                      </p:cBhvr>
                                    </p:animEffect>
                                  </p:childTnLst>
                                </p:cTn>
                              </p:par>
                              <p:par>
                                <p:cTn id="132" presetID="18" presetClass="entr" presetSubtype="12" fill="hold" nodeType="with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strips(downLeft)">
                                      <p:cBhvr>
                                        <p:cTn id="134" dur="5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barn(inVertical)">
                                      <p:cBhvr>
                                        <p:cTn id="139" dur="500"/>
                                        <p:tgtEl>
                                          <p:spTgt spid="71"/>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barn(inVertical)">
                                      <p:cBhvr>
                                        <p:cTn id="142" dur="500"/>
                                        <p:tgtEl>
                                          <p:spTgt spid="79"/>
                                        </p:tgtEl>
                                      </p:cBhvr>
                                    </p:animEffect>
                                  </p:childTnLst>
                                </p:cTn>
                              </p:par>
                            </p:childTnLst>
                          </p:cTn>
                        </p:par>
                      </p:childTnLst>
                    </p:cTn>
                  </p:par>
                  <p:par>
                    <p:cTn id="143" fill="hold">
                      <p:stCondLst>
                        <p:cond delay="indefinite"/>
                      </p:stCondLst>
                      <p:childTnLst>
                        <p:par>
                          <p:cTn id="144" fill="hold">
                            <p:stCondLst>
                              <p:cond delay="0"/>
                            </p:stCondLst>
                            <p:childTnLst>
                              <p:par>
                                <p:cTn id="145" presetID="18" presetClass="entr" presetSubtype="9" fill="hold" grpId="0" nodeType="clickEffect">
                                  <p:stCondLst>
                                    <p:cond delay="0"/>
                                  </p:stCondLst>
                                  <p:childTnLst>
                                    <p:set>
                                      <p:cBhvr>
                                        <p:cTn id="146" dur="1" fill="hold">
                                          <p:stCondLst>
                                            <p:cond delay="0"/>
                                          </p:stCondLst>
                                        </p:cTn>
                                        <p:tgtEl>
                                          <p:spTgt spid="81"/>
                                        </p:tgtEl>
                                        <p:attrNameLst>
                                          <p:attrName>style.visibility</p:attrName>
                                        </p:attrNameLst>
                                      </p:cBhvr>
                                      <p:to>
                                        <p:strVal val="visible"/>
                                      </p:to>
                                    </p:set>
                                    <p:animEffect transition="in" filter="strips(upLeft)">
                                      <p:cBhvr>
                                        <p:cTn id="147" dur="500"/>
                                        <p:tgtEl>
                                          <p:spTgt spid="81"/>
                                        </p:tgtEl>
                                      </p:cBhvr>
                                    </p:animEffect>
                                  </p:childTnLst>
                                </p:cTn>
                              </p:par>
                              <p:par>
                                <p:cTn id="148" presetID="18" presetClass="entr" presetSubtype="9" fill="hold" nodeType="with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strips(upLeft)">
                                      <p:cBhvr>
                                        <p:cTn id="150" dur="500"/>
                                        <p:tgtEl>
                                          <p:spTgt spid="80"/>
                                        </p:tgtEl>
                                      </p:cBhvr>
                                    </p:animEffect>
                                  </p:childTnLst>
                                </p:cTn>
                              </p:par>
                              <p:par>
                                <p:cTn id="151" presetID="18" presetClass="entr" presetSubtype="9" fill="hold" grpId="0" nodeType="withEffect">
                                  <p:stCondLst>
                                    <p:cond delay="0"/>
                                  </p:stCondLst>
                                  <p:childTnLst>
                                    <p:set>
                                      <p:cBhvr>
                                        <p:cTn id="152" dur="1" fill="hold">
                                          <p:stCondLst>
                                            <p:cond delay="0"/>
                                          </p:stCondLst>
                                        </p:cTn>
                                        <p:tgtEl>
                                          <p:spTgt spid="99"/>
                                        </p:tgtEl>
                                        <p:attrNameLst>
                                          <p:attrName>style.visibility</p:attrName>
                                        </p:attrNameLst>
                                      </p:cBhvr>
                                      <p:to>
                                        <p:strVal val="visible"/>
                                      </p:to>
                                    </p:set>
                                    <p:animEffect transition="in" filter="strips(upLeft)">
                                      <p:cBhvr>
                                        <p:cTn id="153" dur="500"/>
                                        <p:tgtEl>
                                          <p:spTgt spid="99"/>
                                        </p:tgtEl>
                                      </p:cBhvr>
                                    </p:animEffect>
                                  </p:childTnLst>
                                </p:cTn>
                              </p:par>
                            </p:childTnLst>
                          </p:cTn>
                        </p:par>
                      </p:childTnLst>
                    </p:cTn>
                  </p:par>
                  <p:par>
                    <p:cTn id="154" fill="hold">
                      <p:stCondLst>
                        <p:cond delay="indefinite"/>
                      </p:stCondLst>
                      <p:childTnLst>
                        <p:par>
                          <p:cTn id="155" fill="hold">
                            <p:stCondLst>
                              <p:cond delay="0"/>
                            </p:stCondLst>
                            <p:childTnLst>
                              <p:par>
                                <p:cTn id="156" presetID="18" presetClass="entr" presetSubtype="3" fill="hold" grpId="0" nodeType="clickEffect">
                                  <p:stCondLst>
                                    <p:cond delay="0"/>
                                  </p:stCondLst>
                                  <p:childTnLst>
                                    <p:set>
                                      <p:cBhvr>
                                        <p:cTn id="157" dur="1" fill="hold">
                                          <p:stCondLst>
                                            <p:cond delay="0"/>
                                          </p:stCondLst>
                                        </p:cTn>
                                        <p:tgtEl>
                                          <p:spTgt spid="101"/>
                                        </p:tgtEl>
                                        <p:attrNameLst>
                                          <p:attrName>style.visibility</p:attrName>
                                        </p:attrNameLst>
                                      </p:cBhvr>
                                      <p:to>
                                        <p:strVal val="visible"/>
                                      </p:to>
                                    </p:set>
                                    <p:animEffect transition="in" filter="strips(upRight)">
                                      <p:cBhvr>
                                        <p:cTn id="158" dur="500"/>
                                        <p:tgtEl>
                                          <p:spTgt spid="101"/>
                                        </p:tgtEl>
                                      </p:cBhvr>
                                    </p:animEffect>
                                  </p:childTnLst>
                                </p:cTn>
                              </p:par>
                              <p:par>
                                <p:cTn id="159" presetID="18" presetClass="entr" presetSubtype="3" fill="hold" nodeType="withEffect">
                                  <p:stCondLst>
                                    <p:cond delay="0"/>
                                  </p:stCondLst>
                                  <p:childTnLst>
                                    <p:set>
                                      <p:cBhvr>
                                        <p:cTn id="160" dur="1" fill="hold">
                                          <p:stCondLst>
                                            <p:cond delay="0"/>
                                          </p:stCondLst>
                                        </p:cTn>
                                        <p:tgtEl>
                                          <p:spTgt spid="85"/>
                                        </p:tgtEl>
                                        <p:attrNameLst>
                                          <p:attrName>style.visibility</p:attrName>
                                        </p:attrNameLst>
                                      </p:cBhvr>
                                      <p:to>
                                        <p:strVal val="visible"/>
                                      </p:to>
                                    </p:set>
                                    <p:animEffect transition="in" filter="strips(upRight)">
                                      <p:cBhvr>
                                        <p:cTn id="161" dur="500"/>
                                        <p:tgtEl>
                                          <p:spTgt spid="85"/>
                                        </p:tgtEl>
                                      </p:cBhvr>
                                    </p:animEffect>
                                  </p:childTnLst>
                                </p:cTn>
                              </p:par>
                              <p:par>
                                <p:cTn id="162" presetID="18" presetClass="entr" presetSubtype="3" fill="hold" grpId="0" nodeType="with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strips(upRight)">
                                      <p:cBhvr>
                                        <p:cTn id="164" dur="500"/>
                                        <p:tgtEl>
                                          <p:spTgt spid="87"/>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ntr" presetSubtype="21" fill="hold" grpId="0" nodeType="clickEffect">
                                  <p:stCondLst>
                                    <p:cond delay="0"/>
                                  </p:stCondLst>
                                  <p:childTnLst>
                                    <p:set>
                                      <p:cBhvr>
                                        <p:cTn id="168" dur="1" fill="hold">
                                          <p:stCondLst>
                                            <p:cond delay="0"/>
                                          </p:stCondLst>
                                        </p:cTn>
                                        <p:tgtEl>
                                          <p:spTgt spid="102"/>
                                        </p:tgtEl>
                                        <p:attrNameLst>
                                          <p:attrName>style.visibility</p:attrName>
                                        </p:attrNameLst>
                                      </p:cBhvr>
                                      <p:to>
                                        <p:strVal val="visible"/>
                                      </p:to>
                                    </p:set>
                                    <p:animEffect transition="in" filter="barn(inVertical)">
                                      <p:cBhvr>
                                        <p:cTn id="169" dur="500"/>
                                        <p:tgtEl>
                                          <p:spTgt spid="102"/>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6" fill="hold" grpId="0" nodeType="clickEffect">
                                  <p:stCondLst>
                                    <p:cond delay="0"/>
                                  </p:stCondLst>
                                  <p:childTnLst>
                                    <p:set>
                                      <p:cBhvr>
                                        <p:cTn id="173" dur="1" fill="hold">
                                          <p:stCondLst>
                                            <p:cond delay="0"/>
                                          </p:stCondLst>
                                        </p:cTn>
                                        <p:tgtEl>
                                          <p:spTgt spid="108"/>
                                        </p:tgtEl>
                                        <p:attrNameLst>
                                          <p:attrName>style.visibility</p:attrName>
                                        </p:attrNameLst>
                                      </p:cBhvr>
                                      <p:to>
                                        <p:strVal val="visible"/>
                                      </p:to>
                                    </p:set>
                                    <p:animEffect transition="in" filter="strips(downRight)">
                                      <p:cBhvr>
                                        <p:cTn id="174" dur="500"/>
                                        <p:tgtEl>
                                          <p:spTgt spid="108"/>
                                        </p:tgtEl>
                                      </p:cBhvr>
                                    </p:animEffect>
                                  </p:childTnLst>
                                </p:cTn>
                              </p:par>
                              <p:par>
                                <p:cTn id="175" presetID="18" presetClass="entr" presetSubtype="6" fill="hold" nodeType="withEffect">
                                  <p:stCondLst>
                                    <p:cond delay="0"/>
                                  </p:stCondLst>
                                  <p:childTnLst>
                                    <p:set>
                                      <p:cBhvr>
                                        <p:cTn id="176" dur="1" fill="hold">
                                          <p:stCondLst>
                                            <p:cond delay="0"/>
                                          </p:stCondLst>
                                        </p:cTn>
                                        <p:tgtEl>
                                          <p:spTgt spid="103"/>
                                        </p:tgtEl>
                                        <p:attrNameLst>
                                          <p:attrName>style.visibility</p:attrName>
                                        </p:attrNameLst>
                                      </p:cBhvr>
                                      <p:to>
                                        <p:strVal val="visible"/>
                                      </p:to>
                                    </p:set>
                                    <p:animEffect transition="in" filter="strips(downRight)">
                                      <p:cBhvr>
                                        <p:cTn id="177" dur="500"/>
                                        <p:tgtEl>
                                          <p:spTgt spid="103"/>
                                        </p:tgtEl>
                                      </p:cBhvr>
                                    </p:animEffect>
                                  </p:childTnLst>
                                </p:cTn>
                              </p:par>
                              <p:par>
                                <p:cTn id="178" presetID="18" presetClass="entr" presetSubtype="6" fill="hold" grpId="0" nodeType="withEffect">
                                  <p:stCondLst>
                                    <p:cond delay="0"/>
                                  </p:stCondLst>
                                  <p:childTnLst>
                                    <p:set>
                                      <p:cBhvr>
                                        <p:cTn id="179" dur="1" fill="hold">
                                          <p:stCondLst>
                                            <p:cond delay="0"/>
                                          </p:stCondLst>
                                        </p:cTn>
                                        <p:tgtEl>
                                          <p:spTgt spid="107"/>
                                        </p:tgtEl>
                                        <p:attrNameLst>
                                          <p:attrName>style.visibility</p:attrName>
                                        </p:attrNameLst>
                                      </p:cBhvr>
                                      <p:to>
                                        <p:strVal val="visible"/>
                                      </p:to>
                                    </p:set>
                                    <p:animEffect transition="in" filter="strips(downRight)">
                                      <p:cBhvr>
                                        <p:cTn id="180" dur="500"/>
                                        <p:tgtEl>
                                          <p:spTgt spid="107"/>
                                        </p:tgtEl>
                                      </p:cBhvr>
                                    </p:animEffect>
                                  </p:childTnLst>
                                </p:cTn>
                              </p:par>
                            </p:childTnLst>
                          </p:cTn>
                        </p:par>
                      </p:childTnLst>
                    </p:cTn>
                  </p:par>
                  <p:par>
                    <p:cTn id="181" fill="hold">
                      <p:stCondLst>
                        <p:cond delay="indefinite"/>
                      </p:stCondLst>
                      <p:childTnLst>
                        <p:par>
                          <p:cTn id="182" fill="hold">
                            <p:stCondLst>
                              <p:cond delay="0"/>
                            </p:stCondLst>
                            <p:childTnLst>
                              <p:par>
                                <p:cTn id="183" presetID="18" presetClass="entr" presetSubtype="6" fill="hold" grpId="0" nodeType="clickEffect">
                                  <p:stCondLst>
                                    <p:cond delay="0"/>
                                  </p:stCondLst>
                                  <p:childTnLst>
                                    <p:set>
                                      <p:cBhvr>
                                        <p:cTn id="184" dur="1" fill="hold">
                                          <p:stCondLst>
                                            <p:cond delay="0"/>
                                          </p:stCondLst>
                                        </p:cTn>
                                        <p:tgtEl>
                                          <p:spTgt spid="109"/>
                                        </p:tgtEl>
                                        <p:attrNameLst>
                                          <p:attrName>style.visibility</p:attrName>
                                        </p:attrNameLst>
                                      </p:cBhvr>
                                      <p:to>
                                        <p:strVal val="visible"/>
                                      </p:to>
                                    </p:set>
                                    <p:animEffect transition="in" filter="strips(downRight)">
                                      <p:cBhvr>
                                        <p:cTn id="185" dur="500"/>
                                        <p:tgtEl>
                                          <p:spTgt spid="109"/>
                                        </p:tgtEl>
                                      </p:cBhvr>
                                    </p:animEffect>
                                  </p:childTnLst>
                                </p:cTn>
                              </p:par>
                              <p:par>
                                <p:cTn id="186" presetID="18" presetClass="entr" presetSubtype="6" fill="hold" nodeType="withEffect">
                                  <p:stCondLst>
                                    <p:cond delay="0"/>
                                  </p:stCondLst>
                                  <p:childTnLst>
                                    <p:set>
                                      <p:cBhvr>
                                        <p:cTn id="187" dur="1" fill="hold">
                                          <p:stCondLst>
                                            <p:cond delay="0"/>
                                          </p:stCondLst>
                                        </p:cTn>
                                        <p:tgtEl>
                                          <p:spTgt spid="32"/>
                                        </p:tgtEl>
                                        <p:attrNameLst>
                                          <p:attrName>style.visibility</p:attrName>
                                        </p:attrNameLst>
                                      </p:cBhvr>
                                      <p:to>
                                        <p:strVal val="visible"/>
                                      </p:to>
                                    </p:set>
                                    <p:animEffect transition="in" filter="strips(downRight)">
                                      <p:cBhvr>
                                        <p:cTn id="188" dur="500"/>
                                        <p:tgtEl>
                                          <p:spTgt spid="32"/>
                                        </p:tgtEl>
                                      </p:cBhvr>
                                    </p:animEffect>
                                  </p:childTnLst>
                                </p:cTn>
                              </p:par>
                              <p:par>
                                <p:cTn id="189" presetID="18" presetClass="entr" presetSubtype="6" fill="hold" grpId="0" nodeType="withEffect">
                                  <p:stCondLst>
                                    <p:cond delay="0"/>
                                  </p:stCondLst>
                                  <p:childTnLst>
                                    <p:set>
                                      <p:cBhvr>
                                        <p:cTn id="190" dur="1" fill="hold">
                                          <p:stCondLst>
                                            <p:cond delay="0"/>
                                          </p:stCondLst>
                                        </p:cTn>
                                        <p:tgtEl>
                                          <p:spTgt spid="110"/>
                                        </p:tgtEl>
                                        <p:attrNameLst>
                                          <p:attrName>style.visibility</p:attrName>
                                        </p:attrNameLst>
                                      </p:cBhvr>
                                      <p:to>
                                        <p:strVal val="visible"/>
                                      </p:to>
                                    </p:set>
                                    <p:animEffect transition="in" filter="strips(downRight)">
                                      <p:cBhvr>
                                        <p:cTn id="191"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27" grpId="0"/>
      <p:bldP spid="27" grpId="1"/>
      <p:bldP spid="28" grpId="0"/>
      <p:bldP spid="28" grpId="1"/>
      <p:bldP spid="34" grpId="0"/>
      <p:bldP spid="34" grpId="1"/>
      <p:bldP spid="35" grpId="0"/>
      <p:bldP spid="35" grpId="1"/>
      <p:bldP spid="40" grpId="0"/>
      <p:bldP spid="40" grpId="1"/>
      <p:bldP spid="41" grpId="0"/>
      <p:bldP spid="41" grpId="1"/>
      <p:bldP spid="42" grpId="0"/>
      <p:bldP spid="43" grpId="0"/>
      <p:bldP spid="44" grpId="0"/>
      <p:bldP spid="45" grpId="0"/>
      <p:bldP spid="46" grpId="0"/>
      <p:bldP spid="48" grpId="0"/>
      <p:bldP spid="56" grpId="0"/>
      <p:bldP spid="57" grpId="0"/>
      <p:bldP spid="58" grpId="0"/>
      <p:bldP spid="79" grpId="0" animBg="1"/>
      <p:bldP spid="71" grpId="0"/>
      <p:bldP spid="81" grpId="0"/>
      <p:bldP spid="87" grpId="0"/>
      <p:bldP spid="99" grpId="0"/>
      <p:bldP spid="101" grpId="0"/>
      <p:bldP spid="102" grpId="0"/>
      <p:bldP spid="107" grpId="0"/>
      <p:bldP spid="108" grpId="0"/>
      <p:bldP spid="109" grpId="0"/>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685101"/>
            <a:ext cx="832129" cy="400110"/>
          </a:xfrm>
          <a:prstGeom prst="rect">
            <a:avLst/>
          </a:prstGeom>
          <a:noFill/>
        </p:spPr>
        <p:txBody>
          <a:bodyPr wrap="none" rtlCol="0">
            <a:spAutoFit/>
          </a:bodyPr>
          <a:lstStyle/>
          <a:p>
            <a:r>
              <a:rPr lang="en-US" sz="2000" dirty="0" err="1" smtClean="0"/>
              <a:t>Redux</a:t>
            </a:r>
            <a:endParaRPr lang="en-US" sz="2000" dirty="0"/>
          </a:p>
        </p:txBody>
      </p:sp>
      <p:sp>
        <p:nvSpPr>
          <p:cNvPr id="7" name="TextBox 6"/>
          <p:cNvSpPr txBox="1"/>
          <p:nvPr/>
        </p:nvSpPr>
        <p:spPr>
          <a:xfrm>
            <a:off x="3209340" y="1540009"/>
            <a:ext cx="5591479" cy="3785652"/>
          </a:xfrm>
          <a:prstGeom prst="rect">
            <a:avLst/>
          </a:prstGeom>
          <a:noFill/>
        </p:spPr>
        <p:txBody>
          <a:bodyPr wrap="square" rtlCol="0">
            <a:spAutoFit/>
          </a:bodyPr>
          <a:lstStyle/>
          <a:p>
            <a:pPr marL="285750" indent="-285750">
              <a:buFont typeface="Arial"/>
              <a:buChar char="•"/>
            </a:pPr>
            <a:r>
              <a:rPr lang="en-US" sz="1600" b="1" dirty="0" smtClean="0"/>
              <a:t>Action Creator </a:t>
            </a:r>
            <a:endParaRPr lang="en-US" sz="1600" dirty="0" smtClean="0"/>
          </a:p>
          <a:p>
            <a:r>
              <a:rPr lang="en-US" sz="1600" dirty="0" smtClean="0"/>
              <a:t>Unlike </a:t>
            </a:r>
            <a:r>
              <a:rPr lang="en-US" sz="1600" dirty="0"/>
              <a:t>Flux, action creators in </a:t>
            </a:r>
            <a:r>
              <a:rPr lang="en-US" sz="1600" dirty="0" err="1"/>
              <a:t>Redux</a:t>
            </a:r>
            <a:r>
              <a:rPr lang="en-US" sz="1600" dirty="0"/>
              <a:t> do not send </a:t>
            </a:r>
            <a:r>
              <a:rPr lang="en-US" sz="1600" dirty="0" smtClean="0"/>
              <a:t>the </a:t>
            </a:r>
            <a:r>
              <a:rPr lang="en-US" sz="1600" dirty="0"/>
              <a:t>action to the dispatcher. Instead, they return </a:t>
            </a:r>
            <a:r>
              <a:rPr lang="en-US" sz="1600" dirty="0" smtClean="0"/>
              <a:t>a formatted </a:t>
            </a:r>
            <a:r>
              <a:rPr lang="en-US" sz="1600" dirty="0"/>
              <a:t>action </a:t>
            </a:r>
            <a:r>
              <a:rPr lang="en-US" sz="1600" dirty="0" smtClean="0"/>
              <a:t>object only.</a:t>
            </a:r>
          </a:p>
          <a:p>
            <a:endParaRPr lang="en-US" sz="1600" dirty="0" smtClean="0"/>
          </a:p>
          <a:p>
            <a:pPr marL="285750" indent="-285750">
              <a:buFont typeface="Arial"/>
              <a:buChar char="•"/>
            </a:pPr>
            <a:r>
              <a:rPr lang="en-US" sz="1600" b="1" dirty="0" smtClean="0"/>
              <a:t>Store</a:t>
            </a:r>
            <a:endParaRPr lang="en-US" sz="1600" dirty="0" smtClean="0"/>
          </a:p>
          <a:p>
            <a:r>
              <a:rPr lang="en-US" sz="1600" dirty="0" smtClean="0"/>
              <a:t>In Flux we can have multiple store which hold state and state change logic but in </a:t>
            </a:r>
            <a:r>
              <a:rPr lang="en-US" sz="1600" dirty="0" err="1" smtClean="0"/>
              <a:t>Redux</a:t>
            </a:r>
            <a:r>
              <a:rPr lang="en-US" sz="1600" dirty="0" smtClean="0"/>
              <a:t> we have only one store which only maintain the state with no state change logic. Reducers </a:t>
            </a:r>
            <a:r>
              <a:rPr lang="en-US" sz="1600" dirty="0" err="1" smtClean="0"/>
              <a:t>takeall</a:t>
            </a:r>
            <a:r>
              <a:rPr lang="en-US" sz="1600" dirty="0" smtClean="0"/>
              <a:t> logic related tasks.</a:t>
            </a:r>
          </a:p>
          <a:p>
            <a:endParaRPr lang="en-US" sz="1600" dirty="0" smtClean="0"/>
          </a:p>
          <a:p>
            <a:pPr marL="285750" indent="-285750">
              <a:buFont typeface="Arial"/>
              <a:buChar char="•"/>
            </a:pPr>
            <a:r>
              <a:rPr lang="en-US" sz="1600" b="1" dirty="0" smtClean="0"/>
              <a:t>Controller View and Views</a:t>
            </a:r>
          </a:p>
          <a:p>
            <a:r>
              <a:rPr lang="en-US" sz="1600" dirty="0" smtClean="0"/>
              <a:t>Flux have controller view and views, </a:t>
            </a:r>
            <a:r>
              <a:rPr lang="en-US" sz="1600" dirty="0" err="1" smtClean="0"/>
              <a:t>Redux</a:t>
            </a:r>
            <a:r>
              <a:rPr lang="en-US" sz="1600" dirty="0" smtClean="0"/>
              <a:t> have similar type of  Smart and dumb components. Smart components are in charge of actions, they pass the actions to dumb via props.</a:t>
            </a:r>
            <a:endParaRPr lang="en-US" sz="1600" dirty="0"/>
          </a:p>
        </p:txBody>
      </p:sp>
      <p:pic>
        <p:nvPicPr>
          <p:cNvPr id="8" name="Picture 7" descr="Screen Shot 2016-11-10 at 12.5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46" y="1242257"/>
            <a:ext cx="1558167" cy="1581956"/>
          </a:xfrm>
          <a:prstGeom prst="rect">
            <a:avLst/>
          </a:prstGeom>
        </p:spPr>
      </p:pic>
      <p:pic>
        <p:nvPicPr>
          <p:cNvPr id="5" name="Picture 4" descr="Screen Shot 2016-11-10 at 12.59.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47" y="2824212"/>
            <a:ext cx="1558167" cy="1357113"/>
          </a:xfrm>
          <a:prstGeom prst="rect">
            <a:avLst/>
          </a:prstGeom>
        </p:spPr>
      </p:pic>
      <p:pic>
        <p:nvPicPr>
          <p:cNvPr id="6" name="Picture 5" descr="Screen Shot 2016-11-10 at 12.59.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75" y="4147178"/>
            <a:ext cx="1454419" cy="1773640"/>
          </a:xfrm>
          <a:prstGeom prst="rect">
            <a:avLst/>
          </a:prstGeom>
        </p:spPr>
      </p:pic>
    </p:spTree>
    <p:extLst>
      <p:ext uri="{BB962C8B-B14F-4D97-AF65-F5344CB8AC3E}">
        <p14:creationId xmlns:p14="http://schemas.microsoft.com/office/powerpoint/2010/main" val="11876005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1146843" cy="400110"/>
          </a:xfrm>
          <a:prstGeom prst="rect">
            <a:avLst/>
          </a:prstGeom>
          <a:noFill/>
        </p:spPr>
        <p:txBody>
          <a:bodyPr wrap="none" rtlCol="0">
            <a:spAutoFit/>
          </a:bodyPr>
          <a:lstStyle/>
          <a:p>
            <a:r>
              <a:rPr lang="en-US" sz="2000" dirty="0" smtClean="0"/>
              <a:t>Reducers</a:t>
            </a:r>
            <a:endParaRPr lang="en-US" sz="2000" dirty="0"/>
          </a:p>
        </p:txBody>
      </p:sp>
      <p:sp>
        <p:nvSpPr>
          <p:cNvPr id="7" name="TextBox 6"/>
          <p:cNvSpPr txBox="1"/>
          <p:nvPr/>
        </p:nvSpPr>
        <p:spPr>
          <a:xfrm>
            <a:off x="4103850" y="1540009"/>
            <a:ext cx="4750587" cy="2554545"/>
          </a:xfrm>
          <a:prstGeom prst="rect">
            <a:avLst/>
          </a:prstGeom>
          <a:noFill/>
        </p:spPr>
        <p:txBody>
          <a:bodyPr wrap="square" rtlCol="0">
            <a:spAutoFit/>
          </a:bodyPr>
          <a:lstStyle/>
          <a:p>
            <a:r>
              <a:rPr lang="en-IN" sz="1600" i="1" dirty="0" smtClean="0"/>
              <a:t>Think of reducers as </a:t>
            </a:r>
            <a:r>
              <a:rPr lang="en-US" sz="1600" i="1" dirty="0"/>
              <a:t>as </a:t>
            </a:r>
            <a:r>
              <a:rPr lang="en-US" sz="1600" i="1" dirty="0" smtClean="0"/>
              <a:t>photocopy workers. </a:t>
            </a:r>
            <a:r>
              <a:rPr lang="en-US" sz="1600" i="1" dirty="0"/>
              <a:t>They don’t want to mess anything up, so they don’t change the state that has been passed in to them. Instead, they make a copy and make all their changes on the copy.</a:t>
            </a:r>
            <a:endParaRPr lang="en-IN" sz="1600" i="1" dirty="0" smtClean="0"/>
          </a:p>
          <a:p>
            <a:r>
              <a:rPr lang="en-IN" sz="1600" dirty="0" smtClean="0"/>
              <a:t> </a:t>
            </a:r>
          </a:p>
          <a:p>
            <a:pPr marL="285750" indent="-285750">
              <a:buFont typeface="Arial"/>
              <a:buChar char="•"/>
            </a:pPr>
            <a:r>
              <a:rPr lang="en-IN" sz="1600" dirty="0" smtClean="0"/>
              <a:t>Can have multiple reducers within root reducer.</a:t>
            </a:r>
          </a:p>
          <a:p>
            <a:pPr marL="285750" indent="-285750">
              <a:buFont typeface="Arial"/>
              <a:buChar char="•"/>
            </a:pPr>
            <a:r>
              <a:rPr lang="en-IN" sz="1600" dirty="0" smtClean="0"/>
              <a:t>Flux have flat store structure, instead redu have heirarchy of reducers</a:t>
            </a:r>
          </a:p>
          <a:p>
            <a:pPr marL="285750" indent="-285750">
              <a:buFont typeface="Arial"/>
              <a:buChar char="•"/>
            </a:pPr>
            <a:r>
              <a:rPr lang="en-IN" sz="1600" dirty="0" smtClean="0"/>
              <a:t>Reducers = State + Action = New State</a:t>
            </a:r>
          </a:p>
          <a:p>
            <a:r>
              <a:rPr lang="en-IN" sz="1600" dirty="0" smtClean="0"/>
              <a:t> </a:t>
            </a:r>
            <a:endParaRPr lang="en-IN" sz="1600" dirty="0"/>
          </a:p>
        </p:txBody>
      </p:sp>
      <p:pic>
        <p:nvPicPr>
          <p:cNvPr id="5" name="Picture 4" descr="Screen Shot 2016-11-10 at 1.00.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1" y="1493129"/>
            <a:ext cx="3149014" cy="3625119"/>
          </a:xfrm>
          <a:prstGeom prst="rect">
            <a:avLst/>
          </a:prstGeom>
        </p:spPr>
      </p:pic>
    </p:spTree>
    <p:extLst>
      <p:ext uri="{BB962C8B-B14F-4D97-AF65-F5344CB8AC3E}">
        <p14:creationId xmlns:p14="http://schemas.microsoft.com/office/powerpoint/2010/main" val="2709389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668" y="1108425"/>
            <a:ext cx="3664435" cy="400110"/>
          </a:xfrm>
          <a:prstGeom prst="rect">
            <a:avLst/>
          </a:prstGeom>
          <a:noFill/>
        </p:spPr>
        <p:txBody>
          <a:bodyPr wrap="none" rtlCol="0">
            <a:spAutoFit/>
          </a:bodyPr>
          <a:lstStyle/>
          <a:p>
            <a:r>
              <a:rPr lang="en-US" sz="2000" dirty="0" smtClean="0"/>
              <a:t>View Layer Binding (react-</a:t>
            </a:r>
            <a:r>
              <a:rPr lang="en-US" sz="2000" dirty="0" err="1" smtClean="0"/>
              <a:t>redux</a:t>
            </a:r>
            <a:r>
              <a:rPr lang="en-US" sz="2000" dirty="0" smtClean="0"/>
              <a:t>)</a:t>
            </a:r>
            <a:endParaRPr lang="en-US" sz="2000" dirty="0"/>
          </a:p>
        </p:txBody>
      </p:sp>
      <p:pic>
        <p:nvPicPr>
          <p:cNvPr id="6" name="Picture 5" descr="Screen Shot 2016-11-10 at 1.0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46" y="1969267"/>
            <a:ext cx="1272569" cy="3486546"/>
          </a:xfrm>
          <a:prstGeom prst="rect">
            <a:avLst/>
          </a:prstGeom>
        </p:spPr>
      </p:pic>
      <p:sp>
        <p:nvSpPr>
          <p:cNvPr id="8" name="TextBox 7"/>
          <p:cNvSpPr txBox="1"/>
          <p:nvPr/>
        </p:nvSpPr>
        <p:spPr>
          <a:xfrm>
            <a:off x="3912902" y="1783738"/>
            <a:ext cx="4749098" cy="2800766"/>
          </a:xfrm>
          <a:prstGeom prst="rect">
            <a:avLst/>
          </a:prstGeom>
          <a:noFill/>
        </p:spPr>
        <p:txBody>
          <a:bodyPr wrap="square" rtlCol="0">
            <a:spAutoFit/>
          </a:bodyPr>
          <a:lstStyle/>
          <a:p>
            <a:r>
              <a:rPr lang="en-IN" sz="1600" i="1" dirty="0" smtClean="0"/>
              <a:t>Think of view layer binding as </a:t>
            </a:r>
            <a:r>
              <a:rPr lang="en-US" sz="1600" b="1" i="1" dirty="0" smtClean="0"/>
              <a:t>a IT department </a:t>
            </a:r>
            <a:r>
              <a:rPr lang="en-US" sz="1600" i="1" dirty="0" smtClean="0"/>
              <a:t>for component(view) tree. It makes sure that all of the components can connect to the store. It take care of all the technical details.</a:t>
            </a:r>
          </a:p>
          <a:p>
            <a:endParaRPr lang="en-IN" sz="1600" i="1" dirty="0" smtClean="0"/>
          </a:p>
          <a:p>
            <a:pPr marL="285750" indent="-285750">
              <a:buFont typeface="Arial"/>
              <a:buChar char="•"/>
            </a:pPr>
            <a:r>
              <a:rPr lang="en-IN" sz="1600" dirty="0" smtClean="0"/>
              <a:t>Bind the store to views</a:t>
            </a:r>
          </a:p>
          <a:p>
            <a:pPr marL="285750" indent="-285750">
              <a:buFont typeface="Arial"/>
              <a:buChar char="•"/>
            </a:pPr>
            <a:r>
              <a:rPr lang="en-IN" sz="1600" dirty="0" smtClean="0"/>
              <a:t>Introduce thre steps:</a:t>
            </a:r>
          </a:p>
          <a:p>
            <a:pPr marL="742950" lvl="1" indent="-285750">
              <a:buFont typeface="Arial"/>
              <a:buChar char="•"/>
            </a:pPr>
            <a:r>
              <a:rPr lang="en-IN" sz="1600" dirty="0" smtClean="0"/>
              <a:t>Provider component</a:t>
            </a:r>
          </a:p>
          <a:p>
            <a:pPr marL="742950" lvl="1" indent="-285750">
              <a:buFont typeface="Arial"/>
              <a:buChar char="•"/>
            </a:pPr>
            <a:r>
              <a:rPr lang="en-IN" sz="1600" dirty="0" smtClean="0"/>
              <a:t>Connect()</a:t>
            </a:r>
          </a:p>
          <a:p>
            <a:pPr marL="742950" lvl="1" indent="-285750">
              <a:buFont typeface="Arial"/>
              <a:buChar char="•"/>
            </a:pPr>
            <a:r>
              <a:rPr lang="en-IN" sz="1600" dirty="0" smtClean="0"/>
              <a:t>Selector</a:t>
            </a:r>
          </a:p>
          <a:p>
            <a:pPr marL="285750" indent="-285750">
              <a:buFont typeface="Arial"/>
              <a:buChar char="•"/>
            </a:pPr>
            <a:endParaRPr lang="en-IN" sz="1600" dirty="0" smtClean="0"/>
          </a:p>
        </p:txBody>
      </p:sp>
    </p:spTree>
    <p:extLst>
      <p:ext uri="{BB962C8B-B14F-4D97-AF65-F5344CB8AC3E}">
        <p14:creationId xmlns:p14="http://schemas.microsoft.com/office/powerpoint/2010/main" val="77505028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1708</TotalTime>
  <Words>712</Words>
  <Application>Microsoft Macintosh PowerPoint</Application>
  <PresentationFormat>On-screen Show (4:3)</PresentationFormat>
  <Paragraphs>137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nagarro</dc:creator>
  <cp:lastModifiedBy>nagarro</cp:lastModifiedBy>
  <cp:revision>74</cp:revision>
  <dcterms:created xsi:type="dcterms:W3CDTF">2016-11-10T07:27:14Z</dcterms:created>
  <dcterms:modified xsi:type="dcterms:W3CDTF">2017-06-06T03:59:52Z</dcterms:modified>
</cp:coreProperties>
</file>